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74" r:id="rId2"/>
    <p:sldId id="276" r:id="rId3"/>
    <p:sldId id="257" r:id="rId4"/>
    <p:sldId id="277" r:id="rId5"/>
    <p:sldId id="287" r:id="rId6"/>
    <p:sldId id="27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42"/>
    <a:srgbClr val="16254C"/>
    <a:srgbClr val="C88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5"/>
    <p:restoredTop sz="95280"/>
  </p:normalViewPr>
  <p:slideViewPr>
    <p:cSldViewPr snapToGrid="0" snapToObjects="1" showGuides="1">
      <p:cViewPr varScale="1">
        <p:scale>
          <a:sx n="72" d="100"/>
          <a:sy n="72" d="100"/>
        </p:scale>
        <p:origin x="726" y="72"/>
      </p:cViewPr>
      <p:guideLst>
        <p:guide orient="horz" pos="2160"/>
        <p:guide pos="3840"/>
      </p:guideLst>
    </p:cSldViewPr>
  </p:slideViewPr>
  <p:outlineViewPr>
    <p:cViewPr>
      <p:scale>
        <a:sx n="33" d="100"/>
        <a:sy n="33" d="100"/>
      </p:scale>
      <p:origin x="0" y="-304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F8FF0-80EA-8D46-ADCE-C172378CB1FD}" type="datetimeFigureOut">
              <a:rPr lang="en-US" smtClean="0"/>
              <a:t>10/3/2019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A0FA1-ADE9-0647-BE3D-7CA3179F4500}" type="slidenum">
              <a:rPr lang="en-US" smtClean="0"/>
              <a:t>‹#›</a:t>
            </a:fld>
            <a:endParaRPr lang="en-US" dirty="0"/>
          </a:p>
        </p:txBody>
      </p:sp>
    </p:spTree>
    <p:extLst>
      <p:ext uri="{BB962C8B-B14F-4D97-AF65-F5344CB8AC3E}">
        <p14:creationId xmlns:p14="http://schemas.microsoft.com/office/powerpoint/2010/main" val="227922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51402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992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47988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76143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2635494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007233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6215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51326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17199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31249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51484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145718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57220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71124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27414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44798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536282882"/>
      </p:ext>
    </p:extLst>
  </p:cSld>
  <p:clrMapOvr>
    <a:masterClrMapping/>
  </p:clrMapOvr>
  <p:extLst mod="1">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44246147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4254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2237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2544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7965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68" r:id="rId3"/>
    <p:sldLayoutId id="2147483669" r:id="rId4"/>
    <p:sldLayoutId id="2147483649" r:id="rId5"/>
    <p:sldLayoutId id="2147483666" r:id="rId6"/>
    <p:sldLayoutId id="2147483674" r:id="rId7"/>
    <p:sldLayoutId id="2147483675" r:id="rId8"/>
    <p:sldLayoutId id="2147483651" r:id="rId9"/>
    <p:sldLayoutId id="2147483673" r:id="rId10"/>
    <p:sldLayoutId id="2147483650" r:id="rId11"/>
    <p:sldLayoutId id="2147483676" r:id="rId12"/>
    <p:sldLayoutId id="2147483667" r:id="rId13"/>
    <p:sldLayoutId id="2147483677" r:id="rId14"/>
    <p:sldLayoutId id="2147483663" r:id="rId15"/>
    <p:sldLayoutId id="2147483661" r:id="rId16"/>
    <p:sldLayoutId id="2147483678" r:id="rId17"/>
    <p:sldLayoutId id="2147483664" r:id="rId18"/>
    <p:sldLayoutId id="2147483679" r:id="rId19"/>
    <p:sldLayoutId id="2147483662" r:id="rId20"/>
    <p:sldLayoutId id="2147483680" r:id="rId21"/>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hyperlink" Target="https://www.rd.usda.gov/files/GRRHP_Application_FY2019.pdf"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mailto:Tammy.Daniels@usda.gov" TargetMode="External"/><Relationship Id="rId2" Type="http://schemas.openxmlformats.org/officeDocument/2006/relationships/hyperlink" Target="mailto:Cynthia.Chapman@usda.gov"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p:txBody>
          <a:bodyPr/>
          <a:lstStyle/>
          <a:p>
            <a:r>
              <a:rPr lang="en-US" dirty="0"/>
              <a:t>538 Guaranteed Rural Rental Housing Program (GRRHP)</a:t>
            </a: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880238" y="5906018"/>
            <a:ext cx="6841861" cy="503500"/>
          </a:xfrm>
        </p:spPr>
        <p:txBody>
          <a:bodyPr/>
          <a:lstStyle/>
          <a:p>
            <a:r>
              <a:rPr lang="en-US" dirty="0"/>
              <a:t>Cynthia Chapman, 538 Specialist</a:t>
            </a:r>
          </a:p>
        </p:txBody>
      </p:sp>
    </p:spTree>
    <p:extLst>
      <p:ext uri="{BB962C8B-B14F-4D97-AF65-F5344CB8AC3E}">
        <p14:creationId xmlns:p14="http://schemas.microsoft.com/office/powerpoint/2010/main" val="3201527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831850" y="394121"/>
            <a:ext cx="10515600" cy="2852737"/>
          </a:xfrm>
        </p:spPr>
        <p:txBody>
          <a:bodyPr/>
          <a:lstStyle/>
          <a:p>
            <a:pPr algn="ctr"/>
            <a:r>
              <a:rPr lang="en-US" dirty="0"/>
              <a:t>The purpose of the </a:t>
            </a:r>
            <a:r>
              <a:rPr lang="en-US" sz="4400" dirty="0"/>
              <a:t>Section 538 </a:t>
            </a:r>
            <a:r>
              <a:rPr lang="en-US" dirty="0"/>
              <a:t>Guaranteed Loan Program is to increase the supply of affordable rural rental housing and to ensure that housing is affordable, safe, sanitary and competitive in the market for rural residents. </a:t>
            </a:r>
          </a:p>
        </p:txBody>
      </p:sp>
      <p:sp>
        <p:nvSpPr>
          <p:cNvPr id="3" name="Text Placeholder 2">
            <a:extLst>
              <a:ext uri="{FF2B5EF4-FFF2-40B4-BE49-F238E27FC236}">
                <a16:creationId xmlns:a16="http://schemas.microsoft.com/office/drawing/2014/main" id="{0968871E-93A0-9E41-8496-1EAB6065A4F0}"/>
              </a:ext>
            </a:extLst>
          </p:cNvPr>
          <p:cNvSpPr>
            <a:spLocks noGrp="1"/>
          </p:cNvSpPr>
          <p:nvPr>
            <p:ph type="body" idx="1"/>
          </p:nvPr>
        </p:nvSpPr>
        <p:spPr>
          <a:xfrm>
            <a:off x="831850" y="3908524"/>
            <a:ext cx="10515600" cy="1500187"/>
          </a:xfrm>
        </p:spPr>
        <p:txBody>
          <a:bodyPr>
            <a:normAutofit/>
          </a:bodyPr>
          <a:lstStyle/>
          <a:p>
            <a:r>
              <a:rPr lang="en-US" sz="2000" dirty="0"/>
              <a:t>How do we do that? </a:t>
            </a:r>
          </a:p>
          <a:p>
            <a:pPr marL="342900" indent="-342900">
              <a:buFontTx/>
              <a:buChar char="-"/>
            </a:pPr>
            <a:r>
              <a:rPr lang="en-US" sz="2000" dirty="0"/>
              <a:t>Offer a guarantee of up to 90% of the loan amount on 3</a:t>
            </a:r>
            <a:r>
              <a:rPr lang="en-US" sz="2000" baseline="30000" dirty="0"/>
              <a:t>rd</a:t>
            </a:r>
            <a:r>
              <a:rPr lang="en-US" sz="2000" dirty="0"/>
              <a:t> party loans in exchange          for better than average market rates and terms</a:t>
            </a:r>
          </a:p>
        </p:txBody>
      </p:sp>
    </p:spTree>
    <p:extLst>
      <p:ext uri="{BB962C8B-B14F-4D97-AF65-F5344CB8AC3E}">
        <p14:creationId xmlns:p14="http://schemas.microsoft.com/office/powerpoint/2010/main" val="133245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normAutofit/>
          </a:bodyPr>
          <a:lstStyle/>
          <a:p>
            <a:r>
              <a:rPr lang="en-US" sz="3000" dirty="0"/>
              <a:t>The Program at a Glance</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a:xfrm>
            <a:off x="838200" y="2016866"/>
            <a:ext cx="10515600" cy="4741931"/>
          </a:xfrm>
        </p:spPr>
        <p:txBody>
          <a:bodyPr/>
          <a:lstStyle/>
          <a:p>
            <a:pPr marL="342900" indent="-342900">
              <a:spcBef>
                <a:spcPct val="20000"/>
              </a:spcBef>
            </a:pPr>
            <a:r>
              <a:rPr lang="en-US" dirty="0">
                <a:ea typeface="ITC Franklin Gothic Demi"/>
              </a:rPr>
              <a:t>USDA guarantees loans made by private, USDA approved lenders, in eligible rural areas (Up to 90% of the loan may be guaranteed) </a:t>
            </a:r>
          </a:p>
          <a:p>
            <a:pPr marL="342900" indent="-342900">
              <a:spcBef>
                <a:spcPct val="20000"/>
              </a:spcBef>
            </a:pPr>
            <a:r>
              <a:rPr lang="en-US" dirty="0">
                <a:ea typeface="ITC Franklin Gothic Demi"/>
              </a:rPr>
              <a:t>Location eligibility matches the 515 program</a:t>
            </a:r>
          </a:p>
          <a:p>
            <a:pPr marL="342900" indent="-342900">
              <a:spcBef>
                <a:spcPct val="20000"/>
              </a:spcBef>
            </a:pPr>
            <a:r>
              <a:rPr lang="en-US" dirty="0">
                <a:ea typeface="ITC Franklin Gothic Demi"/>
              </a:rPr>
              <a:t>No restriction on maximum loan size; loan size may restrict some lenders from participating in projects sized too small or too large</a:t>
            </a:r>
          </a:p>
          <a:p>
            <a:pPr marL="342900" indent="-342900">
              <a:spcBef>
                <a:spcPct val="20000"/>
              </a:spcBef>
            </a:pPr>
            <a:r>
              <a:rPr lang="en-US" dirty="0">
                <a:ea typeface="ITC Franklin Gothic Demi"/>
              </a:rPr>
              <a:t>Program allows for 3 different guarantees Option One: Permanent only, Option Two, construction/perm and Option Three, Continuous Guarantee (most common)</a:t>
            </a:r>
          </a:p>
          <a:p>
            <a:pPr marL="800100" lvl="1" indent="-342900">
              <a:spcBef>
                <a:spcPct val="20000"/>
              </a:spcBef>
            </a:pPr>
            <a:r>
              <a:rPr lang="en-US" sz="1800" dirty="0"/>
              <a:t>Option 2 has a gap in the guarantee after construction completion until guarantee is converted to perm (approx. 60 days)</a:t>
            </a:r>
          </a:p>
          <a:p>
            <a:pPr marL="342900" indent="-342900">
              <a:spcBef>
                <a:spcPct val="20000"/>
              </a:spcBef>
            </a:pPr>
            <a:r>
              <a:rPr lang="en-US" dirty="0">
                <a:ea typeface="ITC Franklin Gothic Demi"/>
              </a:rPr>
              <a:t>All rehabs must meet minimum $6,500/unit </a:t>
            </a:r>
          </a:p>
          <a:p>
            <a:pPr marL="342900" indent="-342900">
              <a:spcBef>
                <a:spcPct val="20000"/>
              </a:spcBef>
            </a:pPr>
            <a:r>
              <a:rPr lang="en-US" dirty="0">
                <a:ea typeface="ITC Franklin Gothic Demi"/>
              </a:rPr>
              <a:t>USDA Fees: Initial Guarantee Fee (Due prior to or at loan closing) 1% of guaranteed portion</a:t>
            </a:r>
          </a:p>
          <a:p>
            <a:pPr marL="0" indent="0">
              <a:spcBef>
                <a:spcPct val="20000"/>
              </a:spcBef>
              <a:buNone/>
            </a:pPr>
            <a:r>
              <a:rPr lang="en-US" dirty="0">
                <a:ea typeface="ITC Franklin Gothic Demi"/>
              </a:rPr>
              <a:t>                        Annual Guarantee (Due each anniversary of loan closing) 0.50% of outstanding principle balance</a:t>
            </a:r>
          </a:p>
          <a:p>
            <a:pPr marL="342900" indent="-342900">
              <a:spcBef>
                <a:spcPct val="20000"/>
              </a:spcBef>
            </a:pPr>
            <a:r>
              <a:rPr lang="en-US" dirty="0">
                <a:ea typeface="ITC Franklin Gothic Demi"/>
              </a:rPr>
              <a:t>Lender Origination Fee: (Not an Agency Fee and varies by lender)</a:t>
            </a:r>
          </a:p>
          <a:p>
            <a:pPr marL="342900" indent="-342900">
              <a:spcBef>
                <a:spcPct val="20000"/>
              </a:spcBef>
            </a:pPr>
            <a:r>
              <a:rPr lang="en-US" dirty="0">
                <a:ea typeface="ITC Franklin Gothic Demi"/>
              </a:rPr>
              <a:t>At initial occupancy, tenant income must not exceed 115% of AMI</a:t>
            </a:r>
          </a:p>
          <a:p>
            <a:pPr marL="342900" indent="-342900">
              <a:spcBef>
                <a:spcPct val="20000"/>
              </a:spcBef>
            </a:pPr>
            <a:r>
              <a:rPr lang="en-US" dirty="0">
                <a:ea typeface="ITC Franklin Gothic Demi"/>
              </a:rPr>
              <a:t>Rents must not exceed 30 percent of 100 percent of AMI</a:t>
            </a:r>
          </a:p>
        </p:txBody>
      </p:sp>
    </p:spTree>
    <p:extLst>
      <p:ext uri="{BB962C8B-B14F-4D97-AF65-F5344CB8AC3E}">
        <p14:creationId xmlns:p14="http://schemas.microsoft.com/office/powerpoint/2010/main" val="196446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normAutofit/>
          </a:bodyPr>
          <a:lstStyle/>
          <a:p>
            <a:r>
              <a:rPr lang="en-US" sz="3000" dirty="0"/>
              <a:t>The Program at a Glance Continued</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a:xfrm>
            <a:off x="838200" y="2016866"/>
            <a:ext cx="10515600" cy="4741931"/>
          </a:xfrm>
        </p:spPr>
        <p:txBody>
          <a:bodyPr/>
          <a:lstStyle/>
          <a:p>
            <a:pPr marL="342900" indent="-342900">
              <a:spcBef>
                <a:spcPct val="20000"/>
              </a:spcBef>
            </a:pPr>
            <a:r>
              <a:rPr lang="en-US" dirty="0">
                <a:ea typeface="ITC Franklin Gothic Demi"/>
              </a:rPr>
              <a:t>Proposed projects do not have to be an RD asset at origination (515, 514, 516 programs)</a:t>
            </a:r>
          </a:p>
          <a:p>
            <a:pPr marL="342900" indent="-342900">
              <a:spcBef>
                <a:spcPct val="20000"/>
              </a:spcBef>
            </a:pPr>
            <a:r>
              <a:rPr lang="en-US" dirty="0">
                <a:ea typeface="ITC Franklin Gothic Demi"/>
              </a:rPr>
              <a:t>Maximum 90% LTV (97% for non-profits)</a:t>
            </a:r>
          </a:p>
          <a:p>
            <a:pPr marL="342900" indent="-342900">
              <a:spcBef>
                <a:spcPct val="20000"/>
              </a:spcBef>
            </a:pPr>
            <a:r>
              <a:rPr lang="en-US" dirty="0">
                <a:ea typeface="ITC Franklin Gothic Demi"/>
              </a:rPr>
              <a:t>Minimum 1.15 times DSCR on all serviceable debt (includes non-agency debt)</a:t>
            </a:r>
          </a:p>
          <a:p>
            <a:pPr marL="342900" indent="-342900">
              <a:spcBef>
                <a:spcPct val="20000"/>
              </a:spcBef>
            </a:pPr>
            <a:r>
              <a:rPr lang="en-US" dirty="0">
                <a:ea typeface="ITC Franklin Gothic Demi"/>
              </a:rPr>
              <a:t>Interest Rate is the best negotiated rate between the Borrower and Lender (average 4-6%)</a:t>
            </a:r>
          </a:p>
          <a:p>
            <a:pPr marL="342900" indent="-342900">
              <a:spcBef>
                <a:spcPct val="20000"/>
              </a:spcBef>
            </a:pPr>
            <a:r>
              <a:rPr lang="en-US" dirty="0">
                <a:ea typeface="ITC Franklin Gothic Demi"/>
              </a:rPr>
              <a:t>25 - 40 year term &amp; amort or any combination thereof (25/40, 30/30, 30/40,40/40, etc.)</a:t>
            </a:r>
          </a:p>
          <a:p>
            <a:pPr marL="342900" indent="-342900">
              <a:spcBef>
                <a:spcPct val="20000"/>
              </a:spcBef>
            </a:pPr>
            <a:r>
              <a:rPr lang="en-US" dirty="0">
                <a:ea typeface="ITC Franklin Gothic Demi"/>
              </a:rPr>
              <a:t>No Davis-Bacon wage requirement</a:t>
            </a:r>
          </a:p>
          <a:p>
            <a:pPr marL="342900" indent="-342900">
              <a:spcBef>
                <a:spcPct val="20000"/>
              </a:spcBef>
            </a:pPr>
            <a:r>
              <a:rPr lang="en-US" dirty="0">
                <a:ea typeface="ITC Franklin Gothic Demi"/>
              </a:rPr>
              <a:t>538 Loans qualify for Community Reinvestment Act (CRA) credit (important for local banks)</a:t>
            </a:r>
          </a:p>
          <a:p>
            <a:pPr marL="342900" indent="-342900">
              <a:spcBef>
                <a:spcPct val="20000"/>
              </a:spcBef>
            </a:pPr>
            <a:r>
              <a:rPr lang="en-US" dirty="0">
                <a:ea typeface="ITC Franklin Gothic Demi"/>
              </a:rPr>
              <a:t>538 loan guarantees are not intended to be the sole source of funding </a:t>
            </a:r>
          </a:p>
          <a:p>
            <a:pPr marL="800100" lvl="1" indent="-342900">
              <a:spcBef>
                <a:spcPct val="20000"/>
              </a:spcBef>
            </a:pPr>
            <a:r>
              <a:rPr lang="en-US" sz="1800" dirty="0">
                <a:ea typeface="ITC Franklin Gothic Demi"/>
              </a:rPr>
              <a:t>95% of all closed 538 loans include Low Income Housing Tax Credits (LIHTC) or some other equity source</a:t>
            </a:r>
          </a:p>
          <a:p>
            <a:pPr marL="342900" indent="-342900">
              <a:spcBef>
                <a:spcPct val="20000"/>
              </a:spcBef>
            </a:pPr>
            <a:r>
              <a:rPr lang="en-US" dirty="0">
                <a:ea typeface="ITC Franklin Gothic Demi"/>
              </a:rPr>
              <a:t>Eligible borrowers included private organizations, public bodies, Indian tribes, state/local entities, trusts</a:t>
            </a:r>
          </a:p>
          <a:p>
            <a:pPr marL="342900" indent="-342900">
              <a:spcBef>
                <a:spcPct val="20000"/>
              </a:spcBef>
            </a:pPr>
            <a:r>
              <a:rPr lang="en-US" dirty="0">
                <a:ea typeface="ITC Franklin Gothic Demi"/>
              </a:rPr>
              <a:t>Loan-to-Cost threshold of 70% to match GNMA securitization requirement</a:t>
            </a:r>
            <a:endParaRPr lang="en-US" dirty="0">
              <a:solidFill>
                <a:srgbClr val="003142"/>
              </a:solidFill>
              <a:latin typeface="Calibri" pitchFamily="34" charset="0"/>
              <a:ea typeface="ITC Franklin Gothic Demi"/>
              <a:cs typeface="ITC Franklin Gothic Demi"/>
            </a:endParaRPr>
          </a:p>
          <a:p>
            <a:pPr marL="342900" indent="-342900">
              <a:spcBef>
                <a:spcPct val="20000"/>
              </a:spcBef>
            </a:pPr>
            <a:endParaRPr lang="en-US" dirty="0">
              <a:solidFill>
                <a:srgbClr val="003142"/>
              </a:solidFill>
              <a:latin typeface="Calibri" pitchFamily="34" charset="0"/>
              <a:ea typeface="ITC Franklin Gothic Demi"/>
              <a:cs typeface="ITC Franklin Gothic Demi"/>
            </a:endParaRPr>
          </a:p>
        </p:txBody>
      </p:sp>
    </p:spTree>
    <p:extLst>
      <p:ext uri="{BB962C8B-B14F-4D97-AF65-F5344CB8AC3E}">
        <p14:creationId xmlns:p14="http://schemas.microsoft.com/office/powerpoint/2010/main" val="4196297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73F82-A00C-48DE-B453-4CD02BF95B20}"/>
              </a:ext>
            </a:extLst>
          </p:cNvPr>
          <p:cNvSpPr>
            <a:spLocks noGrp="1"/>
          </p:cNvSpPr>
          <p:nvPr>
            <p:ph idx="1"/>
          </p:nvPr>
        </p:nvSpPr>
        <p:spPr/>
        <p:txBody>
          <a:bodyPr/>
          <a:lstStyle/>
          <a:p>
            <a:r>
              <a:rPr lang="en-US" dirty="0"/>
              <a:t>Pre-application – NOSA Response: </a:t>
            </a:r>
            <a:r>
              <a:rPr lang="en-US" dirty="0">
                <a:hlinkClick r:id="rId2"/>
              </a:rPr>
              <a:t>https://www.rd.usda.gov/files/GRRHP_Application_FY2019.pdf</a:t>
            </a:r>
            <a:r>
              <a:rPr lang="en-US" dirty="0"/>
              <a:t> </a:t>
            </a:r>
          </a:p>
          <a:p>
            <a:pPr lvl="1"/>
            <a:r>
              <a:rPr lang="en-US" dirty="0"/>
              <a:t>12 pages of basic documentation to determine suitability and eligibility for the program, hard numbers are not required</a:t>
            </a:r>
          </a:p>
          <a:p>
            <a:pPr lvl="1"/>
            <a:r>
              <a:rPr lang="en-US" dirty="0"/>
              <a:t>RD Staff have 30 days to review and respond to the lender of acceptance or denial of the NOSA response</a:t>
            </a:r>
          </a:p>
          <a:p>
            <a:r>
              <a:rPr lang="en-US" dirty="0"/>
              <a:t>If approved staff will issue a Notice to Proceed inviting the lender to submit the full application for the project within 90 days</a:t>
            </a:r>
          </a:p>
          <a:p>
            <a:pPr lvl="1"/>
            <a:r>
              <a:rPr lang="en-US" dirty="0"/>
              <a:t>Full application requires all 3</a:t>
            </a:r>
            <a:r>
              <a:rPr lang="en-US" baseline="30000" dirty="0"/>
              <a:t>rd</a:t>
            </a:r>
            <a:r>
              <a:rPr lang="en-US" dirty="0"/>
              <a:t> party reports: plans/specs, construction documents, appraisal, environmental </a:t>
            </a:r>
          </a:p>
          <a:p>
            <a:pPr lvl="1"/>
            <a:r>
              <a:rPr lang="en-US" dirty="0"/>
              <a:t>Environmental documentation should be submitted as soon as possible</a:t>
            </a:r>
          </a:p>
          <a:p>
            <a:pPr lvl="1"/>
            <a:r>
              <a:rPr lang="en-US" dirty="0"/>
              <a:t>Reference Chapter 4 and Attachment 4-A of Handbook 3565 for required forms</a:t>
            </a:r>
          </a:p>
          <a:p>
            <a:r>
              <a:rPr lang="en-US" dirty="0"/>
              <a:t>Approval results in issuance of the Conditional Commitment requiring certain conditions to be met within 720 days of issuance in order to close the loan </a:t>
            </a:r>
          </a:p>
          <a:p>
            <a:r>
              <a:rPr lang="en-US" dirty="0"/>
              <a:t>At closing the Loan Note Guarantee (LNG) is issued and the project is finalized</a:t>
            </a:r>
          </a:p>
        </p:txBody>
      </p:sp>
      <p:sp>
        <p:nvSpPr>
          <p:cNvPr id="3" name="Title 2">
            <a:extLst>
              <a:ext uri="{FF2B5EF4-FFF2-40B4-BE49-F238E27FC236}">
                <a16:creationId xmlns:a16="http://schemas.microsoft.com/office/drawing/2014/main" id="{8D8311C2-BAF3-4E9B-922D-23F5B272D235}"/>
              </a:ext>
            </a:extLst>
          </p:cNvPr>
          <p:cNvSpPr>
            <a:spLocks noGrp="1"/>
          </p:cNvSpPr>
          <p:nvPr>
            <p:ph type="title"/>
          </p:nvPr>
        </p:nvSpPr>
        <p:spPr/>
        <p:txBody>
          <a:bodyPr/>
          <a:lstStyle/>
          <a:p>
            <a:r>
              <a:rPr lang="en-US" dirty="0"/>
              <a:t>The Process</a:t>
            </a:r>
          </a:p>
        </p:txBody>
      </p:sp>
    </p:spTree>
    <p:extLst>
      <p:ext uri="{BB962C8B-B14F-4D97-AF65-F5344CB8AC3E}">
        <p14:creationId xmlns:p14="http://schemas.microsoft.com/office/powerpoint/2010/main" val="219072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p:txBody>
          <a:bodyPr>
            <a:normAutofit/>
          </a:bodyPr>
          <a:lstStyle/>
          <a:p>
            <a:pPr>
              <a:spcBef>
                <a:spcPct val="20000"/>
              </a:spcBef>
            </a:pPr>
            <a:r>
              <a:rPr lang="en-US" dirty="0"/>
              <a:t>Annual authority remains unchanged at $240 million, with the ability to access </a:t>
            </a:r>
            <a:r>
              <a:rPr lang="en-US"/>
              <a:t>more authority as needed ($320 million FY18)</a:t>
            </a:r>
          </a:p>
          <a:p>
            <a:pPr marL="0" indent="0">
              <a:spcBef>
                <a:spcPct val="20000"/>
              </a:spcBef>
              <a:buNone/>
            </a:pPr>
            <a:endParaRPr lang="en-US" dirty="0"/>
          </a:p>
          <a:p>
            <a:pPr>
              <a:spcBef>
                <a:spcPct val="20000"/>
              </a:spcBef>
            </a:pPr>
            <a:r>
              <a:rPr lang="en-US" dirty="0"/>
              <a:t>Loan to cost threshold changed to 70%, up from previous requirement of 50%</a:t>
            </a:r>
          </a:p>
          <a:p>
            <a:pPr lvl="1">
              <a:spcBef>
                <a:spcPct val="20000"/>
              </a:spcBef>
            </a:pPr>
            <a:r>
              <a:rPr lang="en-US" dirty="0"/>
              <a:t>Aligns with GNMAs requirements for securitization and packaging of loans in the secondary market.</a:t>
            </a:r>
          </a:p>
          <a:p>
            <a:pPr>
              <a:spcBef>
                <a:spcPct val="20000"/>
              </a:spcBef>
            </a:pPr>
            <a:endParaRPr lang="en-US" dirty="0"/>
          </a:p>
          <a:p>
            <a:pPr>
              <a:spcBef>
                <a:spcPct val="20000"/>
              </a:spcBef>
            </a:pPr>
            <a:r>
              <a:rPr lang="en-US" dirty="0"/>
              <a:t>Proposed regulatory change to remove annual NOSA publication.</a:t>
            </a:r>
          </a:p>
          <a:p>
            <a:pPr lvl="1">
              <a:spcBef>
                <a:spcPct val="20000"/>
              </a:spcBef>
            </a:pPr>
            <a:r>
              <a:rPr lang="en-US" dirty="0"/>
              <a:t>Will allow applications to be accepted year round without delay improving processing time for applicants.</a:t>
            </a:r>
          </a:p>
          <a:p>
            <a:pPr>
              <a:spcBef>
                <a:spcPct val="20000"/>
              </a:spcBef>
            </a:pPr>
            <a:endParaRPr lang="en-US" dirty="0"/>
          </a:p>
          <a:p>
            <a:pPr>
              <a:spcBef>
                <a:spcPct val="20000"/>
              </a:spcBef>
            </a:pPr>
            <a:r>
              <a:rPr lang="en-US" dirty="0"/>
              <a:t>Proposed change to allow the Agency to adjust fee structure based upon market conditions.</a:t>
            </a:r>
          </a:p>
          <a:p>
            <a:pPr lvl="1">
              <a:spcBef>
                <a:spcPct val="20000"/>
              </a:spcBef>
            </a:pPr>
            <a:r>
              <a:rPr lang="en-US" dirty="0"/>
              <a:t>1% guarantee fee and 0.50% annual maintenance fee will adjust to market conditions.</a:t>
            </a:r>
          </a:p>
          <a:p>
            <a:pPr>
              <a:spcBef>
                <a:spcPct val="20000"/>
              </a:spcBef>
            </a:pPr>
            <a:endParaRPr lang="en-US" dirty="0">
              <a:solidFill>
                <a:srgbClr val="003142"/>
              </a:solidFill>
            </a:endParaRPr>
          </a:p>
          <a:p>
            <a:pPr>
              <a:spcBef>
                <a:spcPct val="20000"/>
              </a:spcBef>
            </a:pPr>
            <a:r>
              <a:rPr lang="en-US" dirty="0"/>
              <a:t>Agency Pilot Program – small centralized team processing applications for 7 states.</a:t>
            </a:r>
          </a:p>
          <a:p>
            <a:pPr lvl="1">
              <a:spcBef>
                <a:spcPct val="20000"/>
              </a:spcBef>
            </a:pPr>
            <a:r>
              <a:rPr lang="en-US" dirty="0"/>
              <a:t>Testing program operating efficiency, updating Standard Operating Procedures and continue to look for ways to enhance the program.</a:t>
            </a:r>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What's new with the program?</a:t>
            </a:r>
          </a:p>
        </p:txBody>
      </p:sp>
    </p:spTree>
    <p:extLst>
      <p:ext uri="{BB962C8B-B14F-4D97-AF65-F5344CB8AC3E}">
        <p14:creationId xmlns:p14="http://schemas.microsoft.com/office/powerpoint/2010/main" val="3775095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24815-F58E-45A5-BD08-93EA48950696}"/>
              </a:ext>
            </a:extLst>
          </p:cNvPr>
          <p:cNvSpPr txBox="1"/>
          <p:nvPr/>
        </p:nvSpPr>
        <p:spPr>
          <a:xfrm>
            <a:off x="839755" y="653143"/>
            <a:ext cx="4585166" cy="1323439"/>
          </a:xfrm>
          <a:prstGeom prst="rect">
            <a:avLst/>
          </a:prstGeom>
          <a:noFill/>
        </p:spPr>
        <p:txBody>
          <a:bodyPr wrap="none" rtlCol="0">
            <a:spAutoFit/>
          </a:bodyPr>
          <a:lstStyle/>
          <a:p>
            <a:r>
              <a:rPr lang="en-US" sz="2000" dirty="0">
                <a:solidFill>
                  <a:schemeClr val="bg1"/>
                </a:solidFill>
              </a:rPr>
              <a:t>Cynthia Chapman– 538 Specialist</a:t>
            </a:r>
          </a:p>
          <a:p>
            <a:r>
              <a:rPr lang="en-US" sz="2000" dirty="0">
                <a:solidFill>
                  <a:schemeClr val="bg1"/>
                </a:solidFill>
              </a:rPr>
              <a:t>Guaranteed Rural Rental Housing Program</a:t>
            </a:r>
          </a:p>
          <a:p>
            <a:r>
              <a:rPr lang="en-US" sz="2000" dirty="0">
                <a:solidFill>
                  <a:schemeClr val="bg1"/>
                </a:solidFill>
                <a:hlinkClick r:id="rId2"/>
              </a:rPr>
              <a:t>Cynthia.Chapman@usda.gov</a:t>
            </a:r>
            <a:r>
              <a:rPr lang="en-US" sz="2000" dirty="0">
                <a:solidFill>
                  <a:schemeClr val="bg1"/>
                </a:solidFill>
              </a:rPr>
              <a:t> </a:t>
            </a:r>
          </a:p>
          <a:p>
            <a:r>
              <a:rPr lang="en-US" sz="2000" dirty="0">
                <a:solidFill>
                  <a:schemeClr val="bg1"/>
                </a:solidFill>
              </a:rPr>
              <a:t>(919) 830-5201</a:t>
            </a:r>
          </a:p>
        </p:txBody>
      </p:sp>
      <p:sp>
        <p:nvSpPr>
          <p:cNvPr id="3" name="TextBox 2">
            <a:extLst>
              <a:ext uri="{FF2B5EF4-FFF2-40B4-BE49-F238E27FC236}">
                <a16:creationId xmlns:a16="http://schemas.microsoft.com/office/drawing/2014/main" id="{DCB45C3F-57A7-403D-8D4F-ABC582ED1F23}"/>
              </a:ext>
            </a:extLst>
          </p:cNvPr>
          <p:cNvSpPr txBox="1"/>
          <p:nvPr/>
        </p:nvSpPr>
        <p:spPr>
          <a:xfrm>
            <a:off x="6767081" y="653143"/>
            <a:ext cx="5141536" cy="1323439"/>
          </a:xfrm>
          <a:prstGeom prst="rect">
            <a:avLst/>
          </a:prstGeom>
          <a:noFill/>
        </p:spPr>
        <p:txBody>
          <a:bodyPr wrap="none" rtlCol="0">
            <a:spAutoFit/>
          </a:bodyPr>
          <a:lstStyle/>
          <a:p>
            <a:r>
              <a:rPr lang="en-US" sz="2000" dirty="0">
                <a:solidFill>
                  <a:schemeClr val="bg1"/>
                </a:solidFill>
              </a:rPr>
              <a:t>Tammy Daniels – Senior Finance &amp; Loan Analyst</a:t>
            </a:r>
          </a:p>
          <a:p>
            <a:r>
              <a:rPr lang="en-US" sz="2000" dirty="0">
                <a:solidFill>
                  <a:schemeClr val="bg1"/>
                </a:solidFill>
              </a:rPr>
              <a:t>Guaranteed Rural Rental Housing Program</a:t>
            </a:r>
          </a:p>
          <a:p>
            <a:r>
              <a:rPr lang="en-US" sz="2000" dirty="0">
                <a:solidFill>
                  <a:schemeClr val="bg1"/>
                </a:solidFill>
                <a:hlinkClick r:id="rId3"/>
              </a:rPr>
              <a:t>Tammy.Daniels@usda.gov</a:t>
            </a:r>
            <a:r>
              <a:rPr lang="en-US" sz="2000" dirty="0">
                <a:solidFill>
                  <a:schemeClr val="bg1"/>
                </a:solidFill>
              </a:rPr>
              <a:t> </a:t>
            </a:r>
          </a:p>
          <a:p>
            <a:r>
              <a:rPr lang="en-US" sz="2000" dirty="0">
                <a:solidFill>
                  <a:schemeClr val="bg1"/>
                </a:solidFill>
              </a:rPr>
              <a:t>(202) 720-0021</a:t>
            </a:r>
          </a:p>
        </p:txBody>
      </p:sp>
    </p:spTree>
    <p:extLst>
      <p:ext uri="{BB962C8B-B14F-4D97-AF65-F5344CB8AC3E}">
        <p14:creationId xmlns:p14="http://schemas.microsoft.com/office/powerpoint/2010/main" val="188824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2823</TotalTime>
  <Words>810</Words>
  <Application>Microsoft Office PowerPoint</Application>
  <PresentationFormat>Widescreen</PresentationFormat>
  <Paragraphs>61</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ITC Franklin Gothic Demi</vt:lpstr>
      <vt:lpstr>Office Theme</vt:lpstr>
      <vt:lpstr>538 Guaranteed Rural Rental Housing Program (GRRHP)</vt:lpstr>
      <vt:lpstr>The purpose of the Section 538 Guaranteed Loan Program is to increase the supply of affordable rural rental housing and to ensure that housing is affordable, safe, sanitary and competitive in the market for rural residents. </vt:lpstr>
      <vt:lpstr>The Program at a Glance</vt:lpstr>
      <vt:lpstr>The Program at a Glance Continued</vt:lpstr>
      <vt:lpstr>The Process</vt:lpstr>
      <vt:lpstr>What's new with the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Delabrer</dc:creator>
  <cp:lastModifiedBy>Kimberly Bryant</cp:lastModifiedBy>
  <cp:revision>106</cp:revision>
  <dcterms:created xsi:type="dcterms:W3CDTF">2019-02-01T15:35:23Z</dcterms:created>
  <dcterms:modified xsi:type="dcterms:W3CDTF">2019-10-03T17:27:12Z</dcterms:modified>
</cp:coreProperties>
</file>