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2" r:id="rId3"/>
    <p:sldId id="361" r:id="rId4"/>
    <p:sldId id="303" r:id="rId5"/>
    <p:sldId id="304" r:id="rId6"/>
    <p:sldId id="317" r:id="rId7"/>
    <p:sldId id="358" r:id="rId8"/>
    <p:sldId id="305" r:id="rId9"/>
    <p:sldId id="359" r:id="rId10"/>
    <p:sldId id="357" r:id="rId11"/>
    <p:sldId id="360" r:id="rId12"/>
    <p:sldId id="356" r:id="rId13"/>
    <p:sldId id="362" r:id="rId14"/>
    <p:sldId id="299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6872" autoAdjust="0"/>
    <p:restoredTop sz="99270" autoAdjust="0"/>
  </p:normalViewPr>
  <p:slideViewPr>
    <p:cSldViewPr>
      <p:cViewPr varScale="1">
        <p:scale>
          <a:sx n="76" d="100"/>
          <a:sy n="76" d="100"/>
        </p:scale>
        <p:origin x="18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4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124433E-9310-4CD7-B414-90BA0CA86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5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6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13E973-C692-48E7-A28B-16B31274C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69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E7FA1-F57F-42BA-ADF6-FA6637CCB75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42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CBE053-096D-421D-9FF7-9D888AE5100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40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CBE053-096D-421D-9FF7-9D888AE5100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73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4F6E9-0E71-41AA-929D-F8E74F1491C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07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9953FE-535A-4FEE-ABD5-FBFE80D189B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4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29E2BA-B4E4-4873-B03B-627F6F57704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09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29E2BA-B4E4-4873-B03B-627F6F57704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37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F32AB-399B-4593-BECC-F9FD86198B6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2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11ECE-005D-4842-BBBA-86CC70DEF1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52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B5853-754B-4BB6-BB20-EB21A7D7971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99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B5853-754B-4BB6-BB20-EB21A7D7971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73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E79F6-589A-45B0-A273-AB90CA72466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38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E79F6-589A-45B0-A273-AB90CA72466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6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E5C3E738-BAC9-40CC-B677-ADCC4F7A3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6BDE5-0132-4E10-96B6-D638EEB33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922A0-5556-4B56-ABAF-9F702927D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497FC-8314-4ED3-B592-68E5EF571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EA4E5-D984-4312-A0EE-488C533FE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95A33-978B-4133-A7E7-7F516E79F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9CD1E-C8A9-4C81-B950-1D98C5897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E9CDD-F3F4-4417-8B61-507D350EE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94B30-32CA-4B33-96A8-6C487311A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E316E-5B4E-4935-B909-6D347708A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5B923-EADD-4784-9A07-8816AD239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AB8A1-C72E-4219-A105-830D66C41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29E6E-D494-4150-83AF-0D3AA311B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9EDE6-2912-4400-BC77-CE8B2BB7E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10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2D1F36-6319-47BD-80A2-0EE58F6CC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Funding Supportive Housing in North Carolina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334000"/>
            <a:ext cx="1073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/>
              <a:t>Application Process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848600" cy="4114800"/>
          </a:xfrm>
        </p:spPr>
        <p:txBody>
          <a:bodyPr/>
          <a:lstStyle/>
          <a:p>
            <a:pPr eaLnBrk="1" hangingPunct="1"/>
            <a:r>
              <a:rPr lang="en-US" dirty="0"/>
              <a:t>Site visit required prior to application</a:t>
            </a:r>
          </a:p>
          <a:p>
            <a:pPr eaLnBrk="1" hangingPunct="1"/>
            <a:r>
              <a:rPr lang="en-US" dirty="0"/>
              <a:t>Site Control required – option recommended</a:t>
            </a:r>
          </a:p>
          <a:p>
            <a:pPr eaLnBrk="1" hangingPunct="1"/>
            <a:r>
              <a:rPr lang="en-US" dirty="0"/>
              <a:t>Preliminary Design required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sz="1200" dirty="0"/>
          </a:p>
          <a:p>
            <a:pPr marL="0" indent="0" eaLnBrk="1" hangingPunct="1">
              <a:buNone/>
            </a:pPr>
            <a:r>
              <a:rPr lang="en-US" sz="1200" dirty="0"/>
              <a:t>Hospitality House, Boone</a:t>
            </a:r>
          </a:p>
          <a:p>
            <a:pPr marL="0" indent="0" eaLnBrk="1" hangingPunct="1">
              <a:buNone/>
            </a:pPr>
            <a:r>
              <a:rPr lang="en-US" sz="1200" dirty="0"/>
              <a:t>62 beds of emergency, transitional and permanent</a:t>
            </a:r>
          </a:p>
          <a:p>
            <a:pPr marL="0" indent="0" eaLnBrk="1" hangingPunct="1">
              <a:buNone/>
            </a:pPr>
            <a:r>
              <a:rPr lang="en-US" sz="1200" dirty="0"/>
              <a:t>   housing for homeless men, women and children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769A692-95E6-409E-A87E-801175FF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3962400"/>
            <a:ext cx="3733800" cy="2800350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7528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dirty="0"/>
              <a:t>Application Process, cont.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848600" cy="4114800"/>
          </a:xfrm>
        </p:spPr>
        <p:txBody>
          <a:bodyPr/>
          <a:lstStyle/>
          <a:p>
            <a:pPr eaLnBrk="1" hangingPunct="1"/>
            <a:r>
              <a:rPr lang="en-US" dirty="0"/>
              <a:t>Supportive Services Plan required</a:t>
            </a:r>
          </a:p>
          <a:p>
            <a:pPr eaLnBrk="1" hangingPunct="1"/>
            <a:r>
              <a:rPr lang="en-US" dirty="0"/>
              <a:t>Application available at:  </a:t>
            </a:r>
            <a:r>
              <a:rPr lang="en-US" sz="1800" dirty="0"/>
              <a:t>https://www.nchfa.com/rental-housing-partners/supportive-housing-developers/fund-development</a:t>
            </a: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marL="0" indent="0" eaLnBrk="1" hangingPunct="1">
              <a:buNone/>
            </a:pPr>
            <a:endParaRPr lang="en-US" sz="1200" dirty="0"/>
          </a:p>
          <a:p>
            <a:pPr marL="0" indent="0" eaLnBrk="1" hangingPunct="1">
              <a:buNone/>
            </a:pPr>
            <a:r>
              <a:rPr lang="en-US" sz="1200" dirty="0"/>
              <a:t>Life House of Asheville</a:t>
            </a:r>
          </a:p>
          <a:p>
            <a:pPr marL="0" indent="0" eaLnBrk="1" hangingPunct="1">
              <a:buNone/>
            </a:pPr>
            <a:r>
              <a:rPr lang="en-US" sz="1200" dirty="0"/>
              <a:t>22 apartments for persons with spinal cord </a:t>
            </a:r>
          </a:p>
          <a:p>
            <a:pPr marL="0" indent="0" eaLnBrk="1" hangingPunct="1">
              <a:buNone/>
            </a:pPr>
            <a:r>
              <a:rPr lang="en-US" sz="1200" dirty="0"/>
              <a:t>    injuries</a:t>
            </a:r>
          </a:p>
          <a:p>
            <a:pPr eaLnBrk="1" hangingPunct="1"/>
            <a:endParaRPr lang="en-US" sz="1800" u="sng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4" name="Picture 4" descr="MVC-004S">
            <a:extLst>
              <a:ext uri="{FF2B5EF4-FFF2-40B4-BE49-F238E27FC236}">
                <a16:creationId xmlns:a16="http://schemas.microsoft.com/office/drawing/2014/main" id="{2B5C24E1-6F83-4AC1-9AAA-E2888CEA9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114800"/>
            <a:ext cx="4267200" cy="24796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458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dirty="0"/>
              <a:t>Accomplishments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6200" cy="4191000"/>
          </a:xfrm>
        </p:spPr>
        <p:txBody>
          <a:bodyPr/>
          <a:lstStyle/>
          <a:p>
            <a:pPr eaLnBrk="1" hangingPunct="1"/>
            <a:r>
              <a:rPr lang="en-US" dirty="0"/>
              <a:t>4,841 Units Funded since 1994 </a:t>
            </a:r>
          </a:p>
          <a:p>
            <a:pPr eaLnBrk="1" hangingPunct="1"/>
            <a:r>
              <a:rPr lang="en-US" dirty="0"/>
              <a:t>Units Developed in 63 NC Counties </a:t>
            </a:r>
          </a:p>
          <a:p>
            <a:pPr eaLnBrk="1" hangingPunct="1"/>
            <a:r>
              <a:rPr lang="en-US" dirty="0"/>
              <a:t>$104 million invested since 1994 in projects worth $311 million</a:t>
            </a:r>
          </a:p>
          <a:p>
            <a:pPr eaLnBrk="1" hangingPunct="1"/>
            <a:r>
              <a:rPr lang="en-US" dirty="0"/>
              <a:t>261 Projects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1400" dirty="0"/>
              <a:t>Data as of 8/14/2019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1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FF64E-4DB4-43F7-9337-3AB127AC6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 Foundations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B2DA66-B5AC-46CF-9D8A-C012086A2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6582" y="2362200"/>
            <a:ext cx="439626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8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/>
              <a:t>SHDP Staff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4860925" y="304800"/>
            <a:ext cx="2378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708525" y="0"/>
            <a:ext cx="2987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762000" y="2514600"/>
            <a:ext cx="822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dirty="0"/>
              <a:t> Gwen Belcredi, Senior Supportive Housing Development Officer</a:t>
            </a:r>
          </a:p>
          <a:p>
            <a:pPr marL="800100" lvl="1" indent="-685800">
              <a:buFont typeface="Wingdings" pitchFamily="2" charset="2"/>
              <a:buNone/>
            </a:pPr>
            <a:r>
              <a:rPr lang="en-US" sz="2000" dirty="0"/>
              <a:t> 919-877-5648, sgbelcredi@nchfa.com</a:t>
            </a:r>
          </a:p>
          <a:p>
            <a:pPr marL="800100" lvl="1" indent="-685800">
              <a:buFont typeface="Wingdings" pitchFamily="2" charset="2"/>
              <a:buNone/>
            </a:pPr>
            <a:endParaRPr lang="en-US" sz="2000" dirty="0"/>
          </a:p>
          <a:p>
            <a:pPr>
              <a:buFont typeface="Wingdings" pitchFamily="2" charset="2"/>
              <a:buNone/>
            </a:pPr>
            <a:r>
              <a:rPr lang="en-US" sz="2000" dirty="0"/>
              <a:t>   Margrit Bergholz, Senior Supportive Housing Development Officer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   919-877-5633, mcbergholz@nchfa.com</a:t>
            </a:r>
          </a:p>
          <a:p>
            <a:endParaRPr lang="en-US" sz="2000" dirty="0"/>
          </a:p>
          <a:p>
            <a:r>
              <a:rPr lang="en-US" sz="2000" dirty="0"/>
              <a:t>   Nancy Bloebaum, Senior Project Manager and Compliance Specialist</a:t>
            </a:r>
          </a:p>
          <a:p>
            <a:r>
              <a:rPr lang="en-US" sz="2000" dirty="0"/>
              <a:t>   919-877-5619, nbbloebaum@nchfa.com</a:t>
            </a:r>
          </a:p>
          <a:p>
            <a:endParaRPr lang="en-US" sz="2000" dirty="0"/>
          </a:p>
          <a:p>
            <a:r>
              <a:rPr lang="en-US" sz="2000" dirty="0"/>
              <a:t>    Jennifer Olson, Community Living Program Administrator and     	Strategic Coordinator</a:t>
            </a:r>
          </a:p>
          <a:p>
            <a:r>
              <a:rPr lang="en-US" sz="2000" dirty="0"/>
              <a:t>    919-850-2928, jlolson@nchfa.com  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Funding Sources available in all parts of the State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6200" cy="4343399"/>
          </a:xfrm>
        </p:spPr>
        <p:txBody>
          <a:bodyPr/>
          <a:lstStyle/>
          <a:p>
            <a:pPr eaLnBrk="1" hangingPunct="1"/>
            <a:r>
              <a:rPr lang="en-US" dirty="0"/>
              <a:t>SHDP from NCHFA</a:t>
            </a:r>
          </a:p>
          <a:p>
            <a:pPr eaLnBrk="1" hangingPunct="1"/>
            <a:r>
              <a:rPr lang="en-US" dirty="0"/>
              <a:t>CDBG – small cities program through Department of Commerce or entitlement city</a:t>
            </a:r>
          </a:p>
          <a:p>
            <a:pPr eaLnBrk="1" hangingPunct="1"/>
            <a:r>
              <a:rPr lang="en-US" dirty="0"/>
              <a:t>Federal Home Loan Bank of Atlanta or Pittsburgh or other</a:t>
            </a:r>
          </a:p>
          <a:p>
            <a:pPr eaLnBrk="1" hangingPunct="1"/>
            <a:r>
              <a:rPr lang="en-US" dirty="0"/>
              <a:t>Local foundations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r>
              <a:rPr lang="en-US" sz="1200" dirty="0"/>
              <a:t>						</a:t>
            </a:r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Supportive Housing Development Program (SHDP)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6200" cy="434339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/>
              <a:t>	Funds housing with supportive services for households with special needs earning less than 50% of area median income.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r>
              <a:rPr lang="en-US" sz="1200" dirty="0"/>
              <a:t>						    Samaritan Inn, Winston-Salem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200" dirty="0"/>
              <a:t>						    80 bed shelter for homeless men</a:t>
            </a:r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8F9E26C-4737-4E62-B041-76E0CB8C5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733800"/>
            <a:ext cx="4495800" cy="2895600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694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914400"/>
          </a:xfrm>
        </p:spPr>
        <p:txBody>
          <a:bodyPr/>
          <a:lstStyle/>
          <a:p>
            <a:pPr eaLnBrk="1" hangingPunct="1"/>
            <a:br>
              <a:rPr lang="en-US" dirty="0"/>
            </a:br>
            <a:r>
              <a:rPr lang="en-US" dirty="0"/>
              <a:t> Eligible Applicants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848600" cy="4495800"/>
          </a:xfrm>
        </p:spPr>
        <p:txBody>
          <a:bodyPr/>
          <a:lstStyle/>
          <a:p>
            <a:pPr eaLnBrk="1" hangingPunct="1"/>
            <a:r>
              <a:rPr lang="en-US" dirty="0"/>
              <a:t>Nonprofit organizations (in operation at least three years)</a:t>
            </a:r>
          </a:p>
          <a:p>
            <a:pPr eaLnBrk="1" hangingPunct="1"/>
            <a:r>
              <a:rPr lang="en-US" dirty="0"/>
              <a:t>Local Governments</a:t>
            </a:r>
          </a:p>
          <a:p>
            <a:pPr eaLnBrk="1" hangingPunct="1"/>
            <a:r>
              <a:rPr lang="en-US" dirty="0"/>
              <a:t>For-profits for Olmstead compliant projects</a:t>
            </a:r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sz="1200" dirty="0"/>
          </a:p>
          <a:p>
            <a:pPr marL="0" indent="0" eaLnBrk="1" hangingPunct="1">
              <a:buNone/>
            </a:pPr>
            <a:r>
              <a:rPr lang="en-US" sz="1200" dirty="0"/>
              <a:t>				    Friendship Gardens, Charlotte</a:t>
            </a:r>
          </a:p>
          <a:p>
            <a:pPr marL="0" indent="0" eaLnBrk="1" hangingPunct="1">
              <a:buNone/>
            </a:pPr>
            <a:r>
              <a:rPr lang="en-US" sz="1200" dirty="0"/>
              <a:t>				    12 apartments for persons with special needs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33359-7645-426A-B24C-726C41766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999" y="4430012"/>
            <a:ext cx="3412049" cy="22755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E5574BB-5C52-4ACB-8AA9-C65A798E5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9841" y="3629750"/>
            <a:ext cx="4136472" cy="3102354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/>
              <a:t>Type of Housing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924800" cy="4343400"/>
          </a:xfrm>
        </p:spPr>
        <p:txBody>
          <a:bodyPr/>
          <a:lstStyle/>
          <a:p>
            <a:pPr eaLnBrk="1" hangingPunct="1"/>
            <a:r>
              <a:rPr lang="en-US" dirty="0"/>
              <a:t>Substance abuse treatment facilities</a:t>
            </a:r>
          </a:p>
          <a:p>
            <a:pPr eaLnBrk="1" hangingPunct="1"/>
            <a:r>
              <a:rPr lang="en-US" dirty="0"/>
              <a:t>Emergency Shelter Rehabilitation</a:t>
            </a:r>
          </a:p>
          <a:p>
            <a:pPr eaLnBrk="1" hangingPunct="1"/>
            <a:r>
              <a:rPr lang="en-US" dirty="0"/>
              <a:t>Permanent Housing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sz="1200" dirty="0"/>
              <a:t>My Aunt’s House, Winston-Salem</a:t>
            </a:r>
          </a:p>
          <a:p>
            <a:pPr marL="0" indent="0" eaLnBrk="1" hangingPunct="1">
              <a:buNone/>
            </a:pPr>
            <a:r>
              <a:rPr lang="en-US" sz="1200" dirty="0"/>
              <a:t>8 bed licensed facility for children </a:t>
            </a:r>
          </a:p>
          <a:p>
            <a:pPr marL="0" indent="0" eaLnBrk="1" hangingPunct="1">
              <a:buNone/>
            </a:pPr>
            <a:r>
              <a:rPr lang="en-US" sz="1200" dirty="0"/>
              <a:t>     with substance use disorder</a:t>
            </a:r>
          </a:p>
          <a:p>
            <a:pPr marL="0" indent="0" eaLnBrk="1" hangingPunct="1">
              <a:buNone/>
            </a:pPr>
            <a:endParaRPr lang="en-US" sz="1200" dirty="0"/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Eligible Populations</a:t>
            </a:r>
            <a:br>
              <a:rPr lang="en-US" sz="3200"/>
            </a:br>
            <a:endParaRPr lang="en-US" sz="32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6200" cy="3962400"/>
          </a:xfrm>
        </p:spPr>
        <p:txBody>
          <a:bodyPr/>
          <a:lstStyle/>
          <a:p>
            <a:pPr eaLnBrk="1" hangingPunct="1"/>
            <a:r>
              <a:rPr lang="en-US" dirty="0"/>
              <a:t>Homeless</a:t>
            </a:r>
          </a:p>
          <a:p>
            <a:pPr eaLnBrk="1" hangingPunct="1"/>
            <a:r>
              <a:rPr lang="en-US" dirty="0"/>
              <a:t>Re-entry housing from corrections</a:t>
            </a:r>
          </a:p>
          <a:p>
            <a:pPr eaLnBrk="1" hangingPunct="1"/>
            <a:r>
              <a:rPr lang="en-US" dirty="0"/>
              <a:t>Youth aging out of foster care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sz="1200" dirty="0"/>
              <a:t>Maple Court Apartments, Durham</a:t>
            </a:r>
          </a:p>
          <a:p>
            <a:pPr marL="0" indent="0" eaLnBrk="1" hangingPunct="1">
              <a:buNone/>
            </a:pPr>
            <a:r>
              <a:rPr lang="en-US" sz="1200" dirty="0"/>
              <a:t>VA Transitional Housing Program</a:t>
            </a:r>
          </a:p>
          <a:p>
            <a:pPr marL="0" indent="0" eaLnBrk="1" hangingPunct="1">
              <a:buNone/>
            </a:pPr>
            <a:r>
              <a:rPr lang="en-US" sz="1200" dirty="0"/>
              <a:t>24 one-bedroom apartments for </a:t>
            </a:r>
          </a:p>
          <a:p>
            <a:pPr marL="0" indent="0" eaLnBrk="1" hangingPunct="1">
              <a:buNone/>
            </a:pPr>
            <a:r>
              <a:rPr lang="en-US" sz="1200" dirty="0"/>
              <a:t>   homeless veterans with disabilities</a:t>
            </a:r>
          </a:p>
        </p:txBody>
      </p:sp>
      <p:pic>
        <p:nvPicPr>
          <p:cNvPr id="4" name="Picture 5" descr="MVC-018S">
            <a:extLst>
              <a:ext uri="{FF2B5EF4-FFF2-40B4-BE49-F238E27FC236}">
                <a16:creationId xmlns:a16="http://schemas.microsoft.com/office/drawing/2014/main" id="{B1037E87-7F35-4E9E-BCA9-A9FC8AF81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22874"/>
          <a:stretch>
            <a:fillRect/>
          </a:stretch>
        </p:blipFill>
        <p:spPr>
          <a:xfrm>
            <a:off x="4343400" y="3955045"/>
            <a:ext cx="4564579" cy="2830067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Eligible Populations, cont.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7620000" cy="4343400"/>
          </a:xfrm>
        </p:spPr>
        <p:txBody>
          <a:bodyPr/>
          <a:lstStyle/>
          <a:p>
            <a:pPr eaLnBrk="1" hangingPunct="1"/>
            <a:r>
              <a:rPr lang="en-US" dirty="0"/>
              <a:t>Non-Homeless with disabilities, including mental illness, development disabilities, physical disabilities, substance abuse,  HIV/AIDS, etc. 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sz="1200" dirty="0"/>
              <a:t>Renaissance Apartments, Wilson</a:t>
            </a:r>
          </a:p>
          <a:p>
            <a:pPr marL="0" indent="0" eaLnBrk="1" hangingPunct="1">
              <a:buNone/>
            </a:pPr>
            <a:r>
              <a:rPr lang="en-US" sz="1200" dirty="0"/>
              <a:t>16 efficiency apartments for individuals with </a:t>
            </a:r>
          </a:p>
          <a:p>
            <a:pPr marL="0" indent="0" eaLnBrk="1" hangingPunct="1">
              <a:buNone/>
            </a:pPr>
            <a:r>
              <a:rPr lang="en-US" sz="1200" dirty="0"/>
              <a:t>   special needs including homeless, </a:t>
            </a:r>
          </a:p>
          <a:p>
            <a:pPr marL="0" indent="0" eaLnBrk="1" hangingPunct="1">
              <a:buNone/>
            </a:pPr>
            <a:r>
              <a:rPr lang="en-US" sz="1200" dirty="0"/>
              <a:t>   disabled, and frail elderly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0BB4106-07AA-4808-974A-C9445D8FD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8"/>
          <a:stretch/>
        </p:blipFill>
        <p:spPr bwMode="auto">
          <a:xfrm>
            <a:off x="3992769" y="3720504"/>
            <a:ext cx="4723848" cy="308448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851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/>
              <a:t>Type of Funding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001000" cy="4343400"/>
          </a:xfrm>
        </p:spPr>
        <p:txBody>
          <a:bodyPr/>
          <a:lstStyle/>
          <a:p>
            <a:pPr eaLnBrk="1" hangingPunct="1"/>
            <a:r>
              <a:rPr lang="en-US" dirty="0"/>
              <a:t>Maximum funding capped at 50% of Total Development Cost in Large, 60% in Small and 70% in Non-entitlement Communities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sz="1200" dirty="0"/>
          </a:p>
          <a:p>
            <a:pPr marL="0" indent="0" eaLnBrk="1" hangingPunct="1">
              <a:buNone/>
            </a:pPr>
            <a:endParaRPr lang="en-US" sz="1200" dirty="0"/>
          </a:p>
          <a:p>
            <a:pPr marL="0" indent="0" eaLnBrk="1" hangingPunct="1">
              <a:buNone/>
            </a:pPr>
            <a:r>
              <a:rPr lang="en-US" sz="1200" dirty="0"/>
              <a:t>Moore Place, Charlotte</a:t>
            </a:r>
          </a:p>
          <a:p>
            <a:pPr marL="0" indent="0" eaLnBrk="1" hangingPunct="1">
              <a:buNone/>
            </a:pPr>
            <a:r>
              <a:rPr lang="en-US" sz="1200" dirty="0"/>
              <a:t>115 efficiency apartments for chronically homeless men </a:t>
            </a:r>
          </a:p>
          <a:p>
            <a:pPr marL="0" indent="0" eaLnBrk="1" hangingPunct="1">
              <a:buNone/>
            </a:pPr>
            <a:r>
              <a:rPr lang="en-US" sz="1200" dirty="0"/>
              <a:t>   and women</a:t>
            </a:r>
          </a:p>
          <a:p>
            <a:pPr eaLnBrk="1" hangingPunct="1"/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0A477EC-4DF0-41E3-A22C-7ADF596D1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239" y="3801864"/>
            <a:ext cx="3871648" cy="290373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dirty="0"/>
              <a:t>Type of Funding, cont.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001000" cy="4343400"/>
          </a:xfrm>
        </p:spPr>
        <p:txBody>
          <a:bodyPr/>
          <a:lstStyle/>
          <a:p>
            <a:pPr eaLnBrk="1" hangingPunct="1"/>
            <a:r>
              <a:rPr lang="en-US" dirty="0"/>
              <a:t>20 year and 30 year 0% Loans up to $600,000 or $700,000 depending on location</a:t>
            </a:r>
          </a:p>
          <a:p>
            <a:pPr eaLnBrk="1" hangingPunct="1"/>
            <a:r>
              <a:rPr lang="en-US" dirty="0"/>
              <a:t>One funding cycle a year, deadline in March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sz="1200" dirty="0"/>
              <a:t>TROSA James Street Apartments, Durham</a:t>
            </a:r>
          </a:p>
          <a:p>
            <a:pPr marL="0" indent="0" eaLnBrk="1" hangingPunct="1">
              <a:buNone/>
            </a:pPr>
            <a:r>
              <a:rPr lang="en-US" sz="1200" dirty="0"/>
              <a:t>24 shared apartments for men and women in substance</a:t>
            </a:r>
          </a:p>
          <a:p>
            <a:pPr marL="0" indent="0" eaLnBrk="1" hangingPunct="1">
              <a:buNone/>
            </a:pPr>
            <a:r>
              <a:rPr lang="en-US" sz="1200" dirty="0"/>
              <a:t>   abuse treatment program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Picture 3" descr="MVC-002S.JPG">
            <a:extLst>
              <a:ext uri="{FF2B5EF4-FFF2-40B4-BE49-F238E27FC236}">
                <a16:creationId xmlns:a16="http://schemas.microsoft.com/office/drawing/2014/main" id="{917A43EB-4D2E-4C06-B2E7-DAA3B7A12D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4043" y="3916017"/>
            <a:ext cx="3759200" cy="2819400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5705312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">
      <a:dk1>
        <a:srgbClr val="3333CC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8EC49F"/>
      </a:accent2>
      <a:accent3>
        <a:srgbClr val="FFFFFF"/>
      </a:accent3>
      <a:accent4>
        <a:srgbClr val="2A2AAE"/>
      </a:accent4>
      <a:accent5>
        <a:srgbClr val="ADE2E2"/>
      </a:accent5>
      <a:accent6>
        <a:srgbClr val="80B190"/>
      </a:accent6>
      <a:hlink>
        <a:srgbClr val="3333CC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6699"/>
        </a:dk1>
        <a:lt1>
          <a:srgbClr val="FFFFFF"/>
        </a:lt1>
        <a:dk2>
          <a:srgbClr val="00CC66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AAE2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10">
        <a:dk1>
          <a:srgbClr val="339933"/>
        </a:dk1>
        <a:lt1>
          <a:srgbClr val="FFFFFF"/>
        </a:lt1>
        <a:dk2>
          <a:srgbClr val="00CC66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AAE2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11">
        <a:dk1>
          <a:srgbClr val="339933"/>
        </a:dk1>
        <a:lt1>
          <a:srgbClr val="FFFFFF"/>
        </a:lt1>
        <a:dk2>
          <a:srgbClr val="00CC66"/>
        </a:dk2>
        <a:lt2>
          <a:srgbClr val="FFFFFF"/>
        </a:lt2>
        <a:accent1>
          <a:srgbClr val="33CCCC"/>
        </a:accent1>
        <a:accent2>
          <a:srgbClr val="FFFFFF"/>
        </a:accent2>
        <a:accent3>
          <a:srgbClr val="AAE2B8"/>
        </a:accent3>
        <a:accent4>
          <a:srgbClr val="DADADA"/>
        </a:accent4>
        <a:accent5>
          <a:srgbClr val="ADE2E2"/>
        </a:accent5>
        <a:accent6>
          <a:srgbClr val="E7E7E7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12">
        <a:dk1>
          <a:srgbClr val="339933"/>
        </a:dk1>
        <a:lt1>
          <a:srgbClr val="FFFFFF"/>
        </a:lt1>
        <a:dk2>
          <a:srgbClr val="00CC66"/>
        </a:dk2>
        <a:lt2>
          <a:srgbClr val="FFFFFF"/>
        </a:lt2>
        <a:accent1>
          <a:srgbClr val="33CCCC"/>
        </a:accent1>
        <a:accent2>
          <a:srgbClr val="339933"/>
        </a:accent2>
        <a:accent3>
          <a:srgbClr val="AAE2B8"/>
        </a:accent3>
        <a:accent4>
          <a:srgbClr val="DADADA"/>
        </a:accent4>
        <a:accent5>
          <a:srgbClr val="ADE2E2"/>
        </a:accent5>
        <a:accent6>
          <a:srgbClr val="2D8A2D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13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798C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889BB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4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BCBAA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CB89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5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72B687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67A57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6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4C9262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448458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2859</TotalTime>
  <Words>452</Words>
  <Application>Microsoft Office PowerPoint</Application>
  <PresentationFormat>On-screen Show (4:3)</PresentationFormat>
  <Paragraphs>168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Wingdings</vt:lpstr>
      <vt:lpstr>Capsules</vt:lpstr>
      <vt:lpstr>Funding Supportive Housing in North Carolina</vt:lpstr>
      <vt:lpstr>Funding Sources available in all parts of the State</vt:lpstr>
      <vt:lpstr>Supportive Housing Development Program (SHDP)</vt:lpstr>
      <vt:lpstr>  Eligible Applicants</vt:lpstr>
      <vt:lpstr>Type of Housing </vt:lpstr>
      <vt:lpstr>Eligible Populations </vt:lpstr>
      <vt:lpstr>Eligible Populations, cont. </vt:lpstr>
      <vt:lpstr>Type of Funding</vt:lpstr>
      <vt:lpstr>Type of Funding, cont.</vt:lpstr>
      <vt:lpstr>Application Process</vt:lpstr>
      <vt:lpstr>Application Process, cont.</vt:lpstr>
      <vt:lpstr>Accomplishments</vt:lpstr>
      <vt:lpstr>NC Foundations</vt:lpstr>
      <vt:lpstr>SHDP Staff</vt:lpstr>
    </vt:vector>
  </TitlesOfParts>
  <Company>NCHFA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chstowell</dc:creator>
  <cp:lastModifiedBy>Kimberly Bryant</cp:lastModifiedBy>
  <cp:revision>232</cp:revision>
  <cp:lastPrinted>2018-08-23T19:34:38Z</cp:lastPrinted>
  <dcterms:created xsi:type="dcterms:W3CDTF">2004-02-09T21:10:03Z</dcterms:created>
  <dcterms:modified xsi:type="dcterms:W3CDTF">2019-10-03T17:30:37Z</dcterms:modified>
</cp:coreProperties>
</file>