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76" r:id="rId2"/>
    <p:sldId id="294" r:id="rId3"/>
    <p:sldId id="282" r:id="rId4"/>
    <p:sldId id="295" r:id="rId5"/>
    <p:sldId id="283" r:id="rId6"/>
    <p:sldId id="296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30" autoAdjust="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856" y="-184"/>
      </p:cViewPr>
      <p:guideLst>
        <p:guide orient="horz" pos="307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E72A5-07FB-4378-904C-E219E62F6184}" type="datetimeFigureOut">
              <a:rPr lang="en-US" smtClean="0"/>
              <a:t>10/7/2019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B2577-7FE2-4924-BFBE-38FCCBF72EF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059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71A27-1659-499B-86B5-B6E8C9B9691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1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71A27-1659-499B-86B5-B6E8C9B9691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159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E71A27-1659-499B-86B5-B6E8C9B9691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115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345" y="1389728"/>
            <a:ext cx="7282135" cy="120393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3767137"/>
            <a:ext cx="9144000" cy="1376363"/>
          </a:xfrm>
          <a:prstGeom prst="rect">
            <a:avLst/>
          </a:prstGeom>
          <a:solidFill>
            <a:schemeClr val="accent6">
              <a:lumMod val="10000"/>
              <a:lumOff val="90000"/>
            </a:schemeClr>
          </a:solidFill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3984046"/>
            <a:ext cx="7772400" cy="458051"/>
          </a:xfrm>
        </p:spPr>
        <p:txBody>
          <a:bodyPr>
            <a:noAutofit/>
          </a:bodyPr>
          <a:lstStyle>
            <a:lvl1pPr>
              <a:defRPr sz="4000" baseline="0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Presentation 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82629" y="4452079"/>
            <a:ext cx="7772400" cy="45266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4131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Subject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4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1438"/>
            <a:ext cx="8229600" cy="8572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Section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758671" y="2144807"/>
            <a:ext cx="3928129" cy="1786949"/>
          </a:xfrm>
        </p:spPr>
        <p:txBody>
          <a:bodyPr anchor="t">
            <a:normAutofit/>
          </a:bodyPr>
          <a:lstStyle>
            <a:lvl1pPr marL="0" indent="0">
              <a:buNone/>
              <a:defRPr sz="18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Copy</a:t>
            </a:r>
          </a:p>
          <a:p>
            <a:pPr lvl="0"/>
            <a:r>
              <a:rPr lang="en-US" dirty="0" smtClean="0"/>
              <a:t>Sample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57085" y="1509749"/>
            <a:ext cx="3929672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Header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2"/>
          </p:nvPr>
        </p:nvSpPr>
        <p:spPr>
          <a:xfrm>
            <a:off x="457200" y="1506566"/>
            <a:ext cx="1908567" cy="11830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  <p:sp>
        <p:nvSpPr>
          <p:cNvPr id="15" name="Content Placeholder 5"/>
          <p:cNvSpPr>
            <a:spLocks noGrp="1"/>
          </p:cNvSpPr>
          <p:nvPr>
            <p:ph sz="quarter" idx="13"/>
          </p:nvPr>
        </p:nvSpPr>
        <p:spPr>
          <a:xfrm>
            <a:off x="2465380" y="1506566"/>
            <a:ext cx="1908567" cy="11830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  <p:sp>
        <p:nvSpPr>
          <p:cNvPr id="16" name="Content Placeholder 5"/>
          <p:cNvSpPr>
            <a:spLocks noGrp="1"/>
          </p:cNvSpPr>
          <p:nvPr>
            <p:ph sz="quarter" idx="14"/>
          </p:nvPr>
        </p:nvSpPr>
        <p:spPr>
          <a:xfrm>
            <a:off x="457201" y="2767343"/>
            <a:ext cx="1908567" cy="11830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  <p:sp>
        <p:nvSpPr>
          <p:cNvPr id="17" name="Content Placeholder 5"/>
          <p:cNvSpPr>
            <a:spLocks noGrp="1"/>
          </p:cNvSpPr>
          <p:nvPr>
            <p:ph sz="quarter" idx="15"/>
          </p:nvPr>
        </p:nvSpPr>
        <p:spPr>
          <a:xfrm>
            <a:off x="2465381" y="2767343"/>
            <a:ext cx="1908567" cy="118309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  <p:pic>
        <p:nvPicPr>
          <p:cNvPr id="18" name="Picture 17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4458069"/>
            <a:ext cx="2599959" cy="429844"/>
          </a:xfrm>
          <a:prstGeom prst="rect">
            <a:avLst/>
          </a:prstGeom>
        </p:spPr>
      </p:pic>
      <p:pic>
        <p:nvPicPr>
          <p:cNvPr id="19" name="Picture 18" descr="City of Durham_Postcard Icons 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3800" y="4750609"/>
            <a:ext cx="917448" cy="167640"/>
          </a:xfrm>
          <a:prstGeom prst="rect">
            <a:avLst/>
          </a:prstGeom>
        </p:spPr>
      </p:pic>
      <p:sp>
        <p:nvSpPr>
          <p:cNvPr id="20" name="Rectangle 19"/>
          <p:cNvSpPr/>
          <p:nvPr userDrawn="1"/>
        </p:nvSpPr>
        <p:spPr>
          <a:xfrm>
            <a:off x="6041200" y="4714869"/>
            <a:ext cx="182880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>
                <a:solidFill>
                  <a:srgbClr val="00467F"/>
                </a:solidFill>
                <a:cs typeface="Calibri"/>
              </a:rPr>
              <a:t>Follow Us</a:t>
            </a:r>
            <a:r>
              <a:rPr lang="en-US" sz="1000" spc="114" dirty="0">
                <a:solidFill>
                  <a:srgbClr val="00467F"/>
                </a:solidFill>
                <a:cs typeface="Calibri"/>
              </a:rPr>
              <a:t> </a:t>
            </a:r>
            <a:r>
              <a:rPr lang="en-US" sz="1000" spc="5" dirty="0">
                <a:solidFill>
                  <a:srgbClr val="00467F"/>
                </a:solidFill>
                <a:cs typeface="Calibri"/>
              </a:rPr>
              <a:t>@</a:t>
            </a:r>
            <a:r>
              <a:rPr lang="en-US" sz="1000" b="1" spc="5" dirty="0">
                <a:solidFill>
                  <a:srgbClr val="00467F"/>
                </a:solidFill>
                <a:cs typeface="Calibri"/>
              </a:rPr>
              <a:t>CityofDurhamNC</a:t>
            </a:r>
            <a:endParaRPr lang="en-US" sz="1000" dirty="0">
              <a:cs typeface="Calibri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3490600" y="4714869"/>
            <a:ext cx="76698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algn="ctr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 smtClean="0">
                <a:solidFill>
                  <a:srgbClr val="00467F"/>
                </a:solidFill>
                <a:cs typeface="Calibri"/>
              </a:rPr>
              <a:t>919.560.4570</a:t>
            </a:r>
            <a:endParaRPr lang="en-US" sz="1000" dirty="0">
              <a:cs typeface="Calibri"/>
            </a:endParaRPr>
          </a:p>
        </p:txBody>
      </p:sp>
      <p:sp>
        <p:nvSpPr>
          <p:cNvPr id="22" name="Rectangle 21"/>
          <p:cNvSpPr/>
          <p:nvPr userDrawn="1"/>
        </p:nvSpPr>
        <p:spPr>
          <a:xfrm>
            <a:off x="4722360" y="4714869"/>
            <a:ext cx="854062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marR="0" indent="0" algn="ctr" defTabSz="4572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spc="-5" dirty="0" smtClean="0">
                <a:solidFill>
                  <a:srgbClr val="EF3D42"/>
                </a:solidFill>
                <a:latin typeface="+mn-lt"/>
                <a:cs typeface="Calibri"/>
              </a:rPr>
              <a:t>DurhamNC.gov</a:t>
            </a:r>
            <a:endParaRPr lang="en-US" sz="1000" dirty="0" smtClean="0">
              <a:latin typeface="+mn-lt"/>
              <a:cs typeface="Calibri"/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325821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448997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 userDrawn="1"/>
        </p:nvCxnSpPr>
        <p:spPr>
          <a:xfrm>
            <a:off x="5808812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7037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5"/>
          <p:cNvSpPr>
            <a:spLocks noGrp="1"/>
          </p:cNvSpPr>
          <p:nvPr>
            <p:ph sz="quarter" idx="12" hasCustomPrompt="1"/>
          </p:nvPr>
        </p:nvSpPr>
        <p:spPr>
          <a:xfrm>
            <a:off x="407396" y="1287540"/>
            <a:ext cx="5033870" cy="2443868"/>
          </a:xfrm>
          <a:solidFill>
            <a:schemeClr val="accent4"/>
          </a:solidFill>
          <a:ln>
            <a:solidFill>
              <a:srgbClr val="B9212F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lIns="457200" tIns="457200" rIns="457200" bIns="457200">
            <a:normAutofit/>
          </a:bodyPr>
          <a:lstStyle>
            <a:lvl1pPr marL="0" indent="0">
              <a:buNone/>
              <a:defRPr sz="1800" b="1" baseline="0">
                <a:solidFill>
                  <a:schemeClr val="bg2"/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Testimonial/Callout/Photo</a:t>
            </a:r>
          </a:p>
          <a:p>
            <a:pPr lvl="0"/>
            <a:r>
              <a:rPr lang="en-US" dirty="0" smtClean="0"/>
              <a:t>Sample Text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411438"/>
            <a:ext cx="8229600" cy="857250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976676" y="1925781"/>
            <a:ext cx="2710125" cy="526171"/>
          </a:xfrm>
        </p:spPr>
        <p:txBody>
          <a:bodyPr anchor="t">
            <a:normAutofit/>
          </a:bodyPr>
          <a:lstStyle>
            <a:lvl1pPr marL="0" indent="0">
              <a:buNone/>
              <a:defRPr sz="18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Copy</a:t>
            </a:r>
          </a:p>
          <a:p>
            <a:pPr lvl="0"/>
            <a:r>
              <a:rPr lang="en-US" dirty="0" smtClean="0"/>
              <a:t>Sample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975567" y="1290723"/>
            <a:ext cx="2711190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Header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3" hasCustomPrompt="1"/>
          </p:nvPr>
        </p:nvSpPr>
        <p:spPr>
          <a:xfrm>
            <a:off x="407397" y="3297026"/>
            <a:ext cx="5033870" cy="434382"/>
          </a:xfrm>
          <a:solidFill>
            <a:srgbClr val="FFD24E"/>
          </a:solidFill>
          <a:ln>
            <a:solidFill>
              <a:srgbClr val="F9C444"/>
            </a:solidFill>
          </a:ln>
          <a:effectLst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none"/>
        </p:style>
        <p:txBody>
          <a:bodyPr lIns="457200" tIns="91440" rIns="457200" bIns="91440" anchor="ctr">
            <a:noAutofit/>
          </a:bodyPr>
          <a:lstStyle>
            <a:lvl1pPr marL="0" indent="0">
              <a:buNone/>
              <a:defRPr sz="1800" i="1" baseline="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Name or Key Messaging</a:t>
            </a:r>
            <a:endParaRPr lang="en-US" dirty="0"/>
          </a:p>
        </p:txBody>
      </p:sp>
      <p:pic>
        <p:nvPicPr>
          <p:cNvPr id="15" name="Picture 14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4458069"/>
            <a:ext cx="2599959" cy="429844"/>
          </a:xfrm>
          <a:prstGeom prst="rect">
            <a:avLst/>
          </a:prstGeom>
        </p:spPr>
      </p:pic>
      <p:pic>
        <p:nvPicPr>
          <p:cNvPr id="16" name="Picture 15" descr="City of Durham_Postcard Icons 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3800" y="4750609"/>
            <a:ext cx="917448" cy="167640"/>
          </a:xfrm>
          <a:prstGeom prst="rect">
            <a:avLst/>
          </a:prstGeom>
        </p:spPr>
      </p:pic>
      <p:sp>
        <p:nvSpPr>
          <p:cNvPr id="17" name="Rectangle 16"/>
          <p:cNvSpPr/>
          <p:nvPr userDrawn="1"/>
        </p:nvSpPr>
        <p:spPr>
          <a:xfrm>
            <a:off x="6041200" y="4714869"/>
            <a:ext cx="182880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>
                <a:solidFill>
                  <a:srgbClr val="00467F"/>
                </a:solidFill>
                <a:cs typeface="Calibri"/>
              </a:rPr>
              <a:t>Follow Us</a:t>
            </a:r>
            <a:r>
              <a:rPr lang="en-US" sz="1000" spc="114" dirty="0">
                <a:solidFill>
                  <a:srgbClr val="00467F"/>
                </a:solidFill>
                <a:cs typeface="Calibri"/>
              </a:rPr>
              <a:t> </a:t>
            </a:r>
            <a:r>
              <a:rPr lang="en-US" sz="1000" spc="5" dirty="0">
                <a:solidFill>
                  <a:srgbClr val="00467F"/>
                </a:solidFill>
                <a:cs typeface="Calibri"/>
              </a:rPr>
              <a:t>@</a:t>
            </a:r>
            <a:r>
              <a:rPr lang="en-US" sz="1000" b="1" spc="5" dirty="0">
                <a:solidFill>
                  <a:srgbClr val="00467F"/>
                </a:solidFill>
                <a:cs typeface="Calibri"/>
              </a:rPr>
              <a:t>CityofDurhamNC</a:t>
            </a:r>
            <a:endParaRPr lang="en-US" sz="1000" dirty="0">
              <a:cs typeface="Calibri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3490600" y="4714869"/>
            <a:ext cx="76698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algn="ctr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 smtClean="0">
                <a:solidFill>
                  <a:srgbClr val="00467F"/>
                </a:solidFill>
                <a:cs typeface="Calibri"/>
              </a:rPr>
              <a:t>919.560.4570</a:t>
            </a:r>
            <a:endParaRPr lang="en-US" sz="1000" dirty="0">
              <a:cs typeface="Calibri"/>
            </a:endParaRPr>
          </a:p>
        </p:txBody>
      </p:sp>
      <p:sp>
        <p:nvSpPr>
          <p:cNvPr id="19" name="Rectangle 18"/>
          <p:cNvSpPr/>
          <p:nvPr userDrawn="1"/>
        </p:nvSpPr>
        <p:spPr>
          <a:xfrm>
            <a:off x="4722360" y="4714869"/>
            <a:ext cx="854062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marR="0" indent="0" algn="ctr" defTabSz="4572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spc="-5" dirty="0" smtClean="0">
                <a:solidFill>
                  <a:srgbClr val="EF3D42"/>
                </a:solidFill>
                <a:latin typeface="+mn-lt"/>
                <a:cs typeface="Calibri"/>
              </a:rPr>
              <a:t>DurhamNC.gov</a:t>
            </a:r>
            <a:endParaRPr lang="en-US" sz="1000" dirty="0" smtClean="0">
              <a:latin typeface="+mn-lt"/>
              <a:cs typeface="Calibri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325821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>
            <a:off x="448997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>
            <a:off x="5808812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936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5"/>
          <p:cNvSpPr>
            <a:spLocks noGrp="1"/>
          </p:cNvSpPr>
          <p:nvPr>
            <p:ph sz="quarter" idx="14"/>
          </p:nvPr>
        </p:nvSpPr>
        <p:spPr>
          <a:xfrm>
            <a:off x="4899026" y="0"/>
            <a:ext cx="4244975" cy="5143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5917" y="241741"/>
            <a:ext cx="3676666" cy="1194884"/>
          </a:xfrm>
        </p:spPr>
        <p:txBody>
          <a:bodyPr anchor="b">
            <a:norm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Section Title Here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67026" y="2171576"/>
            <a:ext cx="2451040" cy="526171"/>
          </a:xfrm>
        </p:spPr>
        <p:txBody>
          <a:bodyPr anchor="t">
            <a:normAutofit/>
          </a:bodyPr>
          <a:lstStyle>
            <a:lvl1pPr marL="0" indent="0">
              <a:buNone/>
              <a:defRPr sz="18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Body Copy</a:t>
            </a:r>
          </a:p>
          <a:p>
            <a:pPr lvl="0"/>
            <a:r>
              <a:rPr lang="en-US" dirty="0" smtClean="0"/>
              <a:t>Sample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65918" y="1536517"/>
            <a:ext cx="2452003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Header</a:t>
            </a:r>
          </a:p>
        </p:txBody>
      </p:sp>
      <p:pic>
        <p:nvPicPr>
          <p:cNvPr id="13" name="Picture 12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4458069"/>
            <a:ext cx="2599959" cy="42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5760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209531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314"/>
            <a:ext cx="8180934" cy="450249"/>
          </a:xfrm>
        </p:spPr>
        <p:txBody>
          <a:bodyPr anchor="b"/>
          <a:lstStyle>
            <a:lvl1pPr algn="l">
              <a:defRPr sz="20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624282"/>
            <a:ext cx="8180934" cy="86853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3" name="Picture 12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4458069"/>
            <a:ext cx="2599959" cy="429844"/>
          </a:xfrm>
          <a:prstGeom prst="rect">
            <a:avLst/>
          </a:prstGeom>
        </p:spPr>
      </p:pic>
      <p:pic>
        <p:nvPicPr>
          <p:cNvPr id="14" name="Picture 13" descr="City of Durham_Postcard Icons 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3800" y="4750609"/>
            <a:ext cx="917448" cy="16764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6041200" y="4714869"/>
            <a:ext cx="182880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>
                <a:solidFill>
                  <a:srgbClr val="00467F"/>
                </a:solidFill>
                <a:cs typeface="Calibri"/>
              </a:rPr>
              <a:t>Follow Us</a:t>
            </a:r>
            <a:r>
              <a:rPr lang="en-US" sz="1000" spc="114" dirty="0">
                <a:solidFill>
                  <a:srgbClr val="00467F"/>
                </a:solidFill>
                <a:cs typeface="Calibri"/>
              </a:rPr>
              <a:t> </a:t>
            </a:r>
            <a:r>
              <a:rPr lang="en-US" sz="1000" spc="5" dirty="0">
                <a:solidFill>
                  <a:srgbClr val="00467F"/>
                </a:solidFill>
                <a:cs typeface="Calibri"/>
              </a:rPr>
              <a:t>@</a:t>
            </a:r>
            <a:r>
              <a:rPr lang="en-US" sz="1000" b="1" spc="5" dirty="0">
                <a:solidFill>
                  <a:srgbClr val="00467F"/>
                </a:solidFill>
                <a:cs typeface="Calibri"/>
              </a:rPr>
              <a:t>CityofDurhamNC</a:t>
            </a:r>
            <a:endParaRPr lang="en-US" sz="1000" dirty="0">
              <a:cs typeface="Calibri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3490600" y="4714869"/>
            <a:ext cx="76698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algn="ctr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 smtClean="0">
                <a:solidFill>
                  <a:srgbClr val="00467F"/>
                </a:solidFill>
                <a:cs typeface="Calibri"/>
              </a:rPr>
              <a:t>919.560.4570</a:t>
            </a:r>
            <a:endParaRPr lang="en-US" sz="1000" dirty="0">
              <a:cs typeface="Calibri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4722360" y="4714869"/>
            <a:ext cx="854062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marR="0" indent="0" algn="ctr" defTabSz="4572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spc="-5" dirty="0" smtClean="0">
                <a:solidFill>
                  <a:srgbClr val="EF3D42"/>
                </a:solidFill>
                <a:latin typeface="+mn-lt"/>
                <a:cs typeface="Calibri"/>
              </a:rPr>
              <a:t>DurhamNC.gov</a:t>
            </a:r>
            <a:endParaRPr lang="en-US" sz="1000" dirty="0" smtClean="0">
              <a:latin typeface="+mn-lt"/>
              <a:cs typeface="Calibri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25821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448997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5808812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5219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-16160"/>
            <a:ext cx="9144000" cy="429985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pic>
        <p:nvPicPr>
          <p:cNvPr id="11" name="Picture 10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4458069"/>
            <a:ext cx="2599959" cy="429844"/>
          </a:xfrm>
          <a:prstGeom prst="rect">
            <a:avLst/>
          </a:prstGeom>
        </p:spPr>
      </p:pic>
      <p:pic>
        <p:nvPicPr>
          <p:cNvPr id="12" name="Picture 11" descr="City of Durham_Postcard Icons 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3800" y="4750609"/>
            <a:ext cx="917448" cy="167640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6041200" y="4714869"/>
            <a:ext cx="182880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>
                <a:solidFill>
                  <a:srgbClr val="00467F"/>
                </a:solidFill>
                <a:cs typeface="Calibri"/>
              </a:rPr>
              <a:t>Follow Us</a:t>
            </a:r>
            <a:r>
              <a:rPr lang="en-US" sz="1000" spc="114" dirty="0">
                <a:solidFill>
                  <a:srgbClr val="00467F"/>
                </a:solidFill>
                <a:cs typeface="Calibri"/>
              </a:rPr>
              <a:t> </a:t>
            </a:r>
            <a:r>
              <a:rPr lang="en-US" sz="1000" spc="5" dirty="0">
                <a:solidFill>
                  <a:srgbClr val="00467F"/>
                </a:solidFill>
                <a:cs typeface="Calibri"/>
              </a:rPr>
              <a:t>@</a:t>
            </a:r>
            <a:r>
              <a:rPr lang="en-US" sz="1000" b="1" spc="5" dirty="0">
                <a:solidFill>
                  <a:srgbClr val="00467F"/>
                </a:solidFill>
                <a:cs typeface="Calibri"/>
              </a:rPr>
              <a:t>CityofDurhamNC</a:t>
            </a:r>
            <a:endParaRPr lang="en-US" sz="1000" dirty="0">
              <a:cs typeface="Calibri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3490600" y="4714869"/>
            <a:ext cx="76698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algn="ctr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 smtClean="0">
                <a:solidFill>
                  <a:srgbClr val="00467F"/>
                </a:solidFill>
                <a:cs typeface="Calibri"/>
              </a:rPr>
              <a:t>919.560.4570</a:t>
            </a:r>
            <a:endParaRPr lang="en-US" sz="1000" dirty="0">
              <a:cs typeface="Calibri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4722360" y="4714869"/>
            <a:ext cx="854062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marR="0" indent="0" algn="ctr" defTabSz="4572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spc="-5" dirty="0" smtClean="0">
                <a:solidFill>
                  <a:srgbClr val="EF3D42"/>
                </a:solidFill>
                <a:latin typeface="+mn-lt"/>
                <a:cs typeface="Calibri"/>
              </a:rPr>
              <a:t>DurhamNC.gov</a:t>
            </a:r>
            <a:endParaRPr lang="en-US" sz="1000" dirty="0" smtClean="0">
              <a:latin typeface="+mn-lt"/>
              <a:cs typeface="Calibri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25821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448997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5808812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6660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4458069"/>
            <a:ext cx="2599959" cy="42984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29701"/>
            <a:ext cx="7772400" cy="1102519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rgbClr val="00548E"/>
                </a:solidFill>
              </a:defRPr>
            </a:lvl1pPr>
          </a:lstStyle>
          <a:p>
            <a:r>
              <a:rPr lang="en-US" dirty="0" smtClean="0"/>
              <a:t>Section Title Here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2713" y="1532219"/>
            <a:ext cx="6400800" cy="2136097"/>
          </a:xfrm>
        </p:spPr>
        <p:txBody>
          <a:bodyPr>
            <a:normAutofit/>
          </a:bodyPr>
          <a:lstStyle>
            <a:lvl1pPr marL="0" indent="0" algn="l">
              <a:lnSpc>
                <a:spcPct val="8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8" name="Picture 17" descr="City of Durham_Postcard Icons 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3800" y="4750609"/>
            <a:ext cx="917448" cy="167640"/>
          </a:xfrm>
          <a:prstGeom prst="rect">
            <a:avLst/>
          </a:prstGeom>
        </p:spPr>
      </p:pic>
      <p:sp>
        <p:nvSpPr>
          <p:cNvPr id="19" name="Rectangle 18"/>
          <p:cNvSpPr/>
          <p:nvPr userDrawn="1"/>
        </p:nvSpPr>
        <p:spPr>
          <a:xfrm>
            <a:off x="6041200" y="4714869"/>
            <a:ext cx="182880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>
                <a:solidFill>
                  <a:srgbClr val="00467F"/>
                </a:solidFill>
                <a:cs typeface="Calibri"/>
              </a:rPr>
              <a:t>Follow Us</a:t>
            </a:r>
            <a:r>
              <a:rPr lang="en-US" sz="1000" spc="114" dirty="0">
                <a:solidFill>
                  <a:srgbClr val="00467F"/>
                </a:solidFill>
                <a:cs typeface="Calibri"/>
              </a:rPr>
              <a:t> </a:t>
            </a:r>
            <a:r>
              <a:rPr lang="en-US" sz="1000" spc="5" dirty="0">
                <a:solidFill>
                  <a:srgbClr val="00467F"/>
                </a:solidFill>
                <a:cs typeface="Calibri"/>
              </a:rPr>
              <a:t>@</a:t>
            </a:r>
            <a:r>
              <a:rPr lang="en-US" sz="1000" b="1" spc="5" dirty="0">
                <a:solidFill>
                  <a:srgbClr val="00467F"/>
                </a:solidFill>
                <a:cs typeface="Calibri"/>
              </a:rPr>
              <a:t>CityofDurhamNC</a:t>
            </a:r>
            <a:endParaRPr lang="en-US" sz="1000" dirty="0">
              <a:cs typeface="Calibri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3490600" y="4714869"/>
            <a:ext cx="76698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algn="ctr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 smtClean="0">
                <a:solidFill>
                  <a:srgbClr val="00467F"/>
                </a:solidFill>
                <a:cs typeface="Calibri"/>
              </a:rPr>
              <a:t>919.560.4570</a:t>
            </a:r>
            <a:endParaRPr lang="en-US" sz="1000" dirty="0">
              <a:cs typeface="Calibri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722360" y="4714869"/>
            <a:ext cx="854062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marR="0" indent="0" algn="ctr" defTabSz="4572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spc="-5" dirty="0" smtClean="0">
                <a:solidFill>
                  <a:srgbClr val="EF3D42"/>
                </a:solidFill>
                <a:latin typeface="+mn-lt"/>
                <a:cs typeface="Calibri"/>
              </a:rPr>
              <a:t>DurhamNC.gov</a:t>
            </a:r>
            <a:endParaRPr lang="en-US" sz="1000" dirty="0" smtClean="0">
              <a:latin typeface="+mn-lt"/>
              <a:cs typeface="Calibri"/>
            </a:endParaRP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325821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448997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>
            <a:off x="5808812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05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42998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29701"/>
            <a:ext cx="7772400" cy="1102519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Title Here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82713" y="1532219"/>
            <a:ext cx="6400800" cy="2136097"/>
          </a:xfrm>
        </p:spPr>
        <p:txBody>
          <a:bodyPr>
            <a:normAutofit/>
          </a:bodyPr>
          <a:lstStyle>
            <a:lvl1pPr marL="0" indent="0" algn="l">
              <a:lnSpc>
                <a:spcPct val="8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3" name="Picture 12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4458069"/>
            <a:ext cx="2599959" cy="429844"/>
          </a:xfrm>
          <a:prstGeom prst="rect">
            <a:avLst/>
          </a:prstGeom>
        </p:spPr>
      </p:pic>
      <p:pic>
        <p:nvPicPr>
          <p:cNvPr id="14" name="Picture 13" descr="City of Durham_Postcard Icons 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3800" y="4750609"/>
            <a:ext cx="917448" cy="16764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6041200" y="4714869"/>
            <a:ext cx="182880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>
                <a:solidFill>
                  <a:srgbClr val="00467F"/>
                </a:solidFill>
                <a:cs typeface="Calibri"/>
              </a:rPr>
              <a:t>Follow Us</a:t>
            </a:r>
            <a:r>
              <a:rPr lang="en-US" sz="1000" spc="114" dirty="0">
                <a:solidFill>
                  <a:srgbClr val="00467F"/>
                </a:solidFill>
                <a:cs typeface="Calibri"/>
              </a:rPr>
              <a:t> </a:t>
            </a:r>
            <a:r>
              <a:rPr lang="en-US" sz="1000" spc="5" dirty="0">
                <a:solidFill>
                  <a:srgbClr val="00467F"/>
                </a:solidFill>
                <a:cs typeface="Calibri"/>
              </a:rPr>
              <a:t>@</a:t>
            </a:r>
            <a:r>
              <a:rPr lang="en-US" sz="1000" b="1" spc="5" dirty="0">
                <a:solidFill>
                  <a:srgbClr val="00467F"/>
                </a:solidFill>
                <a:cs typeface="Calibri"/>
              </a:rPr>
              <a:t>CityofDurhamNC</a:t>
            </a:r>
            <a:endParaRPr lang="en-US" sz="1000" dirty="0">
              <a:cs typeface="Calibri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3490600" y="4714869"/>
            <a:ext cx="76698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algn="ctr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 smtClean="0">
                <a:solidFill>
                  <a:srgbClr val="00467F"/>
                </a:solidFill>
                <a:cs typeface="Calibri"/>
              </a:rPr>
              <a:t>919.560.4570</a:t>
            </a:r>
            <a:endParaRPr lang="en-US" sz="1000" dirty="0">
              <a:cs typeface="Calibri"/>
            </a:endParaRPr>
          </a:p>
        </p:txBody>
      </p:sp>
      <p:sp>
        <p:nvSpPr>
          <p:cNvPr id="17" name="Rectangle 16"/>
          <p:cNvSpPr/>
          <p:nvPr userDrawn="1"/>
        </p:nvSpPr>
        <p:spPr>
          <a:xfrm>
            <a:off x="4722360" y="4714869"/>
            <a:ext cx="854062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marR="0" indent="0" algn="ctr" defTabSz="4572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spc="-5" dirty="0" smtClean="0">
                <a:solidFill>
                  <a:srgbClr val="EF3D42"/>
                </a:solidFill>
                <a:latin typeface="+mn-lt"/>
                <a:cs typeface="Calibri"/>
              </a:rPr>
              <a:t>DurhamNC.gov</a:t>
            </a:r>
            <a:endParaRPr lang="en-US" sz="1000" dirty="0" smtClean="0">
              <a:latin typeface="+mn-lt"/>
              <a:cs typeface="Calibri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325821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448997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>
            <a:off x="5808812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79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29701"/>
            <a:ext cx="7772400" cy="1102519"/>
          </a:xfrm>
        </p:spPr>
        <p:txBody>
          <a:bodyPr>
            <a:normAutofit/>
          </a:bodyPr>
          <a:lstStyle>
            <a:lvl1pPr>
              <a:defRPr sz="3200" baseline="0">
                <a:solidFill>
                  <a:srgbClr val="00548E"/>
                </a:solidFill>
              </a:defRPr>
            </a:lvl1pPr>
          </a:lstStyle>
          <a:p>
            <a:r>
              <a:rPr lang="en-US" dirty="0" smtClean="0"/>
              <a:t>Section Title Here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82713" y="1532219"/>
            <a:ext cx="6400800" cy="2136097"/>
          </a:xfrm>
        </p:spPr>
        <p:txBody>
          <a:bodyPr>
            <a:normAutofit/>
          </a:bodyPr>
          <a:lstStyle>
            <a:lvl1pPr marL="0" indent="0" algn="l">
              <a:lnSpc>
                <a:spcPct val="80000"/>
              </a:lnSpc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2" name="Picture 11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4458069"/>
            <a:ext cx="2599959" cy="42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169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42998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429701"/>
            <a:ext cx="7772400" cy="1102519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Section Title Here</a:t>
            </a:r>
            <a:endParaRPr lang="en-US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82713" y="1532219"/>
            <a:ext cx="6400800" cy="2136097"/>
          </a:xfrm>
        </p:spPr>
        <p:txBody>
          <a:bodyPr>
            <a:normAutofit/>
          </a:bodyPr>
          <a:lstStyle>
            <a:lvl1pPr marL="0" indent="0" algn="l">
              <a:lnSpc>
                <a:spcPct val="80000"/>
              </a:lnSpc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20" name="Picture 19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4458069"/>
            <a:ext cx="2599959" cy="42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792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4458069"/>
            <a:ext cx="2599959" cy="42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152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42998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4458069"/>
            <a:ext cx="2599959" cy="42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47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4458069"/>
            <a:ext cx="2599959" cy="429844"/>
          </a:xfrm>
          <a:prstGeom prst="rect">
            <a:avLst/>
          </a:prstGeom>
        </p:spPr>
      </p:pic>
      <p:pic>
        <p:nvPicPr>
          <p:cNvPr id="11" name="Picture 10" descr="City of Durham_Postcard Icons 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3800" y="4750609"/>
            <a:ext cx="917448" cy="167640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6041200" y="4714869"/>
            <a:ext cx="182880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>
                <a:solidFill>
                  <a:srgbClr val="00467F"/>
                </a:solidFill>
                <a:cs typeface="Calibri"/>
              </a:rPr>
              <a:t>Follow Us</a:t>
            </a:r>
            <a:r>
              <a:rPr lang="en-US" sz="1000" spc="114" dirty="0">
                <a:solidFill>
                  <a:srgbClr val="00467F"/>
                </a:solidFill>
                <a:cs typeface="Calibri"/>
              </a:rPr>
              <a:t> </a:t>
            </a:r>
            <a:r>
              <a:rPr lang="en-US" sz="1000" spc="5" dirty="0">
                <a:solidFill>
                  <a:srgbClr val="00467F"/>
                </a:solidFill>
                <a:cs typeface="Calibri"/>
              </a:rPr>
              <a:t>@</a:t>
            </a:r>
            <a:r>
              <a:rPr lang="en-US" sz="1000" b="1" spc="5" dirty="0">
                <a:solidFill>
                  <a:srgbClr val="00467F"/>
                </a:solidFill>
                <a:cs typeface="Calibri"/>
              </a:rPr>
              <a:t>CityofDurhamNC</a:t>
            </a:r>
            <a:endParaRPr lang="en-US" sz="1000" dirty="0">
              <a:cs typeface="Calibri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3490600" y="4714869"/>
            <a:ext cx="76698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algn="ctr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 smtClean="0">
                <a:solidFill>
                  <a:srgbClr val="00467F"/>
                </a:solidFill>
                <a:cs typeface="Calibri"/>
              </a:rPr>
              <a:t>919.560.4570</a:t>
            </a:r>
            <a:endParaRPr lang="en-US" sz="1000" dirty="0">
              <a:cs typeface="Calibri"/>
            </a:endParaRPr>
          </a:p>
        </p:txBody>
      </p:sp>
      <p:sp>
        <p:nvSpPr>
          <p:cNvPr id="14" name="Rectangle 13"/>
          <p:cNvSpPr/>
          <p:nvPr userDrawn="1"/>
        </p:nvSpPr>
        <p:spPr>
          <a:xfrm>
            <a:off x="4722360" y="4714869"/>
            <a:ext cx="854062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marR="0" indent="0" algn="ctr" defTabSz="4572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spc="-5" dirty="0" smtClean="0">
                <a:solidFill>
                  <a:srgbClr val="EF3D42"/>
                </a:solidFill>
                <a:latin typeface="+mn-lt"/>
                <a:cs typeface="Calibri"/>
              </a:rPr>
              <a:t>DurhamNC.gov</a:t>
            </a:r>
            <a:endParaRPr lang="en-US" sz="1000" dirty="0" smtClean="0">
              <a:latin typeface="+mn-lt"/>
              <a:cs typeface="Calibri"/>
            </a:endParaRPr>
          </a:p>
        </p:txBody>
      </p:sp>
      <p:cxnSp>
        <p:nvCxnSpPr>
          <p:cNvPr id="15" name="Straight Connector 14"/>
          <p:cNvCxnSpPr/>
          <p:nvPr userDrawn="1"/>
        </p:nvCxnSpPr>
        <p:spPr>
          <a:xfrm>
            <a:off x="325821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 userDrawn="1"/>
        </p:nvCxnSpPr>
        <p:spPr>
          <a:xfrm>
            <a:off x="448997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 userDrawn="1"/>
        </p:nvCxnSpPr>
        <p:spPr>
          <a:xfrm>
            <a:off x="5808812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73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4299857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 descr="City of Durham_Program Logos &amp; Logo Lockups Seperate_PMS-19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862" y="4458069"/>
            <a:ext cx="2599959" cy="429844"/>
          </a:xfrm>
          <a:prstGeom prst="rect">
            <a:avLst/>
          </a:prstGeom>
        </p:spPr>
      </p:pic>
      <p:pic>
        <p:nvPicPr>
          <p:cNvPr id="12" name="Picture 11" descr="City of Durham_Postcard Icons 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93800" y="4750609"/>
            <a:ext cx="917448" cy="16764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6041200" y="4714869"/>
            <a:ext cx="182880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>
                <a:solidFill>
                  <a:srgbClr val="00467F"/>
                </a:solidFill>
                <a:cs typeface="Calibri"/>
              </a:rPr>
              <a:t>Follow Us</a:t>
            </a:r>
            <a:r>
              <a:rPr lang="en-US" sz="1000" spc="114" dirty="0">
                <a:solidFill>
                  <a:srgbClr val="00467F"/>
                </a:solidFill>
                <a:cs typeface="Calibri"/>
              </a:rPr>
              <a:t> </a:t>
            </a:r>
            <a:r>
              <a:rPr lang="en-US" sz="1000" spc="5" dirty="0">
                <a:solidFill>
                  <a:srgbClr val="00467F"/>
                </a:solidFill>
                <a:cs typeface="Calibri"/>
              </a:rPr>
              <a:t>@</a:t>
            </a:r>
            <a:r>
              <a:rPr lang="en-US" sz="1000" b="1" spc="5" dirty="0">
                <a:solidFill>
                  <a:srgbClr val="00467F"/>
                </a:solidFill>
                <a:cs typeface="Calibri"/>
              </a:rPr>
              <a:t>CityofDurhamNC</a:t>
            </a:r>
            <a:endParaRPr lang="en-US" sz="1000" dirty="0">
              <a:cs typeface="Calibri"/>
            </a:endParaRPr>
          </a:p>
        </p:txBody>
      </p:sp>
      <p:sp>
        <p:nvSpPr>
          <p:cNvPr id="15" name="Rectangle 14"/>
          <p:cNvSpPr/>
          <p:nvPr userDrawn="1"/>
        </p:nvSpPr>
        <p:spPr>
          <a:xfrm>
            <a:off x="3490600" y="4714869"/>
            <a:ext cx="766980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algn="ctr">
              <a:lnSpc>
                <a:spcPct val="100000"/>
              </a:lnSpc>
              <a:spcBef>
                <a:spcPts val="5"/>
              </a:spcBef>
              <a:tabLst/>
            </a:pPr>
            <a:r>
              <a:rPr lang="en-US" sz="1000" dirty="0" smtClean="0">
                <a:solidFill>
                  <a:srgbClr val="00467F"/>
                </a:solidFill>
                <a:cs typeface="Calibri"/>
              </a:rPr>
              <a:t>919.560.4570</a:t>
            </a:r>
            <a:endParaRPr lang="en-US" sz="1000" dirty="0">
              <a:cs typeface="Calibri"/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4722360" y="4714869"/>
            <a:ext cx="854062" cy="228600"/>
          </a:xfrm>
          <a:prstGeom prst="rect">
            <a:avLst/>
          </a:prstGeom>
        </p:spPr>
        <p:txBody>
          <a:bodyPr wrap="square" lIns="0" rIns="0">
            <a:noAutofit/>
          </a:bodyPr>
          <a:lstStyle/>
          <a:p>
            <a:pPr marL="1588" marR="0" indent="0" algn="ctr" defTabSz="4572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b="1" spc="-5" dirty="0" smtClean="0">
                <a:solidFill>
                  <a:srgbClr val="EF3D42"/>
                </a:solidFill>
                <a:latin typeface="+mn-lt"/>
                <a:cs typeface="Calibri"/>
              </a:rPr>
              <a:t>DurhamNC.gov</a:t>
            </a:r>
            <a:endParaRPr lang="en-US" sz="1000" dirty="0" smtClean="0">
              <a:latin typeface="+mn-lt"/>
              <a:cs typeface="Calibri"/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325821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4489970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>
            <a:off x="5808812" y="4760589"/>
            <a:ext cx="0" cy="381721"/>
          </a:xfrm>
          <a:prstGeom prst="line">
            <a:avLst/>
          </a:prstGeom>
          <a:ln w="3175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8738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Proxima Nova Regular"/>
                <a:cs typeface="Proxima Nova Regular"/>
              </a:defRPr>
            </a:lvl1pPr>
          </a:lstStyle>
          <a:p>
            <a:fld id="{081395FB-6604-FA41-BA04-BFC80E9F12E1}" type="datetimeFigureOut">
              <a:rPr lang="en-US" smtClean="0"/>
              <a:pPr/>
              <a:t>10/7/2019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Proxima Nova Regular"/>
                <a:cs typeface="Proxima Nova Regular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Proxima Nova Regular"/>
                <a:cs typeface="Proxima Nova Regular"/>
              </a:defRPr>
            </a:lvl1pPr>
          </a:lstStyle>
          <a:p>
            <a:fld id="{0EC37E6D-A279-054C-8C92-6208E8AA81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89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49" r:id="rId2"/>
    <p:sldLayoutId id="2147483662" r:id="rId3"/>
    <p:sldLayoutId id="2147483675" r:id="rId4"/>
    <p:sldLayoutId id="2147483679" r:id="rId5"/>
    <p:sldLayoutId id="2147483677" r:id="rId6"/>
    <p:sldLayoutId id="2147483678" r:id="rId7"/>
    <p:sldLayoutId id="2147483660" r:id="rId8"/>
    <p:sldLayoutId id="2147483661" r:id="rId9"/>
    <p:sldLayoutId id="2147483668" r:id="rId10"/>
    <p:sldLayoutId id="2147483669" r:id="rId11"/>
    <p:sldLayoutId id="2147483670" r:id="rId12"/>
    <p:sldLayoutId id="2147483673" r:id="rId13"/>
    <p:sldLayoutId id="2147483674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ct val="20000"/>
        </a:spcBef>
        <a:buFont typeface="Arial"/>
        <a:buChar char="•"/>
        <a:defRPr sz="1700" kern="1200">
          <a:solidFill>
            <a:schemeClr val="accent6"/>
          </a:solidFill>
          <a:latin typeface="Calibri"/>
          <a:ea typeface="+mn-ea"/>
          <a:cs typeface="Calibri"/>
        </a:defRPr>
      </a:lvl1pPr>
      <a:lvl2pPr marL="742950" indent="-285750" algn="l" defTabSz="457200" rtl="0" eaLnBrk="1" latinLnBrk="0" hangingPunct="1">
        <a:lnSpc>
          <a:spcPct val="80000"/>
        </a:lnSpc>
        <a:spcBef>
          <a:spcPct val="20000"/>
        </a:spcBef>
        <a:buFont typeface="Arial"/>
        <a:buChar char="–"/>
        <a:defRPr sz="1700" kern="1200">
          <a:solidFill>
            <a:schemeClr val="accent6"/>
          </a:solidFill>
          <a:latin typeface="Calibri"/>
          <a:ea typeface="+mn-ea"/>
          <a:cs typeface="Calibri"/>
        </a:defRPr>
      </a:lvl2pPr>
      <a:lvl3pPr marL="1143000" indent="-228600" algn="l" defTabSz="457200" rtl="0" eaLnBrk="1" latinLnBrk="0" hangingPunct="1">
        <a:lnSpc>
          <a:spcPct val="80000"/>
        </a:lnSpc>
        <a:spcBef>
          <a:spcPct val="20000"/>
        </a:spcBef>
        <a:buFont typeface="Arial"/>
        <a:buChar char="•"/>
        <a:defRPr sz="1700" kern="1200">
          <a:solidFill>
            <a:schemeClr val="accent6"/>
          </a:solidFill>
          <a:latin typeface="Calibri"/>
          <a:ea typeface="+mn-ea"/>
          <a:cs typeface="Calibri"/>
        </a:defRPr>
      </a:lvl3pPr>
      <a:lvl4pPr marL="1600200" indent="-228600" algn="l" defTabSz="457200" rtl="0" eaLnBrk="1" latinLnBrk="0" hangingPunct="1">
        <a:lnSpc>
          <a:spcPct val="80000"/>
        </a:lnSpc>
        <a:spcBef>
          <a:spcPct val="20000"/>
        </a:spcBef>
        <a:buFont typeface="Arial"/>
        <a:buChar char="–"/>
        <a:defRPr sz="1700" kern="1200">
          <a:solidFill>
            <a:schemeClr val="accent6"/>
          </a:solidFill>
          <a:latin typeface="Calibri"/>
          <a:ea typeface="+mn-ea"/>
          <a:cs typeface="Calibri"/>
        </a:defRPr>
      </a:lvl4pPr>
      <a:lvl5pPr marL="2057400" indent="-228600" algn="l" defTabSz="457200" rtl="0" eaLnBrk="1" latinLnBrk="0" hangingPunct="1">
        <a:lnSpc>
          <a:spcPct val="80000"/>
        </a:lnSpc>
        <a:spcBef>
          <a:spcPct val="20000"/>
        </a:spcBef>
        <a:buFont typeface="Arial"/>
        <a:buChar char="»"/>
        <a:defRPr sz="1700" kern="1200">
          <a:solidFill>
            <a:schemeClr val="accent6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817620"/>
          </a:xfrm>
          <a:prstGeom prst="rect">
            <a:avLst/>
          </a:prstGeom>
        </p:spPr>
      </p:pic>
      <p:sp>
        <p:nvSpPr>
          <p:cNvPr id="3" name="Title 16"/>
          <p:cNvSpPr txBox="1">
            <a:spLocks/>
          </p:cNvSpPr>
          <p:nvPr/>
        </p:nvSpPr>
        <p:spPr>
          <a:xfrm>
            <a:off x="3302202" y="3802467"/>
            <a:ext cx="5841798" cy="1341033"/>
          </a:xfrm>
          <a:prstGeom prst="rect">
            <a:avLst/>
          </a:prstGeom>
        </p:spPr>
        <p:txBody>
          <a:bodyPr anchor="t" anchorCtr="1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Calibri"/>
                <a:ea typeface="+mj-ea"/>
                <a:cs typeface="Calibri"/>
              </a:defRPr>
            </a:lvl1pPr>
          </a:lstStyle>
          <a:p>
            <a:r>
              <a:rPr lang="en-US" sz="3600" b="1" dirty="0" smtClean="0"/>
              <a:t>2019 Durham Affordable Housing Referendum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88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9966" y="4440263"/>
            <a:ext cx="2781946" cy="6008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8085" y="228600"/>
            <a:ext cx="8816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Affordable Housing Timeline </a:t>
            </a:r>
            <a:endParaRPr lang="en-US" sz="24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37458" y="749779"/>
            <a:ext cx="783236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accent6"/>
                </a:solidFill>
              </a:rPr>
              <a:t>City Council approves “Penny for Housing” – 2012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accent6"/>
                </a:solidFill>
              </a:rPr>
              <a:t>Five Year Affordable Housing Goals adopted – June 2016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accent6"/>
                </a:solidFill>
              </a:rPr>
              <a:t>Community Development Department reorganization – 2016/17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accent6"/>
                </a:solidFill>
              </a:rPr>
              <a:t>Housing Plan implementation begins – FY2017-18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accent6"/>
                </a:solidFill>
              </a:rPr>
              <a:t>City Council votes to double local housing investment – June 2018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accent6"/>
                </a:solidFill>
              </a:rPr>
              <a:t>Mayor proposed $95 million Affordable Housing Bond during State of the City Address – February 2019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200" dirty="0" smtClean="0">
                <a:solidFill>
                  <a:schemeClr val="accent6"/>
                </a:solidFill>
              </a:rPr>
              <a:t>Municipal elections – November 5,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EC37E6D-A279-054C-8C92-6208E8AA817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6100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46"/>
          <a:stretch/>
        </p:blipFill>
        <p:spPr>
          <a:xfrm>
            <a:off x="4874217" y="920462"/>
            <a:ext cx="4269782" cy="3302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1000" y="376131"/>
            <a:ext cx="4810932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800" b="1" dirty="0" smtClean="0">
                <a:solidFill>
                  <a:schemeClr val="accent6"/>
                </a:solidFill>
              </a:rPr>
              <a:t>PROPOSED INVESTMENT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/>
                </a:solidFill>
              </a:rPr>
              <a:t>$160 million investment in affordable housing over five years, $65 million from existing sources and $95 million from bond</a:t>
            </a:r>
          </a:p>
          <a:p>
            <a:pPr marL="457200" indent="-4572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accent6"/>
                </a:solidFill>
              </a:rPr>
              <a:t>Builds on current housing strategy and partnership with Durham Housing Authority</a:t>
            </a:r>
            <a:endParaRPr lang="en-US" sz="24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144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8085" y="228600"/>
            <a:ext cx="8816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Anticipated Results</a:t>
            </a:r>
            <a:endParaRPr lang="en-US" sz="24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37458" y="742633"/>
            <a:ext cx="7832365" cy="41395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6"/>
                </a:solidFill>
              </a:rPr>
              <a:t>Nearly 1,600 new affordable rental units created 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6"/>
                </a:solidFill>
              </a:rPr>
              <a:t>Over 800 affordable rental units preserved, including public housing, existing income restricted housing and naturally-occurring affordable housing (NOAH)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accent6"/>
                </a:solidFill>
              </a:rPr>
              <a:t>At least 400 homeownership opportunities created through a combination of construction of affordable </a:t>
            </a:r>
            <a:r>
              <a:rPr lang="en-US" dirty="0" smtClean="0">
                <a:solidFill>
                  <a:schemeClr val="accent6"/>
                </a:solidFill>
              </a:rPr>
              <a:t>homes </a:t>
            </a:r>
            <a:r>
              <a:rPr lang="en-US" dirty="0">
                <a:solidFill>
                  <a:schemeClr val="accent6"/>
                </a:solidFill>
              </a:rPr>
              <a:t>and downpayment assistance for low income </a:t>
            </a:r>
            <a:r>
              <a:rPr lang="en-US" dirty="0" smtClean="0">
                <a:solidFill>
                  <a:schemeClr val="accent6"/>
                </a:solidFill>
              </a:rPr>
              <a:t>home buyers</a:t>
            </a:r>
            <a:endParaRPr lang="en-US" dirty="0">
              <a:solidFill>
                <a:schemeClr val="accent6"/>
              </a:solidFill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6"/>
                </a:solidFill>
              </a:rPr>
              <a:t>At least 1,700 homeless households living in emergency shelter moved into permanent housing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dirty="0" smtClean="0">
                <a:solidFill>
                  <a:schemeClr val="accent6"/>
                </a:solidFill>
              </a:rPr>
              <a:t>Over 3,000 low income renters and homeowners stabilized (through eviction diversion, emergency rental assistance, property tax assistance and repair/rehab funding)</a:t>
            </a:r>
          </a:p>
          <a:p>
            <a:pPr>
              <a:spcAft>
                <a:spcPts val="400"/>
              </a:spcAft>
            </a:pPr>
            <a:endParaRPr lang="en-US" sz="2000" dirty="0" smtClean="0">
              <a:solidFill>
                <a:schemeClr val="accent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EC37E6D-A279-054C-8C92-6208E8AA817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63531" y="4841421"/>
            <a:ext cx="2508142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1000" i="1" dirty="0"/>
              <a:t> </a:t>
            </a:r>
            <a:r>
              <a:rPr lang="en-US" sz="1000" i="1" dirty="0" smtClean="0"/>
              <a:t>Final 9/6/19</a:t>
            </a:r>
            <a:endParaRPr lang="en-US" sz="1000" i="1" dirty="0"/>
          </a:p>
        </p:txBody>
      </p:sp>
    </p:spTree>
    <p:extLst>
      <p:ext uri="{BB962C8B-B14F-4D97-AF65-F5344CB8AC3E}">
        <p14:creationId xmlns:p14="http://schemas.microsoft.com/office/powerpoint/2010/main" val="1596769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7124015"/>
              </p:ext>
            </p:extLst>
          </p:nvPr>
        </p:nvGraphicFramePr>
        <p:xfrm>
          <a:off x="689675" y="364067"/>
          <a:ext cx="7795647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2325"/>
                <a:gridCol w="3913322"/>
              </a:tblGrid>
              <a:tr h="3979333"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2800" dirty="0" smtClean="0">
                          <a:solidFill>
                            <a:schemeClr val="accent6"/>
                          </a:solidFill>
                        </a:rPr>
                        <a:t>Strengths</a:t>
                      </a:r>
                    </a:p>
                    <a:p>
                      <a:pPr marL="342900" indent="-342900">
                        <a:spcAft>
                          <a:spcPts val="10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b="0" dirty="0" smtClean="0">
                          <a:solidFill>
                            <a:schemeClr val="accent6"/>
                          </a:solidFill>
                        </a:rPr>
                        <a:t>Political</a:t>
                      </a:r>
                      <a:r>
                        <a:rPr lang="en-US" sz="2400" b="0" baseline="0" dirty="0" smtClean="0">
                          <a:solidFill>
                            <a:schemeClr val="accent6"/>
                          </a:solidFill>
                        </a:rPr>
                        <a:t> leadership</a:t>
                      </a:r>
                    </a:p>
                    <a:p>
                      <a:pPr marL="342900" indent="-342900">
                        <a:spcAft>
                          <a:spcPts val="10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b="0" baseline="0" dirty="0" smtClean="0">
                          <a:solidFill>
                            <a:schemeClr val="accent6"/>
                          </a:solidFill>
                        </a:rPr>
                        <a:t>Community support (business, advocates, general)</a:t>
                      </a:r>
                    </a:p>
                    <a:p>
                      <a:pPr marL="342900" indent="-342900">
                        <a:spcAft>
                          <a:spcPts val="10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b="0" baseline="0" dirty="0" smtClean="0">
                          <a:solidFill>
                            <a:schemeClr val="accent6"/>
                          </a:solidFill>
                        </a:rPr>
                        <a:t>Strong partners</a:t>
                      </a:r>
                    </a:p>
                    <a:p>
                      <a:pPr marL="342900" indent="-342900">
                        <a:spcAft>
                          <a:spcPts val="10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b="0" baseline="0" dirty="0" smtClean="0">
                          <a:solidFill>
                            <a:schemeClr val="accent6"/>
                          </a:solidFill>
                        </a:rPr>
                        <a:t>Existing housing plan</a:t>
                      </a:r>
                      <a:endParaRPr lang="en-US" sz="2400" b="0" dirty="0">
                        <a:solidFill>
                          <a:schemeClr val="accent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1000"/>
                        </a:spcAft>
                      </a:pPr>
                      <a:r>
                        <a:rPr lang="en-US" sz="2800" b="1" dirty="0" smtClean="0">
                          <a:solidFill>
                            <a:schemeClr val="accent6"/>
                          </a:solidFill>
                        </a:rPr>
                        <a:t>Challenges</a:t>
                      </a:r>
                      <a:endParaRPr lang="en-US" sz="2800" b="0" dirty="0" smtClean="0">
                        <a:solidFill>
                          <a:schemeClr val="accent6"/>
                        </a:solidFill>
                      </a:endParaRPr>
                    </a:p>
                    <a:p>
                      <a:pPr marL="342900" indent="-342900">
                        <a:spcAft>
                          <a:spcPts val="10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b="0" dirty="0" smtClean="0">
                          <a:solidFill>
                            <a:schemeClr val="accent6"/>
                          </a:solidFill>
                        </a:rPr>
                        <a:t>Slow</a:t>
                      </a:r>
                      <a:r>
                        <a:rPr lang="en-US" sz="2400" b="0" baseline="0" dirty="0" smtClean="0">
                          <a:solidFill>
                            <a:schemeClr val="accent6"/>
                          </a:solidFill>
                        </a:rPr>
                        <a:t> start to campaign</a:t>
                      </a:r>
                    </a:p>
                    <a:p>
                      <a:pPr marL="342900" indent="-342900">
                        <a:spcAft>
                          <a:spcPts val="10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b="0" baseline="0" dirty="0" smtClean="0">
                          <a:solidFill>
                            <a:schemeClr val="accent6"/>
                          </a:solidFill>
                        </a:rPr>
                        <a:t>Big ask for community (in wake of property tax reappraisal and failed transit plan)</a:t>
                      </a:r>
                    </a:p>
                    <a:p>
                      <a:pPr marL="342900" indent="-342900">
                        <a:spcAft>
                          <a:spcPts val="10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b="0" baseline="0" dirty="0" smtClean="0">
                          <a:solidFill>
                            <a:schemeClr val="accent6"/>
                          </a:solidFill>
                        </a:rPr>
                        <a:t>Questions about capacity – city/DHA</a:t>
                      </a:r>
                    </a:p>
                    <a:p>
                      <a:pPr marL="342900" indent="-342900">
                        <a:spcAft>
                          <a:spcPts val="10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b="0" baseline="0" dirty="0" smtClean="0">
                          <a:solidFill>
                            <a:schemeClr val="accent6"/>
                          </a:solidFill>
                        </a:rPr>
                        <a:t>Concerns about equity and accountability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14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9966" y="4440263"/>
            <a:ext cx="2781946" cy="60084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68085" y="228600"/>
            <a:ext cx="88160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Lessons Learned </a:t>
            </a:r>
            <a:r>
              <a:rPr lang="en-US" sz="2800" b="1" dirty="0" smtClean="0"/>
              <a:t>(so </a:t>
            </a:r>
            <a:r>
              <a:rPr lang="en-US" sz="2800" b="1" dirty="0" smtClean="0"/>
              <a:t>far!)</a:t>
            </a:r>
            <a:endParaRPr lang="en-US" sz="2400" b="1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37458" y="1090742"/>
            <a:ext cx="783236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6"/>
                </a:solidFill>
              </a:rPr>
              <a:t>Allow enough lead time</a:t>
            </a:r>
            <a:endParaRPr lang="en-US" sz="2800" dirty="0" smtClean="0">
              <a:solidFill>
                <a:schemeClr val="accent2"/>
              </a:solidFill>
            </a:endParaRP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6"/>
                </a:solidFill>
              </a:rPr>
              <a:t>Think about non-housing impacts of investment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accent6"/>
                </a:solidFill>
              </a:rPr>
              <a:t>Transparency and accountability are key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EC37E6D-A279-054C-8C92-6208E8AA817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429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ity of Durham">
      <a:dk1>
        <a:srgbClr val="00467F"/>
      </a:dk1>
      <a:lt1>
        <a:sysClr val="window" lastClr="FFFFFF"/>
      </a:lt1>
      <a:dk2>
        <a:srgbClr val="00467F"/>
      </a:dk2>
      <a:lt2>
        <a:srgbClr val="DDDEDD"/>
      </a:lt2>
      <a:accent1>
        <a:srgbClr val="00467F"/>
      </a:accent1>
      <a:accent2>
        <a:srgbClr val="EF3D42"/>
      </a:accent2>
      <a:accent3>
        <a:srgbClr val="FFD24E"/>
      </a:accent3>
      <a:accent4>
        <a:srgbClr val="B9212F"/>
      </a:accent4>
      <a:accent5>
        <a:srgbClr val="DAAE3E"/>
      </a:accent5>
      <a:accent6>
        <a:srgbClr val="141313"/>
      </a:accent6>
      <a:hlink>
        <a:srgbClr val="EF3D42"/>
      </a:hlink>
      <a:folHlink>
        <a:srgbClr val="FFD24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1948</TotalTime>
  <Words>278</Words>
  <Application>Microsoft Office PowerPoint</Application>
  <PresentationFormat>On-screen Show (16:9)</PresentationFormat>
  <Paragraphs>39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Barton Malow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Allie Balling</dc:creator>
  <cp:lastModifiedBy>Lado, Karen</cp:lastModifiedBy>
  <cp:revision>111</cp:revision>
  <dcterms:created xsi:type="dcterms:W3CDTF">2017-11-02T19:40:32Z</dcterms:created>
  <dcterms:modified xsi:type="dcterms:W3CDTF">2019-10-07T12:31:21Z</dcterms:modified>
</cp:coreProperties>
</file>