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9" r:id="rId3"/>
    <p:sldId id="1770" r:id="rId4"/>
    <p:sldId id="262" r:id="rId5"/>
    <p:sldId id="414" r:id="rId6"/>
    <p:sldId id="263" r:id="rId7"/>
    <p:sldId id="264" r:id="rId8"/>
    <p:sldId id="266" r:id="rId9"/>
    <p:sldId id="268" r:id="rId10"/>
    <p:sldId id="269" r:id="rId11"/>
    <p:sldId id="1768" r:id="rId12"/>
    <p:sldId id="17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Brillman" initials="DB" lastIdx="3" clrIdx="0">
    <p:extLst>
      <p:ext uri="{19B8F6BF-5375-455C-9EA6-DF929625EA0E}">
        <p15:presenceInfo xmlns:p15="http://schemas.microsoft.com/office/powerpoint/2012/main" userId="062744a2d5a6cc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04"/>
    <p:restoredTop sz="66477"/>
  </p:normalViewPr>
  <p:slideViewPr>
    <p:cSldViewPr snapToGrid="0" snapToObjects="1">
      <p:cViewPr varScale="1">
        <p:scale>
          <a:sx n="57" d="100"/>
          <a:sy n="57" d="100"/>
        </p:scale>
        <p:origin x="9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6BF61-9AA2-D941-8206-1AEA630592C2}" type="datetimeFigureOut">
              <a:rPr lang="en-US" smtClean="0"/>
              <a:t>9/23/19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AEBC88-B2E4-9C41-9BF1-2C7609553178}" type="slidenum">
              <a:rPr lang="en-US" smtClean="0"/>
              <a:t>‹#›</a:t>
            </a:fld>
            <a:endParaRPr lang="en-US"/>
          </a:p>
        </p:txBody>
      </p:sp>
    </p:spTree>
    <p:extLst>
      <p:ext uri="{BB962C8B-B14F-4D97-AF65-F5344CB8AC3E}">
        <p14:creationId xmlns:p14="http://schemas.microsoft.com/office/powerpoint/2010/main" val="35488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65913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Font typeface="Arial" panose="020B0604020202020204" pitchFamily="34" charset="0"/>
              <a:buChar char="•"/>
            </a:pPr>
            <a:r>
              <a:rPr lang="en-US" dirty="0"/>
              <a:t>You’ll also have access to this outcomes based data for your organization and utilization of services.</a:t>
            </a:r>
            <a:endParaRPr dirty="0"/>
          </a:p>
        </p:txBody>
      </p:sp>
      <p:sp>
        <p:nvSpPr>
          <p:cNvPr id="351" name="Google Shape;351;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84648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BC88-B2E4-9C41-9BF1-2C7609553178}" type="slidenum">
              <a:rPr lang="en-US" smtClean="0"/>
              <a:t>11</a:t>
            </a:fld>
            <a:endParaRPr lang="en-US"/>
          </a:p>
        </p:txBody>
      </p:sp>
    </p:spTree>
    <p:extLst>
      <p:ext uri="{BB962C8B-B14F-4D97-AF65-F5344CB8AC3E}">
        <p14:creationId xmlns:p14="http://schemas.microsoft.com/office/powerpoint/2010/main" val="3561352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8424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buFont typeface="Arial" panose="020B0604020202020204" pitchFamily="34" charset="0"/>
              <a:buChar char="•"/>
            </a:pPr>
            <a:r>
              <a:rPr lang="en-US" u="none" strike="noStrike" dirty="0">
                <a:effectLst/>
              </a:rPr>
              <a:t>Navigating services can be difficult – transportation, employment, food assistance, housing</a:t>
            </a:r>
          </a:p>
          <a:p>
            <a:pPr marL="171450" lvl="0" indent="-171450">
              <a:buFont typeface="Arial" panose="020B0604020202020204" pitchFamily="34" charset="0"/>
              <a:buChar char="•"/>
            </a:pPr>
            <a:endParaRPr lang="en-US" u="none" strike="noStrike" dirty="0">
              <a:effectLst/>
            </a:endParaRPr>
          </a:p>
          <a:p>
            <a:pPr marL="171450" lvl="0" indent="-171450">
              <a:buFont typeface="Arial" panose="020B0604020202020204" pitchFamily="34" charset="0"/>
              <a:buChar char="•"/>
            </a:pPr>
            <a:r>
              <a:rPr lang="en-US" u="none" strike="noStrike" dirty="0">
                <a:effectLst/>
              </a:rPr>
              <a:t>NCCARE360 is the first statewide coordinated network that brings all of theses different sectors together through an online platform to address these social determinants of health. The platform focuses on five pillars of housing, employment, food access, interpersonal violence, and transportation.</a:t>
            </a:r>
          </a:p>
          <a:p>
            <a:pPr marL="171450" lvl="0" indent="-171450">
              <a:buFont typeface="Arial" panose="020B0604020202020204" pitchFamily="34" charset="0"/>
              <a:buChar char="•"/>
            </a:pPr>
            <a:endParaRPr lang="en-US" u="none" strike="noStrike" dirty="0">
              <a:effectLst/>
            </a:endParaRPr>
          </a:p>
          <a:p>
            <a:pPr marL="171450" lvl="0" indent="-171450">
              <a:buFont typeface="Arial" panose="020B0604020202020204" pitchFamily="34" charset="0"/>
              <a:buChar char="•"/>
            </a:pPr>
            <a:r>
              <a:rPr lang="en-US" u="none" strike="noStrike" dirty="0">
                <a:effectLst/>
              </a:rPr>
              <a:t>Formed through public private partnership between NCDHHS and FHLI </a:t>
            </a:r>
          </a:p>
          <a:p>
            <a:pPr marL="171450" lvl="0" indent="-171450">
              <a:buFont typeface="Arial" panose="020B0604020202020204" pitchFamily="34" charset="0"/>
              <a:buChar char="•"/>
            </a:pPr>
            <a:endParaRPr lang="en-US" u="none" strike="noStrike" dirty="0">
              <a:effectLst/>
            </a:endParaRPr>
          </a:p>
          <a:p>
            <a:pPr marL="171450" lvl="0" indent="-171450">
              <a:buFont typeface="Arial" panose="020B0604020202020204" pitchFamily="34" charset="0"/>
              <a:buChar char="•"/>
            </a:pPr>
            <a:r>
              <a:rPr lang="en-US" u="none" strike="noStrike" dirty="0">
                <a:effectLst/>
              </a:rPr>
              <a:t>FHLI has done the fundraising to enable us to offer this platform to CBO’s at no cost so this program is going to be around for a while</a:t>
            </a:r>
          </a:p>
          <a:p>
            <a:pPr marL="171450" lvl="0" indent="-171450">
              <a:buFont typeface="Arial" panose="020B0604020202020204" pitchFamily="34" charset="0"/>
              <a:buChar char="•"/>
            </a:pPr>
            <a:endParaRPr lang="en-US" u="none" strike="noStrike" dirty="0">
              <a:effectLst/>
            </a:endParaRPr>
          </a:p>
          <a:p>
            <a:pPr marL="171450" lvl="0" indent="-171450">
              <a:buFont typeface="Arial" panose="020B0604020202020204" pitchFamily="34" charset="0"/>
              <a:buChar char="•"/>
            </a:pPr>
            <a:r>
              <a:rPr lang="en-US" u="none" strike="noStrike" dirty="0">
                <a:effectLst/>
              </a:rPr>
              <a:t>5 year contract with two automatic three year renewals </a:t>
            </a:r>
          </a:p>
          <a:p>
            <a:pPr marL="171450" lvl="0" indent="-171450">
              <a:buFont typeface="Arial" panose="020B0604020202020204" pitchFamily="34" charset="0"/>
              <a:buChar char="•"/>
            </a:pPr>
            <a:endParaRPr lang="en-US" u="none" strike="noStrike" dirty="0">
              <a:effectLst/>
            </a:endParaRPr>
          </a:p>
          <a:p>
            <a:pPr marL="171450" lvl="0" indent="-171450">
              <a:buFont typeface="Arial" panose="020B0604020202020204" pitchFamily="34" charset="0"/>
              <a:buChar char="•"/>
            </a:pPr>
            <a:r>
              <a:rPr lang="en-US" u="none" strike="noStrike" dirty="0">
                <a:effectLst/>
              </a:rPr>
              <a:t>Briefly describe other partners and go into detail later </a:t>
            </a:r>
          </a:p>
        </p:txBody>
      </p:sp>
    </p:spTree>
    <p:extLst>
      <p:ext uri="{BB962C8B-B14F-4D97-AF65-F5344CB8AC3E}">
        <p14:creationId xmlns:p14="http://schemas.microsoft.com/office/powerpoint/2010/main" val="2517802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72;g45321eb3ac_0_15:notes">
            <a:extLst>
              <a:ext uri="{FF2B5EF4-FFF2-40B4-BE49-F238E27FC236}">
                <a16:creationId xmlns:a16="http://schemas.microsoft.com/office/drawing/2014/main" id="{60B7CD0B-46E3-8745-AA3D-EA7C373019D4}"/>
              </a:ext>
            </a:extLst>
          </p:cNvPr>
          <p:cNvSpPr>
            <a:spLocks noGrp="1" noRot="1" noChangeAspect="1" noTextEdit="1"/>
          </p:cNvSpPr>
          <p:nvPr>
            <p:ph type="sldImg" idx="2"/>
          </p:nvPr>
        </p:nvSpPr>
        <p:spPr>
          <a:noFill/>
          <a:ln>
            <a:headEnd/>
            <a:tailEnd/>
          </a:ln>
        </p:spPr>
      </p:sp>
      <p:sp>
        <p:nvSpPr>
          <p:cNvPr id="20482" name="Google Shape;73;g45321eb3ac_0_15:notes">
            <a:extLst>
              <a:ext uri="{FF2B5EF4-FFF2-40B4-BE49-F238E27FC236}">
                <a16:creationId xmlns:a16="http://schemas.microsoft.com/office/drawing/2014/main" id="{4D43E6D1-C9A3-9C40-8E20-DC989CFBFCF5}"/>
              </a:ext>
            </a:extLst>
          </p:cNvPr>
          <p:cNvSpPr txBox="1">
            <a:spLocks noGrp="1" noChangeArrowheads="1"/>
          </p:cNvSpPr>
          <p:nvPr>
            <p:ph type="body" idx="1"/>
          </p:nvPr>
        </p:nvSpPr>
        <p:spPr/>
        <p:txBody>
          <a:bodyPr/>
          <a:lstStyle/>
          <a:p>
            <a:pPr marL="0" lvl="0" indent="0" algn="l" rtl="0">
              <a:lnSpc>
                <a:spcPct val="100000"/>
              </a:lnSpc>
              <a:spcBef>
                <a:spcPts val="0"/>
              </a:spcBef>
              <a:spcAft>
                <a:spcPts val="0"/>
              </a:spcAft>
              <a:buSzPts val="1100"/>
              <a:buNone/>
            </a:pPr>
            <a:r>
              <a:rPr lang="en-US" sz="1100" dirty="0"/>
              <a:t>The problem that we’re trying to solve is this:</a:t>
            </a:r>
          </a:p>
          <a:p>
            <a:pPr marL="0" lvl="0" indent="0" algn="l" rtl="0">
              <a:lnSpc>
                <a:spcPct val="100000"/>
              </a:lnSpc>
              <a:spcBef>
                <a:spcPts val="0"/>
              </a:spcBef>
              <a:spcAft>
                <a:spcPts val="0"/>
              </a:spcAft>
              <a:buSzPts val="1100"/>
              <a:buNone/>
            </a:pPr>
            <a:endParaRPr lang="en-US" sz="1100" dirty="0"/>
          </a:p>
          <a:p>
            <a:pPr marL="0" lvl="0" indent="0" algn="l" rtl="0">
              <a:lnSpc>
                <a:spcPct val="100000"/>
              </a:lnSpc>
              <a:spcBef>
                <a:spcPts val="0"/>
              </a:spcBef>
              <a:spcAft>
                <a:spcPts val="0"/>
              </a:spcAft>
              <a:buSzPts val="1100"/>
              <a:buNone/>
            </a:pPr>
            <a:r>
              <a:rPr lang="en-US" sz="1100" dirty="0"/>
              <a:t>We know that the majority of factors that directly influence health outcomes are often social and environmental. That is why NCCARE360 is taking a person centered approach that focuses on the Social Determinants of health. </a:t>
            </a:r>
          </a:p>
          <a:p>
            <a:pPr marL="0" lvl="0" indent="0" algn="l" rtl="0">
              <a:lnSpc>
                <a:spcPct val="100000"/>
              </a:lnSpc>
              <a:spcBef>
                <a:spcPts val="0"/>
              </a:spcBef>
              <a:spcAft>
                <a:spcPts val="0"/>
              </a:spcAft>
              <a:buSzPts val="1100"/>
              <a:buNone/>
            </a:pPr>
            <a:endParaRPr lang="en-US" sz="1100" dirty="0"/>
          </a:p>
          <a:p>
            <a:pPr marL="0" lvl="0" indent="0" algn="l" rtl="0">
              <a:lnSpc>
                <a:spcPct val="100000"/>
              </a:lnSpc>
              <a:spcBef>
                <a:spcPts val="0"/>
              </a:spcBef>
              <a:spcAft>
                <a:spcPts val="0"/>
              </a:spcAft>
              <a:buSzPts val="1100"/>
              <a:buNone/>
            </a:pPr>
            <a:r>
              <a:rPr lang="en-US" sz="1100" dirty="0"/>
              <a:t>Before NCCARE 360 there was no uniform IT system across the state that could connect providers from all sectors to address these 5 pillars of housing, food, IPV, Transportation, and …</a:t>
            </a:r>
          </a:p>
          <a:p>
            <a:pPr marL="0" lvl="0" indent="0" algn="l" rtl="0">
              <a:lnSpc>
                <a:spcPct val="100000"/>
              </a:lnSpc>
              <a:spcBef>
                <a:spcPts val="0"/>
              </a:spcBef>
              <a:spcAft>
                <a:spcPts val="0"/>
              </a:spcAft>
              <a:buSzPts val="1100"/>
              <a:buNone/>
            </a:pPr>
            <a:endParaRPr lang="en-US" sz="1100" dirty="0"/>
          </a:p>
          <a:p>
            <a:pPr marL="0" lvl="0" indent="0" algn="l" rtl="0">
              <a:lnSpc>
                <a:spcPct val="100000"/>
              </a:lnSpc>
              <a:spcBef>
                <a:spcPts val="0"/>
              </a:spcBef>
              <a:spcAft>
                <a:spcPts val="0"/>
              </a:spcAft>
              <a:buSzPts val="1100"/>
              <a:buNone/>
            </a:pPr>
            <a:r>
              <a:rPr lang="en-US" sz="1100" dirty="0"/>
              <a:t>Connecting people to resources they needed was also very fragmented, inconsistent, and not trackable</a:t>
            </a:r>
          </a:p>
          <a:p>
            <a:pPr marL="0" lvl="0" indent="0" algn="l" rtl="0">
              <a:lnSpc>
                <a:spcPct val="100000"/>
              </a:lnSpc>
              <a:spcBef>
                <a:spcPts val="0"/>
              </a:spcBef>
              <a:spcAft>
                <a:spcPts val="0"/>
              </a:spcAft>
              <a:buSzPts val="1100"/>
              <a:buNone/>
            </a:pPr>
            <a:endParaRPr lang="en-US" sz="1100" dirty="0"/>
          </a:p>
          <a:p>
            <a:pPr marL="0" lvl="0" indent="0" algn="l" rtl="0">
              <a:lnSpc>
                <a:spcPct val="100000"/>
              </a:lnSpc>
              <a:spcBef>
                <a:spcPts val="0"/>
              </a:spcBef>
              <a:spcAft>
                <a:spcPts val="0"/>
              </a:spcAft>
              <a:buSzPts val="1100"/>
              <a:buNone/>
            </a:pPr>
            <a:r>
              <a:rPr lang="en-US" sz="1100" dirty="0"/>
              <a:t>The system that is in place now you’re using phone calls, emails, faxes and you have no idea what happens to that patient once they leave your organization</a:t>
            </a:r>
          </a:p>
          <a:p>
            <a:pPr eaLnBrk="1" hangingPunct="1">
              <a:buSzPts val="1100"/>
              <a:buFont typeface="Arial" panose="020B0604020202020204" pitchFamily="34" charset="0"/>
              <a:buChar char="●"/>
            </a:pPr>
            <a:endParaRPr lang="en-US" altLang="en-US" sz="1100" dirty="0">
              <a:latin typeface="Arial" panose="020B0604020202020204" pitchFamily="34" charset="0"/>
              <a:cs typeface="Arial" panose="020B0604020202020204" pitchFamily="34" charset="0"/>
            </a:endParaRPr>
          </a:p>
          <a:p>
            <a:pPr marL="171450" lvl="0" indent="-171450" algn="l" rtl="0">
              <a:lnSpc>
                <a:spcPct val="100000"/>
              </a:lnSpc>
              <a:spcBef>
                <a:spcPts val="0"/>
              </a:spcBef>
              <a:spcAft>
                <a:spcPts val="0"/>
              </a:spcAft>
              <a:buSzPts val="1100"/>
              <a:buChar char="●"/>
            </a:pPr>
            <a:r>
              <a:rPr lang="en-US" dirty="0"/>
              <a:t>NCCARE360 is part of a larger state wide transformation that is occurring across the state aimed to promote the opportunity for health for north Carolinians</a:t>
            </a:r>
          </a:p>
          <a:p>
            <a:pPr marL="171450" lvl="0" indent="-171450" algn="l" rtl="0">
              <a:lnSpc>
                <a:spcPct val="100000"/>
              </a:lnSpc>
              <a:spcBef>
                <a:spcPts val="0"/>
              </a:spcBef>
              <a:spcAft>
                <a:spcPts val="0"/>
              </a:spcAft>
              <a:buSzPts val="1100"/>
              <a:buChar char="●"/>
            </a:pPr>
            <a:r>
              <a:rPr lang="en-US" dirty="0"/>
              <a:t>The new tool provides three critical pieces to the larger framework</a:t>
            </a:r>
          </a:p>
          <a:p>
            <a:pPr marL="628650" lvl="1" indent="-171450" algn="l" rtl="0">
              <a:lnSpc>
                <a:spcPct val="100000"/>
              </a:lnSpc>
              <a:spcBef>
                <a:spcPts val="0"/>
              </a:spcBef>
              <a:spcAft>
                <a:spcPts val="0"/>
              </a:spcAft>
              <a:buSzPts val="1100"/>
              <a:buChar char="○"/>
            </a:pPr>
            <a:r>
              <a:rPr lang="en-US" dirty="0"/>
              <a:t>The first is a uniform system for providers, insurers, and CBOs to collaborate and coordinate care for their shared patients</a:t>
            </a:r>
          </a:p>
          <a:p>
            <a:pPr marL="628650" lvl="1" indent="-171450" algn="l" rtl="0">
              <a:lnSpc>
                <a:spcPct val="100000"/>
              </a:lnSpc>
              <a:spcBef>
                <a:spcPts val="0"/>
              </a:spcBef>
              <a:spcAft>
                <a:spcPts val="0"/>
              </a:spcAft>
              <a:buSzPts val="1100"/>
              <a:buChar char="○"/>
            </a:pPr>
            <a:r>
              <a:rPr lang="en-US" dirty="0"/>
              <a:t>It provides a seamless and easier process for organizations along the continuum to connect people with the multiple resources they need in the community</a:t>
            </a:r>
          </a:p>
          <a:p>
            <a:pPr marL="628650" lvl="1" indent="-171450" algn="l" rtl="0">
              <a:lnSpc>
                <a:spcPct val="100000"/>
              </a:lnSpc>
              <a:spcBef>
                <a:spcPts val="0"/>
              </a:spcBef>
              <a:spcAft>
                <a:spcPts val="0"/>
              </a:spcAft>
              <a:buSzPts val="1100"/>
              <a:buChar char="○"/>
            </a:pPr>
            <a:r>
              <a:rPr lang="en-US" dirty="0"/>
              <a:t>It enables all organizations that participate in the network to track data and outcomes together. Ensuring that everyone is on the same page. </a:t>
            </a:r>
          </a:p>
          <a:p>
            <a:pPr marL="171450" lvl="0" indent="-171450" algn="l" rtl="0">
              <a:lnSpc>
                <a:spcPct val="100000"/>
              </a:lnSpc>
              <a:spcBef>
                <a:spcPts val="0"/>
              </a:spcBef>
              <a:spcAft>
                <a:spcPts val="0"/>
              </a:spcAft>
              <a:buSzPts val="1100"/>
              <a:buFont typeface="Arial" panose="020B0604020202020204" pitchFamily="34" charset="0"/>
              <a:buChar char="•"/>
            </a:pPr>
            <a:endParaRPr lang="en-US" sz="1100" dirty="0"/>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sz="1100" dirty="0"/>
              <a:t>Nccare360 is the infrastructure that will support the different initiatives and weave them together as part of this multi faceted approach to promoting the opportunity of health.</a:t>
            </a:r>
          </a:p>
          <a:p>
            <a:pPr marL="171450" lvl="0" indent="-171450" algn="l" rtl="0">
              <a:lnSpc>
                <a:spcPct val="100000"/>
              </a:lnSpc>
              <a:spcBef>
                <a:spcPts val="0"/>
              </a:spcBef>
              <a:spcAft>
                <a:spcPts val="0"/>
              </a:spcAft>
              <a:buSzPts val="1100"/>
              <a:buFont typeface="Arial" panose="020B0604020202020204" pitchFamily="34" charset="0"/>
              <a:buChar char="•"/>
            </a:pPr>
            <a:endParaRPr lang="en-US" sz="1100" dirty="0"/>
          </a:p>
          <a:p>
            <a:pPr eaLnBrk="1" hangingPunct="1">
              <a:buSzPts val="1100"/>
              <a:buFont typeface="Arial" panose="020B0604020202020204" pitchFamily="34" charset="0"/>
              <a:buChar char="●"/>
            </a:pPr>
            <a:endParaRPr lang="en-US" altLang="en-US" sz="1100" dirty="0">
              <a:latin typeface="Arial" panose="020B0604020202020204" pitchFamily="34" charset="0"/>
              <a:cs typeface="Arial" panose="020B0604020202020204" pitchFamily="34" charset="0"/>
            </a:endParaRPr>
          </a:p>
          <a:p>
            <a:pPr eaLnBrk="1" hangingPunct="1">
              <a:buSzPts val="1100"/>
              <a:buFont typeface="Arial" panose="020B0604020202020204" pitchFamily="34" charset="0"/>
              <a:buChar char="●"/>
            </a:pP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0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When clients leave your four walls what happens? (3) which is not meant to be judgmental its meant to give </a:t>
            </a:r>
            <a:r>
              <a:rPr lang="en-US" dirty="0" err="1"/>
              <a:t>yall</a:t>
            </a:r>
            <a:r>
              <a:rPr lang="en-US" dirty="0"/>
              <a:t> more insight to your clients journey and be informative.</a:t>
            </a:r>
            <a:endParaRPr dirty="0"/>
          </a:p>
        </p:txBody>
      </p:sp>
    </p:spTree>
    <p:extLst>
      <p:ext uri="{BB962C8B-B14F-4D97-AF65-F5344CB8AC3E}">
        <p14:creationId xmlns:p14="http://schemas.microsoft.com/office/powerpoint/2010/main" val="188759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There are three functions of our three tech partners……</a:t>
            </a:r>
          </a:p>
        </p:txBody>
      </p:sp>
    </p:spTree>
    <p:extLst>
      <p:ext uri="{BB962C8B-B14F-4D97-AF65-F5344CB8AC3E}">
        <p14:creationId xmlns:p14="http://schemas.microsoft.com/office/powerpoint/2010/main" val="1403066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100" b="0" i="0" u="none" strike="noStrike" cap="none" dirty="0">
                <a:solidFill>
                  <a:srgbClr val="000000"/>
                </a:solidFill>
                <a:effectLst/>
                <a:latin typeface="Arial"/>
                <a:ea typeface="Arial"/>
                <a:cs typeface="Arial"/>
                <a:sym typeface="Arial"/>
              </a:rPr>
              <a:t>To boil it down, at it’s base, coordinated network is a shared technology platform for healthcare providers, government agencies, community-based organizations and other partners to send electronic referrals to one another.   </a:t>
            </a:r>
          </a:p>
          <a:p>
            <a:r>
              <a:rPr lang="en-US" sz="1100" b="0" i="0" u="none" strike="noStrike" cap="none" dirty="0">
                <a:solidFill>
                  <a:srgbClr val="000000"/>
                </a:solidFill>
                <a:effectLst/>
                <a:latin typeface="Arial"/>
                <a:ea typeface="Arial"/>
                <a:cs typeface="Arial"/>
                <a:sym typeface="Arial"/>
              </a:rPr>
              <a:t>Unite us has the pleasure of working with almost 50 communities across the country who are using our platform to support their Care Coordination networks.</a:t>
            </a:r>
            <a:endParaRPr lang="en-US" sz="1100" b="0" i="0" u="none" strike="noStrike" cap="none" dirty="0">
              <a:solidFill>
                <a:srgbClr val="000000"/>
              </a:solidFill>
              <a:effectLst/>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The software isn’t just for making referrals- being part of a coordinated network also gives you insight into the other services your client is requesting and receiving within the network. In this way, the network model is patient-centered in efforts to address a client’s total health. </a:t>
            </a:r>
          </a:p>
          <a:p>
            <a:pPr marL="171450" indent="-171450">
              <a:buFont typeface="Arial" panose="020B0604020202020204" pitchFamily="34" charset="0"/>
              <a:buChar char="•"/>
            </a:pPr>
            <a:endParaRPr lang="en-US" sz="1100" b="0" i="0" u="none" strike="noStrike" cap="none" dirty="0">
              <a:solidFill>
                <a:srgbClr val="000000"/>
              </a:solidFill>
              <a:effectLst/>
              <a:latin typeface="Arial"/>
              <a:ea typeface="Arial"/>
              <a:cs typeface="Arial"/>
              <a:sym typeface="Arial"/>
            </a:endParaRPr>
          </a:p>
          <a:p>
            <a:pPr marL="171450" indent="-171450">
              <a:buFont typeface="Arial" panose="020B0604020202020204" pitchFamily="34" charset="0"/>
              <a:buChar char="•"/>
            </a:pPr>
            <a:endParaRPr lang="en-US" sz="1100" b="0" i="0" u="none" strike="noStrike" cap="none" dirty="0">
              <a:solidFill>
                <a:srgbClr val="000000"/>
              </a:solidFill>
              <a:effectLst/>
              <a:latin typeface="Arial"/>
              <a:ea typeface="Arial"/>
              <a:cs typeface="Arial"/>
              <a:sym typeface="Arial"/>
            </a:endParaRPr>
          </a:p>
          <a:p>
            <a:pPr marL="171450" indent="-171450">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You all work in coordinated networks already</a:t>
            </a:r>
          </a:p>
          <a:p>
            <a:pPr marL="171450" indent="-171450">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You work together through partnerships and collaboratives </a:t>
            </a:r>
          </a:p>
          <a:p>
            <a:pPr marL="171450" indent="-171450">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Nccare360 is just a tool to do this work more efficiently and it is there to make your life easier</a:t>
            </a:r>
          </a:p>
        </p:txBody>
      </p:sp>
      <p:sp>
        <p:nvSpPr>
          <p:cNvPr id="170" name="Google Shape;1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344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Bullet two there are filters in the system that you can utilize to make sure your client is getting the right service.</a:t>
            </a:r>
          </a:p>
          <a:p>
            <a:pPr marL="457200" lvl="0" indent="-298450" algn="l" rtl="0">
              <a:lnSpc>
                <a:spcPct val="100000"/>
              </a:lnSpc>
              <a:spcBef>
                <a:spcPts val="0"/>
              </a:spcBef>
              <a:spcAft>
                <a:spcPts val="0"/>
              </a:spcAft>
              <a:buSzPts val="1100"/>
              <a:buChar char="●"/>
            </a:pPr>
            <a:r>
              <a:rPr lang="en-US" dirty="0"/>
              <a:t>Follow ups may be time consuming if you traditionally wanted to track your clients …. But with nccare360 you have that insight in the platform </a:t>
            </a:r>
          </a:p>
          <a:p>
            <a:pPr marL="457200" lvl="0" indent="-298450" algn="l" rtl="0">
              <a:lnSpc>
                <a:spcPct val="100000"/>
              </a:lnSpc>
              <a:spcBef>
                <a:spcPts val="0"/>
              </a:spcBef>
              <a:spcAft>
                <a:spcPts val="0"/>
              </a:spcAft>
              <a:buSzPts val="1100"/>
              <a:buChar char="●"/>
            </a:pPr>
            <a:r>
              <a:rPr lang="en-US" dirty="0"/>
              <a:t>How long it took for a client to reach services and get connected …. But with nccare360 you have that data to allow for informed decision making</a:t>
            </a:r>
            <a:endParaRPr dirty="0"/>
          </a:p>
        </p:txBody>
      </p:sp>
    </p:spTree>
    <p:extLst>
      <p:ext uri="{BB962C8B-B14F-4D97-AF65-F5344CB8AC3E}">
        <p14:creationId xmlns:p14="http://schemas.microsoft.com/office/powerpoint/2010/main" val="26824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So what does this really look like? We like to take this no wrong door approach to connect people to services in any way possible.</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Weather its …. Or …. Or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They can also make a self referral through the nccare360 website</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All you need is an internet connection and a log in to access this platform</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Talk about the lock</a:t>
            </a:r>
          </a:p>
        </p:txBody>
      </p:sp>
      <p:sp>
        <p:nvSpPr>
          <p:cNvPr id="281" name="Google Shape;28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09761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Font typeface="Arial" panose="020B0604020202020204" pitchFamily="34" charset="0"/>
              <a:buChar char="•"/>
            </a:pPr>
            <a:r>
              <a:rPr lang="en-US" dirty="0"/>
              <a:t>One of the benefits of joining nccare360 is gaining access to the data you need for your organization</a:t>
            </a:r>
            <a:endParaRPr dirty="0"/>
          </a:p>
        </p:txBody>
      </p:sp>
      <p:sp>
        <p:nvSpPr>
          <p:cNvPr id="338" name="Google Shape;338;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7602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29716-96F8-1144-AF1B-5F68D7CA5D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943746-C749-A844-A847-4D48443CE9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07BC05-5CFC-A742-A684-3A4D41B340F2}"/>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5" name="Footer Placeholder 4">
            <a:extLst>
              <a:ext uri="{FF2B5EF4-FFF2-40B4-BE49-F238E27FC236}">
                <a16:creationId xmlns:a16="http://schemas.microsoft.com/office/drawing/2014/main" id="{08C41160-BAE8-F94C-80B7-9117AD133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028CE-379B-3D41-90C1-F3FBE6FB07D2}"/>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445166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9F60-1C3D-8741-A8F3-37807622C4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27BD62-1054-B647-952E-6B5E95C37A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C98968-6081-4148-9AFB-33349F4D1981}"/>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5" name="Footer Placeholder 4">
            <a:extLst>
              <a:ext uri="{FF2B5EF4-FFF2-40B4-BE49-F238E27FC236}">
                <a16:creationId xmlns:a16="http://schemas.microsoft.com/office/drawing/2014/main" id="{FE6763B8-0AA2-764D-84CF-77BCE8AD2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F978E-682A-F04C-94FA-159FDC67E221}"/>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986394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228196-37B2-4941-9BD0-ED8DA29517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AFACD1-EA6E-5448-BCE0-40DE340BBF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27DD1-07C0-DB44-B39C-6960D5871F9E}"/>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5" name="Footer Placeholder 4">
            <a:extLst>
              <a:ext uri="{FF2B5EF4-FFF2-40B4-BE49-F238E27FC236}">
                <a16:creationId xmlns:a16="http://schemas.microsoft.com/office/drawing/2014/main" id="{5520F8CE-F890-5A46-948E-D86345FD2F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B996C-96A2-154F-B986-5C772D5AC2CB}"/>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4021283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11" name="Google Shape;11;p2"/>
          <p:cNvPicPr preferRelativeResize="0"/>
          <p:nvPr/>
        </p:nvPicPr>
        <p:blipFill rotWithShape="1">
          <a:blip r:embed="rId2">
            <a:alphaModFix/>
          </a:blip>
          <a:srcRect/>
          <a:stretch/>
        </p:blipFill>
        <p:spPr>
          <a:xfrm>
            <a:off x="824775" y="381334"/>
            <a:ext cx="3614821" cy="1929063"/>
          </a:xfrm>
          <a:prstGeom prst="rect">
            <a:avLst/>
          </a:prstGeom>
          <a:noFill/>
          <a:ln>
            <a:noFill/>
          </a:ln>
        </p:spPr>
      </p:pic>
    </p:spTree>
    <p:extLst>
      <p:ext uri="{BB962C8B-B14F-4D97-AF65-F5344CB8AC3E}">
        <p14:creationId xmlns:p14="http://schemas.microsoft.com/office/powerpoint/2010/main" val="3483120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5" name="Google Shape;1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16" name="Google Shape;16;p3"/>
          <p:cNvPicPr preferRelativeResize="0"/>
          <p:nvPr/>
        </p:nvPicPr>
        <p:blipFill rotWithShape="1">
          <a:blip r:embed="rId2">
            <a:alphaModFix/>
          </a:blip>
          <a:srcRect/>
          <a:stretch/>
        </p:blipFill>
        <p:spPr>
          <a:xfrm>
            <a:off x="9987738" y="90606"/>
            <a:ext cx="2040473" cy="1005521"/>
          </a:xfrm>
          <a:prstGeom prst="rect">
            <a:avLst/>
          </a:prstGeom>
          <a:noFill/>
          <a:ln>
            <a:noFill/>
          </a:ln>
        </p:spPr>
      </p:pic>
      <p:sp>
        <p:nvSpPr>
          <p:cNvPr id="17" name="Google Shape;17;p3"/>
          <p:cNvSpPr txBox="1"/>
          <p:nvPr/>
        </p:nvSpPr>
        <p:spPr>
          <a:xfrm>
            <a:off x="4431003" y="6429968"/>
            <a:ext cx="4114800" cy="251725"/>
          </a:xfrm>
          <a:prstGeom prst="rect">
            <a:avLst/>
          </a:prstGeom>
          <a:no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None/>
            </a:pPr>
            <a:r>
              <a:rPr lang="en-US" sz="1600" b="0" i="0" u="none" strike="noStrike" cap="none">
                <a:solidFill>
                  <a:srgbClr val="595959"/>
                </a:solidFill>
                <a:latin typeface="Avenir"/>
                <a:ea typeface="Avenir"/>
                <a:cs typeface="Avenir"/>
                <a:sym typeface="Avenir"/>
              </a:rPr>
              <a:t>PROPRIETARY &amp; CONFIDENTIAL</a:t>
            </a:r>
            <a:endParaRPr sz="1600" b="0" i="0" u="none" strike="noStrike" cap="none">
              <a:solidFill>
                <a:srgbClr val="595959"/>
              </a:solidFill>
              <a:latin typeface="Avenir"/>
              <a:ea typeface="Avenir"/>
              <a:cs typeface="Avenir"/>
              <a:sym typeface="Avenir"/>
            </a:endParaRPr>
          </a:p>
        </p:txBody>
      </p:sp>
    </p:spTree>
    <p:extLst>
      <p:ext uri="{BB962C8B-B14F-4D97-AF65-F5344CB8AC3E}">
        <p14:creationId xmlns:p14="http://schemas.microsoft.com/office/powerpoint/2010/main" val="100921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F9175-FBD0-D94F-92CE-3BAC0A529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5F152-1E4C-9149-A7F9-E7EA2BBF12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BADC9-BA88-6D4B-9123-5056D56A04B0}"/>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5" name="Footer Placeholder 4">
            <a:extLst>
              <a:ext uri="{FF2B5EF4-FFF2-40B4-BE49-F238E27FC236}">
                <a16:creationId xmlns:a16="http://schemas.microsoft.com/office/drawing/2014/main" id="{4DB4680B-5E0B-DD45-BD9F-C6EAA64B1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C29A4-EB76-0849-93C6-93CFEE6A67E9}"/>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282031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5D47-67FA-6446-9DC5-E2DB780D11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7E0FF-B72A-D543-8CD8-4970FB3F49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95E75-2176-DF44-80C7-0407E6058B86}"/>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5" name="Footer Placeholder 4">
            <a:extLst>
              <a:ext uri="{FF2B5EF4-FFF2-40B4-BE49-F238E27FC236}">
                <a16:creationId xmlns:a16="http://schemas.microsoft.com/office/drawing/2014/main" id="{5F66E324-362D-0346-B656-831E81E2F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1BDAC-4CFC-AB4F-92AE-89E84382436D}"/>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1816750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4FC59-59FD-8046-B596-563BEF1B9B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1D410C-A63D-7A49-BE42-0EF7F96FD7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A8E700-4DC8-504D-B619-DF1275441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78F69-6E11-094D-B0E6-2911275D8492}"/>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6" name="Footer Placeholder 5">
            <a:extLst>
              <a:ext uri="{FF2B5EF4-FFF2-40B4-BE49-F238E27FC236}">
                <a16:creationId xmlns:a16="http://schemas.microsoft.com/office/drawing/2014/main" id="{24024B67-043F-134B-BE1F-C155B52B0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F52AA8-BC4C-7841-8822-0CAB7D321F93}"/>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4118468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E7E8-5E05-2E4D-A9FD-9864E7C0AF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95FC94-FB6D-4947-8856-8895AC4D83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D48B4B-0761-A042-A14D-A732C17F59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80403C-0937-C348-B65E-36B1123658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E72E9-BDAB-2C48-B7D4-AC359DC470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3E213D-BB93-9249-B662-7003EE192E6E}"/>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8" name="Footer Placeholder 7">
            <a:extLst>
              <a:ext uri="{FF2B5EF4-FFF2-40B4-BE49-F238E27FC236}">
                <a16:creationId xmlns:a16="http://schemas.microsoft.com/office/drawing/2014/main" id="{BECEC9A2-401B-ED4A-9A73-5D7E56E5C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74B94-6B26-8743-9582-4F0271232130}"/>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1929926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7A1D-C95E-4947-8139-84BB7B43D2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E84A7D-70D6-8F43-9A85-73DCCD38C864}"/>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4" name="Footer Placeholder 3">
            <a:extLst>
              <a:ext uri="{FF2B5EF4-FFF2-40B4-BE49-F238E27FC236}">
                <a16:creationId xmlns:a16="http://schemas.microsoft.com/office/drawing/2014/main" id="{CD6ED63A-9DB3-8140-9B5A-DBCB301310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C0311F-BDF9-354B-BAB4-0278ADDE1AA8}"/>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90571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22A45F-7E47-AF48-9D6A-CA0647AD8196}"/>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3" name="Footer Placeholder 2">
            <a:extLst>
              <a:ext uri="{FF2B5EF4-FFF2-40B4-BE49-F238E27FC236}">
                <a16:creationId xmlns:a16="http://schemas.microsoft.com/office/drawing/2014/main" id="{0BC26126-97FE-2D4B-91D5-F44130B55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91FB2-2643-5347-815E-D25DECF8C8A4}"/>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646110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C4FA-4E13-9840-B029-CC2A64352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273BA2-205A-D54F-B017-3D7C42787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AB4BA-EEC2-B94F-A005-248F5DE00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01E47-D737-2C47-BA10-00B680604301}"/>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6" name="Footer Placeholder 5">
            <a:extLst>
              <a:ext uri="{FF2B5EF4-FFF2-40B4-BE49-F238E27FC236}">
                <a16:creationId xmlns:a16="http://schemas.microsoft.com/office/drawing/2014/main" id="{2AFE3446-57DC-CB4B-B7B4-46AEFB71B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70D38-7802-924D-BD14-CE7B043C1BE2}"/>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39324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040BF-787D-C846-B8AF-2C88F33A9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7D307-BAC8-0843-8219-89CBA9E99E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1D8787-91D2-E14B-9774-3AED5C377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48A6FC-FB66-E449-8380-FC49888BE886}"/>
              </a:ext>
            </a:extLst>
          </p:cNvPr>
          <p:cNvSpPr>
            <a:spLocks noGrp="1"/>
          </p:cNvSpPr>
          <p:nvPr>
            <p:ph type="dt" sz="half" idx="10"/>
          </p:nvPr>
        </p:nvSpPr>
        <p:spPr/>
        <p:txBody>
          <a:bodyPr/>
          <a:lstStyle/>
          <a:p>
            <a:fld id="{D6FD2C32-2412-A640-9597-B92C073A60B5}" type="datetimeFigureOut">
              <a:rPr lang="en-US" smtClean="0"/>
              <a:t>9/23/19</a:t>
            </a:fld>
            <a:endParaRPr lang="en-US"/>
          </a:p>
        </p:txBody>
      </p:sp>
      <p:sp>
        <p:nvSpPr>
          <p:cNvPr id="6" name="Footer Placeholder 5">
            <a:extLst>
              <a:ext uri="{FF2B5EF4-FFF2-40B4-BE49-F238E27FC236}">
                <a16:creationId xmlns:a16="http://schemas.microsoft.com/office/drawing/2014/main" id="{16D3682F-C1F5-E94E-9F3F-EB45B69BF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621DCA-0179-CE41-BC58-94B0CB7C5A31}"/>
              </a:ext>
            </a:extLst>
          </p:cNvPr>
          <p:cNvSpPr>
            <a:spLocks noGrp="1"/>
          </p:cNvSpPr>
          <p:nvPr>
            <p:ph type="sldNum" sz="quarter" idx="12"/>
          </p:nvPr>
        </p:nvSpPr>
        <p:spPr/>
        <p:txBody>
          <a:bodyPr/>
          <a:lstStyle/>
          <a:p>
            <a:fld id="{A5956026-5988-E249-9BE2-815E9036DA05}" type="slidenum">
              <a:rPr lang="en-US" smtClean="0"/>
              <a:t>‹#›</a:t>
            </a:fld>
            <a:endParaRPr lang="en-US"/>
          </a:p>
        </p:txBody>
      </p:sp>
    </p:spTree>
    <p:extLst>
      <p:ext uri="{BB962C8B-B14F-4D97-AF65-F5344CB8AC3E}">
        <p14:creationId xmlns:p14="http://schemas.microsoft.com/office/powerpoint/2010/main" val="198028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3842D-B03E-E84C-9ADC-087BB08E01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68640-3D61-F74C-B88E-19B39AE3C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75035-09C4-4742-8CE1-1D8D4CD8BC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D2C32-2412-A640-9597-B92C073A60B5}" type="datetimeFigureOut">
              <a:rPr lang="en-US" smtClean="0"/>
              <a:t>9/23/19</a:t>
            </a:fld>
            <a:endParaRPr lang="en-US"/>
          </a:p>
        </p:txBody>
      </p:sp>
      <p:sp>
        <p:nvSpPr>
          <p:cNvPr id="5" name="Footer Placeholder 4">
            <a:extLst>
              <a:ext uri="{FF2B5EF4-FFF2-40B4-BE49-F238E27FC236}">
                <a16:creationId xmlns:a16="http://schemas.microsoft.com/office/drawing/2014/main" id="{91B9B2F1-471A-FA45-B481-7A42A6D5D0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8653B5-4000-7D4B-9BE7-8AEA21B16E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56026-5988-E249-9BE2-815E9036DA05}" type="slidenum">
              <a:rPr lang="en-US" smtClean="0"/>
              <a:t>‹#›</a:t>
            </a:fld>
            <a:endParaRPr lang="en-US"/>
          </a:p>
        </p:txBody>
      </p:sp>
    </p:spTree>
    <p:extLst>
      <p:ext uri="{BB962C8B-B14F-4D97-AF65-F5344CB8AC3E}">
        <p14:creationId xmlns:p14="http://schemas.microsoft.com/office/powerpoint/2010/main" val="2569511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6.gi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28.png"/><Relationship Id="rId9" Type="http://schemas.openxmlformats.org/officeDocument/2006/relationships/image" Target="../media/image17.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4"/>
          <p:cNvPicPr preferRelativeResize="0"/>
          <p:nvPr/>
        </p:nvPicPr>
        <p:blipFill rotWithShape="1">
          <a:blip r:embed="rId3">
            <a:alphaModFix/>
          </a:blip>
          <a:srcRect/>
          <a:stretch/>
        </p:blipFill>
        <p:spPr>
          <a:xfrm>
            <a:off x="1905000" y="0"/>
            <a:ext cx="10287000" cy="6858000"/>
          </a:xfrm>
          <a:prstGeom prst="rect">
            <a:avLst/>
          </a:prstGeom>
          <a:noFill/>
          <a:ln>
            <a:noFill/>
          </a:ln>
        </p:spPr>
      </p:pic>
      <p:sp>
        <p:nvSpPr>
          <p:cNvPr id="80" name="Google Shape;80;p14"/>
          <p:cNvSpPr/>
          <p:nvPr/>
        </p:nvSpPr>
        <p:spPr>
          <a:xfrm>
            <a:off x="0" y="0"/>
            <a:ext cx="4253240" cy="6858000"/>
          </a:xfrm>
          <a:prstGeom prst="rect">
            <a:avLst/>
          </a:pr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81" name="Google Shape;81;p14"/>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en-US"/>
              <a:pPr/>
              <a:t>1</a:t>
            </a:fld>
            <a:endParaRPr/>
          </a:p>
        </p:txBody>
      </p:sp>
      <p:pic>
        <p:nvPicPr>
          <p:cNvPr id="82" name="Google Shape;82;p14"/>
          <p:cNvPicPr preferRelativeResize="0"/>
          <p:nvPr/>
        </p:nvPicPr>
        <p:blipFill rotWithShape="1">
          <a:blip r:embed="rId4">
            <a:alphaModFix/>
          </a:blip>
          <a:srcRect/>
          <a:stretch/>
        </p:blipFill>
        <p:spPr>
          <a:xfrm>
            <a:off x="521324" y="580942"/>
            <a:ext cx="3286201" cy="1753693"/>
          </a:xfrm>
          <a:prstGeom prst="rect">
            <a:avLst/>
          </a:prstGeom>
          <a:noFill/>
          <a:ln>
            <a:noFill/>
          </a:ln>
        </p:spPr>
      </p:pic>
      <p:sp>
        <p:nvSpPr>
          <p:cNvPr id="83" name="Google Shape;83;p14"/>
          <p:cNvSpPr txBox="1"/>
          <p:nvPr/>
        </p:nvSpPr>
        <p:spPr>
          <a:xfrm>
            <a:off x="272985" y="2373776"/>
            <a:ext cx="3534540" cy="1083600"/>
          </a:xfrm>
          <a:prstGeom prst="rect">
            <a:avLst/>
          </a:prstGeom>
          <a:noFill/>
          <a:ln>
            <a:noFill/>
          </a:ln>
        </p:spPr>
        <p:txBody>
          <a:bodyPr spcFirstLastPara="1" wrap="square" lIns="121900" tIns="121900" rIns="121900" bIns="121900" anchor="t" anchorCtr="0">
            <a:noAutofit/>
          </a:bodyPr>
          <a:lstStyle/>
          <a:p>
            <a:pPr algn="ctr"/>
            <a:endParaRPr sz="1867" b="1" dirty="0">
              <a:solidFill>
                <a:srgbClr val="595959"/>
              </a:solidFill>
              <a:latin typeface="Avenir"/>
              <a:ea typeface="Avenir"/>
              <a:cs typeface="Avenir"/>
              <a:sym typeface="Avenir"/>
            </a:endParaRPr>
          </a:p>
          <a:p>
            <a:endParaRPr sz="1867" dirty="0">
              <a:solidFill>
                <a:schemeClr val="dk1"/>
              </a:solidFill>
              <a:latin typeface="Avenir"/>
              <a:ea typeface="Avenir"/>
              <a:cs typeface="Avenir"/>
              <a:sym typeface="Avenir"/>
            </a:endParaRPr>
          </a:p>
          <a:p>
            <a:endParaRPr sz="1867" dirty="0">
              <a:solidFill>
                <a:schemeClr val="dk1"/>
              </a:solidFill>
              <a:latin typeface="Avenir"/>
              <a:ea typeface="Avenir"/>
              <a:cs typeface="Avenir"/>
              <a:sym typeface="Avenir"/>
            </a:endParaRPr>
          </a:p>
          <a:p>
            <a:pPr>
              <a:buClr>
                <a:srgbClr val="000000"/>
              </a:buClr>
              <a:buSzPts val="1400"/>
            </a:pPr>
            <a:r>
              <a:rPr lang="en-US" sz="1867" dirty="0">
                <a:solidFill>
                  <a:schemeClr val="dk1"/>
                </a:solidFill>
                <a:latin typeface="Avenir"/>
                <a:ea typeface="Avenir"/>
                <a:cs typeface="Avenir"/>
                <a:sym typeface="Avenir"/>
              </a:rPr>
              <a:t>Abi Bussone, MPH</a:t>
            </a:r>
            <a:endParaRPr sz="2400" dirty="0"/>
          </a:p>
          <a:p>
            <a:pPr>
              <a:buClr>
                <a:srgbClr val="000000"/>
              </a:buClr>
              <a:buSzPts val="1400"/>
            </a:pPr>
            <a:r>
              <a:rPr lang="en-US" sz="1867" i="1" dirty="0">
                <a:solidFill>
                  <a:schemeClr val="dk2"/>
                </a:solidFill>
                <a:latin typeface="Avenir"/>
                <a:ea typeface="Avenir"/>
                <a:cs typeface="Avenir"/>
                <a:sym typeface="Avenir"/>
              </a:rPr>
              <a:t>Community Engagement Manager, Unite Us, a partner of NCCARE360</a:t>
            </a:r>
          </a:p>
          <a:p>
            <a:pPr>
              <a:buClr>
                <a:srgbClr val="000000"/>
              </a:buClr>
              <a:buSzPts val="1400"/>
            </a:pPr>
            <a:endParaRPr lang="en-US" sz="1867" i="1" dirty="0">
              <a:solidFill>
                <a:schemeClr val="dk2"/>
              </a:solidFill>
              <a:latin typeface="Avenir"/>
              <a:sym typeface="Avenir"/>
            </a:endParaRPr>
          </a:p>
        </p:txBody>
      </p:sp>
    </p:spTree>
    <p:extLst>
      <p:ext uri="{BB962C8B-B14F-4D97-AF65-F5344CB8AC3E}">
        <p14:creationId xmlns:p14="http://schemas.microsoft.com/office/powerpoint/2010/main" val="1729879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27"/>
          <p:cNvPicPr preferRelativeResize="0"/>
          <p:nvPr/>
        </p:nvPicPr>
        <p:blipFill rotWithShape="1">
          <a:blip r:embed="rId3">
            <a:alphaModFix/>
          </a:blip>
          <a:srcRect l="4836" t="8068" r="4807" b="19975"/>
          <a:stretch/>
        </p:blipFill>
        <p:spPr>
          <a:xfrm>
            <a:off x="4056929" y="1780020"/>
            <a:ext cx="7949537" cy="4501832"/>
          </a:xfrm>
          <a:prstGeom prst="rect">
            <a:avLst/>
          </a:prstGeom>
          <a:noFill/>
          <a:ln>
            <a:noFill/>
          </a:ln>
        </p:spPr>
      </p:pic>
      <p:sp>
        <p:nvSpPr>
          <p:cNvPr id="354" name="Google Shape;354;p27"/>
          <p:cNvSpPr/>
          <p:nvPr/>
        </p:nvSpPr>
        <p:spPr>
          <a:xfrm>
            <a:off x="312167" y="1977418"/>
            <a:ext cx="3493752" cy="353943"/>
          </a:xfrm>
          <a:prstGeom prst="rect">
            <a:avLst/>
          </a:prstGeom>
          <a:noFill/>
          <a:ln>
            <a:noFill/>
          </a:ln>
        </p:spPr>
        <p:txBody>
          <a:bodyPr spcFirstLastPara="1" wrap="square" lIns="121900" tIns="60933" rIns="121900" bIns="60933" anchor="t" anchorCtr="0">
            <a:noAutofit/>
          </a:bodyPr>
          <a:lstStyle/>
          <a:p>
            <a:pPr algn="ctr"/>
            <a:r>
              <a:rPr lang="en-US" sz="1500">
                <a:solidFill>
                  <a:srgbClr val="595959"/>
                </a:solidFill>
                <a:latin typeface="Avenir"/>
                <a:ea typeface="Avenir"/>
                <a:cs typeface="Avenir"/>
                <a:sym typeface="Avenir"/>
              </a:rPr>
              <a:t>Employment Service Type Example</a:t>
            </a:r>
            <a:endParaRPr sz="2400"/>
          </a:p>
        </p:txBody>
      </p:sp>
      <p:cxnSp>
        <p:nvCxnSpPr>
          <p:cNvPr id="355" name="Google Shape;355;p27"/>
          <p:cNvCxnSpPr/>
          <p:nvPr/>
        </p:nvCxnSpPr>
        <p:spPr>
          <a:xfrm>
            <a:off x="7937871" y="4274973"/>
            <a:ext cx="0" cy="371467"/>
          </a:xfrm>
          <a:prstGeom prst="straightConnector1">
            <a:avLst/>
          </a:prstGeom>
          <a:noFill/>
          <a:ln w="9525" cap="flat" cmpd="sng">
            <a:solidFill>
              <a:srgbClr val="2C405A"/>
            </a:solidFill>
            <a:prstDash val="solid"/>
            <a:round/>
            <a:headEnd type="none" w="sm" len="sm"/>
            <a:tailEnd type="triangle" w="med" len="med"/>
          </a:ln>
        </p:spPr>
      </p:cxnSp>
      <p:pic>
        <p:nvPicPr>
          <p:cNvPr id="356" name="Google Shape;356;p27" descr="Screen Shot 2017-07-07 at 11.13.10 PM.png"/>
          <p:cNvPicPr preferRelativeResize="0"/>
          <p:nvPr/>
        </p:nvPicPr>
        <p:blipFill rotWithShape="1">
          <a:blip r:embed="rId4">
            <a:alphaModFix/>
          </a:blip>
          <a:srcRect l="15221" r="15288" b="6593"/>
          <a:stretch/>
        </p:blipFill>
        <p:spPr>
          <a:xfrm>
            <a:off x="52557" y="2363643"/>
            <a:ext cx="3950087" cy="3534756"/>
          </a:xfrm>
          <a:prstGeom prst="rect">
            <a:avLst/>
          </a:prstGeom>
          <a:noFill/>
          <a:ln w="9525" cap="flat" cmpd="sng">
            <a:solidFill>
              <a:schemeClr val="accent1"/>
            </a:solidFill>
            <a:prstDash val="solid"/>
            <a:round/>
            <a:headEnd type="none" w="sm" len="sm"/>
            <a:tailEnd type="none" w="sm" len="sm"/>
          </a:ln>
        </p:spPr>
      </p:pic>
      <p:cxnSp>
        <p:nvCxnSpPr>
          <p:cNvPr id="357" name="Google Shape;357;p27"/>
          <p:cNvCxnSpPr/>
          <p:nvPr/>
        </p:nvCxnSpPr>
        <p:spPr>
          <a:xfrm>
            <a:off x="4002641" y="2892865"/>
            <a:ext cx="1862131" cy="0"/>
          </a:xfrm>
          <a:prstGeom prst="straightConnector1">
            <a:avLst/>
          </a:prstGeom>
          <a:noFill/>
          <a:ln w="9525" cap="flat" cmpd="sng">
            <a:solidFill>
              <a:srgbClr val="2C405A"/>
            </a:solidFill>
            <a:prstDash val="solid"/>
            <a:round/>
            <a:headEnd type="none" w="sm" len="sm"/>
            <a:tailEnd type="triangle" w="med" len="med"/>
          </a:ln>
        </p:spPr>
      </p:cxnSp>
      <p:sp>
        <p:nvSpPr>
          <p:cNvPr id="358" name="Google Shape;358;p27"/>
          <p:cNvSpPr txBox="1"/>
          <p:nvPr/>
        </p:nvSpPr>
        <p:spPr>
          <a:xfrm>
            <a:off x="312167" y="266081"/>
            <a:ext cx="11338660" cy="1151736"/>
          </a:xfrm>
          <a:prstGeom prst="rect">
            <a:avLst/>
          </a:prstGeom>
          <a:noFill/>
          <a:ln>
            <a:noFill/>
          </a:ln>
        </p:spPr>
        <p:txBody>
          <a:bodyPr spcFirstLastPara="1" wrap="square" lIns="91400" tIns="45700" rIns="91400" bIns="45700" anchor="t" anchorCtr="0">
            <a:noAutofit/>
          </a:bodyPr>
          <a:lstStyle/>
          <a:p>
            <a:r>
              <a:rPr lang="en-US" sz="4000">
                <a:solidFill>
                  <a:srgbClr val="595959"/>
                </a:solidFill>
                <a:latin typeface="Avenir"/>
                <a:ea typeface="Avenir"/>
                <a:cs typeface="Avenir"/>
                <a:sym typeface="Avenir"/>
              </a:rPr>
              <a:t>Configurable &amp; Structured Reporting</a:t>
            </a:r>
            <a:endParaRPr sz="2400"/>
          </a:p>
          <a:p>
            <a:r>
              <a:rPr lang="en-US" sz="2000">
                <a:solidFill>
                  <a:srgbClr val="4F9594"/>
                </a:solidFill>
                <a:latin typeface="Avenir"/>
                <a:ea typeface="Avenir"/>
                <a:cs typeface="Avenir"/>
                <a:sym typeface="Avenir"/>
              </a:rPr>
              <a:t>Granular and detailed outcomes for every type of service</a:t>
            </a:r>
            <a:endParaRPr sz="2400"/>
          </a:p>
          <a:p>
            <a:endParaRPr sz="2000">
              <a:solidFill>
                <a:srgbClr val="595959"/>
              </a:solidFill>
              <a:latin typeface="Arial"/>
              <a:ea typeface="Arial"/>
              <a:cs typeface="Arial"/>
              <a:sym typeface="Arial"/>
            </a:endParaRPr>
          </a:p>
        </p:txBody>
      </p:sp>
      <p:sp>
        <p:nvSpPr>
          <p:cNvPr id="359" name="Google Shape;359;p27"/>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Autofit/>
          </a:bodyPr>
          <a:lstStyle/>
          <a:p>
            <a:pPr>
              <a:buSzPts val="1000"/>
            </a:pPr>
            <a:fld id="{00000000-1234-1234-1234-123412341234}" type="slidenum">
              <a:rPr lang="en-US"/>
              <a:pPr>
                <a:buSzPts val="1000"/>
              </a:pPr>
              <a:t>10</a:t>
            </a:fld>
            <a:endParaRPr/>
          </a:p>
        </p:txBody>
      </p:sp>
    </p:spTree>
    <p:extLst>
      <p:ext uri="{BB962C8B-B14F-4D97-AF65-F5344CB8AC3E}">
        <p14:creationId xmlns:p14="http://schemas.microsoft.com/office/powerpoint/2010/main" val="1165160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4B5F-E3E8-4CF6-B0B6-B6917E952977}"/>
              </a:ext>
            </a:extLst>
          </p:cNvPr>
          <p:cNvSpPr>
            <a:spLocks noGrp="1"/>
          </p:cNvSpPr>
          <p:nvPr>
            <p:ph type="title"/>
          </p:nvPr>
        </p:nvSpPr>
        <p:spPr/>
        <p:txBody>
          <a:bodyPr/>
          <a:lstStyle/>
          <a:p>
            <a:endParaRPr lang="en-US" dirty="0"/>
          </a:p>
        </p:txBody>
      </p:sp>
      <p:sp>
        <p:nvSpPr>
          <p:cNvPr id="3" name="Footer Placeholder 2">
            <a:extLst>
              <a:ext uri="{FF2B5EF4-FFF2-40B4-BE49-F238E27FC236}">
                <a16:creationId xmlns:a16="http://schemas.microsoft.com/office/drawing/2014/main" id="{7D769FB2-B49A-42B9-A32F-85AE14F39F87}"/>
              </a:ext>
            </a:extLst>
          </p:cNvPr>
          <p:cNvSpPr>
            <a:spLocks noGrp="1"/>
          </p:cNvSpPr>
          <p:nvPr>
            <p:ph type="ftr" sz="quarter" idx="11"/>
          </p:nvPr>
        </p:nvSpPr>
        <p:spPr>
          <a:xfrm>
            <a:off x="0" y="0"/>
            <a:ext cx="0" cy="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dirty="0"/>
          </a:p>
        </p:txBody>
      </p:sp>
      <p:sp>
        <p:nvSpPr>
          <p:cNvPr id="4" name="Slide Number Placeholder 3">
            <a:extLst>
              <a:ext uri="{FF2B5EF4-FFF2-40B4-BE49-F238E27FC236}">
                <a16:creationId xmlns:a16="http://schemas.microsoft.com/office/drawing/2014/main" id="{F8A49E03-9F3E-4A66-95F6-25F3CC7464AA}"/>
              </a:ext>
            </a:extLst>
          </p:cNvPr>
          <p:cNvSpPr>
            <a:spLocks noGrp="1"/>
          </p:cNvSpPr>
          <p:nvPr>
            <p:ph type="sldNum" sz="quarter" idx="12"/>
          </p:nvPr>
        </p:nvSpPr>
        <p:spPr/>
        <p:txBody>
          <a:bodyPr/>
          <a:lstStyle/>
          <a:p>
            <a:fld id="{A9822EBA-6CAD-4F57-8040-F565522611F6}" type="slidenum">
              <a:rPr lang="en-US" smtClean="0"/>
              <a:t>11</a:t>
            </a:fld>
            <a:endParaRPr lang="en-US"/>
          </a:p>
        </p:txBody>
      </p:sp>
      <p:pic>
        <p:nvPicPr>
          <p:cNvPr id="6" name="Picture 5" descr="A screenshot of a cell phone&#10;&#10;Description automatically generated">
            <a:extLst>
              <a:ext uri="{FF2B5EF4-FFF2-40B4-BE49-F238E27FC236}">
                <a16:creationId xmlns:a16="http://schemas.microsoft.com/office/drawing/2014/main" id="{C80DEA4B-CFD2-DE4B-9D84-5C9C38C97027}"/>
              </a:ext>
            </a:extLst>
          </p:cNvPr>
          <p:cNvPicPr>
            <a:picLocks noChangeAspect="1"/>
          </p:cNvPicPr>
          <p:nvPr/>
        </p:nvPicPr>
        <p:blipFill>
          <a:blip r:embed="rId3"/>
          <a:stretch>
            <a:fillRect/>
          </a:stretch>
        </p:blipFill>
        <p:spPr>
          <a:xfrm>
            <a:off x="222421" y="237943"/>
            <a:ext cx="11747157" cy="6382113"/>
          </a:xfrm>
          <a:prstGeom prst="rect">
            <a:avLst/>
          </a:prstGeom>
        </p:spPr>
      </p:pic>
    </p:spTree>
    <p:extLst>
      <p:ext uri="{BB962C8B-B14F-4D97-AF65-F5344CB8AC3E}">
        <p14:creationId xmlns:p14="http://schemas.microsoft.com/office/powerpoint/2010/main" val="4175340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4"/>
          <p:cNvPicPr preferRelativeResize="0"/>
          <p:nvPr/>
        </p:nvPicPr>
        <p:blipFill rotWithShape="1">
          <a:blip r:embed="rId3">
            <a:alphaModFix/>
          </a:blip>
          <a:srcRect/>
          <a:stretch/>
        </p:blipFill>
        <p:spPr>
          <a:xfrm>
            <a:off x="1905000" y="0"/>
            <a:ext cx="10287000" cy="6858000"/>
          </a:xfrm>
          <a:prstGeom prst="rect">
            <a:avLst/>
          </a:prstGeom>
          <a:noFill/>
          <a:ln>
            <a:noFill/>
          </a:ln>
        </p:spPr>
      </p:pic>
      <p:sp>
        <p:nvSpPr>
          <p:cNvPr id="80" name="Google Shape;80;p14"/>
          <p:cNvSpPr/>
          <p:nvPr/>
        </p:nvSpPr>
        <p:spPr>
          <a:xfrm>
            <a:off x="0" y="0"/>
            <a:ext cx="4253240" cy="6858000"/>
          </a:xfrm>
          <a:prstGeom prst="rect">
            <a:avLst/>
          </a:pr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81" name="Google Shape;81;p14"/>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en-US"/>
              <a:pPr/>
              <a:t>12</a:t>
            </a:fld>
            <a:endParaRPr/>
          </a:p>
        </p:txBody>
      </p:sp>
      <p:pic>
        <p:nvPicPr>
          <p:cNvPr id="82" name="Google Shape;82;p14"/>
          <p:cNvPicPr preferRelativeResize="0"/>
          <p:nvPr/>
        </p:nvPicPr>
        <p:blipFill rotWithShape="1">
          <a:blip r:embed="rId4">
            <a:alphaModFix/>
          </a:blip>
          <a:srcRect/>
          <a:stretch/>
        </p:blipFill>
        <p:spPr>
          <a:xfrm>
            <a:off x="521324" y="580942"/>
            <a:ext cx="3286201" cy="1753693"/>
          </a:xfrm>
          <a:prstGeom prst="rect">
            <a:avLst/>
          </a:prstGeom>
          <a:noFill/>
          <a:ln>
            <a:noFill/>
          </a:ln>
        </p:spPr>
      </p:pic>
      <p:sp>
        <p:nvSpPr>
          <p:cNvPr id="83" name="Google Shape;83;p14"/>
          <p:cNvSpPr txBox="1"/>
          <p:nvPr/>
        </p:nvSpPr>
        <p:spPr>
          <a:xfrm>
            <a:off x="272985" y="2373776"/>
            <a:ext cx="3534540" cy="1083600"/>
          </a:xfrm>
          <a:prstGeom prst="rect">
            <a:avLst/>
          </a:prstGeom>
          <a:noFill/>
          <a:ln>
            <a:noFill/>
          </a:ln>
        </p:spPr>
        <p:txBody>
          <a:bodyPr spcFirstLastPara="1" wrap="square" lIns="121900" tIns="121900" rIns="121900" bIns="121900" anchor="t" anchorCtr="0">
            <a:noAutofit/>
          </a:bodyPr>
          <a:lstStyle/>
          <a:p>
            <a:pPr algn="ctr"/>
            <a:endParaRPr sz="1867" b="1" dirty="0">
              <a:solidFill>
                <a:srgbClr val="595959"/>
              </a:solidFill>
              <a:latin typeface="Avenir"/>
              <a:ea typeface="Avenir"/>
              <a:cs typeface="Avenir"/>
              <a:sym typeface="Avenir"/>
            </a:endParaRPr>
          </a:p>
          <a:p>
            <a:endParaRPr sz="1867" dirty="0">
              <a:solidFill>
                <a:schemeClr val="dk1"/>
              </a:solidFill>
              <a:latin typeface="Avenir"/>
              <a:ea typeface="Avenir"/>
              <a:cs typeface="Avenir"/>
              <a:sym typeface="Avenir"/>
            </a:endParaRPr>
          </a:p>
          <a:p>
            <a:r>
              <a:rPr lang="en-US" sz="3200" dirty="0">
                <a:solidFill>
                  <a:schemeClr val="dk1"/>
                </a:solidFill>
                <a:latin typeface="Avenir"/>
                <a:ea typeface="Avenir"/>
                <a:cs typeface="Avenir"/>
                <a:sym typeface="Avenir"/>
              </a:rPr>
              <a:t>Questions?</a:t>
            </a:r>
          </a:p>
          <a:p>
            <a:endParaRPr lang="en-US" sz="3200" dirty="0">
              <a:solidFill>
                <a:schemeClr val="dk1"/>
              </a:solidFill>
              <a:latin typeface="Avenir"/>
              <a:sym typeface="Avenir"/>
            </a:endParaRPr>
          </a:p>
          <a:p>
            <a:r>
              <a:rPr lang="en-US" sz="3200" dirty="0" err="1">
                <a:solidFill>
                  <a:schemeClr val="dk1"/>
                </a:solidFill>
                <a:latin typeface="Avenir"/>
                <a:sym typeface="Avenir"/>
              </a:rPr>
              <a:t>Abi@uniteus.com</a:t>
            </a:r>
            <a:endParaRPr sz="3200" dirty="0"/>
          </a:p>
        </p:txBody>
      </p:sp>
    </p:spTree>
    <p:extLst>
      <p:ext uri="{BB962C8B-B14F-4D97-AF65-F5344CB8AC3E}">
        <p14:creationId xmlns:p14="http://schemas.microsoft.com/office/powerpoint/2010/main" val="3899574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415600" y="419199"/>
            <a:ext cx="11360800" cy="763600"/>
          </a:xfrm>
          <a:prstGeom prst="rect">
            <a:avLst/>
          </a:prstGeom>
          <a:noFill/>
          <a:ln>
            <a:noFill/>
          </a:ln>
        </p:spPr>
        <p:txBody>
          <a:bodyPr spcFirstLastPara="1" vert="horz" wrap="square" lIns="121900" tIns="121900" rIns="121900" bIns="121900" rtlCol="0" anchor="t" anchorCtr="0">
            <a:noAutofit/>
          </a:bodyPr>
          <a:lstStyle/>
          <a:p>
            <a:r>
              <a:rPr lang="en-US">
                <a:solidFill>
                  <a:srgbClr val="595959"/>
                </a:solidFill>
                <a:latin typeface="Avenir"/>
                <a:ea typeface="Avenir"/>
                <a:cs typeface="Avenir"/>
                <a:sym typeface="Avenir"/>
              </a:rPr>
              <a:t>What is NCCARE360?</a:t>
            </a:r>
            <a:endParaRPr/>
          </a:p>
        </p:txBody>
      </p:sp>
      <p:sp>
        <p:nvSpPr>
          <p:cNvPr id="105" name="Google Shape;105;p17"/>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en-US"/>
              <a:pPr/>
              <a:t>2</a:t>
            </a:fld>
            <a:endParaRPr/>
          </a:p>
        </p:txBody>
      </p:sp>
      <p:sp>
        <p:nvSpPr>
          <p:cNvPr id="106" name="Google Shape;106;p17"/>
          <p:cNvSpPr/>
          <p:nvPr/>
        </p:nvSpPr>
        <p:spPr>
          <a:xfrm>
            <a:off x="415600" y="1682095"/>
            <a:ext cx="10881011" cy="2653717"/>
          </a:xfrm>
          <a:prstGeom prst="rect">
            <a:avLst/>
          </a:prstGeom>
          <a:noFill/>
          <a:ln>
            <a:noFill/>
          </a:ln>
        </p:spPr>
        <p:txBody>
          <a:bodyPr spcFirstLastPara="1" wrap="square" lIns="121900" tIns="60933" rIns="121900" bIns="60933" anchor="t" anchorCtr="0">
            <a:noAutofit/>
          </a:bodyPr>
          <a:lstStyle/>
          <a:p>
            <a:pPr>
              <a:buClr>
                <a:srgbClr val="000000"/>
              </a:buClr>
              <a:buSzPts val="1800"/>
            </a:pPr>
            <a:r>
              <a:rPr lang="en-US" sz="2400" b="1">
                <a:solidFill>
                  <a:srgbClr val="4F9594"/>
                </a:solidFill>
                <a:latin typeface="Avenir"/>
                <a:ea typeface="Avenir"/>
                <a:cs typeface="Avenir"/>
                <a:sym typeface="Avenir"/>
              </a:rPr>
              <a:t>NCCARE360</a:t>
            </a:r>
            <a:r>
              <a:rPr lang="en-US" sz="2400">
                <a:solidFill>
                  <a:srgbClr val="4F9594"/>
                </a:solidFill>
                <a:latin typeface="Avenir"/>
                <a:ea typeface="Avenir"/>
                <a:cs typeface="Avenir"/>
                <a:sym typeface="Avenir"/>
              </a:rPr>
              <a:t> </a:t>
            </a:r>
            <a:r>
              <a:rPr lang="en-US" sz="2400">
                <a:solidFill>
                  <a:srgbClr val="595959"/>
                </a:solidFill>
                <a:latin typeface="Avenir"/>
                <a:ea typeface="Avenir"/>
                <a:cs typeface="Avenir"/>
                <a:sym typeface="Avenir"/>
              </a:rPr>
              <a:t>is the first statewide coordinated network that includes a robust data repository of shared resources and connects healthcare and human services providers together to collectively provide the opportunity for health to North Carolinians.</a:t>
            </a:r>
            <a:endParaRPr sz="2400"/>
          </a:p>
          <a:p>
            <a:pPr>
              <a:buClr>
                <a:srgbClr val="000000"/>
              </a:buClr>
              <a:buSzPts val="1800"/>
            </a:pPr>
            <a:r>
              <a:rPr lang="en-US" sz="2400">
                <a:solidFill>
                  <a:srgbClr val="595959"/>
                </a:solidFill>
                <a:latin typeface="Avenir"/>
                <a:ea typeface="Avenir"/>
                <a:cs typeface="Avenir"/>
                <a:sym typeface="Avenir"/>
              </a:rPr>
              <a:t> </a:t>
            </a:r>
            <a:endParaRPr sz="2667">
              <a:solidFill>
                <a:srgbClr val="000000"/>
              </a:solidFill>
              <a:latin typeface="Avenir"/>
              <a:ea typeface="Avenir"/>
              <a:cs typeface="Avenir"/>
              <a:sym typeface="Avenir"/>
            </a:endParaRPr>
          </a:p>
          <a:p>
            <a:pPr>
              <a:spcBef>
                <a:spcPts val="2133"/>
              </a:spcBef>
            </a:pPr>
            <a:r>
              <a:rPr lang="en-US" sz="2667" b="1">
                <a:solidFill>
                  <a:srgbClr val="4F9594"/>
                </a:solidFill>
                <a:latin typeface="Avenir"/>
                <a:ea typeface="Avenir"/>
                <a:cs typeface="Avenir"/>
                <a:sym typeface="Avenir"/>
              </a:rPr>
              <a:t>NCCARE360 Partners:</a:t>
            </a:r>
            <a:endParaRPr sz="2400"/>
          </a:p>
        </p:txBody>
      </p:sp>
      <p:pic>
        <p:nvPicPr>
          <p:cNvPr id="107" name="Google Shape;107;p17"/>
          <p:cNvPicPr preferRelativeResize="0"/>
          <p:nvPr/>
        </p:nvPicPr>
        <p:blipFill rotWithShape="1">
          <a:blip r:embed="rId3">
            <a:alphaModFix/>
          </a:blip>
          <a:srcRect/>
          <a:stretch/>
        </p:blipFill>
        <p:spPr>
          <a:xfrm>
            <a:off x="152169" y="4714676"/>
            <a:ext cx="2388003" cy="796000"/>
          </a:xfrm>
          <a:prstGeom prst="rect">
            <a:avLst/>
          </a:prstGeom>
          <a:noFill/>
          <a:ln>
            <a:noFill/>
          </a:ln>
        </p:spPr>
      </p:pic>
      <p:pic>
        <p:nvPicPr>
          <p:cNvPr id="108" name="Google Shape;108;p17"/>
          <p:cNvPicPr preferRelativeResize="0"/>
          <p:nvPr/>
        </p:nvPicPr>
        <p:blipFill rotWithShape="1">
          <a:blip r:embed="rId4">
            <a:alphaModFix/>
          </a:blip>
          <a:srcRect/>
          <a:stretch/>
        </p:blipFill>
        <p:spPr>
          <a:xfrm>
            <a:off x="2693981" y="4815705"/>
            <a:ext cx="2144108" cy="525977"/>
          </a:xfrm>
          <a:prstGeom prst="rect">
            <a:avLst/>
          </a:prstGeom>
          <a:noFill/>
          <a:ln>
            <a:noFill/>
          </a:ln>
        </p:spPr>
      </p:pic>
      <p:pic>
        <p:nvPicPr>
          <p:cNvPr id="109" name="Google Shape;109;p17"/>
          <p:cNvPicPr preferRelativeResize="0"/>
          <p:nvPr/>
        </p:nvPicPr>
        <p:blipFill rotWithShape="1">
          <a:blip r:embed="rId5">
            <a:alphaModFix/>
          </a:blip>
          <a:srcRect/>
          <a:stretch/>
        </p:blipFill>
        <p:spPr>
          <a:xfrm>
            <a:off x="4988335" y="4601432"/>
            <a:ext cx="1812263" cy="912979"/>
          </a:xfrm>
          <a:prstGeom prst="rect">
            <a:avLst/>
          </a:prstGeom>
          <a:noFill/>
          <a:ln>
            <a:noFill/>
          </a:ln>
        </p:spPr>
      </p:pic>
      <p:pic>
        <p:nvPicPr>
          <p:cNvPr id="110" name="Google Shape;110;p17"/>
          <p:cNvPicPr preferRelativeResize="0"/>
          <p:nvPr/>
        </p:nvPicPr>
        <p:blipFill rotWithShape="1">
          <a:blip r:embed="rId6">
            <a:alphaModFix/>
          </a:blip>
          <a:srcRect/>
          <a:stretch/>
        </p:blipFill>
        <p:spPr>
          <a:xfrm>
            <a:off x="6079067" y="3403600"/>
            <a:ext cx="33867" cy="50800"/>
          </a:xfrm>
          <a:prstGeom prst="rect">
            <a:avLst/>
          </a:prstGeom>
          <a:noFill/>
          <a:ln>
            <a:noFill/>
          </a:ln>
        </p:spPr>
      </p:pic>
      <p:pic>
        <p:nvPicPr>
          <p:cNvPr id="111" name="Google Shape;111;p17"/>
          <p:cNvPicPr preferRelativeResize="0"/>
          <p:nvPr/>
        </p:nvPicPr>
        <p:blipFill rotWithShape="1">
          <a:blip r:embed="rId7">
            <a:alphaModFix/>
          </a:blip>
          <a:srcRect/>
          <a:stretch/>
        </p:blipFill>
        <p:spPr>
          <a:xfrm>
            <a:off x="6908805" y="4709318"/>
            <a:ext cx="2246481" cy="765177"/>
          </a:xfrm>
          <a:prstGeom prst="rect">
            <a:avLst/>
          </a:prstGeom>
          <a:noFill/>
          <a:ln>
            <a:noFill/>
          </a:ln>
        </p:spPr>
      </p:pic>
      <p:pic>
        <p:nvPicPr>
          <p:cNvPr id="112" name="Google Shape;112;p17"/>
          <p:cNvPicPr preferRelativeResize="0"/>
          <p:nvPr/>
        </p:nvPicPr>
        <p:blipFill rotWithShape="1">
          <a:blip r:embed="rId8">
            <a:alphaModFix/>
          </a:blip>
          <a:srcRect/>
          <a:stretch/>
        </p:blipFill>
        <p:spPr>
          <a:xfrm>
            <a:off x="9229915" y="4345802"/>
            <a:ext cx="1492500" cy="1492500"/>
          </a:xfrm>
          <a:prstGeom prst="rect">
            <a:avLst/>
          </a:prstGeom>
          <a:noFill/>
          <a:ln>
            <a:noFill/>
          </a:ln>
        </p:spPr>
      </p:pic>
      <p:pic>
        <p:nvPicPr>
          <p:cNvPr id="113" name="Google Shape;113;p17"/>
          <p:cNvPicPr preferRelativeResize="0"/>
          <p:nvPr/>
        </p:nvPicPr>
        <p:blipFill rotWithShape="1">
          <a:blip r:embed="rId9">
            <a:alphaModFix/>
          </a:blip>
          <a:srcRect/>
          <a:stretch/>
        </p:blipFill>
        <p:spPr>
          <a:xfrm>
            <a:off x="10595935" y="4642932"/>
            <a:ext cx="1412635" cy="1001933"/>
          </a:xfrm>
          <a:prstGeom prst="rect">
            <a:avLst/>
          </a:prstGeom>
          <a:noFill/>
          <a:ln>
            <a:noFill/>
          </a:ln>
        </p:spPr>
      </p:pic>
    </p:spTree>
    <p:extLst>
      <p:ext uri="{BB962C8B-B14F-4D97-AF65-F5344CB8AC3E}">
        <p14:creationId xmlns:p14="http://schemas.microsoft.com/office/powerpoint/2010/main" val="154490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5">
            <a:extLst>
              <a:ext uri="{FF2B5EF4-FFF2-40B4-BE49-F238E27FC236}">
                <a16:creationId xmlns:a16="http://schemas.microsoft.com/office/drawing/2014/main" id="{11FBE80C-CF89-4647-B8FD-E7D66E57616D}"/>
              </a:ext>
            </a:extLst>
          </p:cNvPr>
          <p:cNvGrpSpPr>
            <a:grpSpLocks/>
          </p:cNvGrpSpPr>
          <p:nvPr/>
        </p:nvGrpSpPr>
        <p:grpSpPr bwMode="auto">
          <a:xfrm>
            <a:off x="6034617" y="304800"/>
            <a:ext cx="5689600" cy="6451600"/>
            <a:chOff x="4526347" y="310849"/>
            <a:chExt cx="4266986" cy="4838742"/>
          </a:xfrm>
        </p:grpSpPr>
        <p:sp>
          <p:nvSpPr>
            <p:cNvPr id="4" name="Oval 3">
              <a:extLst>
                <a:ext uri="{FF2B5EF4-FFF2-40B4-BE49-F238E27FC236}">
                  <a16:creationId xmlns:a16="http://schemas.microsoft.com/office/drawing/2014/main" id="{80C5066C-16CF-F340-8938-2578B2B4E614}"/>
                </a:ext>
              </a:extLst>
            </p:cNvPr>
            <p:cNvSpPr/>
            <p:nvPr/>
          </p:nvSpPr>
          <p:spPr>
            <a:xfrm>
              <a:off x="4761285" y="1093494"/>
              <a:ext cx="3558997" cy="3524281"/>
            </a:xfrm>
            <a:prstGeom prst="ellipse">
              <a:avLst/>
            </a:prstGeom>
            <a:noFill/>
            <a:ln>
              <a:solidFill>
                <a:srgbClr val="4F959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2400" kern="0">
                <a:sym typeface="Arial"/>
              </a:endParaRPr>
            </a:p>
          </p:txBody>
        </p:sp>
        <p:sp>
          <p:nvSpPr>
            <p:cNvPr id="21" name="Oval 20">
              <a:extLst>
                <a:ext uri="{FF2B5EF4-FFF2-40B4-BE49-F238E27FC236}">
                  <a16:creationId xmlns:a16="http://schemas.microsoft.com/office/drawing/2014/main" id="{1392F156-6D43-3E46-8068-602BF4E0E5F3}"/>
                </a:ext>
              </a:extLst>
            </p:cNvPr>
            <p:cNvSpPr/>
            <p:nvPr/>
          </p:nvSpPr>
          <p:spPr>
            <a:xfrm>
              <a:off x="6045508" y="420388"/>
              <a:ext cx="1146118" cy="1135072"/>
            </a:xfrm>
            <a:prstGeom prst="ellipse">
              <a:avLst/>
            </a:prstGeom>
            <a:solidFill>
              <a:schemeClr val="bg1"/>
            </a:solidFill>
            <a:ln>
              <a:solidFill>
                <a:srgbClr val="4F959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en-US" sz="2400" kern="0" dirty="0">
                  <a:sym typeface="Arial"/>
                </a:rPr>
                <a:t>v</a:t>
              </a:r>
            </a:p>
          </p:txBody>
        </p:sp>
        <p:sp>
          <p:nvSpPr>
            <p:cNvPr id="24" name="Oval 23">
              <a:extLst>
                <a:ext uri="{FF2B5EF4-FFF2-40B4-BE49-F238E27FC236}">
                  <a16:creationId xmlns:a16="http://schemas.microsoft.com/office/drawing/2014/main" id="{7D8EA486-60C5-704C-9200-FE5479A8DAF2}"/>
                </a:ext>
              </a:extLst>
            </p:cNvPr>
            <p:cNvSpPr/>
            <p:nvPr/>
          </p:nvSpPr>
          <p:spPr>
            <a:xfrm>
              <a:off x="7539271" y="1199857"/>
              <a:ext cx="1146118" cy="1135073"/>
            </a:xfrm>
            <a:prstGeom prst="ellipse">
              <a:avLst/>
            </a:prstGeom>
            <a:solidFill>
              <a:schemeClr val="bg1"/>
            </a:solidFill>
            <a:ln>
              <a:solidFill>
                <a:srgbClr val="4F959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en-US" sz="2400" kern="0" dirty="0">
                  <a:sym typeface="Arial"/>
                </a:rPr>
                <a:t>v</a:t>
              </a:r>
            </a:p>
          </p:txBody>
        </p:sp>
        <p:sp>
          <p:nvSpPr>
            <p:cNvPr id="25" name="Oval 24">
              <a:extLst>
                <a:ext uri="{FF2B5EF4-FFF2-40B4-BE49-F238E27FC236}">
                  <a16:creationId xmlns:a16="http://schemas.microsoft.com/office/drawing/2014/main" id="{CC04CE03-AA9B-1D44-B3A7-E5CF9F5C1E5E}"/>
                </a:ext>
              </a:extLst>
            </p:cNvPr>
            <p:cNvSpPr/>
            <p:nvPr/>
          </p:nvSpPr>
          <p:spPr>
            <a:xfrm>
              <a:off x="4546983" y="1230020"/>
              <a:ext cx="1146118" cy="1135072"/>
            </a:xfrm>
            <a:prstGeom prst="ellipse">
              <a:avLst/>
            </a:prstGeom>
            <a:solidFill>
              <a:schemeClr val="bg1"/>
            </a:solidFill>
            <a:ln>
              <a:solidFill>
                <a:srgbClr val="4F959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en-US" sz="2400" kern="0" dirty="0">
                  <a:sym typeface="Arial"/>
                </a:rPr>
                <a:t>v</a:t>
              </a:r>
            </a:p>
          </p:txBody>
        </p:sp>
        <p:sp>
          <p:nvSpPr>
            <p:cNvPr id="26" name="Oval 25">
              <a:extLst>
                <a:ext uri="{FF2B5EF4-FFF2-40B4-BE49-F238E27FC236}">
                  <a16:creationId xmlns:a16="http://schemas.microsoft.com/office/drawing/2014/main" id="{E2B0F4D2-160D-6F42-8B91-D56C0CE9F654}"/>
                </a:ext>
              </a:extLst>
            </p:cNvPr>
            <p:cNvSpPr/>
            <p:nvPr/>
          </p:nvSpPr>
          <p:spPr>
            <a:xfrm>
              <a:off x="4526347" y="2996922"/>
              <a:ext cx="1146118" cy="1135073"/>
            </a:xfrm>
            <a:prstGeom prst="ellipse">
              <a:avLst/>
            </a:prstGeom>
            <a:solidFill>
              <a:schemeClr val="bg1"/>
            </a:solidFill>
            <a:ln>
              <a:solidFill>
                <a:srgbClr val="4F959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en-US" sz="2400" kern="0" dirty="0">
                  <a:sym typeface="Arial"/>
                </a:rPr>
                <a:t>v</a:t>
              </a:r>
            </a:p>
          </p:txBody>
        </p:sp>
        <p:sp>
          <p:nvSpPr>
            <p:cNvPr id="27" name="Oval 26">
              <a:extLst>
                <a:ext uri="{FF2B5EF4-FFF2-40B4-BE49-F238E27FC236}">
                  <a16:creationId xmlns:a16="http://schemas.microsoft.com/office/drawing/2014/main" id="{AF55CC3D-2212-B742-884F-FC534397DC77}"/>
                </a:ext>
              </a:extLst>
            </p:cNvPr>
            <p:cNvSpPr/>
            <p:nvPr/>
          </p:nvSpPr>
          <p:spPr>
            <a:xfrm>
              <a:off x="6013759" y="3901805"/>
              <a:ext cx="1260412" cy="1247786"/>
            </a:xfrm>
            <a:prstGeom prst="ellipse">
              <a:avLst/>
            </a:prstGeom>
            <a:solidFill>
              <a:schemeClr val="bg1"/>
            </a:solidFill>
            <a:ln>
              <a:solidFill>
                <a:srgbClr val="4F959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en-US" sz="2400" kern="0" dirty="0">
                  <a:sym typeface="Arial"/>
                </a:rPr>
                <a:t>v</a:t>
              </a:r>
            </a:p>
          </p:txBody>
        </p:sp>
        <p:sp>
          <p:nvSpPr>
            <p:cNvPr id="29" name="Oval 28">
              <a:extLst>
                <a:ext uri="{FF2B5EF4-FFF2-40B4-BE49-F238E27FC236}">
                  <a16:creationId xmlns:a16="http://schemas.microsoft.com/office/drawing/2014/main" id="{4A94FC7D-3BE6-A443-873B-B491A71058E0}"/>
                </a:ext>
              </a:extLst>
            </p:cNvPr>
            <p:cNvSpPr/>
            <p:nvPr/>
          </p:nvSpPr>
          <p:spPr>
            <a:xfrm>
              <a:off x="7647215" y="2925485"/>
              <a:ext cx="1146118" cy="1135072"/>
            </a:xfrm>
            <a:prstGeom prst="ellipse">
              <a:avLst/>
            </a:prstGeom>
            <a:solidFill>
              <a:schemeClr val="bg1"/>
            </a:solidFill>
            <a:ln>
              <a:solidFill>
                <a:srgbClr val="4F959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en-US" sz="2400" kern="0" dirty="0">
                  <a:sym typeface="Arial"/>
                </a:rPr>
                <a:t>v</a:t>
              </a:r>
            </a:p>
          </p:txBody>
        </p:sp>
        <p:sp>
          <p:nvSpPr>
            <p:cNvPr id="37" name="Oval 36">
              <a:extLst>
                <a:ext uri="{FF2B5EF4-FFF2-40B4-BE49-F238E27FC236}">
                  <a16:creationId xmlns:a16="http://schemas.microsoft.com/office/drawing/2014/main" id="{5B8C2044-D873-D542-B718-13BC1A7D954F}"/>
                </a:ext>
              </a:extLst>
            </p:cNvPr>
            <p:cNvSpPr/>
            <p:nvPr/>
          </p:nvSpPr>
          <p:spPr>
            <a:xfrm>
              <a:off x="5921689" y="310849"/>
              <a:ext cx="1385818" cy="1373200"/>
            </a:xfrm>
            <a:prstGeom prst="ellipse">
              <a:avLst/>
            </a:prstGeom>
            <a:noFill/>
            <a:ln w="412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2400" kern="0" dirty="0">
                <a:sym typeface="Arial"/>
              </a:endParaRPr>
            </a:p>
          </p:txBody>
        </p:sp>
      </p:grpSp>
      <p:sp>
        <p:nvSpPr>
          <p:cNvPr id="75" name="Google Shape;75;p16">
            <a:extLst>
              <a:ext uri="{FF2B5EF4-FFF2-40B4-BE49-F238E27FC236}">
                <a16:creationId xmlns:a16="http://schemas.microsoft.com/office/drawing/2014/main" id="{7D474CC2-2B95-8D49-9196-DD3669567224}"/>
              </a:ext>
            </a:extLst>
          </p:cNvPr>
          <p:cNvSpPr txBox="1">
            <a:spLocks noGrp="1"/>
          </p:cNvSpPr>
          <p:nvPr>
            <p:ph type="title"/>
          </p:nvPr>
        </p:nvSpPr>
        <p:spPr>
          <a:xfrm>
            <a:off x="247651" y="234951"/>
            <a:ext cx="11360149" cy="1261533"/>
          </a:xfrm>
        </p:spPr>
        <p:txBody>
          <a:bodyPr>
            <a:noAutofit/>
          </a:bodyPr>
          <a:lstStyle/>
          <a:p>
            <a:pPr eaLnBrk="1" fontAlgn="auto" hangingPunct="1">
              <a:buClr>
                <a:schemeClr val="dk1"/>
              </a:buClr>
              <a:buFont typeface="Arial"/>
              <a:buNone/>
              <a:defRPr/>
            </a:pPr>
            <a:r>
              <a:rPr lang="en" sz="3733" dirty="0">
                <a:solidFill>
                  <a:schemeClr val="tx1">
                    <a:lumMod val="65000"/>
                    <a:lumOff val="35000"/>
                  </a:schemeClr>
                </a:solidFill>
                <a:latin typeface="Avenir Light" panose="020B0402020203020204" pitchFamily="34" charset="77"/>
                <a:sym typeface="Arial"/>
              </a:rPr>
              <a:t>Building a Healthier North Carolina</a:t>
            </a:r>
            <a:br>
              <a:rPr lang="en" sz="3733" dirty="0">
                <a:solidFill>
                  <a:schemeClr val="tx1">
                    <a:lumMod val="65000"/>
                    <a:lumOff val="35000"/>
                  </a:schemeClr>
                </a:solidFill>
                <a:latin typeface="Avenir Light" panose="020B0402020203020204" pitchFamily="34" charset="77"/>
                <a:sym typeface="Arial"/>
              </a:rPr>
            </a:br>
            <a:r>
              <a:rPr lang="en" sz="2133" dirty="0">
                <a:solidFill>
                  <a:srgbClr val="4F9594"/>
                </a:solidFill>
                <a:latin typeface="Avenir Light" panose="020B0402020203020204" pitchFamily="34" charset="77"/>
                <a:sym typeface="Arial"/>
              </a:rPr>
              <a:t>Part of a Broader Statewide Framework</a:t>
            </a:r>
            <a:endParaRPr sz="3733" dirty="0">
              <a:solidFill>
                <a:srgbClr val="4F9594"/>
              </a:solidFill>
              <a:latin typeface="Avenir Light" panose="020B0402020203020204" pitchFamily="34" charset="77"/>
              <a:sym typeface="Arial"/>
            </a:endParaRPr>
          </a:p>
        </p:txBody>
      </p:sp>
      <p:sp>
        <p:nvSpPr>
          <p:cNvPr id="8" name="Google Shape;145;p21">
            <a:extLst>
              <a:ext uri="{FF2B5EF4-FFF2-40B4-BE49-F238E27FC236}">
                <a16:creationId xmlns:a16="http://schemas.microsoft.com/office/drawing/2014/main" id="{CBF13EEA-D73E-FB4F-8F51-DBC4F37C4F2B}"/>
              </a:ext>
            </a:extLst>
          </p:cNvPr>
          <p:cNvSpPr txBox="1">
            <a:spLocks/>
          </p:cNvSpPr>
          <p:nvPr/>
        </p:nvSpPr>
        <p:spPr>
          <a:xfrm>
            <a:off x="4430184" y="6430434"/>
            <a:ext cx="4114800" cy="251884"/>
          </a:xfrm>
          <a:prstGeom prst="rect">
            <a:avLst/>
          </a:prstGeom>
          <a:noFill/>
          <a:ln>
            <a:noFill/>
          </a:ln>
        </p:spPr>
        <p:txBody>
          <a:bodyPr spcFirstLastPara="1" lIns="91425" tIns="45700" rIns="91425" bIns="4570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defRPr/>
            </a:pPr>
            <a:r>
              <a:rPr lang="en-US" sz="1600" kern="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1600" kern="0" dirty="0">
              <a:solidFill>
                <a:schemeClr val="tx1">
                  <a:lumMod val="65000"/>
                  <a:lumOff val="35000"/>
                </a:schemeClr>
              </a:solidFill>
              <a:latin typeface="Avenir Light" panose="020B0402020203020204" pitchFamily="34" charset="77"/>
            </a:endParaRPr>
          </a:p>
        </p:txBody>
      </p:sp>
      <p:sp>
        <p:nvSpPr>
          <p:cNvPr id="19461" name="Google Shape;69;p15">
            <a:extLst>
              <a:ext uri="{FF2B5EF4-FFF2-40B4-BE49-F238E27FC236}">
                <a16:creationId xmlns:a16="http://schemas.microsoft.com/office/drawing/2014/main" id="{639F5A57-0FB9-7442-A76F-B75A2D0A37C2}"/>
              </a:ext>
            </a:extLst>
          </p:cNvPr>
          <p:cNvSpPr txBox="1">
            <a:spLocks noGrp="1" noChangeArrowheads="1"/>
          </p:cNvSpPr>
          <p:nvPr>
            <p:ph type="body" idx="1"/>
          </p:nvPr>
        </p:nvSpPr>
        <p:spPr>
          <a:xfrm>
            <a:off x="438152" y="3729567"/>
            <a:ext cx="4845049" cy="1953684"/>
          </a:xfrm>
        </p:spPr>
        <p:txBody>
          <a:bodyPr/>
          <a:lstStyle/>
          <a:p>
            <a:pPr marL="0" indent="0">
              <a:spcBef>
                <a:spcPct val="0"/>
              </a:spcBef>
              <a:spcAft>
                <a:spcPct val="0"/>
              </a:spcAft>
              <a:buClr>
                <a:srgbClr val="595959"/>
              </a:buClr>
              <a:buNone/>
            </a:pPr>
            <a:r>
              <a:rPr lang="en-US" altLang="en-US" sz="2133" b="1" dirty="0">
                <a:solidFill>
                  <a:srgbClr val="595959"/>
                </a:solidFill>
                <a:latin typeface="Avenir Light" panose="020B0402020203020204" pitchFamily="34" charset="77"/>
                <a:cs typeface="Arial" panose="020B0604020202020204" pitchFamily="34" charset="0"/>
              </a:rPr>
              <a:t>The Solution:</a:t>
            </a:r>
          </a:p>
          <a:p>
            <a:pPr marL="0" indent="0">
              <a:spcBef>
                <a:spcPct val="0"/>
              </a:spcBef>
              <a:spcAft>
                <a:spcPct val="0"/>
              </a:spcAft>
              <a:buClr>
                <a:srgbClr val="595959"/>
              </a:buClr>
              <a:buNone/>
            </a:pPr>
            <a:r>
              <a:rPr lang="en-US" altLang="en-US" sz="2000" i="1" dirty="0">
                <a:solidFill>
                  <a:srgbClr val="595959"/>
                </a:solidFill>
                <a:latin typeface="Avenir Light" panose="020B0402020203020204" pitchFamily="34" charset="77"/>
                <a:cs typeface="Arial" panose="020B0604020202020204" pitchFamily="34" charset="0"/>
              </a:rPr>
              <a:t>Uniform system for providers, insurers, and community organizations to coordinate care, collaborate, and track progress and outcomes.</a:t>
            </a:r>
          </a:p>
          <a:p>
            <a:pPr marL="0" indent="0">
              <a:spcBef>
                <a:spcPts val="2133"/>
              </a:spcBef>
              <a:spcAft>
                <a:spcPts val="2133"/>
              </a:spcAft>
              <a:buClr>
                <a:srgbClr val="595959"/>
              </a:buClr>
              <a:buNone/>
            </a:pPr>
            <a:endParaRPr lang="en-US" altLang="en-US" sz="2133" dirty="0">
              <a:solidFill>
                <a:srgbClr val="595959"/>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A51B65E-CD91-054B-9EC3-A9173F5DA434}"/>
              </a:ext>
            </a:extLst>
          </p:cNvPr>
          <p:cNvSpPr txBox="1"/>
          <p:nvPr/>
        </p:nvSpPr>
        <p:spPr>
          <a:xfrm>
            <a:off x="433918" y="1955800"/>
            <a:ext cx="5319183" cy="1343894"/>
          </a:xfrm>
          <a:prstGeom prst="rect">
            <a:avLst/>
          </a:prstGeom>
          <a:noFill/>
        </p:spPr>
        <p:txBody>
          <a:bodyPr>
            <a:spAutoFit/>
          </a:bodyPr>
          <a:lstStyle/>
          <a:p>
            <a:pPr>
              <a:buClr>
                <a:srgbClr val="000000"/>
              </a:buClr>
              <a:defRPr/>
            </a:pPr>
            <a:r>
              <a:rPr lang="en-US" sz="2133" b="1" kern="0" dirty="0">
                <a:solidFill>
                  <a:schemeClr val="tx1">
                    <a:lumMod val="65000"/>
                    <a:lumOff val="35000"/>
                  </a:schemeClr>
                </a:solidFill>
                <a:latin typeface="Avenir Light" panose="020B0402020203020204" pitchFamily="34" charset="77"/>
                <a:ea typeface="Arial"/>
                <a:cs typeface="Arial"/>
                <a:sym typeface="Arial"/>
              </a:rPr>
              <a:t>The Problem: </a:t>
            </a:r>
          </a:p>
          <a:p>
            <a:pPr>
              <a:buClr>
                <a:srgbClr val="000000"/>
              </a:buClr>
              <a:defRPr/>
            </a:pPr>
            <a:r>
              <a:rPr lang="en-US" sz="2000" i="1" kern="0" dirty="0">
                <a:solidFill>
                  <a:schemeClr val="tx1">
                    <a:lumMod val="65000"/>
                    <a:lumOff val="35000"/>
                  </a:schemeClr>
                </a:solidFill>
                <a:latin typeface="Avenir Light" panose="020B0402020203020204" pitchFamily="34" charset="77"/>
                <a:ea typeface="Arial"/>
                <a:cs typeface="Arial"/>
                <a:sym typeface="Arial"/>
              </a:rPr>
              <a:t>Connecting people to community resources is inconsistent, not coordinated, not secure, and not trackable.</a:t>
            </a:r>
            <a:endParaRPr lang="en-US" sz="2000" b="1" i="1" kern="0" dirty="0">
              <a:solidFill>
                <a:schemeClr val="tx1">
                  <a:lumMod val="65000"/>
                  <a:lumOff val="35000"/>
                </a:schemeClr>
              </a:solidFill>
              <a:latin typeface="Avenir Light" panose="020B0402020203020204" pitchFamily="34" charset="77"/>
              <a:ea typeface="Arial"/>
              <a:cs typeface="Arial"/>
              <a:sym typeface="Arial"/>
            </a:endParaRPr>
          </a:p>
        </p:txBody>
      </p:sp>
      <p:sp>
        <p:nvSpPr>
          <p:cNvPr id="30" name="TextBox 29">
            <a:extLst>
              <a:ext uri="{FF2B5EF4-FFF2-40B4-BE49-F238E27FC236}">
                <a16:creationId xmlns:a16="http://schemas.microsoft.com/office/drawing/2014/main" id="{11AE2639-9F79-824C-928E-8ECF1C8FD860}"/>
              </a:ext>
            </a:extLst>
          </p:cNvPr>
          <p:cNvSpPr txBox="1"/>
          <p:nvPr/>
        </p:nvSpPr>
        <p:spPr>
          <a:xfrm>
            <a:off x="7119408" y="2552116"/>
            <a:ext cx="3409951" cy="1569660"/>
          </a:xfrm>
          <a:prstGeom prst="rect">
            <a:avLst/>
          </a:prstGeom>
          <a:noFill/>
        </p:spPr>
        <p:txBody>
          <a:bodyPr>
            <a:spAutoFit/>
          </a:bodyPr>
          <a:lstStyle/>
          <a:p>
            <a:pPr algn="ctr">
              <a:buClr>
                <a:srgbClr val="000000"/>
              </a:buClr>
              <a:defRPr/>
            </a:pPr>
            <a:r>
              <a:rPr lang="en-US" sz="2400" kern="0" dirty="0">
                <a:solidFill>
                  <a:schemeClr val="tx1">
                    <a:lumMod val="65000"/>
                    <a:lumOff val="35000"/>
                  </a:schemeClr>
                </a:solidFill>
                <a:latin typeface="Avenir Light" panose="020B0402020203020204" pitchFamily="34" charset="77"/>
                <a:ea typeface="Arial"/>
                <a:cs typeface="Arial"/>
                <a:sym typeface="Arial"/>
              </a:rPr>
              <a:t>Multi-Faceted Approach</a:t>
            </a:r>
          </a:p>
          <a:p>
            <a:pPr algn="ctr">
              <a:buClr>
                <a:srgbClr val="000000"/>
              </a:buClr>
              <a:defRPr/>
            </a:pPr>
            <a:r>
              <a:rPr lang="en-US" sz="2400" kern="0" dirty="0">
                <a:solidFill>
                  <a:schemeClr val="tx1">
                    <a:lumMod val="65000"/>
                    <a:lumOff val="35000"/>
                  </a:schemeClr>
                </a:solidFill>
                <a:latin typeface="Avenir Light" panose="020B0402020203020204" pitchFamily="34" charset="77"/>
                <a:ea typeface="Arial"/>
                <a:cs typeface="Arial"/>
                <a:sym typeface="Arial"/>
              </a:rPr>
              <a:t>Promoting the Opportunity for Health</a:t>
            </a:r>
          </a:p>
        </p:txBody>
      </p:sp>
      <p:sp>
        <p:nvSpPr>
          <p:cNvPr id="31" name="Rectangle 30">
            <a:extLst>
              <a:ext uri="{FF2B5EF4-FFF2-40B4-BE49-F238E27FC236}">
                <a16:creationId xmlns:a16="http://schemas.microsoft.com/office/drawing/2014/main" id="{A850ECEA-250F-F043-A5EF-46A3AB1EF5C7}"/>
              </a:ext>
            </a:extLst>
          </p:cNvPr>
          <p:cNvSpPr/>
          <p:nvPr/>
        </p:nvSpPr>
        <p:spPr>
          <a:xfrm>
            <a:off x="6083300" y="2080684"/>
            <a:ext cx="1371600" cy="502573"/>
          </a:xfrm>
          <a:prstGeom prst="rect">
            <a:avLst/>
          </a:prstGeom>
        </p:spPr>
        <p:txBody>
          <a:bodyPr>
            <a:spAutoFit/>
          </a:bodyPr>
          <a:lstStyle/>
          <a:p>
            <a:pPr algn="ctr">
              <a:buClr>
                <a:srgbClr val="000000"/>
              </a:buClr>
              <a:defRPr/>
            </a:pPr>
            <a:r>
              <a:rPr lang="en-US" sz="1333" kern="0" dirty="0">
                <a:solidFill>
                  <a:schemeClr val="tx1">
                    <a:lumMod val="65000"/>
                    <a:lumOff val="35000"/>
                  </a:schemeClr>
                </a:solidFill>
                <a:latin typeface="Avenir Light" panose="020B0402020203020204" pitchFamily="34" charset="77"/>
                <a:ea typeface="Arial"/>
                <a:cs typeface="Arial"/>
                <a:sym typeface="Arial"/>
              </a:rPr>
              <a:t>Standardized Screening</a:t>
            </a:r>
            <a:endParaRPr lang="en-US" sz="1333" kern="0" dirty="0">
              <a:latin typeface="Arial"/>
              <a:ea typeface="Arial"/>
              <a:cs typeface="Arial"/>
              <a:sym typeface="Arial"/>
            </a:endParaRPr>
          </a:p>
        </p:txBody>
      </p:sp>
      <p:sp>
        <p:nvSpPr>
          <p:cNvPr id="32" name="Rectangle 31">
            <a:extLst>
              <a:ext uri="{FF2B5EF4-FFF2-40B4-BE49-F238E27FC236}">
                <a16:creationId xmlns:a16="http://schemas.microsoft.com/office/drawing/2014/main" id="{4B7826F7-0ACE-214B-B205-317BBDBE0D46}"/>
              </a:ext>
            </a:extLst>
          </p:cNvPr>
          <p:cNvSpPr/>
          <p:nvPr/>
        </p:nvSpPr>
        <p:spPr>
          <a:xfrm>
            <a:off x="6112933" y="4417484"/>
            <a:ext cx="1371600" cy="502573"/>
          </a:xfrm>
          <a:prstGeom prst="rect">
            <a:avLst/>
          </a:prstGeom>
        </p:spPr>
        <p:txBody>
          <a:bodyPr>
            <a:spAutoFit/>
          </a:bodyPr>
          <a:lstStyle/>
          <a:p>
            <a:pPr algn="ctr">
              <a:buClr>
                <a:srgbClr val="000000"/>
              </a:buClr>
              <a:defRPr/>
            </a:pPr>
            <a:r>
              <a:rPr lang="en-US" sz="1333" kern="0" dirty="0">
                <a:solidFill>
                  <a:schemeClr val="tx1">
                    <a:lumMod val="65000"/>
                    <a:lumOff val="35000"/>
                  </a:schemeClr>
                </a:solidFill>
                <a:latin typeface="Avenir Light" panose="020B0402020203020204" pitchFamily="34" charset="77"/>
                <a:ea typeface="Arial"/>
                <a:cs typeface="Arial"/>
                <a:sym typeface="Arial"/>
              </a:rPr>
              <a:t>Map SDOH Indicators</a:t>
            </a:r>
            <a:endParaRPr lang="en-US" sz="1333" kern="0" dirty="0">
              <a:latin typeface="Arial"/>
              <a:ea typeface="Arial"/>
              <a:cs typeface="Arial"/>
              <a:sym typeface="Arial"/>
            </a:endParaRPr>
          </a:p>
        </p:txBody>
      </p:sp>
      <p:sp>
        <p:nvSpPr>
          <p:cNvPr id="33" name="Rectangle 32">
            <a:extLst>
              <a:ext uri="{FF2B5EF4-FFF2-40B4-BE49-F238E27FC236}">
                <a16:creationId xmlns:a16="http://schemas.microsoft.com/office/drawing/2014/main" id="{A4BA71BF-53CB-7241-9332-2BAA5A717D73}"/>
              </a:ext>
            </a:extLst>
          </p:cNvPr>
          <p:cNvSpPr/>
          <p:nvPr/>
        </p:nvSpPr>
        <p:spPr>
          <a:xfrm>
            <a:off x="7802033" y="5264151"/>
            <a:ext cx="2118784" cy="1200329"/>
          </a:xfrm>
          <a:prstGeom prst="rect">
            <a:avLst/>
          </a:prstGeom>
        </p:spPr>
        <p:txBody>
          <a:bodyPr>
            <a:spAutoFit/>
          </a:bodyPr>
          <a:lstStyle/>
          <a:p>
            <a:pPr algn="ctr">
              <a:buClr>
                <a:srgbClr val="000000"/>
              </a:buClr>
              <a:defRPr/>
            </a:pPr>
            <a:r>
              <a:rPr lang="en-US" sz="1200" kern="0" dirty="0">
                <a:solidFill>
                  <a:schemeClr val="tx1">
                    <a:lumMod val="65000"/>
                    <a:lumOff val="35000"/>
                  </a:schemeClr>
                </a:solidFill>
                <a:latin typeface="Avenir Light" panose="020B0402020203020204" pitchFamily="34" charset="77"/>
                <a:ea typeface="Arial"/>
                <a:cs typeface="Arial"/>
                <a:sym typeface="Arial"/>
              </a:rPr>
              <a:t>Medicaid </a:t>
            </a:r>
          </a:p>
          <a:p>
            <a:pPr algn="ctr">
              <a:buClr>
                <a:srgbClr val="000000"/>
              </a:buClr>
              <a:defRPr/>
            </a:pPr>
            <a:r>
              <a:rPr lang="en-US" sz="1200" kern="0" dirty="0">
                <a:solidFill>
                  <a:schemeClr val="tx1">
                    <a:lumMod val="65000"/>
                    <a:lumOff val="35000"/>
                  </a:schemeClr>
                </a:solidFill>
                <a:latin typeface="Avenir Light" panose="020B0402020203020204" pitchFamily="34" charset="77"/>
                <a:ea typeface="Arial"/>
                <a:cs typeface="Arial"/>
                <a:sym typeface="Arial"/>
              </a:rPr>
              <a:t>Managed</a:t>
            </a:r>
          </a:p>
          <a:p>
            <a:pPr algn="ctr">
              <a:buClr>
                <a:srgbClr val="000000"/>
              </a:buClr>
              <a:defRPr/>
            </a:pPr>
            <a:r>
              <a:rPr lang="en-US" sz="1200" kern="0" dirty="0">
                <a:solidFill>
                  <a:schemeClr val="tx1">
                    <a:lumMod val="65000"/>
                    <a:lumOff val="35000"/>
                  </a:schemeClr>
                </a:solidFill>
                <a:latin typeface="Avenir Light" panose="020B0402020203020204" pitchFamily="34" charset="77"/>
                <a:ea typeface="Arial"/>
                <a:cs typeface="Arial"/>
                <a:sym typeface="Arial"/>
              </a:rPr>
              <a:t>Care</a:t>
            </a:r>
          </a:p>
          <a:p>
            <a:pPr algn="ctr">
              <a:buClr>
                <a:srgbClr val="000000"/>
              </a:buClr>
              <a:defRPr/>
            </a:pPr>
            <a:r>
              <a:rPr lang="en-US" sz="1200" kern="0" dirty="0">
                <a:solidFill>
                  <a:schemeClr val="tx1">
                    <a:lumMod val="65000"/>
                    <a:lumOff val="35000"/>
                  </a:schemeClr>
                </a:solidFill>
                <a:latin typeface="Avenir Light" panose="020B0402020203020204" pitchFamily="34" charset="77"/>
                <a:ea typeface="Arial"/>
                <a:cs typeface="Arial"/>
                <a:sym typeface="Arial"/>
              </a:rPr>
              <a:t>1. Statewide Core Components</a:t>
            </a:r>
          </a:p>
          <a:p>
            <a:pPr algn="ctr">
              <a:buClr>
                <a:srgbClr val="000000"/>
              </a:buClr>
              <a:defRPr/>
            </a:pPr>
            <a:r>
              <a:rPr lang="en-US" sz="1200" kern="0" dirty="0">
                <a:solidFill>
                  <a:schemeClr val="tx1">
                    <a:lumMod val="65000"/>
                    <a:lumOff val="35000"/>
                  </a:schemeClr>
                </a:solidFill>
                <a:latin typeface="Avenir Light" panose="020B0402020203020204" pitchFamily="34" charset="77"/>
                <a:ea typeface="Arial"/>
                <a:cs typeface="Arial"/>
                <a:sym typeface="Arial"/>
              </a:rPr>
              <a:t>2. Regional Pilots</a:t>
            </a:r>
            <a:endParaRPr lang="en-US" sz="1200" kern="0" dirty="0">
              <a:latin typeface="Arial"/>
              <a:ea typeface="Arial"/>
              <a:cs typeface="Arial"/>
              <a:sym typeface="Arial"/>
            </a:endParaRPr>
          </a:p>
        </p:txBody>
      </p:sp>
      <p:sp>
        <p:nvSpPr>
          <p:cNvPr id="34" name="Rectangle 33">
            <a:extLst>
              <a:ext uri="{FF2B5EF4-FFF2-40B4-BE49-F238E27FC236}">
                <a16:creationId xmlns:a16="http://schemas.microsoft.com/office/drawing/2014/main" id="{B9EBB6A4-E425-8046-B05B-16085D8A1017}"/>
              </a:ext>
            </a:extLst>
          </p:cNvPr>
          <p:cNvSpPr/>
          <p:nvPr/>
        </p:nvSpPr>
        <p:spPr>
          <a:xfrm>
            <a:off x="10316633" y="4085167"/>
            <a:ext cx="1407584" cy="912814"/>
          </a:xfrm>
          <a:prstGeom prst="rect">
            <a:avLst/>
          </a:prstGeom>
        </p:spPr>
        <p:txBody>
          <a:bodyPr>
            <a:spAutoFit/>
          </a:bodyPr>
          <a:lstStyle/>
          <a:p>
            <a:pPr algn="ctr">
              <a:buClr>
                <a:srgbClr val="000000"/>
              </a:buClr>
              <a:defRPr/>
            </a:pPr>
            <a:r>
              <a:rPr lang="en-US" sz="1333" kern="0" dirty="0">
                <a:solidFill>
                  <a:schemeClr val="tx1">
                    <a:lumMod val="65000"/>
                    <a:lumOff val="35000"/>
                  </a:schemeClr>
                </a:solidFill>
                <a:latin typeface="Avenir Light" panose="020B0402020203020204" pitchFamily="34" charset="77"/>
                <a:ea typeface="Arial"/>
                <a:cs typeface="Arial"/>
                <a:sym typeface="Arial"/>
              </a:rPr>
              <a:t>Align enrollment w/ existing resources</a:t>
            </a:r>
            <a:endParaRPr lang="en-US" sz="1333" kern="0" dirty="0">
              <a:latin typeface="Arial"/>
              <a:ea typeface="Arial"/>
              <a:cs typeface="Arial"/>
              <a:sym typeface="Arial"/>
            </a:endParaRPr>
          </a:p>
        </p:txBody>
      </p:sp>
      <p:sp>
        <p:nvSpPr>
          <p:cNvPr id="35" name="Rectangle 34">
            <a:extLst>
              <a:ext uri="{FF2B5EF4-FFF2-40B4-BE49-F238E27FC236}">
                <a16:creationId xmlns:a16="http://schemas.microsoft.com/office/drawing/2014/main" id="{39461A07-D64E-A94C-BBA8-4109E1A96B58}"/>
              </a:ext>
            </a:extLst>
          </p:cNvPr>
          <p:cNvSpPr/>
          <p:nvPr/>
        </p:nvSpPr>
        <p:spPr>
          <a:xfrm>
            <a:off x="10113433" y="1860551"/>
            <a:ext cx="1405467" cy="707694"/>
          </a:xfrm>
          <a:prstGeom prst="rect">
            <a:avLst/>
          </a:prstGeom>
        </p:spPr>
        <p:txBody>
          <a:bodyPr>
            <a:spAutoFit/>
          </a:bodyPr>
          <a:lstStyle/>
          <a:p>
            <a:pPr algn="ctr">
              <a:buClr>
                <a:srgbClr val="000000"/>
              </a:buClr>
              <a:defRPr/>
            </a:pPr>
            <a:r>
              <a:rPr lang="en-US" sz="1333" kern="0" dirty="0">
                <a:solidFill>
                  <a:schemeClr val="tx1">
                    <a:lumMod val="65000"/>
                    <a:lumOff val="35000"/>
                  </a:schemeClr>
                </a:solidFill>
                <a:latin typeface="Avenir Light" panose="020B0402020203020204" pitchFamily="34" charset="77"/>
                <a:ea typeface="Arial"/>
                <a:cs typeface="Arial"/>
                <a:sym typeface="Arial"/>
              </a:rPr>
              <a:t>Work Force</a:t>
            </a:r>
          </a:p>
          <a:p>
            <a:pPr algn="ctr">
              <a:buClr>
                <a:srgbClr val="000000"/>
              </a:buClr>
              <a:defRPr/>
            </a:pPr>
            <a:r>
              <a:rPr lang="en-US" sz="1333" kern="0" dirty="0">
                <a:solidFill>
                  <a:schemeClr val="tx1">
                    <a:lumMod val="65000"/>
                    <a:lumOff val="35000"/>
                  </a:schemeClr>
                </a:solidFill>
                <a:latin typeface="Avenir Light" panose="020B0402020203020204" pitchFamily="34" charset="77"/>
                <a:ea typeface="Arial"/>
                <a:cs typeface="Arial"/>
                <a:sym typeface="Arial"/>
              </a:rPr>
              <a:t>(Community</a:t>
            </a:r>
          </a:p>
          <a:p>
            <a:pPr algn="ctr">
              <a:buClr>
                <a:srgbClr val="000000"/>
              </a:buClr>
              <a:defRPr/>
            </a:pPr>
            <a:r>
              <a:rPr lang="en-US" sz="1333" kern="0" dirty="0">
                <a:solidFill>
                  <a:schemeClr val="tx1">
                    <a:lumMod val="65000"/>
                    <a:lumOff val="35000"/>
                  </a:schemeClr>
                </a:solidFill>
                <a:latin typeface="Avenir Light" panose="020B0402020203020204" pitchFamily="34" charset="77"/>
                <a:ea typeface="Arial"/>
                <a:cs typeface="Arial"/>
                <a:sym typeface="Arial"/>
              </a:rPr>
              <a:t>Health Workers)</a:t>
            </a:r>
          </a:p>
        </p:txBody>
      </p:sp>
      <p:sp>
        <p:nvSpPr>
          <p:cNvPr id="36" name="Rectangle 35">
            <a:extLst>
              <a:ext uri="{FF2B5EF4-FFF2-40B4-BE49-F238E27FC236}">
                <a16:creationId xmlns:a16="http://schemas.microsoft.com/office/drawing/2014/main" id="{B8939327-6349-684C-B855-8EDC3089CC48}"/>
              </a:ext>
            </a:extLst>
          </p:cNvPr>
          <p:cNvSpPr/>
          <p:nvPr/>
        </p:nvSpPr>
        <p:spPr>
          <a:xfrm>
            <a:off x="8111067" y="1092200"/>
            <a:ext cx="1407584" cy="307777"/>
          </a:xfrm>
          <a:prstGeom prst="rect">
            <a:avLst/>
          </a:prstGeom>
        </p:spPr>
        <p:txBody>
          <a:bodyPr>
            <a:spAutoFit/>
          </a:bodyPr>
          <a:lstStyle/>
          <a:p>
            <a:pPr algn="ctr">
              <a:buClr>
                <a:srgbClr val="000000"/>
              </a:buClr>
              <a:defRPr/>
            </a:pPr>
            <a:r>
              <a:rPr lang="en-US" sz="1400" kern="0" dirty="0">
                <a:solidFill>
                  <a:schemeClr val="tx1">
                    <a:lumMod val="65000"/>
                    <a:lumOff val="35000"/>
                  </a:schemeClr>
                </a:solidFill>
                <a:latin typeface="Avenir Light" panose="020B0402020203020204" pitchFamily="34" charset="77"/>
                <a:ea typeface="Arial"/>
                <a:cs typeface="Arial"/>
                <a:sym typeface="Arial"/>
              </a:rPr>
              <a:t>NCCARE360</a:t>
            </a:r>
          </a:p>
        </p:txBody>
      </p:sp>
    </p:spTree>
    <p:extLst>
      <p:ext uri="{BB962C8B-B14F-4D97-AF65-F5344CB8AC3E}">
        <p14:creationId xmlns:p14="http://schemas.microsoft.com/office/powerpoint/2010/main" val="292525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9"/>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en-US"/>
              <a:pPr/>
              <a:t>4</a:t>
            </a:fld>
            <a:endParaRPr/>
          </a:p>
        </p:txBody>
      </p:sp>
      <p:sp>
        <p:nvSpPr>
          <p:cNvPr id="143" name="Google Shape;143;p19"/>
          <p:cNvSpPr txBox="1">
            <a:spLocks noGrp="1"/>
          </p:cNvSpPr>
          <p:nvPr>
            <p:ph type="body" idx="1"/>
          </p:nvPr>
        </p:nvSpPr>
        <p:spPr>
          <a:xfrm>
            <a:off x="6184261" y="1114504"/>
            <a:ext cx="5843951" cy="5575961"/>
          </a:xfrm>
          <a:prstGeom prst="rect">
            <a:avLst/>
          </a:prstGeom>
          <a:noFill/>
          <a:ln>
            <a:noFill/>
          </a:ln>
        </p:spPr>
        <p:txBody>
          <a:bodyPr spcFirstLastPara="1" vert="horz" wrap="square" lIns="121900" tIns="121900" rIns="121900" bIns="121900" rtlCol="0" anchor="t" anchorCtr="0">
            <a:noAutofit/>
          </a:bodyPr>
          <a:lstStyle/>
          <a:p>
            <a:pPr marL="0" indent="0">
              <a:buNone/>
            </a:pPr>
            <a:r>
              <a:rPr lang="en-US" sz="2133" b="1">
                <a:solidFill>
                  <a:srgbClr val="595959"/>
                </a:solidFill>
                <a:latin typeface="Avenir"/>
                <a:ea typeface="Avenir"/>
                <a:cs typeface="Avenir"/>
                <a:sym typeface="Avenir"/>
              </a:rPr>
              <a:t>Vision:</a:t>
            </a:r>
            <a:endParaRPr/>
          </a:p>
          <a:p>
            <a:pPr marL="0" indent="0">
              <a:buNone/>
            </a:pPr>
            <a:endParaRPr sz="2133" b="1">
              <a:latin typeface="Avenir"/>
              <a:ea typeface="Avenir"/>
              <a:cs typeface="Avenir"/>
              <a:sym typeface="Avenir"/>
            </a:endParaRPr>
          </a:p>
          <a:p>
            <a:pPr marL="457189">
              <a:spcBef>
                <a:spcPts val="2133"/>
              </a:spcBef>
              <a:buFont typeface="Arial"/>
              <a:buAutoNum type="arabicPeriod"/>
            </a:pPr>
            <a:r>
              <a:rPr lang="en-US" sz="1600">
                <a:latin typeface="Avenir"/>
                <a:ea typeface="Avenir"/>
                <a:cs typeface="Avenir"/>
                <a:sym typeface="Avenir"/>
              </a:rPr>
              <a:t>Build a </a:t>
            </a:r>
            <a:r>
              <a:rPr lang="en-US" sz="1600" b="1">
                <a:latin typeface="Avenir"/>
                <a:ea typeface="Avenir"/>
                <a:cs typeface="Avenir"/>
                <a:sym typeface="Avenir"/>
              </a:rPr>
              <a:t>system of health </a:t>
            </a:r>
            <a:r>
              <a:rPr lang="en-US" sz="1600">
                <a:latin typeface="Avenir"/>
                <a:ea typeface="Avenir"/>
                <a:cs typeface="Avenir"/>
                <a:sym typeface="Avenir"/>
              </a:rPr>
              <a:t>that is focused on the person and helps them access the services and resources they need to be healthy. </a:t>
            </a:r>
            <a:endParaRPr/>
          </a:p>
          <a:p>
            <a:pPr marL="457189">
              <a:spcBef>
                <a:spcPts val="2133"/>
              </a:spcBef>
              <a:buFont typeface="Arial"/>
              <a:buAutoNum type="arabicPeriod"/>
            </a:pPr>
            <a:r>
              <a:rPr lang="en-US" sz="1600">
                <a:latin typeface="Avenir"/>
                <a:ea typeface="Avenir"/>
                <a:cs typeface="Avenir"/>
                <a:sym typeface="Avenir"/>
              </a:rPr>
              <a:t>Invest in both existing and new infrastructure to enable different types of organizations to connect people to health and social services in a way that makes the system more efficient. </a:t>
            </a:r>
            <a:endParaRPr/>
          </a:p>
          <a:p>
            <a:pPr marL="457189">
              <a:spcBef>
                <a:spcPts val="2133"/>
              </a:spcBef>
              <a:buFont typeface="Arial"/>
              <a:buAutoNum type="arabicPeriod"/>
            </a:pPr>
            <a:r>
              <a:rPr lang="en-US" sz="1600">
                <a:latin typeface="Avenir"/>
                <a:ea typeface="Avenir"/>
                <a:cs typeface="Avenir"/>
                <a:sym typeface="Avenir"/>
              </a:rPr>
              <a:t>Provide visibility and accountability to help bridge the gap between health care and social services.</a:t>
            </a:r>
            <a:endParaRPr/>
          </a:p>
          <a:p>
            <a:pPr marL="0" indent="0" algn="ctr">
              <a:spcBef>
                <a:spcPts val="2133"/>
              </a:spcBef>
              <a:buNone/>
            </a:pPr>
            <a:r>
              <a:rPr lang="en-US" sz="1600">
                <a:latin typeface="Avenir"/>
                <a:ea typeface="Avenir"/>
                <a:cs typeface="Avenir"/>
                <a:sym typeface="Avenir"/>
              </a:rPr>
              <a:t>Ours is a </a:t>
            </a:r>
            <a:r>
              <a:rPr lang="en-US" sz="1600" b="1">
                <a:latin typeface="Avenir"/>
                <a:ea typeface="Avenir"/>
                <a:cs typeface="Avenir"/>
                <a:sym typeface="Avenir"/>
              </a:rPr>
              <a:t>Vision, </a:t>
            </a:r>
            <a:r>
              <a:rPr lang="en-US" sz="1600">
                <a:latin typeface="Avenir"/>
                <a:ea typeface="Avenir"/>
                <a:cs typeface="Avenir"/>
                <a:sym typeface="Avenir"/>
              </a:rPr>
              <a:t>not just a product.</a:t>
            </a:r>
            <a:endParaRPr/>
          </a:p>
          <a:p>
            <a:pPr marL="0" indent="0">
              <a:spcBef>
                <a:spcPts val="2133"/>
              </a:spcBef>
              <a:spcAft>
                <a:spcPts val="2133"/>
              </a:spcAft>
              <a:buNone/>
            </a:pPr>
            <a:endParaRPr/>
          </a:p>
        </p:txBody>
      </p:sp>
      <p:pic>
        <p:nvPicPr>
          <p:cNvPr id="144" name="Google Shape;144;p19"/>
          <p:cNvPicPr preferRelativeResize="0"/>
          <p:nvPr/>
        </p:nvPicPr>
        <p:blipFill rotWithShape="1">
          <a:blip r:embed="rId3">
            <a:alphaModFix/>
          </a:blip>
          <a:srcRect/>
          <a:stretch/>
        </p:blipFill>
        <p:spPr>
          <a:xfrm>
            <a:off x="-1007108" y="-1"/>
            <a:ext cx="7095507" cy="6988097"/>
          </a:xfrm>
          <a:prstGeom prst="rect">
            <a:avLst/>
          </a:prstGeom>
          <a:noFill/>
          <a:ln>
            <a:noFill/>
          </a:ln>
        </p:spPr>
      </p:pic>
      <p:sp>
        <p:nvSpPr>
          <p:cNvPr id="145" name="Google Shape;145;p19"/>
          <p:cNvSpPr/>
          <p:nvPr/>
        </p:nvSpPr>
        <p:spPr>
          <a:xfrm>
            <a:off x="-1191411" y="-2"/>
            <a:ext cx="7279809" cy="6988097"/>
          </a:xfrm>
          <a:prstGeom prst="rect">
            <a:avLst/>
          </a:prstGeom>
          <a:solidFill>
            <a:srgbClr val="00717D">
              <a:alpha val="45882"/>
            </a:srgbClr>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6" name="Google Shape;146;p19"/>
          <p:cNvSpPr txBox="1"/>
          <p:nvPr/>
        </p:nvSpPr>
        <p:spPr>
          <a:xfrm>
            <a:off x="4442688" y="6429968"/>
            <a:ext cx="4114800" cy="251725"/>
          </a:xfrm>
          <a:prstGeom prst="rect">
            <a:avLst/>
          </a:prstGeom>
          <a:noFill/>
          <a:ln>
            <a:noFill/>
          </a:ln>
        </p:spPr>
        <p:txBody>
          <a:bodyPr spcFirstLastPara="1" wrap="square" lIns="91400" tIns="45700" rIns="91400" bIns="45700" anchor="ctr" anchorCtr="0">
            <a:noAutofit/>
          </a:bodyPr>
          <a:lstStyle/>
          <a:p>
            <a:r>
              <a:rPr lang="en-US" sz="1600">
                <a:solidFill>
                  <a:schemeClr val="lt1"/>
                </a:solidFill>
                <a:latin typeface="Avenir"/>
                <a:ea typeface="Avenir"/>
                <a:cs typeface="Avenir"/>
                <a:sym typeface="Avenir"/>
              </a:rPr>
              <a:t>PROPRIETARY &amp;</a:t>
            </a:r>
            <a:r>
              <a:rPr lang="en-US" sz="1600">
                <a:solidFill>
                  <a:srgbClr val="595959"/>
                </a:solidFill>
                <a:latin typeface="Avenir"/>
                <a:ea typeface="Avenir"/>
                <a:cs typeface="Avenir"/>
                <a:sym typeface="Avenir"/>
              </a:rPr>
              <a:t> CONFIDENTIAL</a:t>
            </a:r>
            <a:endParaRPr sz="1600">
              <a:solidFill>
                <a:srgbClr val="595959"/>
              </a:solidFill>
              <a:latin typeface="Avenir"/>
              <a:ea typeface="Avenir"/>
              <a:cs typeface="Avenir"/>
              <a:sym typeface="Avenir"/>
            </a:endParaRPr>
          </a:p>
        </p:txBody>
      </p:sp>
    </p:spTree>
    <p:extLst>
      <p:ext uri="{BB962C8B-B14F-4D97-AF65-F5344CB8AC3E}">
        <p14:creationId xmlns:p14="http://schemas.microsoft.com/office/powerpoint/2010/main" val="2870708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3BB47A-9707-624E-9FC1-F70A6FF50B56}"/>
              </a:ext>
            </a:extLst>
          </p:cNvPr>
          <p:cNvSpPr>
            <a:spLocks noGrp="1"/>
          </p:cNvSpPr>
          <p:nvPr>
            <p:ph type="sldNum" idx="12"/>
          </p:nvPr>
        </p:nvSpPr>
        <p:spPr/>
        <p:txBody>
          <a:bodyPr/>
          <a:lstStyle/>
          <a:p>
            <a:fld id="{00000000-1234-1234-1234-123412341234}" type="slidenum">
              <a:rPr lang="en" smtClean="0"/>
              <a:pPr/>
              <a:t>5</a:t>
            </a:fld>
            <a:endParaRPr lang="en"/>
          </a:p>
        </p:txBody>
      </p:sp>
      <p:sp>
        <p:nvSpPr>
          <p:cNvPr id="5" name="Google Shape;81;p17">
            <a:extLst>
              <a:ext uri="{FF2B5EF4-FFF2-40B4-BE49-F238E27FC236}">
                <a16:creationId xmlns:a16="http://schemas.microsoft.com/office/drawing/2014/main" id="{17F14A98-3F3B-594B-9970-EEAFC76D5DEC}"/>
              </a:ext>
            </a:extLst>
          </p:cNvPr>
          <p:cNvSpPr txBox="1">
            <a:spLocks noGrp="1"/>
          </p:cNvSpPr>
          <p:nvPr>
            <p:ph type="title"/>
          </p:nvPr>
        </p:nvSpPr>
        <p:spPr>
          <a:xfrm>
            <a:off x="415600" y="330213"/>
            <a:ext cx="11360800" cy="763600"/>
          </a:xfrm>
          <a:prstGeom prst="rect">
            <a:avLst/>
          </a:prstGeom>
        </p:spPr>
        <p:txBody>
          <a:bodyPr spcFirstLastPara="1" vert="horz" wrap="square" lIns="121900" tIns="121900" rIns="121900" bIns="121900" rtlCol="0" anchor="t" anchorCtr="0">
            <a:noAutofit/>
          </a:bodyPr>
          <a:lstStyle/>
          <a:p>
            <a:pPr>
              <a:lnSpc>
                <a:spcPct val="90000"/>
              </a:lnSpc>
              <a:buClr>
                <a:srgbClr val="2C405A"/>
              </a:buClr>
              <a:buSzPts val="4000"/>
            </a:pPr>
            <a:r>
              <a:rPr lang="en-US" dirty="0">
                <a:solidFill>
                  <a:schemeClr val="tx1">
                    <a:lumMod val="65000"/>
                    <a:lumOff val="35000"/>
                  </a:schemeClr>
                </a:solidFill>
                <a:latin typeface="Avenir Light" panose="020B0402020203020204" pitchFamily="34" charset="77"/>
                <a:ea typeface="Avenir"/>
                <a:cs typeface="Avenir"/>
                <a:sym typeface="Avenir"/>
              </a:rPr>
              <a:t>Three Functions  </a:t>
            </a:r>
            <a:br>
              <a:rPr lang="en-US" dirty="0">
                <a:solidFill>
                  <a:schemeClr val="tx1">
                    <a:lumMod val="65000"/>
                    <a:lumOff val="35000"/>
                  </a:schemeClr>
                </a:solidFill>
                <a:latin typeface="Avenir Light" panose="020B0402020203020204" pitchFamily="34" charset="77"/>
                <a:ea typeface="Avenir"/>
                <a:cs typeface="Avenir"/>
                <a:sym typeface="Avenir"/>
              </a:rPr>
            </a:br>
            <a:endParaRPr lang="en-US" sz="1333" dirty="0">
              <a:solidFill>
                <a:srgbClr val="4F9594"/>
              </a:solidFill>
              <a:latin typeface="Avenir Light" panose="020B0402020203020204" pitchFamily="34" charset="77"/>
            </a:endParaRPr>
          </a:p>
        </p:txBody>
      </p:sp>
      <p:sp>
        <p:nvSpPr>
          <p:cNvPr id="7" name="Google Shape;145;p21">
            <a:extLst>
              <a:ext uri="{FF2B5EF4-FFF2-40B4-BE49-F238E27FC236}">
                <a16:creationId xmlns:a16="http://schemas.microsoft.com/office/drawing/2014/main" id="{14FD256F-B8A2-C740-AA81-CF43EB8FD797}"/>
              </a:ext>
            </a:extLst>
          </p:cNvPr>
          <p:cNvSpPr txBox="1">
            <a:spLocks/>
          </p:cNvSpPr>
          <p:nvPr/>
        </p:nvSpPr>
        <p:spPr>
          <a:xfrm>
            <a:off x="4431003" y="6429968"/>
            <a:ext cx="4114800" cy="2517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1600" dirty="0">
              <a:solidFill>
                <a:schemeClr val="tx1">
                  <a:lumMod val="65000"/>
                  <a:lumOff val="35000"/>
                </a:schemeClr>
              </a:solidFill>
              <a:latin typeface="Avenir Light" panose="020B0402020203020204" pitchFamily="34" charset="77"/>
            </a:endParaRPr>
          </a:p>
        </p:txBody>
      </p:sp>
      <p:graphicFrame>
        <p:nvGraphicFramePr>
          <p:cNvPr id="2" name="Table 1">
            <a:extLst>
              <a:ext uri="{FF2B5EF4-FFF2-40B4-BE49-F238E27FC236}">
                <a16:creationId xmlns:a16="http://schemas.microsoft.com/office/drawing/2014/main" id="{9D09F743-497D-4EA4-921E-BF6499B9E57C}"/>
              </a:ext>
            </a:extLst>
          </p:cNvPr>
          <p:cNvGraphicFramePr>
            <a:graphicFrameLocks noGrp="1"/>
          </p:cNvGraphicFramePr>
          <p:nvPr/>
        </p:nvGraphicFramePr>
        <p:xfrm>
          <a:off x="791211" y="1552143"/>
          <a:ext cx="10871200" cy="4836792"/>
        </p:xfrm>
        <a:graphic>
          <a:graphicData uri="http://schemas.openxmlformats.org/drawingml/2006/table">
            <a:tbl>
              <a:tblPr firstRow="1" bandRow="1">
                <a:tableStyleId>{EB344D84-9AFB-497E-A393-DC336BA19D2E}</a:tableStyleId>
              </a:tblPr>
              <a:tblGrid>
                <a:gridCol w="2717800">
                  <a:extLst>
                    <a:ext uri="{9D8B030D-6E8A-4147-A177-3AD203B41FA5}">
                      <a16:colId xmlns:a16="http://schemas.microsoft.com/office/drawing/2014/main" val="2554282769"/>
                    </a:ext>
                  </a:extLst>
                </a:gridCol>
                <a:gridCol w="2717800">
                  <a:extLst>
                    <a:ext uri="{9D8B030D-6E8A-4147-A177-3AD203B41FA5}">
                      <a16:colId xmlns:a16="http://schemas.microsoft.com/office/drawing/2014/main" val="765001182"/>
                    </a:ext>
                  </a:extLst>
                </a:gridCol>
                <a:gridCol w="2717800">
                  <a:extLst>
                    <a:ext uri="{9D8B030D-6E8A-4147-A177-3AD203B41FA5}">
                      <a16:colId xmlns:a16="http://schemas.microsoft.com/office/drawing/2014/main" val="186984275"/>
                    </a:ext>
                  </a:extLst>
                </a:gridCol>
                <a:gridCol w="2717800">
                  <a:extLst>
                    <a:ext uri="{9D8B030D-6E8A-4147-A177-3AD203B41FA5}">
                      <a16:colId xmlns:a16="http://schemas.microsoft.com/office/drawing/2014/main" val="2689379662"/>
                    </a:ext>
                  </a:extLst>
                </a:gridCol>
              </a:tblGrid>
              <a:tr h="546744">
                <a:tc>
                  <a:txBody>
                    <a:bodyPr/>
                    <a:lstStyle/>
                    <a:p>
                      <a:pPr algn="ctr"/>
                      <a:endParaRPr lang="en-US" sz="2400" dirty="0">
                        <a:latin typeface="Avenir Light" panose="020B0402020203020204"/>
                      </a:endParaRPr>
                    </a:p>
                  </a:txBody>
                  <a:tcPr marL="121920" marR="121920" marT="60960" marB="60960"/>
                </a:tc>
                <a:tc>
                  <a:txBody>
                    <a:bodyPr/>
                    <a:lstStyle/>
                    <a:p>
                      <a:pPr algn="ctr"/>
                      <a:r>
                        <a:rPr lang="en-US" sz="2400" dirty="0">
                          <a:latin typeface="Avenir Light" panose="020B0402020203020204"/>
                        </a:rPr>
                        <a:t>Functionality </a:t>
                      </a:r>
                    </a:p>
                  </a:txBody>
                  <a:tcPr marL="121920" marR="121920" marT="60960" marB="60960" anchor="ctr"/>
                </a:tc>
                <a:tc>
                  <a:txBody>
                    <a:bodyPr/>
                    <a:lstStyle/>
                    <a:p>
                      <a:pPr algn="ctr"/>
                      <a:r>
                        <a:rPr lang="en-US" sz="2400" dirty="0">
                          <a:latin typeface="Avenir Light" panose="020B0402020203020204"/>
                        </a:rPr>
                        <a:t>Partner</a:t>
                      </a:r>
                    </a:p>
                  </a:txBody>
                  <a:tcPr marL="121920" marR="121920" marT="60960" marB="60960" anchor="ctr"/>
                </a:tc>
                <a:tc>
                  <a:txBody>
                    <a:bodyPr/>
                    <a:lstStyle/>
                    <a:p>
                      <a:pPr algn="ctr"/>
                      <a:r>
                        <a:rPr lang="en-US" sz="2400" dirty="0">
                          <a:latin typeface="Avenir Light" panose="020B0402020203020204"/>
                        </a:rPr>
                        <a:t>Timeline</a:t>
                      </a:r>
                    </a:p>
                  </a:txBody>
                  <a:tcPr marL="121920" marR="121920" marT="60960" marB="60960" anchor="ctr"/>
                </a:tc>
                <a:extLst>
                  <a:ext uri="{0D108BD9-81ED-4DB2-BD59-A6C34878D82A}">
                    <a16:rowId xmlns:a16="http://schemas.microsoft.com/office/drawing/2014/main" val="2793006696"/>
                  </a:ext>
                </a:extLst>
              </a:tr>
              <a:tr h="1828800">
                <a:tc>
                  <a:txBody>
                    <a:bodyPr/>
                    <a:lstStyle/>
                    <a:p>
                      <a:pPr algn="ctr"/>
                      <a:r>
                        <a:rPr lang="en-US" sz="2400" b="1" dirty="0">
                          <a:latin typeface="Avenir Light" panose="020B0402020203020204"/>
                        </a:rPr>
                        <a:t>Resource Directory</a:t>
                      </a:r>
                    </a:p>
                  </a:txBody>
                  <a:tcPr marL="121920" marR="121920" marT="60960" marB="60960" anchor="ctr"/>
                </a:tc>
                <a:tc>
                  <a:txBody>
                    <a:bodyPr/>
                    <a:lstStyle/>
                    <a:p>
                      <a:pPr algn="ctr"/>
                      <a:r>
                        <a:rPr lang="en-US" sz="1600" u="none" strike="noStrike" cap="none" dirty="0">
                          <a:effectLst/>
                          <a:latin typeface="Avenir Light" panose="020B0402020203020204"/>
                          <a:sym typeface="Arial"/>
                        </a:rPr>
                        <a:t>Directory of statewide resources that will include a call center with dedicated navigators, a data team verifying resources, and text and chat capabilities.</a:t>
                      </a:r>
                      <a:endParaRPr lang="en-US" sz="1600" dirty="0">
                        <a:latin typeface="Avenir Light" panose="020B0402020203020204"/>
                      </a:endParaRPr>
                    </a:p>
                  </a:txBody>
                  <a:tcPr marL="121920" marR="121920" marT="60960" marB="60960"/>
                </a:tc>
                <a:tc>
                  <a:txBody>
                    <a:bodyPr/>
                    <a:lstStyle/>
                    <a:p>
                      <a:pPr algn="ctr"/>
                      <a:endParaRPr lang="en-US" sz="2400" dirty="0">
                        <a:latin typeface="Avenir Light" panose="020B0402020203020204"/>
                      </a:endParaRPr>
                    </a:p>
                  </a:txBody>
                  <a:tcPr marL="121920" marR="121920" marT="60960" marB="60960"/>
                </a:tc>
                <a:tc>
                  <a:txBody>
                    <a:bodyPr/>
                    <a:lstStyle/>
                    <a:p>
                      <a:pPr algn="ctr"/>
                      <a:r>
                        <a:rPr lang="en-US" sz="2400" dirty="0">
                          <a:latin typeface="Avenir Light" panose="020B0402020203020204"/>
                        </a:rPr>
                        <a:t>Ongoing work</a:t>
                      </a:r>
                    </a:p>
                  </a:txBody>
                  <a:tcPr marL="121920" marR="121920" marT="60960" marB="60960" anchor="ctr"/>
                </a:tc>
                <a:extLst>
                  <a:ext uri="{0D108BD9-81ED-4DB2-BD59-A6C34878D82A}">
                    <a16:rowId xmlns:a16="http://schemas.microsoft.com/office/drawing/2014/main" val="3265819023"/>
                  </a:ext>
                </a:extLst>
              </a:tr>
              <a:tr h="876288">
                <a:tc>
                  <a:txBody>
                    <a:bodyPr/>
                    <a:lstStyle/>
                    <a:p>
                      <a:pPr algn="ctr"/>
                      <a:r>
                        <a:rPr lang="en-US" sz="2400" b="1" dirty="0">
                          <a:latin typeface="Avenir Light" panose="020B0402020203020204"/>
                        </a:rPr>
                        <a:t>Data Repository </a:t>
                      </a:r>
                    </a:p>
                  </a:txBody>
                  <a:tcPr marL="121920" marR="121920" marT="60960" marB="60960" anchor="ctr"/>
                </a:tc>
                <a:tc>
                  <a:txBody>
                    <a:bodyPr/>
                    <a:lstStyle/>
                    <a:p>
                      <a:pPr algn="ctr"/>
                      <a:r>
                        <a:rPr lang="en-US" sz="1600" dirty="0">
                          <a:effectLst/>
                          <a:latin typeface="Avenir Light" panose="020B0402020203020204"/>
                        </a:rPr>
                        <a:t>APIs integrate resource directories across the state to share resource data.</a:t>
                      </a:r>
                      <a:endParaRPr lang="en-US" sz="1600" dirty="0">
                        <a:latin typeface="Avenir Light" panose="020B0402020203020204"/>
                      </a:endParaRPr>
                    </a:p>
                  </a:txBody>
                  <a:tcPr marL="121920" marR="121920" marT="60960" marB="60960"/>
                </a:tc>
                <a:tc>
                  <a:txBody>
                    <a:bodyPr/>
                    <a:lstStyle/>
                    <a:p>
                      <a:pPr algn="ctr"/>
                      <a:endParaRPr lang="en-US" sz="2400" dirty="0">
                        <a:latin typeface="Avenir Light" panose="020B0402020203020204"/>
                      </a:endParaRPr>
                    </a:p>
                  </a:txBody>
                  <a:tcPr marL="121920" marR="121920" marT="60960" marB="60960"/>
                </a:tc>
                <a:tc>
                  <a:txBody>
                    <a:bodyPr/>
                    <a:lstStyle/>
                    <a:p>
                      <a:pPr algn="ctr"/>
                      <a:r>
                        <a:rPr lang="en-US" sz="2400" dirty="0">
                          <a:latin typeface="Avenir Light" panose="020B0402020203020204"/>
                        </a:rPr>
                        <a:t>Phased Approach </a:t>
                      </a:r>
                    </a:p>
                  </a:txBody>
                  <a:tcPr marL="121920" marR="121920" marT="60960" marB="60960" anchor="ctr"/>
                </a:tc>
                <a:extLst>
                  <a:ext uri="{0D108BD9-81ED-4DB2-BD59-A6C34878D82A}">
                    <a16:rowId xmlns:a16="http://schemas.microsoft.com/office/drawing/2014/main" val="2933273284"/>
                  </a:ext>
                </a:extLst>
              </a:tr>
              <a:tr h="1584960">
                <a:tc>
                  <a:txBody>
                    <a:bodyPr/>
                    <a:lstStyle/>
                    <a:p>
                      <a:pPr algn="ctr"/>
                      <a:r>
                        <a:rPr lang="en-US" sz="2400" b="1" dirty="0">
                          <a:latin typeface="Avenir Light" panose="020B0402020203020204"/>
                        </a:rPr>
                        <a:t>Referral &amp; Outcomes Platform </a:t>
                      </a:r>
                    </a:p>
                  </a:txBody>
                  <a:tcPr marL="121920" marR="121920" marT="60960" marB="60960" anchor="ctr"/>
                </a:tc>
                <a:tc>
                  <a:txBody>
                    <a:bodyPr/>
                    <a:lstStyle/>
                    <a:p>
                      <a:pPr algn="ctr"/>
                      <a:r>
                        <a:rPr lang="en-US" sz="1600" u="none" strike="noStrike" cap="none" dirty="0">
                          <a:effectLst/>
                          <a:latin typeface="Avenir Light" panose="020B0402020203020204"/>
                          <a:sym typeface="Arial"/>
                        </a:rPr>
                        <a:t>An intake and referral platform to connect people to community resources and allow for a feedback loop.</a:t>
                      </a:r>
                      <a:endParaRPr lang="en-US" sz="1600" dirty="0">
                        <a:latin typeface="Avenir Light" panose="020B0402020203020204"/>
                      </a:endParaRPr>
                    </a:p>
                  </a:txBody>
                  <a:tcPr marL="121920" marR="121920" marT="60960" marB="60960"/>
                </a:tc>
                <a:tc>
                  <a:txBody>
                    <a:bodyPr/>
                    <a:lstStyle/>
                    <a:p>
                      <a:pPr algn="ctr"/>
                      <a:endParaRPr lang="en-US" sz="2400" dirty="0">
                        <a:latin typeface="Avenir Light" panose="020B0402020203020204"/>
                      </a:endParaRPr>
                    </a:p>
                  </a:txBody>
                  <a:tcPr marL="121920" marR="121920" marT="60960" marB="60960"/>
                </a:tc>
                <a:tc>
                  <a:txBody>
                    <a:bodyPr/>
                    <a:lstStyle/>
                    <a:p>
                      <a:pPr algn="ctr"/>
                      <a:r>
                        <a:rPr lang="en-US" sz="2400" dirty="0">
                          <a:latin typeface="Avenir Light" panose="020B0402020203020204"/>
                        </a:rPr>
                        <a:t>Rolled out by county </a:t>
                      </a:r>
                    </a:p>
                    <a:p>
                      <a:pPr algn="ctr"/>
                      <a:r>
                        <a:rPr lang="en-US" sz="2400" dirty="0">
                          <a:latin typeface="Avenir Light" panose="020B0402020203020204"/>
                        </a:rPr>
                        <a:t>January 2019 – December 2020</a:t>
                      </a:r>
                    </a:p>
                  </a:txBody>
                  <a:tcPr marL="121920" marR="121920" marT="60960" marB="60960" anchor="ctr"/>
                </a:tc>
                <a:extLst>
                  <a:ext uri="{0D108BD9-81ED-4DB2-BD59-A6C34878D82A}">
                    <a16:rowId xmlns:a16="http://schemas.microsoft.com/office/drawing/2014/main" val="2956065715"/>
                  </a:ext>
                </a:extLst>
              </a:tr>
            </a:tbl>
          </a:graphicData>
        </a:graphic>
      </p:graphicFrame>
      <p:pic>
        <p:nvPicPr>
          <p:cNvPr id="23" name="Picture 22">
            <a:extLst>
              <a:ext uri="{FF2B5EF4-FFF2-40B4-BE49-F238E27FC236}">
                <a16:creationId xmlns:a16="http://schemas.microsoft.com/office/drawing/2014/main" id="{5D5E485A-DB27-4408-AA49-626CAA8575A4}"/>
              </a:ext>
            </a:extLst>
          </p:cNvPr>
          <p:cNvPicPr>
            <a:picLocks noChangeAspect="1"/>
          </p:cNvPicPr>
          <p:nvPr/>
        </p:nvPicPr>
        <p:blipFill>
          <a:blip r:embed="rId3"/>
          <a:stretch>
            <a:fillRect/>
          </a:stretch>
        </p:blipFill>
        <p:spPr>
          <a:xfrm>
            <a:off x="6628147" y="2230007"/>
            <a:ext cx="1492500" cy="1492500"/>
          </a:xfrm>
          <a:prstGeom prst="rect">
            <a:avLst/>
          </a:prstGeom>
        </p:spPr>
      </p:pic>
      <p:pic>
        <p:nvPicPr>
          <p:cNvPr id="26" name="Picture 25">
            <a:extLst>
              <a:ext uri="{FF2B5EF4-FFF2-40B4-BE49-F238E27FC236}">
                <a16:creationId xmlns:a16="http://schemas.microsoft.com/office/drawing/2014/main" id="{13484BCD-8960-448A-99E9-3284D3C10E7C}"/>
              </a:ext>
            </a:extLst>
          </p:cNvPr>
          <p:cNvPicPr>
            <a:picLocks noChangeAspect="1"/>
          </p:cNvPicPr>
          <p:nvPr/>
        </p:nvPicPr>
        <p:blipFill>
          <a:blip r:embed="rId4"/>
          <a:stretch>
            <a:fillRect/>
          </a:stretch>
        </p:blipFill>
        <p:spPr>
          <a:xfrm>
            <a:off x="6628147" y="5234958"/>
            <a:ext cx="1771991" cy="434692"/>
          </a:xfrm>
          <a:prstGeom prst="rect">
            <a:avLst/>
          </a:prstGeom>
        </p:spPr>
      </p:pic>
      <p:pic>
        <p:nvPicPr>
          <p:cNvPr id="30" name="Picture 29">
            <a:extLst>
              <a:ext uri="{FF2B5EF4-FFF2-40B4-BE49-F238E27FC236}">
                <a16:creationId xmlns:a16="http://schemas.microsoft.com/office/drawing/2014/main" id="{6810F299-1B2F-42D2-9DD8-304631745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8560" y="3897950"/>
            <a:ext cx="1651672" cy="832077"/>
          </a:xfrm>
          <a:prstGeom prst="rect">
            <a:avLst/>
          </a:prstGeom>
        </p:spPr>
      </p:pic>
    </p:spTree>
    <p:extLst>
      <p:ext uri="{BB962C8B-B14F-4D97-AF65-F5344CB8AC3E}">
        <p14:creationId xmlns:p14="http://schemas.microsoft.com/office/powerpoint/2010/main" val="3414445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p:nvPr/>
        </p:nvSpPr>
        <p:spPr>
          <a:xfrm>
            <a:off x="504643" y="1987619"/>
            <a:ext cx="5302588" cy="2789252"/>
          </a:xfrm>
          <a:prstGeom prst="rect">
            <a:avLst/>
          </a:prstGeom>
          <a:noFill/>
          <a:ln>
            <a:noFill/>
          </a:ln>
        </p:spPr>
        <p:txBody>
          <a:bodyPr spcFirstLastPara="1" wrap="square" lIns="91400" tIns="45700" rIns="91400" bIns="45700" anchor="t" anchorCtr="0">
            <a:noAutofit/>
          </a:bodyPr>
          <a:lstStyle/>
          <a:p>
            <a:r>
              <a:rPr lang="en-US" sz="2133">
                <a:solidFill>
                  <a:srgbClr val="595959"/>
                </a:solidFill>
                <a:latin typeface="Avenir"/>
                <a:ea typeface="Avenir"/>
                <a:cs typeface="Avenir"/>
                <a:sym typeface="Avenir"/>
              </a:rPr>
              <a:t>A </a:t>
            </a:r>
            <a:r>
              <a:rPr lang="en-US" sz="2133">
                <a:solidFill>
                  <a:srgbClr val="4F9594"/>
                </a:solidFill>
                <a:latin typeface="Avenir"/>
                <a:ea typeface="Avenir"/>
                <a:cs typeface="Avenir"/>
                <a:sym typeface="Avenir"/>
              </a:rPr>
              <a:t>coordinated network </a:t>
            </a:r>
            <a:r>
              <a:rPr lang="en-US" sz="2133">
                <a:solidFill>
                  <a:srgbClr val="595959"/>
                </a:solidFill>
                <a:latin typeface="Avenir"/>
                <a:ea typeface="Avenir"/>
                <a:cs typeface="Avenir"/>
                <a:sym typeface="Avenir"/>
              </a:rPr>
              <a:t>connects providers (such as health care providers, insurers, or community organizations) through a shared technology platform to:</a:t>
            </a:r>
            <a:endParaRPr sz="2400"/>
          </a:p>
          <a:p>
            <a:endParaRPr sz="2133">
              <a:solidFill>
                <a:srgbClr val="595959"/>
              </a:solidFill>
              <a:latin typeface="Avenir"/>
              <a:ea typeface="Avenir"/>
              <a:cs typeface="Avenir"/>
              <a:sym typeface="Avenir"/>
            </a:endParaRPr>
          </a:p>
          <a:p>
            <a:pPr marL="380990" indent="-380990">
              <a:buClr>
                <a:srgbClr val="000000"/>
              </a:buClr>
              <a:buSzPts val="2400"/>
              <a:buFont typeface="Arial"/>
              <a:buChar char="•"/>
            </a:pPr>
            <a:r>
              <a:rPr lang="en-US" sz="2133">
                <a:solidFill>
                  <a:srgbClr val="4F9594"/>
                </a:solidFill>
                <a:latin typeface="Avenir"/>
                <a:ea typeface="Avenir"/>
                <a:cs typeface="Avenir"/>
                <a:sym typeface="Avenir"/>
              </a:rPr>
              <a:t>Communicate</a:t>
            </a:r>
            <a:r>
              <a:rPr lang="en-US" sz="2133">
                <a:solidFill>
                  <a:srgbClr val="595959"/>
                </a:solidFill>
                <a:latin typeface="Avenir"/>
                <a:ea typeface="Avenir"/>
                <a:cs typeface="Avenir"/>
                <a:sym typeface="Avenir"/>
              </a:rPr>
              <a:t> in real-time</a:t>
            </a:r>
            <a:endParaRPr sz="2400"/>
          </a:p>
          <a:p>
            <a:pPr marL="380990" indent="-380990">
              <a:buClr>
                <a:srgbClr val="000000"/>
              </a:buClr>
              <a:buSzPts val="2400"/>
              <a:buFont typeface="Arial"/>
              <a:buChar char="•"/>
            </a:pPr>
            <a:r>
              <a:rPr lang="en-US" sz="2133">
                <a:solidFill>
                  <a:srgbClr val="595959"/>
                </a:solidFill>
                <a:latin typeface="Avenir"/>
                <a:ea typeface="Avenir"/>
                <a:cs typeface="Avenir"/>
                <a:sym typeface="Avenir"/>
              </a:rPr>
              <a:t>Make </a:t>
            </a:r>
            <a:r>
              <a:rPr lang="en-US" sz="2133">
                <a:solidFill>
                  <a:srgbClr val="4F9594"/>
                </a:solidFill>
                <a:latin typeface="Avenir"/>
                <a:ea typeface="Avenir"/>
                <a:cs typeface="Avenir"/>
                <a:sym typeface="Avenir"/>
              </a:rPr>
              <a:t>electronic referrals</a:t>
            </a:r>
            <a:endParaRPr sz="2133">
              <a:solidFill>
                <a:srgbClr val="595959"/>
              </a:solidFill>
              <a:latin typeface="Avenir"/>
              <a:ea typeface="Avenir"/>
              <a:cs typeface="Avenir"/>
              <a:sym typeface="Avenir"/>
            </a:endParaRPr>
          </a:p>
          <a:p>
            <a:pPr marL="380990" indent="-380990">
              <a:buClr>
                <a:srgbClr val="000000"/>
              </a:buClr>
              <a:buSzPts val="2400"/>
              <a:buFont typeface="Arial"/>
              <a:buChar char="•"/>
            </a:pPr>
            <a:r>
              <a:rPr lang="en-US" sz="2133">
                <a:solidFill>
                  <a:srgbClr val="595959"/>
                </a:solidFill>
                <a:latin typeface="Avenir"/>
                <a:ea typeface="Avenir"/>
                <a:cs typeface="Avenir"/>
                <a:sym typeface="Avenir"/>
              </a:rPr>
              <a:t>Securely share client information</a:t>
            </a:r>
            <a:endParaRPr sz="2400"/>
          </a:p>
          <a:p>
            <a:pPr marL="380990" indent="-380990">
              <a:buClr>
                <a:srgbClr val="000000"/>
              </a:buClr>
              <a:buSzPts val="2400"/>
              <a:buFont typeface="Arial"/>
              <a:buChar char="•"/>
            </a:pPr>
            <a:r>
              <a:rPr lang="en-US" sz="2133">
                <a:solidFill>
                  <a:srgbClr val="595959"/>
                </a:solidFill>
                <a:latin typeface="Avenir"/>
                <a:ea typeface="Avenir"/>
                <a:cs typeface="Avenir"/>
                <a:sym typeface="Avenir"/>
              </a:rPr>
              <a:t>Track </a:t>
            </a:r>
            <a:r>
              <a:rPr lang="en-US" sz="2133">
                <a:solidFill>
                  <a:srgbClr val="4F9594"/>
                </a:solidFill>
                <a:latin typeface="Avenir"/>
                <a:ea typeface="Avenir"/>
                <a:cs typeface="Avenir"/>
                <a:sym typeface="Avenir"/>
              </a:rPr>
              <a:t>outcomes together</a:t>
            </a:r>
            <a:endParaRPr sz="1333">
              <a:solidFill>
                <a:srgbClr val="595959"/>
              </a:solidFill>
              <a:latin typeface="Arial"/>
              <a:ea typeface="Arial"/>
              <a:cs typeface="Arial"/>
              <a:sym typeface="Arial"/>
            </a:endParaRPr>
          </a:p>
        </p:txBody>
      </p:sp>
      <p:sp>
        <p:nvSpPr>
          <p:cNvPr id="173" name="Google Shape;173;p21"/>
          <p:cNvSpPr txBox="1">
            <a:spLocks noGrp="1"/>
          </p:cNvSpPr>
          <p:nvPr>
            <p:ph type="title"/>
          </p:nvPr>
        </p:nvSpPr>
        <p:spPr>
          <a:xfrm>
            <a:off x="415600" y="312008"/>
            <a:ext cx="11360800" cy="763600"/>
          </a:xfrm>
          <a:prstGeom prst="rect">
            <a:avLst/>
          </a:prstGeom>
          <a:noFill/>
          <a:ln>
            <a:noFill/>
          </a:ln>
        </p:spPr>
        <p:txBody>
          <a:bodyPr spcFirstLastPara="1" vert="horz" wrap="square" lIns="121900" tIns="121900" rIns="121900" bIns="121900" rtlCol="0" anchor="t" anchorCtr="0">
            <a:noAutofit/>
          </a:bodyPr>
          <a:lstStyle/>
          <a:p>
            <a:pPr>
              <a:spcBef>
                <a:spcPts val="0"/>
              </a:spcBef>
              <a:buClr>
                <a:srgbClr val="2C405A"/>
              </a:buClr>
              <a:buSzPts val="4000"/>
            </a:pPr>
            <a:r>
              <a:rPr lang="en-US">
                <a:solidFill>
                  <a:srgbClr val="595959"/>
                </a:solidFill>
                <a:latin typeface="Avenir"/>
                <a:ea typeface="Avenir"/>
                <a:cs typeface="Avenir"/>
                <a:sym typeface="Avenir"/>
              </a:rPr>
              <a:t>What is a Coordinated Network?</a:t>
            </a:r>
            <a:endParaRPr sz="1333">
              <a:solidFill>
                <a:srgbClr val="595959"/>
              </a:solidFill>
              <a:latin typeface="Avenir"/>
              <a:ea typeface="Avenir"/>
              <a:cs typeface="Avenir"/>
              <a:sym typeface="Avenir"/>
            </a:endParaRPr>
          </a:p>
        </p:txBody>
      </p:sp>
      <p:sp>
        <p:nvSpPr>
          <p:cNvPr id="174" name="Google Shape;174;p21"/>
          <p:cNvSpPr txBox="1"/>
          <p:nvPr/>
        </p:nvSpPr>
        <p:spPr>
          <a:xfrm>
            <a:off x="4431003" y="6429968"/>
            <a:ext cx="4114800" cy="251725"/>
          </a:xfrm>
          <a:prstGeom prst="rect">
            <a:avLst/>
          </a:prstGeom>
          <a:noFill/>
          <a:ln>
            <a:noFill/>
          </a:ln>
        </p:spPr>
        <p:txBody>
          <a:bodyPr spcFirstLastPara="1" wrap="square" lIns="91400" tIns="45700" rIns="91400" bIns="45700" anchor="ctr" anchorCtr="0">
            <a:noAutofit/>
          </a:bodyPr>
          <a:lstStyle/>
          <a:p>
            <a:r>
              <a:rPr lang="en-US" sz="1600">
                <a:solidFill>
                  <a:srgbClr val="595959"/>
                </a:solidFill>
                <a:latin typeface="Avenir"/>
                <a:ea typeface="Avenir"/>
                <a:cs typeface="Avenir"/>
                <a:sym typeface="Avenir"/>
              </a:rPr>
              <a:t>PROPRIETARY &amp; CONFIDENTIAL</a:t>
            </a:r>
            <a:endParaRPr sz="1600">
              <a:solidFill>
                <a:srgbClr val="595959"/>
              </a:solidFill>
              <a:latin typeface="Avenir"/>
              <a:ea typeface="Avenir"/>
              <a:cs typeface="Avenir"/>
              <a:sym typeface="Avenir"/>
            </a:endParaRPr>
          </a:p>
        </p:txBody>
      </p:sp>
      <p:cxnSp>
        <p:nvCxnSpPr>
          <p:cNvPr id="175" name="Google Shape;175;p21"/>
          <p:cNvCxnSpPr>
            <a:endCxn id="176" idx="3"/>
          </p:cNvCxnSpPr>
          <p:nvPr/>
        </p:nvCxnSpPr>
        <p:spPr>
          <a:xfrm rot="10800000" flipH="1">
            <a:off x="9553891" y="2849319"/>
            <a:ext cx="586400" cy="622000"/>
          </a:xfrm>
          <a:prstGeom prst="straightConnector1">
            <a:avLst/>
          </a:prstGeom>
          <a:noFill/>
          <a:ln w="9525" cap="flat" cmpd="sng">
            <a:solidFill>
              <a:srgbClr val="00717D"/>
            </a:solidFill>
            <a:prstDash val="dash"/>
            <a:round/>
            <a:headEnd type="none" w="sm" len="sm"/>
            <a:tailEnd type="none" w="sm" len="sm"/>
          </a:ln>
        </p:spPr>
      </p:cxnSp>
      <p:cxnSp>
        <p:nvCxnSpPr>
          <p:cNvPr id="177" name="Google Shape;177;p21"/>
          <p:cNvCxnSpPr/>
          <p:nvPr/>
        </p:nvCxnSpPr>
        <p:spPr>
          <a:xfrm rot="10800000">
            <a:off x="9102825" y="2369262"/>
            <a:ext cx="0" cy="879141"/>
          </a:xfrm>
          <a:prstGeom prst="straightConnector1">
            <a:avLst/>
          </a:prstGeom>
          <a:noFill/>
          <a:ln w="9525" cap="flat" cmpd="sng">
            <a:solidFill>
              <a:srgbClr val="00717D"/>
            </a:solidFill>
            <a:prstDash val="dash"/>
            <a:round/>
            <a:headEnd type="none" w="sm" len="sm"/>
            <a:tailEnd type="none" w="sm" len="sm"/>
          </a:ln>
        </p:spPr>
      </p:cxnSp>
      <p:cxnSp>
        <p:nvCxnSpPr>
          <p:cNvPr id="178" name="Google Shape;178;p21"/>
          <p:cNvCxnSpPr/>
          <p:nvPr/>
        </p:nvCxnSpPr>
        <p:spPr>
          <a:xfrm rot="10800000">
            <a:off x="8077694" y="2818394"/>
            <a:ext cx="588645" cy="692620"/>
          </a:xfrm>
          <a:prstGeom prst="straightConnector1">
            <a:avLst/>
          </a:prstGeom>
          <a:noFill/>
          <a:ln w="9525" cap="flat" cmpd="sng">
            <a:solidFill>
              <a:srgbClr val="00717D"/>
            </a:solidFill>
            <a:prstDash val="dash"/>
            <a:round/>
            <a:headEnd type="none" w="sm" len="sm"/>
            <a:tailEnd type="none" w="sm" len="sm"/>
          </a:ln>
        </p:spPr>
      </p:cxnSp>
      <p:cxnSp>
        <p:nvCxnSpPr>
          <p:cNvPr id="179" name="Google Shape;179;p21"/>
          <p:cNvCxnSpPr/>
          <p:nvPr/>
        </p:nvCxnSpPr>
        <p:spPr>
          <a:xfrm rot="10800000">
            <a:off x="7579172" y="3605266"/>
            <a:ext cx="1015944" cy="147780"/>
          </a:xfrm>
          <a:prstGeom prst="straightConnector1">
            <a:avLst/>
          </a:prstGeom>
          <a:noFill/>
          <a:ln w="9525" cap="flat" cmpd="sng">
            <a:solidFill>
              <a:srgbClr val="00717D"/>
            </a:solidFill>
            <a:prstDash val="dash"/>
            <a:round/>
            <a:headEnd type="none" w="sm" len="sm"/>
            <a:tailEnd type="none" w="sm" len="sm"/>
          </a:ln>
        </p:spPr>
      </p:cxnSp>
      <p:cxnSp>
        <p:nvCxnSpPr>
          <p:cNvPr id="180" name="Google Shape;180;p21"/>
          <p:cNvCxnSpPr/>
          <p:nvPr/>
        </p:nvCxnSpPr>
        <p:spPr>
          <a:xfrm flipH="1">
            <a:off x="7788917" y="4038558"/>
            <a:ext cx="870033" cy="521209"/>
          </a:xfrm>
          <a:prstGeom prst="straightConnector1">
            <a:avLst/>
          </a:prstGeom>
          <a:noFill/>
          <a:ln w="9525" cap="flat" cmpd="sng">
            <a:solidFill>
              <a:srgbClr val="00717D"/>
            </a:solidFill>
            <a:prstDash val="dash"/>
            <a:round/>
            <a:headEnd type="none" w="sm" len="sm"/>
            <a:tailEnd type="none" w="sm" len="sm"/>
          </a:ln>
        </p:spPr>
      </p:cxnSp>
      <p:cxnSp>
        <p:nvCxnSpPr>
          <p:cNvPr id="181" name="Google Shape;181;p21"/>
          <p:cNvCxnSpPr/>
          <p:nvPr/>
        </p:nvCxnSpPr>
        <p:spPr>
          <a:xfrm flipH="1">
            <a:off x="8498370" y="4249917"/>
            <a:ext cx="383687" cy="867591"/>
          </a:xfrm>
          <a:prstGeom prst="straightConnector1">
            <a:avLst/>
          </a:prstGeom>
          <a:noFill/>
          <a:ln w="9525" cap="flat" cmpd="sng">
            <a:solidFill>
              <a:srgbClr val="00717D"/>
            </a:solidFill>
            <a:prstDash val="dash"/>
            <a:round/>
            <a:headEnd type="none" w="sm" len="sm"/>
            <a:tailEnd type="none" w="sm" len="sm"/>
          </a:ln>
        </p:spPr>
      </p:cxnSp>
      <p:cxnSp>
        <p:nvCxnSpPr>
          <p:cNvPr id="182" name="Google Shape;182;p21"/>
          <p:cNvCxnSpPr/>
          <p:nvPr/>
        </p:nvCxnSpPr>
        <p:spPr>
          <a:xfrm>
            <a:off x="9287766" y="4258378"/>
            <a:ext cx="405151" cy="867628"/>
          </a:xfrm>
          <a:prstGeom prst="straightConnector1">
            <a:avLst/>
          </a:prstGeom>
          <a:noFill/>
          <a:ln w="9525" cap="flat" cmpd="sng">
            <a:solidFill>
              <a:srgbClr val="00717D"/>
            </a:solidFill>
            <a:prstDash val="dash"/>
            <a:round/>
            <a:headEnd type="none" w="sm" len="sm"/>
            <a:tailEnd type="none" w="sm" len="sm"/>
          </a:ln>
        </p:spPr>
      </p:cxnSp>
      <p:cxnSp>
        <p:nvCxnSpPr>
          <p:cNvPr id="183" name="Google Shape;183;p21"/>
          <p:cNvCxnSpPr/>
          <p:nvPr/>
        </p:nvCxnSpPr>
        <p:spPr>
          <a:xfrm>
            <a:off x="9558281" y="4038558"/>
            <a:ext cx="770540" cy="458532"/>
          </a:xfrm>
          <a:prstGeom prst="straightConnector1">
            <a:avLst/>
          </a:prstGeom>
          <a:noFill/>
          <a:ln w="9525" cap="flat" cmpd="sng">
            <a:solidFill>
              <a:srgbClr val="00717D"/>
            </a:solidFill>
            <a:prstDash val="dash"/>
            <a:round/>
            <a:headEnd type="none" w="sm" len="sm"/>
            <a:tailEnd type="none" w="sm" len="sm"/>
          </a:ln>
        </p:spPr>
      </p:cxnSp>
      <p:cxnSp>
        <p:nvCxnSpPr>
          <p:cNvPr id="184" name="Google Shape;184;p21"/>
          <p:cNvCxnSpPr/>
          <p:nvPr/>
        </p:nvCxnSpPr>
        <p:spPr>
          <a:xfrm rot="10800000" flipH="1">
            <a:off x="9747627" y="3602849"/>
            <a:ext cx="839131" cy="174571"/>
          </a:xfrm>
          <a:prstGeom prst="straightConnector1">
            <a:avLst/>
          </a:prstGeom>
          <a:noFill/>
          <a:ln w="9525" cap="flat" cmpd="sng">
            <a:solidFill>
              <a:srgbClr val="00717D"/>
            </a:solidFill>
            <a:prstDash val="dash"/>
            <a:round/>
            <a:headEnd type="none" w="sm" len="sm"/>
            <a:tailEnd type="none" w="sm" len="sm"/>
          </a:ln>
        </p:spPr>
      </p:cxnSp>
      <p:sp>
        <p:nvSpPr>
          <p:cNvPr id="185" name="Google Shape;185;p21"/>
          <p:cNvSpPr/>
          <p:nvPr/>
        </p:nvSpPr>
        <p:spPr>
          <a:xfrm>
            <a:off x="10613233" y="3058116"/>
            <a:ext cx="751587" cy="782549"/>
          </a:xfrm>
          <a:prstGeom prst="mathPlus">
            <a:avLst>
              <a:gd name="adj1" fmla="val 23520"/>
            </a:avLst>
          </a:prstGeom>
          <a:solidFill>
            <a:srgbClr val="00717D"/>
          </a:solidFill>
          <a:ln>
            <a:noFill/>
          </a:ln>
        </p:spPr>
        <p:txBody>
          <a:bodyPr spcFirstLastPara="1" wrap="square" lIns="121900" tIns="60933" rIns="121900" bIns="60933" anchor="ctr" anchorCtr="0">
            <a:noAutofit/>
          </a:bodyPr>
          <a:lstStyle/>
          <a:p>
            <a:pPr algn="ctr"/>
            <a:endParaRPr sz="1867">
              <a:solidFill>
                <a:srgbClr val="2C405A"/>
              </a:solidFill>
              <a:latin typeface="Arial"/>
              <a:ea typeface="Arial"/>
              <a:cs typeface="Arial"/>
              <a:sym typeface="Arial"/>
            </a:endParaRPr>
          </a:p>
        </p:txBody>
      </p:sp>
      <p:sp>
        <p:nvSpPr>
          <p:cNvPr id="186" name="Google Shape;186;p21"/>
          <p:cNvSpPr/>
          <p:nvPr/>
        </p:nvSpPr>
        <p:spPr>
          <a:xfrm>
            <a:off x="7376869" y="2166041"/>
            <a:ext cx="794291" cy="795519"/>
          </a:xfrm>
          <a:prstGeom prst="ellipse">
            <a:avLst/>
          </a:prstGeom>
          <a:noFill/>
          <a:ln w="25400" cap="flat" cmpd="sng">
            <a:solidFill>
              <a:srgbClr val="00717D"/>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87" name="Google Shape;187;p21"/>
          <p:cNvSpPr/>
          <p:nvPr/>
        </p:nvSpPr>
        <p:spPr>
          <a:xfrm>
            <a:off x="6813437" y="3062959"/>
            <a:ext cx="794291" cy="795519"/>
          </a:xfrm>
          <a:prstGeom prst="ellipse">
            <a:avLst/>
          </a:prstGeom>
          <a:noFill/>
          <a:ln w="25400" cap="flat" cmpd="sng">
            <a:solidFill>
              <a:srgbClr val="00717D"/>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88" name="Google Shape;188;p21"/>
          <p:cNvSpPr/>
          <p:nvPr/>
        </p:nvSpPr>
        <p:spPr>
          <a:xfrm>
            <a:off x="8681372" y="1592550"/>
            <a:ext cx="794291" cy="795519"/>
          </a:xfrm>
          <a:prstGeom prst="ellipse">
            <a:avLst/>
          </a:prstGeom>
          <a:noFill/>
          <a:ln w="25400" cap="flat" cmpd="sng">
            <a:solidFill>
              <a:srgbClr val="00717D"/>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76" name="Google Shape;176;p21"/>
          <p:cNvSpPr/>
          <p:nvPr/>
        </p:nvSpPr>
        <p:spPr>
          <a:xfrm>
            <a:off x="10023969" y="2170302"/>
            <a:ext cx="794291" cy="795519"/>
          </a:xfrm>
          <a:prstGeom prst="ellipse">
            <a:avLst/>
          </a:prstGeom>
          <a:noFill/>
          <a:ln w="25400" cap="flat" cmpd="sng">
            <a:solidFill>
              <a:srgbClr val="00717D"/>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89" name="Google Shape;189;p21"/>
          <p:cNvSpPr/>
          <p:nvPr/>
        </p:nvSpPr>
        <p:spPr>
          <a:xfrm>
            <a:off x="10567753" y="3066603"/>
            <a:ext cx="794291" cy="795519"/>
          </a:xfrm>
          <a:prstGeom prst="ellipse">
            <a:avLst/>
          </a:prstGeom>
          <a:noFill/>
          <a:ln w="25400" cap="flat" cmpd="sng">
            <a:solidFill>
              <a:srgbClr val="00717D"/>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90" name="Google Shape;190;p21"/>
          <p:cNvSpPr/>
          <p:nvPr/>
        </p:nvSpPr>
        <p:spPr>
          <a:xfrm>
            <a:off x="10302488" y="4249413"/>
            <a:ext cx="794291" cy="795519"/>
          </a:xfrm>
          <a:prstGeom prst="ellipse">
            <a:avLst/>
          </a:prstGeom>
          <a:noFill/>
          <a:ln w="25400" cap="flat" cmpd="sng">
            <a:solidFill>
              <a:srgbClr val="00717D"/>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91" name="Google Shape;191;p21"/>
          <p:cNvSpPr/>
          <p:nvPr/>
        </p:nvSpPr>
        <p:spPr>
          <a:xfrm>
            <a:off x="9445667" y="5117507"/>
            <a:ext cx="794291" cy="795519"/>
          </a:xfrm>
          <a:prstGeom prst="ellipse">
            <a:avLst/>
          </a:prstGeom>
          <a:noFill/>
          <a:ln w="25400" cap="flat" cmpd="sng">
            <a:solidFill>
              <a:srgbClr val="00717D"/>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92" name="Google Shape;192;p21"/>
          <p:cNvSpPr/>
          <p:nvPr/>
        </p:nvSpPr>
        <p:spPr>
          <a:xfrm>
            <a:off x="7950417" y="5117507"/>
            <a:ext cx="794291" cy="795519"/>
          </a:xfrm>
          <a:prstGeom prst="ellipse">
            <a:avLst/>
          </a:prstGeom>
          <a:noFill/>
          <a:ln w="25400" cap="flat" cmpd="sng">
            <a:solidFill>
              <a:srgbClr val="00717D"/>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93" name="Google Shape;193;p21"/>
          <p:cNvSpPr/>
          <p:nvPr/>
        </p:nvSpPr>
        <p:spPr>
          <a:xfrm>
            <a:off x="7023411" y="4315527"/>
            <a:ext cx="794291" cy="795519"/>
          </a:xfrm>
          <a:prstGeom prst="ellipse">
            <a:avLst/>
          </a:prstGeom>
          <a:noFill/>
          <a:ln w="25400" cap="flat" cmpd="sng">
            <a:solidFill>
              <a:srgbClr val="00717D"/>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194" name="Google Shape;194;p21"/>
          <p:cNvPicPr preferRelativeResize="0"/>
          <p:nvPr/>
        </p:nvPicPr>
        <p:blipFill rotWithShape="1">
          <a:blip r:embed="rId3">
            <a:alphaModFix/>
          </a:blip>
          <a:srcRect/>
          <a:stretch/>
        </p:blipFill>
        <p:spPr>
          <a:xfrm>
            <a:off x="6953060" y="3180211"/>
            <a:ext cx="535272" cy="497037"/>
          </a:xfrm>
          <a:prstGeom prst="rect">
            <a:avLst/>
          </a:prstGeom>
          <a:noFill/>
          <a:ln>
            <a:noFill/>
          </a:ln>
        </p:spPr>
      </p:pic>
      <p:pic>
        <p:nvPicPr>
          <p:cNvPr id="195" name="Google Shape;195;p21"/>
          <p:cNvPicPr preferRelativeResize="0"/>
          <p:nvPr/>
        </p:nvPicPr>
        <p:blipFill rotWithShape="1">
          <a:blip r:embed="rId4">
            <a:alphaModFix/>
          </a:blip>
          <a:srcRect/>
          <a:stretch/>
        </p:blipFill>
        <p:spPr>
          <a:xfrm>
            <a:off x="10502072" y="4361957"/>
            <a:ext cx="420571" cy="588799"/>
          </a:xfrm>
          <a:prstGeom prst="rect">
            <a:avLst/>
          </a:prstGeom>
          <a:noFill/>
          <a:ln>
            <a:noFill/>
          </a:ln>
        </p:spPr>
      </p:pic>
      <p:pic>
        <p:nvPicPr>
          <p:cNvPr id="196" name="Google Shape;196;p21"/>
          <p:cNvPicPr preferRelativeResize="0"/>
          <p:nvPr/>
        </p:nvPicPr>
        <p:blipFill rotWithShape="1">
          <a:blip r:embed="rId5">
            <a:alphaModFix/>
          </a:blip>
          <a:srcRect/>
          <a:stretch/>
        </p:blipFill>
        <p:spPr>
          <a:xfrm>
            <a:off x="8869583" y="1636249"/>
            <a:ext cx="449245" cy="563947"/>
          </a:xfrm>
          <a:prstGeom prst="rect">
            <a:avLst/>
          </a:prstGeom>
          <a:noFill/>
          <a:ln>
            <a:noFill/>
          </a:ln>
        </p:spPr>
      </p:pic>
      <p:pic>
        <p:nvPicPr>
          <p:cNvPr id="197" name="Google Shape;197;p21"/>
          <p:cNvPicPr preferRelativeResize="0"/>
          <p:nvPr/>
        </p:nvPicPr>
        <p:blipFill rotWithShape="1">
          <a:blip r:embed="rId6">
            <a:alphaModFix/>
          </a:blip>
          <a:srcRect/>
          <a:stretch/>
        </p:blipFill>
        <p:spPr>
          <a:xfrm>
            <a:off x="10229273" y="2246118"/>
            <a:ext cx="391896" cy="602180"/>
          </a:xfrm>
          <a:prstGeom prst="rect">
            <a:avLst/>
          </a:prstGeom>
          <a:noFill/>
          <a:ln>
            <a:noFill/>
          </a:ln>
        </p:spPr>
      </p:pic>
      <p:pic>
        <p:nvPicPr>
          <p:cNvPr id="198" name="Google Shape;198;p21"/>
          <p:cNvPicPr preferRelativeResize="0"/>
          <p:nvPr/>
        </p:nvPicPr>
        <p:blipFill rotWithShape="1">
          <a:blip r:embed="rId7">
            <a:alphaModFix/>
          </a:blip>
          <a:srcRect/>
          <a:stretch/>
        </p:blipFill>
        <p:spPr>
          <a:xfrm>
            <a:off x="9508035" y="5105642"/>
            <a:ext cx="693941" cy="693941"/>
          </a:xfrm>
          <a:prstGeom prst="rect">
            <a:avLst/>
          </a:prstGeom>
          <a:noFill/>
          <a:ln>
            <a:noFill/>
          </a:ln>
        </p:spPr>
      </p:pic>
      <p:pic>
        <p:nvPicPr>
          <p:cNvPr id="199" name="Google Shape;199;p21"/>
          <p:cNvPicPr preferRelativeResize="0"/>
          <p:nvPr/>
        </p:nvPicPr>
        <p:blipFill rotWithShape="1">
          <a:blip r:embed="rId8">
            <a:alphaModFix/>
          </a:blip>
          <a:srcRect/>
          <a:stretch/>
        </p:blipFill>
        <p:spPr>
          <a:xfrm>
            <a:off x="7176812" y="4401567"/>
            <a:ext cx="504685" cy="588799"/>
          </a:xfrm>
          <a:prstGeom prst="rect">
            <a:avLst/>
          </a:prstGeom>
          <a:noFill/>
          <a:ln>
            <a:noFill/>
          </a:ln>
        </p:spPr>
      </p:pic>
      <p:pic>
        <p:nvPicPr>
          <p:cNvPr id="200" name="Google Shape;200;p21"/>
          <p:cNvPicPr preferRelativeResize="0"/>
          <p:nvPr/>
        </p:nvPicPr>
        <p:blipFill rotWithShape="1">
          <a:blip r:embed="rId9">
            <a:alphaModFix/>
          </a:blip>
          <a:srcRect/>
          <a:stretch/>
        </p:blipFill>
        <p:spPr>
          <a:xfrm>
            <a:off x="7521799" y="2267351"/>
            <a:ext cx="559780" cy="559780"/>
          </a:xfrm>
          <a:prstGeom prst="rect">
            <a:avLst/>
          </a:prstGeom>
          <a:noFill/>
          <a:ln>
            <a:noFill/>
          </a:ln>
        </p:spPr>
      </p:pic>
      <p:pic>
        <p:nvPicPr>
          <p:cNvPr id="201" name="Google Shape;201;p21"/>
          <p:cNvPicPr preferRelativeResize="0"/>
          <p:nvPr/>
        </p:nvPicPr>
        <p:blipFill rotWithShape="1">
          <a:blip r:embed="rId10">
            <a:alphaModFix/>
          </a:blip>
          <a:srcRect/>
          <a:stretch/>
        </p:blipFill>
        <p:spPr>
          <a:xfrm>
            <a:off x="8041998" y="5238485"/>
            <a:ext cx="639375" cy="561097"/>
          </a:xfrm>
          <a:prstGeom prst="rect">
            <a:avLst/>
          </a:prstGeom>
          <a:noFill/>
          <a:ln>
            <a:noFill/>
          </a:ln>
        </p:spPr>
      </p:pic>
      <p:sp>
        <p:nvSpPr>
          <p:cNvPr id="202" name="Google Shape;202;p21"/>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Autofit/>
          </a:bodyPr>
          <a:lstStyle/>
          <a:p>
            <a:pPr>
              <a:buSzPts val="1000"/>
            </a:pPr>
            <a:fld id="{00000000-1234-1234-1234-123412341234}" type="slidenum">
              <a:rPr lang="en-US"/>
              <a:pPr>
                <a:buSzPts val="1000"/>
              </a:pPr>
              <a:t>6</a:t>
            </a:fld>
            <a:endParaRPr/>
          </a:p>
        </p:txBody>
      </p:sp>
      <p:pic>
        <p:nvPicPr>
          <p:cNvPr id="203" name="Google Shape;203;p21"/>
          <p:cNvPicPr preferRelativeResize="0"/>
          <p:nvPr/>
        </p:nvPicPr>
        <p:blipFill rotWithShape="1">
          <a:blip r:embed="rId11">
            <a:alphaModFix/>
          </a:blip>
          <a:srcRect/>
          <a:stretch/>
        </p:blipFill>
        <p:spPr>
          <a:xfrm>
            <a:off x="8178532" y="3039115"/>
            <a:ext cx="1816488" cy="1634605"/>
          </a:xfrm>
          <a:prstGeom prst="rect">
            <a:avLst/>
          </a:prstGeom>
          <a:noFill/>
          <a:ln>
            <a:noFill/>
          </a:ln>
        </p:spPr>
      </p:pic>
      <p:sp>
        <p:nvSpPr>
          <p:cNvPr id="204" name="Google Shape;204;p21"/>
          <p:cNvSpPr/>
          <p:nvPr/>
        </p:nvSpPr>
        <p:spPr>
          <a:xfrm>
            <a:off x="8347725" y="3018311"/>
            <a:ext cx="1509316" cy="1509316"/>
          </a:xfrm>
          <a:prstGeom prst="ellipse">
            <a:avLst/>
          </a:prstGeom>
          <a:noFill/>
          <a:ln w="25400" cap="flat" cmpd="sng">
            <a:solidFill>
              <a:srgbClr val="00717D"/>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5158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2"/>
          <p:cNvPicPr preferRelativeResize="0"/>
          <p:nvPr/>
        </p:nvPicPr>
        <p:blipFill rotWithShape="1">
          <a:blip r:embed="rId3">
            <a:alphaModFix/>
          </a:blip>
          <a:srcRect/>
          <a:stretch/>
        </p:blipFill>
        <p:spPr>
          <a:xfrm>
            <a:off x="8264296" y="1888873"/>
            <a:ext cx="1045741" cy="1019400"/>
          </a:xfrm>
          <a:prstGeom prst="rect">
            <a:avLst/>
          </a:prstGeom>
          <a:noFill/>
          <a:ln>
            <a:noFill/>
          </a:ln>
        </p:spPr>
      </p:pic>
      <p:pic>
        <p:nvPicPr>
          <p:cNvPr id="210" name="Google Shape;210;p22"/>
          <p:cNvPicPr preferRelativeResize="0"/>
          <p:nvPr/>
        </p:nvPicPr>
        <p:blipFill rotWithShape="1">
          <a:blip r:embed="rId3">
            <a:alphaModFix/>
          </a:blip>
          <a:srcRect/>
          <a:stretch/>
        </p:blipFill>
        <p:spPr>
          <a:xfrm>
            <a:off x="2446362" y="1902201"/>
            <a:ext cx="1045741" cy="1019400"/>
          </a:xfrm>
          <a:prstGeom prst="rect">
            <a:avLst/>
          </a:prstGeom>
          <a:noFill/>
          <a:ln>
            <a:noFill/>
          </a:ln>
        </p:spPr>
      </p:pic>
      <p:pic>
        <p:nvPicPr>
          <p:cNvPr id="211" name="Google Shape;211;p22"/>
          <p:cNvPicPr preferRelativeResize="0"/>
          <p:nvPr/>
        </p:nvPicPr>
        <p:blipFill rotWithShape="1">
          <a:blip r:embed="rId4">
            <a:alphaModFix/>
          </a:blip>
          <a:srcRect/>
          <a:stretch/>
        </p:blipFill>
        <p:spPr>
          <a:xfrm>
            <a:off x="6437911" y="1952666"/>
            <a:ext cx="1129291" cy="1014961"/>
          </a:xfrm>
          <a:prstGeom prst="rect">
            <a:avLst/>
          </a:prstGeom>
          <a:noFill/>
          <a:ln>
            <a:noFill/>
          </a:ln>
        </p:spPr>
      </p:pic>
      <p:pic>
        <p:nvPicPr>
          <p:cNvPr id="212" name="Google Shape;212;p22"/>
          <p:cNvPicPr preferRelativeResize="0"/>
          <p:nvPr/>
        </p:nvPicPr>
        <p:blipFill rotWithShape="1">
          <a:blip r:embed="rId4">
            <a:alphaModFix/>
          </a:blip>
          <a:srcRect/>
          <a:stretch/>
        </p:blipFill>
        <p:spPr>
          <a:xfrm>
            <a:off x="654424" y="1962617"/>
            <a:ext cx="1129291" cy="1014961"/>
          </a:xfrm>
          <a:prstGeom prst="rect">
            <a:avLst/>
          </a:prstGeom>
          <a:noFill/>
          <a:ln>
            <a:noFill/>
          </a:ln>
        </p:spPr>
      </p:pic>
      <p:cxnSp>
        <p:nvCxnSpPr>
          <p:cNvPr id="213" name="Google Shape;213;p22"/>
          <p:cNvCxnSpPr/>
          <p:nvPr/>
        </p:nvCxnSpPr>
        <p:spPr>
          <a:xfrm rot="10800000" flipH="1">
            <a:off x="3357585" y="2401853"/>
            <a:ext cx="743171" cy="10827"/>
          </a:xfrm>
          <a:prstGeom prst="straightConnector1">
            <a:avLst/>
          </a:prstGeom>
          <a:noFill/>
          <a:ln w="12700" cap="flat" cmpd="sng">
            <a:solidFill>
              <a:srgbClr val="2C405A"/>
            </a:solidFill>
            <a:prstDash val="solid"/>
            <a:round/>
            <a:headEnd type="none" w="sm" len="sm"/>
            <a:tailEnd type="triangle" w="med" len="med"/>
          </a:ln>
        </p:spPr>
      </p:cxnSp>
      <p:sp>
        <p:nvSpPr>
          <p:cNvPr id="218" name="Google Shape;218;p22"/>
          <p:cNvSpPr txBox="1"/>
          <p:nvPr/>
        </p:nvSpPr>
        <p:spPr>
          <a:xfrm>
            <a:off x="654423" y="3613528"/>
            <a:ext cx="5538987" cy="2523768"/>
          </a:xfrm>
          <a:prstGeom prst="rect">
            <a:avLst/>
          </a:prstGeom>
          <a:noFill/>
          <a:ln>
            <a:noFill/>
          </a:ln>
        </p:spPr>
        <p:txBody>
          <a:bodyPr spcFirstLastPara="1" wrap="square" lIns="121900" tIns="60933" rIns="121900" bIns="60933" anchor="t" anchorCtr="0">
            <a:noAutofit/>
          </a:bodyPr>
          <a:lstStyle/>
          <a:p>
            <a:pPr marL="285744" indent="-285744">
              <a:buClr>
                <a:srgbClr val="2C405A"/>
              </a:buClr>
              <a:buSzPts val="1200"/>
              <a:buFont typeface="Arial"/>
              <a:buChar char="●"/>
            </a:pPr>
            <a:r>
              <a:rPr lang="en-US" sz="1600" dirty="0">
                <a:solidFill>
                  <a:srgbClr val="595959"/>
                </a:solidFill>
                <a:latin typeface="Avenir"/>
                <a:ea typeface="Avenir"/>
                <a:cs typeface="Avenir"/>
                <a:sym typeface="Avenir"/>
              </a:rPr>
              <a:t>Service provider cannot always exchange PII or PHI via a secure method</a:t>
            </a:r>
            <a:endParaRPr sz="2400" dirty="0"/>
          </a:p>
          <a:p>
            <a:pPr marL="285744" indent="-285744">
              <a:buClr>
                <a:srgbClr val="2C405A"/>
              </a:buClr>
              <a:buSzPts val="1200"/>
              <a:buFont typeface="Arial"/>
              <a:buChar char="●"/>
            </a:pPr>
            <a:r>
              <a:rPr lang="en-US" sz="1600" dirty="0">
                <a:solidFill>
                  <a:srgbClr val="595959"/>
                </a:solidFill>
                <a:latin typeface="Avenir"/>
                <a:ea typeface="Avenir"/>
                <a:cs typeface="Avenir"/>
                <a:sym typeface="Avenir"/>
              </a:rPr>
              <a:t>Limited prescreening for eligibility, capacity, or geography</a:t>
            </a:r>
            <a:endParaRPr sz="2400" dirty="0"/>
          </a:p>
          <a:p>
            <a:pPr marL="285744" indent="-285744">
              <a:buClr>
                <a:srgbClr val="2C405A"/>
              </a:buClr>
              <a:buSzPts val="1200"/>
              <a:buFont typeface="Arial"/>
              <a:buChar char="●"/>
            </a:pPr>
            <a:r>
              <a:rPr lang="en-US" sz="1600" dirty="0">
                <a:solidFill>
                  <a:srgbClr val="595959"/>
                </a:solidFill>
                <a:latin typeface="Avenir"/>
                <a:ea typeface="Avenir"/>
                <a:cs typeface="Avenir"/>
                <a:sym typeface="Avenir"/>
              </a:rPr>
              <a:t>Onus is usually on the client to reach the organization to which he/she was referred</a:t>
            </a:r>
            <a:endParaRPr sz="2400" dirty="0"/>
          </a:p>
          <a:p>
            <a:pPr marL="285744" indent="-285744">
              <a:buClr>
                <a:srgbClr val="2C405A"/>
              </a:buClr>
              <a:buSzPts val="1200"/>
              <a:buFont typeface="Arial"/>
              <a:buChar char="●"/>
            </a:pPr>
            <a:r>
              <a:rPr lang="en-US" sz="1600" dirty="0">
                <a:solidFill>
                  <a:srgbClr val="595959"/>
                </a:solidFill>
                <a:latin typeface="Avenir"/>
                <a:ea typeface="Avenir"/>
                <a:cs typeface="Avenir"/>
                <a:sym typeface="Avenir"/>
              </a:rPr>
              <a:t>Service providers have limited insight or feedback loop</a:t>
            </a:r>
            <a:endParaRPr sz="2400" dirty="0"/>
          </a:p>
          <a:p>
            <a:pPr marL="285744" indent="-285744">
              <a:buClr>
                <a:srgbClr val="2C405A"/>
              </a:buClr>
              <a:buSzPts val="1200"/>
              <a:buFont typeface="Arial"/>
              <a:buChar char="●"/>
            </a:pPr>
            <a:r>
              <a:rPr lang="en-US" sz="1600" dirty="0">
                <a:solidFill>
                  <a:srgbClr val="595959"/>
                </a:solidFill>
                <a:latin typeface="Avenir"/>
                <a:ea typeface="Avenir"/>
                <a:cs typeface="Avenir"/>
                <a:sym typeface="Avenir"/>
              </a:rPr>
              <a:t>Client data is </a:t>
            </a:r>
            <a:r>
              <a:rPr lang="en-US" sz="1400" dirty="0">
                <a:solidFill>
                  <a:srgbClr val="595959"/>
                </a:solidFill>
                <a:latin typeface="Avenir"/>
                <a:ea typeface="Avenir"/>
                <a:cs typeface="Avenir"/>
                <a:sym typeface="Avenir"/>
              </a:rPr>
              <a:t>siloed</a:t>
            </a:r>
            <a:r>
              <a:rPr lang="en-US" sz="1600" dirty="0">
                <a:solidFill>
                  <a:srgbClr val="595959"/>
                </a:solidFill>
                <a:latin typeface="Avenir"/>
                <a:ea typeface="Avenir"/>
                <a:cs typeface="Avenir"/>
                <a:sym typeface="Avenir"/>
              </a:rPr>
              <a:t> &amp; transactional data is not tracked</a:t>
            </a:r>
            <a:endParaRPr sz="2400" dirty="0"/>
          </a:p>
          <a:p>
            <a:pPr marL="285744" indent="-196846">
              <a:buClr>
                <a:srgbClr val="2C405A"/>
              </a:buClr>
              <a:buSzPts val="1050"/>
            </a:pPr>
            <a:endParaRPr sz="1400" dirty="0">
              <a:solidFill>
                <a:srgbClr val="595959"/>
              </a:solidFill>
              <a:latin typeface="Avenir"/>
              <a:ea typeface="Avenir"/>
              <a:cs typeface="Avenir"/>
              <a:sym typeface="Avenir"/>
            </a:endParaRPr>
          </a:p>
          <a:p>
            <a:pPr marL="285744" indent="-196846">
              <a:buClr>
                <a:srgbClr val="2C405A"/>
              </a:buClr>
              <a:buSzPts val="1050"/>
            </a:pPr>
            <a:endParaRPr sz="1400" dirty="0">
              <a:solidFill>
                <a:srgbClr val="595959"/>
              </a:solidFill>
              <a:latin typeface="Avenir"/>
              <a:ea typeface="Avenir"/>
              <a:cs typeface="Avenir"/>
              <a:sym typeface="Avenir"/>
            </a:endParaRPr>
          </a:p>
        </p:txBody>
      </p:sp>
      <p:sp>
        <p:nvSpPr>
          <p:cNvPr id="219" name="Google Shape;219;p22"/>
          <p:cNvSpPr txBox="1"/>
          <p:nvPr/>
        </p:nvSpPr>
        <p:spPr>
          <a:xfrm>
            <a:off x="6262501" y="3613529"/>
            <a:ext cx="5555529" cy="2831544"/>
          </a:xfrm>
          <a:prstGeom prst="rect">
            <a:avLst/>
          </a:prstGeom>
          <a:noFill/>
          <a:ln>
            <a:noFill/>
          </a:ln>
        </p:spPr>
        <p:txBody>
          <a:bodyPr spcFirstLastPara="1" wrap="square" lIns="121900" tIns="60933" rIns="121900" bIns="60933" anchor="t" anchorCtr="0">
            <a:noAutofit/>
          </a:bodyPr>
          <a:lstStyle/>
          <a:p>
            <a:pPr marL="285744" indent="-285744">
              <a:buClr>
                <a:srgbClr val="2C405A"/>
              </a:buClr>
              <a:buSzPts val="1200"/>
              <a:buFont typeface="Noto Sans Symbols"/>
              <a:buChar char="✓"/>
            </a:pPr>
            <a:r>
              <a:rPr lang="en-US" sz="1600" dirty="0">
                <a:solidFill>
                  <a:srgbClr val="595959"/>
                </a:solidFill>
                <a:latin typeface="Avenir"/>
                <a:ea typeface="Avenir"/>
                <a:cs typeface="Avenir"/>
                <a:sym typeface="Avenir"/>
              </a:rPr>
              <a:t>All information is stored and transferred on HIPAA compliant platform</a:t>
            </a:r>
            <a:endParaRPr sz="2400" dirty="0"/>
          </a:p>
          <a:p>
            <a:pPr marL="285744" indent="-285744">
              <a:buClr>
                <a:srgbClr val="2C405A"/>
              </a:buClr>
              <a:buSzPts val="1200"/>
              <a:buFont typeface="Noto Sans Symbols"/>
              <a:buChar char="✓"/>
            </a:pPr>
            <a:r>
              <a:rPr lang="en-US" sz="1600" dirty="0">
                <a:solidFill>
                  <a:srgbClr val="595959"/>
                </a:solidFill>
                <a:latin typeface="Avenir"/>
                <a:ea typeface="Avenir"/>
                <a:cs typeface="Avenir"/>
                <a:sym typeface="Avenir"/>
              </a:rPr>
              <a:t>Client is matched with the provider for which he/she qualifies</a:t>
            </a:r>
            <a:endParaRPr sz="2400" dirty="0"/>
          </a:p>
          <a:p>
            <a:pPr marL="285744" indent="-285744">
              <a:buClr>
                <a:srgbClr val="2C405A"/>
              </a:buClr>
              <a:buSzPts val="1200"/>
              <a:buFont typeface="Noto Sans Symbols"/>
              <a:buChar char="✓"/>
            </a:pPr>
            <a:r>
              <a:rPr lang="en-US" sz="1600" dirty="0">
                <a:solidFill>
                  <a:srgbClr val="595959"/>
                </a:solidFill>
                <a:latin typeface="Avenir"/>
                <a:ea typeface="Avenir"/>
                <a:cs typeface="Avenir"/>
                <a:sym typeface="Avenir"/>
              </a:rPr>
              <a:t>Client’s information is captured once and shared on his/her behalf</a:t>
            </a:r>
            <a:endParaRPr sz="2400" dirty="0"/>
          </a:p>
          <a:p>
            <a:pPr marL="285744" indent="-285744">
              <a:buClr>
                <a:srgbClr val="2C405A"/>
              </a:buClr>
              <a:buSzPts val="1200"/>
              <a:buFont typeface="Noto Sans Symbols"/>
              <a:buChar char="✓"/>
            </a:pPr>
            <a:r>
              <a:rPr lang="en-US" sz="1600" dirty="0">
                <a:solidFill>
                  <a:srgbClr val="595959"/>
                </a:solidFill>
                <a:latin typeface="Avenir"/>
                <a:ea typeface="Avenir"/>
                <a:cs typeface="Avenir"/>
                <a:sym typeface="Avenir"/>
              </a:rPr>
              <a:t>Service providers have insight into the entire client journey</a:t>
            </a:r>
            <a:endParaRPr sz="2400" dirty="0"/>
          </a:p>
          <a:p>
            <a:pPr marL="285744" indent="-285744">
              <a:buClr>
                <a:srgbClr val="2C405A"/>
              </a:buClr>
              <a:buSzPts val="1200"/>
              <a:buFont typeface="Noto Sans Symbols"/>
              <a:buChar char="✓"/>
            </a:pPr>
            <a:r>
              <a:rPr lang="en-US" sz="1600" dirty="0">
                <a:solidFill>
                  <a:srgbClr val="595959"/>
                </a:solidFill>
                <a:latin typeface="Avenir"/>
                <a:ea typeface="Avenir"/>
                <a:cs typeface="Avenir"/>
                <a:sym typeface="Avenir"/>
              </a:rPr>
              <a:t>Longitudinal data is tracked to allow for informed decision making by community care teams</a:t>
            </a:r>
            <a:endParaRPr sz="2400" dirty="0"/>
          </a:p>
          <a:p>
            <a:pPr marL="285744" indent="-184146">
              <a:buClr>
                <a:srgbClr val="2C405A"/>
              </a:buClr>
              <a:buSzPts val="1200"/>
            </a:pPr>
            <a:endParaRPr sz="1600" dirty="0">
              <a:solidFill>
                <a:srgbClr val="595959"/>
              </a:solidFill>
              <a:latin typeface="Avenir"/>
              <a:ea typeface="Avenir"/>
              <a:cs typeface="Avenir"/>
              <a:sym typeface="Avenir"/>
            </a:endParaRPr>
          </a:p>
        </p:txBody>
      </p:sp>
      <p:cxnSp>
        <p:nvCxnSpPr>
          <p:cNvPr id="220" name="Google Shape;220;p22"/>
          <p:cNvCxnSpPr/>
          <p:nvPr/>
        </p:nvCxnSpPr>
        <p:spPr>
          <a:xfrm rot="10800000" flipH="1">
            <a:off x="1681584" y="2414955"/>
            <a:ext cx="743171" cy="10827"/>
          </a:xfrm>
          <a:prstGeom prst="straightConnector1">
            <a:avLst/>
          </a:prstGeom>
          <a:noFill/>
          <a:ln w="12700" cap="flat" cmpd="sng">
            <a:solidFill>
              <a:srgbClr val="2C405A"/>
            </a:solidFill>
            <a:prstDash val="solid"/>
            <a:round/>
            <a:headEnd type="none" w="sm" len="sm"/>
            <a:tailEnd type="triangle" w="med" len="med"/>
          </a:ln>
        </p:spPr>
      </p:cxnSp>
      <p:sp>
        <p:nvSpPr>
          <p:cNvPr id="221" name="Google Shape;221;p22"/>
          <p:cNvSpPr/>
          <p:nvPr/>
        </p:nvSpPr>
        <p:spPr>
          <a:xfrm>
            <a:off x="779306" y="1968750"/>
            <a:ext cx="936823" cy="936823"/>
          </a:xfrm>
          <a:prstGeom prst="ellipse">
            <a:avLst/>
          </a:prstGeom>
          <a:noFill/>
          <a:ln w="25400" cap="flat" cmpd="sng">
            <a:solidFill>
              <a:srgbClr val="2C405A"/>
            </a:solidFill>
            <a:prstDash val="solid"/>
            <a:round/>
            <a:headEnd type="none" w="sm" len="sm"/>
            <a:tailEnd type="none" w="sm" len="sm"/>
          </a:ln>
        </p:spPr>
        <p:txBody>
          <a:bodyPr spcFirstLastPara="1" wrap="square" lIns="121900" tIns="60933" rIns="121900" bIns="60933" anchor="ctr" anchorCtr="0">
            <a:noAutofit/>
          </a:bodyPr>
          <a:lstStyle/>
          <a:p>
            <a:pPr algn="ctr"/>
            <a:endParaRPr sz="1400">
              <a:solidFill>
                <a:schemeClr val="lt1"/>
              </a:solidFill>
              <a:latin typeface="Arial"/>
              <a:ea typeface="Arial"/>
              <a:cs typeface="Arial"/>
              <a:sym typeface="Arial"/>
            </a:endParaRPr>
          </a:p>
        </p:txBody>
      </p:sp>
      <p:pic>
        <p:nvPicPr>
          <p:cNvPr id="222" name="Google Shape;222;p22"/>
          <p:cNvPicPr preferRelativeResize="0"/>
          <p:nvPr/>
        </p:nvPicPr>
        <p:blipFill rotWithShape="1">
          <a:blip r:embed="rId5">
            <a:alphaModFix/>
          </a:blip>
          <a:srcRect/>
          <a:stretch/>
        </p:blipFill>
        <p:spPr>
          <a:xfrm>
            <a:off x="4694078" y="1865280"/>
            <a:ext cx="982425" cy="982425"/>
          </a:xfrm>
          <a:prstGeom prst="rect">
            <a:avLst/>
          </a:prstGeom>
          <a:noFill/>
          <a:ln>
            <a:noFill/>
          </a:ln>
        </p:spPr>
      </p:pic>
      <p:sp>
        <p:nvSpPr>
          <p:cNvPr id="223" name="Google Shape;223;p22"/>
          <p:cNvSpPr/>
          <p:nvPr/>
        </p:nvSpPr>
        <p:spPr>
          <a:xfrm>
            <a:off x="2468174" y="1921981"/>
            <a:ext cx="936823" cy="936823"/>
          </a:xfrm>
          <a:prstGeom prst="ellipse">
            <a:avLst/>
          </a:prstGeom>
          <a:noFill/>
          <a:ln w="25400" cap="flat" cmpd="sng">
            <a:solidFill>
              <a:srgbClr val="2C405A"/>
            </a:solidFill>
            <a:prstDash val="solid"/>
            <a:round/>
            <a:headEnd type="none" w="sm" len="sm"/>
            <a:tailEnd type="none" w="sm" len="sm"/>
          </a:ln>
        </p:spPr>
        <p:txBody>
          <a:bodyPr spcFirstLastPara="1" wrap="square" lIns="121900" tIns="60933" rIns="121900" bIns="60933" anchor="ctr" anchorCtr="0">
            <a:noAutofit/>
          </a:bodyPr>
          <a:lstStyle/>
          <a:p>
            <a:pPr algn="ctr"/>
            <a:endParaRPr sz="1400">
              <a:solidFill>
                <a:schemeClr val="lt1"/>
              </a:solidFill>
              <a:latin typeface="Arial"/>
              <a:ea typeface="Arial"/>
              <a:cs typeface="Arial"/>
              <a:sym typeface="Arial"/>
            </a:endParaRPr>
          </a:p>
        </p:txBody>
      </p:sp>
      <p:grpSp>
        <p:nvGrpSpPr>
          <p:cNvPr id="224" name="Google Shape;224;p22"/>
          <p:cNvGrpSpPr/>
          <p:nvPr/>
        </p:nvGrpSpPr>
        <p:grpSpPr>
          <a:xfrm>
            <a:off x="4132825" y="1940639"/>
            <a:ext cx="323163" cy="990947"/>
            <a:chOff x="4105619" y="1955399"/>
            <a:chExt cx="323162" cy="990947"/>
          </a:xfrm>
        </p:grpSpPr>
        <p:pic>
          <p:nvPicPr>
            <p:cNvPr id="225" name="Google Shape;225;p22"/>
            <p:cNvPicPr preferRelativeResize="0"/>
            <p:nvPr/>
          </p:nvPicPr>
          <p:blipFill rotWithShape="1">
            <a:blip r:embed="rId6">
              <a:alphaModFix/>
            </a:blip>
            <a:srcRect/>
            <a:stretch/>
          </p:blipFill>
          <p:spPr>
            <a:xfrm>
              <a:off x="4105619" y="1955399"/>
              <a:ext cx="323162" cy="204669"/>
            </a:xfrm>
            <a:prstGeom prst="rect">
              <a:avLst/>
            </a:prstGeom>
            <a:noFill/>
            <a:ln>
              <a:noFill/>
            </a:ln>
          </p:spPr>
        </p:pic>
        <p:pic>
          <p:nvPicPr>
            <p:cNvPr id="226" name="Google Shape;226;p22"/>
            <p:cNvPicPr preferRelativeResize="0"/>
            <p:nvPr/>
          </p:nvPicPr>
          <p:blipFill rotWithShape="1">
            <a:blip r:embed="rId7">
              <a:alphaModFix/>
            </a:blip>
            <a:srcRect/>
            <a:stretch/>
          </p:blipFill>
          <p:spPr>
            <a:xfrm>
              <a:off x="4154632" y="2258975"/>
              <a:ext cx="225136" cy="343629"/>
            </a:xfrm>
            <a:prstGeom prst="rect">
              <a:avLst/>
            </a:prstGeom>
            <a:noFill/>
            <a:ln>
              <a:noFill/>
            </a:ln>
          </p:spPr>
        </p:pic>
        <p:pic>
          <p:nvPicPr>
            <p:cNvPr id="227" name="Google Shape;227;p22"/>
            <p:cNvPicPr preferRelativeResize="0"/>
            <p:nvPr/>
          </p:nvPicPr>
          <p:blipFill rotWithShape="1">
            <a:blip r:embed="rId8">
              <a:alphaModFix/>
            </a:blip>
            <a:srcRect/>
            <a:stretch/>
          </p:blipFill>
          <p:spPr>
            <a:xfrm>
              <a:off x="4131639" y="2675223"/>
              <a:ext cx="271123" cy="271123"/>
            </a:xfrm>
            <a:prstGeom prst="rect">
              <a:avLst/>
            </a:prstGeom>
            <a:noFill/>
            <a:ln>
              <a:noFill/>
            </a:ln>
          </p:spPr>
        </p:pic>
      </p:grpSp>
      <p:cxnSp>
        <p:nvCxnSpPr>
          <p:cNvPr id="228" name="Google Shape;228;p22"/>
          <p:cNvCxnSpPr/>
          <p:nvPr/>
        </p:nvCxnSpPr>
        <p:spPr>
          <a:xfrm rot="10800000" flipH="1">
            <a:off x="9232425" y="2391601"/>
            <a:ext cx="743171" cy="10827"/>
          </a:xfrm>
          <a:prstGeom prst="straightConnector1">
            <a:avLst/>
          </a:prstGeom>
          <a:noFill/>
          <a:ln w="12700" cap="flat" cmpd="sng">
            <a:solidFill>
              <a:srgbClr val="2C405A"/>
            </a:solidFill>
            <a:prstDash val="solid"/>
            <a:round/>
            <a:headEnd type="none" w="sm" len="sm"/>
            <a:tailEnd type="triangle" w="med" len="med"/>
          </a:ln>
        </p:spPr>
      </p:cxnSp>
      <p:pic>
        <p:nvPicPr>
          <p:cNvPr id="229" name="Google Shape;229;p22"/>
          <p:cNvPicPr preferRelativeResize="0"/>
          <p:nvPr/>
        </p:nvPicPr>
        <p:blipFill rotWithShape="1">
          <a:blip r:embed="rId5">
            <a:alphaModFix/>
          </a:blip>
          <a:srcRect/>
          <a:stretch/>
        </p:blipFill>
        <p:spPr>
          <a:xfrm>
            <a:off x="10026540" y="1921981"/>
            <a:ext cx="982425" cy="982425"/>
          </a:xfrm>
          <a:prstGeom prst="rect">
            <a:avLst/>
          </a:prstGeom>
          <a:noFill/>
          <a:ln>
            <a:noFill/>
          </a:ln>
        </p:spPr>
      </p:pic>
      <p:sp>
        <p:nvSpPr>
          <p:cNvPr id="230" name="Google Shape;230;p22"/>
          <p:cNvSpPr/>
          <p:nvPr/>
        </p:nvSpPr>
        <p:spPr>
          <a:xfrm>
            <a:off x="10021719" y="1921981"/>
            <a:ext cx="936823" cy="936823"/>
          </a:xfrm>
          <a:prstGeom prst="ellipse">
            <a:avLst/>
          </a:prstGeom>
          <a:noFill/>
          <a:ln w="25400" cap="flat" cmpd="sng">
            <a:solidFill>
              <a:srgbClr val="2C405A"/>
            </a:solidFill>
            <a:prstDash val="solid"/>
            <a:round/>
            <a:headEnd type="none" w="sm" len="sm"/>
            <a:tailEnd type="none" w="sm" len="sm"/>
          </a:ln>
        </p:spPr>
        <p:txBody>
          <a:bodyPr spcFirstLastPara="1" wrap="square" lIns="121900" tIns="60933" rIns="121900" bIns="60933" anchor="ctr" anchorCtr="0">
            <a:noAutofit/>
          </a:bodyPr>
          <a:lstStyle/>
          <a:p>
            <a:pPr algn="ctr"/>
            <a:endParaRPr sz="1400">
              <a:solidFill>
                <a:schemeClr val="lt1"/>
              </a:solidFill>
              <a:latin typeface="Arial"/>
              <a:ea typeface="Arial"/>
              <a:cs typeface="Arial"/>
              <a:sym typeface="Arial"/>
            </a:endParaRPr>
          </a:p>
        </p:txBody>
      </p:sp>
      <p:cxnSp>
        <p:nvCxnSpPr>
          <p:cNvPr id="231" name="Google Shape;231;p22"/>
          <p:cNvCxnSpPr/>
          <p:nvPr/>
        </p:nvCxnSpPr>
        <p:spPr>
          <a:xfrm rot="10800000" flipH="1">
            <a:off x="7481505" y="2393160"/>
            <a:ext cx="743171" cy="10827"/>
          </a:xfrm>
          <a:prstGeom prst="straightConnector1">
            <a:avLst/>
          </a:prstGeom>
          <a:noFill/>
          <a:ln w="12700" cap="flat" cmpd="sng">
            <a:solidFill>
              <a:srgbClr val="2C405A"/>
            </a:solidFill>
            <a:prstDash val="solid"/>
            <a:round/>
            <a:headEnd type="none" w="sm" len="sm"/>
            <a:tailEnd type="triangle" w="med" len="med"/>
          </a:ln>
        </p:spPr>
      </p:cxnSp>
      <p:sp>
        <p:nvSpPr>
          <p:cNvPr id="232" name="Google Shape;232;p22"/>
          <p:cNvSpPr/>
          <p:nvPr/>
        </p:nvSpPr>
        <p:spPr>
          <a:xfrm>
            <a:off x="6546905" y="1943491"/>
            <a:ext cx="936823" cy="936821"/>
          </a:xfrm>
          <a:prstGeom prst="ellipse">
            <a:avLst/>
          </a:prstGeom>
          <a:noFill/>
          <a:ln w="25400" cap="flat" cmpd="sng">
            <a:solidFill>
              <a:srgbClr val="2C405A"/>
            </a:solidFill>
            <a:prstDash val="solid"/>
            <a:round/>
            <a:headEnd type="none" w="sm" len="sm"/>
            <a:tailEnd type="none" w="sm" len="sm"/>
          </a:ln>
        </p:spPr>
        <p:txBody>
          <a:bodyPr spcFirstLastPara="1" wrap="square" lIns="121900" tIns="60933" rIns="121900" bIns="60933" anchor="ctr" anchorCtr="0">
            <a:noAutofit/>
          </a:bodyPr>
          <a:lstStyle/>
          <a:p>
            <a:pPr algn="ctr"/>
            <a:endParaRPr sz="1400">
              <a:solidFill>
                <a:schemeClr val="lt1"/>
              </a:solidFill>
              <a:latin typeface="Arial"/>
              <a:ea typeface="Arial"/>
              <a:cs typeface="Arial"/>
              <a:sym typeface="Arial"/>
            </a:endParaRPr>
          </a:p>
        </p:txBody>
      </p:sp>
      <p:sp>
        <p:nvSpPr>
          <p:cNvPr id="233" name="Google Shape;233;p22"/>
          <p:cNvSpPr txBox="1"/>
          <p:nvPr/>
        </p:nvSpPr>
        <p:spPr>
          <a:xfrm>
            <a:off x="2004828" y="1315407"/>
            <a:ext cx="1827851" cy="338555"/>
          </a:xfrm>
          <a:prstGeom prst="rect">
            <a:avLst/>
          </a:prstGeom>
          <a:noFill/>
          <a:ln>
            <a:noFill/>
          </a:ln>
        </p:spPr>
        <p:txBody>
          <a:bodyPr spcFirstLastPara="1" wrap="square" lIns="121900" tIns="60933" rIns="121900" bIns="60933" anchor="t" anchorCtr="0">
            <a:noAutofit/>
          </a:bodyPr>
          <a:lstStyle/>
          <a:p>
            <a:r>
              <a:rPr lang="en-US" sz="1400">
                <a:solidFill>
                  <a:srgbClr val="00717D"/>
                </a:solidFill>
                <a:latin typeface="Avenir"/>
                <a:ea typeface="Avenir"/>
                <a:cs typeface="Avenir"/>
                <a:sym typeface="Avenir"/>
              </a:rPr>
              <a:t>Traditional Referral </a:t>
            </a:r>
            <a:endParaRPr sz="2400"/>
          </a:p>
        </p:txBody>
      </p:sp>
      <p:sp>
        <p:nvSpPr>
          <p:cNvPr id="234" name="Google Shape;234;p22"/>
          <p:cNvSpPr txBox="1"/>
          <p:nvPr/>
        </p:nvSpPr>
        <p:spPr>
          <a:xfrm>
            <a:off x="7812811" y="1324356"/>
            <a:ext cx="1983877" cy="338555"/>
          </a:xfrm>
          <a:prstGeom prst="rect">
            <a:avLst/>
          </a:prstGeom>
          <a:noFill/>
          <a:ln>
            <a:noFill/>
          </a:ln>
        </p:spPr>
        <p:txBody>
          <a:bodyPr spcFirstLastPara="1" wrap="square" lIns="121900" tIns="60933" rIns="121900" bIns="60933" anchor="t" anchorCtr="0">
            <a:noAutofit/>
          </a:bodyPr>
          <a:lstStyle/>
          <a:p>
            <a:r>
              <a:rPr lang="en-US" sz="1400">
                <a:solidFill>
                  <a:srgbClr val="00717D"/>
                </a:solidFill>
                <a:latin typeface="Avenir"/>
                <a:ea typeface="Avenir"/>
                <a:cs typeface="Avenir"/>
                <a:sym typeface="Avenir"/>
              </a:rPr>
              <a:t>Through NCCARE360</a:t>
            </a:r>
            <a:endParaRPr sz="2400"/>
          </a:p>
        </p:txBody>
      </p:sp>
      <p:sp>
        <p:nvSpPr>
          <p:cNvPr id="235" name="Google Shape;235;p22"/>
          <p:cNvSpPr/>
          <p:nvPr/>
        </p:nvSpPr>
        <p:spPr>
          <a:xfrm>
            <a:off x="951737" y="3051744"/>
            <a:ext cx="652315" cy="307776"/>
          </a:xfrm>
          <a:prstGeom prst="rect">
            <a:avLst/>
          </a:prstGeom>
          <a:noFill/>
          <a:ln>
            <a:noFill/>
          </a:ln>
        </p:spPr>
        <p:txBody>
          <a:bodyPr spcFirstLastPara="1" wrap="square" lIns="121900" tIns="60933" rIns="121900" bIns="60933" anchor="t" anchorCtr="0">
            <a:noAutofit/>
          </a:bodyPr>
          <a:lstStyle/>
          <a:p>
            <a:r>
              <a:rPr lang="en-US" sz="1200" dirty="0">
                <a:solidFill>
                  <a:srgbClr val="2C405A"/>
                </a:solidFill>
                <a:latin typeface="Avenir"/>
                <a:ea typeface="Avenir"/>
                <a:cs typeface="Avenir"/>
                <a:sym typeface="Avenir"/>
              </a:rPr>
              <a:t>Client</a:t>
            </a:r>
            <a:endParaRPr sz="1200" dirty="0">
              <a:solidFill>
                <a:srgbClr val="000000"/>
              </a:solidFill>
              <a:latin typeface="Arial"/>
              <a:ea typeface="Arial"/>
              <a:cs typeface="Arial"/>
              <a:sym typeface="Arial"/>
            </a:endParaRPr>
          </a:p>
        </p:txBody>
      </p:sp>
      <p:sp>
        <p:nvSpPr>
          <p:cNvPr id="236" name="Google Shape;236;p22"/>
          <p:cNvSpPr/>
          <p:nvPr/>
        </p:nvSpPr>
        <p:spPr>
          <a:xfrm>
            <a:off x="2168999" y="3042820"/>
            <a:ext cx="1614117" cy="307776"/>
          </a:xfrm>
          <a:prstGeom prst="rect">
            <a:avLst/>
          </a:prstGeom>
          <a:noFill/>
          <a:ln>
            <a:noFill/>
          </a:ln>
        </p:spPr>
        <p:txBody>
          <a:bodyPr spcFirstLastPara="1" wrap="square" lIns="121900" tIns="60933" rIns="121900" bIns="60933" anchor="t" anchorCtr="0">
            <a:noAutofit/>
          </a:bodyPr>
          <a:lstStyle/>
          <a:p>
            <a:r>
              <a:rPr lang="en-US" sz="1200">
                <a:solidFill>
                  <a:srgbClr val="2C405A"/>
                </a:solidFill>
                <a:latin typeface="Avenir"/>
                <a:ea typeface="Avenir"/>
                <a:cs typeface="Avenir"/>
                <a:sym typeface="Avenir"/>
              </a:rPr>
              <a:t>Healthcare Provider</a:t>
            </a:r>
            <a:endParaRPr sz="1200">
              <a:solidFill>
                <a:srgbClr val="000000"/>
              </a:solidFill>
              <a:latin typeface="Arial"/>
              <a:ea typeface="Arial"/>
              <a:cs typeface="Arial"/>
              <a:sym typeface="Arial"/>
            </a:endParaRPr>
          </a:p>
        </p:txBody>
      </p:sp>
      <p:sp>
        <p:nvSpPr>
          <p:cNvPr id="237" name="Google Shape;237;p22"/>
          <p:cNvSpPr/>
          <p:nvPr/>
        </p:nvSpPr>
        <p:spPr>
          <a:xfrm>
            <a:off x="4515898" y="3054941"/>
            <a:ext cx="1440993" cy="307776"/>
          </a:xfrm>
          <a:prstGeom prst="rect">
            <a:avLst/>
          </a:prstGeom>
          <a:noFill/>
          <a:ln>
            <a:noFill/>
          </a:ln>
        </p:spPr>
        <p:txBody>
          <a:bodyPr spcFirstLastPara="1" wrap="square" lIns="121900" tIns="60933" rIns="121900" bIns="60933" anchor="t" anchorCtr="0">
            <a:noAutofit/>
          </a:bodyPr>
          <a:lstStyle/>
          <a:p>
            <a:r>
              <a:rPr lang="en-US" sz="1200">
                <a:solidFill>
                  <a:srgbClr val="2C405A"/>
                </a:solidFill>
                <a:latin typeface="Avenir"/>
                <a:ea typeface="Avenir"/>
                <a:cs typeface="Avenir"/>
                <a:sym typeface="Avenir"/>
              </a:rPr>
              <a:t>Housing Provider</a:t>
            </a:r>
            <a:endParaRPr sz="1200">
              <a:solidFill>
                <a:srgbClr val="000000"/>
              </a:solidFill>
              <a:latin typeface="Arial"/>
              <a:ea typeface="Arial"/>
              <a:cs typeface="Arial"/>
              <a:sym typeface="Arial"/>
            </a:endParaRPr>
          </a:p>
        </p:txBody>
      </p:sp>
      <p:sp>
        <p:nvSpPr>
          <p:cNvPr id="238" name="Google Shape;238;p22"/>
          <p:cNvSpPr/>
          <p:nvPr/>
        </p:nvSpPr>
        <p:spPr>
          <a:xfrm>
            <a:off x="6676399" y="3054941"/>
            <a:ext cx="652315" cy="307776"/>
          </a:xfrm>
          <a:prstGeom prst="rect">
            <a:avLst/>
          </a:prstGeom>
          <a:noFill/>
          <a:ln>
            <a:noFill/>
          </a:ln>
        </p:spPr>
        <p:txBody>
          <a:bodyPr spcFirstLastPara="1" wrap="square" lIns="121900" tIns="60933" rIns="121900" bIns="60933" anchor="t" anchorCtr="0">
            <a:noAutofit/>
          </a:bodyPr>
          <a:lstStyle/>
          <a:p>
            <a:r>
              <a:rPr lang="en-US" sz="1200">
                <a:solidFill>
                  <a:srgbClr val="2C405A"/>
                </a:solidFill>
                <a:latin typeface="Avenir"/>
                <a:ea typeface="Avenir"/>
                <a:cs typeface="Avenir"/>
                <a:sym typeface="Avenir"/>
              </a:rPr>
              <a:t>Client</a:t>
            </a:r>
            <a:endParaRPr sz="1200">
              <a:solidFill>
                <a:srgbClr val="000000"/>
              </a:solidFill>
              <a:latin typeface="Arial"/>
              <a:ea typeface="Arial"/>
              <a:cs typeface="Arial"/>
              <a:sym typeface="Arial"/>
            </a:endParaRPr>
          </a:p>
        </p:txBody>
      </p:sp>
      <p:sp>
        <p:nvSpPr>
          <p:cNvPr id="239" name="Google Shape;239;p22"/>
          <p:cNvSpPr/>
          <p:nvPr/>
        </p:nvSpPr>
        <p:spPr>
          <a:xfrm>
            <a:off x="7997691" y="3045153"/>
            <a:ext cx="1614117" cy="307776"/>
          </a:xfrm>
          <a:prstGeom prst="rect">
            <a:avLst/>
          </a:prstGeom>
          <a:noFill/>
          <a:ln>
            <a:noFill/>
          </a:ln>
        </p:spPr>
        <p:txBody>
          <a:bodyPr spcFirstLastPara="1" wrap="square" lIns="121900" tIns="60933" rIns="121900" bIns="60933" anchor="t" anchorCtr="0">
            <a:noAutofit/>
          </a:bodyPr>
          <a:lstStyle/>
          <a:p>
            <a:r>
              <a:rPr lang="en-US" sz="1200">
                <a:solidFill>
                  <a:srgbClr val="2C405A"/>
                </a:solidFill>
                <a:latin typeface="Avenir"/>
                <a:ea typeface="Avenir"/>
                <a:cs typeface="Avenir"/>
                <a:sym typeface="Avenir"/>
              </a:rPr>
              <a:t>Healthcare Provider</a:t>
            </a:r>
            <a:endParaRPr sz="1200">
              <a:solidFill>
                <a:srgbClr val="000000"/>
              </a:solidFill>
              <a:latin typeface="Arial"/>
              <a:ea typeface="Arial"/>
              <a:cs typeface="Arial"/>
              <a:sym typeface="Arial"/>
            </a:endParaRPr>
          </a:p>
        </p:txBody>
      </p:sp>
      <p:sp>
        <p:nvSpPr>
          <p:cNvPr id="240" name="Google Shape;240;p22"/>
          <p:cNvSpPr/>
          <p:nvPr/>
        </p:nvSpPr>
        <p:spPr>
          <a:xfrm>
            <a:off x="9796397" y="3045095"/>
            <a:ext cx="1440993" cy="307776"/>
          </a:xfrm>
          <a:prstGeom prst="rect">
            <a:avLst/>
          </a:prstGeom>
          <a:noFill/>
          <a:ln>
            <a:noFill/>
          </a:ln>
        </p:spPr>
        <p:txBody>
          <a:bodyPr spcFirstLastPara="1" wrap="square" lIns="121900" tIns="60933" rIns="121900" bIns="60933" anchor="t" anchorCtr="0">
            <a:noAutofit/>
          </a:bodyPr>
          <a:lstStyle/>
          <a:p>
            <a:r>
              <a:rPr lang="en-US" sz="1200">
                <a:solidFill>
                  <a:srgbClr val="2C405A"/>
                </a:solidFill>
                <a:latin typeface="Avenir"/>
                <a:ea typeface="Avenir"/>
                <a:cs typeface="Avenir"/>
                <a:sym typeface="Avenir"/>
              </a:rPr>
              <a:t>Housing Provider</a:t>
            </a:r>
            <a:endParaRPr sz="1200">
              <a:solidFill>
                <a:srgbClr val="000000"/>
              </a:solidFill>
              <a:latin typeface="Arial"/>
              <a:ea typeface="Arial"/>
              <a:cs typeface="Arial"/>
              <a:sym typeface="Arial"/>
            </a:endParaRPr>
          </a:p>
        </p:txBody>
      </p:sp>
      <p:sp>
        <p:nvSpPr>
          <p:cNvPr id="241" name="Google Shape;241;p22"/>
          <p:cNvSpPr txBox="1"/>
          <p:nvPr/>
        </p:nvSpPr>
        <p:spPr>
          <a:xfrm>
            <a:off x="356994" y="143838"/>
            <a:ext cx="11338660" cy="1378789"/>
          </a:xfrm>
          <a:prstGeom prst="rect">
            <a:avLst/>
          </a:prstGeom>
          <a:noFill/>
          <a:ln>
            <a:noFill/>
          </a:ln>
        </p:spPr>
        <p:txBody>
          <a:bodyPr spcFirstLastPara="1" wrap="square" lIns="91400" tIns="45700" rIns="91400" bIns="45700" anchor="t" anchorCtr="0">
            <a:noAutofit/>
          </a:bodyPr>
          <a:lstStyle/>
          <a:p>
            <a:r>
              <a:rPr lang="en-US" sz="4000" dirty="0">
                <a:solidFill>
                  <a:srgbClr val="595959"/>
                </a:solidFill>
                <a:latin typeface="Avenir"/>
                <a:ea typeface="Avenir"/>
                <a:cs typeface="Avenir"/>
                <a:sym typeface="Avenir"/>
              </a:rPr>
              <a:t>Coordination Platform at Work</a:t>
            </a:r>
            <a:endParaRPr sz="2400" dirty="0"/>
          </a:p>
          <a:p>
            <a:r>
              <a:rPr lang="en-US" sz="2400" dirty="0">
                <a:solidFill>
                  <a:srgbClr val="4F9594"/>
                </a:solidFill>
                <a:latin typeface="Avenir"/>
                <a:ea typeface="Avenir"/>
                <a:cs typeface="Avenir"/>
                <a:sym typeface="Avenir"/>
              </a:rPr>
              <a:t>Improving coordination efficiency and accuracy</a:t>
            </a:r>
            <a:endParaRPr sz="933" dirty="0">
              <a:solidFill>
                <a:srgbClr val="4F9594"/>
              </a:solidFill>
              <a:latin typeface="Arial"/>
              <a:ea typeface="Arial"/>
              <a:cs typeface="Arial"/>
              <a:sym typeface="Arial"/>
            </a:endParaRPr>
          </a:p>
        </p:txBody>
      </p:sp>
      <p:sp>
        <p:nvSpPr>
          <p:cNvPr id="242" name="Google Shape;242;p22"/>
          <p:cNvSpPr txBox="1"/>
          <p:nvPr/>
        </p:nvSpPr>
        <p:spPr>
          <a:xfrm>
            <a:off x="4431003" y="6429968"/>
            <a:ext cx="4114800" cy="251725"/>
          </a:xfrm>
          <a:prstGeom prst="rect">
            <a:avLst/>
          </a:prstGeom>
          <a:noFill/>
          <a:ln>
            <a:noFill/>
          </a:ln>
        </p:spPr>
        <p:txBody>
          <a:bodyPr spcFirstLastPara="1" wrap="square" lIns="91400" tIns="45700" rIns="91400" bIns="45700" anchor="ctr" anchorCtr="0">
            <a:noAutofit/>
          </a:bodyPr>
          <a:lstStyle/>
          <a:p>
            <a:r>
              <a:rPr lang="en-US" sz="1600">
                <a:solidFill>
                  <a:srgbClr val="595959"/>
                </a:solidFill>
                <a:latin typeface="Avenir"/>
                <a:ea typeface="Avenir"/>
                <a:cs typeface="Avenir"/>
                <a:sym typeface="Avenir"/>
              </a:rPr>
              <a:t>PROPRIETARY &amp; CONFIDENTIAL</a:t>
            </a:r>
            <a:endParaRPr sz="1600">
              <a:solidFill>
                <a:srgbClr val="595959"/>
              </a:solidFill>
              <a:latin typeface="Avenir"/>
              <a:ea typeface="Avenir"/>
              <a:cs typeface="Avenir"/>
              <a:sym typeface="Avenir"/>
            </a:endParaRPr>
          </a:p>
        </p:txBody>
      </p:sp>
      <p:sp>
        <p:nvSpPr>
          <p:cNvPr id="243" name="Google Shape;243;p22"/>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Autofit/>
          </a:bodyPr>
          <a:lstStyle/>
          <a:p>
            <a:pPr>
              <a:buSzPts val="1000"/>
            </a:pPr>
            <a:fld id="{00000000-1234-1234-1234-123412341234}" type="slidenum">
              <a:rPr lang="en-US"/>
              <a:pPr>
                <a:buSzPts val="1000"/>
              </a:pPr>
              <a:t>7</a:t>
            </a:fld>
            <a:endParaRPr/>
          </a:p>
        </p:txBody>
      </p:sp>
      <p:sp>
        <p:nvSpPr>
          <p:cNvPr id="244" name="Google Shape;244;p22"/>
          <p:cNvSpPr/>
          <p:nvPr/>
        </p:nvSpPr>
        <p:spPr>
          <a:xfrm>
            <a:off x="8283430" y="1908669"/>
            <a:ext cx="936823" cy="936823"/>
          </a:xfrm>
          <a:prstGeom prst="ellipse">
            <a:avLst/>
          </a:prstGeom>
          <a:noFill/>
          <a:ln w="25400" cap="flat" cmpd="sng">
            <a:solidFill>
              <a:srgbClr val="2C405A"/>
            </a:solidFill>
            <a:prstDash val="solid"/>
            <a:round/>
            <a:headEnd type="none" w="sm" len="sm"/>
            <a:tailEnd type="none" w="sm" len="sm"/>
          </a:ln>
        </p:spPr>
        <p:txBody>
          <a:bodyPr spcFirstLastPara="1" wrap="square" lIns="121900" tIns="60933" rIns="121900" bIns="60933" anchor="ctr" anchorCtr="0">
            <a:noAutofit/>
          </a:bodyPr>
          <a:lstStyle/>
          <a:p>
            <a:pPr algn="ctr"/>
            <a:endParaRPr sz="1400">
              <a:solidFill>
                <a:schemeClr val="lt1"/>
              </a:solidFill>
              <a:latin typeface="Arial"/>
              <a:ea typeface="Arial"/>
              <a:cs typeface="Arial"/>
              <a:sym typeface="Arial"/>
            </a:endParaRPr>
          </a:p>
        </p:txBody>
      </p:sp>
      <p:sp>
        <p:nvSpPr>
          <p:cNvPr id="245" name="Google Shape;245;p22"/>
          <p:cNvSpPr/>
          <p:nvPr/>
        </p:nvSpPr>
        <p:spPr>
          <a:xfrm>
            <a:off x="4723563" y="1877111"/>
            <a:ext cx="936823" cy="936823"/>
          </a:xfrm>
          <a:prstGeom prst="ellipse">
            <a:avLst/>
          </a:prstGeom>
          <a:noFill/>
          <a:ln w="25400" cap="flat" cmpd="sng">
            <a:solidFill>
              <a:srgbClr val="2C405A"/>
            </a:solidFill>
            <a:prstDash val="solid"/>
            <a:round/>
            <a:headEnd type="none" w="sm" len="sm"/>
            <a:tailEnd type="none" w="sm" len="sm"/>
          </a:ln>
        </p:spPr>
        <p:txBody>
          <a:bodyPr spcFirstLastPara="1" wrap="square" lIns="121900" tIns="60933" rIns="121900" bIns="60933"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30052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cxnSp>
        <p:nvCxnSpPr>
          <p:cNvPr id="283" name="Google Shape;283;p24"/>
          <p:cNvCxnSpPr/>
          <p:nvPr/>
        </p:nvCxnSpPr>
        <p:spPr>
          <a:xfrm rot="10800000" flipH="1">
            <a:off x="8204373" y="3448362"/>
            <a:ext cx="2147700" cy="11100"/>
          </a:xfrm>
          <a:prstGeom prst="straightConnector1">
            <a:avLst/>
          </a:prstGeom>
          <a:noFill/>
          <a:ln w="31750" cap="flat" cmpd="sng">
            <a:solidFill>
              <a:srgbClr val="4F9594"/>
            </a:solidFill>
            <a:prstDash val="solid"/>
            <a:miter lim="800000"/>
            <a:headEnd type="none" w="sm" len="sm"/>
            <a:tailEnd type="triangle" w="med" len="med"/>
          </a:ln>
        </p:spPr>
      </p:cxnSp>
      <p:cxnSp>
        <p:nvCxnSpPr>
          <p:cNvPr id="284" name="Google Shape;284;p24"/>
          <p:cNvCxnSpPr/>
          <p:nvPr/>
        </p:nvCxnSpPr>
        <p:spPr>
          <a:xfrm rot="10800000" flipH="1">
            <a:off x="9049922" y="2664773"/>
            <a:ext cx="362100" cy="792000"/>
          </a:xfrm>
          <a:prstGeom prst="straightConnector1">
            <a:avLst/>
          </a:prstGeom>
          <a:noFill/>
          <a:ln w="12700" cap="flat" cmpd="sng">
            <a:solidFill>
              <a:srgbClr val="4F9594"/>
            </a:solidFill>
            <a:prstDash val="dot"/>
            <a:miter lim="800000"/>
            <a:headEnd type="none" w="sm" len="sm"/>
            <a:tailEnd type="triangle" w="med" len="med"/>
          </a:ln>
        </p:spPr>
      </p:cxnSp>
      <p:cxnSp>
        <p:nvCxnSpPr>
          <p:cNvPr id="285" name="Google Shape;285;p24"/>
          <p:cNvCxnSpPr/>
          <p:nvPr/>
        </p:nvCxnSpPr>
        <p:spPr>
          <a:xfrm rot="10800000" flipH="1">
            <a:off x="9049893" y="3027457"/>
            <a:ext cx="800100" cy="421500"/>
          </a:xfrm>
          <a:prstGeom prst="straightConnector1">
            <a:avLst/>
          </a:prstGeom>
          <a:noFill/>
          <a:ln w="12700" cap="flat" cmpd="sng">
            <a:solidFill>
              <a:srgbClr val="4F9594"/>
            </a:solidFill>
            <a:prstDash val="dot"/>
            <a:miter lim="800000"/>
            <a:headEnd type="none" w="sm" len="sm"/>
            <a:tailEnd type="triangle" w="med" len="med"/>
          </a:ln>
        </p:spPr>
      </p:cxnSp>
      <p:cxnSp>
        <p:nvCxnSpPr>
          <p:cNvPr id="286" name="Google Shape;286;p24"/>
          <p:cNvCxnSpPr/>
          <p:nvPr/>
        </p:nvCxnSpPr>
        <p:spPr>
          <a:xfrm>
            <a:off x="9058439" y="3456773"/>
            <a:ext cx="235800" cy="709200"/>
          </a:xfrm>
          <a:prstGeom prst="straightConnector1">
            <a:avLst/>
          </a:prstGeom>
          <a:noFill/>
          <a:ln w="12700" cap="flat" cmpd="sng">
            <a:solidFill>
              <a:srgbClr val="4F9594"/>
            </a:solidFill>
            <a:prstDash val="dot"/>
            <a:miter lim="800000"/>
            <a:headEnd type="none" w="sm" len="sm"/>
            <a:tailEnd type="triangle" w="med" len="med"/>
          </a:ln>
        </p:spPr>
      </p:cxnSp>
      <p:cxnSp>
        <p:nvCxnSpPr>
          <p:cNvPr id="287" name="Google Shape;287;p24"/>
          <p:cNvCxnSpPr/>
          <p:nvPr/>
        </p:nvCxnSpPr>
        <p:spPr>
          <a:xfrm>
            <a:off x="9035664" y="3425943"/>
            <a:ext cx="748800" cy="435900"/>
          </a:xfrm>
          <a:prstGeom prst="straightConnector1">
            <a:avLst/>
          </a:prstGeom>
          <a:noFill/>
          <a:ln w="12700" cap="flat" cmpd="sng">
            <a:solidFill>
              <a:srgbClr val="4F9594"/>
            </a:solidFill>
            <a:prstDash val="dot"/>
            <a:miter lim="800000"/>
            <a:headEnd type="none" w="sm" len="sm"/>
            <a:tailEnd type="triangle" w="med" len="med"/>
          </a:ln>
        </p:spPr>
      </p:cxnSp>
      <p:sp>
        <p:nvSpPr>
          <p:cNvPr id="288" name="Google Shape;288;p24"/>
          <p:cNvSpPr txBox="1"/>
          <p:nvPr/>
        </p:nvSpPr>
        <p:spPr>
          <a:xfrm>
            <a:off x="8848441" y="7007113"/>
            <a:ext cx="2161899" cy="533480"/>
          </a:xfrm>
          <a:prstGeom prst="rect">
            <a:avLst/>
          </a:prstGeom>
          <a:noFill/>
          <a:ln>
            <a:noFill/>
          </a:ln>
        </p:spPr>
        <p:txBody>
          <a:bodyPr spcFirstLastPara="1" wrap="square" lIns="121900" tIns="60933" rIns="121900" bIns="60933" anchor="t" anchorCtr="0">
            <a:noAutofit/>
          </a:bodyPr>
          <a:lstStyle/>
          <a:p>
            <a:pPr algn="ctr"/>
            <a:r>
              <a:rPr lang="en-US" sz="1333">
                <a:solidFill>
                  <a:srgbClr val="595959"/>
                </a:solidFill>
                <a:latin typeface="Avenir"/>
                <a:ea typeface="Avenir"/>
                <a:cs typeface="Avenir"/>
                <a:sym typeface="Avenir"/>
              </a:rPr>
              <a:t>Healthcare </a:t>
            </a:r>
            <a:endParaRPr sz="2400"/>
          </a:p>
          <a:p>
            <a:pPr algn="ctr"/>
            <a:r>
              <a:rPr lang="en-US" sz="1333">
                <a:solidFill>
                  <a:srgbClr val="595959"/>
                </a:solidFill>
                <a:latin typeface="Avenir"/>
                <a:ea typeface="Avenir"/>
                <a:cs typeface="Avenir"/>
                <a:sym typeface="Avenir"/>
              </a:rPr>
              <a:t>Partner</a:t>
            </a:r>
            <a:endParaRPr sz="2400"/>
          </a:p>
        </p:txBody>
      </p:sp>
      <p:pic>
        <p:nvPicPr>
          <p:cNvPr id="289" name="Google Shape;289;p24"/>
          <p:cNvPicPr preferRelativeResize="0"/>
          <p:nvPr/>
        </p:nvPicPr>
        <p:blipFill rotWithShape="1">
          <a:blip r:embed="rId3">
            <a:alphaModFix/>
          </a:blip>
          <a:srcRect/>
          <a:stretch/>
        </p:blipFill>
        <p:spPr>
          <a:xfrm>
            <a:off x="10461034" y="2743819"/>
            <a:ext cx="1616804" cy="1482668"/>
          </a:xfrm>
          <a:prstGeom prst="rect">
            <a:avLst/>
          </a:prstGeom>
          <a:noFill/>
          <a:ln>
            <a:noFill/>
          </a:ln>
        </p:spPr>
      </p:pic>
      <p:pic>
        <p:nvPicPr>
          <p:cNvPr id="290" name="Google Shape;290;p24"/>
          <p:cNvPicPr preferRelativeResize="0"/>
          <p:nvPr/>
        </p:nvPicPr>
        <p:blipFill rotWithShape="1">
          <a:blip r:embed="rId4">
            <a:alphaModFix/>
          </a:blip>
          <a:srcRect/>
          <a:stretch/>
        </p:blipFill>
        <p:spPr>
          <a:xfrm>
            <a:off x="7619201" y="2771456"/>
            <a:ext cx="1444296" cy="1437581"/>
          </a:xfrm>
          <a:prstGeom prst="rect">
            <a:avLst/>
          </a:prstGeom>
          <a:noFill/>
          <a:ln>
            <a:noFill/>
          </a:ln>
        </p:spPr>
      </p:pic>
      <p:sp>
        <p:nvSpPr>
          <p:cNvPr id="291" name="Google Shape;291;p24"/>
          <p:cNvSpPr txBox="1"/>
          <p:nvPr/>
        </p:nvSpPr>
        <p:spPr>
          <a:xfrm>
            <a:off x="4431003" y="6429968"/>
            <a:ext cx="4114800" cy="251725"/>
          </a:xfrm>
          <a:prstGeom prst="rect">
            <a:avLst/>
          </a:prstGeom>
          <a:noFill/>
          <a:ln>
            <a:noFill/>
          </a:ln>
        </p:spPr>
        <p:txBody>
          <a:bodyPr spcFirstLastPara="1" wrap="square" lIns="91400" tIns="45700" rIns="91400" bIns="45700" anchor="ctr" anchorCtr="0">
            <a:noAutofit/>
          </a:bodyPr>
          <a:lstStyle/>
          <a:p>
            <a:r>
              <a:rPr lang="en-US" sz="1600">
                <a:solidFill>
                  <a:srgbClr val="595959"/>
                </a:solidFill>
                <a:latin typeface="Avenir"/>
                <a:ea typeface="Avenir"/>
                <a:cs typeface="Avenir"/>
                <a:sym typeface="Avenir"/>
              </a:rPr>
              <a:t>PROPRIETARY &amp; CONFIDENTIAL</a:t>
            </a:r>
            <a:endParaRPr sz="1600">
              <a:solidFill>
                <a:srgbClr val="595959"/>
              </a:solidFill>
              <a:latin typeface="Avenir"/>
              <a:ea typeface="Avenir"/>
              <a:cs typeface="Avenir"/>
              <a:sym typeface="Avenir"/>
            </a:endParaRPr>
          </a:p>
        </p:txBody>
      </p:sp>
      <p:sp>
        <p:nvSpPr>
          <p:cNvPr id="292" name="Google Shape;292;p24"/>
          <p:cNvSpPr txBox="1"/>
          <p:nvPr/>
        </p:nvSpPr>
        <p:spPr>
          <a:xfrm>
            <a:off x="374894" y="316578"/>
            <a:ext cx="10664588" cy="984885"/>
          </a:xfrm>
          <a:prstGeom prst="rect">
            <a:avLst/>
          </a:prstGeom>
          <a:noFill/>
          <a:ln>
            <a:noFill/>
          </a:ln>
        </p:spPr>
        <p:txBody>
          <a:bodyPr spcFirstLastPara="1" wrap="square" lIns="91400" tIns="45700" rIns="91400" bIns="45700" anchor="t" anchorCtr="0">
            <a:noAutofit/>
          </a:bodyPr>
          <a:lstStyle/>
          <a:p>
            <a:r>
              <a:rPr lang="en-US" sz="3733">
                <a:solidFill>
                  <a:srgbClr val="595959"/>
                </a:solidFill>
                <a:latin typeface="Avenir"/>
                <a:ea typeface="Avenir"/>
                <a:cs typeface="Avenir"/>
                <a:sym typeface="Avenir"/>
              </a:rPr>
              <a:t>Network Model: No Wrong Door Approach</a:t>
            </a:r>
            <a:endParaRPr sz="1333">
              <a:solidFill>
                <a:srgbClr val="595959"/>
              </a:solidFill>
              <a:latin typeface="Arial"/>
              <a:ea typeface="Arial"/>
              <a:cs typeface="Arial"/>
              <a:sym typeface="Arial"/>
            </a:endParaRPr>
          </a:p>
          <a:p>
            <a:pPr>
              <a:lnSpc>
                <a:spcPct val="90000"/>
              </a:lnSpc>
            </a:pPr>
            <a:r>
              <a:rPr lang="en-US" sz="2000">
                <a:solidFill>
                  <a:srgbClr val="4F9594"/>
                </a:solidFill>
                <a:latin typeface="Avenir"/>
                <a:ea typeface="Avenir"/>
                <a:cs typeface="Avenir"/>
                <a:sym typeface="Avenir"/>
              </a:rPr>
              <a:t>Understanding Referral Workflows</a:t>
            </a:r>
            <a:endParaRPr sz="1400">
              <a:solidFill>
                <a:srgbClr val="4F9594"/>
              </a:solidFill>
              <a:latin typeface="Arial"/>
              <a:ea typeface="Arial"/>
              <a:cs typeface="Arial"/>
              <a:sym typeface="Arial"/>
            </a:endParaRPr>
          </a:p>
        </p:txBody>
      </p:sp>
      <p:sp>
        <p:nvSpPr>
          <p:cNvPr id="293" name="Google Shape;293;p24"/>
          <p:cNvSpPr txBox="1"/>
          <p:nvPr/>
        </p:nvSpPr>
        <p:spPr>
          <a:xfrm>
            <a:off x="488212" y="4253487"/>
            <a:ext cx="897600" cy="313800"/>
          </a:xfrm>
          <a:prstGeom prst="rect">
            <a:avLst/>
          </a:prstGeom>
          <a:noFill/>
          <a:ln>
            <a:noFill/>
          </a:ln>
        </p:spPr>
        <p:txBody>
          <a:bodyPr spcFirstLastPara="1" wrap="square" lIns="91400" tIns="45700" rIns="91400" bIns="45700" anchor="t" anchorCtr="0">
            <a:noAutofit/>
          </a:bodyPr>
          <a:lstStyle/>
          <a:p>
            <a:pPr algn="ctr"/>
            <a:r>
              <a:rPr lang="en-US" sz="1400" b="1">
                <a:solidFill>
                  <a:srgbClr val="595959"/>
                </a:solidFill>
                <a:latin typeface="Avenir"/>
                <a:ea typeface="Avenir"/>
                <a:cs typeface="Avenir"/>
                <a:sym typeface="Avenir"/>
              </a:rPr>
              <a:t>Client</a:t>
            </a:r>
            <a:endParaRPr sz="1400" b="1">
              <a:solidFill>
                <a:srgbClr val="595959"/>
              </a:solidFill>
              <a:latin typeface="Avenir"/>
              <a:ea typeface="Avenir"/>
              <a:cs typeface="Avenir"/>
              <a:sym typeface="Avenir"/>
            </a:endParaRPr>
          </a:p>
        </p:txBody>
      </p:sp>
      <p:sp>
        <p:nvSpPr>
          <p:cNvPr id="294" name="Google Shape;294;p24"/>
          <p:cNvSpPr txBox="1"/>
          <p:nvPr/>
        </p:nvSpPr>
        <p:spPr>
          <a:xfrm>
            <a:off x="2510025" y="4249077"/>
            <a:ext cx="1220215" cy="371369"/>
          </a:xfrm>
          <a:prstGeom prst="rect">
            <a:avLst/>
          </a:prstGeom>
          <a:noFill/>
          <a:ln>
            <a:noFill/>
          </a:ln>
        </p:spPr>
        <p:txBody>
          <a:bodyPr spcFirstLastPara="1" wrap="square" lIns="91400" tIns="45700" rIns="91400" bIns="45700" anchor="t" anchorCtr="0">
            <a:noAutofit/>
          </a:bodyPr>
          <a:lstStyle/>
          <a:p>
            <a:pPr algn="ctr"/>
            <a:r>
              <a:rPr lang="en-US" sz="1400" b="1">
                <a:solidFill>
                  <a:srgbClr val="595959"/>
                </a:solidFill>
                <a:latin typeface="Avenir"/>
                <a:ea typeface="Avenir"/>
                <a:cs typeface="Avenir"/>
                <a:sym typeface="Avenir"/>
              </a:rPr>
              <a:t>Care Coordinator</a:t>
            </a:r>
            <a:endParaRPr sz="2400"/>
          </a:p>
        </p:txBody>
      </p:sp>
      <p:sp>
        <p:nvSpPr>
          <p:cNvPr id="295" name="Google Shape;295;p24"/>
          <p:cNvSpPr txBox="1"/>
          <p:nvPr/>
        </p:nvSpPr>
        <p:spPr>
          <a:xfrm>
            <a:off x="7534663" y="4341843"/>
            <a:ext cx="1576500" cy="535500"/>
          </a:xfrm>
          <a:prstGeom prst="rect">
            <a:avLst/>
          </a:prstGeom>
          <a:noFill/>
          <a:ln>
            <a:noFill/>
          </a:ln>
        </p:spPr>
        <p:txBody>
          <a:bodyPr spcFirstLastPara="1" wrap="square" lIns="91400" tIns="45700" rIns="91400" bIns="45700" anchor="t" anchorCtr="0">
            <a:noAutofit/>
          </a:bodyPr>
          <a:lstStyle/>
          <a:p>
            <a:pPr algn="ctr"/>
            <a:r>
              <a:rPr lang="en-US" sz="1333" dirty="0">
                <a:solidFill>
                  <a:srgbClr val="595959"/>
                </a:solidFill>
                <a:latin typeface="Avenir"/>
                <a:ea typeface="Avenir"/>
                <a:cs typeface="Avenir"/>
                <a:sym typeface="Avenir"/>
              </a:rPr>
              <a:t>Housing</a:t>
            </a:r>
            <a:endParaRPr sz="2400" dirty="0"/>
          </a:p>
          <a:p>
            <a:pPr algn="ctr"/>
            <a:r>
              <a:rPr lang="en-US" sz="1333" dirty="0">
                <a:solidFill>
                  <a:srgbClr val="595959"/>
                </a:solidFill>
                <a:latin typeface="Avenir"/>
                <a:ea typeface="Avenir"/>
                <a:cs typeface="Avenir"/>
                <a:sym typeface="Avenir"/>
              </a:rPr>
              <a:t>Provider</a:t>
            </a:r>
            <a:endParaRPr sz="1333" dirty="0">
              <a:solidFill>
                <a:srgbClr val="595959"/>
              </a:solidFill>
              <a:latin typeface="Avenir"/>
              <a:ea typeface="Avenir"/>
              <a:cs typeface="Avenir"/>
              <a:sym typeface="Avenir"/>
            </a:endParaRPr>
          </a:p>
        </p:txBody>
      </p:sp>
      <p:sp>
        <p:nvSpPr>
          <p:cNvPr id="296" name="Google Shape;296;p24"/>
          <p:cNvSpPr txBox="1"/>
          <p:nvPr/>
        </p:nvSpPr>
        <p:spPr>
          <a:xfrm>
            <a:off x="10629037" y="4410387"/>
            <a:ext cx="1335148" cy="535500"/>
          </a:xfrm>
          <a:prstGeom prst="rect">
            <a:avLst/>
          </a:prstGeom>
          <a:noFill/>
          <a:ln>
            <a:noFill/>
          </a:ln>
        </p:spPr>
        <p:txBody>
          <a:bodyPr spcFirstLastPara="1" wrap="square" lIns="91400" tIns="45700" rIns="91400" bIns="45700" anchor="t" anchorCtr="0">
            <a:noAutofit/>
          </a:bodyPr>
          <a:lstStyle/>
          <a:p>
            <a:pPr algn="ctr"/>
            <a:r>
              <a:rPr lang="en-US" sz="1333" dirty="0">
                <a:solidFill>
                  <a:srgbClr val="595959"/>
                </a:solidFill>
                <a:latin typeface="Avenir"/>
                <a:ea typeface="Avenir"/>
                <a:cs typeface="Avenir"/>
                <a:sym typeface="Avenir"/>
              </a:rPr>
              <a:t>Food Bank</a:t>
            </a:r>
            <a:endParaRPr sz="1333" dirty="0">
              <a:solidFill>
                <a:srgbClr val="595959"/>
              </a:solidFill>
              <a:latin typeface="Avenir"/>
              <a:ea typeface="Avenir"/>
              <a:cs typeface="Avenir"/>
              <a:sym typeface="Avenir"/>
            </a:endParaRPr>
          </a:p>
        </p:txBody>
      </p:sp>
      <p:sp>
        <p:nvSpPr>
          <p:cNvPr id="297" name="Google Shape;297;p24"/>
          <p:cNvSpPr/>
          <p:nvPr/>
        </p:nvSpPr>
        <p:spPr>
          <a:xfrm>
            <a:off x="7630381" y="2776031"/>
            <a:ext cx="1396500" cy="1396500"/>
          </a:xfrm>
          <a:prstGeom prst="ellipse">
            <a:avLst/>
          </a:prstGeom>
          <a:noFill/>
          <a:ln w="25400" cap="flat" cmpd="sng">
            <a:solidFill>
              <a:srgbClr val="4F9594"/>
            </a:solidFill>
            <a:prstDash val="solid"/>
            <a:miter lim="800000"/>
            <a:headEnd type="none" w="sm" len="sm"/>
            <a:tailEnd type="none" w="sm" len="sm"/>
          </a:ln>
        </p:spPr>
        <p:txBody>
          <a:bodyPr spcFirstLastPara="1" wrap="square" lIns="91400" tIns="45700" rIns="91400" bIns="45700" anchor="ctr" anchorCtr="0">
            <a:noAutofit/>
          </a:bodyPr>
          <a:lstStyle/>
          <a:p>
            <a:pPr algn="ctr"/>
            <a:endParaRPr>
              <a:solidFill>
                <a:schemeClr val="lt1"/>
              </a:solidFill>
              <a:latin typeface="Calibri"/>
              <a:ea typeface="Calibri"/>
              <a:cs typeface="Calibri"/>
              <a:sym typeface="Calibri"/>
            </a:endParaRPr>
          </a:p>
        </p:txBody>
      </p:sp>
      <p:cxnSp>
        <p:nvCxnSpPr>
          <p:cNvPr id="298" name="Google Shape;298;p24"/>
          <p:cNvCxnSpPr/>
          <p:nvPr/>
        </p:nvCxnSpPr>
        <p:spPr>
          <a:xfrm rot="10800000" flipH="1">
            <a:off x="5235242" y="3448362"/>
            <a:ext cx="2147700" cy="11100"/>
          </a:xfrm>
          <a:prstGeom prst="straightConnector1">
            <a:avLst/>
          </a:prstGeom>
          <a:noFill/>
          <a:ln w="31750" cap="flat" cmpd="sng">
            <a:solidFill>
              <a:srgbClr val="4F9594"/>
            </a:solidFill>
            <a:prstDash val="solid"/>
            <a:miter lim="800000"/>
            <a:headEnd type="none" w="sm" len="sm"/>
            <a:tailEnd type="triangle" w="med" len="med"/>
          </a:ln>
        </p:spPr>
      </p:cxnSp>
      <p:pic>
        <p:nvPicPr>
          <p:cNvPr id="299" name="Google Shape;299;p24"/>
          <p:cNvPicPr preferRelativeResize="0"/>
          <p:nvPr/>
        </p:nvPicPr>
        <p:blipFill rotWithShape="1">
          <a:blip r:embed="rId5">
            <a:alphaModFix/>
          </a:blip>
          <a:srcRect/>
          <a:stretch/>
        </p:blipFill>
        <p:spPr>
          <a:xfrm>
            <a:off x="4570208" y="3220504"/>
            <a:ext cx="1634203" cy="1225653"/>
          </a:xfrm>
          <a:prstGeom prst="rect">
            <a:avLst/>
          </a:prstGeom>
          <a:noFill/>
          <a:ln>
            <a:noFill/>
          </a:ln>
        </p:spPr>
      </p:pic>
      <p:pic>
        <p:nvPicPr>
          <p:cNvPr id="300" name="Google Shape;300;p24"/>
          <p:cNvPicPr preferRelativeResize="0"/>
          <p:nvPr/>
        </p:nvPicPr>
        <p:blipFill rotWithShape="1">
          <a:blip r:embed="rId6">
            <a:alphaModFix/>
          </a:blip>
          <a:srcRect/>
          <a:stretch/>
        </p:blipFill>
        <p:spPr>
          <a:xfrm>
            <a:off x="4784001" y="3383062"/>
            <a:ext cx="1210017" cy="724543"/>
          </a:xfrm>
          <a:prstGeom prst="rect">
            <a:avLst/>
          </a:prstGeom>
          <a:noFill/>
          <a:ln>
            <a:noFill/>
          </a:ln>
        </p:spPr>
      </p:pic>
      <p:sp>
        <p:nvSpPr>
          <p:cNvPr id="301" name="Google Shape;301;p24"/>
          <p:cNvSpPr/>
          <p:nvPr/>
        </p:nvSpPr>
        <p:spPr>
          <a:xfrm>
            <a:off x="6781446" y="2515634"/>
            <a:ext cx="567900" cy="567900"/>
          </a:xfrm>
          <a:prstGeom prst="mathPlus">
            <a:avLst>
              <a:gd name="adj1" fmla="val 23520"/>
            </a:avLst>
          </a:prstGeom>
          <a:solidFill>
            <a:srgbClr val="00717D"/>
          </a:solidFill>
          <a:ln>
            <a:noFill/>
          </a:ln>
        </p:spPr>
        <p:txBody>
          <a:bodyPr spcFirstLastPara="1" wrap="square" lIns="91400" tIns="45700" rIns="91400" bIns="45700" anchor="ctr" anchorCtr="0">
            <a:noAutofit/>
          </a:bodyPr>
          <a:lstStyle/>
          <a:p>
            <a:pPr algn="ctr"/>
            <a:endParaRPr>
              <a:solidFill>
                <a:srgbClr val="2C405A"/>
              </a:solidFill>
              <a:latin typeface="Calibri"/>
              <a:ea typeface="Calibri"/>
              <a:cs typeface="Calibri"/>
              <a:sym typeface="Calibri"/>
            </a:endParaRPr>
          </a:p>
        </p:txBody>
      </p:sp>
      <p:cxnSp>
        <p:nvCxnSpPr>
          <p:cNvPr id="302" name="Google Shape;302;p24"/>
          <p:cNvCxnSpPr/>
          <p:nvPr/>
        </p:nvCxnSpPr>
        <p:spPr>
          <a:xfrm rot="10800000" flipH="1">
            <a:off x="6080791" y="2664773"/>
            <a:ext cx="362100" cy="792000"/>
          </a:xfrm>
          <a:prstGeom prst="straightConnector1">
            <a:avLst/>
          </a:prstGeom>
          <a:noFill/>
          <a:ln w="12700" cap="flat" cmpd="sng">
            <a:solidFill>
              <a:srgbClr val="4F9594"/>
            </a:solidFill>
            <a:prstDash val="dot"/>
            <a:miter lim="800000"/>
            <a:headEnd type="none" w="sm" len="sm"/>
            <a:tailEnd type="triangle" w="med" len="med"/>
          </a:ln>
        </p:spPr>
      </p:cxnSp>
      <p:cxnSp>
        <p:nvCxnSpPr>
          <p:cNvPr id="303" name="Google Shape;303;p24"/>
          <p:cNvCxnSpPr/>
          <p:nvPr/>
        </p:nvCxnSpPr>
        <p:spPr>
          <a:xfrm rot="10800000" flipH="1">
            <a:off x="6080762" y="3027457"/>
            <a:ext cx="800100" cy="421500"/>
          </a:xfrm>
          <a:prstGeom prst="straightConnector1">
            <a:avLst/>
          </a:prstGeom>
          <a:noFill/>
          <a:ln w="12700" cap="flat" cmpd="sng">
            <a:solidFill>
              <a:srgbClr val="4F9594"/>
            </a:solidFill>
            <a:prstDash val="dot"/>
            <a:miter lim="800000"/>
            <a:headEnd type="none" w="sm" len="sm"/>
            <a:tailEnd type="triangle" w="med" len="med"/>
          </a:ln>
        </p:spPr>
      </p:cxnSp>
      <p:cxnSp>
        <p:nvCxnSpPr>
          <p:cNvPr id="304" name="Google Shape;304;p24"/>
          <p:cNvCxnSpPr/>
          <p:nvPr/>
        </p:nvCxnSpPr>
        <p:spPr>
          <a:xfrm>
            <a:off x="6089308" y="3456773"/>
            <a:ext cx="235800" cy="709200"/>
          </a:xfrm>
          <a:prstGeom prst="straightConnector1">
            <a:avLst/>
          </a:prstGeom>
          <a:noFill/>
          <a:ln w="12700" cap="flat" cmpd="sng">
            <a:solidFill>
              <a:srgbClr val="4F9594"/>
            </a:solidFill>
            <a:prstDash val="dot"/>
            <a:miter lim="800000"/>
            <a:headEnd type="none" w="sm" len="sm"/>
            <a:tailEnd type="triangle" w="med" len="med"/>
          </a:ln>
        </p:spPr>
      </p:cxnSp>
      <p:cxnSp>
        <p:nvCxnSpPr>
          <p:cNvPr id="305" name="Google Shape;305;p24"/>
          <p:cNvCxnSpPr/>
          <p:nvPr/>
        </p:nvCxnSpPr>
        <p:spPr>
          <a:xfrm>
            <a:off x="6066533" y="3425943"/>
            <a:ext cx="748800" cy="435900"/>
          </a:xfrm>
          <a:prstGeom prst="straightConnector1">
            <a:avLst/>
          </a:prstGeom>
          <a:noFill/>
          <a:ln w="12700" cap="flat" cmpd="sng">
            <a:solidFill>
              <a:srgbClr val="4F9594"/>
            </a:solidFill>
            <a:prstDash val="dot"/>
            <a:miter lim="800000"/>
            <a:headEnd type="none" w="sm" len="sm"/>
            <a:tailEnd type="triangle" w="med" len="med"/>
          </a:ln>
        </p:spPr>
      </p:cxnSp>
      <p:cxnSp>
        <p:nvCxnSpPr>
          <p:cNvPr id="306" name="Google Shape;306;p24"/>
          <p:cNvCxnSpPr/>
          <p:nvPr/>
        </p:nvCxnSpPr>
        <p:spPr>
          <a:xfrm>
            <a:off x="3854979" y="3461419"/>
            <a:ext cx="643200" cy="0"/>
          </a:xfrm>
          <a:prstGeom prst="straightConnector1">
            <a:avLst/>
          </a:prstGeom>
          <a:noFill/>
          <a:ln w="31750" cap="flat" cmpd="sng">
            <a:solidFill>
              <a:srgbClr val="4F9594"/>
            </a:solidFill>
            <a:prstDash val="solid"/>
            <a:miter lim="800000"/>
            <a:headEnd type="none" w="sm" len="sm"/>
            <a:tailEnd type="triangle" w="med" len="med"/>
          </a:ln>
        </p:spPr>
      </p:cxnSp>
      <p:pic>
        <p:nvPicPr>
          <p:cNvPr id="307" name="Google Shape;307;p24"/>
          <p:cNvPicPr preferRelativeResize="0"/>
          <p:nvPr/>
        </p:nvPicPr>
        <p:blipFill rotWithShape="1">
          <a:blip r:embed="rId7">
            <a:alphaModFix/>
          </a:blip>
          <a:srcRect/>
          <a:stretch/>
        </p:blipFill>
        <p:spPr>
          <a:xfrm>
            <a:off x="119190" y="2704737"/>
            <a:ext cx="1674660" cy="1486004"/>
          </a:xfrm>
          <a:prstGeom prst="rect">
            <a:avLst/>
          </a:prstGeom>
          <a:noFill/>
          <a:ln>
            <a:noFill/>
          </a:ln>
        </p:spPr>
      </p:pic>
      <p:sp>
        <p:nvSpPr>
          <p:cNvPr id="308" name="Google Shape;308;p24"/>
          <p:cNvSpPr/>
          <p:nvPr/>
        </p:nvSpPr>
        <p:spPr>
          <a:xfrm>
            <a:off x="266936" y="2693440"/>
            <a:ext cx="1399137" cy="1376032"/>
          </a:xfrm>
          <a:prstGeom prst="ellipse">
            <a:avLst/>
          </a:prstGeom>
          <a:noFill/>
          <a:ln w="25400" cap="flat" cmpd="sng">
            <a:solidFill>
              <a:srgbClr val="4F9594"/>
            </a:solidFill>
            <a:prstDash val="solid"/>
            <a:miter lim="800000"/>
            <a:headEnd type="none" w="sm" len="sm"/>
            <a:tailEnd type="none" w="sm" len="sm"/>
          </a:ln>
        </p:spPr>
        <p:txBody>
          <a:bodyPr spcFirstLastPara="1" wrap="square" lIns="91400" tIns="45700" rIns="91400" bIns="45700" anchor="ctr" anchorCtr="0">
            <a:noAutofit/>
          </a:bodyPr>
          <a:lstStyle/>
          <a:p>
            <a:pPr algn="ctr"/>
            <a:endParaRPr>
              <a:solidFill>
                <a:schemeClr val="lt1"/>
              </a:solidFill>
              <a:latin typeface="Calibri"/>
              <a:ea typeface="Calibri"/>
              <a:cs typeface="Calibri"/>
              <a:sym typeface="Calibri"/>
            </a:endParaRPr>
          </a:p>
        </p:txBody>
      </p:sp>
      <p:cxnSp>
        <p:nvCxnSpPr>
          <p:cNvPr id="309" name="Google Shape;309;p24"/>
          <p:cNvCxnSpPr/>
          <p:nvPr/>
        </p:nvCxnSpPr>
        <p:spPr>
          <a:xfrm>
            <a:off x="1677368" y="3461419"/>
            <a:ext cx="643200" cy="0"/>
          </a:xfrm>
          <a:prstGeom prst="straightConnector1">
            <a:avLst/>
          </a:prstGeom>
          <a:noFill/>
          <a:ln w="31750" cap="flat" cmpd="sng">
            <a:solidFill>
              <a:srgbClr val="4F9594"/>
            </a:solidFill>
            <a:prstDash val="solid"/>
            <a:miter lim="800000"/>
            <a:headEnd type="none" w="sm" len="sm"/>
            <a:tailEnd type="triangle" w="med" len="med"/>
          </a:ln>
        </p:spPr>
      </p:cxnSp>
      <p:sp>
        <p:nvSpPr>
          <p:cNvPr id="310" name="Google Shape;310;p24"/>
          <p:cNvSpPr/>
          <p:nvPr/>
        </p:nvSpPr>
        <p:spPr>
          <a:xfrm>
            <a:off x="10557173" y="2702856"/>
            <a:ext cx="1380711" cy="1386280"/>
          </a:xfrm>
          <a:prstGeom prst="ellipse">
            <a:avLst/>
          </a:prstGeom>
          <a:noFill/>
          <a:ln w="25400" cap="flat" cmpd="sng">
            <a:solidFill>
              <a:srgbClr val="4F9594"/>
            </a:solidFill>
            <a:prstDash val="solid"/>
            <a:miter lim="800000"/>
            <a:headEnd type="none" w="sm" len="sm"/>
            <a:tailEnd type="none" w="sm" len="sm"/>
          </a:ln>
        </p:spPr>
        <p:txBody>
          <a:bodyPr spcFirstLastPara="1" wrap="square" lIns="91400" tIns="45700" rIns="91400" bIns="45700" anchor="ctr" anchorCtr="0">
            <a:noAutofit/>
          </a:bodyPr>
          <a:lstStyle/>
          <a:p>
            <a:pPr algn="ctr"/>
            <a:endParaRPr>
              <a:solidFill>
                <a:srgbClr val="FFFFFF"/>
              </a:solidFill>
              <a:latin typeface="Calibri"/>
              <a:ea typeface="Calibri"/>
              <a:cs typeface="Calibri"/>
              <a:sym typeface="Calibri"/>
            </a:endParaRPr>
          </a:p>
        </p:txBody>
      </p:sp>
      <p:sp>
        <p:nvSpPr>
          <p:cNvPr id="311" name="Google Shape;311;p24"/>
          <p:cNvSpPr/>
          <p:nvPr/>
        </p:nvSpPr>
        <p:spPr>
          <a:xfrm>
            <a:off x="2440832" y="1971490"/>
            <a:ext cx="1358597" cy="506703"/>
          </a:xfrm>
          <a:prstGeom prst="rect">
            <a:avLst/>
          </a:prstGeom>
          <a:solidFill>
            <a:srgbClr val="4F9594"/>
          </a:solidFill>
          <a:ln w="9525" cap="flat" cmpd="sng">
            <a:solidFill>
              <a:srgbClr val="00717D"/>
            </a:solidFill>
            <a:prstDash val="solid"/>
            <a:round/>
            <a:headEnd type="none" w="sm" len="sm"/>
            <a:tailEnd type="none" w="sm" len="sm"/>
          </a:ln>
        </p:spPr>
        <p:txBody>
          <a:bodyPr spcFirstLastPara="1" wrap="square" lIns="91400" tIns="45700" rIns="91400" bIns="45700" anchor="ctr" anchorCtr="0">
            <a:noAutofit/>
          </a:bodyPr>
          <a:lstStyle/>
          <a:p>
            <a:pPr algn="ctr"/>
            <a:r>
              <a:rPr lang="en-US" sz="933" b="1">
                <a:solidFill>
                  <a:schemeClr val="lt1"/>
                </a:solidFill>
                <a:latin typeface="Avenir"/>
                <a:ea typeface="Avenir"/>
                <a:cs typeface="Avenir"/>
                <a:sym typeface="Avenir"/>
              </a:rPr>
              <a:t>Housing Need Identified along with other needs</a:t>
            </a:r>
            <a:endParaRPr sz="1467">
              <a:solidFill>
                <a:srgbClr val="000000"/>
              </a:solidFill>
              <a:latin typeface="Arial"/>
              <a:ea typeface="Arial"/>
              <a:cs typeface="Arial"/>
              <a:sym typeface="Arial"/>
            </a:endParaRPr>
          </a:p>
        </p:txBody>
      </p:sp>
      <p:sp>
        <p:nvSpPr>
          <p:cNvPr id="312" name="Google Shape;312;p24"/>
          <p:cNvSpPr/>
          <p:nvPr/>
        </p:nvSpPr>
        <p:spPr>
          <a:xfrm>
            <a:off x="7693849" y="2001391"/>
            <a:ext cx="1154592" cy="511852"/>
          </a:xfrm>
          <a:prstGeom prst="rect">
            <a:avLst/>
          </a:prstGeom>
          <a:solidFill>
            <a:srgbClr val="4F9594"/>
          </a:solidFill>
          <a:ln w="9525" cap="flat" cmpd="sng">
            <a:solidFill>
              <a:srgbClr val="00717D"/>
            </a:solidFill>
            <a:prstDash val="solid"/>
            <a:round/>
            <a:headEnd type="none" w="sm" len="sm"/>
            <a:tailEnd type="none" w="sm" len="sm"/>
          </a:ln>
        </p:spPr>
        <p:txBody>
          <a:bodyPr spcFirstLastPara="1" wrap="square" lIns="91400" tIns="45700" rIns="91400" bIns="45700" anchor="ctr" anchorCtr="0">
            <a:noAutofit/>
          </a:bodyPr>
          <a:lstStyle/>
          <a:p>
            <a:pPr algn="ctr"/>
            <a:r>
              <a:rPr lang="en-US" sz="933" b="1" dirty="0">
                <a:solidFill>
                  <a:schemeClr val="lt1"/>
                </a:solidFill>
                <a:latin typeface="Avenir"/>
                <a:ea typeface="Avenir"/>
                <a:cs typeface="Avenir"/>
                <a:sym typeface="Avenir"/>
              </a:rPr>
              <a:t>Additional Food Need Identified</a:t>
            </a:r>
            <a:endParaRPr sz="1467" dirty="0">
              <a:solidFill>
                <a:srgbClr val="000000"/>
              </a:solidFill>
              <a:latin typeface="Arial"/>
              <a:ea typeface="Arial"/>
              <a:cs typeface="Arial"/>
              <a:sym typeface="Arial"/>
            </a:endParaRPr>
          </a:p>
        </p:txBody>
      </p:sp>
      <p:pic>
        <p:nvPicPr>
          <p:cNvPr id="313" name="Google Shape;313;p24"/>
          <p:cNvPicPr preferRelativeResize="0"/>
          <p:nvPr/>
        </p:nvPicPr>
        <p:blipFill rotWithShape="1">
          <a:blip r:embed="rId8">
            <a:alphaModFix/>
          </a:blip>
          <a:srcRect/>
          <a:stretch/>
        </p:blipFill>
        <p:spPr>
          <a:xfrm>
            <a:off x="6382978" y="2174749"/>
            <a:ext cx="267671" cy="411297"/>
          </a:xfrm>
          <a:prstGeom prst="rect">
            <a:avLst/>
          </a:prstGeom>
          <a:noFill/>
          <a:ln>
            <a:noFill/>
          </a:ln>
        </p:spPr>
      </p:pic>
      <p:pic>
        <p:nvPicPr>
          <p:cNvPr id="314" name="Google Shape;314;p24"/>
          <p:cNvPicPr preferRelativeResize="0"/>
          <p:nvPr/>
        </p:nvPicPr>
        <p:blipFill rotWithShape="1">
          <a:blip r:embed="rId9">
            <a:alphaModFix/>
          </a:blip>
          <a:srcRect/>
          <a:stretch/>
        </p:blipFill>
        <p:spPr>
          <a:xfrm>
            <a:off x="6810548" y="3709848"/>
            <a:ext cx="473971" cy="473971"/>
          </a:xfrm>
          <a:prstGeom prst="rect">
            <a:avLst/>
          </a:prstGeom>
          <a:noFill/>
          <a:ln>
            <a:noFill/>
          </a:ln>
        </p:spPr>
      </p:pic>
      <p:pic>
        <p:nvPicPr>
          <p:cNvPr id="315" name="Google Shape;315;p24"/>
          <p:cNvPicPr preferRelativeResize="0"/>
          <p:nvPr/>
        </p:nvPicPr>
        <p:blipFill rotWithShape="1">
          <a:blip r:embed="rId10">
            <a:alphaModFix/>
          </a:blip>
          <a:srcRect/>
          <a:stretch/>
        </p:blipFill>
        <p:spPr>
          <a:xfrm>
            <a:off x="6213873" y="4217364"/>
            <a:ext cx="347580" cy="486611"/>
          </a:xfrm>
          <a:prstGeom prst="rect">
            <a:avLst/>
          </a:prstGeom>
          <a:noFill/>
          <a:ln>
            <a:noFill/>
          </a:ln>
        </p:spPr>
      </p:pic>
      <p:sp>
        <p:nvSpPr>
          <p:cNvPr id="316" name="Google Shape;316;p24"/>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60933" rIns="121900" bIns="60933" rtlCol="0" anchor="ctr" anchorCtr="0">
            <a:noAutofit/>
          </a:bodyPr>
          <a:lstStyle/>
          <a:p>
            <a:pPr>
              <a:buSzPts val="1200"/>
            </a:pPr>
            <a:fld id="{00000000-1234-1234-1234-123412341234}" type="slidenum">
              <a:rPr lang="en-US"/>
              <a:pPr>
                <a:buSzPts val="1200"/>
              </a:pPr>
              <a:t>8</a:t>
            </a:fld>
            <a:endParaRPr/>
          </a:p>
        </p:txBody>
      </p:sp>
      <p:pic>
        <p:nvPicPr>
          <p:cNvPr id="317" name="Google Shape;317;p24"/>
          <p:cNvPicPr preferRelativeResize="0"/>
          <p:nvPr/>
        </p:nvPicPr>
        <p:blipFill rotWithShape="1">
          <a:blip r:embed="rId11">
            <a:alphaModFix/>
          </a:blip>
          <a:srcRect/>
          <a:stretch/>
        </p:blipFill>
        <p:spPr>
          <a:xfrm>
            <a:off x="2415805" y="2507361"/>
            <a:ext cx="1563265" cy="1683380"/>
          </a:xfrm>
          <a:prstGeom prst="rect">
            <a:avLst/>
          </a:prstGeom>
          <a:noFill/>
          <a:ln>
            <a:noFill/>
          </a:ln>
        </p:spPr>
      </p:pic>
      <p:sp>
        <p:nvSpPr>
          <p:cNvPr id="318" name="Google Shape;318;p24"/>
          <p:cNvSpPr/>
          <p:nvPr/>
        </p:nvSpPr>
        <p:spPr>
          <a:xfrm>
            <a:off x="2422465" y="2718869"/>
            <a:ext cx="1396500" cy="1396500"/>
          </a:xfrm>
          <a:prstGeom prst="ellipse">
            <a:avLst/>
          </a:prstGeom>
          <a:noFill/>
          <a:ln w="25400" cap="flat" cmpd="sng">
            <a:solidFill>
              <a:srgbClr val="4F9594"/>
            </a:solidFill>
            <a:prstDash val="solid"/>
            <a:miter lim="800000"/>
            <a:headEnd type="none" w="sm" len="sm"/>
            <a:tailEnd type="none" w="sm" len="sm"/>
          </a:ln>
        </p:spPr>
        <p:txBody>
          <a:bodyPr spcFirstLastPara="1" wrap="square" lIns="91400" tIns="45700" rIns="91400" bIns="45700" anchor="ctr" anchorCtr="0">
            <a:noAutofit/>
          </a:bodyPr>
          <a:lstStyle/>
          <a:p>
            <a:pPr algn="ctr"/>
            <a:endParaRPr>
              <a:solidFill>
                <a:schemeClr val="lt1"/>
              </a:solidFill>
              <a:latin typeface="Calibri"/>
              <a:ea typeface="Calibri"/>
              <a:cs typeface="Calibri"/>
              <a:sym typeface="Calibri"/>
            </a:endParaRPr>
          </a:p>
        </p:txBody>
      </p:sp>
      <p:sp>
        <p:nvSpPr>
          <p:cNvPr id="319" name="Google Shape;319;p24"/>
          <p:cNvSpPr txBox="1"/>
          <p:nvPr/>
        </p:nvSpPr>
        <p:spPr>
          <a:xfrm>
            <a:off x="6407817" y="3173622"/>
            <a:ext cx="1190707" cy="230700"/>
          </a:xfrm>
          <a:prstGeom prst="rect">
            <a:avLst/>
          </a:prstGeom>
          <a:noFill/>
          <a:ln>
            <a:noFill/>
          </a:ln>
        </p:spPr>
        <p:txBody>
          <a:bodyPr spcFirstLastPara="1" wrap="square" lIns="91400" tIns="45700" rIns="91400" bIns="45700" anchor="t" anchorCtr="0">
            <a:noAutofit/>
          </a:bodyPr>
          <a:lstStyle/>
          <a:p>
            <a:pPr algn="ctr"/>
            <a:r>
              <a:rPr lang="en-US" sz="900">
                <a:solidFill>
                  <a:srgbClr val="2C405A"/>
                </a:solidFill>
                <a:latin typeface="Avenir"/>
                <a:ea typeface="Avenir"/>
                <a:cs typeface="Avenir"/>
                <a:sym typeface="Avenir"/>
              </a:rPr>
              <a:t>Referral</a:t>
            </a:r>
            <a:endParaRPr sz="1400">
              <a:solidFill>
                <a:srgbClr val="000000"/>
              </a:solidFill>
              <a:latin typeface="Arial"/>
              <a:ea typeface="Arial"/>
              <a:cs typeface="Arial"/>
              <a:sym typeface="Arial"/>
            </a:endParaRPr>
          </a:p>
        </p:txBody>
      </p:sp>
      <p:sp>
        <p:nvSpPr>
          <p:cNvPr id="320" name="Google Shape;320;p24"/>
          <p:cNvSpPr txBox="1"/>
          <p:nvPr/>
        </p:nvSpPr>
        <p:spPr>
          <a:xfrm>
            <a:off x="9394831" y="3166861"/>
            <a:ext cx="1190707" cy="230700"/>
          </a:xfrm>
          <a:prstGeom prst="rect">
            <a:avLst/>
          </a:prstGeom>
          <a:noFill/>
          <a:ln>
            <a:noFill/>
          </a:ln>
        </p:spPr>
        <p:txBody>
          <a:bodyPr spcFirstLastPara="1" wrap="square" lIns="91400" tIns="45700" rIns="91400" bIns="45700" anchor="t" anchorCtr="0">
            <a:noAutofit/>
          </a:bodyPr>
          <a:lstStyle/>
          <a:p>
            <a:pPr algn="ctr"/>
            <a:r>
              <a:rPr lang="en-US" sz="900">
                <a:solidFill>
                  <a:srgbClr val="2C405A"/>
                </a:solidFill>
                <a:latin typeface="Avenir"/>
                <a:ea typeface="Avenir"/>
                <a:cs typeface="Avenir"/>
                <a:sym typeface="Avenir"/>
              </a:rPr>
              <a:t>Referral</a:t>
            </a:r>
            <a:endParaRPr sz="1400">
              <a:solidFill>
                <a:srgbClr val="000000"/>
              </a:solidFill>
              <a:latin typeface="Arial"/>
              <a:ea typeface="Arial"/>
              <a:cs typeface="Arial"/>
              <a:sym typeface="Arial"/>
            </a:endParaRPr>
          </a:p>
        </p:txBody>
      </p:sp>
      <p:pic>
        <p:nvPicPr>
          <p:cNvPr id="321" name="Google Shape;321;p24"/>
          <p:cNvPicPr preferRelativeResize="0"/>
          <p:nvPr/>
        </p:nvPicPr>
        <p:blipFill rotWithShape="1">
          <a:blip r:embed="rId12">
            <a:alphaModFix/>
          </a:blip>
          <a:srcRect/>
          <a:stretch/>
        </p:blipFill>
        <p:spPr>
          <a:xfrm>
            <a:off x="9852180" y="3765349"/>
            <a:ext cx="486611" cy="451852"/>
          </a:xfrm>
          <a:prstGeom prst="rect">
            <a:avLst/>
          </a:prstGeom>
          <a:noFill/>
          <a:ln>
            <a:noFill/>
          </a:ln>
        </p:spPr>
      </p:pic>
      <p:pic>
        <p:nvPicPr>
          <p:cNvPr id="322" name="Google Shape;322;p24"/>
          <p:cNvPicPr preferRelativeResize="0"/>
          <p:nvPr/>
        </p:nvPicPr>
        <p:blipFill rotWithShape="1">
          <a:blip r:embed="rId13">
            <a:alphaModFix/>
          </a:blip>
          <a:srcRect/>
          <a:stretch/>
        </p:blipFill>
        <p:spPr>
          <a:xfrm>
            <a:off x="9291879" y="2119789"/>
            <a:ext cx="417096" cy="486611"/>
          </a:xfrm>
          <a:prstGeom prst="rect">
            <a:avLst/>
          </a:prstGeom>
          <a:noFill/>
          <a:ln>
            <a:noFill/>
          </a:ln>
        </p:spPr>
      </p:pic>
      <p:pic>
        <p:nvPicPr>
          <p:cNvPr id="323" name="Google Shape;323;p24"/>
          <p:cNvPicPr preferRelativeResize="0"/>
          <p:nvPr/>
        </p:nvPicPr>
        <p:blipFill rotWithShape="1">
          <a:blip r:embed="rId14">
            <a:alphaModFix/>
          </a:blip>
          <a:srcRect/>
          <a:stretch/>
        </p:blipFill>
        <p:spPr>
          <a:xfrm>
            <a:off x="9913700" y="2573363"/>
            <a:ext cx="581249" cy="510088"/>
          </a:xfrm>
          <a:prstGeom prst="rect">
            <a:avLst/>
          </a:prstGeom>
          <a:noFill/>
          <a:ln>
            <a:noFill/>
          </a:ln>
        </p:spPr>
      </p:pic>
      <p:pic>
        <p:nvPicPr>
          <p:cNvPr id="324" name="Google Shape;324;p24"/>
          <p:cNvPicPr preferRelativeResize="0"/>
          <p:nvPr/>
        </p:nvPicPr>
        <p:blipFill rotWithShape="1">
          <a:blip r:embed="rId15">
            <a:alphaModFix/>
          </a:blip>
          <a:srcRect/>
          <a:stretch/>
        </p:blipFill>
        <p:spPr>
          <a:xfrm>
            <a:off x="9245871" y="4243180"/>
            <a:ext cx="420571" cy="420571"/>
          </a:xfrm>
          <a:prstGeom prst="rect">
            <a:avLst/>
          </a:prstGeom>
          <a:noFill/>
          <a:ln>
            <a:noFill/>
          </a:ln>
        </p:spPr>
      </p:pic>
      <p:pic>
        <p:nvPicPr>
          <p:cNvPr id="325" name="Google Shape;325;p24"/>
          <p:cNvPicPr preferRelativeResize="0"/>
          <p:nvPr/>
        </p:nvPicPr>
        <p:blipFill rotWithShape="1">
          <a:blip r:embed="rId16">
            <a:alphaModFix/>
          </a:blip>
          <a:srcRect/>
          <a:stretch/>
        </p:blipFill>
        <p:spPr>
          <a:xfrm>
            <a:off x="5238781" y="2844270"/>
            <a:ext cx="400476" cy="400476"/>
          </a:xfrm>
          <a:prstGeom prst="rect">
            <a:avLst/>
          </a:prstGeom>
          <a:noFill/>
          <a:ln>
            <a:noFill/>
          </a:ln>
        </p:spPr>
      </p:pic>
    </p:spTree>
    <p:extLst>
      <p:ext uri="{BB962C8B-B14F-4D97-AF65-F5344CB8AC3E}">
        <p14:creationId xmlns:p14="http://schemas.microsoft.com/office/powerpoint/2010/main" val="297891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8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6"/>
          <p:cNvSpPr txBox="1"/>
          <p:nvPr/>
        </p:nvSpPr>
        <p:spPr>
          <a:xfrm>
            <a:off x="1277152" y="5451799"/>
            <a:ext cx="4499029" cy="1066959"/>
          </a:xfrm>
          <a:prstGeom prst="rect">
            <a:avLst/>
          </a:prstGeom>
          <a:noFill/>
          <a:ln>
            <a:noFill/>
          </a:ln>
        </p:spPr>
        <p:txBody>
          <a:bodyPr spcFirstLastPara="1" wrap="square" lIns="121900" tIns="60933" rIns="121900" bIns="60933" anchor="t" anchorCtr="0">
            <a:noAutofit/>
          </a:bodyPr>
          <a:lstStyle/>
          <a:p>
            <a:r>
              <a:rPr lang="en-US" sz="1467">
                <a:solidFill>
                  <a:srgbClr val="595959"/>
                </a:solidFill>
                <a:latin typeface="Avenir"/>
                <a:ea typeface="Avenir"/>
                <a:cs typeface="Avenir"/>
                <a:sym typeface="Avenir"/>
              </a:rPr>
              <a:t>Patient Demographics, Patient Access Points, Service Delivery History, Outcome Breakdowns</a:t>
            </a:r>
            <a:endParaRPr sz="2400"/>
          </a:p>
          <a:p>
            <a:pPr marL="285744" indent="-184146">
              <a:buClr>
                <a:srgbClr val="000000"/>
              </a:buClr>
              <a:buSzPts val="1200"/>
            </a:pPr>
            <a:endParaRPr sz="1600">
              <a:solidFill>
                <a:srgbClr val="595959"/>
              </a:solidFill>
              <a:latin typeface="Avenir"/>
              <a:ea typeface="Avenir"/>
              <a:cs typeface="Avenir"/>
              <a:sym typeface="Avenir"/>
            </a:endParaRPr>
          </a:p>
          <a:p>
            <a:pPr marL="285744" indent="-184146">
              <a:buClr>
                <a:srgbClr val="000000"/>
              </a:buClr>
              <a:buSzPts val="1200"/>
            </a:pPr>
            <a:endParaRPr sz="1600">
              <a:solidFill>
                <a:srgbClr val="595959"/>
              </a:solidFill>
              <a:latin typeface="Avenir"/>
              <a:ea typeface="Avenir"/>
              <a:cs typeface="Avenir"/>
              <a:sym typeface="Avenir"/>
            </a:endParaRPr>
          </a:p>
        </p:txBody>
      </p:sp>
      <p:sp>
        <p:nvSpPr>
          <p:cNvPr id="341" name="Google Shape;341;p26"/>
          <p:cNvSpPr txBox="1"/>
          <p:nvPr/>
        </p:nvSpPr>
        <p:spPr>
          <a:xfrm>
            <a:off x="6298288" y="5182493"/>
            <a:ext cx="4616561" cy="1538883"/>
          </a:xfrm>
          <a:prstGeom prst="rect">
            <a:avLst/>
          </a:prstGeom>
          <a:noFill/>
          <a:ln>
            <a:noFill/>
          </a:ln>
        </p:spPr>
        <p:txBody>
          <a:bodyPr spcFirstLastPara="1" wrap="square" lIns="121900" tIns="60933" rIns="121900" bIns="60933" anchor="t" anchorCtr="0">
            <a:noAutofit/>
          </a:bodyPr>
          <a:lstStyle/>
          <a:p>
            <a:endParaRPr sz="1600">
              <a:solidFill>
                <a:srgbClr val="595959"/>
              </a:solidFill>
              <a:latin typeface="Avenir"/>
              <a:ea typeface="Avenir"/>
              <a:cs typeface="Avenir"/>
              <a:sym typeface="Avenir"/>
            </a:endParaRPr>
          </a:p>
          <a:p>
            <a:r>
              <a:rPr lang="en-US" sz="1467">
                <a:solidFill>
                  <a:srgbClr val="595959"/>
                </a:solidFill>
                <a:latin typeface="Avenir"/>
                <a:ea typeface="Avenir"/>
                <a:cs typeface="Avenir"/>
                <a:sym typeface="Avenir"/>
              </a:rPr>
              <a:t>Service Episode history (longitudinal), Referrals Created, Received by, Structured Patient Outcomes for each specific need addressed</a:t>
            </a:r>
            <a:endParaRPr sz="2400"/>
          </a:p>
          <a:p>
            <a:pPr marL="285744" indent="-184146">
              <a:buClr>
                <a:srgbClr val="000000"/>
              </a:buClr>
              <a:buSzPts val="1200"/>
            </a:pPr>
            <a:endParaRPr sz="1600">
              <a:solidFill>
                <a:srgbClr val="595959"/>
              </a:solidFill>
              <a:latin typeface="Avenir"/>
              <a:ea typeface="Avenir"/>
              <a:cs typeface="Avenir"/>
              <a:sym typeface="Avenir"/>
            </a:endParaRPr>
          </a:p>
          <a:p>
            <a:endParaRPr sz="1600">
              <a:solidFill>
                <a:srgbClr val="595959"/>
              </a:solidFill>
              <a:latin typeface="Avenir"/>
              <a:ea typeface="Avenir"/>
              <a:cs typeface="Avenir"/>
              <a:sym typeface="Avenir"/>
            </a:endParaRPr>
          </a:p>
        </p:txBody>
      </p:sp>
      <p:pic>
        <p:nvPicPr>
          <p:cNvPr id="342" name="Google Shape;342;p26"/>
          <p:cNvPicPr preferRelativeResize="0"/>
          <p:nvPr/>
        </p:nvPicPr>
        <p:blipFill rotWithShape="1">
          <a:blip r:embed="rId3">
            <a:alphaModFix/>
          </a:blip>
          <a:srcRect/>
          <a:stretch/>
        </p:blipFill>
        <p:spPr>
          <a:xfrm>
            <a:off x="6298288" y="2115421"/>
            <a:ext cx="4499024" cy="3199307"/>
          </a:xfrm>
          <a:prstGeom prst="rect">
            <a:avLst/>
          </a:prstGeom>
          <a:noFill/>
          <a:ln w="9525" cap="flat" cmpd="sng">
            <a:solidFill>
              <a:srgbClr val="2C405A"/>
            </a:solidFill>
            <a:prstDash val="solid"/>
            <a:round/>
            <a:headEnd type="none" w="sm" len="sm"/>
            <a:tailEnd type="none" w="sm" len="sm"/>
          </a:ln>
        </p:spPr>
      </p:pic>
      <p:pic>
        <p:nvPicPr>
          <p:cNvPr id="343" name="Google Shape;343;p26"/>
          <p:cNvPicPr preferRelativeResize="0"/>
          <p:nvPr/>
        </p:nvPicPr>
        <p:blipFill rotWithShape="1">
          <a:blip r:embed="rId4">
            <a:alphaModFix/>
          </a:blip>
          <a:srcRect/>
          <a:stretch/>
        </p:blipFill>
        <p:spPr>
          <a:xfrm>
            <a:off x="1297250" y="2115423"/>
            <a:ext cx="4499025" cy="3199307"/>
          </a:xfrm>
          <a:prstGeom prst="rect">
            <a:avLst/>
          </a:prstGeom>
          <a:noFill/>
          <a:ln w="9525" cap="flat" cmpd="sng">
            <a:solidFill>
              <a:srgbClr val="2C405A"/>
            </a:solidFill>
            <a:prstDash val="solid"/>
            <a:round/>
            <a:headEnd type="none" w="sm" len="sm"/>
            <a:tailEnd type="none" w="sm" len="sm"/>
          </a:ln>
        </p:spPr>
      </p:pic>
      <p:sp>
        <p:nvSpPr>
          <p:cNvPr id="344" name="Google Shape;344;p26"/>
          <p:cNvSpPr/>
          <p:nvPr/>
        </p:nvSpPr>
        <p:spPr>
          <a:xfrm>
            <a:off x="1816153" y="1571993"/>
            <a:ext cx="3490699" cy="338555"/>
          </a:xfrm>
          <a:prstGeom prst="rect">
            <a:avLst/>
          </a:prstGeom>
          <a:noFill/>
          <a:ln>
            <a:noFill/>
          </a:ln>
        </p:spPr>
        <p:txBody>
          <a:bodyPr spcFirstLastPara="1" wrap="square" lIns="121900" tIns="60933" rIns="121900" bIns="60933" anchor="t" anchorCtr="0">
            <a:noAutofit/>
          </a:bodyPr>
          <a:lstStyle/>
          <a:p>
            <a:r>
              <a:rPr lang="en-US" sz="1400">
                <a:solidFill>
                  <a:srgbClr val="595959"/>
                </a:solidFill>
                <a:latin typeface="Avenir"/>
                <a:ea typeface="Avenir"/>
                <a:cs typeface="Avenir"/>
                <a:sym typeface="Avenir"/>
              </a:rPr>
              <a:t>Patient Level Coordination and Tracking</a:t>
            </a:r>
            <a:endParaRPr sz="2400"/>
          </a:p>
        </p:txBody>
      </p:sp>
      <p:sp>
        <p:nvSpPr>
          <p:cNvPr id="345" name="Google Shape;345;p26"/>
          <p:cNvSpPr/>
          <p:nvPr/>
        </p:nvSpPr>
        <p:spPr>
          <a:xfrm>
            <a:off x="6512471" y="1565675"/>
            <a:ext cx="3916029" cy="338555"/>
          </a:xfrm>
          <a:prstGeom prst="rect">
            <a:avLst/>
          </a:prstGeom>
          <a:noFill/>
          <a:ln>
            <a:noFill/>
          </a:ln>
        </p:spPr>
        <p:txBody>
          <a:bodyPr spcFirstLastPara="1" wrap="square" lIns="121900" tIns="60933" rIns="121900" bIns="60933" anchor="t" anchorCtr="0">
            <a:noAutofit/>
          </a:bodyPr>
          <a:lstStyle/>
          <a:p>
            <a:r>
              <a:rPr lang="en-US" sz="1400">
                <a:solidFill>
                  <a:srgbClr val="595959"/>
                </a:solidFill>
                <a:latin typeface="Avenir"/>
                <a:ea typeface="Avenir"/>
                <a:cs typeface="Avenir"/>
                <a:sym typeface="Avenir"/>
              </a:rPr>
              <a:t>Network Level Transparency &amp; Accountability</a:t>
            </a:r>
            <a:endParaRPr sz="2400"/>
          </a:p>
        </p:txBody>
      </p:sp>
      <p:sp>
        <p:nvSpPr>
          <p:cNvPr id="346" name="Google Shape;346;p26"/>
          <p:cNvSpPr txBox="1"/>
          <p:nvPr/>
        </p:nvSpPr>
        <p:spPr>
          <a:xfrm>
            <a:off x="564535" y="322645"/>
            <a:ext cx="11338660" cy="1151736"/>
          </a:xfrm>
          <a:prstGeom prst="rect">
            <a:avLst/>
          </a:prstGeom>
          <a:noFill/>
          <a:ln>
            <a:noFill/>
          </a:ln>
        </p:spPr>
        <p:txBody>
          <a:bodyPr spcFirstLastPara="1" wrap="square" lIns="91400" tIns="45700" rIns="91400" bIns="45700" anchor="t" anchorCtr="0">
            <a:noAutofit/>
          </a:bodyPr>
          <a:lstStyle/>
          <a:p>
            <a:r>
              <a:rPr lang="en-US" sz="4000">
                <a:solidFill>
                  <a:srgbClr val="595959"/>
                </a:solidFill>
                <a:latin typeface="Avenir"/>
                <a:ea typeface="Avenir"/>
                <a:cs typeface="Avenir"/>
                <a:sym typeface="Avenir"/>
              </a:rPr>
              <a:t>The Data You Need</a:t>
            </a:r>
            <a:endParaRPr sz="2400"/>
          </a:p>
          <a:p>
            <a:r>
              <a:rPr lang="en-US" sz="2000">
                <a:solidFill>
                  <a:srgbClr val="4F9594"/>
                </a:solidFill>
                <a:latin typeface="Avenir"/>
                <a:ea typeface="Avenir"/>
                <a:cs typeface="Avenir"/>
                <a:sym typeface="Avenir"/>
              </a:rPr>
              <a:t>Real-time reporting of outcomes, impact, performance &amp; efficiency</a:t>
            </a:r>
            <a:endParaRPr sz="2400"/>
          </a:p>
          <a:p>
            <a:endParaRPr sz="2000">
              <a:solidFill>
                <a:srgbClr val="595959"/>
              </a:solidFill>
              <a:latin typeface="Arial"/>
              <a:ea typeface="Arial"/>
              <a:cs typeface="Arial"/>
              <a:sym typeface="Arial"/>
            </a:endParaRPr>
          </a:p>
        </p:txBody>
      </p:sp>
      <p:sp>
        <p:nvSpPr>
          <p:cNvPr id="347" name="Google Shape;347;p26"/>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Autofit/>
          </a:bodyPr>
          <a:lstStyle/>
          <a:p>
            <a:pPr>
              <a:buSzPts val="1000"/>
            </a:pPr>
            <a:fld id="{00000000-1234-1234-1234-123412341234}" type="slidenum">
              <a:rPr lang="en-US"/>
              <a:pPr>
                <a:buSzPts val="1000"/>
              </a:pPr>
              <a:t>9</a:t>
            </a:fld>
            <a:endParaRPr/>
          </a:p>
        </p:txBody>
      </p:sp>
    </p:spTree>
    <p:extLst>
      <p:ext uri="{BB962C8B-B14F-4D97-AF65-F5344CB8AC3E}">
        <p14:creationId xmlns:p14="http://schemas.microsoft.com/office/powerpoint/2010/main" val="3249879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3766</TotalTime>
  <Words>1387</Words>
  <Application>Microsoft Macintosh PowerPoint</Application>
  <PresentationFormat>Widescreen</PresentationFormat>
  <Paragraphs>179</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Avenir</vt:lpstr>
      <vt:lpstr>Avenir Light</vt:lpstr>
      <vt:lpstr>Calibri</vt:lpstr>
      <vt:lpstr>Calibri Light</vt:lpstr>
      <vt:lpstr>Noto Sans Symbols</vt:lpstr>
      <vt:lpstr>Office Theme</vt:lpstr>
      <vt:lpstr>PowerPoint Presentation</vt:lpstr>
      <vt:lpstr>What is NCCARE360?</vt:lpstr>
      <vt:lpstr>Building a Healthier North Carolina Part of a Broader Statewide Framework</vt:lpstr>
      <vt:lpstr>PowerPoint Presentation</vt:lpstr>
      <vt:lpstr>Three Functions   </vt:lpstr>
      <vt:lpstr>What is a Coordinated Network?</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 Bussone</dc:creator>
  <cp:lastModifiedBy>Abi Bussone</cp:lastModifiedBy>
  <cp:revision>46</cp:revision>
  <cp:lastPrinted>2019-09-23T17:09:07Z</cp:lastPrinted>
  <dcterms:created xsi:type="dcterms:W3CDTF">2019-08-14T19:24:11Z</dcterms:created>
  <dcterms:modified xsi:type="dcterms:W3CDTF">2019-09-24T16:46:25Z</dcterms:modified>
</cp:coreProperties>
</file>