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24" r:id="rId1"/>
  </p:sldMasterIdLst>
  <p:notesMasterIdLst>
    <p:notesMasterId r:id="rId37"/>
  </p:notesMasterIdLst>
  <p:handoutMasterIdLst>
    <p:handoutMasterId r:id="rId38"/>
  </p:handoutMasterIdLst>
  <p:sldIdLst>
    <p:sldId id="256" r:id="rId2"/>
    <p:sldId id="352" r:id="rId3"/>
    <p:sldId id="272" r:id="rId4"/>
    <p:sldId id="258" r:id="rId5"/>
    <p:sldId id="274" r:id="rId6"/>
    <p:sldId id="271" r:id="rId7"/>
    <p:sldId id="396" r:id="rId8"/>
    <p:sldId id="273" r:id="rId9"/>
    <p:sldId id="275" r:id="rId10"/>
    <p:sldId id="259" r:id="rId11"/>
    <p:sldId id="557" r:id="rId12"/>
    <p:sldId id="558" r:id="rId13"/>
    <p:sldId id="559" r:id="rId14"/>
    <p:sldId id="560" r:id="rId15"/>
    <p:sldId id="561" r:id="rId16"/>
    <p:sldId id="563" r:id="rId17"/>
    <p:sldId id="564" r:id="rId18"/>
    <p:sldId id="565" r:id="rId19"/>
    <p:sldId id="398" r:id="rId20"/>
    <p:sldId id="284" r:id="rId21"/>
    <p:sldId id="372" r:id="rId22"/>
    <p:sldId id="288" r:id="rId23"/>
    <p:sldId id="399" r:id="rId24"/>
    <p:sldId id="393" r:id="rId25"/>
    <p:sldId id="353" r:id="rId26"/>
    <p:sldId id="355" r:id="rId27"/>
    <p:sldId id="402" r:id="rId28"/>
    <p:sldId id="319" r:id="rId29"/>
    <p:sldId id="386" r:id="rId30"/>
    <p:sldId id="554" r:id="rId31"/>
    <p:sldId id="405" r:id="rId32"/>
    <p:sldId id="404" r:id="rId33"/>
    <p:sldId id="555" r:id="rId34"/>
    <p:sldId id="566" r:id="rId35"/>
    <p:sldId id="375" r:id="rId3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ily Carmody" initials="EC" lastIdx="14" clrIdx="0"/>
  <p:cmAuthor id="2" name="Mina Silberberg, Ph.D." initials="MS" lastIdx="40" clrIdx="1"/>
  <p:cmAuthor id="3" name="Donna Biederman" initials="DB" lastIdx="2" clrIdx="2">
    <p:extLst>
      <p:ext uri="{19B8F6BF-5375-455C-9EA6-DF929625EA0E}">
        <p15:presenceInfo xmlns:p15="http://schemas.microsoft.com/office/powerpoint/2012/main" userId="S-1-5-21-2053149899-1891010372-398732264-264927" providerId="AD"/>
      </p:ext>
    </p:extLst>
  </p:cmAuthor>
  <p:cmAuthor id="4" name="Mina Silberberg" initials="MS" lastIdx="8" clrIdx="3"/>
  <p:cmAuthor id="5" name="mina silberberg" initials="ms" lastIdx="16" clrIdx="4">
    <p:extLst>
      <p:ext uri="{19B8F6BF-5375-455C-9EA6-DF929625EA0E}">
        <p15:presenceInfo xmlns:p15="http://schemas.microsoft.com/office/powerpoint/2012/main" userId="fe1c24d98a132ba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38" autoAdjust="0"/>
    <p:restoredTop sz="61432" autoAdjust="0"/>
  </p:normalViewPr>
  <p:slideViewPr>
    <p:cSldViewPr snapToGrid="0">
      <p:cViewPr varScale="1">
        <p:scale>
          <a:sx n="49" d="100"/>
          <a:sy n="49" d="100"/>
        </p:scale>
        <p:origin x="1838" y="58"/>
      </p:cViewPr>
      <p:guideLst>
        <p:guide orient="horz" pos="2160"/>
        <p:guide pos="3840"/>
      </p:guideLst>
    </p:cSldViewPr>
  </p:slideViewPr>
  <p:notesTextViewPr>
    <p:cViewPr>
      <p:scale>
        <a:sx n="3" d="2"/>
        <a:sy n="3" d="2"/>
      </p:scale>
      <p:origin x="0" y="0"/>
    </p:cViewPr>
  </p:notesTextViewPr>
  <p:notesViewPr>
    <p:cSldViewPr snapToGrid="0" showGuides="1">
      <p:cViewPr>
        <p:scale>
          <a:sx n="100" d="100"/>
          <a:sy n="100" d="100"/>
        </p:scale>
        <p:origin x="1628" y="-15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46513C-E6D0-45C8-886A-768D747965A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2E453BF-6CC6-4FBB-AEA4-E86384530FEF}">
      <dgm:prSet phldrT="[Text]"/>
      <dgm:spPr/>
      <dgm:t>
        <a:bodyPr/>
        <a:lstStyle/>
        <a:p>
          <a:r>
            <a:rPr lang="en-US" b="1" dirty="0">
              <a:solidFill>
                <a:schemeClr val="tx1"/>
              </a:solidFill>
              <a:latin typeface="Calibri" panose="020F0502020204030204" pitchFamily="34" charset="0"/>
              <a:cs typeface="Calibri" panose="020F0502020204030204" pitchFamily="34" charset="0"/>
            </a:rPr>
            <a:t>What should North Carolina Medicaid do?</a:t>
          </a:r>
        </a:p>
      </dgm:t>
    </dgm:pt>
    <dgm:pt modelId="{30C0CF5C-7910-478D-A994-EA7888529FFE}" type="parTrans" cxnId="{35C71BC2-CBF7-4DF9-8A4B-E9AE55827EBC}">
      <dgm:prSet/>
      <dgm:spPr/>
      <dgm:t>
        <a:bodyPr/>
        <a:lstStyle/>
        <a:p>
          <a:endParaRPr lang="en-US"/>
        </a:p>
      </dgm:t>
    </dgm:pt>
    <dgm:pt modelId="{927301EE-9656-4BB5-A260-FAF2251B8E0A}" type="sibTrans" cxnId="{35C71BC2-CBF7-4DF9-8A4B-E9AE55827EBC}">
      <dgm:prSet/>
      <dgm:spPr/>
      <dgm:t>
        <a:bodyPr/>
        <a:lstStyle/>
        <a:p>
          <a:endParaRPr lang="en-US"/>
        </a:p>
      </dgm:t>
    </dgm:pt>
    <dgm:pt modelId="{E3923987-2979-4477-AF7C-EB14A5B4892F}">
      <dgm:prSet phldrT="[Text]"/>
      <dgm:spPr/>
      <dgm:t>
        <a:bodyPr/>
        <a:lstStyle/>
        <a:p>
          <a:r>
            <a:rPr lang="en-US" dirty="0"/>
            <a:t>Louisiana Medicaid Regulatory Practices</a:t>
          </a:r>
        </a:p>
      </dgm:t>
    </dgm:pt>
    <dgm:pt modelId="{BCA60276-E6A5-49E2-BCEF-DF6A0D616338}" type="parTrans" cxnId="{9F436C4B-E5DE-4727-A224-03D3280CB4D8}">
      <dgm:prSet/>
      <dgm:spPr/>
      <dgm:t>
        <a:bodyPr/>
        <a:lstStyle/>
        <a:p>
          <a:endParaRPr lang="en-US"/>
        </a:p>
      </dgm:t>
    </dgm:pt>
    <dgm:pt modelId="{5DF70BDF-EFE2-4237-8DAC-667CE7EA5DCF}" type="sibTrans" cxnId="{9F436C4B-E5DE-4727-A224-03D3280CB4D8}">
      <dgm:prSet/>
      <dgm:spPr/>
      <dgm:t>
        <a:bodyPr/>
        <a:lstStyle/>
        <a:p>
          <a:endParaRPr lang="en-US"/>
        </a:p>
      </dgm:t>
    </dgm:pt>
    <dgm:pt modelId="{CFE3224C-26F2-49D5-82C1-FC50D234E9C5}">
      <dgm:prSet phldrT="[Text]"/>
      <dgm:spPr/>
      <dgm:t>
        <a:bodyPr/>
        <a:lstStyle/>
        <a:p>
          <a:r>
            <a:rPr lang="en-US" dirty="0"/>
            <a:t>Two Effective Louisiana Provider Agencies</a:t>
          </a:r>
        </a:p>
      </dgm:t>
    </dgm:pt>
    <dgm:pt modelId="{FA647A37-5CC4-4FEF-B1B0-A94998C5DEB2}" type="parTrans" cxnId="{23CE2083-BD24-436C-BB86-1E2CA4841D27}">
      <dgm:prSet/>
      <dgm:spPr/>
      <dgm:t>
        <a:bodyPr/>
        <a:lstStyle/>
        <a:p>
          <a:endParaRPr lang="en-US"/>
        </a:p>
      </dgm:t>
    </dgm:pt>
    <dgm:pt modelId="{8F434CD4-7FBB-4CCB-BB45-8D1B0BD4FEB6}" type="sibTrans" cxnId="{23CE2083-BD24-436C-BB86-1E2CA4841D27}">
      <dgm:prSet/>
      <dgm:spPr/>
      <dgm:t>
        <a:bodyPr/>
        <a:lstStyle/>
        <a:p>
          <a:endParaRPr lang="en-US"/>
        </a:p>
      </dgm:t>
    </dgm:pt>
    <dgm:pt modelId="{66DF48D8-409B-4ABB-AC97-BB33115F72E5}">
      <dgm:prSet phldrT="[Text]"/>
      <dgm:spPr/>
      <dgm:t>
        <a:bodyPr/>
        <a:lstStyle/>
        <a:p>
          <a:r>
            <a:rPr lang="en-US" dirty="0"/>
            <a:t>Two Effective North Carolina Provider Agencies</a:t>
          </a:r>
        </a:p>
      </dgm:t>
    </dgm:pt>
    <dgm:pt modelId="{E897C40A-0364-4679-9BAB-7514EF982122}" type="parTrans" cxnId="{97ABB633-3B3F-4B81-8F8E-836AD6232166}">
      <dgm:prSet/>
      <dgm:spPr/>
      <dgm:t>
        <a:bodyPr/>
        <a:lstStyle/>
        <a:p>
          <a:endParaRPr lang="en-US"/>
        </a:p>
      </dgm:t>
    </dgm:pt>
    <dgm:pt modelId="{3B4237B1-0561-4823-B091-FDE1C13D9271}" type="sibTrans" cxnId="{97ABB633-3B3F-4B81-8F8E-836AD6232166}">
      <dgm:prSet/>
      <dgm:spPr/>
      <dgm:t>
        <a:bodyPr/>
        <a:lstStyle/>
        <a:p>
          <a:endParaRPr lang="en-US"/>
        </a:p>
      </dgm:t>
    </dgm:pt>
    <dgm:pt modelId="{2560DF64-D110-409C-A117-66C47992E2E9}" type="pres">
      <dgm:prSet presAssocID="{4D46513C-E6D0-45C8-886A-768D747965A0}" presName="diagram" presStyleCnt="0">
        <dgm:presLayoutVars>
          <dgm:dir/>
          <dgm:resizeHandles val="exact"/>
        </dgm:presLayoutVars>
      </dgm:prSet>
      <dgm:spPr/>
    </dgm:pt>
    <dgm:pt modelId="{99D0B3A1-3694-4366-A99F-6F361812E1B0}" type="pres">
      <dgm:prSet presAssocID="{82E453BF-6CC6-4FBB-AEA4-E86384530FEF}" presName="node" presStyleLbl="node1" presStyleIdx="0" presStyleCnt="4" custLinFactX="72562" custLinFactY="13281" custLinFactNeighborX="100000" custLinFactNeighborY="100000">
        <dgm:presLayoutVars>
          <dgm:bulletEnabled val="1"/>
        </dgm:presLayoutVars>
      </dgm:prSet>
      <dgm:spPr/>
    </dgm:pt>
    <dgm:pt modelId="{A98D013A-5F64-4B81-9B16-02F396BB2263}" type="pres">
      <dgm:prSet presAssocID="{927301EE-9656-4BB5-A260-FAF2251B8E0A}" presName="sibTrans" presStyleCnt="0"/>
      <dgm:spPr/>
    </dgm:pt>
    <dgm:pt modelId="{93168107-8E09-4F63-83AE-0A897AFBECE3}" type="pres">
      <dgm:prSet presAssocID="{E3923987-2979-4477-AF7C-EB14A5B4892F}" presName="node" presStyleLbl="node1" presStyleIdx="1" presStyleCnt="4" custLinFactY="13798" custLinFactNeighborX="-56976" custLinFactNeighborY="100000">
        <dgm:presLayoutVars>
          <dgm:bulletEnabled val="1"/>
        </dgm:presLayoutVars>
      </dgm:prSet>
      <dgm:spPr/>
    </dgm:pt>
    <dgm:pt modelId="{E43B008A-EFDC-4E85-B0CE-8D8045C62651}" type="pres">
      <dgm:prSet presAssocID="{5DF70BDF-EFE2-4237-8DAC-667CE7EA5DCF}" presName="sibTrans" presStyleCnt="0"/>
      <dgm:spPr/>
    </dgm:pt>
    <dgm:pt modelId="{D06C81FB-CFE8-4D1D-ACB6-9B5C17F57AAC}" type="pres">
      <dgm:prSet presAssocID="{CFE3224C-26F2-49D5-82C1-FC50D234E9C5}" presName="node" presStyleLbl="node1" presStyleIdx="2" presStyleCnt="4" custLinFactX="-66618" custLinFactNeighborX="-100000" custLinFactNeighborY="5772">
        <dgm:presLayoutVars>
          <dgm:bulletEnabled val="1"/>
        </dgm:presLayoutVars>
      </dgm:prSet>
      <dgm:spPr/>
    </dgm:pt>
    <dgm:pt modelId="{5B0B282E-0544-46D8-90D5-1ACDEBB01DA7}" type="pres">
      <dgm:prSet presAssocID="{8F434CD4-7FBB-4CCB-BB45-8D1B0BD4FEB6}" presName="sibTrans" presStyleCnt="0"/>
      <dgm:spPr/>
    </dgm:pt>
    <dgm:pt modelId="{69DDA7EC-F404-490F-9EF4-833EF7607938}" type="pres">
      <dgm:prSet presAssocID="{66DF48D8-409B-4ABB-AC97-BB33115F72E5}" presName="node" presStyleLbl="node1" presStyleIdx="3" presStyleCnt="4" custLinFactY="-11918" custLinFactNeighborX="62562" custLinFactNeighborY="-100000">
        <dgm:presLayoutVars>
          <dgm:bulletEnabled val="1"/>
        </dgm:presLayoutVars>
      </dgm:prSet>
      <dgm:spPr/>
    </dgm:pt>
  </dgm:ptLst>
  <dgm:cxnLst>
    <dgm:cxn modelId="{5BEADA31-AD4B-4CB1-A532-1EE3A5FCE2D1}" type="presOf" srcId="{4D46513C-E6D0-45C8-886A-768D747965A0}" destId="{2560DF64-D110-409C-A117-66C47992E2E9}" srcOrd="0" destOrd="0" presId="urn:microsoft.com/office/officeart/2005/8/layout/default"/>
    <dgm:cxn modelId="{97ABB633-3B3F-4B81-8F8E-836AD6232166}" srcId="{4D46513C-E6D0-45C8-886A-768D747965A0}" destId="{66DF48D8-409B-4ABB-AC97-BB33115F72E5}" srcOrd="3" destOrd="0" parTransId="{E897C40A-0364-4679-9BAB-7514EF982122}" sibTransId="{3B4237B1-0561-4823-B091-FDE1C13D9271}"/>
    <dgm:cxn modelId="{F9FC1166-BAAF-4F3C-A3CA-ACC82D524627}" type="presOf" srcId="{66DF48D8-409B-4ABB-AC97-BB33115F72E5}" destId="{69DDA7EC-F404-490F-9EF4-833EF7607938}" srcOrd="0" destOrd="0" presId="urn:microsoft.com/office/officeart/2005/8/layout/default"/>
    <dgm:cxn modelId="{9F436C4B-E5DE-4727-A224-03D3280CB4D8}" srcId="{4D46513C-E6D0-45C8-886A-768D747965A0}" destId="{E3923987-2979-4477-AF7C-EB14A5B4892F}" srcOrd="1" destOrd="0" parTransId="{BCA60276-E6A5-49E2-BCEF-DF6A0D616338}" sibTransId="{5DF70BDF-EFE2-4237-8DAC-667CE7EA5DCF}"/>
    <dgm:cxn modelId="{5E998473-F360-401D-B7F6-CFB761087115}" type="presOf" srcId="{82E453BF-6CC6-4FBB-AEA4-E86384530FEF}" destId="{99D0B3A1-3694-4366-A99F-6F361812E1B0}" srcOrd="0" destOrd="0" presId="urn:microsoft.com/office/officeart/2005/8/layout/default"/>
    <dgm:cxn modelId="{23CE2083-BD24-436C-BB86-1E2CA4841D27}" srcId="{4D46513C-E6D0-45C8-886A-768D747965A0}" destId="{CFE3224C-26F2-49D5-82C1-FC50D234E9C5}" srcOrd="2" destOrd="0" parTransId="{FA647A37-5CC4-4FEF-B1B0-A94998C5DEB2}" sibTransId="{8F434CD4-7FBB-4CCB-BB45-8D1B0BD4FEB6}"/>
    <dgm:cxn modelId="{1B155FB6-F2B9-4856-9CEC-7BA6F68322F5}" type="presOf" srcId="{E3923987-2979-4477-AF7C-EB14A5B4892F}" destId="{93168107-8E09-4F63-83AE-0A897AFBECE3}" srcOrd="0" destOrd="0" presId="urn:microsoft.com/office/officeart/2005/8/layout/default"/>
    <dgm:cxn modelId="{35C71BC2-CBF7-4DF9-8A4B-E9AE55827EBC}" srcId="{4D46513C-E6D0-45C8-886A-768D747965A0}" destId="{82E453BF-6CC6-4FBB-AEA4-E86384530FEF}" srcOrd="0" destOrd="0" parTransId="{30C0CF5C-7910-478D-A994-EA7888529FFE}" sibTransId="{927301EE-9656-4BB5-A260-FAF2251B8E0A}"/>
    <dgm:cxn modelId="{FD6686CB-6E1D-4F3F-B51A-5DF4C6322313}" type="presOf" srcId="{CFE3224C-26F2-49D5-82C1-FC50D234E9C5}" destId="{D06C81FB-CFE8-4D1D-ACB6-9B5C17F57AAC}" srcOrd="0" destOrd="0" presId="urn:microsoft.com/office/officeart/2005/8/layout/default"/>
    <dgm:cxn modelId="{4E4E908A-EB75-441D-A656-0667B47EDF64}" type="presParOf" srcId="{2560DF64-D110-409C-A117-66C47992E2E9}" destId="{99D0B3A1-3694-4366-A99F-6F361812E1B0}" srcOrd="0" destOrd="0" presId="urn:microsoft.com/office/officeart/2005/8/layout/default"/>
    <dgm:cxn modelId="{8091B98C-3EBF-4500-A528-A4360E9011CB}" type="presParOf" srcId="{2560DF64-D110-409C-A117-66C47992E2E9}" destId="{A98D013A-5F64-4B81-9B16-02F396BB2263}" srcOrd="1" destOrd="0" presId="urn:microsoft.com/office/officeart/2005/8/layout/default"/>
    <dgm:cxn modelId="{D2F06AFE-29A2-4A0B-8AB0-048B14B58988}" type="presParOf" srcId="{2560DF64-D110-409C-A117-66C47992E2E9}" destId="{93168107-8E09-4F63-83AE-0A897AFBECE3}" srcOrd="2" destOrd="0" presId="urn:microsoft.com/office/officeart/2005/8/layout/default"/>
    <dgm:cxn modelId="{930166BE-4151-448D-812D-B90F291891A9}" type="presParOf" srcId="{2560DF64-D110-409C-A117-66C47992E2E9}" destId="{E43B008A-EFDC-4E85-B0CE-8D8045C62651}" srcOrd="3" destOrd="0" presId="urn:microsoft.com/office/officeart/2005/8/layout/default"/>
    <dgm:cxn modelId="{B79DADEF-E6D8-4D6D-AE45-DA38A02CCF24}" type="presParOf" srcId="{2560DF64-D110-409C-A117-66C47992E2E9}" destId="{D06C81FB-CFE8-4D1D-ACB6-9B5C17F57AAC}" srcOrd="4" destOrd="0" presId="urn:microsoft.com/office/officeart/2005/8/layout/default"/>
    <dgm:cxn modelId="{38DB5665-0A0F-4F10-AD0F-553CE5C72D87}" type="presParOf" srcId="{2560DF64-D110-409C-A117-66C47992E2E9}" destId="{5B0B282E-0544-46D8-90D5-1ACDEBB01DA7}" srcOrd="5" destOrd="0" presId="urn:microsoft.com/office/officeart/2005/8/layout/default"/>
    <dgm:cxn modelId="{B8A2E3F2-1F77-4FB7-B107-BF46E521EA23}" type="presParOf" srcId="{2560DF64-D110-409C-A117-66C47992E2E9}" destId="{69DDA7EC-F404-490F-9EF4-833EF7607938}"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020512-F7D8-44D5-B631-6270DC761C4B}" type="doc">
      <dgm:prSet loTypeId="urn:microsoft.com/office/officeart/2005/8/layout/venn1" loCatId="relationship" qsTypeId="urn:microsoft.com/office/officeart/2005/8/quickstyle/3d3" qsCatId="3D" csTypeId="urn:microsoft.com/office/officeart/2005/8/colors/accent1_2" csCatId="accent1" phldr="1"/>
      <dgm:spPr/>
    </dgm:pt>
    <dgm:pt modelId="{0767D841-116E-4A89-ACD4-14B604D21904}">
      <dgm:prSet phldrT="[Text]" custT="1"/>
      <dgm:spPr/>
      <dgm:t>
        <a:bodyPr/>
        <a:lstStyle/>
        <a:p>
          <a:r>
            <a:rPr lang="en-US" sz="2200" dirty="0">
              <a:latin typeface="Calibri" panose="020F0502020204030204" pitchFamily="34" charset="0"/>
              <a:cs typeface="Calibri" panose="020F0502020204030204" pitchFamily="34" charset="0"/>
            </a:rPr>
            <a:t>ACCESS</a:t>
          </a:r>
        </a:p>
        <a:p>
          <a:r>
            <a:rPr lang="en-US" sz="2200" dirty="0">
              <a:latin typeface="Calibri" panose="020F0502020204030204" pitchFamily="34" charset="0"/>
              <a:cs typeface="Calibri" panose="020F0502020204030204" pitchFamily="34" charset="0"/>
            </a:rPr>
            <a:t>Throughout state and across populations</a:t>
          </a:r>
        </a:p>
      </dgm:t>
    </dgm:pt>
    <dgm:pt modelId="{C54E2EB2-4A56-425D-A786-27EADAABC5E6}" type="parTrans" cxnId="{C6E1DE0A-4BDD-4C14-9C25-23B5572EF6DA}">
      <dgm:prSet/>
      <dgm:spPr/>
      <dgm:t>
        <a:bodyPr/>
        <a:lstStyle/>
        <a:p>
          <a:endParaRPr lang="en-US"/>
        </a:p>
      </dgm:t>
    </dgm:pt>
    <dgm:pt modelId="{204AAA83-DCEF-4EF1-A742-0F1AD06A9D14}" type="sibTrans" cxnId="{C6E1DE0A-4BDD-4C14-9C25-23B5572EF6DA}">
      <dgm:prSet/>
      <dgm:spPr/>
      <dgm:t>
        <a:bodyPr/>
        <a:lstStyle/>
        <a:p>
          <a:endParaRPr lang="en-US"/>
        </a:p>
      </dgm:t>
    </dgm:pt>
    <dgm:pt modelId="{E1C54E02-2D10-481E-8F80-E514E0338C24}">
      <dgm:prSet phldrT="[Text]" custT="1"/>
      <dgm:spPr/>
      <dgm:t>
        <a:bodyPr/>
        <a:lstStyle/>
        <a:p>
          <a:r>
            <a:rPr lang="en-US" sz="2200" dirty="0">
              <a:latin typeface="Calibri" panose="020F0502020204030204" pitchFamily="34" charset="0"/>
              <a:cs typeface="Calibri" panose="020F0502020204030204" pitchFamily="34" charset="0"/>
            </a:rPr>
            <a:t>FLEXIBILITY</a:t>
          </a:r>
        </a:p>
        <a:p>
          <a:r>
            <a:rPr lang="en-US" sz="2200" dirty="0">
              <a:latin typeface="Calibri" panose="020F0502020204030204" pitchFamily="34" charset="0"/>
              <a:cs typeface="Calibri" panose="020F0502020204030204" pitchFamily="34" charset="0"/>
            </a:rPr>
            <a:t>In type, intensity, and duration</a:t>
          </a:r>
        </a:p>
      </dgm:t>
    </dgm:pt>
    <dgm:pt modelId="{A32771C1-DA68-468F-A079-A553C2121498}" type="parTrans" cxnId="{3F9B8D93-664C-4C5A-A68B-AA95F823EAA6}">
      <dgm:prSet/>
      <dgm:spPr/>
      <dgm:t>
        <a:bodyPr/>
        <a:lstStyle/>
        <a:p>
          <a:endParaRPr lang="en-US"/>
        </a:p>
      </dgm:t>
    </dgm:pt>
    <dgm:pt modelId="{A65ED9BE-816A-42D6-A4AE-265CCDCA23E7}" type="sibTrans" cxnId="{3F9B8D93-664C-4C5A-A68B-AA95F823EAA6}">
      <dgm:prSet/>
      <dgm:spPr/>
      <dgm:t>
        <a:bodyPr/>
        <a:lstStyle/>
        <a:p>
          <a:endParaRPr lang="en-US"/>
        </a:p>
      </dgm:t>
    </dgm:pt>
    <dgm:pt modelId="{885AC735-0EB4-4A3C-9DD6-3EB9F1593F9D}">
      <dgm:prSet phldrT="[Text]" custT="1"/>
      <dgm:spPr/>
      <dgm:t>
        <a:bodyPr/>
        <a:lstStyle/>
        <a:p>
          <a:r>
            <a:rPr lang="en-US" sz="2200" dirty="0">
              <a:latin typeface="Calibri" panose="020F0502020204030204" pitchFamily="34" charset="0"/>
              <a:cs typeface="Calibri" panose="020F0502020204030204" pitchFamily="34" charset="0"/>
            </a:rPr>
            <a:t>QUALITY</a:t>
          </a:r>
        </a:p>
        <a:p>
          <a:r>
            <a:rPr lang="en-US" sz="2200" dirty="0">
              <a:latin typeface="Calibri" panose="020F0502020204030204" pitchFamily="34" charset="0"/>
              <a:cs typeface="Calibri" panose="020F0502020204030204" pitchFamily="34" charset="0"/>
            </a:rPr>
            <a:t>Through oversight, credentialing, and training</a:t>
          </a:r>
        </a:p>
      </dgm:t>
    </dgm:pt>
    <dgm:pt modelId="{7D04AF2A-E576-4F61-8ABB-3F3153F3A88D}" type="parTrans" cxnId="{F5A3A86B-3341-4C5E-9B13-E13AF5EB1225}">
      <dgm:prSet/>
      <dgm:spPr/>
      <dgm:t>
        <a:bodyPr/>
        <a:lstStyle/>
        <a:p>
          <a:endParaRPr lang="en-US"/>
        </a:p>
      </dgm:t>
    </dgm:pt>
    <dgm:pt modelId="{23F435DF-1375-4602-A962-4DFB0C0D4696}" type="sibTrans" cxnId="{F5A3A86B-3341-4C5E-9B13-E13AF5EB1225}">
      <dgm:prSet/>
      <dgm:spPr/>
      <dgm:t>
        <a:bodyPr/>
        <a:lstStyle/>
        <a:p>
          <a:endParaRPr lang="en-US"/>
        </a:p>
      </dgm:t>
    </dgm:pt>
    <dgm:pt modelId="{DC0E9424-09E1-4F7F-AA2F-FB50D64138FE}" type="pres">
      <dgm:prSet presAssocID="{92020512-F7D8-44D5-B631-6270DC761C4B}" presName="compositeShape" presStyleCnt="0">
        <dgm:presLayoutVars>
          <dgm:chMax val="7"/>
          <dgm:dir/>
          <dgm:resizeHandles val="exact"/>
        </dgm:presLayoutVars>
      </dgm:prSet>
      <dgm:spPr/>
    </dgm:pt>
    <dgm:pt modelId="{7EBFA0C0-9881-4096-8F5A-E88443098876}" type="pres">
      <dgm:prSet presAssocID="{0767D841-116E-4A89-ACD4-14B604D21904}" presName="circ1" presStyleLbl="vennNode1" presStyleIdx="0" presStyleCnt="3" custLinFactNeighborX="0" custLinFactNeighborY="-1096"/>
      <dgm:spPr/>
    </dgm:pt>
    <dgm:pt modelId="{73D97428-DC99-474E-8439-49B3596F0E38}" type="pres">
      <dgm:prSet presAssocID="{0767D841-116E-4A89-ACD4-14B604D21904}" presName="circ1Tx" presStyleLbl="revTx" presStyleIdx="0" presStyleCnt="0">
        <dgm:presLayoutVars>
          <dgm:chMax val="0"/>
          <dgm:chPref val="0"/>
          <dgm:bulletEnabled val="1"/>
        </dgm:presLayoutVars>
      </dgm:prSet>
      <dgm:spPr/>
    </dgm:pt>
    <dgm:pt modelId="{CDAD4974-F836-4B02-8DEE-C42C38C98527}" type="pres">
      <dgm:prSet presAssocID="{E1C54E02-2D10-481E-8F80-E514E0338C24}" presName="circ2" presStyleLbl="vennNode1" presStyleIdx="1" presStyleCnt="3" custLinFactNeighborX="-1602" custLinFactNeighborY="-3204"/>
      <dgm:spPr/>
    </dgm:pt>
    <dgm:pt modelId="{4D5DF095-8129-4EE5-8859-5A711DE812FC}" type="pres">
      <dgm:prSet presAssocID="{E1C54E02-2D10-481E-8F80-E514E0338C24}" presName="circ2Tx" presStyleLbl="revTx" presStyleIdx="0" presStyleCnt="0">
        <dgm:presLayoutVars>
          <dgm:chMax val="0"/>
          <dgm:chPref val="0"/>
          <dgm:bulletEnabled val="1"/>
        </dgm:presLayoutVars>
      </dgm:prSet>
      <dgm:spPr/>
    </dgm:pt>
    <dgm:pt modelId="{40146E00-06E7-43F4-B4EA-F3EA31E90CA1}" type="pres">
      <dgm:prSet presAssocID="{885AC735-0EB4-4A3C-9DD6-3EB9F1593F9D}" presName="circ3" presStyleLbl="vennNode1" presStyleIdx="2" presStyleCnt="3"/>
      <dgm:spPr/>
    </dgm:pt>
    <dgm:pt modelId="{8BBB1291-5357-4EAE-8B9B-8F97F6FBF705}" type="pres">
      <dgm:prSet presAssocID="{885AC735-0EB4-4A3C-9DD6-3EB9F1593F9D}" presName="circ3Tx" presStyleLbl="revTx" presStyleIdx="0" presStyleCnt="0">
        <dgm:presLayoutVars>
          <dgm:chMax val="0"/>
          <dgm:chPref val="0"/>
          <dgm:bulletEnabled val="1"/>
        </dgm:presLayoutVars>
      </dgm:prSet>
      <dgm:spPr/>
    </dgm:pt>
  </dgm:ptLst>
  <dgm:cxnLst>
    <dgm:cxn modelId="{C6E1DE0A-4BDD-4C14-9C25-23B5572EF6DA}" srcId="{92020512-F7D8-44D5-B631-6270DC761C4B}" destId="{0767D841-116E-4A89-ACD4-14B604D21904}" srcOrd="0" destOrd="0" parTransId="{C54E2EB2-4A56-425D-A786-27EADAABC5E6}" sibTransId="{204AAA83-DCEF-4EF1-A742-0F1AD06A9D14}"/>
    <dgm:cxn modelId="{9EABA82C-5A7A-4C44-B967-9C57D81ABF68}" type="presOf" srcId="{0767D841-116E-4A89-ACD4-14B604D21904}" destId="{73D97428-DC99-474E-8439-49B3596F0E38}" srcOrd="1" destOrd="0" presId="urn:microsoft.com/office/officeart/2005/8/layout/venn1"/>
    <dgm:cxn modelId="{F5A3A86B-3341-4C5E-9B13-E13AF5EB1225}" srcId="{92020512-F7D8-44D5-B631-6270DC761C4B}" destId="{885AC735-0EB4-4A3C-9DD6-3EB9F1593F9D}" srcOrd="2" destOrd="0" parTransId="{7D04AF2A-E576-4F61-8ABB-3F3153F3A88D}" sibTransId="{23F435DF-1375-4602-A962-4DFB0C0D4696}"/>
    <dgm:cxn modelId="{135DF44D-4070-43AD-B649-E69D90B85C9B}" type="presOf" srcId="{92020512-F7D8-44D5-B631-6270DC761C4B}" destId="{DC0E9424-09E1-4F7F-AA2F-FB50D64138FE}" srcOrd="0" destOrd="0" presId="urn:microsoft.com/office/officeart/2005/8/layout/venn1"/>
    <dgm:cxn modelId="{C425934F-2267-4936-A2D7-F6AF45E9DDA5}" type="presOf" srcId="{0767D841-116E-4A89-ACD4-14B604D21904}" destId="{7EBFA0C0-9881-4096-8F5A-E88443098876}" srcOrd="0" destOrd="0" presId="urn:microsoft.com/office/officeart/2005/8/layout/venn1"/>
    <dgm:cxn modelId="{0933C854-9649-46EF-A9ED-315FDF04B9CC}" type="presOf" srcId="{885AC735-0EB4-4A3C-9DD6-3EB9F1593F9D}" destId="{40146E00-06E7-43F4-B4EA-F3EA31E90CA1}" srcOrd="0" destOrd="0" presId="urn:microsoft.com/office/officeart/2005/8/layout/venn1"/>
    <dgm:cxn modelId="{18583458-6D06-4674-AA84-0FE7DB981FA4}" type="presOf" srcId="{E1C54E02-2D10-481E-8F80-E514E0338C24}" destId="{4D5DF095-8129-4EE5-8859-5A711DE812FC}" srcOrd="1" destOrd="0" presId="urn:microsoft.com/office/officeart/2005/8/layout/venn1"/>
    <dgm:cxn modelId="{3F9B8D93-664C-4C5A-A68B-AA95F823EAA6}" srcId="{92020512-F7D8-44D5-B631-6270DC761C4B}" destId="{E1C54E02-2D10-481E-8F80-E514E0338C24}" srcOrd="1" destOrd="0" parTransId="{A32771C1-DA68-468F-A079-A553C2121498}" sibTransId="{A65ED9BE-816A-42D6-A4AE-265CCDCA23E7}"/>
    <dgm:cxn modelId="{8AA15495-6819-4E8A-8405-9FEFA45B4AAC}" type="presOf" srcId="{885AC735-0EB4-4A3C-9DD6-3EB9F1593F9D}" destId="{8BBB1291-5357-4EAE-8B9B-8F97F6FBF705}" srcOrd="1" destOrd="0" presId="urn:microsoft.com/office/officeart/2005/8/layout/venn1"/>
    <dgm:cxn modelId="{F41D4FB1-0261-450E-B2CB-842A5F24A493}" type="presOf" srcId="{E1C54E02-2D10-481E-8F80-E514E0338C24}" destId="{CDAD4974-F836-4B02-8DEE-C42C38C98527}" srcOrd="0" destOrd="0" presId="urn:microsoft.com/office/officeart/2005/8/layout/venn1"/>
    <dgm:cxn modelId="{30B8EFCC-0BBD-4ED4-943C-ABD541A8DB1D}" type="presParOf" srcId="{DC0E9424-09E1-4F7F-AA2F-FB50D64138FE}" destId="{7EBFA0C0-9881-4096-8F5A-E88443098876}" srcOrd="0" destOrd="0" presId="urn:microsoft.com/office/officeart/2005/8/layout/venn1"/>
    <dgm:cxn modelId="{64E6A212-E23B-4CE1-88BD-014906D1BBB2}" type="presParOf" srcId="{DC0E9424-09E1-4F7F-AA2F-FB50D64138FE}" destId="{73D97428-DC99-474E-8439-49B3596F0E38}" srcOrd="1" destOrd="0" presId="urn:microsoft.com/office/officeart/2005/8/layout/venn1"/>
    <dgm:cxn modelId="{39D2B141-EA43-4C1F-9767-7F555FC817A2}" type="presParOf" srcId="{DC0E9424-09E1-4F7F-AA2F-FB50D64138FE}" destId="{CDAD4974-F836-4B02-8DEE-C42C38C98527}" srcOrd="2" destOrd="0" presId="urn:microsoft.com/office/officeart/2005/8/layout/venn1"/>
    <dgm:cxn modelId="{460C8D89-7FFA-44C5-9CBE-22932141EA03}" type="presParOf" srcId="{DC0E9424-09E1-4F7F-AA2F-FB50D64138FE}" destId="{4D5DF095-8129-4EE5-8859-5A711DE812FC}" srcOrd="3" destOrd="0" presId="urn:microsoft.com/office/officeart/2005/8/layout/venn1"/>
    <dgm:cxn modelId="{25FC4B4E-99E6-4097-B5DE-EA3827FCB7A1}" type="presParOf" srcId="{DC0E9424-09E1-4F7F-AA2F-FB50D64138FE}" destId="{40146E00-06E7-43F4-B4EA-F3EA31E90CA1}" srcOrd="4" destOrd="0" presId="urn:microsoft.com/office/officeart/2005/8/layout/venn1"/>
    <dgm:cxn modelId="{7A15B11D-85AA-4646-B222-C1F1622E63C9}" type="presParOf" srcId="{DC0E9424-09E1-4F7F-AA2F-FB50D64138FE}" destId="{8BBB1291-5357-4EAE-8B9B-8F97F6FBF705}"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D0B3A1-3694-4366-A99F-6F361812E1B0}">
      <dsp:nvSpPr>
        <dsp:cNvPr id="0" name=""/>
        <dsp:cNvSpPr/>
      </dsp:nvSpPr>
      <dsp:spPr>
        <a:xfrm>
          <a:off x="6198066" y="2379924"/>
          <a:ext cx="3497933" cy="20987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b="1" kern="1200" dirty="0">
              <a:solidFill>
                <a:schemeClr val="tx1"/>
              </a:solidFill>
              <a:latin typeface="Calibri" panose="020F0502020204030204" pitchFamily="34" charset="0"/>
              <a:cs typeface="Calibri" panose="020F0502020204030204" pitchFamily="34" charset="0"/>
            </a:rPr>
            <a:t>What should North Carolina Medicaid do?</a:t>
          </a:r>
        </a:p>
      </dsp:txBody>
      <dsp:txXfrm>
        <a:off x="6198066" y="2379924"/>
        <a:ext cx="3497933" cy="2098760"/>
      </dsp:txXfrm>
    </dsp:sp>
    <dsp:sp modelId="{93168107-8E09-4F63-83AE-0A897AFBECE3}">
      <dsp:nvSpPr>
        <dsp:cNvPr id="0" name=""/>
        <dsp:cNvSpPr/>
      </dsp:nvSpPr>
      <dsp:spPr>
        <a:xfrm>
          <a:off x="2016706" y="2390774"/>
          <a:ext cx="3497933" cy="20987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Louisiana Medicaid Regulatory Practices</a:t>
          </a:r>
        </a:p>
      </dsp:txBody>
      <dsp:txXfrm>
        <a:off x="2016706" y="2390774"/>
        <a:ext cx="3497933" cy="2098760"/>
      </dsp:txXfrm>
    </dsp:sp>
    <dsp:sp modelId="{D06C81FB-CFE8-4D1D-ACB6-9B5C17F57AAC}">
      <dsp:nvSpPr>
        <dsp:cNvPr id="0" name=""/>
        <dsp:cNvSpPr/>
      </dsp:nvSpPr>
      <dsp:spPr>
        <a:xfrm>
          <a:off x="2029229" y="123568"/>
          <a:ext cx="3497933" cy="20987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Two Effective Louisiana Provider Agencies</a:t>
          </a:r>
        </a:p>
      </dsp:txBody>
      <dsp:txXfrm>
        <a:off x="2029229" y="123568"/>
        <a:ext cx="3497933" cy="2098760"/>
      </dsp:txXfrm>
    </dsp:sp>
    <dsp:sp modelId="{69DDA7EC-F404-490F-9EF4-833EF7607938}">
      <dsp:nvSpPr>
        <dsp:cNvPr id="0" name=""/>
        <dsp:cNvSpPr/>
      </dsp:nvSpPr>
      <dsp:spPr>
        <a:xfrm>
          <a:off x="6198066" y="102090"/>
          <a:ext cx="3497933" cy="20987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Two Effective North Carolina Provider Agencies</a:t>
          </a:r>
        </a:p>
      </dsp:txBody>
      <dsp:txXfrm>
        <a:off x="6198066" y="102090"/>
        <a:ext cx="3497933" cy="20987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BFA0C0-9881-4096-8F5A-E88443098876}">
      <dsp:nvSpPr>
        <dsp:cNvPr id="0" name=""/>
        <dsp:cNvSpPr/>
      </dsp:nvSpPr>
      <dsp:spPr>
        <a:xfrm>
          <a:off x="4668910" y="106670"/>
          <a:ext cx="2854178" cy="2854178"/>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alibri" panose="020F0502020204030204" pitchFamily="34" charset="0"/>
              <a:cs typeface="Calibri" panose="020F0502020204030204" pitchFamily="34" charset="0"/>
            </a:rPr>
            <a:t>ACCESS</a:t>
          </a:r>
        </a:p>
        <a:p>
          <a:pPr marL="0" lvl="0" indent="0" algn="ctr" defTabSz="977900">
            <a:lnSpc>
              <a:spcPct val="90000"/>
            </a:lnSpc>
            <a:spcBef>
              <a:spcPct val="0"/>
            </a:spcBef>
            <a:spcAft>
              <a:spcPct val="35000"/>
            </a:spcAft>
            <a:buNone/>
          </a:pPr>
          <a:r>
            <a:rPr lang="en-US" sz="2200" kern="1200" dirty="0">
              <a:latin typeface="Calibri" panose="020F0502020204030204" pitchFamily="34" charset="0"/>
              <a:cs typeface="Calibri" panose="020F0502020204030204" pitchFamily="34" charset="0"/>
            </a:rPr>
            <a:t>Throughout state and across populations</a:t>
          </a:r>
        </a:p>
      </dsp:txBody>
      <dsp:txXfrm>
        <a:off x="5049467" y="606151"/>
        <a:ext cx="2093064" cy="1284380"/>
      </dsp:txXfrm>
    </dsp:sp>
    <dsp:sp modelId="{CDAD4974-F836-4B02-8DEE-C42C38C98527}">
      <dsp:nvSpPr>
        <dsp:cNvPr id="0" name=""/>
        <dsp:cNvSpPr/>
      </dsp:nvSpPr>
      <dsp:spPr>
        <a:xfrm>
          <a:off x="5653069" y="1830365"/>
          <a:ext cx="2854178" cy="2854178"/>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alibri" panose="020F0502020204030204" pitchFamily="34" charset="0"/>
              <a:cs typeface="Calibri" panose="020F0502020204030204" pitchFamily="34" charset="0"/>
            </a:rPr>
            <a:t>FLEXIBILITY</a:t>
          </a:r>
        </a:p>
        <a:p>
          <a:pPr marL="0" lvl="0" indent="0" algn="ctr" defTabSz="977900">
            <a:lnSpc>
              <a:spcPct val="90000"/>
            </a:lnSpc>
            <a:spcBef>
              <a:spcPct val="0"/>
            </a:spcBef>
            <a:spcAft>
              <a:spcPct val="35000"/>
            </a:spcAft>
            <a:buNone/>
          </a:pPr>
          <a:r>
            <a:rPr lang="en-US" sz="2200" kern="1200" dirty="0">
              <a:latin typeface="Calibri" panose="020F0502020204030204" pitchFamily="34" charset="0"/>
              <a:cs typeface="Calibri" panose="020F0502020204030204" pitchFamily="34" charset="0"/>
            </a:rPr>
            <a:t>In type, intensity, and duration</a:t>
          </a:r>
        </a:p>
      </dsp:txBody>
      <dsp:txXfrm>
        <a:off x="6525972" y="2567695"/>
        <a:ext cx="1712507" cy="1569798"/>
      </dsp:txXfrm>
    </dsp:sp>
    <dsp:sp modelId="{40146E00-06E7-43F4-B4EA-F3EA31E90CA1}">
      <dsp:nvSpPr>
        <dsp:cNvPr id="0" name=""/>
        <dsp:cNvSpPr/>
      </dsp:nvSpPr>
      <dsp:spPr>
        <a:xfrm>
          <a:off x="3639028" y="1921813"/>
          <a:ext cx="2854178" cy="2854178"/>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alibri" panose="020F0502020204030204" pitchFamily="34" charset="0"/>
              <a:cs typeface="Calibri" panose="020F0502020204030204" pitchFamily="34" charset="0"/>
            </a:rPr>
            <a:t>QUALITY</a:t>
          </a:r>
        </a:p>
        <a:p>
          <a:pPr marL="0" lvl="0" indent="0" algn="ctr" defTabSz="977900">
            <a:lnSpc>
              <a:spcPct val="90000"/>
            </a:lnSpc>
            <a:spcBef>
              <a:spcPct val="0"/>
            </a:spcBef>
            <a:spcAft>
              <a:spcPct val="35000"/>
            </a:spcAft>
            <a:buNone/>
          </a:pPr>
          <a:r>
            <a:rPr lang="en-US" sz="2200" kern="1200" dirty="0">
              <a:latin typeface="Calibri" panose="020F0502020204030204" pitchFamily="34" charset="0"/>
              <a:cs typeface="Calibri" panose="020F0502020204030204" pitchFamily="34" charset="0"/>
            </a:rPr>
            <a:t>Through oversight, credentialing, and training</a:t>
          </a:r>
        </a:p>
      </dsp:txBody>
      <dsp:txXfrm>
        <a:off x="3907796" y="2659142"/>
        <a:ext cx="1712507" cy="156979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FE65720-717E-4C02-A7CE-1AC60B7971BD}" type="datetimeFigureOut">
              <a:rPr lang="en-US" smtClean="0"/>
              <a:t>9/23/2019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9B257DC-DDED-4174-8F35-99C94C311F67}" type="slidenum">
              <a:rPr lang="en-US" smtClean="0"/>
              <a:t>‹#›</a:t>
            </a:fld>
            <a:endParaRPr lang="en-US"/>
          </a:p>
        </p:txBody>
      </p:sp>
    </p:spTree>
    <p:extLst>
      <p:ext uri="{BB962C8B-B14F-4D97-AF65-F5344CB8AC3E}">
        <p14:creationId xmlns:p14="http://schemas.microsoft.com/office/powerpoint/2010/main" val="3960243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E94DAD3-838B-40C4-A6B5-C493624507F7}" type="datetimeFigureOut">
              <a:rPr lang="en-US" smtClean="0"/>
              <a:t>9/23/2019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A26543E-977A-4349-A19F-BD019C79E571}" type="slidenum">
              <a:rPr lang="en-US" smtClean="0"/>
              <a:t>‹#›</a:t>
            </a:fld>
            <a:endParaRPr lang="en-US" dirty="0"/>
          </a:p>
        </p:txBody>
      </p:sp>
    </p:spTree>
    <p:extLst>
      <p:ext uri="{BB962C8B-B14F-4D97-AF65-F5344CB8AC3E}">
        <p14:creationId xmlns:p14="http://schemas.microsoft.com/office/powerpoint/2010/main" val="786269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26543E-977A-4349-A19F-BD019C79E571}" type="slidenum">
              <a:rPr lang="en-US" smtClean="0"/>
              <a:t>1</a:t>
            </a:fld>
            <a:endParaRPr lang="en-US" dirty="0"/>
          </a:p>
        </p:txBody>
      </p:sp>
    </p:spTree>
    <p:extLst>
      <p:ext uri="{BB962C8B-B14F-4D97-AF65-F5344CB8AC3E}">
        <p14:creationId xmlns:p14="http://schemas.microsoft.com/office/powerpoint/2010/main" val="653242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26543E-977A-4349-A19F-BD019C79E571}" type="slidenum">
              <a:rPr lang="en-US" smtClean="0"/>
              <a:t>11</a:t>
            </a:fld>
            <a:endParaRPr lang="en-US" dirty="0"/>
          </a:p>
        </p:txBody>
      </p:sp>
    </p:spTree>
    <p:extLst>
      <p:ext uri="{BB962C8B-B14F-4D97-AF65-F5344CB8AC3E}">
        <p14:creationId xmlns:p14="http://schemas.microsoft.com/office/powerpoint/2010/main" val="3618581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26543E-977A-4349-A19F-BD019C79E571}" type="slidenum">
              <a:rPr lang="en-US" smtClean="0"/>
              <a:t>12</a:t>
            </a:fld>
            <a:endParaRPr lang="en-US" dirty="0"/>
          </a:p>
        </p:txBody>
      </p:sp>
    </p:spTree>
    <p:extLst>
      <p:ext uri="{BB962C8B-B14F-4D97-AF65-F5344CB8AC3E}">
        <p14:creationId xmlns:p14="http://schemas.microsoft.com/office/powerpoint/2010/main" val="3373016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26543E-977A-4349-A19F-BD019C79E571}" type="slidenum">
              <a:rPr lang="en-US" smtClean="0"/>
              <a:t>13</a:t>
            </a:fld>
            <a:endParaRPr lang="en-US" dirty="0"/>
          </a:p>
        </p:txBody>
      </p:sp>
    </p:spTree>
    <p:extLst>
      <p:ext uri="{BB962C8B-B14F-4D97-AF65-F5344CB8AC3E}">
        <p14:creationId xmlns:p14="http://schemas.microsoft.com/office/powerpoint/2010/main" val="1267915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26543E-977A-4349-A19F-BD019C79E571}" type="slidenum">
              <a:rPr lang="en-US" smtClean="0"/>
              <a:t>14</a:t>
            </a:fld>
            <a:endParaRPr lang="en-US" dirty="0"/>
          </a:p>
        </p:txBody>
      </p:sp>
    </p:spTree>
    <p:extLst>
      <p:ext uri="{BB962C8B-B14F-4D97-AF65-F5344CB8AC3E}">
        <p14:creationId xmlns:p14="http://schemas.microsoft.com/office/powerpoint/2010/main" val="1111884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26543E-977A-4349-A19F-BD019C79E571}" type="slidenum">
              <a:rPr lang="en-US" smtClean="0"/>
              <a:t>15</a:t>
            </a:fld>
            <a:endParaRPr lang="en-US" dirty="0"/>
          </a:p>
        </p:txBody>
      </p:sp>
    </p:spTree>
    <p:extLst>
      <p:ext uri="{BB962C8B-B14F-4D97-AF65-F5344CB8AC3E}">
        <p14:creationId xmlns:p14="http://schemas.microsoft.com/office/powerpoint/2010/main" val="2110880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people with destination at exit.</a:t>
            </a:r>
          </a:p>
          <a:p>
            <a:endParaRPr lang="en-US" dirty="0"/>
          </a:p>
          <a:p>
            <a:r>
              <a:rPr lang="en-US" dirty="0"/>
              <a:t>95% were on the 1</a:t>
            </a:r>
            <a:r>
              <a:rPr lang="en-US" baseline="30000" dirty="0"/>
              <a:t>st</a:t>
            </a:r>
            <a:r>
              <a:rPr lang="en-US" dirty="0"/>
              <a:t> episode in PSH. </a:t>
            </a:r>
          </a:p>
          <a:p>
            <a:endParaRPr lang="en-US" dirty="0"/>
          </a:p>
          <a:p>
            <a:endParaRPr lang="en-US" dirty="0"/>
          </a:p>
        </p:txBody>
      </p:sp>
      <p:sp>
        <p:nvSpPr>
          <p:cNvPr id="4" name="Slide Number Placeholder 3"/>
          <p:cNvSpPr>
            <a:spLocks noGrp="1"/>
          </p:cNvSpPr>
          <p:nvPr>
            <p:ph type="sldNum" sz="quarter" idx="10"/>
          </p:nvPr>
        </p:nvSpPr>
        <p:spPr/>
        <p:txBody>
          <a:bodyPr/>
          <a:lstStyle/>
          <a:p>
            <a:fld id="{DA26543E-977A-4349-A19F-BD019C79E571}" type="slidenum">
              <a:rPr lang="en-US" smtClean="0"/>
              <a:t>16</a:t>
            </a:fld>
            <a:endParaRPr lang="en-US" dirty="0"/>
          </a:p>
        </p:txBody>
      </p:sp>
    </p:spTree>
    <p:extLst>
      <p:ext uri="{BB962C8B-B14F-4D97-AF65-F5344CB8AC3E}">
        <p14:creationId xmlns:p14="http://schemas.microsoft.com/office/powerpoint/2010/main" val="230878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26543E-977A-4349-A19F-BD019C79E571}" type="slidenum">
              <a:rPr lang="en-US" smtClean="0"/>
              <a:t>17</a:t>
            </a:fld>
            <a:endParaRPr lang="en-US" dirty="0"/>
          </a:p>
        </p:txBody>
      </p:sp>
    </p:spTree>
    <p:extLst>
      <p:ext uri="{BB962C8B-B14F-4D97-AF65-F5344CB8AC3E}">
        <p14:creationId xmlns:p14="http://schemas.microsoft.com/office/powerpoint/2010/main" val="3076655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A26543E-977A-4349-A19F-BD019C79E571}" type="slidenum">
              <a:rPr lang="en-US" smtClean="0"/>
              <a:t>18</a:t>
            </a:fld>
            <a:endParaRPr lang="en-US" dirty="0"/>
          </a:p>
        </p:txBody>
      </p:sp>
      <p:sp>
        <p:nvSpPr>
          <p:cNvPr id="5" name="Notes Placeholder 4"/>
          <p:cNvSpPr>
            <a:spLocks noGrp="1"/>
          </p:cNvSpPr>
          <p:nvPr>
            <p:ph type="body" sz="quarter" idx="11"/>
          </p:nvPr>
        </p:nvSpPr>
        <p:spPr/>
        <p:txBody>
          <a:bodyPr/>
          <a:lstStyle/>
          <a:p>
            <a:r>
              <a:rPr lang="en-US" dirty="0"/>
              <a:t>Only those who exited prior to our receipt of data.</a:t>
            </a:r>
          </a:p>
          <a:p>
            <a:endParaRPr lang="en-US" dirty="0"/>
          </a:p>
          <a:p>
            <a:r>
              <a:rPr lang="en-US" dirty="0"/>
              <a:t>72% exited to a positive housed situation. </a:t>
            </a:r>
          </a:p>
        </p:txBody>
      </p:sp>
    </p:spTree>
    <p:extLst>
      <p:ext uri="{BB962C8B-B14F-4D97-AF65-F5344CB8AC3E}">
        <p14:creationId xmlns:p14="http://schemas.microsoft.com/office/powerpoint/2010/main" val="1494046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And, reduced ED use/hospitalization, reduced jail time, increased employment, new income sources, transportation, connection to services.</a:t>
            </a:r>
          </a:p>
          <a:p>
            <a:endParaRPr lang="en-US" dirty="0"/>
          </a:p>
        </p:txBody>
      </p:sp>
      <p:sp>
        <p:nvSpPr>
          <p:cNvPr id="4" name="Slide Number Placeholder 3"/>
          <p:cNvSpPr>
            <a:spLocks noGrp="1"/>
          </p:cNvSpPr>
          <p:nvPr>
            <p:ph type="sldNum" sz="quarter" idx="10"/>
          </p:nvPr>
        </p:nvSpPr>
        <p:spPr/>
        <p:txBody>
          <a:bodyPr/>
          <a:lstStyle/>
          <a:p>
            <a:fld id="{DA26543E-977A-4349-A19F-BD019C79E571}" type="slidenum">
              <a:rPr lang="en-US" smtClean="0"/>
              <a:t>20</a:t>
            </a:fld>
            <a:endParaRPr lang="en-US" dirty="0"/>
          </a:p>
        </p:txBody>
      </p:sp>
    </p:spTree>
    <p:extLst>
      <p:ext uri="{BB962C8B-B14F-4D97-AF65-F5344CB8AC3E}">
        <p14:creationId xmlns:p14="http://schemas.microsoft.com/office/powerpoint/2010/main" val="36343672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26543E-977A-4349-A19F-BD019C79E571}" type="slidenum">
              <a:rPr lang="en-US" smtClean="0"/>
              <a:t>21</a:t>
            </a:fld>
            <a:endParaRPr lang="en-US" dirty="0"/>
          </a:p>
        </p:txBody>
      </p:sp>
    </p:spTree>
    <p:extLst>
      <p:ext uri="{BB962C8B-B14F-4D97-AF65-F5344CB8AC3E}">
        <p14:creationId xmlns:p14="http://schemas.microsoft.com/office/powerpoint/2010/main" val="3222193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A26543E-977A-4349-A19F-BD019C79E571}" type="slidenum">
              <a:rPr lang="en-US" smtClean="0"/>
              <a:t>2</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8052860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this takes us back to the LOS issue</a:t>
            </a:r>
          </a:p>
        </p:txBody>
      </p:sp>
      <p:sp>
        <p:nvSpPr>
          <p:cNvPr id="4" name="Slide Number Placeholder 3"/>
          <p:cNvSpPr>
            <a:spLocks noGrp="1"/>
          </p:cNvSpPr>
          <p:nvPr>
            <p:ph type="sldNum" sz="quarter" idx="10"/>
          </p:nvPr>
        </p:nvSpPr>
        <p:spPr/>
        <p:txBody>
          <a:bodyPr/>
          <a:lstStyle/>
          <a:p>
            <a:fld id="{DA26543E-977A-4349-A19F-BD019C79E571}" type="slidenum">
              <a:rPr lang="en-US" smtClean="0"/>
              <a:t>22</a:t>
            </a:fld>
            <a:endParaRPr lang="en-US" dirty="0"/>
          </a:p>
        </p:txBody>
      </p:sp>
    </p:spTree>
    <p:extLst>
      <p:ext uri="{BB962C8B-B14F-4D97-AF65-F5344CB8AC3E}">
        <p14:creationId xmlns:p14="http://schemas.microsoft.com/office/powerpoint/2010/main" val="30142695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a:t>
            </a:r>
          </a:p>
        </p:txBody>
      </p:sp>
      <p:sp>
        <p:nvSpPr>
          <p:cNvPr id="4" name="Slide Number Placeholder 3"/>
          <p:cNvSpPr>
            <a:spLocks noGrp="1"/>
          </p:cNvSpPr>
          <p:nvPr>
            <p:ph type="sldNum" sz="quarter" idx="5"/>
          </p:nvPr>
        </p:nvSpPr>
        <p:spPr/>
        <p:txBody>
          <a:bodyPr/>
          <a:lstStyle/>
          <a:p>
            <a:fld id="{DA26543E-977A-4349-A19F-BD019C79E571}" type="slidenum">
              <a:rPr lang="en-US" smtClean="0"/>
              <a:t>23</a:t>
            </a:fld>
            <a:endParaRPr lang="en-US" dirty="0"/>
          </a:p>
        </p:txBody>
      </p:sp>
    </p:spTree>
    <p:extLst>
      <p:ext uri="{BB962C8B-B14F-4D97-AF65-F5344CB8AC3E}">
        <p14:creationId xmlns:p14="http://schemas.microsoft.com/office/powerpoint/2010/main" val="5836948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26543E-977A-4349-A19F-BD019C79E571}" type="slidenum">
              <a:rPr lang="en-US" smtClean="0"/>
              <a:t>25</a:t>
            </a:fld>
            <a:endParaRPr lang="en-US" dirty="0"/>
          </a:p>
        </p:txBody>
      </p:sp>
    </p:spTree>
    <p:extLst>
      <p:ext uri="{BB962C8B-B14F-4D97-AF65-F5344CB8AC3E}">
        <p14:creationId xmlns:p14="http://schemas.microsoft.com/office/powerpoint/2010/main" val="11272927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26543E-977A-4349-A19F-BD019C79E571}" type="slidenum">
              <a:rPr lang="en-US" smtClean="0"/>
              <a:t>26</a:t>
            </a:fld>
            <a:endParaRPr lang="en-US" dirty="0"/>
          </a:p>
        </p:txBody>
      </p:sp>
    </p:spTree>
    <p:extLst>
      <p:ext uri="{BB962C8B-B14F-4D97-AF65-F5344CB8AC3E}">
        <p14:creationId xmlns:p14="http://schemas.microsoft.com/office/powerpoint/2010/main" val="5766344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26543E-977A-4349-A19F-BD019C79E571}" type="slidenum">
              <a:rPr lang="en-US" smtClean="0"/>
              <a:t>28</a:t>
            </a:fld>
            <a:endParaRPr lang="en-US" dirty="0"/>
          </a:p>
        </p:txBody>
      </p:sp>
    </p:spTree>
    <p:extLst>
      <p:ext uri="{BB962C8B-B14F-4D97-AF65-F5344CB8AC3E}">
        <p14:creationId xmlns:p14="http://schemas.microsoft.com/office/powerpoint/2010/main" val="33123675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26543E-977A-4349-A19F-BD019C79E571}" type="slidenum">
              <a:rPr lang="en-US" smtClean="0"/>
              <a:t>29</a:t>
            </a:fld>
            <a:endParaRPr lang="en-US" dirty="0"/>
          </a:p>
        </p:txBody>
      </p:sp>
    </p:spTree>
    <p:extLst>
      <p:ext uri="{BB962C8B-B14F-4D97-AF65-F5344CB8AC3E}">
        <p14:creationId xmlns:p14="http://schemas.microsoft.com/office/powerpoint/2010/main" val="1516685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26543E-977A-4349-A19F-BD019C79E571}" type="slidenum">
              <a:rPr lang="en-US" smtClean="0"/>
              <a:t>30</a:t>
            </a:fld>
            <a:endParaRPr lang="en-US" dirty="0"/>
          </a:p>
        </p:txBody>
      </p:sp>
    </p:spTree>
    <p:extLst>
      <p:ext uri="{BB962C8B-B14F-4D97-AF65-F5344CB8AC3E}">
        <p14:creationId xmlns:p14="http://schemas.microsoft.com/office/powerpoint/2010/main" val="23428005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26543E-977A-4349-A19F-BD019C79E571}" type="slidenum">
              <a:rPr lang="en-US" smtClean="0"/>
              <a:t>32</a:t>
            </a:fld>
            <a:endParaRPr lang="en-US" dirty="0"/>
          </a:p>
        </p:txBody>
      </p:sp>
    </p:spTree>
    <p:extLst>
      <p:ext uri="{BB962C8B-B14F-4D97-AF65-F5344CB8AC3E}">
        <p14:creationId xmlns:p14="http://schemas.microsoft.com/office/powerpoint/2010/main" val="32039898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4 - 1 day Summits across the State, where the State is providing guidance to LMEs, providers, and others on the State’s vision of Permanent Supportive Housing  and roles and expectations for CST, first.  </a:t>
            </a:r>
          </a:p>
          <a:p>
            <a:r>
              <a:rPr lang="en-US" sz="1200" kern="1200" dirty="0">
                <a:solidFill>
                  <a:schemeClr val="tx1"/>
                </a:solidFill>
                <a:effectLst/>
                <a:latin typeface="+mn-lt"/>
                <a:ea typeface="+mn-ea"/>
                <a:cs typeface="+mn-cs"/>
              </a:rPr>
              <a:t>UNC, TAC, and DMH will be providing the training</a:t>
            </a:r>
            <a:endParaRPr lang="en-US" dirty="0"/>
          </a:p>
          <a:p>
            <a:endParaRPr lang="en-US" dirty="0"/>
          </a:p>
        </p:txBody>
      </p:sp>
      <p:sp>
        <p:nvSpPr>
          <p:cNvPr id="4" name="Slide Number Placeholder 3"/>
          <p:cNvSpPr>
            <a:spLocks noGrp="1"/>
          </p:cNvSpPr>
          <p:nvPr>
            <p:ph type="sldNum" sz="quarter" idx="5"/>
          </p:nvPr>
        </p:nvSpPr>
        <p:spPr/>
        <p:txBody>
          <a:bodyPr/>
          <a:lstStyle/>
          <a:p>
            <a:fld id="{DA26543E-977A-4349-A19F-BD019C79E571}" type="slidenum">
              <a:rPr lang="en-US" smtClean="0"/>
              <a:t>33</a:t>
            </a:fld>
            <a:endParaRPr lang="en-US" dirty="0"/>
          </a:p>
        </p:txBody>
      </p:sp>
    </p:spTree>
    <p:extLst>
      <p:ext uri="{BB962C8B-B14F-4D97-AF65-F5344CB8AC3E}">
        <p14:creationId xmlns:p14="http://schemas.microsoft.com/office/powerpoint/2010/main" val="8877860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26543E-977A-4349-A19F-BD019C79E571}" type="slidenum">
              <a:rPr lang="en-US" smtClean="0"/>
              <a:t>35</a:t>
            </a:fld>
            <a:endParaRPr lang="en-US" dirty="0"/>
          </a:p>
        </p:txBody>
      </p:sp>
    </p:spTree>
    <p:extLst>
      <p:ext uri="{BB962C8B-B14F-4D97-AF65-F5344CB8AC3E}">
        <p14:creationId xmlns:p14="http://schemas.microsoft.com/office/powerpoint/2010/main" val="3210077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26543E-977A-4349-A19F-BD019C79E571}" type="slidenum">
              <a:rPr lang="en-US" smtClean="0"/>
              <a:t>3</a:t>
            </a:fld>
            <a:endParaRPr lang="en-US" dirty="0"/>
          </a:p>
        </p:txBody>
      </p:sp>
    </p:spTree>
    <p:extLst>
      <p:ext uri="{BB962C8B-B14F-4D97-AF65-F5344CB8AC3E}">
        <p14:creationId xmlns:p14="http://schemas.microsoft.com/office/powerpoint/2010/main" val="3686584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26543E-977A-4349-A19F-BD019C79E571}" type="slidenum">
              <a:rPr lang="en-US" smtClean="0"/>
              <a:t>4</a:t>
            </a:fld>
            <a:endParaRPr lang="en-US" dirty="0"/>
          </a:p>
        </p:txBody>
      </p:sp>
    </p:spTree>
    <p:extLst>
      <p:ext uri="{BB962C8B-B14F-4D97-AF65-F5344CB8AC3E}">
        <p14:creationId xmlns:p14="http://schemas.microsoft.com/office/powerpoint/2010/main" val="2719216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26543E-977A-4349-A19F-BD019C79E571}" type="slidenum">
              <a:rPr lang="en-US" smtClean="0"/>
              <a:t>5</a:t>
            </a:fld>
            <a:endParaRPr lang="en-US" dirty="0"/>
          </a:p>
        </p:txBody>
      </p:sp>
    </p:spTree>
    <p:extLst>
      <p:ext uri="{BB962C8B-B14F-4D97-AF65-F5344CB8AC3E}">
        <p14:creationId xmlns:p14="http://schemas.microsoft.com/office/powerpoint/2010/main" val="1748960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26543E-977A-4349-A19F-BD019C79E571}" type="slidenum">
              <a:rPr lang="en-US" smtClean="0"/>
              <a:t>6</a:t>
            </a:fld>
            <a:endParaRPr lang="en-US" dirty="0"/>
          </a:p>
        </p:txBody>
      </p:sp>
    </p:spTree>
    <p:extLst>
      <p:ext uri="{BB962C8B-B14F-4D97-AF65-F5344CB8AC3E}">
        <p14:creationId xmlns:p14="http://schemas.microsoft.com/office/powerpoint/2010/main" val="3849746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26543E-977A-4349-A19F-BD019C79E571}" type="slidenum">
              <a:rPr lang="en-US" smtClean="0"/>
              <a:t>8</a:t>
            </a:fld>
            <a:endParaRPr lang="en-US" dirty="0"/>
          </a:p>
        </p:txBody>
      </p:sp>
    </p:spTree>
    <p:extLst>
      <p:ext uri="{BB962C8B-B14F-4D97-AF65-F5344CB8AC3E}">
        <p14:creationId xmlns:p14="http://schemas.microsoft.com/office/powerpoint/2010/main" val="1052639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26543E-977A-4349-A19F-BD019C79E571}" type="slidenum">
              <a:rPr lang="en-US" smtClean="0"/>
              <a:t>9</a:t>
            </a:fld>
            <a:endParaRPr lang="en-US" dirty="0"/>
          </a:p>
        </p:txBody>
      </p:sp>
    </p:spTree>
    <p:extLst>
      <p:ext uri="{BB962C8B-B14F-4D97-AF65-F5344CB8AC3E}">
        <p14:creationId xmlns:p14="http://schemas.microsoft.com/office/powerpoint/2010/main" val="1817387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26543E-977A-4349-A19F-BD019C79E571}" type="slidenum">
              <a:rPr lang="en-US" smtClean="0"/>
              <a:t>10</a:t>
            </a:fld>
            <a:endParaRPr lang="en-US" dirty="0"/>
          </a:p>
        </p:txBody>
      </p:sp>
    </p:spTree>
    <p:extLst>
      <p:ext uri="{BB962C8B-B14F-4D97-AF65-F5344CB8AC3E}">
        <p14:creationId xmlns:p14="http://schemas.microsoft.com/office/powerpoint/2010/main" val="212158450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2.wdp"/><Relationship Id="rId7"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2.wdp"/><Relationship Id="rId7"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7200" cap="none"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9/23/2019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0"/>
            </a:lvl1pPr>
          </a:lstStyle>
          <a:p>
            <a:fld id="{4FAB73BC-B049-4115-A692-8D63A059BFB8}" type="slidenum">
              <a:rPr lang="en-US" smtClean="0"/>
              <a:pPr/>
              <a:t>‹#›</a:t>
            </a:fld>
            <a:endParaRPr lang="en-US" dirty="0"/>
          </a:p>
        </p:txBody>
      </p:sp>
      <p:pic>
        <p:nvPicPr>
          <p:cNvPr id="13" name="Picture 12"/>
          <p:cNvPicPr>
            <a:picLocks noChangeAspect="1"/>
          </p:cNvPicPr>
          <p:nvPr userDrawn="1"/>
        </p:nvPicPr>
        <p:blipFill>
          <a:blip r:embed="rId5"/>
          <a:stretch>
            <a:fillRect/>
          </a:stretch>
        </p:blipFill>
        <p:spPr>
          <a:xfrm>
            <a:off x="0" y="5887994"/>
            <a:ext cx="4401693" cy="944962"/>
          </a:xfrm>
          <a:prstGeom prst="rect">
            <a:avLst/>
          </a:prstGeom>
        </p:spPr>
      </p:pic>
      <p:pic>
        <p:nvPicPr>
          <p:cNvPr id="14" name="Picture 13"/>
          <p:cNvPicPr>
            <a:picLocks noChangeAspect="1"/>
          </p:cNvPicPr>
          <p:nvPr userDrawn="1"/>
        </p:nvPicPr>
        <p:blipFill>
          <a:blip r:embed="rId6"/>
          <a:stretch>
            <a:fillRect/>
          </a:stretch>
        </p:blipFill>
        <p:spPr>
          <a:xfrm>
            <a:off x="11237976" y="127370"/>
            <a:ext cx="798704" cy="970973"/>
          </a:xfrm>
          <a:prstGeom prst="rect">
            <a:avLst/>
          </a:prstGeom>
        </p:spPr>
      </p:pic>
      <p:sp>
        <p:nvSpPr>
          <p:cNvPr id="15" name="Slide Number Placeholder 6"/>
          <p:cNvSpPr txBox="1">
            <a:spLocks/>
          </p:cNvSpPr>
          <p:nvPr userDrawn="1"/>
        </p:nvSpPr>
        <p:spPr>
          <a:xfrm>
            <a:off x="11311128" y="6272784"/>
            <a:ext cx="640080" cy="365125"/>
          </a:xfrm>
          <a:prstGeom prst="rect">
            <a:avLst/>
          </a:prstGeom>
        </p:spPr>
        <p:txBody>
          <a:bodyPr vert="horz" lIns="91440" tIns="45720" rIns="91440" bIns="45720" rtlCol="0" anchor="ctr"/>
          <a:lstStyle>
            <a:defPPr>
              <a:defRPr lang="en-US"/>
            </a:defPPr>
            <a:lvl1pPr marL="0" algn="ctr" defTabSz="457200" rtl="0" eaLnBrk="1" latinLnBrk="0" hangingPunct="1">
              <a:defRPr sz="1400" b="0" kern="1200">
                <a:solidFill>
                  <a:srgbClr val="FFFFFF"/>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AB73BC-B049-4115-A692-8D63A059BFB8}" type="slidenum">
              <a:rPr lang="en-US" smtClean="0"/>
              <a:pPr/>
              <a:t>‹#›</a:t>
            </a:fld>
            <a:endParaRPr lang="en-US" dirty="0"/>
          </a:p>
        </p:txBody>
      </p:sp>
      <p:pic>
        <p:nvPicPr>
          <p:cNvPr id="10" name="Picture 9"/>
          <p:cNvPicPr>
            <a:picLocks noChangeAspect="1"/>
          </p:cNvPicPr>
          <p:nvPr userDrawn="1"/>
        </p:nvPicPr>
        <p:blipFill>
          <a:blip r:embed="rId7"/>
          <a:stretch>
            <a:fillRect/>
          </a:stretch>
        </p:blipFill>
        <p:spPr>
          <a:xfrm>
            <a:off x="9408970" y="6037359"/>
            <a:ext cx="2377646" cy="646232"/>
          </a:xfrm>
          <a:prstGeom prst="rect">
            <a:avLst/>
          </a:prstGeom>
        </p:spPr>
      </p:pic>
    </p:spTree>
    <p:extLst>
      <p:ext uri="{BB962C8B-B14F-4D97-AF65-F5344CB8AC3E}">
        <p14:creationId xmlns:p14="http://schemas.microsoft.com/office/powerpoint/2010/main" val="3433931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9/23/2019</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pic>
        <p:nvPicPr>
          <p:cNvPr id="12" name="Picture 11"/>
          <p:cNvPicPr>
            <a:picLocks noChangeAspect="1"/>
          </p:cNvPicPr>
          <p:nvPr userDrawn="1"/>
        </p:nvPicPr>
        <p:blipFill>
          <a:blip r:embed="rId6"/>
          <a:stretch>
            <a:fillRect/>
          </a:stretch>
        </p:blipFill>
        <p:spPr>
          <a:xfrm>
            <a:off x="0" y="5887994"/>
            <a:ext cx="4401693" cy="944962"/>
          </a:xfrm>
          <a:prstGeom prst="rect">
            <a:avLst/>
          </a:prstGeom>
        </p:spPr>
      </p:pic>
      <p:pic>
        <p:nvPicPr>
          <p:cNvPr id="13" name="Picture 12"/>
          <p:cNvPicPr>
            <a:picLocks noChangeAspect="1"/>
          </p:cNvPicPr>
          <p:nvPr userDrawn="1"/>
        </p:nvPicPr>
        <p:blipFill>
          <a:blip r:embed="rId7"/>
          <a:stretch>
            <a:fillRect/>
          </a:stretch>
        </p:blipFill>
        <p:spPr>
          <a:xfrm>
            <a:off x="11393296" y="-1"/>
            <a:ext cx="798704" cy="970973"/>
          </a:xfrm>
          <a:prstGeom prst="rect">
            <a:avLst/>
          </a:prstGeom>
        </p:spPr>
      </p:pic>
      <p:pic>
        <p:nvPicPr>
          <p:cNvPr id="14" name="Picture 13"/>
          <p:cNvPicPr>
            <a:picLocks noChangeAspect="1"/>
          </p:cNvPicPr>
          <p:nvPr userDrawn="1"/>
        </p:nvPicPr>
        <p:blipFill>
          <a:blip r:embed="rId8"/>
          <a:stretch>
            <a:fillRect/>
          </a:stretch>
        </p:blipFill>
        <p:spPr>
          <a:xfrm>
            <a:off x="8950927" y="6145992"/>
            <a:ext cx="2377646" cy="646232"/>
          </a:xfrm>
          <a:prstGeom prst="rect">
            <a:avLst/>
          </a:prstGeom>
        </p:spPr>
      </p:pic>
    </p:spTree>
    <p:extLst>
      <p:ext uri="{BB962C8B-B14F-4D97-AF65-F5344CB8AC3E}">
        <p14:creationId xmlns:p14="http://schemas.microsoft.com/office/powerpoint/2010/main" val="982571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smtClean="0"/>
              <a:t>9/23/2019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0" y="5887994"/>
            <a:ext cx="4401693" cy="944962"/>
          </a:xfrm>
          <a:prstGeom prst="rect">
            <a:avLst/>
          </a:prstGeom>
        </p:spPr>
      </p:pic>
      <p:pic>
        <p:nvPicPr>
          <p:cNvPr id="8" name="Picture 7"/>
          <p:cNvPicPr>
            <a:picLocks noChangeAspect="1"/>
          </p:cNvPicPr>
          <p:nvPr userDrawn="1"/>
        </p:nvPicPr>
        <p:blipFill>
          <a:blip r:embed="rId3"/>
          <a:stretch>
            <a:fillRect/>
          </a:stretch>
        </p:blipFill>
        <p:spPr>
          <a:xfrm>
            <a:off x="11237976" y="155079"/>
            <a:ext cx="798704" cy="970973"/>
          </a:xfrm>
          <a:prstGeom prst="rect">
            <a:avLst/>
          </a:prstGeom>
        </p:spPr>
      </p:pic>
      <p:pic>
        <p:nvPicPr>
          <p:cNvPr id="9" name="Picture 8"/>
          <p:cNvPicPr>
            <a:picLocks noChangeAspect="1"/>
          </p:cNvPicPr>
          <p:nvPr userDrawn="1"/>
        </p:nvPicPr>
        <p:blipFill>
          <a:blip r:embed="rId4"/>
          <a:stretch>
            <a:fillRect/>
          </a:stretch>
        </p:blipFill>
        <p:spPr>
          <a:xfrm>
            <a:off x="8933482" y="6037359"/>
            <a:ext cx="2377646" cy="646232"/>
          </a:xfrm>
          <a:prstGeom prst="rect">
            <a:avLst/>
          </a:prstGeom>
        </p:spPr>
      </p:pic>
    </p:spTree>
    <p:extLst>
      <p:ext uri="{BB962C8B-B14F-4D97-AF65-F5344CB8AC3E}">
        <p14:creationId xmlns:p14="http://schemas.microsoft.com/office/powerpoint/2010/main" val="3531897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77B6E1-634A-48DC-9E8B-D894023267EF}" type="datetimeFigureOut">
              <a:rPr lang="en-US" smtClean="0"/>
              <a:t>9/23/2019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0" y="5887994"/>
            <a:ext cx="4401693" cy="944962"/>
          </a:xfrm>
          <a:prstGeom prst="rect">
            <a:avLst/>
          </a:prstGeom>
        </p:spPr>
      </p:pic>
      <p:pic>
        <p:nvPicPr>
          <p:cNvPr id="8" name="Picture 7"/>
          <p:cNvPicPr>
            <a:picLocks noChangeAspect="1"/>
          </p:cNvPicPr>
          <p:nvPr userDrawn="1"/>
        </p:nvPicPr>
        <p:blipFill>
          <a:blip r:embed="rId3"/>
          <a:stretch>
            <a:fillRect/>
          </a:stretch>
        </p:blipFill>
        <p:spPr>
          <a:xfrm>
            <a:off x="11237976" y="155079"/>
            <a:ext cx="798704" cy="970973"/>
          </a:xfrm>
          <a:prstGeom prst="rect">
            <a:avLst/>
          </a:prstGeom>
        </p:spPr>
      </p:pic>
      <p:pic>
        <p:nvPicPr>
          <p:cNvPr id="9" name="Picture 8"/>
          <p:cNvPicPr>
            <a:picLocks noChangeAspect="1"/>
          </p:cNvPicPr>
          <p:nvPr userDrawn="1"/>
        </p:nvPicPr>
        <p:blipFill>
          <a:blip r:embed="rId4"/>
          <a:stretch>
            <a:fillRect/>
          </a:stretch>
        </p:blipFill>
        <p:spPr>
          <a:xfrm>
            <a:off x="8812427" y="6037359"/>
            <a:ext cx="2377646" cy="646232"/>
          </a:xfrm>
          <a:prstGeom prst="rect">
            <a:avLst/>
          </a:prstGeom>
        </p:spPr>
      </p:pic>
    </p:spTree>
    <p:extLst>
      <p:ext uri="{BB962C8B-B14F-4D97-AF65-F5344CB8AC3E}">
        <p14:creationId xmlns:p14="http://schemas.microsoft.com/office/powerpoint/2010/main" val="589309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smtClean="0"/>
              <a:t>9/23/2019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pic>
        <p:nvPicPr>
          <p:cNvPr id="5" name="Picture 4"/>
          <p:cNvPicPr>
            <a:picLocks noChangeAspect="1"/>
          </p:cNvPicPr>
          <p:nvPr userDrawn="1"/>
        </p:nvPicPr>
        <p:blipFill>
          <a:blip r:embed="rId2"/>
          <a:stretch>
            <a:fillRect/>
          </a:stretch>
        </p:blipFill>
        <p:spPr>
          <a:xfrm>
            <a:off x="0" y="5887994"/>
            <a:ext cx="4401693" cy="944962"/>
          </a:xfrm>
          <a:prstGeom prst="rect">
            <a:avLst/>
          </a:prstGeom>
        </p:spPr>
      </p:pic>
      <p:pic>
        <p:nvPicPr>
          <p:cNvPr id="6" name="Picture 5"/>
          <p:cNvPicPr>
            <a:picLocks noChangeAspect="1"/>
          </p:cNvPicPr>
          <p:nvPr userDrawn="1"/>
        </p:nvPicPr>
        <p:blipFill>
          <a:blip r:embed="rId3"/>
          <a:stretch>
            <a:fillRect/>
          </a:stretch>
        </p:blipFill>
        <p:spPr>
          <a:xfrm>
            <a:off x="11237976" y="155079"/>
            <a:ext cx="798704" cy="970973"/>
          </a:xfrm>
          <a:prstGeom prst="rect">
            <a:avLst/>
          </a:prstGeom>
        </p:spPr>
      </p:pic>
      <p:sp>
        <p:nvSpPr>
          <p:cNvPr id="7" name="Title 6">
            <a:extLst>
              <a:ext uri="{FF2B5EF4-FFF2-40B4-BE49-F238E27FC236}">
                <a16:creationId xmlns:a16="http://schemas.microsoft.com/office/drawing/2014/main" id="{12AF3F00-240D-4312-BC3D-6965240DDC01}"/>
              </a:ext>
            </a:extLst>
          </p:cNvPr>
          <p:cNvSpPr>
            <a:spLocks noGrp="1"/>
          </p:cNvSpPr>
          <p:nvPr>
            <p:ph type="title"/>
          </p:nvPr>
        </p:nvSpPr>
        <p:spPr>
          <a:xfrm>
            <a:off x="1066800" y="2166783"/>
            <a:ext cx="10058400" cy="1609344"/>
          </a:xfrm>
        </p:spPr>
        <p:txBody>
          <a:bodyPr/>
          <a:lstStyle/>
          <a:p>
            <a:r>
              <a:rPr lang="en-US"/>
              <a:t>Click to edit Master title style</a:t>
            </a:r>
          </a:p>
        </p:txBody>
      </p:sp>
      <p:pic>
        <p:nvPicPr>
          <p:cNvPr id="8" name="Picture 7"/>
          <p:cNvPicPr>
            <a:picLocks noChangeAspect="1"/>
          </p:cNvPicPr>
          <p:nvPr userDrawn="1"/>
        </p:nvPicPr>
        <p:blipFill>
          <a:blip r:embed="rId4"/>
          <a:stretch>
            <a:fillRect/>
          </a:stretch>
        </p:blipFill>
        <p:spPr>
          <a:xfrm>
            <a:off x="8896906" y="6128583"/>
            <a:ext cx="2377646" cy="646232"/>
          </a:xfrm>
          <a:prstGeom prst="rect">
            <a:avLst/>
          </a:prstGeom>
        </p:spPr>
      </p:pic>
    </p:spTree>
    <p:extLst>
      <p:ext uri="{BB962C8B-B14F-4D97-AF65-F5344CB8AC3E}">
        <p14:creationId xmlns:p14="http://schemas.microsoft.com/office/powerpoint/2010/main" val="867366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5896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4109" y="551791"/>
            <a:ext cx="11517099" cy="1307223"/>
          </a:xfrm>
        </p:spPr>
        <p:txBody>
          <a:bodyPr anchor="t">
            <a:normAutofit/>
          </a:bodyPr>
          <a:lstStyle>
            <a:lvl1pPr>
              <a:defRPr sz="4000"/>
            </a:lvl1pPr>
          </a:lstStyle>
          <a:p>
            <a:r>
              <a:rPr lang="en-US" dirty="0"/>
              <a:t>Click to edit Master title style</a:t>
            </a:r>
          </a:p>
        </p:txBody>
      </p:sp>
      <p:sp>
        <p:nvSpPr>
          <p:cNvPr id="3" name="Content Placeholder 2"/>
          <p:cNvSpPr>
            <a:spLocks noGrp="1"/>
          </p:cNvSpPr>
          <p:nvPr>
            <p:ph idx="1"/>
          </p:nvPr>
        </p:nvSpPr>
        <p:spPr>
          <a:xfrm>
            <a:off x="434109" y="2121408"/>
            <a:ext cx="11517099" cy="3835920"/>
          </a:xfrm>
        </p:spPr>
        <p:txBody>
          <a:bodyPr/>
          <a:lstStyle>
            <a:lvl1pPr>
              <a:defRPr sz="3200"/>
            </a:lvl1pPr>
            <a:lvl2pPr>
              <a:defRPr sz="2800"/>
            </a:lvl2pPr>
            <a:lvl3pPr>
              <a:defRPr sz="2400"/>
            </a:lvl3pPr>
            <a:lvl4pPr>
              <a:defRPr sz="20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26165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4109" y="551791"/>
            <a:ext cx="11517099" cy="1307223"/>
          </a:xfrm>
        </p:spPr>
        <p:txBody>
          <a:bodyPr anchor="t">
            <a:normAutofit/>
          </a:bodyPr>
          <a:lstStyle>
            <a:lvl1pPr>
              <a:defRPr sz="4000"/>
            </a:lvl1pPr>
          </a:lstStyle>
          <a:p>
            <a:r>
              <a:rPr lang="en-US" dirty="0"/>
              <a:t>Click to edit Master title style</a:t>
            </a:r>
          </a:p>
        </p:txBody>
      </p:sp>
      <p:sp>
        <p:nvSpPr>
          <p:cNvPr id="3" name="Content Placeholder 2"/>
          <p:cNvSpPr>
            <a:spLocks noGrp="1"/>
          </p:cNvSpPr>
          <p:nvPr>
            <p:ph idx="1"/>
          </p:nvPr>
        </p:nvSpPr>
        <p:spPr>
          <a:xfrm>
            <a:off x="434109" y="2121408"/>
            <a:ext cx="11517099" cy="3835920"/>
          </a:xfrm>
        </p:spPr>
        <p:txBody>
          <a:bodyPr/>
          <a:lstStyle>
            <a:lvl1pPr>
              <a:defRPr sz="3200"/>
            </a:lvl1pPr>
            <a:lvl2pPr>
              <a:defRPr sz="2800"/>
            </a:lvl2pPr>
            <a:lvl3pPr>
              <a:defRPr sz="2400"/>
            </a:lvl3pPr>
            <a:lvl4pPr>
              <a:defRPr sz="20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B2D3E9E-A95C-48F2-B4BF-A71542E0BE9A}" type="datetimeFigureOut">
              <a:rPr lang="en-US" smtClean="0"/>
              <a:t>9/23/2019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lvl1pPr>
          </a:lstStyle>
          <a:p>
            <a:r>
              <a:rPr lang="en-US" dirty="0"/>
              <a:t>1</a:t>
            </a:r>
          </a:p>
        </p:txBody>
      </p:sp>
      <p:pic>
        <p:nvPicPr>
          <p:cNvPr id="7" name="Picture 6"/>
          <p:cNvPicPr>
            <a:picLocks noChangeAspect="1"/>
          </p:cNvPicPr>
          <p:nvPr userDrawn="1"/>
        </p:nvPicPr>
        <p:blipFill>
          <a:blip r:embed="rId2"/>
          <a:stretch>
            <a:fillRect/>
          </a:stretch>
        </p:blipFill>
        <p:spPr>
          <a:xfrm>
            <a:off x="0" y="5915025"/>
            <a:ext cx="4400550" cy="942975"/>
          </a:xfrm>
          <a:prstGeom prst="rect">
            <a:avLst/>
          </a:prstGeom>
        </p:spPr>
      </p:pic>
      <p:pic>
        <p:nvPicPr>
          <p:cNvPr id="8" name="Picture 7"/>
          <p:cNvPicPr>
            <a:picLocks noChangeAspect="1"/>
          </p:cNvPicPr>
          <p:nvPr userDrawn="1"/>
        </p:nvPicPr>
        <p:blipFill>
          <a:blip r:embed="rId3"/>
          <a:stretch>
            <a:fillRect/>
          </a:stretch>
        </p:blipFill>
        <p:spPr>
          <a:xfrm>
            <a:off x="11237976" y="155079"/>
            <a:ext cx="798704" cy="970973"/>
          </a:xfrm>
          <a:prstGeom prst="rect">
            <a:avLst/>
          </a:prstGeom>
        </p:spPr>
      </p:pic>
      <p:pic>
        <p:nvPicPr>
          <p:cNvPr id="9" name="Picture 8"/>
          <p:cNvPicPr>
            <a:picLocks noChangeAspect="1"/>
          </p:cNvPicPr>
          <p:nvPr userDrawn="1"/>
        </p:nvPicPr>
        <p:blipFill>
          <a:blip r:embed="rId4"/>
          <a:stretch>
            <a:fillRect/>
          </a:stretch>
        </p:blipFill>
        <p:spPr>
          <a:xfrm>
            <a:off x="8933482" y="6023035"/>
            <a:ext cx="2377646" cy="646232"/>
          </a:xfrm>
          <a:prstGeom prst="rect">
            <a:avLst/>
          </a:prstGeom>
        </p:spPr>
      </p:pic>
    </p:spTree>
    <p:extLst>
      <p:ext uri="{BB962C8B-B14F-4D97-AF65-F5344CB8AC3E}">
        <p14:creationId xmlns:p14="http://schemas.microsoft.com/office/powerpoint/2010/main" val="2231723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36461"/>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6000" b="0"/>
            </a:lvl1pPr>
          </a:lstStyle>
          <a:p>
            <a:r>
              <a:rPr lang="en-US" dirty="0"/>
              <a:t>Click to edit Master title style</a:t>
            </a:r>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5586B75A-687E-405C-8A0B-8D00578BA2C3}" type="datetimeFigureOut">
              <a:rPr lang="en-US" smtClean="0"/>
              <a:pPr/>
              <a:t>9/23/2019</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dirty="0"/>
          </a:p>
        </p:txBody>
      </p:sp>
      <p:pic>
        <p:nvPicPr>
          <p:cNvPr id="11" name="Picture 10"/>
          <p:cNvPicPr>
            <a:picLocks noChangeAspect="1"/>
          </p:cNvPicPr>
          <p:nvPr userDrawn="1"/>
        </p:nvPicPr>
        <p:blipFill>
          <a:blip r:embed="rId6"/>
          <a:stretch>
            <a:fillRect/>
          </a:stretch>
        </p:blipFill>
        <p:spPr>
          <a:xfrm>
            <a:off x="11237976" y="251129"/>
            <a:ext cx="798645" cy="975445"/>
          </a:xfrm>
          <a:prstGeom prst="rect">
            <a:avLst/>
          </a:prstGeom>
        </p:spPr>
      </p:pic>
      <p:pic>
        <p:nvPicPr>
          <p:cNvPr id="12" name="Picture 11"/>
          <p:cNvPicPr>
            <a:picLocks noChangeAspect="1"/>
          </p:cNvPicPr>
          <p:nvPr userDrawn="1"/>
        </p:nvPicPr>
        <p:blipFill>
          <a:blip r:embed="rId7"/>
          <a:stretch>
            <a:fillRect/>
          </a:stretch>
        </p:blipFill>
        <p:spPr>
          <a:xfrm>
            <a:off x="0" y="5887994"/>
            <a:ext cx="4401693" cy="944962"/>
          </a:xfrm>
          <a:prstGeom prst="rect">
            <a:avLst/>
          </a:prstGeom>
        </p:spPr>
      </p:pic>
      <p:pic>
        <p:nvPicPr>
          <p:cNvPr id="13" name="Picture 12"/>
          <p:cNvPicPr>
            <a:picLocks noChangeAspect="1"/>
          </p:cNvPicPr>
          <p:nvPr userDrawn="1"/>
        </p:nvPicPr>
        <p:blipFill>
          <a:blip r:embed="rId8"/>
          <a:stretch>
            <a:fillRect/>
          </a:stretch>
        </p:blipFill>
        <p:spPr>
          <a:xfrm>
            <a:off x="9748314" y="6132230"/>
            <a:ext cx="2377646" cy="646232"/>
          </a:xfrm>
          <a:prstGeom prst="rect">
            <a:avLst/>
          </a:prstGeom>
        </p:spPr>
      </p:pic>
    </p:spTree>
    <p:extLst>
      <p:ext uri="{BB962C8B-B14F-4D97-AF65-F5344CB8AC3E}">
        <p14:creationId xmlns:p14="http://schemas.microsoft.com/office/powerpoint/2010/main" val="2937969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a:t>Click to edit Master title style</a:t>
            </a:r>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smtClean="0"/>
              <a:t>9/23/2019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78965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lvl1pPr>
              <a:defRPr sz="4000"/>
            </a:lvl1pPr>
          </a:lstStyle>
          <a:p>
            <a:r>
              <a:rPr lang="en-US" dirty="0"/>
              <a:t>Click to edit Master title style</a:t>
            </a:r>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32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32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E1DA07A-9201-4B4B-BAF2-015AFA30F520}" type="datetimeFigureOut">
              <a:rPr lang="en-US" smtClean="0"/>
              <a:t>9/23/2019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pic>
        <p:nvPicPr>
          <p:cNvPr id="11" name="Picture 10"/>
          <p:cNvPicPr>
            <a:picLocks noChangeAspect="1"/>
          </p:cNvPicPr>
          <p:nvPr userDrawn="1"/>
        </p:nvPicPr>
        <p:blipFill>
          <a:blip r:embed="rId2"/>
          <a:stretch>
            <a:fillRect/>
          </a:stretch>
        </p:blipFill>
        <p:spPr>
          <a:xfrm>
            <a:off x="0" y="5887994"/>
            <a:ext cx="4401693" cy="944962"/>
          </a:xfrm>
          <a:prstGeom prst="rect">
            <a:avLst/>
          </a:prstGeom>
        </p:spPr>
      </p:pic>
      <p:pic>
        <p:nvPicPr>
          <p:cNvPr id="12" name="Picture 11"/>
          <p:cNvPicPr>
            <a:picLocks noChangeAspect="1"/>
          </p:cNvPicPr>
          <p:nvPr userDrawn="1"/>
        </p:nvPicPr>
        <p:blipFill>
          <a:blip r:embed="rId3"/>
          <a:stretch>
            <a:fillRect/>
          </a:stretch>
        </p:blipFill>
        <p:spPr>
          <a:xfrm>
            <a:off x="11237976" y="155079"/>
            <a:ext cx="798704" cy="970973"/>
          </a:xfrm>
          <a:prstGeom prst="rect">
            <a:avLst/>
          </a:prstGeom>
        </p:spPr>
      </p:pic>
      <p:pic>
        <p:nvPicPr>
          <p:cNvPr id="13" name="Picture 12"/>
          <p:cNvPicPr>
            <a:picLocks noChangeAspect="1"/>
          </p:cNvPicPr>
          <p:nvPr userDrawn="1"/>
        </p:nvPicPr>
        <p:blipFill>
          <a:blip r:embed="rId4"/>
          <a:stretch>
            <a:fillRect/>
          </a:stretch>
        </p:blipFill>
        <p:spPr>
          <a:xfrm>
            <a:off x="8896906" y="6132230"/>
            <a:ext cx="2377646" cy="646232"/>
          </a:xfrm>
          <a:prstGeom prst="rect">
            <a:avLst/>
          </a:prstGeom>
        </p:spPr>
      </p:pic>
    </p:spTree>
    <p:extLst>
      <p:ext uri="{BB962C8B-B14F-4D97-AF65-F5344CB8AC3E}">
        <p14:creationId xmlns:p14="http://schemas.microsoft.com/office/powerpoint/2010/main" val="1451590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sz="4000"/>
            </a:lvl1pPr>
          </a:lstStyle>
          <a:p>
            <a:r>
              <a:rPr lang="en-US" dirty="0"/>
              <a:t>Click to edit Master title style</a:t>
            </a:r>
          </a:p>
        </p:txBody>
      </p:sp>
      <p:sp>
        <p:nvSpPr>
          <p:cNvPr id="3" name="Date Placeholder 2"/>
          <p:cNvSpPr>
            <a:spLocks noGrp="1"/>
          </p:cNvSpPr>
          <p:nvPr>
            <p:ph type="dt" sz="half" idx="10"/>
          </p:nvPr>
        </p:nvSpPr>
        <p:spPr/>
        <p:txBody>
          <a:bodyPr/>
          <a:lstStyle/>
          <a:p>
            <a:fld id="{73D7E00A-486F-4252-8B1D-E32645521F49}" type="datetimeFigureOut">
              <a:rPr lang="en-US" smtClean="0"/>
              <a:t>9/23/2019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0" y="5887994"/>
            <a:ext cx="4401693" cy="944962"/>
          </a:xfrm>
          <a:prstGeom prst="rect">
            <a:avLst/>
          </a:prstGeom>
        </p:spPr>
      </p:pic>
      <p:pic>
        <p:nvPicPr>
          <p:cNvPr id="8" name="Picture 7"/>
          <p:cNvPicPr>
            <a:picLocks noChangeAspect="1"/>
          </p:cNvPicPr>
          <p:nvPr userDrawn="1"/>
        </p:nvPicPr>
        <p:blipFill>
          <a:blip r:embed="rId3"/>
          <a:stretch>
            <a:fillRect/>
          </a:stretch>
        </p:blipFill>
        <p:spPr>
          <a:xfrm>
            <a:off x="11237976" y="155079"/>
            <a:ext cx="798704" cy="970973"/>
          </a:xfrm>
          <a:prstGeom prst="rect">
            <a:avLst/>
          </a:prstGeom>
        </p:spPr>
      </p:pic>
      <p:pic>
        <p:nvPicPr>
          <p:cNvPr id="9" name="Picture 8"/>
          <p:cNvPicPr>
            <a:picLocks noChangeAspect="1"/>
          </p:cNvPicPr>
          <p:nvPr userDrawn="1"/>
        </p:nvPicPr>
        <p:blipFill>
          <a:blip r:embed="rId4"/>
          <a:stretch>
            <a:fillRect/>
          </a:stretch>
        </p:blipFill>
        <p:spPr>
          <a:xfrm>
            <a:off x="8933482" y="5991677"/>
            <a:ext cx="2377646" cy="646232"/>
          </a:xfrm>
          <a:prstGeom prst="rect">
            <a:avLst/>
          </a:prstGeom>
        </p:spPr>
      </p:pic>
    </p:spTree>
    <p:extLst>
      <p:ext uri="{BB962C8B-B14F-4D97-AF65-F5344CB8AC3E}">
        <p14:creationId xmlns:p14="http://schemas.microsoft.com/office/powerpoint/2010/main" val="4000731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smtClean="0"/>
              <a:t>9/23/2019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pic>
        <p:nvPicPr>
          <p:cNvPr id="5" name="Picture 4"/>
          <p:cNvPicPr>
            <a:picLocks noChangeAspect="1"/>
          </p:cNvPicPr>
          <p:nvPr userDrawn="1"/>
        </p:nvPicPr>
        <p:blipFill>
          <a:blip r:embed="rId2"/>
          <a:stretch>
            <a:fillRect/>
          </a:stretch>
        </p:blipFill>
        <p:spPr>
          <a:xfrm>
            <a:off x="0" y="5887994"/>
            <a:ext cx="4401693" cy="944962"/>
          </a:xfrm>
          <a:prstGeom prst="rect">
            <a:avLst/>
          </a:prstGeom>
        </p:spPr>
      </p:pic>
      <p:pic>
        <p:nvPicPr>
          <p:cNvPr id="6" name="Picture 5"/>
          <p:cNvPicPr>
            <a:picLocks noChangeAspect="1"/>
          </p:cNvPicPr>
          <p:nvPr userDrawn="1"/>
        </p:nvPicPr>
        <p:blipFill>
          <a:blip r:embed="rId3"/>
          <a:stretch>
            <a:fillRect/>
          </a:stretch>
        </p:blipFill>
        <p:spPr>
          <a:xfrm>
            <a:off x="11237976" y="155079"/>
            <a:ext cx="798704" cy="970973"/>
          </a:xfrm>
          <a:prstGeom prst="rect">
            <a:avLst/>
          </a:prstGeom>
        </p:spPr>
      </p:pic>
      <p:pic>
        <p:nvPicPr>
          <p:cNvPr id="7" name="Picture 6"/>
          <p:cNvPicPr>
            <a:picLocks noChangeAspect="1"/>
          </p:cNvPicPr>
          <p:nvPr userDrawn="1"/>
        </p:nvPicPr>
        <p:blipFill>
          <a:blip r:embed="rId4"/>
          <a:stretch>
            <a:fillRect/>
          </a:stretch>
        </p:blipFill>
        <p:spPr>
          <a:xfrm>
            <a:off x="8860330" y="6037359"/>
            <a:ext cx="2377646" cy="646232"/>
          </a:xfrm>
          <a:prstGeom prst="rect">
            <a:avLst/>
          </a:prstGeom>
        </p:spPr>
      </p:pic>
    </p:spTree>
    <p:extLst>
      <p:ext uri="{BB962C8B-B14F-4D97-AF65-F5344CB8AC3E}">
        <p14:creationId xmlns:p14="http://schemas.microsoft.com/office/powerpoint/2010/main" val="2093423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0"/>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F6E2C9B-5FA2-460D-9BE7-B0812FC2A6FF}" type="datetimeFigureOut">
              <a:rPr lang="en-US" smtClean="0"/>
              <a:t>9/23/2019</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
        <p:nvSpPr>
          <p:cNvPr id="14" name="Text Placeholder 6">
            <a:extLst>
              <a:ext uri="{FF2B5EF4-FFF2-40B4-BE49-F238E27FC236}">
                <a16:creationId xmlns:a16="http://schemas.microsoft.com/office/drawing/2014/main" id="{33ADDB7F-D444-43BD-B935-6FDD7B70976A}"/>
              </a:ext>
            </a:extLst>
          </p:cNvPr>
          <p:cNvSpPr>
            <a:spLocks noGrp="1"/>
          </p:cNvSpPr>
          <p:nvPr>
            <p:ph type="body" sz="half" idx="13"/>
          </p:nvPr>
        </p:nvSpPr>
        <p:spPr>
          <a:xfrm>
            <a:off x="8702040" y="2575560"/>
            <a:ext cx="3200400" cy="3291840"/>
          </a:xfrm>
        </p:spPr>
        <p:txBody>
          <a:bodyPr/>
          <a:lstStyle/>
          <a:p>
            <a:endParaRPr lang="en-US"/>
          </a:p>
        </p:txBody>
      </p:sp>
    </p:spTree>
    <p:extLst>
      <p:ext uri="{BB962C8B-B14F-4D97-AF65-F5344CB8AC3E}">
        <p14:creationId xmlns:p14="http://schemas.microsoft.com/office/powerpoint/2010/main" val="3640945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5586B75A-687E-405C-8A0B-8D00578BA2C3}" type="datetimeFigureOut">
              <a:rPr lang="en-US" smtClean="0"/>
              <a:pPr/>
              <a:t>9/23/2019</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6">
                <a:duotone>
                  <a:schemeClr val="accent1">
                    <a:shade val="45000"/>
                    <a:satMod val="135000"/>
                  </a:schemeClr>
                  <a:prstClr val="white"/>
                </a:duotone>
                <a:extLst>
                  <a:ext uri="{BEBA8EAE-BF5A-486C-A8C5-ECC9F3942E4B}">
                    <a14:imgProps xmlns:a14="http://schemas.microsoft.com/office/drawing/2010/main">
                      <a14:imgLayer r:embed="rId17">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0">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72145158"/>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39"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 id="2147483937" r:id="rId13"/>
    <p:sldLayoutId id="2147483938" r:id="rId14"/>
  </p:sldLayoutIdLst>
  <p:hf sldNum="0" hdr="0" ftr="0" dt="0"/>
  <p:txStyles>
    <p:titleStyle>
      <a:lvl1pPr algn="l" defTabSz="914400" rtl="0" eaLnBrk="1" latinLnBrk="0" hangingPunct="1">
        <a:lnSpc>
          <a:spcPct val="90000"/>
        </a:lnSpc>
        <a:spcBef>
          <a:spcPct val="0"/>
        </a:spcBef>
        <a:buNone/>
        <a:defRPr sz="4000" kern="1200" cap="none" baseline="0">
          <a:blipFill>
            <a:blip r:embed="rId18">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32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2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24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07/relationships/hdphoto" Target="../media/hdphoto4.wdp"/></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9847" y="4607484"/>
            <a:ext cx="8374403" cy="1069848"/>
          </a:xfrm>
        </p:spPr>
        <p:txBody>
          <a:bodyPr>
            <a:normAutofit/>
          </a:bodyPr>
          <a:lstStyle/>
          <a:p>
            <a:pPr>
              <a:lnSpc>
                <a:spcPct val="100000"/>
              </a:lnSpc>
              <a:spcBef>
                <a:spcPts val="0"/>
              </a:spcBef>
            </a:pPr>
            <a:r>
              <a:rPr lang="en-US" sz="2800" dirty="0">
                <a:latin typeface="Calibri" panose="020F0502020204030204" pitchFamily="34" charset="0"/>
                <a:cs typeface="Calibri" panose="020F0502020204030204" pitchFamily="34" charset="0"/>
              </a:rPr>
              <a:t>Donna Biederman, Emily Carmody, Mina Silberberg</a:t>
            </a:r>
          </a:p>
          <a:p>
            <a:pPr>
              <a:lnSpc>
                <a:spcPct val="100000"/>
              </a:lnSpc>
              <a:spcBef>
                <a:spcPts val="0"/>
              </a:spcBef>
            </a:pPr>
            <a:endParaRPr lang="en-US" sz="28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1B33F5B-CB4C-4714-BDA3-1255F825A9F4}"/>
              </a:ext>
            </a:extLst>
          </p:cNvPr>
          <p:cNvPicPr>
            <a:picLocks noChangeAspect="1"/>
          </p:cNvPicPr>
          <p:nvPr/>
        </p:nvPicPr>
        <p:blipFill>
          <a:blip r:embed="rId3"/>
          <a:stretch>
            <a:fillRect/>
          </a:stretch>
        </p:blipFill>
        <p:spPr>
          <a:xfrm>
            <a:off x="9846209" y="3175049"/>
            <a:ext cx="2085013" cy="2085013"/>
          </a:xfrm>
          <a:prstGeom prst="rect">
            <a:avLst/>
          </a:prstGeom>
        </p:spPr>
      </p:pic>
      <p:sp>
        <p:nvSpPr>
          <p:cNvPr id="6" name="Title 5">
            <a:extLst>
              <a:ext uri="{FF2B5EF4-FFF2-40B4-BE49-F238E27FC236}">
                <a16:creationId xmlns:a16="http://schemas.microsoft.com/office/drawing/2014/main" id="{7EB1439E-07DF-4BBB-89BD-397DDD382867}"/>
              </a:ext>
            </a:extLst>
          </p:cNvPr>
          <p:cNvSpPr>
            <a:spLocks noGrp="1"/>
          </p:cNvSpPr>
          <p:nvPr>
            <p:ph type="ctrTitle"/>
          </p:nvPr>
        </p:nvSpPr>
        <p:spPr>
          <a:xfrm>
            <a:off x="920802" y="1604914"/>
            <a:ext cx="9967913" cy="1433021"/>
          </a:xfrm>
          <a:prstGeom prst="rect">
            <a:avLst/>
          </a:prstGeom>
        </p:spPr>
        <p:txBody>
          <a:bodyPr wrap="square">
            <a:spAutoFit/>
          </a:bodyPr>
          <a:lstStyle/>
          <a:p>
            <a:pPr algn="ctr"/>
            <a:r>
              <a:rPr lang="en-US" sz="3600" b="1" dirty="0"/>
              <a:t>Increasing Housing Stability: Assessing Promising </a:t>
            </a:r>
            <a:br>
              <a:rPr lang="en-US" sz="3600" b="1" dirty="0"/>
            </a:br>
            <a:r>
              <a:rPr lang="en-US" sz="3600" b="1" dirty="0"/>
              <a:t>Tenancy Support Models to Inform Local, State, and National Policy and Practice</a:t>
            </a:r>
          </a:p>
        </p:txBody>
      </p:sp>
    </p:spTree>
    <p:extLst>
      <p:ext uri="{BB962C8B-B14F-4D97-AF65-F5344CB8AC3E}">
        <p14:creationId xmlns:p14="http://schemas.microsoft.com/office/powerpoint/2010/main" val="2177648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000" dirty="0">
                <a:latin typeface="Calibri" panose="020F0502020204030204" pitchFamily="34" charset="0"/>
                <a:cs typeface="Calibri" panose="020F0502020204030204" pitchFamily="34" charset="0"/>
              </a:rPr>
              <a:t>Results: Who is PSH serving?</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93927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Relationship to head of household (n=7995)*</a:t>
            </a:r>
          </a:p>
        </p:txBody>
      </p:sp>
      <p:graphicFrame>
        <p:nvGraphicFramePr>
          <p:cNvPr id="4" name="Content Placeholder 3"/>
          <p:cNvGraphicFramePr>
            <a:graphicFrameLocks noGrp="1"/>
          </p:cNvGraphicFramePr>
          <p:nvPr>
            <p:ph idx="1"/>
          </p:nvPr>
        </p:nvGraphicFramePr>
        <p:xfrm>
          <a:off x="459264" y="2039622"/>
          <a:ext cx="11517312" cy="3287790"/>
        </p:xfrm>
        <a:graphic>
          <a:graphicData uri="http://schemas.openxmlformats.org/drawingml/2006/table">
            <a:tbl>
              <a:tblPr firstRow="1" bandRow="1">
                <a:tableStyleId>{5C22544A-7EE6-4342-B048-85BDC9FD1C3A}</a:tableStyleId>
              </a:tblPr>
              <a:tblGrid>
                <a:gridCol w="6896576">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1877536">
                  <a:extLst>
                    <a:ext uri="{9D8B030D-6E8A-4147-A177-3AD203B41FA5}">
                      <a16:colId xmlns:a16="http://schemas.microsoft.com/office/drawing/2014/main" val="20002"/>
                    </a:ext>
                  </a:extLst>
                </a:gridCol>
              </a:tblGrid>
              <a:tr h="547965">
                <a:tc>
                  <a:txBody>
                    <a:bodyPr/>
                    <a:lstStyle/>
                    <a:p>
                      <a:pPr algn="ctr"/>
                      <a:r>
                        <a:rPr lang="en-US" sz="2800" b="1" dirty="0">
                          <a:latin typeface="Calibri" panose="020F0502020204030204" pitchFamily="34" charset="0"/>
                          <a:cs typeface="Calibri" panose="020F0502020204030204" pitchFamily="34" charset="0"/>
                        </a:rPr>
                        <a:t>Relationship to HOH</a:t>
                      </a:r>
                    </a:p>
                  </a:txBody>
                  <a:tcPr/>
                </a:tc>
                <a:tc>
                  <a:txBody>
                    <a:bodyPr/>
                    <a:lstStyle/>
                    <a:p>
                      <a:pPr algn="ctr"/>
                      <a:r>
                        <a:rPr lang="en-US" sz="2800" b="1" dirty="0">
                          <a:latin typeface="Calibri" panose="020F0502020204030204" pitchFamily="34" charset="0"/>
                          <a:cs typeface="Calibri" panose="020F0502020204030204" pitchFamily="34" charset="0"/>
                        </a:rPr>
                        <a:t>Frequency</a:t>
                      </a:r>
                    </a:p>
                  </a:txBody>
                  <a:tcPr/>
                </a:tc>
                <a:tc>
                  <a:txBody>
                    <a:bodyPr/>
                    <a:lstStyle/>
                    <a:p>
                      <a:pPr algn="ctr"/>
                      <a:r>
                        <a:rPr lang="en-US" sz="2800" b="1"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10000"/>
                  </a:ext>
                </a:extLst>
              </a:tr>
              <a:tr h="547965">
                <a:tc>
                  <a:txBody>
                    <a:bodyPr/>
                    <a:lstStyle/>
                    <a:p>
                      <a:r>
                        <a:rPr lang="en-US" sz="2800" b="0" dirty="0">
                          <a:latin typeface="Calibri" panose="020F0502020204030204" pitchFamily="34" charset="0"/>
                          <a:cs typeface="Calibri" panose="020F0502020204030204" pitchFamily="34" charset="0"/>
                        </a:rPr>
                        <a:t>Self (HOH)</a:t>
                      </a:r>
                    </a:p>
                  </a:txBody>
                  <a:tcPr/>
                </a:tc>
                <a:tc>
                  <a:txBody>
                    <a:bodyPr/>
                    <a:lstStyle/>
                    <a:p>
                      <a:pPr algn="ctr"/>
                      <a:r>
                        <a:rPr lang="en-US" sz="2800" b="0" dirty="0">
                          <a:latin typeface="Calibri" panose="020F0502020204030204" pitchFamily="34" charset="0"/>
                          <a:cs typeface="Calibri" panose="020F0502020204030204" pitchFamily="34" charset="0"/>
                        </a:rPr>
                        <a:t>5380</a:t>
                      </a:r>
                    </a:p>
                  </a:txBody>
                  <a:tcPr/>
                </a:tc>
                <a:tc>
                  <a:txBody>
                    <a:bodyPr/>
                    <a:lstStyle/>
                    <a:p>
                      <a:pPr algn="ctr"/>
                      <a:r>
                        <a:rPr lang="en-US" sz="2800" b="0" dirty="0">
                          <a:latin typeface="Calibri" panose="020F0502020204030204" pitchFamily="34" charset="0"/>
                          <a:cs typeface="Calibri" panose="020F0502020204030204" pitchFamily="34" charset="0"/>
                        </a:rPr>
                        <a:t>67.3</a:t>
                      </a:r>
                    </a:p>
                  </a:txBody>
                  <a:tcPr/>
                </a:tc>
                <a:extLst>
                  <a:ext uri="{0D108BD9-81ED-4DB2-BD59-A6C34878D82A}">
                    <a16:rowId xmlns:a16="http://schemas.microsoft.com/office/drawing/2014/main" val="10001"/>
                  </a:ext>
                </a:extLst>
              </a:tr>
              <a:tr h="547965">
                <a:tc>
                  <a:txBody>
                    <a:bodyPr/>
                    <a:lstStyle/>
                    <a:p>
                      <a:r>
                        <a:rPr lang="en-US" sz="2800" b="0" dirty="0">
                          <a:latin typeface="Calibri" panose="020F0502020204030204" pitchFamily="34" charset="0"/>
                          <a:cs typeface="Calibri" panose="020F0502020204030204" pitchFamily="34" charset="0"/>
                        </a:rPr>
                        <a:t>HOH’s Child</a:t>
                      </a:r>
                    </a:p>
                  </a:txBody>
                  <a:tcPr/>
                </a:tc>
                <a:tc>
                  <a:txBody>
                    <a:bodyPr/>
                    <a:lstStyle/>
                    <a:p>
                      <a:pPr algn="ctr"/>
                      <a:r>
                        <a:rPr lang="en-US" sz="2800" b="0" dirty="0">
                          <a:latin typeface="Calibri" panose="020F0502020204030204" pitchFamily="34" charset="0"/>
                          <a:cs typeface="Calibri" panose="020F0502020204030204" pitchFamily="34" charset="0"/>
                        </a:rPr>
                        <a:t>2130</a:t>
                      </a:r>
                    </a:p>
                  </a:txBody>
                  <a:tcPr/>
                </a:tc>
                <a:tc>
                  <a:txBody>
                    <a:bodyPr/>
                    <a:lstStyle/>
                    <a:p>
                      <a:pPr algn="ctr"/>
                      <a:r>
                        <a:rPr lang="en-US" sz="2800" b="0" dirty="0">
                          <a:latin typeface="Calibri" panose="020F0502020204030204" pitchFamily="34" charset="0"/>
                          <a:cs typeface="Calibri" panose="020F0502020204030204" pitchFamily="34" charset="0"/>
                        </a:rPr>
                        <a:t>26.6</a:t>
                      </a:r>
                    </a:p>
                  </a:txBody>
                  <a:tcPr/>
                </a:tc>
                <a:extLst>
                  <a:ext uri="{0D108BD9-81ED-4DB2-BD59-A6C34878D82A}">
                    <a16:rowId xmlns:a16="http://schemas.microsoft.com/office/drawing/2014/main" val="10002"/>
                  </a:ext>
                </a:extLst>
              </a:tr>
              <a:tr h="547965">
                <a:tc>
                  <a:txBody>
                    <a:bodyPr/>
                    <a:lstStyle/>
                    <a:p>
                      <a:r>
                        <a:rPr lang="en-US" sz="2800" b="0" dirty="0">
                          <a:latin typeface="Calibri" panose="020F0502020204030204" pitchFamily="34" charset="0"/>
                          <a:cs typeface="Calibri" panose="020F0502020204030204" pitchFamily="34" charset="0"/>
                        </a:rPr>
                        <a:t>HOH’s Spouse</a:t>
                      </a:r>
                    </a:p>
                  </a:txBody>
                  <a:tcPr/>
                </a:tc>
                <a:tc>
                  <a:txBody>
                    <a:bodyPr/>
                    <a:lstStyle/>
                    <a:p>
                      <a:pPr algn="ctr"/>
                      <a:r>
                        <a:rPr lang="en-US" sz="2800" b="0" dirty="0">
                          <a:latin typeface="Calibri" panose="020F0502020204030204" pitchFamily="34" charset="0"/>
                          <a:cs typeface="Calibri" panose="020F0502020204030204" pitchFamily="34" charset="0"/>
                        </a:rPr>
                        <a:t>296</a:t>
                      </a:r>
                    </a:p>
                  </a:txBody>
                  <a:tcPr/>
                </a:tc>
                <a:tc>
                  <a:txBody>
                    <a:bodyPr/>
                    <a:lstStyle/>
                    <a:p>
                      <a:pPr algn="ctr"/>
                      <a:r>
                        <a:rPr lang="en-US" sz="2800" b="0" dirty="0">
                          <a:latin typeface="Calibri" panose="020F0502020204030204" pitchFamily="34" charset="0"/>
                          <a:cs typeface="Calibri" panose="020F0502020204030204" pitchFamily="34" charset="0"/>
                        </a:rPr>
                        <a:t> 3.7</a:t>
                      </a:r>
                    </a:p>
                  </a:txBody>
                  <a:tcPr/>
                </a:tc>
                <a:extLst>
                  <a:ext uri="{0D108BD9-81ED-4DB2-BD59-A6C34878D82A}">
                    <a16:rowId xmlns:a16="http://schemas.microsoft.com/office/drawing/2014/main" val="10003"/>
                  </a:ext>
                </a:extLst>
              </a:tr>
              <a:tr h="547965">
                <a:tc>
                  <a:txBody>
                    <a:bodyPr/>
                    <a:lstStyle/>
                    <a:p>
                      <a:r>
                        <a:rPr lang="en-US" sz="2800" b="0" dirty="0">
                          <a:latin typeface="Calibri" panose="020F0502020204030204" pitchFamily="34" charset="0"/>
                          <a:cs typeface="Calibri" panose="020F0502020204030204" pitchFamily="34" charset="0"/>
                        </a:rPr>
                        <a:t>Other relationship</a:t>
                      </a:r>
                      <a:r>
                        <a:rPr lang="en-US" sz="2800" b="0" baseline="0" dirty="0">
                          <a:latin typeface="Calibri" panose="020F0502020204030204" pitchFamily="34" charset="0"/>
                          <a:cs typeface="Calibri" panose="020F0502020204030204" pitchFamily="34" charset="0"/>
                        </a:rPr>
                        <a:t> to HOH</a:t>
                      </a:r>
                      <a:endParaRPr lang="en-US" sz="2800" b="0" dirty="0">
                        <a:latin typeface="Calibri" panose="020F0502020204030204" pitchFamily="34" charset="0"/>
                        <a:cs typeface="Calibri" panose="020F0502020204030204" pitchFamily="34" charset="0"/>
                      </a:endParaRPr>
                    </a:p>
                  </a:txBody>
                  <a:tcPr/>
                </a:tc>
                <a:tc>
                  <a:txBody>
                    <a:bodyPr/>
                    <a:lstStyle/>
                    <a:p>
                      <a:pPr algn="ctr"/>
                      <a:r>
                        <a:rPr lang="en-US" sz="2800" b="0" dirty="0">
                          <a:latin typeface="Calibri" panose="020F0502020204030204" pitchFamily="34" charset="0"/>
                          <a:cs typeface="Calibri" panose="020F0502020204030204" pitchFamily="34" charset="0"/>
                        </a:rPr>
                        <a:t>158</a:t>
                      </a:r>
                    </a:p>
                  </a:txBody>
                  <a:tcPr/>
                </a:tc>
                <a:tc>
                  <a:txBody>
                    <a:bodyPr/>
                    <a:lstStyle/>
                    <a:p>
                      <a:pPr algn="ctr"/>
                      <a:r>
                        <a:rPr lang="en-US" sz="2800" b="0" dirty="0">
                          <a:latin typeface="Calibri" panose="020F0502020204030204" pitchFamily="34" charset="0"/>
                          <a:cs typeface="Calibri" panose="020F0502020204030204" pitchFamily="34" charset="0"/>
                        </a:rPr>
                        <a:t> 2.0</a:t>
                      </a:r>
                    </a:p>
                  </a:txBody>
                  <a:tcPr/>
                </a:tc>
                <a:extLst>
                  <a:ext uri="{0D108BD9-81ED-4DB2-BD59-A6C34878D82A}">
                    <a16:rowId xmlns:a16="http://schemas.microsoft.com/office/drawing/2014/main" val="10004"/>
                  </a:ext>
                </a:extLst>
              </a:tr>
              <a:tr h="547965">
                <a:tc>
                  <a:txBody>
                    <a:bodyPr/>
                    <a:lstStyle/>
                    <a:p>
                      <a:r>
                        <a:rPr lang="en-US" sz="2800" b="0" dirty="0">
                          <a:latin typeface="Calibri" panose="020F0502020204030204" pitchFamily="34" charset="0"/>
                          <a:cs typeface="Calibri" panose="020F0502020204030204" pitchFamily="34" charset="0"/>
                        </a:rPr>
                        <a:t>Other (non-related household member)</a:t>
                      </a:r>
                    </a:p>
                  </a:txBody>
                  <a:tcPr/>
                </a:tc>
                <a:tc>
                  <a:txBody>
                    <a:bodyPr/>
                    <a:lstStyle/>
                    <a:p>
                      <a:pPr algn="ctr"/>
                      <a:r>
                        <a:rPr lang="en-US" sz="2800" b="0" dirty="0">
                          <a:latin typeface="Calibri" panose="020F0502020204030204" pitchFamily="34" charset="0"/>
                          <a:cs typeface="Calibri" panose="020F0502020204030204" pitchFamily="34" charset="0"/>
                        </a:rPr>
                        <a:t>31</a:t>
                      </a:r>
                    </a:p>
                  </a:txBody>
                  <a:tcPr/>
                </a:tc>
                <a:tc>
                  <a:txBody>
                    <a:bodyPr/>
                    <a:lstStyle/>
                    <a:p>
                      <a:pPr algn="ctr"/>
                      <a:r>
                        <a:rPr lang="en-US" sz="2800" b="0" dirty="0">
                          <a:latin typeface="Calibri" panose="020F0502020204030204" pitchFamily="34" charset="0"/>
                          <a:cs typeface="Calibri" panose="020F0502020204030204" pitchFamily="34" charset="0"/>
                        </a:rPr>
                        <a:t> 0.39</a:t>
                      </a:r>
                    </a:p>
                  </a:txBody>
                  <a:tcPr/>
                </a:tc>
                <a:extLst>
                  <a:ext uri="{0D108BD9-81ED-4DB2-BD59-A6C34878D82A}">
                    <a16:rowId xmlns:a16="http://schemas.microsoft.com/office/drawing/2014/main" val="10005"/>
                  </a:ext>
                </a:extLst>
              </a:tr>
            </a:tbl>
          </a:graphicData>
        </a:graphic>
      </p:graphicFrame>
      <p:sp>
        <p:nvSpPr>
          <p:cNvPr id="3" name="TextBox 2">
            <a:extLst>
              <a:ext uri="{FF2B5EF4-FFF2-40B4-BE49-F238E27FC236}">
                <a16:creationId xmlns:a16="http://schemas.microsoft.com/office/drawing/2014/main" id="{5D7CC232-762E-46D2-A989-68DD2804B6F8}"/>
              </a:ext>
            </a:extLst>
          </p:cNvPr>
          <p:cNvSpPr txBox="1"/>
          <p:nvPr/>
        </p:nvSpPr>
        <p:spPr>
          <a:xfrm>
            <a:off x="558800" y="5492750"/>
            <a:ext cx="7975600" cy="400110"/>
          </a:xfrm>
          <a:prstGeom prst="rect">
            <a:avLst/>
          </a:prstGeom>
          <a:noFill/>
        </p:spPr>
        <p:txBody>
          <a:bodyPr wrap="square" rtlCol="0">
            <a:spAutoFit/>
          </a:bodyPr>
          <a:lstStyle/>
          <a:p>
            <a:r>
              <a:rPr lang="en-US" sz="2000" dirty="0"/>
              <a:t>*466 missing</a:t>
            </a:r>
          </a:p>
        </p:txBody>
      </p:sp>
    </p:spTree>
    <p:extLst>
      <p:ext uri="{BB962C8B-B14F-4D97-AF65-F5344CB8AC3E}">
        <p14:creationId xmlns:p14="http://schemas.microsoft.com/office/powerpoint/2010/main" val="3047593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671141" y="804432"/>
          <a:ext cx="8718020" cy="5943600"/>
        </p:xfrm>
        <a:graphic>
          <a:graphicData uri="http://schemas.openxmlformats.org/drawingml/2006/table">
            <a:tbl>
              <a:tblPr firstRow="1" bandRow="1">
                <a:tableStyleId>{B301B821-A1FF-4177-AEE7-76D212191A09}</a:tableStyleId>
              </a:tblPr>
              <a:tblGrid>
                <a:gridCol w="4809900">
                  <a:extLst>
                    <a:ext uri="{9D8B030D-6E8A-4147-A177-3AD203B41FA5}">
                      <a16:colId xmlns:a16="http://schemas.microsoft.com/office/drawing/2014/main" val="912534871"/>
                    </a:ext>
                  </a:extLst>
                </a:gridCol>
                <a:gridCol w="3908120">
                  <a:extLst>
                    <a:ext uri="{9D8B030D-6E8A-4147-A177-3AD203B41FA5}">
                      <a16:colId xmlns:a16="http://schemas.microsoft.com/office/drawing/2014/main" val="2568197142"/>
                    </a:ext>
                  </a:extLst>
                </a:gridCol>
              </a:tblGrid>
              <a:tr h="365760">
                <a:tc>
                  <a:txBody>
                    <a:bodyPr/>
                    <a:lstStyle/>
                    <a:p>
                      <a:pPr lvl="0">
                        <a:buNone/>
                      </a:pPr>
                      <a:r>
                        <a:rPr lang="en-US" sz="2400" dirty="0"/>
                        <a:t>Characteristic</a:t>
                      </a:r>
                      <a:endParaRPr lang="en-US" sz="2400" b="1" dirty="0">
                        <a:latin typeface="Calibri"/>
                        <a:cs typeface="Calibri"/>
                      </a:endParaRPr>
                    </a:p>
                  </a:txBody>
                  <a:tcPr/>
                </a:tc>
                <a:tc>
                  <a:txBody>
                    <a:bodyPr/>
                    <a:lstStyle/>
                    <a:p>
                      <a:pPr marL="0" lvl="0" indent="0" algn="ctr">
                        <a:lnSpc>
                          <a:spcPct val="100000"/>
                        </a:lnSpc>
                        <a:spcBef>
                          <a:spcPts val="0"/>
                        </a:spcBef>
                        <a:spcAft>
                          <a:spcPts val="0"/>
                        </a:spcAft>
                        <a:buNone/>
                      </a:pPr>
                      <a:r>
                        <a:rPr lang="en-US" sz="2400" dirty="0"/>
                        <a:t>Mean w/SD or n(%)</a:t>
                      </a:r>
                      <a:endParaRPr lang="en-US" sz="2400" b="1" dirty="0">
                        <a:latin typeface="Calibri"/>
                        <a:cs typeface="Calibri"/>
                      </a:endParaRPr>
                    </a:p>
                  </a:txBody>
                  <a:tcPr/>
                </a:tc>
                <a:extLst>
                  <a:ext uri="{0D108BD9-81ED-4DB2-BD59-A6C34878D82A}">
                    <a16:rowId xmlns:a16="http://schemas.microsoft.com/office/drawing/2014/main" val="3638181678"/>
                  </a:ext>
                </a:extLst>
              </a:tr>
              <a:tr h="365760">
                <a:tc>
                  <a:txBody>
                    <a:bodyPr/>
                    <a:lstStyle/>
                    <a:p>
                      <a:pPr lvl="0">
                        <a:buNone/>
                      </a:pPr>
                      <a:r>
                        <a:rPr lang="en-US" sz="2400" b="1" dirty="0"/>
                        <a:t>Age in years (n=5115 ) </a:t>
                      </a:r>
                      <a:endParaRPr lang="en-US" b="1" dirty="0"/>
                    </a:p>
                  </a:txBody>
                  <a:tcPr/>
                </a:tc>
                <a:tc>
                  <a:txBody>
                    <a:bodyPr/>
                    <a:lstStyle/>
                    <a:p>
                      <a:pPr marL="0" marR="0" lvl="0" indent="0" algn="ctr" rtl="0">
                        <a:lnSpc>
                          <a:spcPct val="100000"/>
                        </a:lnSpc>
                        <a:spcBef>
                          <a:spcPts val="0"/>
                        </a:spcBef>
                        <a:spcAft>
                          <a:spcPts val="0"/>
                        </a:spcAft>
                        <a:buClrTx/>
                        <a:buSzTx/>
                        <a:buFontTx/>
                        <a:buNone/>
                      </a:pPr>
                      <a:r>
                        <a:rPr lang="en-US" sz="2400" dirty="0"/>
                        <a:t>45.5 +/- 11.2</a:t>
                      </a:r>
                      <a:endParaRPr lang="en-US" dirty="0"/>
                    </a:p>
                  </a:txBody>
                  <a:tcPr/>
                </a:tc>
                <a:extLst>
                  <a:ext uri="{0D108BD9-81ED-4DB2-BD59-A6C34878D82A}">
                    <a16:rowId xmlns:a16="http://schemas.microsoft.com/office/drawing/2014/main" val="230590837"/>
                  </a:ext>
                </a:extLst>
              </a:tr>
              <a:tr h="365760">
                <a:tc>
                  <a:txBody>
                    <a:bodyPr/>
                    <a:lstStyle/>
                    <a:p>
                      <a:r>
                        <a:rPr lang="en-US" sz="2400" b="1" dirty="0"/>
                        <a:t>Race (n=5108)</a:t>
                      </a:r>
                      <a:endParaRPr lang="en-US" sz="2400" b="1" dirty="0">
                        <a:latin typeface="Calibri"/>
                        <a:cs typeface="Calibri"/>
                      </a:endParaRPr>
                    </a:p>
                  </a:txBody>
                  <a:tcPr/>
                </a:tc>
                <a:tc>
                  <a:txBody>
                    <a:bodyPr/>
                    <a:lstStyle/>
                    <a:p>
                      <a:pPr algn="ctr"/>
                      <a:endParaRPr lang="en-US" sz="2400" b="1" dirty="0">
                        <a:latin typeface="Calibri"/>
                        <a:cs typeface="Calibri"/>
                      </a:endParaRPr>
                    </a:p>
                  </a:txBody>
                  <a:tcPr/>
                </a:tc>
                <a:extLst>
                  <a:ext uri="{0D108BD9-81ED-4DB2-BD59-A6C34878D82A}">
                    <a16:rowId xmlns:a16="http://schemas.microsoft.com/office/drawing/2014/main" val="604209182"/>
                  </a:ext>
                </a:extLst>
              </a:tr>
              <a:tr h="365760">
                <a:tc>
                  <a:txBody>
                    <a:bodyPr/>
                    <a:lstStyle/>
                    <a:p>
                      <a:pPr marL="365760"/>
                      <a:r>
                        <a:rPr lang="en-US" sz="2400" dirty="0"/>
                        <a:t>Black</a:t>
                      </a:r>
                      <a:endParaRPr lang="en-US" sz="2400" b="0" dirty="0">
                        <a:latin typeface="Calibri"/>
                        <a:cs typeface="Calibri"/>
                      </a:endParaRPr>
                    </a:p>
                  </a:txBody>
                  <a:tcPr/>
                </a:tc>
                <a:tc>
                  <a:txBody>
                    <a:bodyPr/>
                    <a:lstStyle/>
                    <a:p>
                      <a:pPr algn="ctr"/>
                      <a:r>
                        <a:rPr lang="en-US" sz="2400" dirty="0"/>
                        <a:t>2832 (55.4)</a:t>
                      </a:r>
                      <a:endParaRPr lang="en-US" sz="2400" b="0" dirty="0">
                        <a:latin typeface="Calibri"/>
                        <a:cs typeface="Calibri"/>
                      </a:endParaRPr>
                    </a:p>
                  </a:txBody>
                  <a:tcPr/>
                </a:tc>
                <a:extLst>
                  <a:ext uri="{0D108BD9-81ED-4DB2-BD59-A6C34878D82A}">
                    <a16:rowId xmlns:a16="http://schemas.microsoft.com/office/drawing/2014/main" val="3723015402"/>
                  </a:ext>
                </a:extLst>
              </a:tr>
              <a:tr h="365760">
                <a:tc>
                  <a:txBody>
                    <a:bodyPr/>
                    <a:lstStyle/>
                    <a:p>
                      <a:pPr marL="365760" lvl="0">
                        <a:buNone/>
                      </a:pPr>
                      <a:r>
                        <a:rPr lang="en-US" sz="2400" dirty="0"/>
                        <a:t>White</a:t>
                      </a:r>
                      <a:endParaRPr lang="en-US" sz="2400" b="0" dirty="0">
                        <a:latin typeface="Calibri"/>
                        <a:cs typeface="Calibri"/>
                      </a:endParaRPr>
                    </a:p>
                  </a:txBody>
                  <a:tcPr/>
                </a:tc>
                <a:tc>
                  <a:txBody>
                    <a:bodyPr/>
                    <a:lstStyle/>
                    <a:p>
                      <a:pPr lvl="0" algn="ctr">
                        <a:buNone/>
                      </a:pPr>
                      <a:r>
                        <a:rPr lang="en-US" sz="2400" dirty="0"/>
                        <a:t>2064 (40.4)</a:t>
                      </a:r>
                      <a:endParaRPr lang="en-US" sz="2400" b="0" dirty="0">
                        <a:latin typeface="Calibri"/>
                        <a:cs typeface="Calibri"/>
                      </a:endParaRPr>
                    </a:p>
                  </a:txBody>
                  <a:tcPr/>
                </a:tc>
                <a:extLst>
                  <a:ext uri="{0D108BD9-81ED-4DB2-BD59-A6C34878D82A}">
                    <a16:rowId xmlns:a16="http://schemas.microsoft.com/office/drawing/2014/main" val="2950715393"/>
                  </a:ext>
                </a:extLst>
              </a:tr>
              <a:tr h="365760">
                <a:tc>
                  <a:txBody>
                    <a:bodyPr/>
                    <a:lstStyle/>
                    <a:p>
                      <a:pPr marL="365760" lvl="0">
                        <a:buNone/>
                      </a:pPr>
                      <a:r>
                        <a:rPr lang="en-US" sz="2400" dirty="0"/>
                        <a:t>American Indian / Alaska Native</a:t>
                      </a:r>
                      <a:endParaRPr lang="en-US" sz="2400" b="0" dirty="0">
                        <a:latin typeface="Calibri"/>
                        <a:cs typeface="Calibri"/>
                      </a:endParaRPr>
                    </a:p>
                  </a:txBody>
                  <a:tcPr/>
                </a:tc>
                <a:tc>
                  <a:txBody>
                    <a:bodyPr/>
                    <a:lstStyle/>
                    <a:p>
                      <a:pPr lvl="0" algn="ctr">
                        <a:buNone/>
                      </a:pPr>
                      <a:r>
                        <a:rPr lang="en-US" sz="2400" dirty="0"/>
                        <a:t>48 (0.94)</a:t>
                      </a:r>
                      <a:endParaRPr lang="en-US" sz="2400" b="0" dirty="0">
                        <a:latin typeface="Calibri"/>
                        <a:cs typeface="Calibri"/>
                      </a:endParaRPr>
                    </a:p>
                  </a:txBody>
                  <a:tcPr/>
                </a:tc>
                <a:extLst>
                  <a:ext uri="{0D108BD9-81ED-4DB2-BD59-A6C34878D82A}">
                    <a16:rowId xmlns:a16="http://schemas.microsoft.com/office/drawing/2014/main" val="2908725293"/>
                  </a:ext>
                </a:extLst>
              </a:tr>
              <a:tr h="365760">
                <a:tc>
                  <a:txBody>
                    <a:bodyPr/>
                    <a:lstStyle/>
                    <a:p>
                      <a:pPr marL="365760" lvl="0">
                        <a:buNone/>
                      </a:pPr>
                      <a:r>
                        <a:rPr lang="en-US" sz="2400" dirty="0"/>
                        <a:t>Other</a:t>
                      </a:r>
                      <a:endParaRPr lang="en-US" sz="2400" b="0" dirty="0">
                        <a:latin typeface="Calibri"/>
                        <a:cs typeface="Calibri"/>
                      </a:endParaRPr>
                    </a:p>
                  </a:txBody>
                  <a:tcPr/>
                </a:tc>
                <a:tc>
                  <a:txBody>
                    <a:bodyPr/>
                    <a:lstStyle/>
                    <a:p>
                      <a:pPr lvl="0" algn="ctr">
                        <a:buNone/>
                      </a:pPr>
                      <a:r>
                        <a:rPr lang="en-US" sz="2400" dirty="0"/>
                        <a:t>164 (3.2)</a:t>
                      </a:r>
                      <a:endParaRPr lang="en-US" sz="2400" b="0" dirty="0">
                        <a:latin typeface="Calibri"/>
                        <a:cs typeface="Calibri"/>
                      </a:endParaRPr>
                    </a:p>
                  </a:txBody>
                  <a:tcPr/>
                </a:tc>
                <a:extLst>
                  <a:ext uri="{0D108BD9-81ED-4DB2-BD59-A6C34878D82A}">
                    <a16:rowId xmlns:a16="http://schemas.microsoft.com/office/drawing/2014/main" val="4027395957"/>
                  </a:ext>
                </a:extLst>
              </a:tr>
              <a:tr h="365760">
                <a:tc>
                  <a:txBody>
                    <a:bodyPr/>
                    <a:lstStyle/>
                    <a:p>
                      <a:pPr marL="0"/>
                      <a:r>
                        <a:rPr lang="en-US" sz="2400" b="1" dirty="0"/>
                        <a:t>Gender (n=5115)</a:t>
                      </a:r>
                      <a:endParaRPr lang="en-US" sz="2400" b="1" dirty="0">
                        <a:latin typeface="Calibri"/>
                        <a:cs typeface="Calibri"/>
                      </a:endParaRPr>
                    </a:p>
                  </a:txBody>
                  <a:tcPr/>
                </a:tc>
                <a:tc>
                  <a:txBody>
                    <a:bodyPr/>
                    <a:lstStyle/>
                    <a:p>
                      <a:pPr algn="ctr"/>
                      <a:endParaRPr lang="en-US" sz="2400" b="0" dirty="0">
                        <a:latin typeface="Calibri"/>
                        <a:cs typeface="Calibri"/>
                      </a:endParaRPr>
                    </a:p>
                  </a:txBody>
                  <a:tcPr/>
                </a:tc>
                <a:extLst>
                  <a:ext uri="{0D108BD9-81ED-4DB2-BD59-A6C34878D82A}">
                    <a16:rowId xmlns:a16="http://schemas.microsoft.com/office/drawing/2014/main" val="3847021780"/>
                  </a:ext>
                </a:extLst>
              </a:tr>
              <a:tr h="365760">
                <a:tc>
                  <a:txBody>
                    <a:bodyPr/>
                    <a:lstStyle/>
                    <a:p>
                      <a:pPr marL="365760"/>
                      <a:r>
                        <a:rPr lang="en-US" sz="2400" dirty="0"/>
                        <a:t>Male</a:t>
                      </a:r>
                      <a:endParaRPr lang="en-US" sz="2400" b="0" dirty="0">
                        <a:latin typeface="Calibri"/>
                        <a:cs typeface="Calibri"/>
                      </a:endParaRPr>
                    </a:p>
                  </a:txBody>
                  <a:tcPr/>
                </a:tc>
                <a:tc>
                  <a:txBody>
                    <a:bodyPr/>
                    <a:lstStyle/>
                    <a:p>
                      <a:pPr algn="ctr"/>
                      <a:r>
                        <a:rPr lang="en-US" sz="2400" dirty="0"/>
                        <a:t>2888 (56.5)</a:t>
                      </a:r>
                      <a:endParaRPr lang="en-US" sz="2400" b="0" dirty="0">
                        <a:latin typeface="Calibri"/>
                        <a:cs typeface="Calibri"/>
                      </a:endParaRPr>
                    </a:p>
                  </a:txBody>
                  <a:tcPr/>
                </a:tc>
                <a:extLst>
                  <a:ext uri="{0D108BD9-81ED-4DB2-BD59-A6C34878D82A}">
                    <a16:rowId xmlns:a16="http://schemas.microsoft.com/office/drawing/2014/main" val="2798892675"/>
                  </a:ext>
                </a:extLst>
              </a:tr>
              <a:tr h="365760">
                <a:tc>
                  <a:txBody>
                    <a:bodyPr/>
                    <a:lstStyle/>
                    <a:p>
                      <a:pPr marL="365760"/>
                      <a:r>
                        <a:rPr lang="en-US" sz="2400" dirty="0"/>
                        <a:t>Female</a:t>
                      </a:r>
                      <a:endParaRPr lang="en-US" sz="2400" b="0" dirty="0">
                        <a:latin typeface="Calibri"/>
                        <a:cs typeface="Calibri"/>
                      </a:endParaRPr>
                    </a:p>
                  </a:txBody>
                  <a:tcPr/>
                </a:tc>
                <a:tc>
                  <a:txBody>
                    <a:bodyPr/>
                    <a:lstStyle/>
                    <a:p>
                      <a:pPr algn="ctr"/>
                      <a:r>
                        <a:rPr lang="en-US" sz="2400" dirty="0"/>
                        <a:t>2212 (43.3)</a:t>
                      </a:r>
                      <a:endParaRPr lang="en-US" sz="2400" b="0" dirty="0">
                        <a:latin typeface="Calibri"/>
                        <a:cs typeface="Calibri"/>
                      </a:endParaRPr>
                    </a:p>
                  </a:txBody>
                  <a:tcPr/>
                </a:tc>
                <a:extLst>
                  <a:ext uri="{0D108BD9-81ED-4DB2-BD59-A6C34878D82A}">
                    <a16:rowId xmlns:a16="http://schemas.microsoft.com/office/drawing/2014/main" val="1765114975"/>
                  </a:ext>
                </a:extLst>
              </a:tr>
              <a:tr h="365760">
                <a:tc>
                  <a:txBody>
                    <a:bodyPr/>
                    <a:lstStyle/>
                    <a:p>
                      <a:pPr marL="365760"/>
                      <a:r>
                        <a:rPr lang="en-US" sz="2400" dirty="0"/>
                        <a:t>Trans</a:t>
                      </a:r>
                      <a:endParaRPr lang="en-US" sz="2400" b="0" dirty="0">
                        <a:latin typeface="Calibri"/>
                        <a:cs typeface="Calibri"/>
                      </a:endParaRPr>
                    </a:p>
                  </a:txBody>
                  <a:tcPr/>
                </a:tc>
                <a:tc>
                  <a:txBody>
                    <a:bodyPr/>
                    <a:lstStyle/>
                    <a:p>
                      <a:pPr algn="ctr"/>
                      <a:r>
                        <a:rPr lang="en-US" sz="2400" dirty="0"/>
                        <a:t>15 (0.29)</a:t>
                      </a:r>
                      <a:endParaRPr lang="en-US" sz="2400" b="0" dirty="0">
                        <a:latin typeface="Calibri"/>
                        <a:cs typeface="Calibri"/>
                      </a:endParaRPr>
                    </a:p>
                  </a:txBody>
                  <a:tcPr/>
                </a:tc>
                <a:extLst>
                  <a:ext uri="{0D108BD9-81ED-4DB2-BD59-A6C34878D82A}">
                    <a16:rowId xmlns:a16="http://schemas.microsoft.com/office/drawing/2014/main" val="671715283"/>
                  </a:ext>
                </a:extLst>
              </a:tr>
              <a:tr h="365760">
                <a:tc>
                  <a:txBody>
                    <a:bodyPr/>
                    <a:lstStyle/>
                    <a:p>
                      <a:pPr marL="0"/>
                      <a:r>
                        <a:rPr lang="en-US" sz="2400" b="1" dirty="0"/>
                        <a:t>Veteran status (n=5106)</a:t>
                      </a:r>
                      <a:endParaRPr lang="en-US" sz="2400" b="1" dirty="0">
                        <a:latin typeface="Calibri"/>
                        <a:cs typeface="Calibri"/>
                      </a:endParaRPr>
                    </a:p>
                  </a:txBody>
                  <a:tcPr/>
                </a:tc>
                <a:tc>
                  <a:txBody>
                    <a:bodyPr/>
                    <a:lstStyle/>
                    <a:p>
                      <a:pPr algn="ctr"/>
                      <a:endParaRPr lang="en-US" sz="2400" b="0" dirty="0">
                        <a:latin typeface="Calibri"/>
                        <a:cs typeface="Calibri"/>
                      </a:endParaRPr>
                    </a:p>
                  </a:txBody>
                  <a:tcPr/>
                </a:tc>
                <a:extLst>
                  <a:ext uri="{0D108BD9-81ED-4DB2-BD59-A6C34878D82A}">
                    <a16:rowId xmlns:a16="http://schemas.microsoft.com/office/drawing/2014/main" val="1043772815"/>
                  </a:ext>
                </a:extLst>
              </a:tr>
              <a:tr h="365760">
                <a:tc>
                  <a:txBody>
                    <a:bodyPr/>
                    <a:lstStyle/>
                    <a:p>
                      <a:pPr marL="457200" lvl="1"/>
                      <a:r>
                        <a:rPr lang="en-US" sz="2400" dirty="0"/>
                        <a:t>Yes</a:t>
                      </a:r>
                      <a:endParaRPr lang="en-US" sz="2400" b="0" dirty="0">
                        <a:latin typeface="Calibri"/>
                        <a:cs typeface="Calibri"/>
                      </a:endParaRPr>
                    </a:p>
                  </a:txBody>
                  <a:tcPr/>
                </a:tc>
                <a:tc>
                  <a:txBody>
                    <a:bodyPr/>
                    <a:lstStyle/>
                    <a:p>
                      <a:pPr algn="ctr"/>
                      <a:r>
                        <a:rPr lang="en-US" sz="2400" dirty="0"/>
                        <a:t>955 (18.7)</a:t>
                      </a:r>
                      <a:endParaRPr lang="en-US" sz="2400" b="0" dirty="0">
                        <a:latin typeface="Calibri"/>
                        <a:cs typeface="Calibri"/>
                      </a:endParaRPr>
                    </a:p>
                  </a:txBody>
                  <a:tcPr/>
                </a:tc>
                <a:extLst>
                  <a:ext uri="{0D108BD9-81ED-4DB2-BD59-A6C34878D82A}">
                    <a16:rowId xmlns:a16="http://schemas.microsoft.com/office/drawing/2014/main" val="2383825256"/>
                  </a:ext>
                </a:extLst>
              </a:tr>
            </a:tbl>
          </a:graphicData>
        </a:graphic>
      </p:graphicFrame>
      <p:sp>
        <p:nvSpPr>
          <p:cNvPr id="6" name="TextBox 5">
            <a:extLst>
              <a:ext uri="{FF2B5EF4-FFF2-40B4-BE49-F238E27FC236}">
                <a16:creationId xmlns:a16="http://schemas.microsoft.com/office/drawing/2014/main" id="{11297072-7676-48F4-B64A-F71B56280FB3}"/>
              </a:ext>
            </a:extLst>
          </p:cNvPr>
          <p:cNvSpPr txBox="1"/>
          <p:nvPr/>
        </p:nvSpPr>
        <p:spPr>
          <a:xfrm>
            <a:off x="338203" y="101426"/>
            <a:ext cx="1138389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cs typeface="Calibri"/>
              </a:rPr>
              <a:t>Key client characteristics for heads of household &gt; 18</a:t>
            </a:r>
          </a:p>
        </p:txBody>
      </p:sp>
    </p:spTree>
    <p:extLst>
      <p:ext uri="{BB962C8B-B14F-4D97-AF65-F5344CB8AC3E}">
        <p14:creationId xmlns:p14="http://schemas.microsoft.com/office/powerpoint/2010/main" val="3387835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038A4-14C9-49A6-B2AB-F2FBA46B1DE9}"/>
              </a:ext>
            </a:extLst>
          </p:cNvPr>
          <p:cNvSpPr>
            <a:spLocks noGrp="1"/>
          </p:cNvSpPr>
          <p:nvPr>
            <p:ph type="title"/>
          </p:nvPr>
        </p:nvSpPr>
        <p:spPr/>
        <p:txBody>
          <a:bodyPr/>
          <a:lstStyle/>
          <a:p>
            <a:r>
              <a:rPr lang="en-US" dirty="0"/>
              <a:t>Disabilities </a:t>
            </a:r>
            <a:r>
              <a:rPr lang="en-US" sz="2400" dirty="0"/>
              <a:t>(n=5115)</a:t>
            </a:r>
            <a:endParaRPr lang="en-US" sz="2400" dirty="0">
              <a:latin typeface="Calibri"/>
              <a:cs typeface="Calibri"/>
            </a:endParaRPr>
          </a:p>
        </p:txBody>
      </p:sp>
      <p:graphicFrame>
        <p:nvGraphicFramePr>
          <p:cNvPr id="4" name="Table 4">
            <a:extLst>
              <a:ext uri="{FF2B5EF4-FFF2-40B4-BE49-F238E27FC236}">
                <a16:creationId xmlns:a16="http://schemas.microsoft.com/office/drawing/2014/main" id="{3F72C2F6-A09A-4E97-8EAD-1B5B6AC2A8E2}"/>
              </a:ext>
            </a:extLst>
          </p:cNvPr>
          <p:cNvGraphicFramePr>
            <a:graphicFrameLocks noGrp="1"/>
          </p:cNvGraphicFramePr>
          <p:nvPr>
            <p:ph idx="1"/>
          </p:nvPr>
        </p:nvGraphicFramePr>
        <p:xfrm>
          <a:off x="1295400" y="1309452"/>
          <a:ext cx="9093200" cy="4609976"/>
        </p:xfrm>
        <a:graphic>
          <a:graphicData uri="http://schemas.openxmlformats.org/drawingml/2006/table">
            <a:tbl>
              <a:tblPr firstRow="1" bandRow="1">
                <a:tableStyleId>{5C22544A-7EE6-4342-B048-85BDC9FD1C3A}</a:tableStyleId>
              </a:tblPr>
              <a:tblGrid>
                <a:gridCol w="3372956">
                  <a:extLst>
                    <a:ext uri="{9D8B030D-6E8A-4147-A177-3AD203B41FA5}">
                      <a16:colId xmlns:a16="http://schemas.microsoft.com/office/drawing/2014/main" val="784522402"/>
                    </a:ext>
                  </a:extLst>
                </a:gridCol>
                <a:gridCol w="2860122">
                  <a:extLst>
                    <a:ext uri="{9D8B030D-6E8A-4147-A177-3AD203B41FA5}">
                      <a16:colId xmlns:a16="http://schemas.microsoft.com/office/drawing/2014/main" val="3333302970"/>
                    </a:ext>
                  </a:extLst>
                </a:gridCol>
                <a:gridCol w="2860122">
                  <a:extLst>
                    <a:ext uri="{9D8B030D-6E8A-4147-A177-3AD203B41FA5}">
                      <a16:colId xmlns:a16="http://schemas.microsoft.com/office/drawing/2014/main" val="1963197993"/>
                    </a:ext>
                  </a:extLst>
                </a:gridCol>
              </a:tblGrid>
              <a:tr h="576247">
                <a:tc>
                  <a:txBody>
                    <a:bodyPr/>
                    <a:lstStyle/>
                    <a:p>
                      <a:r>
                        <a:rPr lang="en-US" sz="2400" b="1" dirty="0"/>
                        <a:t>Disability</a:t>
                      </a:r>
                    </a:p>
                  </a:txBody>
                  <a:tcPr/>
                </a:tc>
                <a:tc>
                  <a:txBody>
                    <a:bodyPr/>
                    <a:lstStyle/>
                    <a:p>
                      <a:pPr algn="ctr"/>
                      <a:r>
                        <a:rPr lang="en-US" sz="2400" b="1" dirty="0"/>
                        <a:t>Frequency</a:t>
                      </a:r>
                    </a:p>
                  </a:txBody>
                  <a:tcPr/>
                </a:tc>
                <a:tc>
                  <a:txBody>
                    <a:bodyPr/>
                    <a:lstStyle/>
                    <a:p>
                      <a:pPr algn="ctr"/>
                      <a:r>
                        <a:rPr lang="en-US" sz="2400" b="1" dirty="0"/>
                        <a:t>%</a:t>
                      </a:r>
                    </a:p>
                  </a:txBody>
                  <a:tcPr/>
                </a:tc>
                <a:extLst>
                  <a:ext uri="{0D108BD9-81ED-4DB2-BD59-A6C34878D82A}">
                    <a16:rowId xmlns:a16="http://schemas.microsoft.com/office/drawing/2014/main" val="1640860453"/>
                  </a:ext>
                </a:extLst>
              </a:tr>
              <a:tr h="576247">
                <a:tc>
                  <a:txBody>
                    <a:bodyPr/>
                    <a:lstStyle/>
                    <a:p>
                      <a:r>
                        <a:rPr lang="en-US" sz="2400" b="0" dirty="0"/>
                        <a:t>Any type of disability</a:t>
                      </a:r>
                    </a:p>
                  </a:txBody>
                  <a:tcPr/>
                </a:tc>
                <a:tc>
                  <a:txBody>
                    <a:bodyPr/>
                    <a:lstStyle/>
                    <a:p>
                      <a:pPr algn="ctr"/>
                      <a:r>
                        <a:rPr lang="en-US" sz="2400" b="0" dirty="0"/>
                        <a:t>4895</a:t>
                      </a:r>
                    </a:p>
                  </a:txBody>
                  <a:tcPr/>
                </a:tc>
                <a:tc>
                  <a:txBody>
                    <a:bodyPr/>
                    <a:lstStyle/>
                    <a:p>
                      <a:pPr algn="ctr"/>
                      <a:r>
                        <a:rPr lang="en-US" sz="2400" b="0" dirty="0"/>
                        <a:t>95.7</a:t>
                      </a:r>
                    </a:p>
                  </a:txBody>
                  <a:tcPr/>
                </a:tc>
                <a:extLst>
                  <a:ext uri="{0D108BD9-81ED-4DB2-BD59-A6C34878D82A}">
                    <a16:rowId xmlns:a16="http://schemas.microsoft.com/office/drawing/2014/main" val="2746958941"/>
                  </a:ext>
                </a:extLst>
              </a:tr>
              <a:tr h="576247">
                <a:tc>
                  <a:txBody>
                    <a:bodyPr/>
                    <a:lstStyle/>
                    <a:p>
                      <a:pPr lvl="0">
                        <a:buNone/>
                      </a:pPr>
                      <a:r>
                        <a:rPr lang="en-US" sz="2400" b="0" dirty="0"/>
                        <a:t>Mental health</a:t>
                      </a:r>
                    </a:p>
                  </a:txBody>
                  <a:tcPr/>
                </a:tc>
                <a:tc>
                  <a:txBody>
                    <a:bodyPr/>
                    <a:lstStyle/>
                    <a:p>
                      <a:pPr lvl="0" algn="ctr">
                        <a:buNone/>
                      </a:pPr>
                      <a:r>
                        <a:rPr lang="en-US" sz="2400" b="0" dirty="0"/>
                        <a:t>3841</a:t>
                      </a:r>
                    </a:p>
                  </a:txBody>
                  <a:tcPr/>
                </a:tc>
                <a:tc>
                  <a:txBody>
                    <a:bodyPr/>
                    <a:lstStyle/>
                    <a:p>
                      <a:pPr lvl="0" algn="ctr">
                        <a:buNone/>
                      </a:pPr>
                      <a:r>
                        <a:rPr lang="en-US" sz="2400" b="0" dirty="0"/>
                        <a:t>75.1</a:t>
                      </a:r>
                    </a:p>
                  </a:txBody>
                  <a:tcPr/>
                </a:tc>
                <a:extLst>
                  <a:ext uri="{0D108BD9-81ED-4DB2-BD59-A6C34878D82A}">
                    <a16:rowId xmlns:a16="http://schemas.microsoft.com/office/drawing/2014/main" val="702170562"/>
                  </a:ext>
                </a:extLst>
              </a:tr>
              <a:tr h="576247">
                <a:tc>
                  <a:txBody>
                    <a:bodyPr/>
                    <a:lstStyle/>
                    <a:p>
                      <a:pPr lvl="0">
                        <a:buNone/>
                      </a:pPr>
                      <a:r>
                        <a:rPr lang="en-US" sz="2400" b="0" dirty="0"/>
                        <a:t>Substance abuse</a:t>
                      </a:r>
                    </a:p>
                  </a:txBody>
                  <a:tcPr/>
                </a:tc>
                <a:tc>
                  <a:txBody>
                    <a:bodyPr/>
                    <a:lstStyle/>
                    <a:p>
                      <a:pPr algn="ctr"/>
                      <a:r>
                        <a:rPr lang="en-US" sz="2400" b="0" dirty="0"/>
                        <a:t>2102</a:t>
                      </a:r>
                    </a:p>
                  </a:txBody>
                  <a:tcPr/>
                </a:tc>
                <a:tc>
                  <a:txBody>
                    <a:bodyPr/>
                    <a:lstStyle/>
                    <a:p>
                      <a:pPr algn="ctr"/>
                      <a:r>
                        <a:rPr lang="en-US" sz="2400" b="0" dirty="0"/>
                        <a:t>41.1</a:t>
                      </a:r>
                    </a:p>
                  </a:txBody>
                  <a:tcPr/>
                </a:tc>
                <a:extLst>
                  <a:ext uri="{0D108BD9-81ED-4DB2-BD59-A6C34878D82A}">
                    <a16:rowId xmlns:a16="http://schemas.microsoft.com/office/drawing/2014/main" val="3876120568"/>
                  </a:ext>
                </a:extLst>
              </a:tr>
              <a:tr h="576247">
                <a:tc>
                  <a:txBody>
                    <a:bodyPr/>
                    <a:lstStyle/>
                    <a:p>
                      <a:r>
                        <a:rPr lang="en-US" sz="2400" b="0" dirty="0"/>
                        <a:t>Cognitive issues</a:t>
                      </a:r>
                    </a:p>
                  </a:txBody>
                  <a:tcPr/>
                </a:tc>
                <a:tc>
                  <a:txBody>
                    <a:bodyPr/>
                    <a:lstStyle/>
                    <a:p>
                      <a:pPr algn="ctr"/>
                      <a:r>
                        <a:rPr lang="en-US" sz="2400" b="0" dirty="0"/>
                        <a:t>210</a:t>
                      </a:r>
                    </a:p>
                  </a:txBody>
                  <a:tcPr/>
                </a:tc>
                <a:tc>
                  <a:txBody>
                    <a:bodyPr/>
                    <a:lstStyle/>
                    <a:p>
                      <a:pPr algn="ctr"/>
                      <a:r>
                        <a:rPr lang="en-US" sz="2400" b="0" dirty="0"/>
                        <a:t>4.1</a:t>
                      </a:r>
                    </a:p>
                  </a:txBody>
                  <a:tcPr/>
                </a:tc>
                <a:extLst>
                  <a:ext uri="{0D108BD9-81ED-4DB2-BD59-A6C34878D82A}">
                    <a16:rowId xmlns:a16="http://schemas.microsoft.com/office/drawing/2014/main" val="1514319242"/>
                  </a:ext>
                </a:extLst>
              </a:tr>
              <a:tr h="576247">
                <a:tc>
                  <a:txBody>
                    <a:bodyPr/>
                    <a:lstStyle/>
                    <a:p>
                      <a:pPr lvl="0">
                        <a:buNone/>
                      </a:pPr>
                      <a:r>
                        <a:rPr lang="en-US" sz="2400" b="0" dirty="0"/>
                        <a:t>HIV/AIDS</a:t>
                      </a:r>
                    </a:p>
                  </a:txBody>
                  <a:tcPr/>
                </a:tc>
                <a:tc>
                  <a:txBody>
                    <a:bodyPr/>
                    <a:lstStyle/>
                    <a:p>
                      <a:pPr lvl="0" algn="ctr">
                        <a:buNone/>
                      </a:pPr>
                      <a:r>
                        <a:rPr lang="en-US" sz="2400" b="0" dirty="0"/>
                        <a:t>332</a:t>
                      </a:r>
                    </a:p>
                  </a:txBody>
                  <a:tcPr/>
                </a:tc>
                <a:tc>
                  <a:txBody>
                    <a:bodyPr/>
                    <a:lstStyle/>
                    <a:p>
                      <a:pPr lvl="0" algn="ctr">
                        <a:buNone/>
                      </a:pPr>
                      <a:r>
                        <a:rPr lang="en-US" sz="2400" b="0" dirty="0"/>
                        <a:t>6.5</a:t>
                      </a:r>
                    </a:p>
                  </a:txBody>
                  <a:tcPr/>
                </a:tc>
                <a:extLst>
                  <a:ext uri="{0D108BD9-81ED-4DB2-BD59-A6C34878D82A}">
                    <a16:rowId xmlns:a16="http://schemas.microsoft.com/office/drawing/2014/main" val="626422352"/>
                  </a:ext>
                </a:extLst>
              </a:tr>
              <a:tr h="576247">
                <a:tc>
                  <a:txBody>
                    <a:bodyPr/>
                    <a:lstStyle/>
                    <a:p>
                      <a:pPr lvl="0">
                        <a:buNone/>
                      </a:pPr>
                      <a:r>
                        <a:rPr lang="en-US" sz="2400" b="0" dirty="0"/>
                        <a:t>Other physical health</a:t>
                      </a:r>
                    </a:p>
                  </a:txBody>
                  <a:tcPr/>
                </a:tc>
                <a:tc>
                  <a:txBody>
                    <a:bodyPr/>
                    <a:lstStyle/>
                    <a:p>
                      <a:pPr lvl="0" algn="ctr">
                        <a:buNone/>
                      </a:pPr>
                      <a:r>
                        <a:rPr lang="en-US" sz="2400" b="0" dirty="0"/>
                        <a:t>2204</a:t>
                      </a:r>
                    </a:p>
                  </a:txBody>
                  <a:tcPr/>
                </a:tc>
                <a:tc>
                  <a:txBody>
                    <a:bodyPr/>
                    <a:lstStyle/>
                    <a:p>
                      <a:pPr lvl="0" algn="ctr">
                        <a:buNone/>
                      </a:pPr>
                      <a:r>
                        <a:rPr lang="en-US" sz="2400" b="0" dirty="0"/>
                        <a:t>43.1</a:t>
                      </a:r>
                    </a:p>
                  </a:txBody>
                  <a:tcPr/>
                </a:tc>
                <a:extLst>
                  <a:ext uri="{0D108BD9-81ED-4DB2-BD59-A6C34878D82A}">
                    <a16:rowId xmlns:a16="http://schemas.microsoft.com/office/drawing/2014/main" val="3948278091"/>
                  </a:ext>
                </a:extLst>
              </a:tr>
              <a:tr h="576247">
                <a:tc>
                  <a:txBody>
                    <a:bodyPr/>
                    <a:lstStyle/>
                    <a:p>
                      <a:r>
                        <a:rPr lang="en-US" sz="2400" b="0" dirty="0"/>
                        <a:t>Other</a:t>
                      </a:r>
                    </a:p>
                  </a:txBody>
                  <a:tcPr/>
                </a:tc>
                <a:tc>
                  <a:txBody>
                    <a:bodyPr/>
                    <a:lstStyle/>
                    <a:p>
                      <a:pPr algn="ctr"/>
                      <a:r>
                        <a:rPr lang="en-US" sz="2400" b="0" dirty="0"/>
                        <a:t>26</a:t>
                      </a:r>
                    </a:p>
                  </a:txBody>
                  <a:tcPr/>
                </a:tc>
                <a:tc>
                  <a:txBody>
                    <a:bodyPr/>
                    <a:lstStyle/>
                    <a:p>
                      <a:pPr algn="ctr"/>
                      <a:r>
                        <a:rPr lang="en-US" sz="2400" b="0" dirty="0"/>
                        <a:t>0.5</a:t>
                      </a:r>
                    </a:p>
                  </a:txBody>
                  <a:tcPr/>
                </a:tc>
                <a:extLst>
                  <a:ext uri="{0D108BD9-81ED-4DB2-BD59-A6C34878D82A}">
                    <a16:rowId xmlns:a16="http://schemas.microsoft.com/office/drawing/2014/main" val="3456892631"/>
                  </a:ext>
                </a:extLst>
              </a:tr>
            </a:tbl>
          </a:graphicData>
        </a:graphic>
      </p:graphicFrame>
    </p:spTree>
    <p:extLst>
      <p:ext uri="{BB962C8B-B14F-4D97-AF65-F5344CB8AC3E}">
        <p14:creationId xmlns:p14="http://schemas.microsoft.com/office/powerpoint/2010/main" val="473313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518" y="731790"/>
            <a:ext cx="11517099" cy="1307223"/>
          </a:xfrm>
        </p:spPr>
        <p:txBody>
          <a:bodyPr/>
          <a:lstStyle/>
          <a:p>
            <a:r>
              <a:rPr lang="en-US" sz="4000" dirty="0">
                <a:latin typeface="Calibri" panose="020F0502020204030204" pitchFamily="34" charset="0"/>
                <a:cs typeface="Calibri" panose="020F0502020204030204" pitchFamily="34" charset="0"/>
              </a:rPr>
              <a:t>Number of episodes of homelessness in past 3 years  </a:t>
            </a:r>
            <a:r>
              <a:rPr lang="en-US" sz="2400" dirty="0">
                <a:latin typeface="Calibri" panose="020F0502020204030204" pitchFamily="34" charset="0"/>
                <a:cs typeface="Calibri" panose="020F0502020204030204" pitchFamily="34" charset="0"/>
              </a:rPr>
              <a:t>(n=3408)</a:t>
            </a:r>
          </a:p>
        </p:txBody>
      </p:sp>
      <p:graphicFrame>
        <p:nvGraphicFramePr>
          <p:cNvPr id="4" name="Content Placeholder 3"/>
          <p:cNvGraphicFramePr>
            <a:graphicFrameLocks noGrp="1"/>
          </p:cNvGraphicFramePr>
          <p:nvPr>
            <p:ph idx="1"/>
          </p:nvPr>
        </p:nvGraphicFramePr>
        <p:xfrm>
          <a:off x="2002880" y="2039013"/>
          <a:ext cx="7864451" cy="2590800"/>
        </p:xfrm>
        <a:graphic>
          <a:graphicData uri="http://schemas.openxmlformats.org/drawingml/2006/table">
            <a:tbl>
              <a:tblPr firstRow="1" bandRow="1">
                <a:tableStyleId>{5C22544A-7EE6-4342-B048-85BDC9FD1C3A}</a:tableStyleId>
              </a:tblPr>
              <a:tblGrid>
                <a:gridCol w="2582767">
                  <a:extLst>
                    <a:ext uri="{9D8B030D-6E8A-4147-A177-3AD203B41FA5}">
                      <a16:colId xmlns:a16="http://schemas.microsoft.com/office/drawing/2014/main" val="2903231159"/>
                    </a:ext>
                  </a:extLst>
                </a:gridCol>
                <a:gridCol w="2770496">
                  <a:extLst>
                    <a:ext uri="{9D8B030D-6E8A-4147-A177-3AD203B41FA5}">
                      <a16:colId xmlns:a16="http://schemas.microsoft.com/office/drawing/2014/main" val="1072181680"/>
                    </a:ext>
                  </a:extLst>
                </a:gridCol>
                <a:gridCol w="2511188">
                  <a:extLst>
                    <a:ext uri="{9D8B030D-6E8A-4147-A177-3AD203B41FA5}">
                      <a16:colId xmlns:a16="http://schemas.microsoft.com/office/drawing/2014/main" val="285946018"/>
                    </a:ext>
                  </a:extLst>
                </a:gridCol>
              </a:tblGrid>
              <a:tr h="370840">
                <a:tc>
                  <a:txBody>
                    <a:bodyPr/>
                    <a:lstStyle/>
                    <a:p>
                      <a:pPr algn="ctr"/>
                      <a:r>
                        <a:rPr lang="en-US" sz="2800" b="1" dirty="0">
                          <a:latin typeface="Calibri" panose="020F0502020204030204" pitchFamily="34" charset="0"/>
                          <a:cs typeface="Calibri" panose="020F0502020204030204" pitchFamily="34" charset="0"/>
                        </a:rPr>
                        <a:t>#</a:t>
                      </a:r>
                      <a:r>
                        <a:rPr lang="en-US" sz="2800" b="1" baseline="0" dirty="0">
                          <a:latin typeface="Calibri" panose="020F0502020204030204" pitchFamily="34" charset="0"/>
                          <a:cs typeface="Calibri" panose="020F0502020204030204" pitchFamily="34" charset="0"/>
                        </a:rPr>
                        <a:t> of times</a:t>
                      </a:r>
                      <a:endParaRPr lang="en-US" sz="2800" b="1" dirty="0">
                        <a:latin typeface="Calibri" panose="020F0502020204030204" pitchFamily="34" charset="0"/>
                        <a:cs typeface="Calibri" panose="020F0502020204030204" pitchFamily="34" charset="0"/>
                      </a:endParaRPr>
                    </a:p>
                  </a:txBody>
                  <a:tcPr/>
                </a:tc>
                <a:tc>
                  <a:txBody>
                    <a:bodyPr/>
                    <a:lstStyle/>
                    <a:p>
                      <a:pPr algn="ctr"/>
                      <a:r>
                        <a:rPr lang="en-US" sz="2800" b="1" dirty="0">
                          <a:latin typeface="Calibri" panose="020F0502020204030204" pitchFamily="34" charset="0"/>
                          <a:cs typeface="Calibri" panose="020F0502020204030204" pitchFamily="34" charset="0"/>
                        </a:rPr>
                        <a:t>Frequency</a:t>
                      </a:r>
                    </a:p>
                  </a:txBody>
                  <a:tcPr/>
                </a:tc>
                <a:tc>
                  <a:txBody>
                    <a:bodyPr/>
                    <a:lstStyle/>
                    <a:p>
                      <a:pPr algn="ctr"/>
                      <a:r>
                        <a:rPr lang="en-US" sz="2800" b="1"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115621371"/>
                  </a:ext>
                </a:extLst>
              </a:tr>
              <a:tr h="370840">
                <a:tc>
                  <a:txBody>
                    <a:bodyPr/>
                    <a:lstStyle/>
                    <a:p>
                      <a:pPr algn="ctr"/>
                      <a:r>
                        <a:rPr lang="en-US" sz="2800" b="0" dirty="0">
                          <a:latin typeface="Calibri" panose="020F0502020204030204" pitchFamily="34" charset="0"/>
                          <a:cs typeface="Calibri" panose="020F0502020204030204" pitchFamily="34" charset="0"/>
                        </a:rPr>
                        <a:t>1</a:t>
                      </a:r>
                    </a:p>
                  </a:txBody>
                  <a:tcPr/>
                </a:tc>
                <a:tc>
                  <a:txBody>
                    <a:bodyPr/>
                    <a:lstStyle/>
                    <a:p>
                      <a:pPr algn="ctr"/>
                      <a:r>
                        <a:rPr lang="en-US" sz="2800" b="0" dirty="0">
                          <a:latin typeface="Calibri" panose="020F0502020204030204" pitchFamily="34" charset="0"/>
                          <a:cs typeface="Calibri" panose="020F0502020204030204" pitchFamily="34" charset="0"/>
                        </a:rPr>
                        <a:t>1791</a:t>
                      </a:r>
                    </a:p>
                  </a:txBody>
                  <a:tcPr/>
                </a:tc>
                <a:tc>
                  <a:txBody>
                    <a:bodyPr/>
                    <a:lstStyle/>
                    <a:p>
                      <a:pPr algn="ctr"/>
                      <a:r>
                        <a:rPr lang="en-US" sz="2800" b="0" dirty="0">
                          <a:latin typeface="Calibri" panose="020F0502020204030204" pitchFamily="34" charset="0"/>
                          <a:cs typeface="Calibri" panose="020F0502020204030204" pitchFamily="34" charset="0"/>
                        </a:rPr>
                        <a:t>52.6</a:t>
                      </a:r>
                    </a:p>
                  </a:txBody>
                  <a:tcPr/>
                </a:tc>
                <a:extLst>
                  <a:ext uri="{0D108BD9-81ED-4DB2-BD59-A6C34878D82A}">
                    <a16:rowId xmlns:a16="http://schemas.microsoft.com/office/drawing/2014/main" val="3760187506"/>
                  </a:ext>
                </a:extLst>
              </a:tr>
              <a:tr h="370840">
                <a:tc>
                  <a:txBody>
                    <a:bodyPr/>
                    <a:lstStyle/>
                    <a:p>
                      <a:pPr algn="ctr"/>
                      <a:r>
                        <a:rPr lang="en-US" sz="2800" b="0" dirty="0">
                          <a:latin typeface="Calibri" panose="020F0502020204030204" pitchFamily="34" charset="0"/>
                          <a:cs typeface="Calibri" panose="020F0502020204030204" pitchFamily="34" charset="0"/>
                        </a:rPr>
                        <a:t>2</a:t>
                      </a:r>
                    </a:p>
                  </a:txBody>
                  <a:tcPr/>
                </a:tc>
                <a:tc>
                  <a:txBody>
                    <a:bodyPr/>
                    <a:lstStyle/>
                    <a:p>
                      <a:pPr algn="ctr"/>
                      <a:r>
                        <a:rPr lang="en-US" sz="2800" b="0" dirty="0">
                          <a:latin typeface="Calibri" panose="020F0502020204030204" pitchFamily="34" charset="0"/>
                          <a:cs typeface="Calibri" panose="020F0502020204030204" pitchFamily="34" charset="0"/>
                        </a:rPr>
                        <a:t>391</a:t>
                      </a:r>
                    </a:p>
                  </a:txBody>
                  <a:tcPr/>
                </a:tc>
                <a:tc>
                  <a:txBody>
                    <a:bodyPr/>
                    <a:lstStyle/>
                    <a:p>
                      <a:pPr algn="ctr"/>
                      <a:r>
                        <a:rPr lang="en-US" sz="2800" b="0" dirty="0">
                          <a:latin typeface="Calibri" panose="020F0502020204030204" pitchFamily="34" charset="0"/>
                          <a:cs typeface="Calibri" panose="020F0502020204030204" pitchFamily="34" charset="0"/>
                        </a:rPr>
                        <a:t>11.5</a:t>
                      </a:r>
                    </a:p>
                  </a:txBody>
                  <a:tcPr/>
                </a:tc>
                <a:extLst>
                  <a:ext uri="{0D108BD9-81ED-4DB2-BD59-A6C34878D82A}">
                    <a16:rowId xmlns:a16="http://schemas.microsoft.com/office/drawing/2014/main" val="3175958516"/>
                  </a:ext>
                </a:extLst>
              </a:tr>
              <a:tr h="370840">
                <a:tc>
                  <a:txBody>
                    <a:bodyPr/>
                    <a:lstStyle/>
                    <a:p>
                      <a:pPr algn="ctr"/>
                      <a:r>
                        <a:rPr lang="en-US" sz="2800" b="0" dirty="0">
                          <a:latin typeface="Calibri" panose="020F0502020204030204" pitchFamily="34" charset="0"/>
                          <a:cs typeface="Calibri" panose="020F0502020204030204" pitchFamily="34" charset="0"/>
                        </a:rPr>
                        <a:t>3</a:t>
                      </a:r>
                    </a:p>
                  </a:txBody>
                  <a:tcPr/>
                </a:tc>
                <a:tc>
                  <a:txBody>
                    <a:bodyPr/>
                    <a:lstStyle/>
                    <a:p>
                      <a:pPr algn="ctr"/>
                      <a:r>
                        <a:rPr lang="en-US" sz="2800" b="0" dirty="0">
                          <a:latin typeface="Calibri" panose="020F0502020204030204" pitchFamily="34" charset="0"/>
                          <a:cs typeface="Calibri" panose="020F0502020204030204" pitchFamily="34" charset="0"/>
                        </a:rPr>
                        <a:t>242</a:t>
                      </a:r>
                    </a:p>
                  </a:txBody>
                  <a:tcPr/>
                </a:tc>
                <a:tc>
                  <a:txBody>
                    <a:bodyPr/>
                    <a:lstStyle/>
                    <a:p>
                      <a:pPr algn="ctr"/>
                      <a:r>
                        <a:rPr lang="en-US" sz="2800" b="0" dirty="0">
                          <a:latin typeface="Calibri" panose="020F0502020204030204" pitchFamily="34" charset="0"/>
                          <a:cs typeface="Calibri" panose="020F0502020204030204" pitchFamily="34" charset="0"/>
                        </a:rPr>
                        <a:t>7.1</a:t>
                      </a:r>
                    </a:p>
                  </a:txBody>
                  <a:tcPr/>
                </a:tc>
                <a:extLst>
                  <a:ext uri="{0D108BD9-81ED-4DB2-BD59-A6C34878D82A}">
                    <a16:rowId xmlns:a16="http://schemas.microsoft.com/office/drawing/2014/main" val="3228830203"/>
                  </a:ext>
                </a:extLst>
              </a:tr>
              <a:tr h="370840">
                <a:tc>
                  <a:txBody>
                    <a:bodyPr/>
                    <a:lstStyle/>
                    <a:p>
                      <a:pPr algn="ctr"/>
                      <a:r>
                        <a:rPr lang="en-US" sz="2800" b="0" dirty="0">
                          <a:latin typeface="Calibri" panose="020F0502020204030204" pitchFamily="34" charset="0"/>
                          <a:cs typeface="Calibri" panose="020F0502020204030204" pitchFamily="34" charset="0"/>
                        </a:rPr>
                        <a:t>4+</a:t>
                      </a:r>
                    </a:p>
                  </a:txBody>
                  <a:tcPr/>
                </a:tc>
                <a:tc>
                  <a:txBody>
                    <a:bodyPr/>
                    <a:lstStyle/>
                    <a:p>
                      <a:pPr algn="ctr"/>
                      <a:r>
                        <a:rPr lang="en-US" sz="2800" b="0" dirty="0">
                          <a:latin typeface="Calibri" panose="020F0502020204030204" pitchFamily="34" charset="0"/>
                          <a:cs typeface="Calibri" panose="020F0502020204030204" pitchFamily="34" charset="0"/>
                        </a:rPr>
                        <a:t>984</a:t>
                      </a:r>
                    </a:p>
                  </a:txBody>
                  <a:tcPr/>
                </a:tc>
                <a:tc>
                  <a:txBody>
                    <a:bodyPr/>
                    <a:lstStyle/>
                    <a:p>
                      <a:pPr algn="ctr"/>
                      <a:r>
                        <a:rPr lang="en-US" sz="2800" b="0" dirty="0">
                          <a:latin typeface="Calibri" panose="020F0502020204030204" pitchFamily="34" charset="0"/>
                          <a:cs typeface="Calibri" panose="020F0502020204030204" pitchFamily="34" charset="0"/>
                        </a:rPr>
                        <a:t>28.9</a:t>
                      </a:r>
                    </a:p>
                  </a:txBody>
                  <a:tcPr/>
                </a:tc>
                <a:extLst>
                  <a:ext uri="{0D108BD9-81ED-4DB2-BD59-A6C34878D82A}">
                    <a16:rowId xmlns:a16="http://schemas.microsoft.com/office/drawing/2014/main" val="980899653"/>
                  </a:ext>
                </a:extLst>
              </a:tr>
            </a:tbl>
          </a:graphicData>
        </a:graphic>
      </p:graphicFrame>
    </p:spTree>
    <p:extLst>
      <p:ext uri="{BB962C8B-B14F-4D97-AF65-F5344CB8AC3E}">
        <p14:creationId xmlns:p14="http://schemas.microsoft.com/office/powerpoint/2010/main" val="1255595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109" y="662053"/>
            <a:ext cx="11517099" cy="1307223"/>
          </a:xfrm>
        </p:spPr>
        <p:txBody>
          <a:bodyPr/>
          <a:lstStyle/>
          <a:p>
            <a:r>
              <a:rPr lang="en-US" dirty="0">
                <a:latin typeface="Calibri" panose="020F0502020204030204" pitchFamily="34" charset="0"/>
                <a:cs typeface="Calibri" panose="020F0502020204030204" pitchFamily="34" charset="0"/>
              </a:rPr>
              <a:t>Number</a:t>
            </a:r>
            <a:r>
              <a:rPr lang="en-US" sz="4000" dirty="0">
                <a:latin typeface="Calibri" panose="020F0502020204030204" pitchFamily="34" charset="0"/>
                <a:cs typeface="Calibri" panose="020F0502020204030204" pitchFamily="34" charset="0"/>
              </a:rPr>
              <a:t> of months experiencing homelessness in past three years </a:t>
            </a:r>
            <a:r>
              <a:rPr lang="en-US" sz="2400" dirty="0">
                <a:latin typeface="Calibri" panose="020F0502020204030204" pitchFamily="34" charset="0"/>
                <a:cs typeface="Calibri" panose="020F0502020204030204" pitchFamily="34" charset="0"/>
              </a:rPr>
              <a:t>(n=2988)</a:t>
            </a:r>
          </a:p>
        </p:txBody>
      </p:sp>
      <p:graphicFrame>
        <p:nvGraphicFramePr>
          <p:cNvPr id="4" name="Content Placeholder 3"/>
          <p:cNvGraphicFramePr>
            <a:graphicFrameLocks noGrp="1"/>
          </p:cNvGraphicFramePr>
          <p:nvPr>
            <p:ph idx="1"/>
          </p:nvPr>
        </p:nvGraphicFramePr>
        <p:xfrm>
          <a:off x="2720879" y="2226901"/>
          <a:ext cx="6750241" cy="2590800"/>
        </p:xfrm>
        <a:graphic>
          <a:graphicData uri="http://schemas.openxmlformats.org/drawingml/2006/table">
            <a:tbl>
              <a:tblPr firstRow="1" bandRow="1">
                <a:tableStyleId>{5C22544A-7EE6-4342-B048-85BDC9FD1C3A}</a:tableStyleId>
              </a:tblPr>
              <a:tblGrid>
                <a:gridCol w="3444635">
                  <a:extLst>
                    <a:ext uri="{9D8B030D-6E8A-4147-A177-3AD203B41FA5}">
                      <a16:colId xmlns:a16="http://schemas.microsoft.com/office/drawing/2014/main" val="178432412"/>
                    </a:ext>
                  </a:extLst>
                </a:gridCol>
                <a:gridCol w="1983097">
                  <a:extLst>
                    <a:ext uri="{9D8B030D-6E8A-4147-A177-3AD203B41FA5}">
                      <a16:colId xmlns:a16="http://schemas.microsoft.com/office/drawing/2014/main" val="2859052456"/>
                    </a:ext>
                  </a:extLst>
                </a:gridCol>
                <a:gridCol w="1322509">
                  <a:extLst>
                    <a:ext uri="{9D8B030D-6E8A-4147-A177-3AD203B41FA5}">
                      <a16:colId xmlns:a16="http://schemas.microsoft.com/office/drawing/2014/main" val="709018976"/>
                    </a:ext>
                  </a:extLst>
                </a:gridCol>
              </a:tblGrid>
              <a:tr h="370840">
                <a:tc>
                  <a:txBody>
                    <a:bodyPr/>
                    <a:lstStyle/>
                    <a:p>
                      <a:pPr algn="ctr"/>
                      <a:r>
                        <a:rPr lang="en-US" sz="2800" b="1" dirty="0">
                          <a:latin typeface="Calibri" panose="020F0502020204030204" pitchFamily="34" charset="0"/>
                          <a:cs typeface="Calibri" panose="020F0502020204030204" pitchFamily="34" charset="0"/>
                        </a:rPr>
                        <a:t>#</a:t>
                      </a:r>
                      <a:r>
                        <a:rPr lang="en-US" sz="2800" b="1" baseline="0" dirty="0">
                          <a:latin typeface="Calibri" panose="020F0502020204030204" pitchFamily="34" charset="0"/>
                          <a:cs typeface="Calibri" panose="020F0502020204030204" pitchFamily="34" charset="0"/>
                        </a:rPr>
                        <a:t> of months</a:t>
                      </a:r>
                      <a:endParaRPr lang="en-US" sz="2800" b="1" dirty="0">
                        <a:latin typeface="Calibri" panose="020F0502020204030204" pitchFamily="34" charset="0"/>
                        <a:cs typeface="Calibri" panose="020F0502020204030204" pitchFamily="34" charset="0"/>
                      </a:endParaRPr>
                    </a:p>
                  </a:txBody>
                  <a:tcPr/>
                </a:tc>
                <a:tc>
                  <a:txBody>
                    <a:bodyPr/>
                    <a:lstStyle/>
                    <a:p>
                      <a:pPr algn="ctr"/>
                      <a:r>
                        <a:rPr lang="en-US" sz="2800" b="1" dirty="0">
                          <a:latin typeface="Calibri" panose="020F0502020204030204" pitchFamily="34" charset="0"/>
                          <a:cs typeface="Calibri" panose="020F0502020204030204" pitchFamily="34" charset="0"/>
                        </a:rPr>
                        <a:t>Frequency</a:t>
                      </a:r>
                    </a:p>
                  </a:txBody>
                  <a:tcPr/>
                </a:tc>
                <a:tc>
                  <a:txBody>
                    <a:bodyPr/>
                    <a:lstStyle/>
                    <a:p>
                      <a:pPr algn="ctr"/>
                      <a:r>
                        <a:rPr lang="en-US" sz="2800" b="1"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4018178819"/>
                  </a:ext>
                </a:extLst>
              </a:tr>
              <a:tr h="370840">
                <a:tc>
                  <a:txBody>
                    <a:bodyPr/>
                    <a:lstStyle/>
                    <a:p>
                      <a:pPr algn="ctr"/>
                      <a:r>
                        <a:rPr lang="en-US" sz="2800" b="0" dirty="0">
                          <a:latin typeface="Calibri" panose="020F0502020204030204" pitchFamily="34" charset="0"/>
                          <a:cs typeface="Calibri" panose="020F0502020204030204" pitchFamily="34" charset="0"/>
                        </a:rPr>
                        <a:t>1</a:t>
                      </a:r>
                    </a:p>
                  </a:txBody>
                  <a:tcPr/>
                </a:tc>
                <a:tc>
                  <a:txBody>
                    <a:bodyPr/>
                    <a:lstStyle/>
                    <a:p>
                      <a:pPr algn="ctr"/>
                      <a:r>
                        <a:rPr lang="en-US" sz="2800" b="0" dirty="0">
                          <a:latin typeface="Calibri" panose="020F0502020204030204" pitchFamily="34" charset="0"/>
                          <a:cs typeface="Calibri" panose="020F0502020204030204" pitchFamily="34" charset="0"/>
                        </a:rPr>
                        <a:t>522</a:t>
                      </a:r>
                    </a:p>
                  </a:txBody>
                  <a:tcPr/>
                </a:tc>
                <a:tc>
                  <a:txBody>
                    <a:bodyPr/>
                    <a:lstStyle/>
                    <a:p>
                      <a:pPr algn="ctr"/>
                      <a:r>
                        <a:rPr lang="en-US" sz="2800" b="0" dirty="0">
                          <a:latin typeface="Calibri" panose="020F0502020204030204" pitchFamily="34" charset="0"/>
                          <a:cs typeface="Calibri" panose="020F0502020204030204" pitchFamily="34" charset="0"/>
                        </a:rPr>
                        <a:t>17.5</a:t>
                      </a:r>
                    </a:p>
                  </a:txBody>
                  <a:tcPr/>
                </a:tc>
                <a:extLst>
                  <a:ext uri="{0D108BD9-81ED-4DB2-BD59-A6C34878D82A}">
                    <a16:rowId xmlns:a16="http://schemas.microsoft.com/office/drawing/2014/main" val="2379476658"/>
                  </a:ext>
                </a:extLst>
              </a:tr>
              <a:tr h="370840">
                <a:tc>
                  <a:txBody>
                    <a:bodyPr/>
                    <a:lstStyle/>
                    <a:p>
                      <a:pPr algn="ctr"/>
                      <a:r>
                        <a:rPr lang="en-US" sz="2800" b="0" dirty="0">
                          <a:latin typeface="Calibri" panose="020F0502020204030204" pitchFamily="34" charset="0"/>
                          <a:cs typeface="Calibri" panose="020F0502020204030204" pitchFamily="34" charset="0"/>
                        </a:rPr>
                        <a:t>2-6</a:t>
                      </a:r>
                    </a:p>
                  </a:txBody>
                  <a:tcPr/>
                </a:tc>
                <a:tc>
                  <a:txBody>
                    <a:bodyPr/>
                    <a:lstStyle/>
                    <a:p>
                      <a:pPr algn="ctr"/>
                      <a:r>
                        <a:rPr lang="en-US" sz="2800" b="0" dirty="0">
                          <a:latin typeface="Calibri" panose="020F0502020204030204" pitchFamily="34" charset="0"/>
                          <a:cs typeface="Calibri" panose="020F0502020204030204" pitchFamily="34" charset="0"/>
                        </a:rPr>
                        <a:t>588</a:t>
                      </a:r>
                    </a:p>
                  </a:txBody>
                  <a:tcPr/>
                </a:tc>
                <a:tc>
                  <a:txBody>
                    <a:bodyPr/>
                    <a:lstStyle/>
                    <a:p>
                      <a:pPr algn="ctr"/>
                      <a:r>
                        <a:rPr lang="en-US" sz="2800" b="0" dirty="0">
                          <a:latin typeface="Calibri" panose="020F0502020204030204" pitchFamily="34" charset="0"/>
                          <a:cs typeface="Calibri" panose="020F0502020204030204" pitchFamily="34" charset="0"/>
                        </a:rPr>
                        <a:t>19.7</a:t>
                      </a:r>
                    </a:p>
                  </a:txBody>
                  <a:tcPr/>
                </a:tc>
                <a:extLst>
                  <a:ext uri="{0D108BD9-81ED-4DB2-BD59-A6C34878D82A}">
                    <a16:rowId xmlns:a16="http://schemas.microsoft.com/office/drawing/2014/main" val="1182152105"/>
                  </a:ext>
                </a:extLst>
              </a:tr>
              <a:tr h="370840">
                <a:tc>
                  <a:txBody>
                    <a:bodyPr/>
                    <a:lstStyle/>
                    <a:p>
                      <a:pPr algn="ctr"/>
                      <a:r>
                        <a:rPr lang="en-US" sz="2800" b="0" dirty="0">
                          <a:latin typeface="Calibri" panose="020F0502020204030204" pitchFamily="34" charset="0"/>
                          <a:cs typeface="Calibri" panose="020F0502020204030204" pitchFamily="34" charset="0"/>
                        </a:rPr>
                        <a:t>7-12</a:t>
                      </a:r>
                    </a:p>
                  </a:txBody>
                  <a:tcPr/>
                </a:tc>
                <a:tc>
                  <a:txBody>
                    <a:bodyPr/>
                    <a:lstStyle/>
                    <a:p>
                      <a:pPr algn="ctr"/>
                      <a:r>
                        <a:rPr lang="en-US" sz="2800" b="0" dirty="0">
                          <a:latin typeface="Calibri" panose="020F0502020204030204" pitchFamily="34" charset="0"/>
                          <a:cs typeface="Calibri" panose="020F0502020204030204" pitchFamily="34" charset="0"/>
                        </a:rPr>
                        <a:t>357</a:t>
                      </a:r>
                    </a:p>
                  </a:txBody>
                  <a:tcPr/>
                </a:tc>
                <a:tc>
                  <a:txBody>
                    <a:bodyPr/>
                    <a:lstStyle/>
                    <a:p>
                      <a:pPr algn="ctr"/>
                      <a:r>
                        <a:rPr lang="en-US" sz="2800" b="0" dirty="0">
                          <a:latin typeface="Calibri" panose="020F0502020204030204" pitchFamily="34" charset="0"/>
                          <a:cs typeface="Calibri" panose="020F0502020204030204" pitchFamily="34" charset="0"/>
                        </a:rPr>
                        <a:t>11.9</a:t>
                      </a:r>
                    </a:p>
                  </a:txBody>
                  <a:tcPr/>
                </a:tc>
                <a:extLst>
                  <a:ext uri="{0D108BD9-81ED-4DB2-BD59-A6C34878D82A}">
                    <a16:rowId xmlns:a16="http://schemas.microsoft.com/office/drawing/2014/main" val="2388034705"/>
                  </a:ext>
                </a:extLst>
              </a:tr>
              <a:tr h="370840">
                <a:tc>
                  <a:txBody>
                    <a:bodyPr/>
                    <a:lstStyle/>
                    <a:p>
                      <a:pPr algn="ctr"/>
                      <a:r>
                        <a:rPr lang="en-US" sz="2800" b="0" dirty="0">
                          <a:latin typeface="Calibri" panose="020F0502020204030204" pitchFamily="34" charset="0"/>
                          <a:cs typeface="Calibri" panose="020F0502020204030204" pitchFamily="34" charset="0"/>
                        </a:rPr>
                        <a:t>&gt;12</a:t>
                      </a:r>
                    </a:p>
                  </a:txBody>
                  <a:tcPr/>
                </a:tc>
                <a:tc>
                  <a:txBody>
                    <a:bodyPr/>
                    <a:lstStyle/>
                    <a:p>
                      <a:pPr algn="ctr"/>
                      <a:r>
                        <a:rPr lang="en-US" sz="2800" b="0" dirty="0">
                          <a:latin typeface="Calibri" panose="020F0502020204030204" pitchFamily="34" charset="0"/>
                          <a:cs typeface="Calibri" panose="020F0502020204030204" pitchFamily="34" charset="0"/>
                        </a:rPr>
                        <a:t>1521</a:t>
                      </a:r>
                    </a:p>
                  </a:txBody>
                  <a:tcPr/>
                </a:tc>
                <a:tc>
                  <a:txBody>
                    <a:bodyPr/>
                    <a:lstStyle/>
                    <a:p>
                      <a:pPr algn="ctr"/>
                      <a:r>
                        <a:rPr lang="en-US" sz="2800" b="0" dirty="0">
                          <a:latin typeface="Calibri" panose="020F0502020204030204" pitchFamily="34" charset="0"/>
                          <a:cs typeface="Calibri" panose="020F0502020204030204" pitchFamily="34" charset="0"/>
                        </a:rPr>
                        <a:t>50.9</a:t>
                      </a:r>
                    </a:p>
                  </a:txBody>
                  <a:tcPr/>
                </a:tc>
                <a:extLst>
                  <a:ext uri="{0D108BD9-81ED-4DB2-BD59-A6C34878D82A}">
                    <a16:rowId xmlns:a16="http://schemas.microsoft.com/office/drawing/2014/main" val="4057034461"/>
                  </a:ext>
                </a:extLst>
              </a:tr>
            </a:tbl>
          </a:graphicData>
        </a:graphic>
      </p:graphicFrame>
    </p:spTree>
    <p:extLst>
      <p:ext uri="{BB962C8B-B14F-4D97-AF65-F5344CB8AC3E}">
        <p14:creationId xmlns:p14="http://schemas.microsoft.com/office/powerpoint/2010/main" val="3420406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a:cs typeface="Calibri"/>
              </a:rPr>
              <a:t>Program length of stay in days for first episode </a:t>
            </a:r>
            <a:r>
              <a:rPr lang="en-US" sz="2400" dirty="0">
                <a:latin typeface="Calibri"/>
                <a:cs typeface="Calibri"/>
              </a:rPr>
              <a:t>(n=2708)</a:t>
            </a:r>
          </a:p>
        </p:txBody>
      </p:sp>
      <p:graphicFrame>
        <p:nvGraphicFramePr>
          <p:cNvPr id="4" name="Content Placeholder 3"/>
          <p:cNvGraphicFramePr>
            <a:graphicFrameLocks noGrp="1"/>
          </p:cNvGraphicFramePr>
          <p:nvPr>
            <p:ph idx="1"/>
          </p:nvPr>
        </p:nvGraphicFramePr>
        <p:xfrm>
          <a:off x="433898" y="2396472"/>
          <a:ext cx="11517310" cy="1036320"/>
        </p:xfrm>
        <a:graphic>
          <a:graphicData uri="http://schemas.openxmlformats.org/drawingml/2006/table">
            <a:tbl>
              <a:tblPr firstRow="1" bandRow="1">
                <a:tableStyleId>{5C22544A-7EE6-4342-B048-85BDC9FD1C3A}</a:tableStyleId>
              </a:tblPr>
              <a:tblGrid>
                <a:gridCol w="2303462">
                  <a:extLst>
                    <a:ext uri="{9D8B030D-6E8A-4147-A177-3AD203B41FA5}">
                      <a16:colId xmlns:a16="http://schemas.microsoft.com/office/drawing/2014/main" val="2038521752"/>
                    </a:ext>
                  </a:extLst>
                </a:gridCol>
                <a:gridCol w="2303462">
                  <a:extLst>
                    <a:ext uri="{9D8B030D-6E8A-4147-A177-3AD203B41FA5}">
                      <a16:colId xmlns:a16="http://schemas.microsoft.com/office/drawing/2014/main" val="3919837214"/>
                    </a:ext>
                  </a:extLst>
                </a:gridCol>
                <a:gridCol w="2303462">
                  <a:extLst>
                    <a:ext uri="{9D8B030D-6E8A-4147-A177-3AD203B41FA5}">
                      <a16:colId xmlns:a16="http://schemas.microsoft.com/office/drawing/2014/main" val="242816598"/>
                    </a:ext>
                  </a:extLst>
                </a:gridCol>
                <a:gridCol w="2303462">
                  <a:extLst>
                    <a:ext uri="{9D8B030D-6E8A-4147-A177-3AD203B41FA5}">
                      <a16:colId xmlns:a16="http://schemas.microsoft.com/office/drawing/2014/main" val="3270122620"/>
                    </a:ext>
                  </a:extLst>
                </a:gridCol>
                <a:gridCol w="2303462">
                  <a:extLst>
                    <a:ext uri="{9D8B030D-6E8A-4147-A177-3AD203B41FA5}">
                      <a16:colId xmlns:a16="http://schemas.microsoft.com/office/drawing/2014/main" val="1678637599"/>
                    </a:ext>
                  </a:extLst>
                </a:gridCol>
              </a:tblGrid>
              <a:tr h="370840">
                <a:tc>
                  <a:txBody>
                    <a:bodyPr/>
                    <a:lstStyle/>
                    <a:p>
                      <a:pPr algn="ctr"/>
                      <a:r>
                        <a:rPr lang="en-US" sz="2800" b="1" dirty="0">
                          <a:latin typeface="Calibri" panose="020F0502020204030204" pitchFamily="34" charset="0"/>
                          <a:cs typeface="Calibri" panose="020F0502020204030204" pitchFamily="34" charset="0"/>
                        </a:rPr>
                        <a:t>Mean</a:t>
                      </a:r>
                    </a:p>
                  </a:txBody>
                  <a:tcPr/>
                </a:tc>
                <a:tc>
                  <a:txBody>
                    <a:bodyPr/>
                    <a:lstStyle/>
                    <a:p>
                      <a:pPr algn="ctr"/>
                      <a:r>
                        <a:rPr lang="en-US" sz="2800" b="1" dirty="0">
                          <a:latin typeface="Calibri" panose="020F0502020204030204" pitchFamily="34" charset="0"/>
                          <a:cs typeface="Calibri" panose="020F0502020204030204" pitchFamily="34" charset="0"/>
                        </a:rPr>
                        <a:t>SD</a:t>
                      </a:r>
                    </a:p>
                  </a:txBody>
                  <a:tcPr/>
                </a:tc>
                <a:tc>
                  <a:txBody>
                    <a:bodyPr/>
                    <a:lstStyle/>
                    <a:p>
                      <a:pPr algn="ctr"/>
                      <a:r>
                        <a:rPr lang="en-US" sz="2800" b="1" dirty="0">
                          <a:latin typeface="Calibri" panose="020F0502020204030204" pitchFamily="34" charset="0"/>
                          <a:cs typeface="Calibri" panose="020F0502020204030204" pitchFamily="34" charset="0"/>
                        </a:rPr>
                        <a:t>Median</a:t>
                      </a:r>
                    </a:p>
                  </a:txBody>
                  <a:tcPr/>
                </a:tc>
                <a:tc>
                  <a:txBody>
                    <a:bodyPr/>
                    <a:lstStyle/>
                    <a:p>
                      <a:pPr algn="ctr"/>
                      <a:r>
                        <a:rPr lang="en-US" sz="2800" b="1" dirty="0">
                          <a:latin typeface="Calibri" panose="020F0502020204030204" pitchFamily="34" charset="0"/>
                          <a:cs typeface="Calibri" panose="020F0502020204030204" pitchFamily="34" charset="0"/>
                        </a:rPr>
                        <a:t>Minimum</a:t>
                      </a:r>
                    </a:p>
                  </a:txBody>
                  <a:tcPr/>
                </a:tc>
                <a:tc>
                  <a:txBody>
                    <a:bodyPr/>
                    <a:lstStyle/>
                    <a:p>
                      <a:pPr algn="ctr"/>
                      <a:r>
                        <a:rPr lang="en-US" sz="2800" b="1" dirty="0">
                          <a:latin typeface="Calibri" panose="020F0502020204030204" pitchFamily="34" charset="0"/>
                          <a:cs typeface="Calibri" panose="020F0502020204030204" pitchFamily="34" charset="0"/>
                        </a:rPr>
                        <a:t>Maximum</a:t>
                      </a:r>
                    </a:p>
                  </a:txBody>
                  <a:tcPr/>
                </a:tc>
                <a:extLst>
                  <a:ext uri="{0D108BD9-81ED-4DB2-BD59-A6C34878D82A}">
                    <a16:rowId xmlns:a16="http://schemas.microsoft.com/office/drawing/2014/main" val="1303972047"/>
                  </a:ext>
                </a:extLst>
              </a:tr>
              <a:tr h="370840">
                <a:tc>
                  <a:txBody>
                    <a:bodyPr/>
                    <a:lstStyle/>
                    <a:p>
                      <a:pPr algn="ctr"/>
                      <a:r>
                        <a:rPr lang="en-US" sz="2800" b="0" dirty="0">
                          <a:latin typeface="Calibri"/>
                          <a:cs typeface="Calibri"/>
                        </a:rPr>
                        <a:t>1000.9</a:t>
                      </a:r>
                      <a:endParaRPr lang="en-US" sz="2800" b="0" dirty="0">
                        <a:latin typeface="Calibri" panose="020F0502020204030204" pitchFamily="34" charset="0"/>
                        <a:cs typeface="Calibri" panose="020F0502020204030204" pitchFamily="34" charset="0"/>
                      </a:endParaRPr>
                    </a:p>
                  </a:txBody>
                  <a:tcPr/>
                </a:tc>
                <a:tc>
                  <a:txBody>
                    <a:bodyPr/>
                    <a:lstStyle/>
                    <a:p>
                      <a:pPr algn="ctr"/>
                      <a:r>
                        <a:rPr lang="en-US" sz="2800" b="0" dirty="0">
                          <a:latin typeface="Calibri"/>
                          <a:cs typeface="Calibri"/>
                        </a:rPr>
                        <a:t>964.1</a:t>
                      </a:r>
                    </a:p>
                  </a:txBody>
                  <a:tcPr/>
                </a:tc>
                <a:tc>
                  <a:txBody>
                    <a:bodyPr/>
                    <a:lstStyle/>
                    <a:p>
                      <a:pPr lvl="0" algn="ctr">
                        <a:buNone/>
                      </a:pPr>
                      <a:r>
                        <a:rPr lang="en-US" sz="2800" b="0" dirty="0">
                          <a:latin typeface="Calibri"/>
                          <a:cs typeface="Calibri"/>
                        </a:rPr>
                        <a:t>705</a:t>
                      </a:r>
                      <a:endParaRPr lang="en-US" sz="2800" b="0" dirty="0">
                        <a:latin typeface="Calibri" panose="020F0502020204030204" pitchFamily="34" charset="0"/>
                        <a:cs typeface="Calibri" panose="020F0502020204030204" pitchFamily="34" charset="0"/>
                      </a:endParaRPr>
                    </a:p>
                  </a:txBody>
                  <a:tcPr/>
                </a:tc>
                <a:tc>
                  <a:txBody>
                    <a:bodyPr/>
                    <a:lstStyle/>
                    <a:p>
                      <a:pPr algn="ctr"/>
                      <a:r>
                        <a:rPr lang="en-US" sz="2800" b="0" dirty="0">
                          <a:latin typeface="Calibri" panose="020F0502020204030204" pitchFamily="34" charset="0"/>
                          <a:cs typeface="Calibri" panose="020F0502020204030204" pitchFamily="34" charset="0"/>
                        </a:rPr>
                        <a:t>0</a:t>
                      </a:r>
                    </a:p>
                  </a:txBody>
                  <a:tcPr/>
                </a:tc>
                <a:tc>
                  <a:txBody>
                    <a:bodyPr/>
                    <a:lstStyle/>
                    <a:p>
                      <a:pPr lvl="0" algn="ctr">
                        <a:buNone/>
                      </a:pPr>
                      <a:r>
                        <a:rPr lang="en-US" sz="2800" b="0" dirty="0">
                          <a:latin typeface="Calibri"/>
                          <a:cs typeface="Calibri"/>
                        </a:rPr>
                        <a:t>7382</a:t>
                      </a:r>
                      <a:endParaRPr lang="en-US" sz="2800"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375044392"/>
                  </a:ext>
                </a:extLst>
              </a:tr>
            </a:tbl>
          </a:graphicData>
        </a:graphic>
      </p:graphicFrame>
    </p:spTree>
    <p:extLst>
      <p:ext uri="{BB962C8B-B14F-4D97-AF65-F5344CB8AC3E}">
        <p14:creationId xmlns:p14="http://schemas.microsoft.com/office/powerpoint/2010/main" val="3667726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979" b="1211"/>
          <a:stretch/>
        </p:blipFill>
        <p:spPr bwMode="auto">
          <a:xfrm>
            <a:off x="1288389" y="0"/>
            <a:ext cx="8870220" cy="6638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7029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Housing at program discharge </a:t>
            </a:r>
            <a:r>
              <a:rPr lang="en-US" sz="2400" dirty="0">
                <a:latin typeface="Calibri" panose="020F0502020204030204" pitchFamily="34" charset="0"/>
                <a:cs typeface="Calibri" panose="020F0502020204030204" pitchFamily="34" charset="0"/>
              </a:rPr>
              <a:t>(n=2468)</a:t>
            </a:r>
          </a:p>
        </p:txBody>
      </p:sp>
      <p:graphicFrame>
        <p:nvGraphicFramePr>
          <p:cNvPr id="4" name="Content Placeholder 3"/>
          <p:cNvGraphicFramePr>
            <a:graphicFrameLocks noGrp="1"/>
          </p:cNvGraphicFramePr>
          <p:nvPr>
            <p:ph idx="1"/>
          </p:nvPr>
        </p:nvGraphicFramePr>
        <p:xfrm>
          <a:off x="899704" y="1381125"/>
          <a:ext cx="10473788" cy="4145280"/>
        </p:xfrm>
        <a:graphic>
          <a:graphicData uri="http://schemas.openxmlformats.org/drawingml/2006/table">
            <a:tbl>
              <a:tblPr firstRow="1" bandRow="1">
                <a:tableStyleId>{5C22544A-7EE6-4342-B048-85BDC9FD1C3A}</a:tableStyleId>
              </a:tblPr>
              <a:tblGrid>
                <a:gridCol w="6478856">
                  <a:extLst>
                    <a:ext uri="{9D8B030D-6E8A-4147-A177-3AD203B41FA5}">
                      <a16:colId xmlns:a16="http://schemas.microsoft.com/office/drawing/2014/main" val="218324387"/>
                    </a:ext>
                  </a:extLst>
                </a:gridCol>
                <a:gridCol w="2169763">
                  <a:extLst>
                    <a:ext uri="{9D8B030D-6E8A-4147-A177-3AD203B41FA5}">
                      <a16:colId xmlns:a16="http://schemas.microsoft.com/office/drawing/2014/main" val="1066339410"/>
                    </a:ext>
                  </a:extLst>
                </a:gridCol>
                <a:gridCol w="1825169">
                  <a:extLst>
                    <a:ext uri="{9D8B030D-6E8A-4147-A177-3AD203B41FA5}">
                      <a16:colId xmlns:a16="http://schemas.microsoft.com/office/drawing/2014/main" val="3634328384"/>
                    </a:ext>
                  </a:extLst>
                </a:gridCol>
              </a:tblGrid>
              <a:tr h="370840">
                <a:tc>
                  <a:txBody>
                    <a:bodyPr/>
                    <a:lstStyle/>
                    <a:p>
                      <a:pPr algn="l"/>
                      <a:r>
                        <a:rPr lang="en-US" sz="2800" b="1" dirty="0">
                          <a:latin typeface="Calibri" panose="020F0502020204030204" pitchFamily="34" charset="0"/>
                          <a:cs typeface="Calibri" panose="020F0502020204030204" pitchFamily="34" charset="0"/>
                        </a:rPr>
                        <a:t>Housing type</a:t>
                      </a:r>
                    </a:p>
                  </a:txBody>
                  <a:tcPr/>
                </a:tc>
                <a:tc>
                  <a:txBody>
                    <a:bodyPr/>
                    <a:lstStyle/>
                    <a:p>
                      <a:pPr algn="ctr"/>
                      <a:r>
                        <a:rPr lang="en-US" sz="2800" b="1" dirty="0">
                          <a:latin typeface="Calibri" panose="020F0502020204030204" pitchFamily="34" charset="0"/>
                          <a:cs typeface="Calibri" panose="020F0502020204030204" pitchFamily="34" charset="0"/>
                        </a:rPr>
                        <a:t>Frequency</a:t>
                      </a:r>
                      <a:r>
                        <a:rPr lang="en-US" sz="2800" b="1" baseline="0" dirty="0">
                          <a:latin typeface="Calibri" panose="020F0502020204030204" pitchFamily="34" charset="0"/>
                          <a:cs typeface="Calibri" panose="020F0502020204030204" pitchFamily="34" charset="0"/>
                        </a:rPr>
                        <a:t> </a:t>
                      </a:r>
                      <a:endParaRPr lang="en-US" sz="2800" b="1" dirty="0">
                        <a:latin typeface="Calibri" panose="020F0502020204030204" pitchFamily="34" charset="0"/>
                        <a:cs typeface="Calibri" panose="020F0502020204030204" pitchFamily="34" charset="0"/>
                      </a:endParaRPr>
                    </a:p>
                  </a:txBody>
                  <a:tcPr/>
                </a:tc>
                <a:tc>
                  <a:txBody>
                    <a:bodyPr/>
                    <a:lstStyle/>
                    <a:p>
                      <a:pPr algn="ctr"/>
                      <a:r>
                        <a:rPr lang="en-US" sz="2800" b="1"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7544812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latin typeface="Calibri" panose="020F0502020204030204" pitchFamily="34" charset="0"/>
                          <a:cs typeface="Calibri" panose="020F0502020204030204" pitchFamily="34" charset="0"/>
                        </a:rPr>
                        <a:t>Permanent housing – no subsidy</a:t>
                      </a:r>
                    </a:p>
                  </a:txBody>
                  <a:tcPr/>
                </a:tc>
                <a:tc>
                  <a:txBody>
                    <a:bodyPr/>
                    <a:lstStyle/>
                    <a:p>
                      <a:pPr algn="ctr"/>
                      <a:r>
                        <a:rPr lang="en-US" sz="2800" b="0" dirty="0">
                          <a:latin typeface="Calibri" panose="020F0502020204030204" pitchFamily="34" charset="0"/>
                          <a:cs typeface="Calibri" panose="020F0502020204030204" pitchFamily="34" charset="0"/>
                        </a:rPr>
                        <a:t>928</a:t>
                      </a:r>
                    </a:p>
                  </a:txBody>
                  <a:tcPr/>
                </a:tc>
                <a:tc>
                  <a:txBody>
                    <a:bodyPr/>
                    <a:lstStyle/>
                    <a:p>
                      <a:pPr algn="ctr"/>
                      <a:r>
                        <a:rPr lang="en-US" sz="2800" b="0" dirty="0">
                          <a:latin typeface="Calibri" panose="020F0502020204030204" pitchFamily="34" charset="0"/>
                          <a:cs typeface="Calibri" panose="020F0502020204030204" pitchFamily="34" charset="0"/>
                        </a:rPr>
                        <a:t>37.6</a:t>
                      </a:r>
                    </a:p>
                  </a:txBody>
                  <a:tcPr/>
                </a:tc>
                <a:extLst>
                  <a:ext uri="{0D108BD9-81ED-4DB2-BD59-A6C34878D82A}">
                    <a16:rowId xmlns:a16="http://schemas.microsoft.com/office/drawing/2014/main" val="30507555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latin typeface="Calibri" panose="020F0502020204030204" pitchFamily="34" charset="0"/>
                          <a:cs typeface="Calibri" panose="020F0502020204030204" pitchFamily="34" charset="0"/>
                        </a:rPr>
                        <a:t>Housed with</a:t>
                      </a:r>
                      <a:r>
                        <a:rPr lang="en-US" sz="2800" b="0" baseline="0" dirty="0">
                          <a:latin typeface="Calibri" panose="020F0502020204030204" pitchFamily="34" charset="0"/>
                          <a:cs typeface="Calibri" panose="020F0502020204030204" pitchFamily="34" charset="0"/>
                        </a:rPr>
                        <a:t> subsidy</a:t>
                      </a:r>
                      <a:endParaRPr lang="en-US" sz="2800" b="0" dirty="0">
                        <a:latin typeface="Calibri" panose="020F0502020204030204" pitchFamily="34" charset="0"/>
                        <a:cs typeface="Calibri" panose="020F0502020204030204" pitchFamily="34" charset="0"/>
                      </a:endParaRPr>
                    </a:p>
                  </a:txBody>
                  <a:tcPr/>
                </a:tc>
                <a:tc>
                  <a:txBody>
                    <a:bodyPr/>
                    <a:lstStyle/>
                    <a:p>
                      <a:pPr algn="ctr"/>
                      <a:r>
                        <a:rPr lang="en-US" sz="2800" b="0" dirty="0">
                          <a:latin typeface="Calibri" panose="020F0502020204030204" pitchFamily="34" charset="0"/>
                          <a:cs typeface="Calibri" panose="020F0502020204030204" pitchFamily="34" charset="0"/>
                        </a:rPr>
                        <a:t>859</a:t>
                      </a:r>
                    </a:p>
                  </a:txBody>
                  <a:tcPr/>
                </a:tc>
                <a:tc>
                  <a:txBody>
                    <a:bodyPr/>
                    <a:lstStyle/>
                    <a:p>
                      <a:pPr algn="ctr"/>
                      <a:r>
                        <a:rPr lang="en-US" sz="2800" b="0" dirty="0">
                          <a:latin typeface="Calibri" panose="020F0502020204030204" pitchFamily="34" charset="0"/>
                          <a:cs typeface="Calibri" panose="020F0502020204030204" pitchFamily="34" charset="0"/>
                        </a:rPr>
                        <a:t>34.8</a:t>
                      </a:r>
                    </a:p>
                  </a:txBody>
                  <a:tcPr/>
                </a:tc>
                <a:extLst>
                  <a:ext uri="{0D108BD9-81ED-4DB2-BD59-A6C34878D82A}">
                    <a16:rowId xmlns:a16="http://schemas.microsoft.com/office/drawing/2014/main" val="30356299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latin typeface="Calibri" panose="020F0502020204030204" pitchFamily="34" charset="0"/>
                          <a:cs typeface="Calibri" panose="020F0502020204030204" pitchFamily="34" charset="0"/>
                        </a:rPr>
                        <a:t>Tenuous housing</a:t>
                      </a:r>
                    </a:p>
                  </a:txBody>
                  <a:tcPr/>
                </a:tc>
                <a:tc>
                  <a:txBody>
                    <a:bodyPr/>
                    <a:lstStyle/>
                    <a:p>
                      <a:pPr algn="ctr"/>
                      <a:r>
                        <a:rPr lang="en-US" sz="2800" b="0" dirty="0">
                          <a:latin typeface="Calibri" panose="020F0502020204030204" pitchFamily="34" charset="0"/>
                          <a:cs typeface="Calibri" panose="020F0502020204030204" pitchFamily="34" charset="0"/>
                        </a:rPr>
                        <a:t>190</a:t>
                      </a:r>
                    </a:p>
                  </a:txBody>
                  <a:tcPr/>
                </a:tc>
                <a:tc>
                  <a:txBody>
                    <a:bodyPr/>
                    <a:lstStyle/>
                    <a:p>
                      <a:pPr algn="ctr"/>
                      <a:r>
                        <a:rPr lang="en-US" sz="2800" b="0" dirty="0">
                          <a:latin typeface="Calibri" panose="020F0502020204030204" pitchFamily="34" charset="0"/>
                          <a:cs typeface="Calibri" panose="020F0502020204030204" pitchFamily="34" charset="0"/>
                        </a:rPr>
                        <a:t>7.7</a:t>
                      </a:r>
                    </a:p>
                  </a:txBody>
                  <a:tcPr/>
                </a:tc>
                <a:extLst>
                  <a:ext uri="{0D108BD9-81ED-4DB2-BD59-A6C34878D82A}">
                    <a16:rowId xmlns:a16="http://schemas.microsoft.com/office/drawing/2014/main" val="9743409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latin typeface="Calibri" panose="020F0502020204030204" pitchFamily="34" charset="0"/>
                          <a:cs typeface="Calibri" panose="020F0502020204030204" pitchFamily="34" charset="0"/>
                        </a:rPr>
                        <a:t>Homelessness</a:t>
                      </a:r>
                    </a:p>
                  </a:txBody>
                  <a:tcPr/>
                </a:tc>
                <a:tc>
                  <a:txBody>
                    <a:bodyPr/>
                    <a:lstStyle/>
                    <a:p>
                      <a:pPr algn="ctr"/>
                      <a:r>
                        <a:rPr lang="en-US" sz="2800" b="0" dirty="0">
                          <a:latin typeface="Calibri" panose="020F0502020204030204" pitchFamily="34" charset="0"/>
                          <a:cs typeface="Calibri" panose="020F0502020204030204" pitchFamily="34" charset="0"/>
                        </a:rPr>
                        <a:t>180</a:t>
                      </a:r>
                    </a:p>
                  </a:txBody>
                  <a:tcPr/>
                </a:tc>
                <a:tc>
                  <a:txBody>
                    <a:bodyPr/>
                    <a:lstStyle/>
                    <a:p>
                      <a:pPr algn="ctr"/>
                      <a:r>
                        <a:rPr lang="en-US" sz="2800" b="0" dirty="0">
                          <a:latin typeface="Calibri" panose="020F0502020204030204" pitchFamily="34" charset="0"/>
                          <a:cs typeface="Calibri" panose="020F0502020204030204" pitchFamily="34" charset="0"/>
                        </a:rPr>
                        <a:t>7.3</a:t>
                      </a:r>
                    </a:p>
                  </a:txBody>
                  <a:tcPr/>
                </a:tc>
                <a:extLst>
                  <a:ext uri="{0D108BD9-81ED-4DB2-BD59-A6C34878D82A}">
                    <a16:rowId xmlns:a16="http://schemas.microsoft.com/office/drawing/2014/main" val="213062671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latin typeface="Calibri" panose="020F0502020204030204" pitchFamily="34" charset="0"/>
                          <a:cs typeface="Calibri" panose="020F0502020204030204" pitchFamily="34" charset="0"/>
                        </a:rPr>
                        <a:t>Facility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dirty="0">
                          <a:latin typeface="Calibri" panose="020F0502020204030204" pitchFamily="34" charset="0"/>
                          <a:cs typeface="Calibri" panose="020F0502020204030204" pitchFamily="34" charset="0"/>
                        </a:rPr>
                        <a:t>138</a:t>
                      </a:r>
                    </a:p>
                  </a:txBody>
                  <a:tcPr/>
                </a:tc>
                <a:tc>
                  <a:txBody>
                    <a:bodyPr/>
                    <a:lstStyle/>
                    <a:p>
                      <a:pPr algn="ctr"/>
                      <a:r>
                        <a:rPr lang="en-US" sz="2800" b="0" dirty="0">
                          <a:latin typeface="Calibri" panose="020F0502020204030204" pitchFamily="34" charset="0"/>
                          <a:cs typeface="Calibri" panose="020F0502020204030204" pitchFamily="34" charset="0"/>
                        </a:rPr>
                        <a:t>5.6</a:t>
                      </a:r>
                    </a:p>
                  </a:txBody>
                  <a:tcPr/>
                </a:tc>
                <a:extLst>
                  <a:ext uri="{0D108BD9-81ED-4DB2-BD59-A6C34878D82A}">
                    <a16:rowId xmlns:a16="http://schemas.microsoft.com/office/drawing/2014/main" val="280943918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latin typeface="Calibri" panose="020F0502020204030204" pitchFamily="34" charset="0"/>
                          <a:cs typeface="Calibri" panose="020F0502020204030204" pitchFamily="34" charset="0"/>
                        </a:rPr>
                        <a:t>Jail,</a:t>
                      </a:r>
                      <a:r>
                        <a:rPr lang="en-US" sz="2800" b="0" baseline="0" dirty="0">
                          <a:latin typeface="Calibri" panose="020F0502020204030204" pitchFamily="34" charset="0"/>
                          <a:cs typeface="Calibri" panose="020F0502020204030204" pitchFamily="34" charset="0"/>
                        </a:rPr>
                        <a:t> prison, or juvenile detention</a:t>
                      </a:r>
                      <a:endParaRPr lang="en-US" sz="2800" b="0" dirty="0">
                        <a:latin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dirty="0">
                          <a:latin typeface="Calibri" panose="020F0502020204030204" pitchFamily="34" charset="0"/>
                          <a:cs typeface="Calibri" panose="020F0502020204030204" pitchFamily="34" charset="0"/>
                        </a:rPr>
                        <a:t>106</a:t>
                      </a:r>
                    </a:p>
                  </a:txBody>
                  <a:tcPr/>
                </a:tc>
                <a:tc>
                  <a:txBody>
                    <a:bodyPr/>
                    <a:lstStyle/>
                    <a:p>
                      <a:pPr algn="ctr"/>
                      <a:r>
                        <a:rPr lang="en-US" sz="2800" b="0" dirty="0">
                          <a:latin typeface="Calibri" panose="020F0502020204030204" pitchFamily="34" charset="0"/>
                          <a:cs typeface="Calibri" panose="020F0502020204030204" pitchFamily="34" charset="0"/>
                        </a:rPr>
                        <a:t>4.3</a:t>
                      </a:r>
                    </a:p>
                  </a:txBody>
                  <a:tcPr/>
                </a:tc>
                <a:extLst>
                  <a:ext uri="{0D108BD9-81ED-4DB2-BD59-A6C34878D82A}">
                    <a16:rowId xmlns:a16="http://schemas.microsoft.com/office/drawing/2014/main" val="167595967"/>
                  </a:ext>
                </a:extLst>
              </a:tr>
              <a:tr h="370840">
                <a:tc>
                  <a:txBody>
                    <a:bodyPr/>
                    <a:lstStyle/>
                    <a:p>
                      <a:r>
                        <a:rPr lang="en-US" sz="2800" b="0" dirty="0">
                          <a:latin typeface="Calibri" panose="020F0502020204030204" pitchFamily="34" charset="0"/>
                          <a:cs typeface="Calibri" panose="020F0502020204030204" pitchFamily="34" charset="0"/>
                        </a:rPr>
                        <a:t>Other</a:t>
                      </a:r>
                    </a:p>
                  </a:txBody>
                  <a:tcPr/>
                </a:tc>
                <a:tc>
                  <a:txBody>
                    <a:bodyPr/>
                    <a:lstStyle/>
                    <a:p>
                      <a:pPr algn="ctr"/>
                      <a:r>
                        <a:rPr lang="en-US" sz="2800" b="0" dirty="0">
                          <a:latin typeface="Calibri" panose="020F0502020204030204" pitchFamily="34" charset="0"/>
                          <a:cs typeface="Calibri" panose="020F0502020204030204" pitchFamily="34" charset="0"/>
                        </a:rPr>
                        <a:t>67</a:t>
                      </a:r>
                    </a:p>
                  </a:txBody>
                  <a:tcPr/>
                </a:tc>
                <a:tc>
                  <a:txBody>
                    <a:bodyPr/>
                    <a:lstStyle/>
                    <a:p>
                      <a:pPr algn="ctr"/>
                      <a:r>
                        <a:rPr lang="en-US" sz="2800" b="0" dirty="0">
                          <a:latin typeface="Calibri" panose="020F0502020204030204" pitchFamily="34" charset="0"/>
                          <a:cs typeface="Calibri" panose="020F0502020204030204" pitchFamily="34" charset="0"/>
                        </a:rPr>
                        <a:t>2.7</a:t>
                      </a:r>
                    </a:p>
                  </a:txBody>
                  <a:tcPr/>
                </a:tc>
                <a:extLst>
                  <a:ext uri="{0D108BD9-81ED-4DB2-BD59-A6C34878D82A}">
                    <a16:rowId xmlns:a16="http://schemas.microsoft.com/office/drawing/2014/main" val="3978430282"/>
                  </a:ext>
                </a:extLst>
              </a:tr>
            </a:tbl>
          </a:graphicData>
        </a:graphic>
      </p:graphicFrame>
    </p:spTree>
    <p:extLst>
      <p:ext uri="{BB962C8B-B14F-4D97-AF65-F5344CB8AC3E}">
        <p14:creationId xmlns:p14="http://schemas.microsoft.com/office/powerpoint/2010/main" val="836381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4EAF07-761B-4F79-B980-963247DFF630}"/>
              </a:ext>
            </a:extLst>
          </p:cNvPr>
          <p:cNvSpPr>
            <a:spLocks noGrp="1"/>
          </p:cNvSpPr>
          <p:nvPr>
            <p:ph type="title"/>
          </p:nvPr>
        </p:nvSpPr>
        <p:spPr/>
        <p:txBody>
          <a:bodyPr/>
          <a:lstStyle/>
          <a:p>
            <a:r>
              <a:rPr lang="en-US" dirty="0"/>
              <a:t>Results: What are the outcomes of effective TSS?</a:t>
            </a:r>
          </a:p>
        </p:txBody>
      </p:sp>
    </p:spTree>
    <p:extLst>
      <p:ext uri="{BB962C8B-B14F-4D97-AF65-F5344CB8AC3E}">
        <p14:creationId xmlns:p14="http://schemas.microsoft.com/office/powerpoint/2010/main" val="1274254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112"/>
          <p:cNvPicPr preferRelativeResize="0">
            <a:picLocks noGrp="1"/>
          </p:cNvPicPr>
          <p:nvPr>
            <p:ph idx="1"/>
          </p:nvPr>
        </p:nvPicPr>
        <p:blipFill rotWithShape="1">
          <a:blip r:embed="rId3">
            <a:alphaModFix/>
          </a:blip>
          <a:stretch/>
        </p:blipFill>
        <p:spPr>
          <a:xfrm>
            <a:off x="4001824" y="751562"/>
            <a:ext cx="7171392" cy="4169184"/>
          </a:xfrm>
          <a:prstGeom prst="rect">
            <a:avLst/>
          </a:prstGeom>
          <a:noFill/>
          <a:ln>
            <a:noFill/>
          </a:ln>
        </p:spPr>
      </p:pic>
      <p:pic>
        <p:nvPicPr>
          <p:cNvPr id="5" name="Picture 4" descr="C:\Users\silmsber\AppData\Local\Microsoft\Windows\Temporary Internet Files\Content.Outlook\A7MQMWTE\IRL-Block-hig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657" y="2035736"/>
            <a:ext cx="2082332" cy="208233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8307" y="5318042"/>
            <a:ext cx="11624153" cy="1077218"/>
          </a:xfrm>
          <a:prstGeom prst="rect">
            <a:avLst/>
          </a:prstGeom>
        </p:spPr>
        <p:txBody>
          <a:bodyPr wrap="square">
            <a:spAutoFit/>
          </a:bodyPr>
          <a:lstStyle/>
          <a:p>
            <a:pPr algn="ctr"/>
            <a:r>
              <a:rPr lang="en-US" sz="3200" dirty="0"/>
              <a:t>Increasing Housing Stability: Assessing Promising Tenancy Support Models to Inform Local, State, and National Policy and Practice</a:t>
            </a:r>
          </a:p>
        </p:txBody>
      </p:sp>
    </p:spTree>
    <p:extLst>
      <p:ext uri="{BB962C8B-B14F-4D97-AF65-F5344CB8AC3E}">
        <p14:creationId xmlns:p14="http://schemas.microsoft.com/office/powerpoint/2010/main" val="3099483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Calibri" panose="020F0502020204030204" pitchFamily="34" charset="0"/>
                <a:cs typeface="Calibri" panose="020F0502020204030204" pitchFamily="34" charset="0"/>
              </a:rPr>
              <a:t>Prevalent outcomes of PSH cited across respondents</a:t>
            </a:r>
          </a:p>
        </p:txBody>
      </p:sp>
      <p:sp>
        <p:nvSpPr>
          <p:cNvPr id="5" name="Content Placeholder 4"/>
          <p:cNvSpPr>
            <a:spLocks noGrp="1"/>
          </p:cNvSpPr>
          <p:nvPr>
            <p:ph idx="1"/>
          </p:nvPr>
        </p:nvSpPr>
        <p:spPr>
          <a:xfrm>
            <a:off x="479059" y="3186990"/>
            <a:ext cx="11517099" cy="3835920"/>
          </a:xfrm>
        </p:spPr>
        <p:txBody>
          <a:bodyPr/>
          <a:lstStyle/>
          <a:p>
            <a:pPr marL="0" indent="0">
              <a:buNone/>
            </a:pPr>
            <a:r>
              <a:rPr lang="en-US" dirty="0"/>
              <a:t>Increased housing and housing retention</a:t>
            </a:r>
          </a:p>
          <a:p>
            <a:pPr marL="0" indent="0">
              <a:buNone/>
            </a:pPr>
            <a:r>
              <a:rPr lang="en-US" dirty="0"/>
              <a:t>Improved health</a:t>
            </a:r>
          </a:p>
          <a:p>
            <a:pPr marL="0" indent="0">
              <a:buNone/>
            </a:pPr>
            <a:r>
              <a:rPr lang="en-US" dirty="0"/>
              <a:t>Social connections</a:t>
            </a:r>
          </a:p>
          <a:p>
            <a:pPr marL="0" indent="0">
              <a:buNone/>
            </a:pPr>
            <a:r>
              <a:rPr lang="en-US" i="1" dirty="0"/>
              <a:t>Overall quality of life</a:t>
            </a:r>
          </a:p>
          <a:p>
            <a:endParaRPr lang="en-US" dirty="0"/>
          </a:p>
          <a:p>
            <a:endParaRPr lang="en-US" dirty="0"/>
          </a:p>
        </p:txBody>
      </p:sp>
      <p:sp>
        <p:nvSpPr>
          <p:cNvPr id="13" name="TextBox 12"/>
          <p:cNvSpPr txBox="1"/>
          <p:nvPr/>
        </p:nvSpPr>
        <p:spPr>
          <a:xfrm>
            <a:off x="479059" y="1732661"/>
            <a:ext cx="11278831" cy="830997"/>
          </a:xfrm>
          <a:prstGeom prst="rect">
            <a:avLst/>
          </a:prstGeom>
          <a:solidFill>
            <a:schemeClr val="accent1"/>
          </a:solidFill>
        </p:spPr>
        <p:txBody>
          <a:bodyPr wrap="square" rtlCol="0">
            <a:spAutoFit/>
          </a:bodyPr>
          <a:lstStyle/>
          <a:p>
            <a:r>
              <a:rPr lang="en-US" sz="2400" i="1" dirty="0">
                <a:latin typeface="Calibri" panose="020F0502020204030204" pitchFamily="34" charset="0"/>
                <a:cs typeface="Calibri" panose="020F0502020204030204" pitchFamily="34" charset="0"/>
              </a:rPr>
              <a:t>“It’s just something you would have to experience, to see the glow on their faces. …You see the light come on in their life, you know, by just having housing  -- stable housing.” </a:t>
            </a:r>
          </a:p>
        </p:txBody>
      </p:sp>
    </p:spTree>
    <p:extLst>
      <p:ext uri="{BB962C8B-B14F-4D97-AF65-F5344CB8AC3E}">
        <p14:creationId xmlns:p14="http://schemas.microsoft.com/office/powerpoint/2010/main" val="4108729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B2CF9-0E34-4EC9-8FB7-A7A6ADD0E882}"/>
              </a:ext>
            </a:extLst>
          </p:cNvPr>
          <p:cNvSpPr>
            <a:spLocks noGrp="1"/>
          </p:cNvSpPr>
          <p:nvPr>
            <p:ph type="title"/>
          </p:nvPr>
        </p:nvSpPr>
        <p:spPr/>
        <p:txBody>
          <a:bodyPr/>
          <a:lstStyle/>
          <a:p>
            <a:r>
              <a:rPr lang="en-US" sz="3200" dirty="0"/>
              <a:t>Income and benefits at entry to and exit from services* </a:t>
            </a:r>
          </a:p>
          <a:p>
            <a:endParaRPr lang="en-US" dirty="0"/>
          </a:p>
        </p:txBody>
      </p:sp>
      <p:graphicFrame>
        <p:nvGraphicFramePr>
          <p:cNvPr id="4" name="Table 4">
            <a:extLst>
              <a:ext uri="{FF2B5EF4-FFF2-40B4-BE49-F238E27FC236}">
                <a16:creationId xmlns:a16="http://schemas.microsoft.com/office/drawing/2014/main" id="{C8EEBEC7-FBC6-4EDD-ACDB-18596CA35BAB}"/>
              </a:ext>
            </a:extLst>
          </p:cNvPr>
          <p:cNvGraphicFramePr>
            <a:graphicFrameLocks noGrp="1"/>
          </p:cNvGraphicFramePr>
          <p:nvPr>
            <p:ph idx="1"/>
            <p:extLst>
              <p:ext uri="{D42A27DB-BD31-4B8C-83A1-F6EECF244321}">
                <p14:modId xmlns:p14="http://schemas.microsoft.com/office/powerpoint/2010/main" val="1800154175"/>
              </p:ext>
            </p:extLst>
          </p:nvPr>
        </p:nvGraphicFramePr>
        <p:xfrm>
          <a:off x="540183" y="1205402"/>
          <a:ext cx="11304950" cy="4572000"/>
        </p:xfrm>
        <a:graphic>
          <a:graphicData uri="http://schemas.openxmlformats.org/drawingml/2006/table">
            <a:tbl>
              <a:tblPr firstRow="1" bandRow="1">
                <a:tableStyleId>{5C22544A-7EE6-4342-B048-85BDC9FD1C3A}</a:tableStyleId>
              </a:tblPr>
              <a:tblGrid>
                <a:gridCol w="7858980">
                  <a:extLst>
                    <a:ext uri="{9D8B030D-6E8A-4147-A177-3AD203B41FA5}">
                      <a16:colId xmlns:a16="http://schemas.microsoft.com/office/drawing/2014/main" val="3602285669"/>
                    </a:ext>
                  </a:extLst>
                </a:gridCol>
                <a:gridCol w="1863967">
                  <a:extLst>
                    <a:ext uri="{9D8B030D-6E8A-4147-A177-3AD203B41FA5}">
                      <a16:colId xmlns:a16="http://schemas.microsoft.com/office/drawing/2014/main" val="209264695"/>
                    </a:ext>
                  </a:extLst>
                </a:gridCol>
                <a:gridCol w="1582003">
                  <a:extLst>
                    <a:ext uri="{9D8B030D-6E8A-4147-A177-3AD203B41FA5}">
                      <a16:colId xmlns:a16="http://schemas.microsoft.com/office/drawing/2014/main" val="2943361587"/>
                    </a:ext>
                  </a:extLst>
                </a:gridCol>
              </a:tblGrid>
              <a:tr h="423301">
                <a:tc>
                  <a:txBody>
                    <a:bodyPr/>
                    <a:lstStyle/>
                    <a:p>
                      <a:pPr lvl="0">
                        <a:buNone/>
                      </a:pPr>
                      <a:r>
                        <a:rPr lang="en-US" sz="2400" dirty="0"/>
                        <a:t>Asset</a:t>
                      </a:r>
                    </a:p>
                  </a:txBody>
                  <a:tcPr/>
                </a:tc>
                <a:tc>
                  <a:txBody>
                    <a:bodyPr/>
                    <a:lstStyle/>
                    <a:p>
                      <a:r>
                        <a:rPr lang="en-US" sz="2400" dirty="0"/>
                        <a:t>% at Entry</a:t>
                      </a:r>
                    </a:p>
                  </a:txBody>
                  <a:tcPr/>
                </a:tc>
                <a:tc>
                  <a:txBody>
                    <a:bodyPr/>
                    <a:lstStyle/>
                    <a:p>
                      <a:r>
                        <a:rPr lang="en-US" sz="2400" dirty="0"/>
                        <a:t>% at Exit</a:t>
                      </a:r>
                    </a:p>
                  </a:txBody>
                  <a:tcPr/>
                </a:tc>
                <a:extLst>
                  <a:ext uri="{0D108BD9-81ED-4DB2-BD59-A6C34878D82A}">
                    <a16:rowId xmlns:a16="http://schemas.microsoft.com/office/drawing/2014/main" val="521631988"/>
                  </a:ext>
                </a:extLst>
              </a:tr>
              <a:tr h="423301">
                <a:tc>
                  <a:txBody>
                    <a:bodyPr/>
                    <a:lstStyle/>
                    <a:p>
                      <a:r>
                        <a:rPr lang="en-US" sz="2400" b="1" dirty="0"/>
                        <a:t>Income (n = 4870)</a:t>
                      </a:r>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3133280002"/>
                  </a:ext>
                </a:extLst>
              </a:tr>
              <a:tr h="423301">
                <a:tc>
                  <a:txBody>
                    <a:bodyPr/>
                    <a:lstStyle/>
                    <a:p>
                      <a:r>
                        <a:rPr lang="en-US" sz="2400" dirty="0"/>
                        <a:t>   Any type of income</a:t>
                      </a:r>
                    </a:p>
                  </a:txBody>
                  <a:tcPr/>
                </a:tc>
                <a:tc>
                  <a:txBody>
                    <a:bodyPr/>
                    <a:lstStyle/>
                    <a:p>
                      <a:pPr algn="ctr"/>
                      <a:r>
                        <a:rPr lang="en-US" sz="2400" dirty="0"/>
                        <a:t>43.5</a:t>
                      </a:r>
                    </a:p>
                  </a:txBody>
                  <a:tcPr/>
                </a:tc>
                <a:tc>
                  <a:txBody>
                    <a:bodyPr/>
                    <a:lstStyle/>
                    <a:p>
                      <a:pPr algn="ctr"/>
                      <a:r>
                        <a:rPr lang="en-US" sz="2400" dirty="0"/>
                        <a:t>76.4**</a:t>
                      </a:r>
                    </a:p>
                  </a:txBody>
                  <a:tcPr/>
                </a:tc>
                <a:extLst>
                  <a:ext uri="{0D108BD9-81ED-4DB2-BD59-A6C34878D82A}">
                    <a16:rowId xmlns:a16="http://schemas.microsoft.com/office/drawing/2014/main" val="1467062242"/>
                  </a:ext>
                </a:extLst>
              </a:tr>
              <a:tr h="423301">
                <a:tc>
                  <a:txBody>
                    <a:bodyPr/>
                    <a:lstStyle/>
                    <a:p>
                      <a:r>
                        <a:rPr lang="en-US" sz="2400" dirty="0"/>
                        <a:t>   Earned income</a:t>
                      </a:r>
                    </a:p>
                  </a:txBody>
                  <a:tcPr/>
                </a:tc>
                <a:tc>
                  <a:txBody>
                    <a:bodyPr/>
                    <a:lstStyle/>
                    <a:p>
                      <a:pPr algn="ctr"/>
                      <a:r>
                        <a:rPr lang="en-US" sz="2400" dirty="0"/>
                        <a:t>12.4</a:t>
                      </a:r>
                    </a:p>
                  </a:txBody>
                  <a:tcPr/>
                </a:tc>
                <a:tc>
                  <a:txBody>
                    <a:bodyPr/>
                    <a:lstStyle/>
                    <a:p>
                      <a:pPr algn="ctr"/>
                      <a:r>
                        <a:rPr lang="en-US" sz="2400" dirty="0"/>
                        <a:t>23.1**</a:t>
                      </a:r>
                    </a:p>
                  </a:txBody>
                  <a:tcPr/>
                </a:tc>
                <a:extLst>
                  <a:ext uri="{0D108BD9-81ED-4DB2-BD59-A6C34878D82A}">
                    <a16:rowId xmlns:a16="http://schemas.microsoft.com/office/drawing/2014/main" val="468170587"/>
                  </a:ext>
                </a:extLst>
              </a:tr>
              <a:tr h="423301">
                <a:tc>
                  <a:txBody>
                    <a:bodyPr/>
                    <a:lstStyle/>
                    <a:p>
                      <a:r>
                        <a:rPr lang="en-US" sz="2400" dirty="0"/>
                        <a:t>   Disability income</a:t>
                      </a:r>
                    </a:p>
                  </a:txBody>
                  <a:tcPr/>
                </a:tc>
                <a:tc>
                  <a:txBody>
                    <a:bodyPr/>
                    <a:lstStyle/>
                    <a:p>
                      <a:pPr algn="ctr"/>
                      <a:r>
                        <a:rPr lang="en-US" sz="2400" dirty="0"/>
                        <a:t>23.9</a:t>
                      </a:r>
                    </a:p>
                  </a:txBody>
                  <a:tcPr/>
                </a:tc>
                <a:tc>
                  <a:txBody>
                    <a:bodyPr/>
                    <a:lstStyle/>
                    <a:p>
                      <a:pPr algn="ctr"/>
                      <a:r>
                        <a:rPr lang="en-US" sz="2400" dirty="0"/>
                        <a:t>50.0**</a:t>
                      </a:r>
                    </a:p>
                  </a:txBody>
                  <a:tcPr/>
                </a:tc>
                <a:extLst>
                  <a:ext uri="{0D108BD9-81ED-4DB2-BD59-A6C34878D82A}">
                    <a16:rowId xmlns:a16="http://schemas.microsoft.com/office/drawing/2014/main" val="2163195886"/>
                  </a:ext>
                </a:extLst>
              </a:tr>
              <a:tr h="423301">
                <a:tc>
                  <a:txBody>
                    <a:bodyPr/>
                    <a:lstStyle/>
                    <a:p>
                      <a:r>
                        <a:rPr lang="en-US" sz="2400" b="1" dirty="0"/>
                        <a:t>Non-cash benefits (n=4870)</a:t>
                      </a:r>
                    </a:p>
                  </a:txBody>
                  <a:tcPr/>
                </a:tc>
                <a:tc>
                  <a:txBody>
                    <a:bodyPr/>
                    <a:lstStyle/>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420798040"/>
                  </a:ext>
                </a:extLst>
              </a:tr>
              <a:tr h="423301">
                <a:tc>
                  <a:txBody>
                    <a:bodyPr/>
                    <a:lstStyle/>
                    <a:p>
                      <a:r>
                        <a:rPr lang="en-US" sz="2400" dirty="0"/>
                        <a:t>   Any type of non-cash benefits</a:t>
                      </a:r>
                    </a:p>
                  </a:txBody>
                  <a:tcPr/>
                </a:tc>
                <a:tc>
                  <a:txBody>
                    <a:bodyPr/>
                    <a:lstStyle/>
                    <a:p>
                      <a:pPr algn="ctr"/>
                      <a:r>
                        <a:rPr lang="en-US" sz="2400" dirty="0"/>
                        <a:t>50.1</a:t>
                      </a:r>
                    </a:p>
                  </a:txBody>
                  <a:tcPr/>
                </a:tc>
                <a:tc>
                  <a:txBody>
                    <a:bodyPr/>
                    <a:lstStyle/>
                    <a:p>
                      <a:pPr algn="ctr"/>
                      <a:r>
                        <a:rPr lang="en-US" sz="2400" dirty="0"/>
                        <a:t>72.1**</a:t>
                      </a:r>
                    </a:p>
                  </a:txBody>
                  <a:tcPr/>
                </a:tc>
                <a:extLst>
                  <a:ext uri="{0D108BD9-81ED-4DB2-BD59-A6C34878D82A}">
                    <a16:rowId xmlns:a16="http://schemas.microsoft.com/office/drawing/2014/main" val="1050507343"/>
                  </a:ext>
                </a:extLst>
              </a:tr>
              <a:tr h="423301">
                <a:tc>
                  <a:txBody>
                    <a:bodyPr/>
                    <a:lstStyle/>
                    <a:p>
                      <a:r>
                        <a:rPr lang="en-US" sz="2400" b="1" dirty="0"/>
                        <a:t>Insurance (n=4870)</a:t>
                      </a:r>
                      <a:endParaRPr lang="en-US" sz="2400" dirty="0"/>
                    </a:p>
                  </a:txBody>
                  <a:tcPr/>
                </a:tc>
                <a:tc>
                  <a:txBody>
                    <a:bodyPr/>
                    <a:lstStyle/>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402395986"/>
                  </a:ext>
                </a:extLst>
              </a:tr>
              <a:tr h="423301">
                <a:tc>
                  <a:txBody>
                    <a:bodyPr/>
                    <a:lstStyle/>
                    <a:p>
                      <a:r>
                        <a:rPr lang="en-US" sz="2400" dirty="0"/>
                        <a:t>   Any type of insurance</a:t>
                      </a:r>
                    </a:p>
                  </a:txBody>
                  <a:tcPr/>
                </a:tc>
                <a:tc>
                  <a:txBody>
                    <a:bodyPr/>
                    <a:lstStyle/>
                    <a:p>
                      <a:pPr algn="ctr"/>
                      <a:r>
                        <a:rPr lang="en-US" sz="2400" dirty="0"/>
                        <a:t>58.1</a:t>
                      </a:r>
                    </a:p>
                  </a:txBody>
                  <a:tcPr/>
                </a:tc>
                <a:tc>
                  <a:txBody>
                    <a:bodyPr/>
                    <a:lstStyle/>
                    <a:p>
                      <a:pPr algn="ctr"/>
                      <a:r>
                        <a:rPr lang="en-US" sz="2400" dirty="0"/>
                        <a:t>71.4**</a:t>
                      </a:r>
                    </a:p>
                  </a:txBody>
                  <a:tcPr/>
                </a:tc>
                <a:extLst>
                  <a:ext uri="{0D108BD9-81ED-4DB2-BD59-A6C34878D82A}">
                    <a16:rowId xmlns:a16="http://schemas.microsoft.com/office/drawing/2014/main" val="3889900633"/>
                  </a:ext>
                </a:extLst>
              </a:tr>
              <a:tr h="423301">
                <a:tc>
                  <a:txBody>
                    <a:bodyPr/>
                    <a:lstStyle/>
                    <a:p>
                      <a:r>
                        <a:rPr lang="en-US" sz="2400" dirty="0"/>
                        <a:t>   Medicaid</a:t>
                      </a:r>
                    </a:p>
                  </a:txBody>
                  <a:tcPr/>
                </a:tc>
                <a:tc>
                  <a:txBody>
                    <a:bodyPr/>
                    <a:lstStyle/>
                    <a:p>
                      <a:pPr algn="ctr"/>
                      <a:r>
                        <a:rPr lang="en-US" sz="2400" dirty="0"/>
                        <a:t>41.8</a:t>
                      </a:r>
                    </a:p>
                  </a:txBody>
                  <a:tcPr/>
                </a:tc>
                <a:tc>
                  <a:txBody>
                    <a:bodyPr/>
                    <a:lstStyle/>
                    <a:p>
                      <a:pPr algn="ctr"/>
                      <a:r>
                        <a:rPr lang="en-US" sz="2400" dirty="0"/>
                        <a:t>53.2**</a:t>
                      </a:r>
                    </a:p>
                  </a:txBody>
                  <a:tcPr/>
                </a:tc>
                <a:extLst>
                  <a:ext uri="{0D108BD9-81ED-4DB2-BD59-A6C34878D82A}">
                    <a16:rowId xmlns:a16="http://schemas.microsoft.com/office/drawing/2014/main" val="3648242679"/>
                  </a:ext>
                </a:extLst>
              </a:tr>
            </a:tbl>
          </a:graphicData>
        </a:graphic>
      </p:graphicFrame>
      <p:sp>
        <p:nvSpPr>
          <p:cNvPr id="11" name="TextBox 10">
            <a:extLst>
              <a:ext uri="{FF2B5EF4-FFF2-40B4-BE49-F238E27FC236}">
                <a16:creationId xmlns:a16="http://schemas.microsoft.com/office/drawing/2014/main" id="{E9084FE1-EA88-4D61-911F-6CF575DFB851}"/>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p:txBody>
      </p:sp>
      <p:sp>
        <p:nvSpPr>
          <p:cNvPr id="14" name="TextBox 13">
            <a:extLst>
              <a:ext uri="{FF2B5EF4-FFF2-40B4-BE49-F238E27FC236}">
                <a16:creationId xmlns:a16="http://schemas.microsoft.com/office/drawing/2014/main" id="{EC3DA86A-2848-4268-94C0-C0DAFB632952}"/>
              </a:ext>
            </a:extLst>
          </p:cNvPr>
          <p:cNvSpPr txBox="1"/>
          <p:nvPr/>
        </p:nvSpPr>
        <p:spPr>
          <a:xfrm>
            <a:off x="1200150" y="558458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cs typeface="Calibri"/>
            </a:endParaRPr>
          </a:p>
        </p:txBody>
      </p:sp>
      <p:sp>
        <p:nvSpPr>
          <p:cNvPr id="17" name="TextBox 1">
            <a:extLst>
              <a:ext uri="{FF2B5EF4-FFF2-40B4-BE49-F238E27FC236}">
                <a16:creationId xmlns:a16="http://schemas.microsoft.com/office/drawing/2014/main" id="{26B0832C-B968-43B4-8C13-6DE18E39F452}"/>
              </a:ext>
            </a:extLst>
          </p:cNvPr>
          <p:cNvSpPr txBox="1"/>
          <p:nvPr/>
        </p:nvSpPr>
        <p:spPr>
          <a:xfrm>
            <a:off x="794238" y="5706044"/>
            <a:ext cx="9976337" cy="12003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*If not yet exited, % at latest recorded point.</a:t>
            </a:r>
            <a:endParaRPr lang="en-US" dirty="0">
              <a:cs typeface="Calibri"/>
            </a:endParaRPr>
          </a:p>
          <a:p>
            <a:r>
              <a:rPr lang="en-US" dirty="0">
                <a:cs typeface="Calibri"/>
              </a:rPr>
              <a:t>**Change from entry to exit is statistically significant using McNemar's Test and p&lt;.05;.05/14 (.0036) = Bonferroni-corrected alpha level.</a:t>
            </a:r>
          </a:p>
          <a:p>
            <a:endParaRPr lang="en-US" dirty="0">
              <a:cs typeface="Calibri"/>
            </a:endParaRPr>
          </a:p>
        </p:txBody>
      </p:sp>
    </p:spTree>
    <p:extLst>
      <p:ext uri="{BB962C8B-B14F-4D97-AF65-F5344CB8AC3E}">
        <p14:creationId xmlns:p14="http://schemas.microsoft.com/office/powerpoint/2010/main" val="4017706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B647AD1-91A0-4AF0-AE21-C4543EEC2E48}"/>
              </a:ext>
            </a:extLst>
          </p:cNvPr>
          <p:cNvSpPr>
            <a:spLocks noGrp="1"/>
          </p:cNvSpPr>
          <p:nvPr>
            <p:ph idx="1"/>
          </p:nvPr>
        </p:nvSpPr>
        <p:spPr>
          <a:xfrm>
            <a:off x="623455" y="1185081"/>
            <a:ext cx="7122003" cy="5475690"/>
          </a:xfrm>
        </p:spPr>
        <p:txBody>
          <a:bodyPr vert="horz" lIns="91440" tIns="45720" rIns="91440" bIns="45720" rtlCol="0" anchor="t">
            <a:normAutofit fontScale="77500" lnSpcReduction="20000"/>
          </a:bodyPr>
          <a:lstStyle/>
          <a:p>
            <a:pPr marL="0" indent="0">
              <a:spcBef>
                <a:spcPts val="1800"/>
              </a:spcBef>
              <a:buNone/>
            </a:pPr>
            <a:r>
              <a:rPr lang="en-US" sz="2800" dirty="0">
                <a:latin typeface="Calibri"/>
                <a:cs typeface="Calibri"/>
              </a:rPr>
              <a:t>Finding stable housing might require instances of rehousing.</a:t>
            </a:r>
          </a:p>
          <a:p>
            <a:pPr marL="0" indent="0">
              <a:spcBef>
                <a:spcPts val="1800"/>
              </a:spcBef>
              <a:buNone/>
            </a:pPr>
            <a:r>
              <a:rPr lang="en-US" sz="2800" dirty="0">
                <a:latin typeface="Calibri"/>
                <a:cs typeface="Calibri"/>
              </a:rPr>
              <a:t>It takes some people years to become invested in having a home.</a:t>
            </a:r>
          </a:p>
          <a:p>
            <a:pPr marL="0" indent="0">
              <a:spcBef>
                <a:spcPts val="1800"/>
              </a:spcBef>
              <a:buNone/>
            </a:pPr>
            <a:r>
              <a:rPr lang="en-US" sz="2800" dirty="0">
                <a:latin typeface="Calibri"/>
                <a:cs typeface="Calibri"/>
              </a:rPr>
              <a:t>Some people require on-site supportive housing like RHD and Woodfin. </a:t>
            </a:r>
          </a:p>
          <a:p>
            <a:pPr marL="0" indent="0">
              <a:spcBef>
                <a:spcPts val="1800"/>
              </a:spcBef>
              <a:buNone/>
            </a:pPr>
            <a:r>
              <a:rPr lang="en-US" sz="2800" dirty="0">
                <a:latin typeface="Calibri"/>
                <a:cs typeface="Calibri"/>
              </a:rPr>
              <a:t>Being housed can mean the loss of former social connections. </a:t>
            </a:r>
            <a:endParaRPr lang="en-US" sz="2800" dirty="0">
              <a:latin typeface="Calibri" panose="020F0502020204030204" pitchFamily="34" charset="0"/>
              <a:cs typeface="Calibri" panose="020F0502020204030204" pitchFamily="34" charset="0"/>
            </a:endParaRPr>
          </a:p>
          <a:p>
            <a:pPr marL="0" indent="0">
              <a:spcBef>
                <a:spcPts val="1800"/>
              </a:spcBef>
              <a:buNone/>
            </a:pPr>
            <a:r>
              <a:rPr lang="en-US" sz="2800" dirty="0">
                <a:latin typeface="Calibri"/>
                <a:cs typeface="Calibri"/>
              </a:rPr>
              <a:t>Some people become sicker when housed, e.g., by not eating well.</a:t>
            </a:r>
          </a:p>
          <a:p>
            <a:pPr marL="0" indent="0">
              <a:spcBef>
                <a:spcPts val="1800"/>
              </a:spcBef>
              <a:buNone/>
            </a:pPr>
            <a:r>
              <a:rPr lang="en-US" sz="2800" dirty="0">
                <a:latin typeface="Calibri"/>
                <a:cs typeface="Calibri"/>
              </a:rPr>
              <a:t>The health-housing relationship can be bi-directional.</a:t>
            </a:r>
          </a:p>
          <a:p>
            <a:pPr marL="0" indent="0">
              <a:spcBef>
                <a:spcPts val="1800"/>
              </a:spcBef>
              <a:buNone/>
            </a:pPr>
            <a:r>
              <a:rPr lang="en-US" sz="2800" dirty="0">
                <a:latin typeface="Calibri"/>
                <a:cs typeface="Calibri"/>
              </a:rPr>
              <a:t>Can be difficult to balance different housing needs.</a:t>
            </a:r>
          </a:p>
          <a:p>
            <a:pPr>
              <a:spcAft>
                <a:spcPts val="0"/>
              </a:spcAft>
              <a:buClr>
                <a:srgbClr val="689D9B"/>
              </a:buClr>
            </a:pPr>
            <a:endParaRPr lang="en-US" sz="2600" dirty="0">
              <a:latin typeface="Calibri" panose="020F0502020204030204" pitchFamily="34" charset="0"/>
              <a:cs typeface="Calibri" panose="020F0502020204030204" pitchFamily="34" charset="0"/>
            </a:endParaRPr>
          </a:p>
          <a:p>
            <a:pPr marL="0" indent="0">
              <a:buClr>
                <a:srgbClr val="689D9B"/>
              </a:buClr>
              <a:buNone/>
            </a:pPr>
            <a:r>
              <a:rPr lang="en-US" sz="2800" b="1" dirty="0">
                <a:latin typeface="Calibri"/>
                <a:cs typeface="Calibri"/>
              </a:rPr>
              <a:t>...realizing its full potential can require ongoing services.</a:t>
            </a:r>
            <a:endParaRPr lang="en-US" sz="2600" b="1" dirty="0">
              <a:latin typeface="Calibri" panose="020F0502020204030204" pitchFamily="34" charset="0"/>
              <a:cs typeface="Calibri" panose="020F0502020204030204" pitchFamily="34" charset="0"/>
            </a:endParaRPr>
          </a:p>
          <a:p>
            <a:pPr marL="342900" lvl="1" indent="-342900">
              <a:lnSpc>
                <a:spcPct val="100000"/>
              </a:lnSpc>
              <a:spcBef>
                <a:spcPts val="1000"/>
              </a:spcBef>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0" indent="0">
              <a:buNone/>
            </a:pPr>
            <a:endParaRPr lang="en-US" sz="2800" b="1" dirty="0">
              <a:latin typeface="Calibri" panose="020F0502020204030204" pitchFamily="34" charset="0"/>
              <a:cs typeface="Calibri" panose="020F0502020204030204" pitchFamily="34" charset="0"/>
            </a:endParaRPr>
          </a:p>
          <a:p>
            <a:endParaRPr lang="en-US" dirty="0">
              <a:cs typeface="Calibri" panose="020F0502020204030204"/>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7945" y="2536031"/>
            <a:ext cx="1768475" cy="178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4282" y="4724400"/>
            <a:ext cx="191452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69709" y="3617290"/>
            <a:ext cx="1660670" cy="1660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23455" y="387927"/>
            <a:ext cx="7079672" cy="523220"/>
          </a:xfrm>
          <a:prstGeom prst="rect">
            <a:avLst/>
          </a:prstGeom>
          <a:noFill/>
        </p:spPr>
        <p:txBody>
          <a:bodyPr wrap="square" rtlCol="0">
            <a:spAutoFit/>
          </a:bodyPr>
          <a:lstStyle/>
          <a:p>
            <a:r>
              <a:rPr lang="en-US" sz="2800" b="1" dirty="0">
                <a:latin typeface="Calibri" panose="020F0502020204030204" pitchFamily="34" charset="0"/>
                <a:cs typeface="Calibri" panose="020F0502020204030204" pitchFamily="34" charset="0"/>
              </a:rPr>
              <a:t>TSS can have enormous benefits, </a:t>
            </a:r>
            <a:r>
              <a:rPr lang="en-US" sz="2800" b="1" i="1" dirty="0">
                <a:latin typeface="Calibri" panose="020F0502020204030204" pitchFamily="34" charset="0"/>
                <a:cs typeface="Calibri" panose="020F0502020204030204" pitchFamily="34" charset="0"/>
              </a:rPr>
              <a:t>and….</a:t>
            </a:r>
          </a:p>
        </p:txBody>
      </p:sp>
      <p:pic>
        <p:nvPicPr>
          <p:cNvPr id="2" name="Picture 1">
            <a:extLst>
              <a:ext uri="{FF2B5EF4-FFF2-40B4-BE49-F238E27FC236}">
                <a16:creationId xmlns:a16="http://schemas.microsoft.com/office/drawing/2014/main" id="{03F97654-F7AA-434C-AE96-78C8E3F572CB}"/>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8596766" y="72237"/>
            <a:ext cx="1599654" cy="1315505"/>
          </a:xfrm>
          <a:prstGeom prst="rect">
            <a:avLst/>
          </a:prstGeom>
        </p:spPr>
      </p:pic>
      <p:pic>
        <p:nvPicPr>
          <p:cNvPr id="11" name="Picture 10">
            <a:extLst>
              <a:ext uri="{FF2B5EF4-FFF2-40B4-BE49-F238E27FC236}">
                <a16:creationId xmlns:a16="http://schemas.microsoft.com/office/drawing/2014/main" id="{FCE337D8-4FBC-427A-B817-7A0DADAD3004}"/>
              </a:ext>
            </a:extLst>
          </p:cNvPr>
          <p:cNvPicPr>
            <a:picLocks noChangeAspect="1"/>
          </p:cNvPicPr>
          <p:nvPr/>
        </p:nvPicPr>
        <p:blipFill>
          <a:blip r:embed="rId7">
            <a:clrChange>
              <a:clrFrom>
                <a:srgbClr val="FFFFFF"/>
              </a:clrFrom>
              <a:clrTo>
                <a:srgbClr val="FFFFFF">
                  <a:alpha val="0"/>
                </a:srgbClr>
              </a:clrTo>
            </a:clrChange>
            <a:grayscl/>
            <a:extLst>
              <a:ext uri="{BEBA8EAE-BF5A-486C-A8C5-ECC9F3942E4B}">
                <a14:imgProps xmlns:a14="http://schemas.microsoft.com/office/drawing/2010/main">
                  <a14:imgLayer r:embed="rId8">
                    <a14:imgEffect>
                      <a14:brightnessContrast bright="20000" contrast="-40000"/>
                    </a14:imgEffect>
                  </a14:imgLayer>
                </a14:imgProps>
              </a:ext>
            </a:extLst>
          </a:blip>
          <a:stretch>
            <a:fillRect/>
          </a:stretch>
        </p:blipFill>
        <p:spPr>
          <a:xfrm>
            <a:off x="10270464" y="1328032"/>
            <a:ext cx="1629697" cy="1499321"/>
          </a:xfrm>
          <a:prstGeom prst="rect">
            <a:avLst/>
          </a:prstGeom>
        </p:spPr>
      </p:pic>
    </p:spTree>
    <p:extLst>
      <p:ext uri="{BB962C8B-B14F-4D97-AF65-F5344CB8AC3E}">
        <p14:creationId xmlns:p14="http://schemas.microsoft.com/office/powerpoint/2010/main" val="4091358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E9B2A3-CCAC-4025-A07E-4117F09B9018}"/>
              </a:ext>
            </a:extLst>
          </p:cNvPr>
          <p:cNvSpPr>
            <a:spLocks noGrp="1"/>
          </p:cNvSpPr>
          <p:nvPr>
            <p:ph type="title"/>
          </p:nvPr>
        </p:nvSpPr>
        <p:spPr/>
        <p:txBody>
          <a:bodyPr/>
          <a:lstStyle/>
          <a:p>
            <a:r>
              <a:rPr lang="en-US" dirty="0"/>
              <a:t>What are promising practices for service delivery?</a:t>
            </a:r>
          </a:p>
        </p:txBody>
      </p:sp>
    </p:spTree>
    <p:extLst>
      <p:ext uri="{BB962C8B-B14F-4D97-AF65-F5344CB8AC3E}">
        <p14:creationId xmlns:p14="http://schemas.microsoft.com/office/powerpoint/2010/main" val="118620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AAC514-4B52-4AB0-B07C-A6E9554A2DA8}"/>
              </a:ext>
            </a:extLst>
          </p:cNvPr>
          <p:cNvSpPr>
            <a:spLocks noGrp="1"/>
          </p:cNvSpPr>
          <p:nvPr>
            <p:ph type="title"/>
          </p:nvPr>
        </p:nvSpPr>
        <p:spPr/>
        <p:txBody>
          <a:bodyPr/>
          <a:lstStyle/>
          <a:p>
            <a:r>
              <a:rPr lang="en-US" dirty="0"/>
              <a:t>Agencies identified shared promising practices for providing effective tenancy support services. </a:t>
            </a:r>
          </a:p>
        </p:txBody>
      </p:sp>
      <p:sp>
        <p:nvSpPr>
          <p:cNvPr id="5" name="Content Placeholder 4">
            <a:extLst>
              <a:ext uri="{FF2B5EF4-FFF2-40B4-BE49-F238E27FC236}">
                <a16:creationId xmlns:a16="http://schemas.microsoft.com/office/drawing/2014/main" id="{669E5284-195B-4519-A4ED-343E8760A5B6}"/>
              </a:ext>
            </a:extLst>
          </p:cNvPr>
          <p:cNvSpPr>
            <a:spLocks noGrp="1"/>
          </p:cNvSpPr>
          <p:nvPr>
            <p:ph idx="1"/>
          </p:nvPr>
        </p:nvSpPr>
        <p:spPr/>
        <p:txBody>
          <a:bodyPr>
            <a:normAutofit/>
          </a:bodyPr>
          <a:lstStyle/>
          <a:p>
            <a:pPr marL="0" indent="0">
              <a:buNone/>
            </a:pPr>
            <a:r>
              <a:rPr lang="en-US" dirty="0"/>
              <a:t>Housing First</a:t>
            </a:r>
          </a:p>
          <a:p>
            <a:pPr marL="0" indent="0">
              <a:buNone/>
            </a:pPr>
            <a:r>
              <a:rPr lang="en-US" dirty="0"/>
              <a:t>Staff training</a:t>
            </a:r>
          </a:p>
          <a:p>
            <a:pPr marL="0" indent="0">
              <a:buNone/>
            </a:pPr>
            <a:r>
              <a:rPr lang="en-US" dirty="0"/>
              <a:t>Individualized, flexible services</a:t>
            </a:r>
          </a:p>
          <a:p>
            <a:pPr marL="0" indent="0">
              <a:buNone/>
            </a:pPr>
            <a:r>
              <a:rPr lang="en-US" dirty="0"/>
              <a:t>Creative problem-solving within formal protocols</a:t>
            </a:r>
          </a:p>
          <a:p>
            <a:pPr marL="0" indent="0">
              <a:buNone/>
            </a:pPr>
            <a:r>
              <a:rPr lang="en-US" dirty="0"/>
              <a:t>Specialized positions and teams</a:t>
            </a:r>
          </a:p>
          <a:p>
            <a:endParaRPr lang="en-US" dirty="0"/>
          </a:p>
          <a:p>
            <a:endParaRPr lang="en-US" dirty="0"/>
          </a:p>
        </p:txBody>
      </p:sp>
    </p:spTree>
    <p:extLst>
      <p:ext uri="{BB962C8B-B14F-4D97-AF65-F5344CB8AC3E}">
        <p14:creationId xmlns:p14="http://schemas.microsoft.com/office/powerpoint/2010/main" val="22105890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4A0FF-BD8B-4BE3-A0EC-CBB3BF9D2280}"/>
              </a:ext>
            </a:extLst>
          </p:cNvPr>
          <p:cNvSpPr>
            <a:spLocks noGrp="1"/>
          </p:cNvSpPr>
          <p:nvPr>
            <p:ph type="title"/>
          </p:nvPr>
        </p:nvSpPr>
        <p:spPr>
          <a:xfrm>
            <a:off x="534469" y="2469801"/>
            <a:ext cx="11517099" cy="1307223"/>
          </a:xfrm>
        </p:spPr>
        <p:txBody>
          <a:bodyPr/>
          <a:lstStyle/>
          <a:p>
            <a:r>
              <a:rPr lang="en-US" dirty="0"/>
              <a:t>The biggest challenge for TSS providers is locating affordable, safe, decent, and accessible housing </a:t>
            </a:r>
          </a:p>
        </p:txBody>
      </p:sp>
    </p:spTree>
    <p:extLst>
      <p:ext uri="{BB962C8B-B14F-4D97-AF65-F5344CB8AC3E}">
        <p14:creationId xmlns:p14="http://schemas.microsoft.com/office/powerpoint/2010/main" val="26096636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3A541-C2DC-4484-9ED5-C3F3A3445F32}"/>
              </a:ext>
            </a:extLst>
          </p:cNvPr>
          <p:cNvSpPr>
            <a:spLocks noGrp="1"/>
          </p:cNvSpPr>
          <p:nvPr>
            <p:ph type="title"/>
          </p:nvPr>
        </p:nvSpPr>
        <p:spPr/>
        <p:txBody>
          <a:bodyPr>
            <a:normAutofit fontScale="90000"/>
          </a:bodyPr>
          <a:lstStyle/>
          <a:p>
            <a:r>
              <a:rPr lang="en-US" dirty="0">
                <a:latin typeface="Calibri" panose="020F0502020204030204" pitchFamily="34" charset="0"/>
                <a:cs typeface="Calibri" panose="020F0502020204030204" pitchFamily="34" charset="0"/>
              </a:rPr>
              <a:t>TSS increases landlord and developer willingness to provide access to units. </a:t>
            </a:r>
            <a:br>
              <a:rPr lang="en-US" i="1" dirty="0">
                <a:latin typeface="Calibri" panose="020F0502020204030204" pitchFamily="34" charset="0"/>
                <a:cs typeface="Calibri" panose="020F0502020204030204" pitchFamily="34" charset="0"/>
              </a:rPr>
            </a:br>
            <a:endParaRPr lang="en-US" dirty="0"/>
          </a:p>
        </p:txBody>
      </p:sp>
      <p:sp>
        <p:nvSpPr>
          <p:cNvPr id="5" name="Rectangle: Rounded Corners 4">
            <a:extLst>
              <a:ext uri="{FF2B5EF4-FFF2-40B4-BE49-F238E27FC236}">
                <a16:creationId xmlns:a16="http://schemas.microsoft.com/office/drawing/2014/main" id="{056FA8CC-1BEE-4ED8-82B2-15975C0B0049}"/>
              </a:ext>
            </a:extLst>
          </p:cNvPr>
          <p:cNvSpPr/>
          <p:nvPr/>
        </p:nvSpPr>
        <p:spPr>
          <a:xfrm>
            <a:off x="1878904" y="2794406"/>
            <a:ext cx="3106454" cy="2204581"/>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4EBC780A-2637-4CDE-9351-1934116D07AF}"/>
              </a:ext>
            </a:extLst>
          </p:cNvPr>
          <p:cNvSpPr/>
          <p:nvPr/>
        </p:nvSpPr>
        <p:spPr>
          <a:xfrm>
            <a:off x="6515622" y="2794406"/>
            <a:ext cx="3106454" cy="2204581"/>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84F2EA6B-F601-4631-807E-C9DA1A177890}"/>
              </a:ext>
            </a:extLst>
          </p:cNvPr>
          <p:cNvSpPr txBox="1"/>
          <p:nvPr/>
        </p:nvSpPr>
        <p:spPr>
          <a:xfrm>
            <a:off x="2179528" y="3059668"/>
            <a:ext cx="2505205" cy="1323439"/>
          </a:xfrm>
          <a:prstGeom prst="rect">
            <a:avLst/>
          </a:prstGeom>
          <a:noFill/>
        </p:spPr>
        <p:txBody>
          <a:bodyPr wrap="square" rtlCol="0">
            <a:spAutoFit/>
          </a:bodyPr>
          <a:lstStyle/>
          <a:p>
            <a:pPr algn="ctr"/>
            <a:r>
              <a:rPr lang="en-US" sz="4000" dirty="0"/>
              <a:t>Effective TSS</a:t>
            </a:r>
          </a:p>
        </p:txBody>
      </p:sp>
      <p:sp>
        <p:nvSpPr>
          <p:cNvPr id="8" name="TextBox 7">
            <a:extLst>
              <a:ext uri="{FF2B5EF4-FFF2-40B4-BE49-F238E27FC236}">
                <a16:creationId xmlns:a16="http://schemas.microsoft.com/office/drawing/2014/main" id="{4B6CB107-1456-4ADB-A285-ABDA2A1EEE66}"/>
              </a:ext>
            </a:extLst>
          </p:cNvPr>
          <p:cNvSpPr txBox="1"/>
          <p:nvPr/>
        </p:nvSpPr>
        <p:spPr>
          <a:xfrm>
            <a:off x="6816246" y="3059668"/>
            <a:ext cx="2505205" cy="1323439"/>
          </a:xfrm>
          <a:prstGeom prst="rect">
            <a:avLst/>
          </a:prstGeom>
          <a:noFill/>
        </p:spPr>
        <p:txBody>
          <a:bodyPr wrap="square" rtlCol="0">
            <a:spAutoFit/>
          </a:bodyPr>
          <a:lstStyle/>
          <a:p>
            <a:pPr algn="ctr"/>
            <a:r>
              <a:rPr lang="en-US" sz="4000" dirty="0"/>
              <a:t>Access to Housing</a:t>
            </a:r>
          </a:p>
        </p:txBody>
      </p:sp>
      <p:sp>
        <p:nvSpPr>
          <p:cNvPr id="9" name="Arrow: Curved Up 8">
            <a:extLst>
              <a:ext uri="{FF2B5EF4-FFF2-40B4-BE49-F238E27FC236}">
                <a16:creationId xmlns:a16="http://schemas.microsoft.com/office/drawing/2014/main" id="{99D205C4-42E9-4823-A75F-E5C6A919A3B7}"/>
              </a:ext>
            </a:extLst>
          </p:cNvPr>
          <p:cNvSpPr/>
          <p:nvPr/>
        </p:nvSpPr>
        <p:spPr>
          <a:xfrm>
            <a:off x="3732756" y="5311036"/>
            <a:ext cx="4421688" cy="995173"/>
          </a:xfrm>
          <a:prstGeom prst="curved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p:txBody>
      </p:sp>
      <p:sp>
        <p:nvSpPr>
          <p:cNvPr id="10" name="Arrow: Curved Up 9">
            <a:extLst>
              <a:ext uri="{FF2B5EF4-FFF2-40B4-BE49-F238E27FC236}">
                <a16:creationId xmlns:a16="http://schemas.microsoft.com/office/drawing/2014/main" id="{BC461CFB-4609-471C-9A48-F81CEE098A43}"/>
              </a:ext>
            </a:extLst>
          </p:cNvPr>
          <p:cNvSpPr/>
          <p:nvPr/>
        </p:nvSpPr>
        <p:spPr>
          <a:xfrm rot="10800000">
            <a:off x="3647160" y="1643208"/>
            <a:ext cx="4421688" cy="995173"/>
          </a:xfrm>
          <a:prstGeom prst="curved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9419396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B64AE3-3AE0-433F-96AF-A363734765F7}"/>
              </a:ext>
            </a:extLst>
          </p:cNvPr>
          <p:cNvSpPr>
            <a:spLocks noGrp="1"/>
          </p:cNvSpPr>
          <p:nvPr>
            <p:ph type="title"/>
          </p:nvPr>
        </p:nvSpPr>
        <p:spPr/>
        <p:txBody>
          <a:bodyPr/>
          <a:lstStyle/>
          <a:p>
            <a:r>
              <a:rPr lang="en-US" dirty="0"/>
              <a:t>What are key factors to consider in the policy/regulatory environment?</a:t>
            </a:r>
          </a:p>
        </p:txBody>
      </p:sp>
    </p:spTree>
    <p:extLst>
      <p:ext uri="{BB962C8B-B14F-4D97-AF65-F5344CB8AC3E}">
        <p14:creationId xmlns:p14="http://schemas.microsoft.com/office/powerpoint/2010/main" val="42655976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2C7B96-0565-4509-A3D1-E5D105EF7F17}"/>
              </a:ext>
            </a:extLst>
          </p:cNvPr>
          <p:cNvSpPr>
            <a:spLocks noGrp="1"/>
          </p:cNvSpPr>
          <p:nvPr>
            <p:ph type="title"/>
          </p:nvPr>
        </p:nvSpPr>
        <p:spPr>
          <a:xfrm>
            <a:off x="1069848" y="484632"/>
            <a:ext cx="10058400" cy="1609344"/>
          </a:xfrm>
        </p:spPr>
        <p:txBody>
          <a:bodyPr>
            <a:normAutofit/>
          </a:bodyPr>
          <a:lstStyle/>
          <a:p>
            <a:r>
              <a:rPr lang="en-US" b="1" dirty="0"/>
              <a:t>Louisiana has seen benefits from using Medicaid funding for TSS…</a:t>
            </a:r>
          </a:p>
        </p:txBody>
      </p:sp>
      <p:sp>
        <p:nvSpPr>
          <p:cNvPr id="5" name="Content Placeholder 4">
            <a:extLst>
              <a:ext uri="{FF2B5EF4-FFF2-40B4-BE49-F238E27FC236}">
                <a16:creationId xmlns:a16="http://schemas.microsoft.com/office/drawing/2014/main" id="{AEFADCFF-00E0-418D-A8CC-E2C87D8E4C5B}"/>
              </a:ext>
            </a:extLst>
          </p:cNvPr>
          <p:cNvSpPr>
            <a:spLocks noGrp="1"/>
          </p:cNvSpPr>
          <p:nvPr>
            <p:ph idx="1"/>
          </p:nvPr>
        </p:nvSpPr>
        <p:spPr>
          <a:xfrm>
            <a:off x="1069847" y="2151888"/>
            <a:ext cx="7302628" cy="4050792"/>
          </a:xfrm>
        </p:spPr>
        <p:txBody>
          <a:bodyPr>
            <a:normAutofit fontScale="92500" lnSpcReduction="20000"/>
          </a:bodyPr>
          <a:lstStyle/>
          <a:p>
            <a:r>
              <a:rPr lang="en-US" dirty="0"/>
              <a:t>Increase in independence</a:t>
            </a:r>
          </a:p>
          <a:p>
            <a:r>
              <a:rPr lang="en-US" dirty="0"/>
              <a:t>Reduced hospitalizations</a:t>
            </a:r>
          </a:p>
          <a:p>
            <a:r>
              <a:rPr lang="en-US" dirty="0"/>
              <a:t>Reduced institutional care</a:t>
            </a:r>
          </a:p>
          <a:p>
            <a:r>
              <a:rPr lang="en-US" dirty="0"/>
              <a:t>Improved health outcomes</a:t>
            </a:r>
          </a:p>
          <a:p>
            <a:r>
              <a:rPr lang="en-US" dirty="0"/>
              <a:t>Reduced Medicaid expenditures</a:t>
            </a:r>
          </a:p>
          <a:p>
            <a:pPr marL="0" indent="0">
              <a:buNone/>
            </a:pPr>
            <a:endParaRPr lang="en-US" dirty="0"/>
          </a:p>
          <a:p>
            <a:pPr marL="0" indent="0">
              <a:buNone/>
            </a:pPr>
            <a:r>
              <a:rPr lang="en-US" sz="4300" b="1" dirty="0"/>
              <a:t>…. and NC respondents are excited about this too.</a:t>
            </a:r>
          </a:p>
        </p:txBody>
      </p:sp>
      <p:pic>
        <p:nvPicPr>
          <p:cNvPr id="6" name="Picture 5">
            <a:extLst>
              <a:ext uri="{FF2B5EF4-FFF2-40B4-BE49-F238E27FC236}">
                <a16:creationId xmlns:a16="http://schemas.microsoft.com/office/drawing/2014/main" id="{14578385-2EBC-4EDC-B486-0E89A8DB1353}"/>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7338697" y="1721716"/>
            <a:ext cx="3783455" cy="3414568"/>
          </a:xfrm>
          <a:prstGeom prst="rect">
            <a:avLst/>
          </a:prstGeom>
        </p:spPr>
      </p:pic>
    </p:spTree>
    <p:extLst>
      <p:ext uri="{BB962C8B-B14F-4D97-AF65-F5344CB8AC3E}">
        <p14:creationId xmlns:p14="http://schemas.microsoft.com/office/powerpoint/2010/main" val="28394958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B95E5-7066-438D-BAA9-C55E93C998AB}"/>
              </a:ext>
            </a:extLst>
          </p:cNvPr>
          <p:cNvSpPr>
            <a:spLocks noGrp="1"/>
          </p:cNvSpPr>
          <p:nvPr>
            <p:ph type="title"/>
          </p:nvPr>
        </p:nvSpPr>
        <p:spPr>
          <a:xfrm>
            <a:off x="337450" y="507187"/>
            <a:ext cx="11517099" cy="837622"/>
          </a:xfrm>
        </p:spPr>
        <p:txBody>
          <a:bodyPr>
            <a:normAutofit fontScale="90000"/>
          </a:bodyPr>
          <a:lstStyle/>
          <a:p>
            <a:r>
              <a:rPr lang="en-US" dirty="0">
                <a:latin typeface="Calibri" panose="020F0502020204030204" pitchFamily="34" charset="0"/>
                <a:cs typeface="Calibri" panose="020F0502020204030204" pitchFamily="34" charset="0"/>
              </a:rPr>
              <a:t>Creating an effective service definition requires balance.</a:t>
            </a:r>
          </a:p>
        </p:txBody>
      </p:sp>
      <p:graphicFrame>
        <p:nvGraphicFramePr>
          <p:cNvPr id="4" name="Content Placeholder 3">
            <a:extLst>
              <a:ext uri="{FF2B5EF4-FFF2-40B4-BE49-F238E27FC236}">
                <a16:creationId xmlns:a16="http://schemas.microsoft.com/office/drawing/2014/main" id="{E21E941E-760E-4845-8C01-FFA5AA183521}"/>
              </a:ext>
            </a:extLst>
          </p:cNvPr>
          <p:cNvGraphicFramePr>
            <a:graphicFrameLocks noGrp="1"/>
          </p:cNvGraphicFramePr>
          <p:nvPr>
            <p:ph idx="1"/>
            <p:extLst>
              <p:ext uri="{D42A27DB-BD31-4B8C-83A1-F6EECF244321}">
                <p14:modId xmlns:p14="http://schemas.microsoft.com/office/powerpoint/2010/main" val="359366638"/>
              </p:ext>
            </p:extLst>
          </p:nvPr>
        </p:nvGraphicFramePr>
        <p:xfrm>
          <a:off x="-1" y="1344809"/>
          <a:ext cx="12192000" cy="49139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9217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Housing matters…</a:t>
            </a:r>
          </a:p>
        </p:txBody>
      </p:sp>
      <p:sp>
        <p:nvSpPr>
          <p:cNvPr id="3" name="Content Placeholder 2"/>
          <p:cNvSpPr>
            <a:spLocks noGrp="1"/>
          </p:cNvSpPr>
          <p:nvPr>
            <p:ph idx="1"/>
          </p:nvPr>
        </p:nvSpPr>
        <p:spPr>
          <a:xfrm>
            <a:off x="434108" y="2387406"/>
            <a:ext cx="11517099" cy="3835920"/>
          </a:xfrm>
        </p:spPr>
        <p:txBody>
          <a:bodyPr vert="horz" lIns="91440" tIns="45720" rIns="91440" bIns="45720" rtlCol="0" anchor="t">
            <a:normAutofit/>
          </a:bodyPr>
          <a:lstStyle/>
          <a:p>
            <a:pPr marL="0" indent="0">
              <a:spcBef>
                <a:spcPts val="1800"/>
              </a:spcBef>
              <a:buNone/>
            </a:pPr>
            <a:r>
              <a:rPr lang="en-US" dirty="0">
                <a:latin typeface="Calibri" panose="020F0502020204030204" pitchFamily="34" charset="0"/>
                <a:cs typeface="Calibri" panose="020F0502020204030204" pitchFamily="34" charset="0"/>
              </a:rPr>
              <a:t>Homelessness is a risk factor for poor health:</a:t>
            </a:r>
            <a:r>
              <a:rPr lang="en-US" baseline="30000" dirty="0">
                <a:latin typeface="Calibri"/>
                <a:cs typeface="Calibri"/>
              </a:rPr>
              <a:t>1-4</a:t>
            </a:r>
          </a:p>
          <a:p>
            <a:pPr marL="0" indent="0">
              <a:spcBef>
                <a:spcPts val="1800"/>
              </a:spcBef>
              <a:buNone/>
            </a:pPr>
            <a:r>
              <a:rPr lang="en-US" dirty="0">
                <a:latin typeface="Calibri" panose="020F0502020204030204" pitchFamily="34" charset="0"/>
                <a:cs typeface="Calibri" panose="020F0502020204030204" pitchFamily="34" charset="0"/>
              </a:rPr>
              <a:t>Research shows that Permanent Supportive Housing is associated with less homelessness and improved health. </a:t>
            </a:r>
            <a:r>
              <a:rPr lang="en-US" baseline="30000" dirty="0">
                <a:latin typeface="Calibri" panose="020F0502020204030204" pitchFamily="34" charset="0"/>
                <a:cs typeface="Calibri" panose="020F0502020204030204" pitchFamily="34" charset="0"/>
              </a:rPr>
              <a:t>5-12</a:t>
            </a:r>
          </a:p>
          <a:p>
            <a:pPr marL="0" indent="0">
              <a:spcBef>
                <a:spcPts val="1800"/>
              </a:spcBef>
              <a:buNone/>
            </a:pPr>
            <a:r>
              <a:rPr lang="en-US" dirty="0">
                <a:latin typeface="Calibri" panose="020F0502020204030204" pitchFamily="34" charset="0"/>
                <a:cs typeface="Calibri" panose="020F0502020204030204" pitchFamily="34" charset="0"/>
              </a:rPr>
              <a:t>Medicaid funding can increase supply of PSH</a:t>
            </a:r>
          </a:p>
          <a:p>
            <a:pPr marL="0" lvl="0" indent="0">
              <a:spcBef>
                <a:spcPts val="1800"/>
              </a:spcBef>
              <a:buNone/>
            </a:pPr>
            <a:r>
              <a:rPr lang="en-US" dirty="0">
                <a:latin typeface="Calibri" panose="020F0502020204030204" pitchFamily="34" charset="0"/>
                <a:cs typeface="Calibri" panose="020F0502020204030204" pitchFamily="34" charset="0"/>
              </a:rPr>
              <a:t>More research needed on TSS services</a:t>
            </a:r>
          </a:p>
          <a:p>
            <a:pPr marL="0" lvl="0" indent="0">
              <a:spcBef>
                <a:spcPts val="1800"/>
              </a:spcBef>
              <a:buNone/>
            </a:pPr>
            <a:r>
              <a:rPr lang="en-US" dirty="0">
                <a:latin typeface="Calibri" panose="020F0502020204030204" pitchFamily="34" charset="0"/>
                <a:cs typeface="Calibri" panose="020F0502020204030204" pitchFamily="34" charset="0"/>
              </a:rPr>
              <a:t>Risk associated with poor implementation</a:t>
            </a:r>
          </a:p>
          <a:p>
            <a:pPr marL="0" indent="0">
              <a:buNone/>
            </a:pPr>
            <a:endParaRPr lang="en-US" baseline="30000" dirty="0">
              <a:latin typeface="Calibri" panose="020F0502020204030204" pitchFamily="34" charset="0"/>
              <a:cs typeface="Calibri" panose="020F0502020204030204" pitchFamily="34" charset="0"/>
            </a:endParaRPr>
          </a:p>
          <a:p>
            <a:endParaRPr lang="en-US" baseline="30000" dirty="0">
              <a:latin typeface="Calibri" panose="020F0502020204030204" pitchFamily="34" charset="0"/>
              <a:cs typeface="Calibri" panose="020F0502020204030204" pitchFamily="34" charset="0"/>
            </a:endParaRPr>
          </a:p>
          <a:p>
            <a:pPr lvl="1"/>
            <a:endParaRPr lang="en-US" sz="2000" dirty="0">
              <a:latin typeface="Calibri" panose="020F0502020204030204" pitchFamily="34" charset="0"/>
              <a:cs typeface="Calibri" panose="020F0502020204030204" pitchFamily="34" charset="0"/>
            </a:endParaRPr>
          </a:p>
          <a:p>
            <a:endParaRPr lang="en-US" sz="2800" baseline="30000" dirty="0">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68C2453B-85EF-4863-8BE5-5F1C32F4B5B1}"/>
              </a:ext>
            </a:extLst>
          </p:cNvPr>
          <p:cNvGrpSpPr/>
          <p:nvPr/>
        </p:nvGrpSpPr>
        <p:grpSpPr>
          <a:xfrm>
            <a:off x="6864825" y="195176"/>
            <a:ext cx="4627380" cy="1928034"/>
            <a:chOff x="5313238" y="930517"/>
            <a:chExt cx="3669155" cy="1321364"/>
          </a:xfrm>
        </p:grpSpPr>
        <p:pic>
          <p:nvPicPr>
            <p:cNvPr id="5" name="Picture 4" descr="https://d30y9cdsu7xlg0.cloudfront.net/png/1178924-200.png">
              <a:extLst>
                <a:ext uri="{FF2B5EF4-FFF2-40B4-BE49-F238E27FC236}">
                  <a16:creationId xmlns:a16="http://schemas.microsoft.com/office/drawing/2014/main" id="{7FAA29A0-ED9D-42B1-B8D8-4B9F8647EF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3238" y="953965"/>
              <a:ext cx="1654543" cy="1297916"/>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7">
              <a:extLst>
                <a:ext uri="{FF2B5EF4-FFF2-40B4-BE49-F238E27FC236}">
                  <a16:creationId xmlns:a16="http://schemas.microsoft.com/office/drawing/2014/main" id="{818483CB-A61F-489F-B5FD-5145AA58C48E}"/>
                </a:ext>
              </a:extLst>
            </p:cNvPr>
            <p:cNvSpPr/>
            <p:nvPr/>
          </p:nvSpPr>
          <p:spPr>
            <a:xfrm>
              <a:off x="7098323" y="1365486"/>
              <a:ext cx="386862" cy="47487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https://d30y9cdsu7xlg0.cloudfront.net/png/1212253-200.png">
              <a:extLst>
                <a:ext uri="{FF2B5EF4-FFF2-40B4-BE49-F238E27FC236}">
                  <a16:creationId xmlns:a16="http://schemas.microsoft.com/office/drawing/2014/main" id="{94038818-9A33-488C-9FE3-67792C2B87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1029" y="930517"/>
              <a:ext cx="1321364" cy="132136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490235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a 11">
            <a:extLst>
              <a:ext uri="{FF2B5EF4-FFF2-40B4-BE49-F238E27FC236}">
                <a16:creationId xmlns:a16="http://schemas.microsoft.com/office/drawing/2014/main" id="{3368E4D2-7FA5-478D-8D08-784F79C6B74A}"/>
              </a:ext>
            </a:extLst>
          </p:cNvPr>
          <p:cNvGrpSpPr/>
          <p:nvPr/>
        </p:nvGrpSpPr>
        <p:grpSpPr>
          <a:xfrm>
            <a:off x="378372" y="5572106"/>
            <a:ext cx="11530362" cy="1128960"/>
            <a:chOff x="1954780" y="5445226"/>
            <a:chExt cx="8491984" cy="1568834"/>
          </a:xfrm>
          <a:solidFill>
            <a:schemeClr val="accent1">
              <a:lumMod val="75000"/>
            </a:schemeClr>
          </a:solidFill>
        </p:grpSpPr>
        <p:sp>
          <p:nvSpPr>
            <p:cNvPr id="8" name="Prostokąt: zaokrąglone rogi u góry 7">
              <a:extLst>
                <a:ext uri="{FF2B5EF4-FFF2-40B4-BE49-F238E27FC236}">
                  <a16:creationId xmlns:a16="http://schemas.microsoft.com/office/drawing/2014/main" id="{F3B9D2EC-6EB4-42F9-B54E-5FB66F3B5381}"/>
                </a:ext>
              </a:extLst>
            </p:cNvPr>
            <p:cNvSpPr/>
            <p:nvPr/>
          </p:nvSpPr>
          <p:spPr>
            <a:xfrm>
              <a:off x="2639617" y="5445226"/>
              <a:ext cx="7056784" cy="326674"/>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rostokąt: zaokrąglone rogi u góry 9">
              <a:extLst>
                <a:ext uri="{FF2B5EF4-FFF2-40B4-BE49-F238E27FC236}">
                  <a16:creationId xmlns:a16="http://schemas.microsoft.com/office/drawing/2014/main" id="{92E9DD43-F7B2-4C66-B393-D5482387B19D}"/>
                </a:ext>
              </a:extLst>
            </p:cNvPr>
            <p:cNvSpPr/>
            <p:nvPr/>
          </p:nvSpPr>
          <p:spPr>
            <a:xfrm>
              <a:off x="1954780" y="5849113"/>
              <a:ext cx="8491984" cy="1164947"/>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STATE INFRASTRUCTURE</a:t>
              </a:r>
            </a:p>
          </p:txBody>
        </p:sp>
      </p:grpSp>
      <p:grpSp>
        <p:nvGrpSpPr>
          <p:cNvPr id="11" name="Grupa 10">
            <a:extLst>
              <a:ext uri="{FF2B5EF4-FFF2-40B4-BE49-F238E27FC236}">
                <a16:creationId xmlns:a16="http://schemas.microsoft.com/office/drawing/2014/main" id="{ABA246A5-FB29-4135-804E-44A7FC235034}"/>
              </a:ext>
            </a:extLst>
          </p:cNvPr>
          <p:cNvGrpSpPr/>
          <p:nvPr/>
        </p:nvGrpSpPr>
        <p:grpSpPr>
          <a:xfrm>
            <a:off x="1154692" y="820311"/>
            <a:ext cx="10251269" cy="1357235"/>
            <a:chOff x="2611943" y="1125538"/>
            <a:chExt cx="6968114" cy="1001827"/>
          </a:xfrm>
          <a:solidFill>
            <a:schemeClr val="accent1">
              <a:lumMod val="75000"/>
            </a:schemeClr>
          </a:solidFill>
        </p:grpSpPr>
        <p:sp>
          <p:nvSpPr>
            <p:cNvPr id="49" name="Freeform 5">
              <a:extLst>
                <a:ext uri="{FF2B5EF4-FFF2-40B4-BE49-F238E27FC236}">
                  <a16:creationId xmlns:a16="http://schemas.microsoft.com/office/drawing/2014/main" id="{6E023641-A5D5-471A-B92B-1FC541F11835}"/>
                </a:ext>
              </a:extLst>
            </p:cNvPr>
            <p:cNvSpPr>
              <a:spLocks/>
            </p:cNvSpPr>
            <p:nvPr/>
          </p:nvSpPr>
          <p:spPr bwMode="auto">
            <a:xfrm>
              <a:off x="2611943" y="1125538"/>
              <a:ext cx="6968114" cy="818509"/>
            </a:xfrm>
            <a:custGeom>
              <a:avLst/>
              <a:gdLst>
                <a:gd name="T0" fmla="*/ 2922 w 2933"/>
                <a:gd name="T1" fmla="*/ 293 h 324"/>
                <a:gd name="T2" fmla="*/ 2919 w 2933"/>
                <a:gd name="T3" fmla="*/ 292 h 324"/>
                <a:gd name="T4" fmla="*/ 2532 w 2933"/>
                <a:gd name="T5" fmla="*/ 214 h 324"/>
                <a:gd name="T6" fmla="*/ 1467 w 2933"/>
                <a:gd name="T7" fmla="*/ 0 h 324"/>
                <a:gd name="T8" fmla="*/ 664 w 2933"/>
                <a:gd name="T9" fmla="*/ 162 h 324"/>
                <a:gd name="T10" fmla="*/ 15 w 2933"/>
                <a:gd name="T11" fmla="*/ 292 h 324"/>
                <a:gd name="T12" fmla="*/ 9 w 2933"/>
                <a:gd name="T13" fmla="*/ 293 h 324"/>
                <a:gd name="T14" fmla="*/ 0 w 2933"/>
                <a:gd name="T15" fmla="*/ 308 h 324"/>
                <a:gd name="T16" fmla="*/ 15 w 2933"/>
                <a:gd name="T17" fmla="*/ 324 h 324"/>
                <a:gd name="T18" fmla="*/ 2918 w 2933"/>
                <a:gd name="T19" fmla="*/ 324 h 324"/>
                <a:gd name="T20" fmla="*/ 2933 w 2933"/>
                <a:gd name="T21" fmla="*/ 308 h 324"/>
                <a:gd name="T22" fmla="*/ 2922 w 2933"/>
                <a:gd name="T23" fmla="*/ 293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33" h="324">
                  <a:moveTo>
                    <a:pt x="2922" y="293"/>
                  </a:moveTo>
                  <a:cubicBezTo>
                    <a:pt x="2921" y="293"/>
                    <a:pt x="2920" y="293"/>
                    <a:pt x="2919" y="292"/>
                  </a:cubicBezTo>
                  <a:cubicBezTo>
                    <a:pt x="2532" y="214"/>
                    <a:pt x="2532" y="214"/>
                    <a:pt x="2532" y="214"/>
                  </a:cubicBezTo>
                  <a:cubicBezTo>
                    <a:pt x="1467" y="0"/>
                    <a:pt x="1467" y="0"/>
                    <a:pt x="1467" y="0"/>
                  </a:cubicBezTo>
                  <a:cubicBezTo>
                    <a:pt x="664" y="162"/>
                    <a:pt x="664" y="162"/>
                    <a:pt x="664" y="162"/>
                  </a:cubicBezTo>
                  <a:cubicBezTo>
                    <a:pt x="200" y="255"/>
                    <a:pt x="58" y="284"/>
                    <a:pt x="15" y="292"/>
                  </a:cubicBezTo>
                  <a:cubicBezTo>
                    <a:pt x="13" y="293"/>
                    <a:pt x="11" y="293"/>
                    <a:pt x="9" y="293"/>
                  </a:cubicBezTo>
                  <a:cubicBezTo>
                    <a:pt x="4" y="296"/>
                    <a:pt x="0" y="301"/>
                    <a:pt x="0" y="308"/>
                  </a:cubicBezTo>
                  <a:cubicBezTo>
                    <a:pt x="0" y="317"/>
                    <a:pt x="7" y="324"/>
                    <a:pt x="15" y="324"/>
                  </a:cubicBezTo>
                  <a:cubicBezTo>
                    <a:pt x="2448" y="324"/>
                    <a:pt x="2851" y="324"/>
                    <a:pt x="2918" y="324"/>
                  </a:cubicBezTo>
                  <a:cubicBezTo>
                    <a:pt x="2926" y="324"/>
                    <a:pt x="2933" y="317"/>
                    <a:pt x="2933" y="308"/>
                  </a:cubicBezTo>
                  <a:cubicBezTo>
                    <a:pt x="2933" y="301"/>
                    <a:pt x="2929" y="295"/>
                    <a:pt x="2922" y="29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Prostokąt: zaokrąglone rogi u góry 13">
              <a:extLst>
                <a:ext uri="{FF2B5EF4-FFF2-40B4-BE49-F238E27FC236}">
                  <a16:creationId xmlns:a16="http://schemas.microsoft.com/office/drawing/2014/main" id="{5C27D911-6A0F-4B43-98D7-215D91E4EC97}"/>
                </a:ext>
              </a:extLst>
            </p:cNvPr>
            <p:cNvSpPr/>
            <p:nvPr/>
          </p:nvSpPr>
          <p:spPr>
            <a:xfrm flipV="1">
              <a:off x="2685578" y="2004875"/>
              <a:ext cx="6820845" cy="122490"/>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upa 8">
            <a:extLst>
              <a:ext uri="{FF2B5EF4-FFF2-40B4-BE49-F238E27FC236}">
                <a16:creationId xmlns:a16="http://schemas.microsoft.com/office/drawing/2014/main" id="{B60B045B-9244-450E-B556-05E07A4D2CFB}"/>
              </a:ext>
            </a:extLst>
          </p:cNvPr>
          <p:cNvGrpSpPr/>
          <p:nvPr/>
        </p:nvGrpSpPr>
        <p:grpSpPr>
          <a:xfrm>
            <a:off x="1091444" y="2259953"/>
            <a:ext cx="10009111" cy="3294424"/>
            <a:chOff x="2725077" y="2200014"/>
            <a:chExt cx="5316323" cy="3294424"/>
          </a:xfrm>
          <a:solidFill>
            <a:schemeClr val="accent1"/>
          </a:solidFill>
        </p:grpSpPr>
        <p:grpSp>
          <p:nvGrpSpPr>
            <p:cNvPr id="41" name="Grupa 40">
              <a:extLst>
                <a:ext uri="{FF2B5EF4-FFF2-40B4-BE49-F238E27FC236}">
                  <a16:creationId xmlns:a16="http://schemas.microsoft.com/office/drawing/2014/main" id="{0ABA036A-EFC8-4B9C-8B83-B0BAAD602694}"/>
                </a:ext>
              </a:extLst>
            </p:cNvPr>
            <p:cNvGrpSpPr/>
            <p:nvPr/>
          </p:nvGrpSpPr>
          <p:grpSpPr>
            <a:xfrm>
              <a:off x="2725077" y="2200014"/>
              <a:ext cx="1171556" cy="3294424"/>
              <a:chOff x="2968856" y="2276871"/>
              <a:chExt cx="1171556" cy="3294424"/>
            </a:xfrm>
            <a:grpFill/>
          </p:grpSpPr>
          <p:sp>
            <p:nvSpPr>
              <p:cNvPr id="3" name="Prostokąt 2">
                <a:extLst>
                  <a:ext uri="{FF2B5EF4-FFF2-40B4-BE49-F238E27FC236}">
                    <a16:creationId xmlns:a16="http://schemas.microsoft.com/office/drawing/2014/main" id="{5D241FE3-DD5D-4809-A999-E37F0914C631}"/>
                  </a:ext>
                </a:extLst>
              </p:cNvPr>
              <p:cNvSpPr/>
              <p:nvPr/>
            </p:nvSpPr>
            <p:spPr>
              <a:xfrm>
                <a:off x="3097018" y="2841317"/>
                <a:ext cx="915230" cy="2525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2200" b="1" dirty="0">
                    <a:solidFill>
                      <a:schemeClr val="bg1"/>
                    </a:solidFill>
                  </a:rPr>
                  <a:t>Braided Funding</a:t>
                </a:r>
              </a:p>
            </p:txBody>
          </p:sp>
          <p:sp>
            <p:nvSpPr>
              <p:cNvPr id="7" name="Trapez 6">
                <a:extLst>
                  <a:ext uri="{FF2B5EF4-FFF2-40B4-BE49-F238E27FC236}">
                    <a16:creationId xmlns:a16="http://schemas.microsoft.com/office/drawing/2014/main" id="{ECD48FD1-7339-4877-B947-5CC72C30B96F}"/>
                  </a:ext>
                </a:extLst>
              </p:cNvPr>
              <p:cNvSpPr/>
              <p:nvPr/>
            </p:nvSpPr>
            <p:spPr>
              <a:xfrm>
                <a:off x="3050769" y="5427279"/>
                <a:ext cx="1007728" cy="144016"/>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rapez 24">
                <a:extLst>
                  <a:ext uri="{FF2B5EF4-FFF2-40B4-BE49-F238E27FC236}">
                    <a16:creationId xmlns:a16="http://schemas.microsoft.com/office/drawing/2014/main" id="{EE42E1A8-2872-4AD1-8161-4630453CD843}"/>
                  </a:ext>
                </a:extLst>
              </p:cNvPr>
              <p:cNvSpPr/>
              <p:nvPr/>
            </p:nvSpPr>
            <p:spPr>
              <a:xfrm rot="10800000">
                <a:off x="2968856" y="2276871"/>
                <a:ext cx="1171556" cy="504335"/>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upa 38">
              <a:extLst>
                <a:ext uri="{FF2B5EF4-FFF2-40B4-BE49-F238E27FC236}">
                  <a16:creationId xmlns:a16="http://schemas.microsoft.com/office/drawing/2014/main" id="{415AEB9F-1A8A-4912-B6BE-5140470F597F}"/>
                </a:ext>
              </a:extLst>
            </p:cNvPr>
            <p:cNvGrpSpPr/>
            <p:nvPr/>
          </p:nvGrpSpPr>
          <p:grpSpPr>
            <a:xfrm>
              <a:off x="4106666" y="2200014"/>
              <a:ext cx="1171556" cy="3294424"/>
              <a:chOff x="4356124" y="2276871"/>
              <a:chExt cx="1171556" cy="3294424"/>
            </a:xfrm>
            <a:grpFill/>
          </p:grpSpPr>
          <p:sp>
            <p:nvSpPr>
              <p:cNvPr id="4" name="Prostokąt 3">
                <a:extLst>
                  <a:ext uri="{FF2B5EF4-FFF2-40B4-BE49-F238E27FC236}">
                    <a16:creationId xmlns:a16="http://schemas.microsoft.com/office/drawing/2014/main" id="{E4F609CC-A776-4B7F-A4E1-B271407732D9}"/>
                  </a:ext>
                </a:extLst>
              </p:cNvPr>
              <p:cNvSpPr/>
              <p:nvPr/>
            </p:nvSpPr>
            <p:spPr>
              <a:xfrm>
                <a:off x="4484287" y="2841318"/>
                <a:ext cx="915230" cy="2525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2200" b="1" dirty="0"/>
                  <a:t>Collaboration Across Agencies</a:t>
                </a:r>
              </a:p>
            </p:txBody>
          </p:sp>
          <p:sp>
            <p:nvSpPr>
              <p:cNvPr id="27" name="Trapez 26">
                <a:extLst>
                  <a:ext uri="{FF2B5EF4-FFF2-40B4-BE49-F238E27FC236}">
                    <a16:creationId xmlns:a16="http://schemas.microsoft.com/office/drawing/2014/main" id="{BD9943BE-80FA-451D-9D2E-229E2C875F7D}"/>
                  </a:ext>
                </a:extLst>
              </p:cNvPr>
              <p:cNvSpPr/>
              <p:nvPr/>
            </p:nvSpPr>
            <p:spPr>
              <a:xfrm>
                <a:off x="4438038" y="5427279"/>
                <a:ext cx="1007728" cy="144016"/>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rapez 27">
                <a:extLst>
                  <a:ext uri="{FF2B5EF4-FFF2-40B4-BE49-F238E27FC236}">
                    <a16:creationId xmlns:a16="http://schemas.microsoft.com/office/drawing/2014/main" id="{04E540F0-BBB5-4386-B35F-553FFCEE3611}"/>
                  </a:ext>
                </a:extLst>
              </p:cNvPr>
              <p:cNvSpPr/>
              <p:nvPr/>
            </p:nvSpPr>
            <p:spPr>
              <a:xfrm rot="10800000">
                <a:off x="4356124" y="2276871"/>
                <a:ext cx="1171556" cy="504335"/>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upa 20">
              <a:extLst>
                <a:ext uri="{FF2B5EF4-FFF2-40B4-BE49-F238E27FC236}">
                  <a16:creationId xmlns:a16="http://schemas.microsoft.com/office/drawing/2014/main" id="{0600BE3C-CE9C-453D-B9DD-B64816A46F44}"/>
                </a:ext>
              </a:extLst>
            </p:cNvPr>
            <p:cNvGrpSpPr/>
            <p:nvPr/>
          </p:nvGrpSpPr>
          <p:grpSpPr>
            <a:xfrm>
              <a:off x="6869844" y="2200014"/>
              <a:ext cx="1171556" cy="3294424"/>
              <a:chOff x="7593976" y="2276871"/>
              <a:chExt cx="1171556" cy="3294424"/>
            </a:xfrm>
            <a:grpFill/>
          </p:grpSpPr>
          <p:sp>
            <p:nvSpPr>
              <p:cNvPr id="6" name="Prostokąt 5">
                <a:extLst>
                  <a:ext uri="{FF2B5EF4-FFF2-40B4-BE49-F238E27FC236}">
                    <a16:creationId xmlns:a16="http://schemas.microsoft.com/office/drawing/2014/main" id="{46DFAEAA-1494-404A-9615-C20B08142F1F}"/>
                  </a:ext>
                </a:extLst>
              </p:cNvPr>
              <p:cNvSpPr/>
              <p:nvPr/>
            </p:nvSpPr>
            <p:spPr>
              <a:xfrm>
                <a:off x="7722139" y="2841317"/>
                <a:ext cx="915230" cy="2525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2200" b="1" dirty="0">
                    <a:solidFill>
                      <a:schemeClr val="bg1"/>
                    </a:solidFill>
                  </a:rPr>
                  <a:t>QA at all Levels</a:t>
                </a:r>
              </a:p>
            </p:txBody>
          </p:sp>
          <p:sp>
            <p:nvSpPr>
              <p:cNvPr id="33" name="Trapez 32">
                <a:extLst>
                  <a:ext uri="{FF2B5EF4-FFF2-40B4-BE49-F238E27FC236}">
                    <a16:creationId xmlns:a16="http://schemas.microsoft.com/office/drawing/2014/main" id="{CDE2B96D-8DEE-4046-B8FB-0112ADECA21A}"/>
                  </a:ext>
                </a:extLst>
              </p:cNvPr>
              <p:cNvSpPr/>
              <p:nvPr/>
            </p:nvSpPr>
            <p:spPr>
              <a:xfrm>
                <a:off x="7675890" y="5427279"/>
                <a:ext cx="1007728" cy="144016"/>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rapez 33">
                <a:extLst>
                  <a:ext uri="{FF2B5EF4-FFF2-40B4-BE49-F238E27FC236}">
                    <a16:creationId xmlns:a16="http://schemas.microsoft.com/office/drawing/2014/main" id="{2F079847-83A1-4608-8EE3-40712A69DDB9}"/>
                  </a:ext>
                </a:extLst>
              </p:cNvPr>
              <p:cNvSpPr/>
              <p:nvPr/>
            </p:nvSpPr>
            <p:spPr>
              <a:xfrm rot="10800000">
                <a:off x="7593976" y="2276871"/>
                <a:ext cx="1171556" cy="504335"/>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upa 37">
              <a:extLst>
                <a:ext uri="{FF2B5EF4-FFF2-40B4-BE49-F238E27FC236}">
                  <a16:creationId xmlns:a16="http://schemas.microsoft.com/office/drawing/2014/main" id="{781CAE87-BDF6-4CD9-A95F-D17D15156B96}"/>
                </a:ext>
              </a:extLst>
            </p:cNvPr>
            <p:cNvGrpSpPr/>
            <p:nvPr/>
          </p:nvGrpSpPr>
          <p:grpSpPr>
            <a:xfrm>
              <a:off x="5488255" y="2200014"/>
              <a:ext cx="1171556" cy="3294424"/>
              <a:chOff x="5965862" y="2276871"/>
              <a:chExt cx="1171556" cy="3294424"/>
            </a:xfrm>
            <a:grpFill/>
          </p:grpSpPr>
          <p:sp>
            <p:nvSpPr>
              <p:cNvPr id="5" name="Prostokąt 4">
                <a:extLst>
                  <a:ext uri="{FF2B5EF4-FFF2-40B4-BE49-F238E27FC236}">
                    <a16:creationId xmlns:a16="http://schemas.microsoft.com/office/drawing/2014/main" id="{ED5C91CD-3A00-47E5-96D4-927F91871719}"/>
                  </a:ext>
                </a:extLst>
              </p:cNvPr>
              <p:cNvSpPr/>
              <p:nvPr/>
            </p:nvSpPr>
            <p:spPr>
              <a:xfrm>
                <a:off x="6094025" y="2841317"/>
                <a:ext cx="915230" cy="2525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2200" b="1" dirty="0">
                    <a:solidFill>
                      <a:schemeClr val="bg1"/>
                    </a:solidFill>
                  </a:rPr>
                  <a:t>Training and TA at all Levels</a:t>
                </a:r>
              </a:p>
            </p:txBody>
          </p:sp>
          <p:sp>
            <p:nvSpPr>
              <p:cNvPr id="31" name="Trapez 30">
                <a:extLst>
                  <a:ext uri="{FF2B5EF4-FFF2-40B4-BE49-F238E27FC236}">
                    <a16:creationId xmlns:a16="http://schemas.microsoft.com/office/drawing/2014/main" id="{3EA2BA79-8F55-4278-9EFA-387662BCA77E}"/>
                  </a:ext>
                </a:extLst>
              </p:cNvPr>
              <p:cNvSpPr/>
              <p:nvPr/>
            </p:nvSpPr>
            <p:spPr>
              <a:xfrm>
                <a:off x="6047776" y="5427279"/>
                <a:ext cx="1007728" cy="144016"/>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rapez 31">
                <a:extLst>
                  <a:ext uri="{FF2B5EF4-FFF2-40B4-BE49-F238E27FC236}">
                    <a16:creationId xmlns:a16="http://schemas.microsoft.com/office/drawing/2014/main" id="{60635F80-4547-4A43-98E7-623B89114A8F}"/>
                  </a:ext>
                </a:extLst>
              </p:cNvPr>
              <p:cNvSpPr/>
              <p:nvPr/>
            </p:nvSpPr>
            <p:spPr>
              <a:xfrm rot="10800000">
                <a:off x="5965862" y="2276871"/>
                <a:ext cx="1171556" cy="504335"/>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3" name="Title 12">
            <a:extLst>
              <a:ext uri="{FF2B5EF4-FFF2-40B4-BE49-F238E27FC236}">
                <a16:creationId xmlns:a16="http://schemas.microsoft.com/office/drawing/2014/main" id="{694EF374-40E2-492D-9F9E-0ACFB53C7F87}"/>
              </a:ext>
            </a:extLst>
          </p:cNvPr>
          <p:cNvSpPr>
            <a:spLocks noGrp="1"/>
          </p:cNvSpPr>
          <p:nvPr>
            <p:ph type="title" idx="4294967295"/>
          </p:nvPr>
        </p:nvSpPr>
        <p:spPr>
          <a:xfrm>
            <a:off x="455788" y="213461"/>
            <a:ext cx="11649075" cy="671512"/>
          </a:xfrm>
        </p:spPr>
        <p:txBody>
          <a:bodyPr>
            <a:normAutofit fontScale="90000"/>
          </a:bodyPr>
          <a:lstStyle/>
          <a:p>
            <a:pPr algn="ctr"/>
            <a:r>
              <a:rPr lang="en-US" dirty="0"/>
              <a:t>Balance requires infrastructure to support implementation.</a:t>
            </a:r>
          </a:p>
        </p:txBody>
      </p:sp>
      <p:sp>
        <p:nvSpPr>
          <p:cNvPr id="16" name="TextBox 15">
            <a:extLst>
              <a:ext uri="{FF2B5EF4-FFF2-40B4-BE49-F238E27FC236}">
                <a16:creationId xmlns:a16="http://schemas.microsoft.com/office/drawing/2014/main" id="{65555351-21F5-4E16-8C69-8BE1E53DC927}"/>
              </a:ext>
            </a:extLst>
          </p:cNvPr>
          <p:cNvSpPr txBox="1"/>
          <p:nvPr/>
        </p:nvSpPr>
        <p:spPr>
          <a:xfrm>
            <a:off x="4514491" y="1168729"/>
            <a:ext cx="3558448" cy="461665"/>
          </a:xfrm>
          <a:prstGeom prst="rect">
            <a:avLst/>
          </a:prstGeom>
          <a:noFill/>
        </p:spPr>
        <p:txBody>
          <a:bodyPr wrap="square" rtlCol="0">
            <a:spAutoFit/>
          </a:bodyPr>
          <a:lstStyle/>
          <a:p>
            <a:pPr algn="ctr"/>
            <a:r>
              <a:rPr lang="en-US" sz="2400" b="1" dirty="0">
                <a:solidFill>
                  <a:schemeClr val="bg1"/>
                </a:solidFill>
              </a:rPr>
              <a:t>EFFECTIVE TSS</a:t>
            </a:r>
          </a:p>
        </p:txBody>
      </p:sp>
    </p:spTree>
    <p:extLst>
      <p:ext uri="{BB962C8B-B14F-4D97-AF65-F5344CB8AC3E}">
        <p14:creationId xmlns:p14="http://schemas.microsoft.com/office/powerpoint/2010/main" val="12264985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93105-4C93-4C08-8773-EC80F549F1AB}"/>
              </a:ext>
            </a:extLst>
          </p:cNvPr>
          <p:cNvSpPr>
            <a:spLocks noGrp="1"/>
          </p:cNvSpPr>
          <p:nvPr>
            <p:ph type="title"/>
          </p:nvPr>
        </p:nvSpPr>
        <p:spPr/>
        <p:txBody>
          <a:bodyPr/>
          <a:lstStyle/>
          <a:p>
            <a:r>
              <a:rPr lang="en-US" dirty="0"/>
              <a:t>Impact</a:t>
            </a:r>
          </a:p>
        </p:txBody>
      </p:sp>
      <p:sp>
        <p:nvSpPr>
          <p:cNvPr id="3" name="Text Placeholder 2">
            <a:extLst>
              <a:ext uri="{FF2B5EF4-FFF2-40B4-BE49-F238E27FC236}">
                <a16:creationId xmlns:a16="http://schemas.microsoft.com/office/drawing/2014/main" id="{2FA99698-357E-4FB0-BBAD-0B0648B4129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978393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db202\AppData\Local\Microsoft\Windows\INetCache\Content.Outlook\5BM1HUC6\IMG_0179.JPG"/>
          <p:cNvPicPr/>
          <p:nvPr/>
        </p:nvPicPr>
        <p:blipFill>
          <a:blip r:embed="rId3">
            <a:extLst>
              <a:ext uri="{28A0092B-C50C-407E-A947-70E740481C1C}">
                <a14:useLocalDpi xmlns:a14="http://schemas.microsoft.com/office/drawing/2010/main" val="0"/>
              </a:ext>
            </a:extLst>
          </a:blip>
          <a:srcRect/>
          <a:stretch>
            <a:fillRect/>
          </a:stretch>
        </p:blipFill>
        <p:spPr bwMode="auto">
          <a:xfrm>
            <a:off x="5341035" y="1704123"/>
            <a:ext cx="6100360" cy="4045569"/>
          </a:xfrm>
          <a:prstGeom prst="rect">
            <a:avLst/>
          </a:prstGeom>
          <a:noFill/>
          <a:ln>
            <a:noFill/>
          </a:ln>
        </p:spPr>
      </p:pic>
      <p:sp>
        <p:nvSpPr>
          <p:cNvPr id="6" name="Title 5">
            <a:extLst>
              <a:ext uri="{FF2B5EF4-FFF2-40B4-BE49-F238E27FC236}">
                <a16:creationId xmlns:a16="http://schemas.microsoft.com/office/drawing/2014/main" id="{30B5264E-2B9C-4ECC-8AC5-6C93826D914D}"/>
              </a:ext>
            </a:extLst>
          </p:cNvPr>
          <p:cNvSpPr>
            <a:spLocks noGrp="1"/>
          </p:cNvSpPr>
          <p:nvPr>
            <p:ph type="title"/>
          </p:nvPr>
        </p:nvSpPr>
        <p:spPr/>
        <p:txBody>
          <a:bodyPr/>
          <a:lstStyle/>
          <a:p>
            <a:r>
              <a:rPr lang="en-US" dirty="0"/>
              <a:t>Research symposium held in April.</a:t>
            </a:r>
          </a:p>
        </p:txBody>
      </p:sp>
      <p:sp>
        <p:nvSpPr>
          <p:cNvPr id="8" name="Content Placeholder 7">
            <a:extLst>
              <a:ext uri="{FF2B5EF4-FFF2-40B4-BE49-F238E27FC236}">
                <a16:creationId xmlns:a16="http://schemas.microsoft.com/office/drawing/2014/main" id="{ABC4F34D-CBD4-40C2-8F1A-BD0E47E25EFD}"/>
              </a:ext>
            </a:extLst>
          </p:cNvPr>
          <p:cNvSpPr>
            <a:spLocks noGrp="1"/>
          </p:cNvSpPr>
          <p:nvPr>
            <p:ph idx="1"/>
          </p:nvPr>
        </p:nvSpPr>
        <p:spPr>
          <a:xfrm>
            <a:off x="434109" y="1705570"/>
            <a:ext cx="5412028" cy="4253205"/>
          </a:xfrm>
        </p:spPr>
        <p:txBody>
          <a:bodyPr vert="horz" lIns="91440" tIns="45720" rIns="91440" bIns="45720" rtlCol="0" anchor="t">
            <a:normAutofit/>
          </a:bodyPr>
          <a:lstStyle/>
          <a:p>
            <a:pPr marL="0" indent="0">
              <a:buNone/>
            </a:pPr>
            <a:r>
              <a:rPr lang="en-US" dirty="0">
                <a:cs typeface="Calibri"/>
              </a:rPr>
              <a:t>Collaborative learning </a:t>
            </a:r>
          </a:p>
          <a:p>
            <a:pPr marL="0" indent="0">
              <a:buClr>
                <a:srgbClr val="689D9B"/>
              </a:buClr>
              <a:buNone/>
            </a:pPr>
            <a:r>
              <a:rPr lang="en-US" dirty="0">
                <a:cs typeface="Calibri"/>
              </a:rPr>
              <a:t>Relationship building </a:t>
            </a:r>
          </a:p>
          <a:p>
            <a:pPr marL="0" indent="0">
              <a:buClr>
                <a:srgbClr val="689D9B"/>
              </a:buClr>
              <a:buNone/>
            </a:pPr>
            <a:r>
              <a:rPr lang="en-US" dirty="0">
                <a:cs typeface="Calibri"/>
              </a:rPr>
              <a:t>Policy impact </a:t>
            </a:r>
          </a:p>
          <a:p>
            <a:pPr marL="0" indent="0">
              <a:buClr>
                <a:srgbClr val="689D9B"/>
              </a:buClr>
              <a:buNone/>
            </a:pPr>
            <a:r>
              <a:rPr lang="en-US" dirty="0">
                <a:cs typeface="Calibri"/>
              </a:rPr>
              <a:t>New project ideas</a:t>
            </a:r>
          </a:p>
        </p:txBody>
      </p:sp>
    </p:spTree>
    <p:extLst>
      <p:ext uri="{BB962C8B-B14F-4D97-AF65-F5344CB8AC3E}">
        <p14:creationId xmlns:p14="http://schemas.microsoft.com/office/powerpoint/2010/main" val="32172233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7FA59-01E6-439C-9271-08783EDC99BB}"/>
              </a:ext>
            </a:extLst>
          </p:cNvPr>
          <p:cNvSpPr>
            <a:spLocks noGrp="1"/>
          </p:cNvSpPr>
          <p:nvPr>
            <p:ph type="title"/>
          </p:nvPr>
        </p:nvSpPr>
        <p:spPr/>
        <p:txBody>
          <a:bodyPr/>
          <a:lstStyle/>
          <a:p>
            <a:r>
              <a:rPr lang="en-US" dirty="0"/>
              <a:t>Implementation of CST for tenancy supports changed.</a:t>
            </a:r>
          </a:p>
        </p:txBody>
      </p:sp>
      <p:sp>
        <p:nvSpPr>
          <p:cNvPr id="3" name="Content Placeholder 2">
            <a:extLst>
              <a:ext uri="{FF2B5EF4-FFF2-40B4-BE49-F238E27FC236}">
                <a16:creationId xmlns:a16="http://schemas.microsoft.com/office/drawing/2014/main" id="{47A222EA-D53F-4A61-BF98-490C5CD5DB2F}"/>
              </a:ext>
            </a:extLst>
          </p:cNvPr>
          <p:cNvSpPr>
            <a:spLocks noGrp="1"/>
          </p:cNvSpPr>
          <p:nvPr>
            <p:ph idx="1"/>
          </p:nvPr>
        </p:nvSpPr>
        <p:spPr>
          <a:xfrm>
            <a:off x="434109" y="1722265"/>
            <a:ext cx="11517099" cy="3835920"/>
          </a:xfrm>
        </p:spPr>
        <p:txBody>
          <a:bodyPr vert="horz" lIns="91440" tIns="45720" rIns="91440" bIns="45720" rtlCol="0" anchor="t">
            <a:normAutofit/>
          </a:bodyPr>
          <a:lstStyle/>
          <a:p>
            <a:pPr marL="0" indent="0">
              <a:buClr>
                <a:srgbClr val="689D9B"/>
              </a:buClr>
              <a:buNone/>
            </a:pPr>
            <a:r>
              <a:rPr lang="en-US" dirty="0">
                <a:ea typeface="+mn-lt"/>
                <a:cs typeface="+mn-lt"/>
              </a:rPr>
              <a:t>LME/MCO technical assistance</a:t>
            </a:r>
          </a:p>
          <a:p>
            <a:pPr marL="0" indent="0">
              <a:buClr>
                <a:srgbClr val="689D9B"/>
              </a:buClr>
              <a:buNone/>
            </a:pPr>
            <a:r>
              <a:rPr lang="en-US" dirty="0">
                <a:ea typeface="+mn-lt"/>
                <a:cs typeface="+mn-lt"/>
              </a:rPr>
              <a:t>Quality review checklist to evaluate providers</a:t>
            </a:r>
          </a:p>
          <a:p>
            <a:pPr marL="0" indent="0">
              <a:buClr>
                <a:srgbClr val="689D9B"/>
              </a:buClr>
              <a:buNone/>
            </a:pPr>
            <a:r>
              <a:rPr lang="en-US" dirty="0">
                <a:ea typeface="+mn-lt"/>
                <a:cs typeface="+mn-lt"/>
              </a:rPr>
              <a:t>Intensive provider training</a:t>
            </a:r>
          </a:p>
          <a:p>
            <a:pPr marL="0" indent="0">
              <a:buClr>
                <a:srgbClr val="689D9B"/>
              </a:buClr>
              <a:buNone/>
            </a:pPr>
            <a:r>
              <a:rPr lang="en-US" dirty="0">
                <a:ea typeface="+mn-lt"/>
                <a:cs typeface="+mn-lt"/>
              </a:rPr>
              <a:t>New quality assurance process</a:t>
            </a:r>
          </a:p>
          <a:p>
            <a:pPr marL="0" indent="0">
              <a:buClr>
                <a:srgbClr val="689D9B"/>
              </a:buClr>
              <a:buNone/>
            </a:pPr>
            <a:r>
              <a:rPr lang="en-US" dirty="0">
                <a:ea typeface="+mn-lt"/>
                <a:cs typeface="+mn-lt"/>
              </a:rPr>
              <a:t>Request for evaluation</a:t>
            </a:r>
          </a:p>
          <a:p>
            <a:pPr lvl="1">
              <a:buClr>
                <a:srgbClr val="689D9B"/>
              </a:buClr>
            </a:pPr>
            <a:endParaRPr lang="en-US" dirty="0">
              <a:ea typeface="+mn-lt"/>
              <a:cs typeface="+mn-lt"/>
            </a:endParaRPr>
          </a:p>
          <a:p>
            <a:pPr>
              <a:buClr>
                <a:srgbClr val="689D9B"/>
              </a:buClr>
            </a:pPr>
            <a:endParaRPr lang="en-US" dirty="0">
              <a:cs typeface="Calibri"/>
            </a:endParaRPr>
          </a:p>
        </p:txBody>
      </p:sp>
    </p:spTree>
    <p:extLst>
      <p:ext uri="{BB962C8B-B14F-4D97-AF65-F5344CB8AC3E}">
        <p14:creationId xmlns:p14="http://schemas.microsoft.com/office/powerpoint/2010/main" val="34498900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CAA14-88CA-42B9-B18C-A00D4829EAD0}"/>
              </a:ext>
            </a:extLst>
          </p:cNvPr>
          <p:cNvSpPr>
            <a:spLocks noGrp="1"/>
          </p:cNvSpPr>
          <p:nvPr>
            <p:ph type="title"/>
          </p:nvPr>
        </p:nvSpPr>
        <p:spPr/>
        <p:txBody>
          <a:bodyPr/>
          <a:lstStyle/>
          <a:p>
            <a:r>
              <a:rPr lang="en-US" dirty="0"/>
              <a:t>Informed Healthy Opportunities service definitions and rate settings. </a:t>
            </a:r>
          </a:p>
        </p:txBody>
      </p:sp>
      <p:sp>
        <p:nvSpPr>
          <p:cNvPr id="3" name="Content Placeholder 2">
            <a:extLst>
              <a:ext uri="{FF2B5EF4-FFF2-40B4-BE49-F238E27FC236}">
                <a16:creationId xmlns:a16="http://schemas.microsoft.com/office/drawing/2014/main" id="{7AC99719-ADA2-4223-9B68-50E1043FC9B5}"/>
              </a:ext>
            </a:extLst>
          </p:cNvPr>
          <p:cNvSpPr>
            <a:spLocks noGrp="1"/>
          </p:cNvSpPr>
          <p:nvPr>
            <p:ph idx="1"/>
          </p:nvPr>
        </p:nvSpPr>
        <p:spPr/>
        <p:txBody>
          <a:bodyPr/>
          <a:lstStyle/>
          <a:p>
            <a:pPr marL="0" indent="0">
              <a:buNone/>
            </a:pPr>
            <a:r>
              <a:rPr lang="en-US" dirty="0"/>
              <a:t>Participated on North Carolina Healthy Opportunities Fee Schedule Advisory Panel</a:t>
            </a:r>
          </a:p>
          <a:p>
            <a:pPr marL="0" indent="0">
              <a:buNone/>
            </a:pPr>
            <a:endParaRPr lang="en-US" dirty="0"/>
          </a:p>
          <a:p>
            <a:pPr marL="0" indent="0">
              <a:buNone/>
            </a:pPr>
            <a:r>
              <a:rPr lang="en-US" dirty="0"/>
              <a:t>Research assisted in identifying services and payment strategy </a:t>
            </a:r>
          </a:p>
        </p:txBody>
      </p:sp>
    </p:spTree>
    <p:extLst>
      <p:ext uri="{BB962C8B-B14F-4D97-AF65-F5344CB8AC3E}">
        <p14:creationId xmlns:p14="http://schemas.microsoft.com/office/powerpoint/2010/main" val="8870366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F5A7998-8A78-496F-BD48-9929CA00C322}"/>
              </a:ext>
            </a:extLst>
          </p:cNvPr>
          <p:cNvSpPr>
            <a:spLocks noGrp="1"/>
          </p:cNvSpPr>
          <p:nvPr>
            <p:ph idx="1"/>
          </p:nvPr>
        </p:nvSpPr>
        <p:spPr>
          <a:xfrm>
            <a:off x="160940" y="387202"/>
            <a:ext cx="11790268" cy="6159597"/>
          </a:xfrm>
        </p:spPr>
        <p:txBody>
          <a:bodyPr vert="horz" lIns="91440" tIns="45720" rIns="91440" bIns="45720" rtlCol="0" anchor="t">
            <a:normAutofit fontScale="47500" lnSpcReduction="20000"/>
          </a:bodyPr>
          <a:lstStyle/>
          <a:p>
            <a:pPr algn="ctr">
              <a:buNone/>
            </a:pPr>
            <a:r>
              <a:rPr lang="en-US" b="1" dirty="0">
                <a:cs typeface="Calibri"/>
              </a:rPr>
              <a:t>References</a:t>
            </a:r>
          </a:p>
          <a:p>
            <a:pPr>
              <a:buNone/>
            </a:pPr>
            <a:r>
              <a:rPr lang="en-US" dirty="0">
                <a:cs typeface="Calibri"/>
              </a:rPr>
              <a:t>1. Shalen E. Homelessness is an independent risk factor for cardiovascular disease hospital readmission in the California Health Care Utilization Project.  </a:t>
            </a:r>
            <a:r>
              <a:rPr lang="en-US" i="1" dirty="0">
                <a:cs typeface="Calibri"/>
              </a:rPr>
              <a:t>Circulation</a:t>
            </a:r>
            <a:r>
              <a:rPr lang="en-US" dirty="0">
                <a:cs typeface="Calibri"/>
              </a:rPr>
              <a:t>. 2017;135(suppl_1):AP333.</a:t>
            </a:r>
            <a:endParaRPr lang="en-US" dirty="0"/>
          </a:p>
          <a:p>
            <a:pPr>
              <a:buNone/>
            </a:pPr>
            <a:r>
              <a:rPr lang="en-US" dirty="0">
                <a:cs typeface="Calibri" panose="020F0502020204030204"/>
              </a:rPr>
              <a:t>2. Castellow J, Kloom B, Townley G. Previous homelessness as a risk factor for recovery from serious mental illnesses. </a:t>
            </a:r>
            <a:r>
              <a:rPr lang="en-US" i="1" dirty="0">
                <a:cs typeface="Calibri" panose="020F0502020204030204"/>
              </a:rPr>
              <a:t>Community Ment Health J</a:t>
            </a:r>
            <a:r>
              <a:rPr lang="en-US" dirty="0">
                <a:cs typeface="Calibri" panose="020F0502020204030204"/>
              </a:rPr>
              <a:t>. 2015; 51(6):674-84.</a:t>
            </a:r>
            <a:endParaRPr lang="en-US" dirty="0"/>
          </a:p>
          <a:p>
            <a:pPr>
              <a:buNone/>
            </a:pPr>
            <a:r>
              <a:rPr lang="en-US" dirty="0">
                <a:cs typeface="Calibri" panose="020F0502020204030204"/>
              </a:rPr>
              <a:t>3. Oppenheimer S, Nurius P, Green S. Homelessness history impacts on health outcomes and economic and risk behavior intermediaries: new insights from population data. </a:t>
            </a:r>
            <a:r>
              <a:rPr lang="en-US" i="1" dirty="0">
                <a:cs typeface="Calibri" panose="020F0502020204030204"/>
              </a:rPr>
              <a:t>Fam Soc</a:t>
            </a:r>
            <a:r>
              <a:rPr lang="en-US" dirty="0">
                <a:cs typeface="Calibri" panose="020F0502020204030204"/>
              </a:rPr>
              <a:t>. 2016;97(3):230-42.</a:t>
            </a:r>
            <a:endParaRPr lang="en-US" dirty="0"/>
          </a:p>
          <a:p>
            <a:pPr>
              <a:buNone/>
            </a:pPr>
            <a:r>
              <a:rPr lang="en-US" dirty="0">
                <a:cs typeface="Calibri" panose="020F0502020204030204"/>
              </a:rPr>
              <a:t>4. Morrison D. Homelessness as an independent risk factor for mortality: results from a retrospective cohort study. </a:t>
            </a:r>
            <a:r>
              <a:rPr lang="en-US" i="1" dirty="0">
                <a:cs typeface="Calibri" panose="020F0502020204030204"/>
              </a:rPr>
              <a:t>Int J Epidemiol</a:t>
            </a:r>
            <a:r>
              <a:rPr lang="en-US" dirty="0">
                <a:cs typeface="Calibri" panose="020F0502020204030204"/>
              </a:rPr>
              <a:t>.2009;38(3):877-83. </a:t>
            </a:r>
            <a:endParaRPr lang="en-US" dirty="0"/>
          </a:p>
          <a:p>
            <a:pPr>
              <a:buNone/>
            </a:pPr>
            <a:r>
              <a:rPr lang="en-US" dirty="0">
                <a:cs typeface="Calibri" panose="020F0502020204030204"/>
              </a:rPr>
              <a:t>5. Burt MR. Impact of housing and work supports on outcomes for chronically homeless adults with mental illness: LA's HOPE. </a:t>
            </a:r>
            <a:r>
              <a:rPr lang="en-US" i="1" dirty="0">
                <a:cs typeface="Calibri" panose="020F0502020204030204"/>
              </a:rPr>
              <a:t>Psychiatr Serv</a:t>
            </a:r>
            <a:r>
              <a:rPr lang="en-US" dirty="0">
                <a:cs typeface="Calibri" panose="020F0502020204030204"/>
              </a:rPr>
              <a:t>,  2012;63(3):209-15.</a:t>
            </a:r>
            <a:endParaRPr lang="en-US" dirty="0"/>
          </a:p>
          <a:p>
            <a:pPr>
              <a:buNone/>
            </a:pPr>
            <a:r>
              <a:rPr lang="en-US" dirty="0">
                <a:cs typeface="Calibri" panose="020F0502020204030204"/>
              </a:rPr>
              <a:t>6. Byrne T, Fargo JD, Montgomery AE, Munley E, Culhane DP. The relationship between community investment in permanent supportive housing and chronic homelessness. </a:t>
            </a:r>
            <a:r>
              <a:rPr lang="en-US" i="1" dirty="0">
                <a:cs typeface="Calibri" panose="020F0502020204030204"/>
              </a:rPr>
              <a:t>Soc Serv Rev</a:t>
            </a:r>
            <a:r>
              <a:rPr lang="en-US" dirty="0">
                <a:cs typeface="Calibri" panose="020F0502020204030204"/>
              </a:rPr>
              <a:t>.2014;88(2):234-63.</a:t>
            </a:r>
            <a:endParaRPr lang="en-US" dirty="0"/>
          </a:p>
          <a:p>
            <a:pPr>
              <a:buNone/>
            </a:pPr>
            <a:r>
              <a:rPr lang="en-US" dirty="0">
                <a:cs typeface="Calibri" panose="020F0502020204030204"/>
              </a:rPr>
              <a:t>7. Rog DJ, Marshall T, Dougherty RH, et al. Permanent supportive housing: assessing the evidence. </a:t>
            </a:r>
            <a:r>
              <a:rPr lang="en-US" i="1" dirty="0">
                <a:cs typeface="Calibri" panose="020F0502020204030204"/>
              </a:rPr>
              <a:t>Psychiatr Serv. </a:t>
            </a:r>
            <a:r>
              <a:rPr lang="en-US" dirty="0">
                <a:cs typeface="Calibri" panose="020F0502020204030204"/>
              </a:rPr>
              <a:t>2014;65(3):287-94.</a:t>
            </a:r>
            <a:endParaRPr lang="en-US" dirty="0"/>
          </a:p>
          <a:p>
            <a:pPr>
              <a:buNone/>
            </a:pPr>
            <a:r>
              <a:rPr lang="en-US" dirty="0">
                <a:cs typeface="Calibri" panose="020F0502020204030204"/>
              </a:rPr>
              <a:t>8. Benston EA. Housing programs for homeless individuals with mental illness: effects on housing and mental health outcomes. </a:t>
            </a:r>
            <a:r>
              <a:rPr lang="en-US" i="1" dirty="0">
                <a:cs typeface="Calibri" panose="020F0502020204030204"/>
              </a:rPr>
              <a:t>Psychiatr Serv</a:t>
            </a:r>
            <a:r>
              <a:rPr lang="en-US" dirty="0">
                <a:cs typeface="Calibri" panose="020F0502020204030204"/>
              </a:rPr>
              <a:t>, 2015;66(8):806-16.</a:t>
            </a:r>
            <a:endParaRPr lang="en-US" dirty="0"/>
          </a:p>
          <a:p>
            <a:pPr>
              <a:buNone/>
            </a:pPr>
            <a:r>
              <a:rPr lang="en-US" dirty="0">
                <a:cs typeface="Calibri" panose="020F0502020204030204"/>
              </a:rPr>
              <a:t>9. Henwood BF, Katz ML, Gilmer TP. Aging in place within permanent supportive housing. </a:t>
            </a:r>
            <a:r>
              <a:rPr lang="en-US" i="1" dirty="0">
                <a:cs typeface="Calibri" panose="020F0502020204030204"/>
              </a:rPr>
              <a:t>Int J Geriatr Psychiatry</a:t>
            </a:r>
            <a:r>
              <a:rPr lang="en-US" dirty="0">
                <a:cs typeface="Calibri" panose="020F0502020204030204"/>
              </a:rPr>
              <a:t>. 2015;30(1):80-7.</a:t>
            </a:r>
            <a:endParaRPr lang="en-US" dirty="0"/>
          </a:p>
          <a:p>
            <a:pPr>
              <a:buNone/>
            </a:pPr>
            <a:r>
              <a:rPr lang="en-US" dirty="0">
                <a:cs typeface="Calibri" panose="020F0502020204030204"/>
              </a:rPr>
              <a:t>10. Collins SE, Malone DK, Clifasefi SL, et al. Project-based Housing First for chronically homeless individuals with alcohol problems: within-subjects     analyses of 2-year alcohol trajectories. </a:t>
            </a:r>
            <a:r>
              <a:rPr lang="en-US" i="1" dirty="0">
                <a:cs typeface="Calibri" panose="020F0502020204030204"/>
              </a:rPr>
              <a:t>Am J Public Health. </a:t>
            </a:r>
            <a:r>
              <a:rPr lang="en-US" dirty="0">
                <a:cs typeface="Calibri" panose="020F0502020204030204"/>
              </a:rPr>
              <a:t>2012;102(3):511-9.</a:t>
            </a:r>
            <a:endParaRPr lang="en-US" dirty="0"/>
          </a:p>
          <a:p>
            <a:pPr>
              <a:buNone/>
            </a:pPr>
            <a:r>
              <a:rPr lang="en-US" dirty="0">
                <a:cs typeface="Calibri" panose="020F0502020204030204"/>
              </a:rPr>
              <a:t>11. Buchanan D, Kee R, Sadowski LS, Garcia D. The health impact of supportive housing for HIV-positive homeless patients: a randomized controlled trial. </a:t>
            </a:r>
            <a:r>
              <a:rPr lang="en-US" i="1" dirty="0">
                <a:cs typeface="Calibri" panose="020F0502020204030204"/>
              </a:rPr>
              <a:t>Am J Public Health</a:t>
            </a:r>
            <a:r>
              <a:rPr lang="en-US" dirty="0">
                <a:cs typeface="Calibri" panose="020F0502020204030204"/>
              </a:rPr>
              <a:t>. 2009:99(Suppl_3):S675-80.</a:t>
            </a:r>
          </a:p>
          <a:p>
            <a:pPr>
              <a:buNone/>
            </a:pPr>
            <a:r>
              <a:rPr lang="en-US" dirty="0">
                <a:cs typeface="Calibri" panose="020F0502020204030204"/>
              </a:rPr>
              <a:t>12. National Academies of Sciences, Engineering, and Medicine. Permanent Supportive Housing: Evaluating the Evidence for Improving Health Outcomes Among People Experiencing Chronic Homelessness. Washington, DC: The National Academies Press; 2018.</a:t>
            </a:r>
            <a:endParaRPr lang="en-US" dirty="0"/>
          </a:p>
          <a:p>
            <a:pPr>
              <a:buNone/>
            </a:pPr>
            <a:endParaRPr lang="en-US" dirty="0">
              <a:cs typeface="Calibri" panose="020F0502020204030204"/>
            </a:endParaRPr>
          </a:p>
          <a:p>
            <a:pPr marL="0" indent="0">
              <a:buNone/>
            </a:pPr>
            <a:endParaRPr lang="en-US" dirty="0">
              <a:cs typeface="Calibri" panose="020F0502020204030204"/>
            </a:endParaRPr>
          </a:p>
        </p:txBody>
      </p:sp>
    </p:spTree>
    <p:extLst>
      <p:ext uri="{BB962C8B-B14F-4D97-AF65-F5344CB8AC3E}">
        <p14:creationId xmlns:p14="http://schemas.microsoft.com/office/powerpoint/2010/main" val="3307352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Study goal</a:t>
            </a:r>
          </a:p>
        </p:txBody>
      </p:sp>
      <p:sp>
        <p:nvSpPr>
          <p:cNvPr id="3" name="Content Placeholder 2"/>
          <p:cNvSpPr>
            <a:spLocks noGrp="1"/>
          </p:cNvSpPr>
          <p:nvPr>
            <p:ph idx="1"/>
          </p:nvPr>
        </p:nvSpPr>
        <p:spPr>
          <a:xfrm>
            <a:off x="434109" y="1859014"/>
            <a:ext cx="11517099" cy="4098314"/>
          </a:xfrm>
        </p:spPr>
        <p:txBody>
          <a:bodyPr/>
          <a:lstStyle/>
          <a:p>
            <a:pPr marL="0" indent="0">
              <a:buNone/>
            </a:pPr>
            <a:r>
              <a:rPr lang="en-US" dirty="0">
                <a:latin typeface="Calibri" panose="020F0502020204030204" pitchFamily="34" charset="0"/>
                <a:cs typeface="Calibri" panose="020F0502020204030204" pitchFamily="34" charset="0"/>
              </a:rPr>
              <a:t>Study promising practices in tenancy support services (TSS) to provide information to North Carolina Department of Health and Human Services (NC DHHS) for Medicaid funding. </a:t>
            </a:r>
          </a:p>
          <a:p>
            <a:pPr marL="0" indent="0">
              <a:buNone/>
            </a:pPr>
            <a:endParaRPr lang="en-US" dirty="0"/>
          </a:p>
        </p:txBody>
      </p:sp>
      <p:pic>
        <p:nvPicPr>
          <p:cNvPr id="4" name="Picture 3"/>
          <p:cNvPicPr>
            <a:picLocks noChangeAspect="1"/>
          </p:cNvPicPr>
          <p:nvPr/>
        </p:nvPicPr>
        <p:blipFill>
          <a:blip r:embed="rId3"/>
          <a:stretch>
            <a:fillRect/>
          </a:stretch>
        </p:blipFill>
        <p:spPr>
          <a:xfrm>
            <a:off x="4952901" y="3341368"/>
            <a:ext cx="2286198" cy="2030144"/>
          </a:xfrm>
          <a:prstGeom prst="rect">
            <a:avLst/>
          </a:prstGeom>
        </p:spPr>
      </p:pic>
      <p:pic>
        <p:nvPicPr>
          <p:cNvPr id="5" name="Picture 4">
            <a:extLst>
              <a:ext uri="{FF2B5EF4-FFF2-40B4-BE49-F238E27FC236}">
                <a16:creationId xmlns:a16="http://schemas.microsoft.com/office/drawing/2014/main" id="{1C448B2E-6D13-4D38-8D1F-ADC1BF0C500B}"/>
              </a:ext>
            </a:extLst>
          </p:cNvPr>
          <p:cNvPicPr>
            <a:picLocks noChangeAspect="1"/>
          </p:cNvPicPr>
          <p:nvPr/>
        </p:nvPicPr>
        <p:blipFill>
          <a:blip r:embed="rId4"/>
          <a:stretch>
            <a:fillRect/>
          </a:stretch>
        </p:blipFill>
        <p:spPr>
          <a:xfrm>
            <a:off x="5492560" y="3411921"/>
            <a:ext cx="1206880" cy="992500"/>
          </a:xfrm>
          <a:prstGeom prst="rect">
            <a:avLst/>
          </a:prstGeom>
        </p:spPr>
      </p:pic>
    </p:spTree>
    <p:extLst>
      <p:ext uri="{BB962C8B-B14F-4D97-AF65-F5344CB8AC3E}">
        <p14:creationId xmlns:p14="http://schemas.microsoft.com/office/powerpoint/2010/main" val="3067934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Key stakeholders</a:t>
            </a:r>
          </a:p>
        </p:txBody>
      </p:sp>
      <p:sp>
        <p:nvSpPr>
          <p:cNvPr id="3" name="Content Placeholder 2"/>
          <p:cNvSpPr>
            <a:spLocks noGrp="1"/>
          </p:cNvSpPr>
          <p:nvPr>
            <p:ph idx="1"/>
          </p:nvPr>
        </p:nvSpPr>
        <p:spPr>
          <a:xfrm>
            <a:off x="434109" y="1632893"/>
            <a:ext cx="11517099" cy="3835920"/>
          </a:xfrm>
        </p:spPr>
        <p:txBody>
          <a:bodyPr>
            <a:normAutofit/>
          </a:bodyPr>
          <a:lstStyle/>
          <a:p>
            <a:pPr indent="0">
              <a:buNone/>
            </a:pPr>
            <a:r>
              <a:rPr lang="en-US" sz="3600" dirty="0">
                <a:latin typeface="Calibri" panose="020F0502020204030204" pitchFamily="34" charset="0"/>
                <a:cs typeface="Calibri" panose="020F0502020204030204" pitchFamily="34" charset="0"/>
              </a:rPr>
              <a:t>NC DHHS</a:t>
            </a:r>
          </a:p>
          <a:p>
            <a:pPr indent="0">
              <a:buNone/>
            </a:pPr>
            <a:r>
              <a:rPr lang="en-US" sz="3600" dirty="0">
                <a:latin typeface="Calibri" panose="020F0502020204030204" pitchFamily="34" charset="0"/>
                <a:cs typeface="Calibri" panose="020F0502020204030204" pitchFamily="34" charset="0"/>
              </a:rPr>
              <a:t>Louisiana Department of Health (LA DOH) and LA Housing Corporation</a:t>
            </a:r>
          </a:p>
          <a:p>
            <a:pPr indent="0">
              <a:buNone/>
            </a:pPr>
            <a:r>
              <a:rPr lang="en-US" sz="3600" dirty="0">
                <a:latin typeface="Calibri" panose="020F0502020204030204" pitchFamily="34" charset="0"/>
                <a:cs typeface="Calibri" panose="020F0502020204030204" pitchFamily="34" charset="0"/>
              </a:rPr>
              <a:t>Consumer Advisory Council (CAC)</a:t>
            </a:r>
          </a:p>
          <a:p>
            <a:pPr indent="0">
              <a:buNone/>
            </a:pPr>
            <a:r>
              <a:rPr lang="en-US" sz="3600" dirty="0">
                <a:latin typeface="Calibri" panose="020F0502020204030204" pitchFamily="34" charset="0"/>
                <a:cs typeface="Calibri" panose="020F0502020204030204" pitchFamily="34" charset="0"/>
              </a:rPr>
              <a:t>NC Agencies: Homeward Bound, UNC Center for Excellence in Community Mental Health</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6934" y="4654440"/>
            <a:ext cx="3362325" cy="189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6230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109" y="551791"/>
            <a:ext cx="11517099" cy="690155"/>
          </a:xfrm>
        </p:spPr>
        <p:txBody>
          <a:bodyPr/>
          <a:lstStyle/>
          <a:p>
            <a:r>
              <a:rPr lang="en-US" dirty="0">
                <a:latin typeface="Calibri" panose="020F0502020204030204" pitchFamily="34" charset="0"/>
                <a:cs typeface="Calibri" panose="020F0502020204030204" pitchFamily="34" charset="0"/>
              </a:rPr>
              <a:t>Our research questions</a:t>
            </a:r>
          </a:p>
        </p:txBody>
      </p:sp>
      <p:sp>
        <p:nvSpPr>
          <p:cNvPr id="3" name="Content Placeholder 2"/>
          <p:cNvSpPr>
            <a:spLocks noGrp="1"/>
          </p:cNvSpPr>
          <p:nvPr>
            <p:ph idx="1"/>
          </p:nvPr>
        </p:nvSpPr>
        <p:spPr>
          <a:xfrm>
            <a:off x="272955" y="1523819"/>
            <a:ext cx="11678253" cy="4713207"/>
          </a:xfrm>
        </p:spPr>
        <p:txBody>
          <a:bodyPr>
            <a:noAutofit/>
          </a:bodyPr>
          <a:lstStyle/>
          <a:p>
            <a:pPr marL="457200" indent="-457200">
              <a:buFont typeface="+mj-lt"/>
              <a:buAutoNum type="arabicPeriod"/>
            </a:pPr>
            <a:r>
              <a:rPr lang="en-US" sz="2800" dirty="0">
                <a:latin typeface="Calibri" panose="020F0502020204030204" pitchFamily="34" charset="0"/>
                <a:cs typeface="Calibri" panose="020F0502020204030204" pitchFamily="34" charset="0"/>
              </a:rPr>
              <a:t>What constitutes effectiveness of supportive housing? Is improved health one of those outcomes?</a:t>
            </a:r>
          </a:p>
          <a:p>
            <a:pPr marL="457200" indent="-457200">
              <a:buFont typeface="+mj-lt"/>
              <a:buAutoNum type="arabicPeriod"/>
            </a:pPr>
            <a:r>
              <a:rPr lang="en-US" sz="2800" dirty="0">
                <a:latin typeface="Calibri" panose="020F0502020204030204" pitchFamily="34" charset="0"/>
                <a:cs typeface="Calibri" panose="020F0502020204030204" pitchFamily="34" charset="0"/>
              </a:rPr>
              <a:t>What are the practices of effective TSS providers?</a:t>
            </a:r>
          </a:p>
          <a:p>
            <a:pPr marL="457200" indent="-457200">
              <a:buFont typeface="+mj-lt"/>
              <a:buAutoNum type="arabicPeriod"/>
            </a:pPr>
            <a:r>
              <a:rPr lang="en-US" sz="2800" dirty="0">
                <a:latin typeface="Calibri" panose="020F0502020204030204" pitchFamily="34" charset="0"/>
                <a:cs typeface="Calibri" panose="020F0502020204030204" pitchFamily="34" charset="0"/>
              </a:rPr>
              <a:t>Which aspects of provider agency context support effective TSS that is responsive to client needs and accessible to a diverse population? Which create challenges?</a:t>
            </a:r>
          </a:p>
          <a:p>
            <a:pPr marL="457200" indent="-457200">
              <a:buFont typeface="+mj-lt"/>
              <a:buAutoNum type="arabicPeriod"/>
            </a:pPr>
            <a:r>
              <a:rPr lang="en-US" sz="2800" dirty="0">
                <a:latin typeface="Calibri" panose="020F0502020204030204" pitchFamily="34" charset="0"/>
                <a:cs typeface="Calibri" panose="020F0502020204030204" pitchFamily="34" charset="0"/>
              </a:rPr>
              <a:t>Which aspects of local, state, and federal regulation support delivery of effective TSS that is responsive to client needs and accessible to a diverse population? Which create challenges? What are the benefits and challenges for providers to use Medicaid funding for TSS?</a:t>
            </a:r>
          </a:p>
        </p:txBody>
      </p:sp>
    </p:spTree>
    <p:extLst>
      <p:ext uri="{BB962C8B-B14F-4D97-AF65-F5344CB8AC3E}">
        <p14:creationId xmlns:p14="http://schemas.microsoft.com/office/powerpoint/2010/main" val="699935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CDFE91-B992-452D-BD14-CA0E5E008B62}"/>
              </a:ext>
            </a:extLst>
          </p:cNvPr>
          <p:cNvSpPr>
            <a:spLocks noGrp="1"/>
          </p:cNvSpPr>
          <p:nvPr>
            <p:ph type="title"/>
          </p:nvPr>
        </p:nvSpPr>
        <p:spPr/>
        <p:txBody>
          <a:bodyPr/>
          <a:lstStyle/>
          <a:p>
            <a:r>
              <a:rPr lang="en-US" dirty="0"/>
              <a:t>Methods</a:t>
            </a:r>
          </a:p>
        </p:txBody>
      </p:sp>
      <p:sp>
        <p:nvSpPr>
          <p:cNvPr id="5" name="Text Placeholder 4">
            <a:extLst>
              <a:ext uri="{FF2B5EF4-FFF2-40B4-BE49-F238E27FC236}">
                <a16:creationId xmlns:a16="http://schemas.microsoft.com/office/drawing/2014/main" id="{57CDA855-6674-4123-AB59-E99B1F58267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8315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109" y="500991"/>
            <a:ext cx="11517099" cy="608269"/>
          </a:xfrm>
        </p:spPr>
        <p:txBody>
          <a:bodyPr>
            <a:normAutofit fontScale="90000"/>
          </a:bodyPr>
          <a:lstStyle/>
          <a:p>
            <a:r>
              <a:rPr lang="en-US" dirty="0">
                <a:latin typeface="Calibri" panose="020F0502020204030204" pitchFamily="34" charset="0"/>
                <a:cs typeface="Calibri" panose="020F0502020204030204" pitchFamily="34" charset="0"/>
              </a:rPr>
              <a:t>Our study design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44229197"/>
              </p:ext>
            </p:extLst>
          </p:nvPr>
        </p:nvGraphicFramePr>
        <p:xfrm>
          <a:off x="433388" y="1354919"/>
          <a:ext cx="11517312" cy="45521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19684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Data sources</a:t>
            </a:r>
          </a:p>
        </p:txBody>
      </p:sp>
      <p:sp>
        <p:nvSpPr>
          <p:cNvPr id="3" name="Content Placeholder 2"/>
          <p:cNvSpPr>
            <a:spLocks noGrp="1"/>
          </p:cNvSpPr>
          <p:nvPr>
            <p:ph idx="1"/>
          </p:nvPr>
        </p:nvSpPr>
        <p:spPr>
          <a:xfrm>
            <a:off x="434108" y="1544661"/>
            <a:ext cx="11517099" cy="4890760"/>
          </a:xfrm>
        </p:spPr>
        <p:txBody>
          <a:bodyPr vert="horz" lIns="91440" tIns="45720" rIns="91440" bIns="45720" rtlCol="0" anchor="t">
            <a:normAutofit fontScale="77500" lnSpcReduction="20000"/>
          </a:bodyPr>
          <a:lstStyle/>
          <a:p>
            <a:pPr marL="0" indent="0">
              <a:buNone/>
            </a:pPr>
            <a:r>
              <a:rPr lang="en-US" dirty="0">
                <a:latin typeface="Calibri" panose="020F0502020204030204" pitchFamily="34" charset="0"/>
                <a:cs typeface="Calibri" panose="020F0502020204030204" pitchFamily="34" charset="0"/>
              </a:rPr>
              <a:t>Conducted interviews and focus groups with key sources in NC and LA (90 participants):</a:t>
            </a:r>
          </a:p>
          <a:p>
            <a:pPr marL="640080" indent="-457200"/>
            <a:r>
              <a:rPr lang="en-US" dirty="0">
                <a:latin typeface="Calibri" panose="020F0502020204030204" pitchFamily="34" charset="0"/>
                <a:cs typeface="Calibri" panose="020F0502020204030204" pitchFamily="34" charset="0"/>
              </a:rPr>
              <a:t>Homeward Bound</a:t>
            </a:r>
          </a:p>
          <a:p>
            <a:pPr marL="640080" indent="-457200"/>
            <a:r>
              <a:rPr lang="en-US" dirty="0">
                <a:latin typeface="Calibri" panose="020F0502020204030204" pitchFamily="34" charset="0"/>
                <a:cs typeface="Calibri" panose="020F0502020204030204" pitchFamily="34" charset="0"/>
              </a:rPr>
              <a:t>UNC Center for Excellence </a:t>
            </a:r>
          </a:p>
          <a:p>
            <a:pPr marL="640080" indent="-457200"/>
            <a:r>
              <a:rPr lang="en-US" dirty="0">
                <a:latin typeface="Calibri" panose="020F0502020204030204" pitchFamily="34" charset="0"/>
                <a:cs typeface="Calibri" panose="020F0502020204030204" pitchFamily="34" charset="0"/>
              </a:rPr>
              <a:t>NC DHHS leaders </a:t>
            </a:r>
          </a:p>
          <a:p>
            <a:pPr marL="640080" indent="-457200"/>
            <a:r>
              <a:rPr lang="en-US" dirty="0">
                <a:latin typeface="Calibri" panose="020F0502020204030204" pitchFamily="34" charset="0"/>
                <a:cs typeface="Calibri" panose="020F0502020204030204" pitchFamily="34" charset="0"/>
              </a:rPr>
              <a:t>LME/MCO housing specialists</a:t>
            </a:r>
          </a:p>
          <a:p>
            <a:pPr marL="640080" indent="-457200"/>
            <a:r>
              <a:rPr lang="en-US" dirty="0">
                <a:latin typeface="Calibri" panose="020F0502020204030204" pitchFamily="34" charset="0"/>
                <a:cs typeface="Calibri" panose="020F0502020204030204" pitchFamily="34" charset="0"/>
              </a:rPr>
              <a:t>LA state leaders</a:t>
            </a:r>
          </a:p>
          <a:p>
            <a:pPr marL="640080" indent="-457200"/>
            <a:r>
              <a:rPr lang="en-US" dirty="0">
                <a:latin typeface="Calibri" panose="020F0502020204030204" pitchFamily="34" charset="0"/>
                <a:cs typeface="Calibri" panose="020F0502020204030204" pitchFamily="34" charset="0"/>
              </a:rPr>
              <a:t>LA agency leaders</a:t>
            </a:r>
          </a:p>
          <a:p>
            <a:pPr indent="0">
              <a:buNone/>
            </a:pPr>
            <a:endParaRPr lang="en-US" dirty="0">
              <a:latin typeface="Calibri" panose="020F0502020204030204" pitchFamily="34" charset="0"/>
              <a:cs typeface="Calibri" panose="020F0502020204030204" pitchFamily="34" charset="0"/>
            </a:endParaRPr>
          </a:p>
          <a:p>
            <a:pPr indent="0">
              <a:buNone/>
            </a:pPr>
            <a:r>
              <a:rPr lang="en-US" dirty="0">
                <a:latin typeface="Calibri" panose="020F0502020204030204" pitchFamily="34" charset="0"/>
                <a:cs typeface="Calibri" panose="020F0502020204030204" pitchFamily="34" charset="0"/>
              </a:rPr>
              <a:t>Quantitative data </a:t>
            </a:r>
            <a:r>
              <a:rPr lang="en-US" dirty="0">
                <a:cs typeface="Calibri"/>
              </a:rPr>
              <a:t>(Clients with activity from 10/01/13 - 9/30/17)</a:t>
            </a:r>
            <a:r>
              <a:rPr lang="en-US" dirty="0">
                <a:latin typeface="Calibri" panose="020F0502020204030204" pitchFamily="34" charset="0"/>
                <a:cs typeface="Calibri" panose="020F0502020204030204" pitchFamily="34" charset="0"/>
              </a:rPr>
              <a:t>:</a:t>
            </a:r>
          </a:p>
          <a:p>
            <a:pPr marL="640080" indent="-457200"/>
            <a:r>
              <a:rPr lang="en-US" dirty="0">
                <a:latin typeface="Calibri"/>
                <a:cs typeface="Calibri"/>
              </a:rPr>
              <a:t>NC HMIS </a:t>
            </a:r>
          </a:p>
          <a:p>
            <a:pPr marL="640080" indent="-457200"/>
            <a:r>
              <a:rPr lang="en-US" dirty="0">
                <a:latin typeface="Calibri"/>
                <a:cs typeface="Calibri"/>
              </a:rPr>
              <a:t>UNC Center for Excellence program data</a:t>
            </a:r>
            <a:endParaRPr lang="en-US" dirty="0"/>
          </a:p>
        </p:txBody>
      </p:sp>
    </p:spTree>
    <p:extLst>
      <p:ext uri="{BB962C8B-B14F-4D97-AF65-F5344CB8AC3E}">
        <p14:creationId xmlns:p14="http://schemas.microsoft.com/office/powerpoint/2010/main" val="15971417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BE1B6DD8-9976-4550-A6F4-B2DD4EA939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1904</TotalTime>
  <Words>1233</Words>
  <Application>Microsoft Office PowerPoint</Application>
  <PresentationFormat>Widescreen</PresentationFormat>
  <Paragraphs>327</Paragraphs>
  <Slides>35</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Wingdings</vt:lpstr>
      <vt:lpstr>Wood Type</vt:lpstr>
      <vt:lpstr>Increasing Housing Stability: Assessing Promising  Tenancy Support Models to Inform Local, State, and National Policy and Practice</vt:lpstr>
      <vt:lpstr>PowerPoint Presentation</vt:lpstr>
      <vt:lpstr>Housing matters…</vt:lpstr>
      <vt:lpstr>Study goal</vt:lpstr>
      <vt:lpstr>Key stakeholders</vt:lpstr>
      <vt:lpstr>Our research questions</vt:lpstr>
      <vt:lpstr>Methods</vt:lpstr>
      <vt:lpstr>Our study design</vt:lpstr>
      <vt:lpstr>Data sources</vt:lpstr>
      <vt:lpstr>Results: Who is PSH serving?</vt:lpstr>
      <vt:lpstr>Relationship to head of household (n=7995)*</vt:lpstr>
      <vt:lpstr>PowerPoint Presentation</vt:lpstr>
      <vt:lpstr>Disabilities (n=5115)</vt:lpstr>
      <vt:lpstr>Number of episodes of homelessness in past 3 years  (n=3408)</vt:lpstr>
      <vt:lpstr>Number of months experiencing homelessness in past three years (n=2988)</vt:lpstr>
      <vt:lpstr>Program length of stay in days for first episode (n=2708)</vt:lpstr>
      <vt:lpstr>PowerPoint Presentation</vt:lpstr>
      <vt:lpstr>Housing at program discharge (n=2468)</vt:lpstr>
      <vt:lpstr>Results: What are the outcomes of effective TSS?</vt:lpstr>
      <vt:lpstr>Prevalent outcomes of PSH cited across respondents</vt:lpstr>
      <vt:lpstr>Income and benefits at entry to and exit from services*  </vt:lpstr>
      <vt:lpstr>PowerPoint Presentation</vt:lpstr>
      <vt:lpstr>What are promising practices for service delivery?</vt:lpstr>
      <vt:lpstr>Agencies identified shared promising practices for providing effective tenancy support services. </vt:lpstr>
      <vt:lpstr>The biggest challenge for TSS providers is locating affordable, safe, decent, and accessible housing </vt:lpstr>
      <vt:lpstr>TSS increases landlord and developer willingness to provide access to units.  </vt:lpstr>
      <vt:lpstr>What are key factors to consider in the policy/regulatory environment?</vt:lpstr>
      <vt:lpstr>Louisiana has seen benefits from using Medicaid funding for TSS…</vt:lpstr>
      <vt:lpstr>Creating an effective service definition requires balance.</vt:lpstr>
      <vt:lpstr>Balance requires infrastructure to support implementation.</vt:lpstr>
      <vt:lpstr>Impact</vt:lpstr>
      <vt:lpstr>Research symposium held in April.</vt:lpstr>
      <vt:lpstr>Implementation of CST for tenancy supports changed.</vt:lpstr>
      <vt:lpstr>Informed Healthy Opportunities service definitions and rate settings.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Promising Practices for  Tenancy Support Services Research Symposium</dc:title>
  <dc:creator>Emily Carmody</dc:creator>
  <cp:lastModifiedBy>Emily Carmody</cp:lastModifiedBy>
  <cp:revision>598</cp:revision>
  <cp:lastPrinted>2019-04-22T20:51:50Z</cp:lastPrinted>
  <dcterms:created xsi:type="dcterms:W3CDTF">2019-04-15T20:39:05Z</dcterms:created>
  <dcterms:modified xsi:type="dcterms:W3CDTF">2019-09-24T01:57:24Z</dcterms:modified>
</cp:coreProperties>
</file>