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88" d="100"/>
          <a:sy n="88" d="100"/>
        </p:scale>
        <p:origin x="120"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47BA-947C-44CB-85BF-22153B1BCB68}" type="datetimeFigureOut">
              <a:rPr lang="en-US" smtClean="0"/>
              <a:t>9/17/2019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C1C1F4-AB0E-49FE-8227-7E136CCACAAC}" type="slidenum">
              <a:rPr lang="en-US" smtClean="0"/>
              <a:t>‹#›</a:t>
            </a:fld>
            <a:endParaRPr lang="en-US" dirty="0"/>
          </a:p>
        </p:txBody>
      </p:sp>
    </p:spTree>
    <p:extLst>
      <p:ext uri="{BB962C8B-B14F-4D97-AF65-F5344CB8AC3E}">
        <p14:creationId xmlns:p14="http://schemas.microsoft.com/office/powerpoint/2010/main" val="4121164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0FA06E-247C-4C82-809C-9329D8921706}" type="slidenum">
              <a:rPr lang="en-US" smtClean="0"/>
              <a:t>1</a:t>
            </a:fld>
            <a:endParaRPr lang="en-US" dirty="0"/>
          </a:p>
        </p:txBody>
      </p:sp>
    </p:spTree>
    <p:extLst>
      <p:ext uri="{BB962C8B-B14F-4D97-AF65-F5344CB8AC3E}">
        <p14:creationId xmlns:p14="http://schemas.microsoft.com/office/powerpoint/2010/main" val="604283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C8B8E4-B9E4-4679-9F42-08C103ABB17E}" type="slidenum">
              <a:rPr lang="en-US" smtClean="0"/>
              <a:t>20</a:t>
            </a:fld>
            <a:endParaRPr lang="en-US" dirty="0"/>
          </a:p>
        </p:txBody>
      </p:sp>
    </p:spTree>
    <p:extLst>
      <p:ext uri="{BB962C8B-B14F-4D97-AF65-F5344CB8AC3E}">
        <p14:creationId xmlns:p14="http://schemas.microsoft.com/office/powerpoint/2010/main" val="443936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3A3832-48D6-4ACD-A117-317F8A8FE5CC}" type="datetime1">
              <a:rPr lang="en-US" smtClean="0"/>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E10A2-F12F-4C80-8C15-DD2621DBAF60}" type="slidenum">
              <a:rPr lang="en-US" smtClean="0"/>
              <a:t>‹#›</a:t>
            </a:fld>
            <a:endParaRPr lang="en-US" dirty="0"/>
          </a:p>
        </p:txBody>
      </p:sp>
    </p:spTree>
    <p:extLst>
      <p:ext uri="{BB962C8B-B14F-4D97-AF65-F5344CB8AC3E}">
        <p14:creationId xmlns:p14="http://schemas.microsoft.com/office/powerpoint/2010/main" val="186345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ECEDAA-327A-440F-81DB-C904D1E75BAA}" type="datetime1">
              <a:rPr lang="en-US" smtClean="0"/>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E10A2-F12F-4C80-8C15-DD2621DBAF60}" type="slidenum">
              <a:rPr lang="en-US" smtClean="0"/>
              <a:t>‹#›</a:t>
            </a:fld>
            <a:endParaRPr lang="en-US" dirty="0"/>
          </a:p>
        </p:txBody>
      </p:sp>
    </p:spTree>
    <p:extLst>
      <p:ext uri="{BB962C8B-B14F-4D97-AF65-F5344CB8AC3E}">
        <p14:creationId xmlns:p14="http://schemas.microsoft.com/office/powerpoint/2010/main" val="1421647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52857D-5E84-44BC-A83B-C1A546761CC7}" type="datetime1">
              <a:rPr lang="en-US" smtClean="0"/>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E10A2-F12F-4C80-8C15-DD2621DBAF60}" type="slidenum">
              <a:rPr lang="en-US" smtClean="0"/>
              <a:t>‹#›</a:t>
            </a:fld>
            <a:endParaRPr lang="en-US" dirty="0"/>
          </a:p>
        </p:txBody>
      </p:sp>
    </p:spTree>
    <p:extLst>
      <p:ext uri="{BB962C8B-B14F-4D97-AF65-F5344CB8AC3E}">
        <p14:creationId xmlns:p14="http://schemas.microsoft.com/office/powerpoint/2010/main" val="4125682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80B56-41C1-4EE4-92E2-E15DE46C10B4}" type="datetime1">
              <a:rPr lang="en-US" smtClean="0"/>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E10A2-F12F-4C80-8C15-DD2621DBAF60}" type="slidenum">
              <a:rPr lang="en-US" smtClean="0"/>
              <a:t>‹#›</a:t>
            </a:fld>
            <a:endParaRPr lang="en-US" dirty="0"/>
          </a:p>
        </p:txBody>
      </p:sp>
    </p:spTree>
    <p:extLst>
      <p:ext uri="{BB962C8B-B14F-4D97-AF65-F5344CB8AC3E}">
        <p14:creationId xmlns:p14="http://schemas.microsoft.com/office/powerpoint/2010/main" val="32645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361E5F-AEB6-41F9-AAE8-2D8108352A24}" type="datetime1">
              <a:rPr lang="en-US" smtClean="0"/>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E10A2-F12F-4C80-8C15-DD2621DBAF60}" type="slidenum">
              <a:rPr lang="en-US" smtClean="0"/>
              <a:t>‹#›</a:t>
            </a:fld>
            <a:endParaRPr lang="en-US" dirty="0"/>
          </a:p>
        </p:txBody>
      </p:sp>
    </p:spTree>
    <p:extLst>
      <p:ext uri="{BB962C8B-B14F-4D97-AF65-F5344CB8AC3E}">
        <p14:creationId xmlns:p14="http://schemas.microsoft.com/office/powerpoint/2010/main" val="132224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0EDC76-7CC6-4EB3-B963-B83EE01C9BF1}" type="datetime1">
              <a:rPr lang="en-US" smtClean="0"/>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E10A2-F12F-4C80-8C15-DD2621DBAF60}" type="slidenum">
              <a:rPr lang="en-US" smtClean="0"/>
              <a:t>‹#›</a:t>
            </a:fld>
            <a:endParaRPr lang="en-US" dirty="0"/>
          </a:p>
        </p:txBody>
      </p:sp>
    </p:spTree>
    <p:extLst>
      <p:ext uri="{BB962C8B-B14F-4D97-AF65-F5344CB8AC3E}">
        <p14:creationId xmlns:p14="http://schemas.microsoft.com/office/powerpoint/2010/main" val="2080106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FE20E0-E773-449C-BB26-F2762F086F44}" type="datetime1">
              <a:rPr lang="en-US" smtClean="0"/>
              <a:t>9/17/2019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DE10A2-F12F-4C80-8C15-DD2621DBAF60}" type="slidenum">
              <a:rPr lang="en-US" smtClean="0"/>
              <a:t>‹#›</a:t>
            </a:fld>
            <a:endParaRPr lang="en-US" dirty="0"/>
          </a:p>
        </p:txBody>
      </p:sp>
    </p:spTree>
    <p:extLst>
      <p:ext uri="{BB962C8B-B14F-4D97-AF65-F5344CB8AC3E}">
        <p14:creationId xmlns:p14="http://schemas.microsoft.com/office/powerpoint/2010/main" val="982160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093E5-DCA0-46C7-B38C-170140B79E04}" type="datetime1">
              <a:rPr lang="en-US" smtClean="0"/>
              <a:t>9/17/2019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DE10A2-F12F-4C80-8C15-DD2621DBAF60}" type="slidenum">
              <a:rPr lang="en-US" smtClean="0"/>
              <a:t>‹#›</a:t>
            </a:fld>
            <a:endParaRPr lang="en-US" dirty="0"/>
          </a:p>
        </p:txBody>
      </p:sp>
    </p:spTree>
    <p:extLst>
      <p:ext uri="{BB962C8B-B14F-4D97-AF65-F5344CB8AC3E}">
        <p14:creationId xmlns:p14="http://schemas.microsoft.com/office/powerpoint/2010/main" val="3020525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5E398-0904-4C2E-9029-9FC849B7A8FC}" type="datetime1">
              <a:rPr lang="en-US" smtClean="0"/>
              <a:t>9/17/2019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DE10A2-F12F-4C80-8C15-DD2621DBAF60}" type="slidenum">
              <a:rPr lang="en-US" smtClean="0"/>
              <a:t>‹#›</a:t>
            </a:fld>
            <a:endParaRPr lang="en-US" dirty="0"/>
          </a:p>
        </p:txBody>
      </p:sp>
    </p:spTree>
    <p:extLst>
      <p:ext uri="{BB962C8B-B14F-4D97-AF65-F5344CB8AC3E}">
        <p14:creationId xmlns:p14="http://schemas.microsoft.com/office/powerpoint/2010/main" val="212891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0D0F2B-B426-4471-B4AE-B9018DF17BE4}" type="datetime1">
              <a:rPr lang="en-US" smtClean="0"/>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E10A2-F12F-4C80-8C15-DD2621DBAF60}" type="slidenum">
              <a:rPr lang="en-US" smtClean="0"/>
              <a:t>‹#›</a:t>
            </a:fld>
            <a:endParaRPr lang="en-US" dirty="0"/>
          </a:p>
        </p:txBody>
      </p:sp>
    </p:spTree>
    <p:extLst>
      <p:ext uri="{BB962C8B-B14F-4D97-AF65-F5344CB8AC3E}">
        <p14:creationId xmlns:p14="http://schemas.microsoft.com/office/powerpoint/2010/main" val="11511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75072-E0FB-40DA-8934-E46ADDEF420E}" type="datetime1">
              <a:rPr lang="en-US" smtClean="0"/>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E10A2-F12F-4C80-8C15-DD2621DBAF60}" type="slidenum">
              <a:rPr lang="en-US" smtClean="0"/>
              <a:t>‹#›</a:t>
            </a:fld>
            <a:endParaRPr lang="en-US" dirty="0"/>
          </a:p>
        </p:txBody>
      </p:sp>
    </p:spTree>
    <p:extLst>
      <p:ext uri="{BB962C8B-B14F-4D97-AF65-F5344CB8AC3E}">
        <p14:creationId xmlns:p14="http://schemas.microsoft.com/office/powerpoint/2010/main" val="1078947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E9146D-7598-4BBE-AD23-07BC48ED7FA7}" type="datetime1">
              <a:rPr lang="en-US" smtClean="0"/>
              <a:t>9/17/2019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E10A2-F12F-4C80-8C15-DD2621DBAF60}" type="slidenum">
              <a:rPr lang="en-US" smtClean="0"/>
              <a:t>‹#›</a:t>
            </a:fld>
            <a:endParaRPr lang="en-US" dirty="0"/>
          </a:p>
        </p:txBody>
      </p:sp>
    </p:spTree>
    <p:extLst>
      <p:ext uri="{BB962C8B-B14F-4D97-AF65-F5344CB8AC3E}">
        <p14:creationId xmlns:p14="http://schemas.microsoft.com/office/powerpoint/2010/main" val="3781657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ty@cvla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172BFF-8CEC-4DCB-877B-79B563DFEFFA}"/>
              </a:ext>
            </a:extLst>
          </p:cNvPr>
          <p:cNvSpPr>
            <a:spLocks noGrp="1"/>
          </p:cNvSpPr>
          <p:nvPr>
            <p:ph type="ctrTitle"/>
          </p:nvPr>
        </p:nvSpPr>
        <p:spPr>
          <a:xfrm>
            <a:off x="1012373" y="446314"/>
            <a:ext cx="10380518" cy="2097415"/>
          </a:xfrm>
        </p:spPr>
        <p:txBody>
          <a:bodyPr>
            <a:normAutofit/>
          </a:bodyPr>
          <a:lstStyle/>
          <a:p>
            <a:r>
              <a:rPr lang="en-US" sz="3600" b="1" dirty="0" smtClean="0">
                <a:solidFill>
                  <a:srgbClr val="FF0000"/>
                </a:solidFill>
                <a:latin typeface="+mn-lt"/>
              </a:rPr>
              <a:t>City of Richmond Eviction Diversion Program</a:t>
            </a:r>
            <a:br>
              <a:rPr lang="en-US" sz="3600" b="1" dirty="0" smtClean="0">
                <a:solidFill>
                  <a:srgbClr val="FF0000"/>
                </a:solidFill>
                <a:latin typeface="+mn-lt"/>
              </a:rPr>
            </a:br>
            <a:r>
              <a:rPr lang="en-US" sz="1200" b="1" dirty="0" smtClean="0">
                <a:solidFill>
                  <a:srgbClr val="FF0000"/>
                </a:solidFill>
                <a:latin typeface="+mn-lt"/>
              </a:rPr>
              <a:t> </a:t>
            </a:r>
            <a:r>
              <a:rPr lang="en-US" sz="3600" b="1" dirty="0">
                <a:solidFill>
                  <a:srgbClr val="FF0000"/>
                </a:solidFill>
                <a:latin typeface="+mn-lt"/>
              </a:rPr>
              <a:t/>
            </a:r>
            <a:br>
              <a:rPr lang="en-US" sz="3600" b="1" dirty="0">
                <a:solidFill>
                  <a:srgbClr val="FF0000"/>
                </a:solidFill>
                <a:latin typeface="+mn-lt"/>
              </a:rPr>
            </a:br>
            <a:r>
              <a:rPr lang="en-US" sz="3600" b="1" dirty="0" smtClean="0">
                <a:solidFill>
                  <a:srgbClr val="FF0000"/>
                </a:solidFill>
                <a:latin typeface="+mn-lt"/>
              </a:rPr>
              <a:t>North Carolina Affordable Housing Conference</a:t>
            </a:r>
            <a:br>
              <a:rPr lang="en-US" sz="3600" b="1" dirty="0" smtClean="0">
                <a:solidFill>
                  <a:srgbClr val="FF0000"/>
                </a:solidFill>
                <a:latin typeface="+mn-lt"/>
              </a:rPr>
            </a:br>
            <a:r>
              <a:rPr lang="en-US" sz="3600" b="1" dirty="0" smtClean="0">
                <a:solidFill>
                  <a:srgbClr val="FF0000"/>
                </a:solidFill>
                <a:latin typeface="+mn-lt"/>
              </a:rPr>
              <a:t>October 8, 2019</a:t>
            </a:r>
            <a:endParaRPr lang="en-US" sz="3200" dirty="0">
              <a:solidFill>
                <a:srgbClr val="FF0000"/>
              </a:solidFill>
            </a:endParaRPr>
          </a:p>
        </p:txBody>
      </p:sp>
      <p:sp>
        <p:nvSpPr>
          <p:cNvPr id="3" name="Subtitle 2">
            <a:extLst>
              <a:ext uri="{FF2B5EF4-FFF2-40B4-BE49-F238E27FC236}">
                <a16:creationId xmlns="" xmlns:a16="http://schemas.microsoft.com/office/drawing/2014/main" id="{A284AD7D-79BC-4FCB-ADB3-CFF8281E9E2F}"/>
              </a:ext>
            </a:extLst>
          </p:cNvPr>
          <p:cNvSpPr>
            <a:spLocks noGrp="1"/>
          </p:cNvSpPr>
          <p:nvPr>
            <p:ph type="subTitle" idx="1"/>
          </p:nvPr>
        </p:nvSpPr>
        <p:spPr>
          <a:xfrm>
            <a:off x="1524000" y="3641459"/>
            <a:ext cx="9144000" cy="2720704"/>
          </a:xfrm>
        </p:spPr>
        <p:txBody>
          <a:bodyPr/>
          <a:lstStyle/>
          <a:p>
            <a:r>
              <a:rPr lang="en-US" b="1" dirty="0"/>
              <a:t>Martin Wegbreit, Esq., Director of Litigation</a:t>
            </a:r>
          </a:p>
          <a:p>
            <a:r>
              <a:rPr lang="en-US" b="1" dirty="0"/>
              <a:t>Central Virginia Legal Aid Society</a:t>
            </a:r>
          </a:p>
          <a:p>
            <a:r>
              <a:rPr lang="en-US" b="1" dirty="0"/>
              <a:t>101 West Broad Street, Suite #101</a:t>
            </a:r>
          </a:p>
          <a:p>
            <a:r>
              <a:rPr lang="en-US" b="1" dirty="0"/>
              <a:t>Richmond, VA. 23220</a:t>
            </a:r>
          </a:p>
          <a:p>
            <a:r>
              <a:rPr lang="en-US" b="1" dirty="0"/>
              <a:t>804-200-6045 (V) &amp; 804-649-8794 (F)</a:t>
            </a:r>
          </a:p>
          <a:p>
            <a:r>
              <a:rPr lang="en-US" b="1" u="sng" dirty="0">
                <a:hlinkClick r:id="rId3"/>
              </a:rPr>
              <a:t>marty@cvlas.org</a:t>
            </a:r>
            <a:r>
              <a:rPr lang="en-US" b="1" dirty="0"/>
              <a:t> (E-mail)</a:t>
            </a:r>
          </a:p>
          <a:p>
            <a:endParaRPr lang="en-US" dirty="0"/>
          </a:p>
        </p:txBody>
      </p:sp>
    </p:spTree>
    <p:extLst>
      <p:ext uri="{BB962C8B-B14F-4D97-AF65-F5344CB8AC3E}">
        <p14:creationId xmlns:p14="http://schemas.microsoft.com/office/powerpoint/2010/main" val="3083050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35428"/>
            <a:ext cx="10731726" cy="838199"/>
          </a:xfrm>
        </p:spPr>
        <p:txBody>
          <a:bodyPr>
            <a:normAutofit/>
          </a:bodyPr>
          <a:lstStyle/>
          <a:p>
            <a:r>
              <a:rPr lang="en-US" b="1" dirty="0" smtClean="0">
                <a:solidFill>
                  <a:srgbClr val="FF0000"/>
                </a:solidFill>
                <a:latin typeface="+mn-lt"/>
              </a:rPr>
              <a:t>To get financial assistance as part of the EDP, the tenant must:</a:t>
            </a:r>
            <a:endParaRPr lang="en-US" b="1" dirty="0">
              <a:solidFill>
                <a:srgbClr val="FF0000"/>
              </a:solidFill>
              <a:latin typeface="+mn-lt"/>
            </a:endParaRPr>
          </a:p>
        </p:txBody>
      </p:sp>
      <p:sp>
        <p:nvSpPr>
          <p:cNvPr id="4" name="Text Placeholder 3"/>
          <p:cNvSpPr>
            <a:spLocks noGrp="1"/>
          </p:cNvSpPr>
          <p:nvPr>
            <p:ph type="body" sz="half" idx="2"/>
          </p:nvPr>
        </p:nvSpPr>
        <p:spPr>
          <a:xfrm>
            <a:off x="839788" y="1545771"/>
            <a:ext cx="10590212" cy="4974772"/>
          </a:xfrm>
        </p:spPr>
        <p:txBody>
          <a:bodyPr>
            <a:noAutofit/>
          </a:bodyPr>
          <a:lstStyle/>
          <a:p>
            <a:r>
              <a:rPr lang="en-US" sz="2800" b="1" dirty="0" smtClean="0"/>
              <a:t>• Have </a:t>
            </a:r>
            <a:r>
              <a:rPr lang="en-US" sz="2800" b="1" dirty="0"/>
              <a:t>come to court on the court date, paid 25% of the amount due, and entered a payment plan and continuance </a:t>
            </a:r>
            <a:r>
              <a:rPr lang="en-US" sz="2800" b="1" dirty="0" smtClean="0"/>
              <a:t>agreement</a:t>
            </a:r>
            <a:endParaRPr lang="en-US" sz="2800" b="1" dirty="0"/>
          </a:p>
          <a:p>
            <a:r>
              <a:rPr lang="en-US" sz="2800" b="1" dirty="0" smtClean="0"/>
              <a:t>• Participate </a:t>
            </a:r>
            <a:r>
              <a:rPr lang="en-US" sz="2800" b="1" dirty="0"/>
              <a:t>in a financial literacy counseling </a:t>
            </a:r>
            <a:r>
              <a:rPr lang="en-US" sz="2800" b="1" dirty="0" smtClean="0"/>
              <a:t>session</a:t>
            </a:r>
            <a:endParaRPr lang="en-US" sz="2800" b="1" dirty="0"/>
          </a:p>
          <a:p>
            <a:r>
              <a:rPr lang="en-US" sz="2800" b="1" dirty="0" smtClean="0"/>
              <a:t>• Bring </a:t>
            </a:r>
            <a:r>
              <a:rPr lang="en-US" sz="2800" b="1" dirty="0"/>
              <a:t>to the session the payment plan and continuance agreement, proof of current income, bank statements, and proof of </a:t>
            </a:r>
            <a:r>
              <a:rPr lang="en-US" sz="2800" b="1" dirty="0" smtClean="0"/>
              <a:t>expenses</a:t>
            </a:r>
            <a:endParaRPr lang="en-US" sz="2800" b="1" dirty="0"/>
          </a:p>
          <a:p>
            <a:r>
              <a:rPr lang="en-US" sz="2800" b="1" dirty="0" smtClean="0"/>
              <a:t>• Have </a:t>
            </a:r>
            <a:r>
              <a:rPr lang="en-US" sz="2800" b="1" dirty="0"/>
              <a:t>household income not in excess of 80% of Richmond’s median household income (as shown in figures below):</a:t>
            </a:r>
          </a:p>
          <a:p>
            <a:r>
              <a:rPr lang="en-US" sz="2800" b="1" dirty="0"/>
              <a:t> </a:t>
            </a:r>
          </a:p>
          <a:p>
            <a:r>
              <a:rPr lang="en-US" sz="2800" b="1" u="sng" dirty="0" smtClean="0"/>
              <a:t>HH </a:t>
            </a:r>
            <a:r>
              <a:rPr lang="en-US" sz="2800" b="1" u="sng" dirty="0"/>
              <a:t>of 1</a:t>
            </a:r>
            <a:r>
              <a:rPr lang="en-US" sz="2800" b="1" dirty="0"/>
              <a:t>	</a:t>
            </a:r>
            <a:r>
              <a:rPr lang="en-US" sz="2800" b="1" u="sng" dirty="0"/>
              <a:t>HH of 2</a:t>
            </a:r>
            <a:r>
              <a:rPr lang="en-US" sz="2800" b="1" dirty="0"/>
              <a:t>	</a:t>
            </a:r>
            <a:r>
              <a:rPr lang="en-US" sz="2800" b="1" u="sng" dirty="0"/>
              <a:t>HH of 3</a:t>
            </a:r>
            <a:r>
              <a:rPr lang="en-US" sz="2800" b="1" dirty="0"/>
              <a:t>	</a:t>
            </a:r>
            <a:r>
              <a:rPr lang="en-US" sz="2800" b="1" u="sng" dirty="0"/>
              <a:t>HH of 4</a:t>
            </a:r>
            <a:r>
              <a:rPr lang="en-US" sz="2800" b="1" dirty="0"/>
              <a:t>          </a:t>
            </a:r>
            <a:r>
              <a:rPr lang="en-US" sz="2800" b="1" u="sng" dirty="0"/>
              <a:t>each additional</a:t>
            </a:r>
            <a:endParaRPr lang="en-US" sz="2800" b="1" dirty="0"/>
          </a:p>
          <a:p>
            <a:r>
              <a:rPr lang="en-US" sz="2800" b="1" dirty="0" smtClean="0"/>
              <a:t>$</a:t>
            </a:r>
            <a:r>
              <a:rPr lang="en-US" sz="2800" b="1" dirty="0"/>
              <a:t>46,600/yr	$53,250/yr	$59,900/yr	$66,550/yr	$5,350/yr</a:t>
            </a:r>
          </a:p>
        </p:txBody>
      </p:sp>
      <p:sp>
        <p:nvSpPr>
          <p:cNvPr id="3" name="Slide Number Placeholder 2"/>
          <p:cNvSpPr>
            <a:spLocks noGrp="1"/>
          </p:cNvSpPr>
          <p:nvPr>
            <p:ph type="sldNum" sz="quarter" idx="12"/>
          </p:nvPr>
        </p:nvSpPr>
        <p:spPr/>
        <p:txBody>
          <a:bodyPr/>
          <a:lstStyle/>
          <a:p>
            <a:fld id="{2ADE10A2-F12F-4C80-8C15-DD2621DBAF60}" type="slidenum">
              <a:rPr lang="en-US" smtClean="0"/>
              <a:t>10</a:t>
            </a:fld>
            <a:endParaRPr lang="en-US" dirty="0"/>
          </a:p>
        </p:txBody>
      </p:sp>
    </p:spTree>
    <p:extLst>
      <p:ext uri="{BB962C8B-B14F-4D97-AF65-F5344CB8AC3E}">
        <p14:creationId xmlns:p14="http://schemas.microsoft.com/office/powerpoint/2010/main" val="712173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2772"/>
            <a:ext cx="7304314" cy="798060"/>
          </a:xfrm>
        </p:spPr>
        <p:txBody>
          <a:bodyPr>
            <a:normAutofit/>
          </a:bodyPr>
          <a:lstStyle/>
          <a:p>
            <a:r>
              <a:rPr lang="en-US" sz="3200" b="1" dirty="0">
                <a:solidFill>
                  <a:srgbClr val="FF0000"/>
                </a:solidFill>
                <a:latin typeface="+mn-lt"/>
              </a:rPr>
              <a:t>Eviction Diversion Program </a:t>
            </a:r>
            <a:r>
              <a:rPr lang="en-US" sz="3200" b="1" dirty="0" smtClean="0">
                <a:solidFill>
                  <a:srgbClr val="FF0000"/>
                </a:solidFill>
                <a:latin typeface="+mn-lt"/>
              </a:rPr>
              <a:t>Procedures</a:t>
            </a:r>
            <a:endParaRPr lang="en-US" dirty="0"/>
          </a:p>
        </p:txBody>
      </p:sp>
      <p:sp>
        <p:nvSpPr>
          <p:cNvPr id="3" name="Content Placeholder 2"/>
          <p:cNvSpPr>
            <a:spLocks noGrp="1"/>
          </p:cNvSpPr>
          <p:nvPr>
            <p:ph idx="1"/>
          </p:nvPr>
        </p:nvSpPr>
        <p:spPr>
          <a:xfrm>
            <a:off x="914400" y="1426029"/>
            <a:ext cx="10515600" cy="5029200"/>
          </a:xfrm>
        </p:spPr>
        <p:txBody>
          <a:bodyPr/>
          <a:lstStyle/>
          <a:p>
            <a:r>
              <a:rPr lang="en-US" b="1" dirty="0"/>
              <a:t>Information sheet attached to unlawful detainers filed starting September 10, </a:t>
            </a:r>
            <a:r>
              <a:rPr lang="en-US" b="1" dirty="0" smtClean="0"/>
              <a:t>2019</a:t>
            </a:r>
          </a:p>
          <a:p>
            <a:pPr marL="0" indent="0">
              <a:buNone/>
            </a:pPr>
            <a:endParaRPr lang="en-US" b="1" dirty="0" smtClean="0"/>
          </a:p>
          <a:p>
            <a:r>
              <a:rPr lang="en-US" b="1" dirty="0" smtClean="0"/>
              <a:t>Has </a:t>
            </a:r>
            <a:r>
              <a:rPr lang="en-US" b="1" dirty="0"/>
              <a:t>a toll-free number to call (833-663-8428, ext. 4) and leave a </a:t>
            </a:r>
            <a:r>
              <a:rPr lang="en-US" b="1" dirty="0" smtClean="0"/>
              <a:t>message</a:t>
            </a:r>
            <a:endParaRPr lang="en-US" b="1" dirty="0"/>
          </a:p>
          <a:p>
            <a:pPr marL="0" indent="0">
              <a:buNone/>
            </a:pPr>
            <a:endParaRPr lang="en-US" b="1" dirty="0"/>
          </a:p>
          <a:p>
            <a:r>
              <a:rPr lang="en-US" b="1" dirty="0" smtClean="0"/>
              <a:t>Tenant gets </a:t>
            </a:r>
            <a:r>
              <a:rPr lang="en-US" b="1" dirty="0"/>
              <a:t>a return phone call in 24 to 48 business hours and </a:t>
            </a:r>
            <a:r>
              <a:rPr lang="en-US" b="1" dirty="0" smtClean="0"/>
              <a:t>is </a:t>
            </a:r>
            <a:r>
              <a:rPr lang="en-US" b="1" dirty="0"/>
              <a:t>asked questions to see if he or she can be in the </a:t>
            </a:r>
            <a:r>
              <a:rPr lang="en-US" b="1" dirty="0" smtClean="0"/>
              <a:t>EDP</a:t>
            </a:r>
            <a:endParaRPr lang="en-US" b="1" dirty="0"/>
          </a:p>
          <a:p>
            <a:pPr marL="0" indent="0">
              <a:buNone/>
            </a:pPr>
            <a:endParaRPr lang="en-US" dirty="0"/>
          </a:p>
        </p:txBody>
      </p:sp>
      <p:sp>
        <p:nvSpPr>
          <p:cNvPr id="4" name="Slide Number Placeholder 3"/>
          <p:cNvSpPr>
            <a:spLocks noGrp="1"/>
          </p:cNvSpPr>
          <p:nvPr>
            <p:ph type="sldNum" sz="quarter" idx="12"/>
          </p:nvPr>
        </p:nvSpPr>
        <p:spPr/>
        <p:txBody>
          <a:bodyPr/>
          <a:lstStyle/>
          <a:p>
            <a:fld id="{2ADE10A2-F12F-4C80-8C15-DD2621DBAF60}" type="slidenum">
              <a:rPr lang="en-US" smtClean="0"/>
              <a:t>11</a:t>
            </a:fld>
            <a:endParaRPr lang="en-US" dirty="0"/>
          </a:p>
        </p:txBody>
      </p:sp>
    </p:spTree>
    <p:extLst>
      <p:ext uri="{BB962C8B-B14F-4D97-AF65-F5344CB8AC3E}">
        <p14:creationId xmlns:p14="http://schemas.microsoft.com/office/powerpoint/2010/main" val="2042616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2772"/>
            <a:ext cx="10515600" cy="798060"/>
          </a:xfrm>
        </p:spPr>
        <p:txBody>
          <a:bodyPr>
            <a:normAutofit/>
          </a:bodyPr>
          <a:lstStyle/>
          <a:p>
            <a:r>
              <a:rPr lang="en-US" sz="3200" b="1" dirty="0" smtClean="0">
                <a:solidFill>
                  <a:srgbClr val="FF0000"/>
                </a:solidFill>
                <a:latin typeface="+mn-lt"/>
              </a:rPr>
              <a:t>Screening by Housing Opportunities Made Equal (HOME) </a:t>
            </a:r>
            <a:endParaRPr lang="en-US" dirty="0"/>
          </a:p>
        </p:txBody>
      </p:sp>
      <p:sp>
        <p:nvSpPr>
          <p:cNvPr id="3" name="Content Placeholder 2"/>
          <p:cNvSpPr>
            <a:spLocks noGrp="1"/>
          </p:cNvSpPr>
          <p:nvPr>
            <p:ph idx="1"/>
          </p:nvPr>
        </p:nvSpPr>
        <p:spPr>
          <a:xfrm>
            <a:off x="914400" y="1200832"/>
            <a:ext cx="10515600" cy="5363254"/>
          </a:xfrm>
        </p:spPr>
        <p:txBody>
          <a:bodyPr>
            <a:normAutofit fontScale="92500" lnSpcReduction="10000"/>
          </a:bodyPr>
          <a:lstStyle/>
          <a:p>
            <a:pPr marL="0" indent="0">
              <a:lnSpc>
                <a:spcPct val="120000"/>
              </a:lnSpc>
              <a:spcBef>
                <a:spcPts val="0"/>
              </a:spcBef>
              <a:buNone/>
            </a:pPr>
            <a:r>
              <a:rPr lang="en-US" b="1" dirty="0" smtClean="0"/>
              <a:t>• Contact </a:t>
            </a:r>
            <a:r>
              <a:rPr lang="en-US" b="1" dirty="0"/>
              <a:t>information for </a:t>
            </a:r>
            <a:r>
              <a:rPr lang="en-US" b="1" dirty="0" smtClean="0"/>
              <a:t>tenant</a:t>
            </a:r>
          </a:p>
          <a:p>
            <a:pPr marL="0" indent="0">
              <a:lnSpc>
                <a:spcPct val="120000"/>
              </a:lnSpc>
              <a:spcBef>
                <a:spcPts val="0"/>
              </a:spcBef>
              <a:buNone/>
            </a:pPr>
            <a:r>
              <a:rPr lang="en-US" b="1" dirty="0" smtClean="0"/>
              <a:t>• Information </a:t>
            </a:r>
            <a:r>
              <a:rPr lang="en-US" b="1" dirty="0"/>
              <a:t>about the case – date &amp; time of court return </a:t>
            </a:r>
            <a:r>
              <a:rPr lang="en-US" b="1" dirty="0" smtClean="0"/>
              <a:t>date.</a:t>
            </a:r>
          </a:p>
          <a:p>
            <a:pPr marL="0" indent="0">
              <a:lnSpc>
                <a:spcPct val="120000"/>
              </a:lnSpc>
              <a:spcBef>
                <a:spcPts val="0"/>
              </a:spcBef>
              <a:buNone/>
            </a:pPr>
            <a:r>
              <a:rPr lang="en-US" b="1" dirty="0" smtClean="0"/>
              <a:t>• Does </a:t>
            </a:r>
            <a:r>
              <a:rPr lang="en-US" b="1" dirty="0"/>
              <a:t>tenant qualify for </a:t>
            </a:r>
            <a:r>
              <a:rPr lang="en-US" b="1" dirty="0" smtClean="0"/>
              <a:t>EDP?</a:t>
            </a:r>
          </a:p>
          <a:p>
            <a:pPr marL="0" indent="0">
              <a:lnSpc>
                <a:spcPct val="120000"/>
              </a:lnSpc>
              <a:spcBef>
                <a:spcPts val="0"/>
              </a:spcBef>
              <a:buNone/>
            </a:pPr>
            <a:r>
              <a:rPr lang="en-US" b="1" dirty="0" smtClean="0"/>
              <a:t>• Information </a:t>
            </a:r>
            <a:r>
              <a:rPr lang="en-US" b="1" dirty="0"/>
              <a:t>about landlord’s </a:t>
            </a:r>
            <a:r>
              <a:rPr lang="en-US" b="1" dirty="0" smtClean="0"/>
              <a:t>claim:</a:t>
            </a:r>
          </a:p>
          <a:p>
            <a:pPr marL="0" indent="0">
              <a:lnSpc>
                <a:spcPct val="120000"/>
              </a:lnSpc>
              <a:spcBef>
                <a:spcPts val="0"/>
              </a:spcBef>
              <a:buNone/>
            </a:pPr>
            <a:r>
              <a:rPr lang="en-US" b="1" dirty="0"/>
              <a:t>	</a:t>
            </a:r>
            <a:r>
              <a:rPr lang="en-US" b="1" dirty="0" smtClean="0"/>
              <a:t>▪ Rent and </a:t>
            </a:r>
            <a:r>
              <a:rPr lang="en-US" b="1" dirty="0"/>
              <a:t>for what </a:t>
            </a:r>
            <a:r>
              <a:rPr lang="en-US" b="1" dirty="0" smtClean="0"/>
              <a:t>period, Late fees, Damages </a:t>
            </a:r>
            <a:r>
              <a:rPr lang="en-US" b="1" dirty="0"/>
              <a:t>and for what </a:t>
            </a:r>
            <a:r>
              <a:rPr lang="en-US" b="1" dirty="0" smtClean="0"/>
              <a:t>reason, 	▪ Court costs, Civil recovery, Attorney’s fees</a:t>
            </a:r>
          </a:p>
          <a:p>
            <a:pPr marL="0" indent="0">
              <a:lnSpc>
                <a:spcPct val="120000"/>
              </a:lnSpc>
              <a:spcBef>
                <a:spcPts val="0"/>
              </a:spcBef>
              <a:buNone/>
            </a:pPr>
            <a:r>
              <a:rPr lang="en-US" b="1" dirty="0" smtClean="0"/>
              <a:t>• Contact </a:t>
            </a:r>
            <a:r>
              <a:rPr lang="en-US" b="1" dirty="0"/>
              <a:t>information for landlord and landlord’s attorney (if applicable</a:t>
            </a:r>
            <a:r>
              <a:rPr lang="en-US" b="1" dirty="0" smtClean="0"/>
              <a:t>)</a:t>
            </a:r>
          </a:p>
          <a:p>
            <a:pPr marL="0" indent="0">
              <a:lnSpc>
                <a:spcPct val="120000"/>
              </a:lnSpc>
              <a:spcBef>
                <a:spcPts val="0"/>
              </a:spcBef>
              <a:buNone/>
            </a:pPr>
            <a:r>
              <a:rPr lang="en-US" b="1" dirty="0" smtClean="0"/>
              <a:t>• Is </a:t>
            </a:r>
            <a:r>
              <a:rPr lang="en-US" b="1" dirty="0"/>
              <a:t>tenant able to enter into a payment plan and continuance agreement?</a:t>
            </a:r>
          </a:p>
          <a:p>
            <a:pPr marL="0" indent="0">
              <a:lnSpc>
                <a:spcPct val="120000"/>
              </a:lnSpc>
              <a:spcBef>
                <a:spcPts val="0"/>
              </a:spcBef>
              <a:buNone/>
            </a:pPr>
            <a:r>
              <a:rPr lang="en-US" b="1" dirty="0" smtClean="0"/>
              <a:t>• What </a:t>
            </a:r>
            <a:r>
              <a:rPr lang="en-US" b="1" dirty="0"/>
              <a:t>is amount due as of court return date?</a:t>
            </a:r>
          </a:p>
          <a:p>
            <a:pPr marL="0" indent="0">
              <a:lnSpc>
                <a:spcPct val="120000"/>
              </a:lnSpc>
              <a:spcBef>
                <a:spcPts val="0"/>
              </a:spcBef>
              <a:buNone/>
            </a:pPr>
            <a:r>
              <a:rPr lang="en-US" b="1" dirty="0" smtClean="0"/>
              <a:t>	▪ Amount </a:t>
            </a:r>
            <a:r>
              <a:rPr lang="en-US" b="1" dirty="0"/>
              <a:t>claimed on unlawful </a:t>
            </a:r>
            <a:r>
              <a:rPr lang="en-US" b="1" dirty="0" smtClean="0"/>
              <a:t>detainer</a:t>
            </a:r>
            <a:endParaRPr lang="en-US" b="1" dirty="0"/>
          </a:p>
          <a:p>
            <a:pPr marL="0" indent="0">
              <a:lnSpc>
                <a:spcPct val="120000"/>
              </a:lnSpc>
              <a:spcBef>
                <a:spcPts val="0"/>
              </a:spcBef>
              <a:buNone/>
            </a:pPr>
            <a:r>
              <a:rPr lang="en-US" b="1" dirty="0" smtClean="0"/>
              <a:t>	▪ Plus </a:t>
            </a:r>
            <a:r>
              <a:rPr lang="en-US" b="1" dirty="0"/>
              <a:t>charges claimed after unlawful detainer </a:t>
            </a:r>
            <a:r>
              <a:rPr lang="en-US" b="1" dirty="0" smtClean="0"/>
              <a:t>filed</a:t>
            </a:r>
            <a:endParaRPr lang="en-US" b="1" dirty="0"/>
          </a:p>
          <a:p>
            <a:pPr marL="0" indent="0">
              <a:lnSpc>
                <a:spcPct val="120000"/>
              </a:lnSpc>
              <a:spcBef>
                <a:spcPts val="0"/>
              </a:spcBef>
              <a:buNone/>
            </a:pPr>
            <a:r>
              <a:rPr lang="en-US" b="1" dirty="0" smtClean="0"/>
              <a:t>	▪ Minus </a:t>
            </a:r>
            <a:r>
              <a:rPr lang="en-US" b="1" dirty="0"/>
              <a:t>payments made after unlawful detainer </a:t>
            </a:r>
            <a:r>
              <a:rPr lang="en-US" b="1" dirty="0" smtClean="0"/>
              <a:t>filed</a:t>
            </a:r>
            <a:r>
              <a:rPr lang="en-US" dirty="0"/>
              <a:t>	</a:t>
            </a:r>
          </a:p>
          <a:p>
            <a:pPr marL="0" indent="0">
              <a:buNone/>
            </a:pPr>
            <a:endParaRPr lang="en-US" dirty="0"/>
          </a:p>
        </p:txBody>
      </p:sp>
      <p:sp>
        <p:nvSpPr>
          <p:cNvPr id="4" name="Slide Number Placeholder 3"/>
          <p:cNvSpPr>
            <a:spLocks noGrp="1"/>
          </p:cNvSpPr>
          <p:nvPr>
            <p:ph type="sldNum" sz="quarter" idx="12"/>
          </p:nvPr>
        </p:nvSpPr>
        <p:spPr/>
        <p:txBody>
          <a:bodyPr/>
          <a:lstStyle/>
          <a:p>
            <a:fld id="{2ADE10A2-F12F-4C80-8C15-DD2621DBAF60}" type="slidenum">
              <a:rPr lang="en-US" smtClean="0"/>
              <a:t>12</a:t>
            </a:fld>
            <a:endParaRPr lang="en-US" dirty="0"/>
          </a:p>
        </p:txBody>
      </p:sp>
    </p:spTree>
    <p:extLst>
      <p:ext uri="{BB962C8B-B14F-4D97-AF65-F5344CB8AC3E}">
        <p14:creationId xmlns:p14="http://schemas.microsoft.com/office/powerpoint/2010/main" val="2197969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057" y="348344"/>
            <a:ext cx="10515600" cy="1088572"/>
          </a:xfrm>
        </p:spPr>
        <p:txBody>
          <a:bodyPr>
            <a:normAutofit/>
          </a:bodyPr>
          <a:lstStyle/>
          <a:p>
            <a:pPr algn="ctr"/>
            <a:r>
              <a:rPr lang="en-US" sz="3200" b="1" dirty="0" smtClean="0">
                <a:solidFill>
                  <a:srgbClr val="FF0000"/>
                </a:solidFill>
                <a:latin typeface="+mn-lt"/>
              </a:rPr>
              <a:t>Referral to Greater Richmond Bar Foundation (GRBF) &amp; Matching with Volunteer Conciliator </a:t>
            </a:r>
            <a:endParaRPr lang="en-US" dirty="0"/>
          </a:p>
        </p:txBody>
      </p:sp>
      <p:sp>
        <p:nvSpPr>
          <p:cNvPr id="3" name="Content Placeholder 2"/>
          <p:cNvSpPr>
            <a:spLocks noGrp="1"/>
          </p:cNvSpPr>
          <p:nvPr>
            <p:ph idx="1"/>
          </p:nvPr>
        </p:nvSpPr>
        <p:spPr>
          <a:xfrm>
            <a:off x="783772" y="1436916"/>
            <a:ext cx="10515600" cy="5040084"/>
          </a:xfrm>
        </p:spPr>
        <p:txBody>
          <a:bodyPr>
            <a:normAutofit/>
          </a:bodyPr>
          <a:lstStyle/>
          <a:p>
            <a:pPr marL="0" indent="0">
              <a:buNone/>
            </a:pPr>
            <a:r>
              <a:rPr lang="en-US" b="1" dirty="0" smtClean="0"/>
              <a:t>• </a:t>
            </a:r>
            <a:r>
              <a:rPr lang="en-US" b="1" dirty="0"/>
              <a:t>HOME refers to GRBF potential candidates for </a:t>
            </a:r>
            <a:r>
              <a:rPr lang="en-US" b="1" dirty="0" smtClean="0"/>
              <a:t>EDP</a:t>
            </a:r>
          </a:p>
          <a:p>
            <a:pPr marL="0" indent="0">
              <a:buNone/>
            </a:pPr>
            <a:r>
              <a:rPr lang="en-US" b="1" dirty="0"/>
              <a:t>• </a:t>
            </a:r>
            <a:r>
              <a:rPr lang="en-US" b="1" dirty="0" smtClean="0"/>
              <a:t>Volunteers </a:t>
            </a:r>
            <a:r>
              <a:rPr lang="en-US" b="1" dirty="0"/>
              <a:t>register for JusticeServer – </a:t>
            </a:r>
            <a:r>
              <a:rPr lang="en-US" b="1" u="sng" dirty="0"/>
              <a:t>www.justiceserver.org</a:t>
            </a:r>
            <a:r>
              <a:rPr lang="en-US" b="1" dirty="0"/>
              <a:t> – ­and select Greater Richmond Bar Foundation as a “Preferred Legal Service Organization”</a:t>
            </a:r>
          </a:p>
          <a:p>
            <a:pPr marL="0" indent="0">
              <a:buNone/>
            </a:pPr>
            <a:r>
              <a:rPr lang="en-US" b="1" dirty="0"/>
              <a:t>• </a:t>
            </a:r>
            <a:r>
              <a:rPr lang="en-US" b="1" dirty="0" smtClean="0"/>
              <a:t>After </a:t>
            </a:r>
            <a:r>
              <a:rPr lang="en-US" b="1" dirty="0"/>
              <a:t>registration approved by GRBF, volunteers register for shifts by clicking “Volunteer Opportunities”</a:t>
            </a:r>
          </a:p>
          <a:p>
            <a:pPr marL="0" indent="0">
              <a:buNone/>
            </a:pPr>
            <a:r>
              <a:rPr lang="en-US" b="1" dirty="0"/>
              <a:t>• </a:t>
            </a:r>
            <a:r>
              <a:rPr lang="en-US" b="1" dirty="0" smtClean="0"/>
              <a:t>One </a:t>
            </a:r>
            <a:r>
              <a:rPr lang="en-US" b="1" dirty="0"/>
              <a:t>(or more) volunteers responsible for all EDP cases on a single court return date, </a:t>
            </a:r>
            <a:r>
              <a:rPr lang="en-US" b="1" i="1" dirty="0"/>
              <a:t>e.g.</a:t>
            </a:r>
            <a:r>
              <a:rPr lang="en-US" b="1" dirty="0"/>
              <a:t>, October </a:t>
            </a:r>
            <a:r>
              <a:rPr lang="en-US" b="1" dirty="0" smtClean="0"/>
              <a:t>10, </a:t>
            </a:r>
            <a:r>
              <a:rPr lang="en-US" b="1" dirty="0"/>
              <a:t>October </a:t>
            </a:r>
            <a:r>
              <a:rPr lang="en-US" b="1" dirty="0" smtClean="0"/>
              <a:t>11, </a:t>
            </a:r>
            <a:r>
              <a:rPr lang="en-US" b="1" dirty="0"/>
              <a:t>etc.</a:t>
            </a:r>
          </a:p>
          <a:p>
            <a:pPr marL="0" indent="0">
              <a:buNone/>
            </a:pPr>
            <a:r>
              <a:rPr lang="en-US" b="1" dirty="0"/>
              <a:t>• </a:t>
            </a:r>
            <a:r>
              <a:rPr lang="en-US" b="1" dirty="0" smtClean="0"/>
              <a:t>Volunteer </a:t>
            </a:r>
            <a:r>
              <a:rPr lang="en-US" b="1" dirty="0"/>
              <a:t>conciliator </a:t>
            </a:r>
            <a:r>
              <a:rPr lang="en-US" b="1" dirty="0" smtClean="0"/>
              <a:t>provided </a:t>
            </a:r>
            <a:r>
              <a:rPr lang="en-US" b="1" dirty="0"/>
              <a:t>information obtained by </a:t>
            </a:r>
            <a:r>
              <a:rPr lang="en-US" b="1" dirty="0" smtClean="0"/>
              <a:t>HOME</a:t>
            </a:r>
          </a:p>
          <a:p>
            <a:pPr marL="0" indent="0">
              <a:buNone/>
            </a:pPr>
            <a:r>
              <a:rPr lang="en-US" b="1" dirty="0" smtClean="0"/>
              <a:t>• Conciliator contacts </a:t>
            </a:r>
            <a:r>
              <a:rPr lang="en-US" b="1" dirty="0"/>
              <a:t>landlord to encourage and assist </a:t>
            </a:r>
            <a:r>
              <a:rPr lang="en-US" b="1" dirty="0" smtClean="0"/>
              <a:t>landlord &amp; </a:t>
            </a:r>
            <a:r>
              <a:rPr lang="en-US" b="1" dirty="0"/>
              <a:t>tenant to agree on a payment </a:t>
            </a:r>
            <a:r>
              <a:rPr lang="en-US" b="1" dirty="0" smtClean="0"/>
              <a:t>plan</a:t>
            </a:r>
            <a:endParaRPr lang="en-US" b="1" dirty="0"/>
          </a:p>
          <a:p>
            <a:pPr marL="0" indent="0">
              <a:buNone/>
            </a:pPr>
            <a:endParaRPr lang="en-US" dirty="0"/>
          </a:p>
        </p:txBody>
      </p:sp>
      <p:sp>
        <p:nvSpPr>
          <p:cNvPr id="4" name="Slide Number Placeholder 3"/>
          <p:cNvSpPr>
            <a:spLocks noGrp="1"/>
          </p:cNvSpPr>
          <p:nvPr>
            <p:ph type="sldNum" sz="quarter" idx="12"/>
          </p:nvPr>
        </p:nvSpPr>
        <p:spPr/>
        <p:txBody>
          <a:bodyPr/>
          <a:lstStyle/>
          <a:p>
            <a:fld id="{2ADE10A2-F12F-4C80-8C15-DD2621DBAF60}" type="slidenum">
              <a:rPr lang="en-US" smtClean="0"/>
              <a:t>13</a:t>
            </a:fld>
            <a:endParaRPr lang="en-US" dirty="0"/>
          </a:p>
        </p:txBody>
      </p:sp>
    </p:spTree>
    <p:extLst>
      <p:ext uri="{BB962C8B-B14F-4D97-AF65-F5344CB8AC3E}">
        <p14:creationId xmlns:p14="http://schemas.microsoft.com/office/powerpoint/2010/main" val="349918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2772"/>
            <a:ext cx="10515600" cy="798060"/>
          </a:xfrm>
        </p:spPr>
        <p:txBody>
          <a:bodyPr>
            <a:normAutofit/>
          </a:bodyPr>
          <a:lstStyle/>
          <a:p>
            <a:r>
              <a:rPr lang="en-US" sz="3200" b="1" dirty="0" smtClean="0">
                <a:solidFill>
                  <a:srgbClr val="FF0000"/>
                </a:solidFill>
                <a:latin typeface="+mn-lt"/>
              </a:rPr>
              <a:t>Payment Plan and Continuance Agreement</a:t>
            </a:r>
            <a:endParaRPr lang="en-US" dirty="0"/>
          </a:p>
        </p:txBody>
      </p:sp>
      <p:sp>
        <p:nvSpPr>
          <p:cNvPr id="3" name="Content Placeholder 2"/>
          <p:cNvSpPr>
            <a:spLocks noGrp="1"/>
          </p:cNvSpPr>
          <p:nvPr>
            <p:ph idx="1"/>
          </p:nvPr>
        </p:nvSpPr>
        <p:spPr>
          <a:xfrm>
            <a:off x="914400" y="1200832"/>
            <a:ext cx="10515600" cy="5363254"/>
          </a:xfrm>
        </p:spPr>
        <p:txBody>
          <a:bodyPr>
            <a:normAutofit/>
          </a:bodyPr>
          <a:lstStyle/>
          <a:p>
            <a:pPr marL="0" indent="0">
              <a:buNone/>
            </a:pPr>
            <a:r>
              <a:rPr lang="en-US" sz="3000" b="1" dirty="0" smtClean="0"/>
              <a:t>• Tenant pays </a:t>
            </a:r>
            <a:r>
              <a:rPr lang="en-US" sz="3000" b="1" dirty="0"/>
              <a:t>ongoing rent when </a:t>
            </a:r>
            <a:r>
              <a:rPr lang="en-US" sz="3000" b="1" dirty="0" smtClean="0"/>
              <a:t>due</a:t>
            </a:r>
            <a:endParaRPr lang="en-US" sz="3000" b="1" dirty="0"/>
          </a:p>
          <a:p>
            <a:pPr marL="0" indent="0">
              <a:buNone/>
            </a:pPr>
            <a:r>
              <a:rPr lang="en-US" sz="3000" b="1" dirty="0" smtClean="0"/>
              <a:t>• Tenant makes 3 </a:t>
            </a:r>
            <a:r>
              <a:rPr lang="en-US" sz="3000" b="1" dirty="0"/>
              <a:t>monthly payments of 25% of the amount due </a:t>
            </a:r>
            <a:r>
              <a:rPr lang="en-US" sz="3000" b="1" dirty="0" smtClean="0"/>
              <a:t>to </a:t>
            </a:r>
            <a:r>
              <a:rPr lang="en-US" sz="3000" b="1" dirty="0"/>
              <a:t>catch up on the back </a:t>
            </a:r>
            <a:r>
              <a:rPr lang="en-US" sz="3000" b="1" dirty="0" smtClean="0"/>
              <a:t>rent</a:t>
            </a:r>
            <a:endParaRPr lang="en-US" sz="3000" b="1" dirty="0"/>
          </a:p>
          <a:p>
            <a:pPr marL="0" indent="0">
              <a:buNone/>
            </a:pPr>
            <a:r>
              <a:rPr lang="en-US" sz="3000" b="1" dirty="0"/>
              <a:t>• </a:t>
            </a:r>
            <a:r>
              <a:rPr lang="en-US" sz="3000" b="1" dirty="0" smtClean="0"/>
              <a:t>EDP </a:t>
            </a:r>
            <a:r>
              <a:rPr lang="en-US" sz="3000" b="1" dirty="0"/>
              <a:t>has resources available to pay some of these </a:t>
            </a:r>
            <a:r>
              <a:rPr lang="en-US" sz="3000" b="1" dirty="0" smtClean="0"/>
              <a:t>3 payments  </a:t>
            </a:r>
            <a:endParaRPr lang="en-US" sz="3000" b="1" dirty="0"/>
          </a:p>
          <a:p>
            <a:pPr marL="0" indent="0">
              <a:buNone/>
            </a:pPr>
            <a:r>
              <a:rPr lang="en-US" sz="3000" b="1" dirty="0"/>
              <a:t>• </a:t>
            </a:r>
            <a:r>
              <a:rPr lang="en-US" sz="3000" b="1" dirty="0" smtClean="0"/>
              <a:t>To </a:t>
            </a:r>
            <a:r>
              <a:rPr lang="en-US" sz="3000" b="1" dirty="0"/>
              <a:t>get these resources, </a:t>
            </a:r>
            <a:r>
              <a:rPr lang="en-US" sz="3000" b="1" dirty="0" smtClean="0"/>
              <a:t>tenant </a:t>
            </a:r>
            <a:r>
              <a:rPr lang="en-US" sz="3000" b="1" dirty="0"/>
              <a:t>must take part in a financial literacy counseling </a:t>
            </a:r>
            <a:r>
              <a:rPr lang="en-US" sz="3000" b="1" dirty="0" smtClean="0"/>
              <a:t>session</a:t>
            </a:r>
          </a:p>
          <a:p>
            <a:pPr marL="0" indent="0">
              <a:buNone/>
            </a:pPr>
            <a:r>
              <a:rPr lang="en-US" sz="3000" b="1" dirty="0" smtClean="0"/>
              <a:t>• </a:t>
            </a:r>
            <a:r>
              <a:rPr lang="en-US" sz="3000" b="1" dirty="0"/>
              <a:t>D</a:t>
            </a:r>
            <a:r>
              <a:rPr lang="en-US" sz="3000" b="1" dirty="0" smtClean="0"/>
              <a:t>ue </a:t>
            </a:r>
            <a:r>
              <a:rPr lang="en-US" sz="3000" b="1" dirty="0"/>
              <a:t>date for </a:t>
            </a:r>
            <a:r>
              <a:rPr lang="en-US" sz="3000" b="1" dirty="0" smtClean="0"/>
              <a:t>these 3 payments usually the 5</a:t>
            </a:r>
            <a:r>
              <a:rPr lang="en-US" sz="3000" b="1" baseline="30000" dirty="0" smtClean="0"/>
              <a:t>th</a:t>
            </a:r>
            <a:r>
              <a:rPr lang="en-US" sz="3000" b="1" dirty="0" smtClean="0"/>
              <a:t> of </a:t>
            </a:r>
            <a:r>
              <a:rPr lang="en-US" sz="3000" b="1" dirty="0"/>
              <a:t>the month.  If </a:t>
            </a:r>
            <a:r>
              <a:rPr lang="en-US" sz="3000" b="1" dirty="0" smtClean="0"/>
              <a:t>parties agree, </a:t>
            </a:r>
            <a:r>
              <a:rPr lang="en-US" sz="3000" b="1" dirty="0"/>
              <a:t>this can be </a:t>
            </a:r>
            <a:r>
              <a:rPr lang="en-US" sz="3000" b="1" dirty="0" smtClean="0"/>
              <a:t>a </a:t>
            </a:r>
            <a:r>
              <a:rPr lang="en-US" sz="3000" b="1" dirty="0"/>
              <a:t>later date in the month</a:t>
            </a:r>
            <a:r>
              <a:rPr lang="en-US" sz="3000" b="1" dirty="0" smtClean="0"/>
              <a:t>.</a:t>
            </a:r>
          </a:p>
          <a:p>
            <a:pPr marL="0" indent="0">
              <a:buNone/>
            </a:pPr>
            <a:r>
              <a:rPr lang="en-US" sz="3000" b="1" dirty="0" smtClean="0"/>
              <a:t>• </a:t>
            </a:r>
            <a:r>
              <a:rPr lang="en-US" sz="3000" b="1" dirty="0"/>
              <a:t>C</a:t>
            </a:r>
            <a:r>
              <a:rPr lang="en-US" sz="3000" b="1" dirty="0" smtClean="0"/>
              <a:t>ase remains </a:t>
            </a:r>
            <a:r>
              <a:rPr lang="en-US" sz="3000" b="1" dirty="0"/>
              <a:t>on the </a:t>
            </a:r>
            <a:r>
              <a:rPr lang="en-US" sz="3000" b="1" dirty="0" smtClean="0"/>
              <a:t>docket </a:t>
            </a:r>
            <a:r>
              <a:rPr lang="en-US" sz="3000" b="1" dirty="0"/>
              <a:t>during </a:t>
            </a:r>
            <a:r>
              <a:rPr lang="en-US" sz="3000" b="1" dirty="0" smtClean="0"/>
              <a:t>the </a:t>
            </a:r>
            <a:r>
              <a:rPr lang="en-US" sz="3000" b="1" dirty="0"/>
              <a:t>payment </a:t>
            </a:r>
            <a:r>
              <a:rPr lang="en-US" sz="3000" b="1" dirty="0" smtClean="0"/>
              <a:t>plan and depending </a:t>
            </a:r>
            <a:r>
              <a:rPr lang="en-US" sz="3000" b="1" dirty="0"/>
              <a:t>on the </a:t>
            </a:r>
            <a:r>
              <a:rPr lang="en-US" sz="3000" b="1" dirty="0" smtClean="0"/>
              <a:t>parties’ agreement, continuance date set for  </a:t>
            </a:r>
            <a:r>
              <a:rPr lang="en-US" sz="3000" b="1" dirty="0"/>
              <a:t>exactly 6, 10, 14, or 18 weeks </a:t>
            </a:r>
            <a:r>
              <a:rPr lang="en-US" sz="3000" b="1" dirty="0" smtClean="0"/>
              <a:t>later</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2ADE10A2-F12F-4C80-8C15-DD2621DBAF60}" type="slidenum">
              <a:rPr lang="en-US" smtClean="0"/>
              <a:t>14</a:t>
            </a:fld>
            <a:endParaRPr lang="en-US" dirty="0"/>
          </a:p>
        </p:txBody>
      </p:sp>
    </p:spTree>
    <p:extLst>
      <p:ext uri="{BB962C8B-B14F-4D97-AF65-F5344CB8AC3E}">
        <p14:creationId xmlns:p14="http://schemas.microsoft.com/office/powerpoint/2010/main" val="491137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2772"/>
            <a:ext cx="10515600" cy="798060"/>
          </a:xfrm>
        </p:spPr>
        <p:txBody>
          <a:bodyPr>
            <a:normAutofit/>
          </a:bodyPr>
          <a:lstStyle/>
          <a:p>
            <a:r>
              <a:rPr lang="en-US" sz="3200" b="1" dirty="0" smtClean="0">
                <a:solidFill>
                  <a:srgbClr val="FF0000"/>
                </a:solidFill>
                <a:latin typeface="+mn-lt"/>
              </a:rPr>
              <a:t>What can be conciliated?</a:t>
            </a:r>
            <a:endParaRPr lang="en-US" dirty="0"/>
          </a:p>
        </p:txBody>
      </p:sp>
      <p:sp>
        <p:nvSpPr>
          <p:cNvPr id="3" name="Content Placeholder 2"/>
          <p:cNvSpPr>
            <a:spLocks noGrp="1"/>
          </p:cNvSpPr>
          <p:nvPr>
            <p:ph idx="1"/>
          </p:nvPr>
        </p:nvSpPr>
        <p:spPr>
          <a:xfrm>
            <a:off x="914400" y="1200832"/>
            <a:ext cx="10515600" cy="5363254"/>
          </a:xfrm>
        </p:spPr>
        <p:txBody>
          <a:bodyPr>
            <a:normAutofit/>
          </a:bodyPr>
          <a:lstStyle/>
          <a:p>
            <a:pPr marL="0" indent="0">
              <a:lnSpc>
                <a:spcPct val="100000"/>
              </a:lnSpc>
              <a:spcBef>
                <a:spcPts val="0"/>
              </a:spcBef>
              <a:buNone/>
            </a:pPr>
            <a:r>
              <a:rPr lang="en-US" b="1" dirty="0" smtClean="0"/>
              <a:t>• </a:t>
            </a:r>
            <a:r>
              <a:rPr lang="en-US" b="1" u="sng" dirty="0"/>
              <a:t>Rent</a:t>
            </a:r>
            <a:r>
              <a:rPr lang="en-US" b="1" dirty="0"/>
              <a:t>:  Parties </a:t>
            </a:r>
            <a:r>
              <a:rPr lang="en-US" b="1" dirty="0" smtClean="0"/>
              <a:t>must agree on amount </a:t>
            </a:r>
            <a:r>
              <a:rPr lang="en-US" b="1" dirty="0"/>
              <a:t>of rent due as of the </a:t>
            </a:r>
            <a:r>
              <a:rPr lang="en-US" b="1" dirty="0" smtClean="0"/>
              <a:t>court </a:t>
            </a:r>
            <a:r>
              <a:rPr lang="en-US" b="1" dirty="0"/>
              <a:t>date.  In general, this </a:t>
            </a:r>
            <a:r>
              <a:rPr lang="en-US" b="1" dirty="0" smtClean="0"/>
              <a:t>is: </a:t>
            </a:r>
          </a:p>
          <a:p>
            <a:pPr marL="0" indent="0">
              <a:lnSpc>
                <a:spcPct val="100000"/>
              </a:lnSpc>
              <a:spcBef>
                <a:spcPts val="0"/>
              </a:spcBef>
              <a:buNone/>
            </a:pPr>
            <a:endParaRPr lang="en-US" sz="1400" b="1" dirty="0"/>
          </a:p>
          <a:p>
            <a:pPr marL="0" indent="0">
              <a:lnSpc>
                <a:spcPct val="100000"/>
              </a:lnSpc>
              <a:spcBef>
                <a:spcPts val="0"/>
              </a:spcBef>
              <a:buNone/>
            </a:pPr>
            <a:r>
              <a:rPr lang="en-US" b="1" dirty="0"/>
              <a:t>	A</a:t>
            </a:r>
            <a:r>
              <a:rPr lang="en-US" b="1" dirty="0" smtClean="0"/>
              <a:t>mount </a:t>
            </a:r>
            <a:r>
              <a:rPr lang="en-US" b="1" dirty="0"/>
              <a:t>claimed on unlawful detainer</a:t>
            </a:r>
          </a:p>
          <a:p>
            <a:pPr marL="0" indent="0">
              <a:lnSpc>
                <a:spcPct val="100000"/>
              </a:lnSpc>
              <a:spcBef>
                <a:spcPts val="0"/>
              </a:spcBef>
              <a:buNone/>
            </a:pPr>
            <a:r>
              <a:rPr lang="en-US" b="1" dirty="0"/>
              <a:t>	</a:t>
            </a:r>
            <a:r>
              <a:rPr lang="en-US" b="1" dirty="0" smtClean="0"/>
              <a:t>plus </a:t>
            </a:r>
            <a:r>
              <a:rPr lang="en-US" b="1" dirty="0"/>
              <a:t>Charges claimed after unlawful detainer filed</a:t>
            </a:r>
          </a:p>
          <a:p>
            <a:pPr marL="0" indent="0">
              <a:lnSpc>
                <a:spcPct val="100000"/>
              </a:lnSpc>
              <a:spcBef>
                <a:spcPts val="0"/>
              </a:spcBef>
              <a:buNone/>
            </a:pPr>
            <a:r>
              <a:rPr lang="en-US" b="1" dirty="0"/>
              <a:t>	</a:t>
            </a:r>
            <a:r>
              <a:rPr lang="en-US" b="1" u="sng" dirty="0" smtClean="0"/>
              <a:t>minus </a:t>
            </a:r>
            <a:r>
              <a:rPr lang="en-US" b="1" u="sng" dirty="0"/>
              <a:t>Payments made not accounted for in court papers</a:t>
            </a:r>
            <a:endParaRPr lang="en-US" b="1" dirty="0"/>
          </a:p>
          <a:p>
            <a:pPr marL="0" indent="0">
              <a:lnSpc>
                <a:spcPct val="100000"/>
              </a:lnSpc>
              <a:spcBef>
                <a:spcPts val="0"/>
              </a:spcBef>
              <a:buNone/>
            </a:pPr>
            <a:r>
              <a:rPr lang="en-US" b="1" dirty="0"/>
              <a:t>	</a:t>
            </a:r>
            <a:r>
              <a:rPr lang="en-US" b="1" dirty="0" smtClean="0"/>
              <a:t>Amount </a:t>
            </a:r>
            <a:r>
              <a:rPr lang="en-US" b="1" dirty="0"/>
              <a:t>Due as of </a:t>
            </a:r>
            <a:r>
              <a:rPr lang="en-US" b="1" dirty="0" smtClean="0"/>
              <a:t>Court Return Date</a:t>
            </a:r>
          </a:p>
          <a:p>
            <a:pPr marL="0" indent="0">
              <a:lnSpc>
                <a:spcPct val="100000"/>
              </a:lnSpc>
              <a:spcBef>
                <a:spcPts val="0"/>
              </a:spcBef>
              <a:buNone/>
            </a:pPr>
            <a:endParaRPr lang="en-US" sz="1400" b="1" dirty="0"/>
          </a:p>
          <a:p>
            <a:pPr marL="0" indent="0">
              <a:lnSpc>
                <a:spcPct val="100000"/>
              </a:lnSpc>
              <a:spcBef>
                <a:spcPts val="0"/>
              </a:spcBef>
              <a:buNone/>
            </a:pPr>
            <a:r>
              <a:rPr lang="en-US" b="1" dirty="0"/>
              <a:t>• </a:t>
            </a:r>
            <a:r>
              <a:rPr lang="en-US" b="1" u="sng" dirty="0" smtClean="0"/>
              <a:t>Late </a:t>
            </a:r>
            <a:r>
              <a:rPr lang="en-US" b="1" u="sng" dirty="0"/>
              <a:t>Fees</a:t>
            </a:r>
            <a:r>
              <a:rPr lang="en-US" b="1" dirty="0"/>
              <a:t>:  By local court rule, late fees </a:t>
            </a:r>
            <a:r>
              <a:rPr lang="en-US" b="1" dirty="0" smtClean="0"/>
              <a:t>not </a:t>
            </a:r>
            <a:r>
              <a:rPr lang="en-US" b="1" dirty="0"/>
              <a:t>awarded for </a:t>
            </a:r>
            <a:r>
              <a:rPr lang="en-US" b="1" dirty="0" smtClean="0"/>
              <a:t>more </a:t>
            </a:r>
            <a:r>
              <a:rPr lang="en-US" b="1" dirty="0"/>
              <a:t>than 10% of </a:t>
            </a:r>
            <a:r>
              <a:rPr lang="en-US" b="1" dirty="0" smtClean="0"/>
              <a:t>rent  </a:t>
            </a:r>
          </a:p>
          <a:p>
            <a:pPr marL="0" indent="0">
              <a:lnSpc>
                <a:spcPct val="100000"/>
              </a:lnSpc>
              <a:spcBef>
                <a:spcPts val="0"/>
              </a:spcBef>
              <a:buNone/>
            </a:pPr>
            <a:r>
              <a:rPr lang="en-US" b="1" dirty="0"/>
              <a:t>• </a:t>
            </a:r>
            <a:r>
              <a:rPr lang="en-US" b="1" u="sng" dirty="0" smtClean="0"/>
              <a:t>Damages</a:t>
            </a:r>
            <a:r>
              <a:rPr lang="en-US" b="1" dirty="0"/>
              <a:t>:  If parties cannot </a:t>
            </a:r>
            <a:r>
              <a:rPr lang="en-US" b="1" dirty="0" smtClean="0"/>
              <a:t>agree, </a:t>
            </a:r>
            <a:r>
              <a:rPr lang="en-US" b="1" dirty="0"/>
              <a:t>conciliation ends &amp; referrals may be offered.  If these are not disputed or </a:t>
            </a:r>
            <a:r>
              <a:rPr lang="en-US" b="1" dirty="0" smtClean="0"/>
              <a:t>parties agree, these </a:t>
            </a:r>
            <a:r>
              <a:rPr lang="en-US" b="1" dirty="0"/>
              <a:t>are part of the amount due as of the court date.</a:t>
            </a:r>
          </a:p>
          <a:p>
            <a:pPr marL="0" indent="0">
              <a:buNone/>
            </a:pPr>
            <a:endParaRPr lang="en-US" dirty="0"/>
          </a:p>
        </p:txBody>
      </p:sp>
      <p:sp>
        <p:nvSpPr>
          <p:cNvPr id="4" name="Slide Number Placeholder 3"/>
          <p:cNvSpPr>
            <a:spLocks noGrp="1"/>
          </p:cNvSpPr>
          <p:nvPr>
            <p:ph type="sldNum" sz="quarter" idx="12"/>
          </p:nvPr>
        </p:nvSpPr>
        <p:spPr/>
        <p:txBody>
          <a:bodyPr/>
          <a:lstStyle/>
          <a:p>
            <a:fld id="{2ADE10A2-F12F-4C80-8C15-DD2621DBAF60}" type="slidenum">
              <a:rPr lang="en-US" smtClean="0"/>
              <a:t>15</a:t>
            </a:fld>
            <a:endParaRPr lang="en-US" dirty="0"/>
          </a:p>
        </p:txBody>
      </p:sp>
    </p:spTree>
    <p:extLst>
      <p:ext uri="{BB962C8B-B14F-4D97-AF65-F5344CB8AC3E}">
        <p14:creationId xmlns:p14="http://schemas.microsoft.com/office/powerpoint/2010/main" val="3541762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2772"/>
            <a:ext cx="10515600" cy="798060"/>
          </a:xfrm>
        </p:spPr>
        <p:txBody>
          <a:bodyPr>
            <a:normAutofit/>
          </a:bodyPr>
          <a:lstStyle/>
          <a:p>
            <a:r>
              <a:rPr lang="en-US" sz="3200" b="1" dirty="0" smtClean="0">
                <a:solidFill>
                  <a:srgbClr val="FF0000"/>
                </a:solidFill>
                <a:latin typeface="+mn-lt"/>
              </a:rPr>
              <a:t>What can be conciliated (continued)?</a:t>
            </a:r>
            <a:endParaRPr lang="en-US" dirty="0"/>
          </a:p>
        </p:txBody>
      </p:sp>
      <p:sp>
        <p:nvSpPr>
          <p:cNvPr id="3" name="Content Placeholder 2"/>
          <p:cNvSpPr>
            <a:spLocks noGrp="1"/>
          </p:cNvSpPr>
          <p:nvPr>
            <p:ph idx="1"/>
          </p:nvPr>
        </p:nvSpPr>
        <p:spPr>
          <a:xfrm>
            <a:off x="914400" y="1200832"/>
            <a:ext cx="10515600" cy="5363254"/>
          </a:xfrm>
        </p:spPr>
        <p:txBody>
          <a:bodyPr>
            <a:normAutofit/>
          </a:bodyPr>
          <a:lstStyle/>
          <a:p>
            <a:pPr marL="0" indent="0">
              <a:buNone/>
            </a:pPr>
            <a:r>
              <a:rPr lang="en-US" b="1" dirty="0" smtClean="0"/>
              <a:t>• </a:t>
            </a:r>
            <a:r>
              <a:rPr lang="en-US" b="1" u="sng" dirty="0"/>
              <a:t>Costs</a:t>
            </a:r>
            <a:r>
              <a:rPr lang="en-US" b="1" dirty="0"/>
              <a:t>:  A</a:t>
            </a:r>
            <a:r>
              <a:rPr lang="en-US" b="1" dirty="0" smtClean="0"/>
              <a:t>mount due </a:t>
            </a:r>
            <a:r>
              <a:rPr lang="en-US" b="1" dirty="0"/>
              <a:t>as of the </a:t>
            </a:r>
            <a:r>
              <a:rPr lang="en-US" b="1" dirty="0" smtClean="0"/>
              <a:t>court </a:t>
            </a:r>
            <a:r>
              <a:rPr lang="en-US" b="1" dirty="0"/>
              <a:t>date should be $58, with an additional $12 due for each additional </a:t>
            </a:r>
            <a:r>
              <a:rPr lang="en-US" b="1" dirty="0" smtClean="0"/>
              <a:t>defendant</a:t>
            </a:r>
            <a:endParaRPr lang="en-US" b="1" dirty="0"/>
          </a:p>
          <a:p>
            <a:pPr marL="0" indent="0">
              <a:buNone/>
            </a:pPr>
            <a:endParaRPr lang="en-US" b="1" dirty="0" smtClean="0"/>
          </a:p>
          <a:p>
            <a:pPr marL="0" indent="0">
              <a:buNone/>
            </a:pPr>
            <a:r>
              <a:rPr lang="en-US" b="1" dirty="0" smtClean="0"/>
              <a:t>• </a:t>
            </a:r>
            <a:r>
              <a:rPr lang="en-US" b="1" u="sng" dirty="0" smtClean="0"/>
              <a:t>Civil </a:t>
            </a:r>
            <a:r>
              <a:rPr lang="en-US" b="1" u="sng" dirty="0"/>
              <a:t>Recovery</a:t>
            </a:r>
            <a:r>
              <a:rPr lang="en-US" b="1" dirty="0"/>
              <a:t>:  If parties cannot agree, conciliation ends &amp; referrals may be offered.  If these are not disputed or parties agree, these are part of the amount due as of the court date.</a:t>
            </a:r>
          </a:p>
          <a:p>
            <a:pPr marL="0" indent="0">
              <a:buNone/>
            </a:pPr>
            <a:endParaRPr lang="en-US" b="1" dirty="0" smtClean="0"/>
          </a:p>
          <a:p>
            <a:pPr marL="0" indent="0">
              <a:buNone/>
            </a:pPr>
            <a:r>
              <a:rPr lang="en-US" b="1" dirty="0" smtClean="0"/>
              <a:t>• </a:t>
            </a:r>
            <a:r>
              <a:rPr lang="en-US" b="1" u="sng" dirty="0" smtClean="0"/>
              <a:t>Attorney’s </a:t>
            </a:r>
            <a:r>
              <a:rPr lang="en-US" b="1" u="sng" dirty="0"/>
              <a:t>Fees</a:t>
            </a:r>
            <a:r>
              <a:rPr lang="en-US" b="1" dirty="0"/>
              <a:t>: CVLAS examined attorney’s fees awarded in unlawful detainers for an entire month from May 14 through June 13, 2019.  In 460 such cases, the attorney’s fees ranged from a low of $18.73 to a high of $1,050.00, with a median of $136.25.    </a:t>
            </a:r>
          </a:p>
          <a:p>
            <a:pPr marL="0" indent="0">
              <a:buNone/>
            </a:pPr>
            <a:endParaRPr lang="en-US" dirty="0"/>
          </a:p>
        </p:txBody>
      </p:sp>
      <p:sp>
        <p:nvSpPr>
          <p:cNvPr id="4" name="Slide Number Placeholder 3"/>
          <p:cNvSpPr>
            <a:spLocks noGrp="1"/>
          </p:cNvSpPr>
          <p:nvPr>
            <p:ph type="sldNum" sz="quarter" idx="12"/>
          </p:nvPr>
        </p:nvSpPr>
        <p:spPr/>
        <p:txBody>
          <a:bodyPr/>
          <a:lstStyle/>
          <a:p>
            <a:fld id="{2ADE10A2-F12F-4C80-8C15-DD2621DBAF60}" type="slidenum">
              <a:rPr lang="en-US" smtClean="0"/>
              <a:t>16</a:t>
            </a:fld>
            <a:endParaRPr lang="en-US" dirty="0"/>
          </a:p>
        </p:txBody>
      </p:sp>
    </p:spTree>
    <p:extLst>
      <p:ext uri="{BB962C8B-B14F-4D97-AF65-F5344CB8AC3E}">
        <p14:creationId xmlns:p14="http://schemas.microsoft.com/office/powerpoint/2010/main" val="2740134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2772"/>
            <a:ext cx="10515600" cy="798060"/>
          </a:xfrm>
        </p:spPr>
        <p:txBody>
          <a:bodyPr>
            <a:normAutofit/>
          </a:bodyPr>
          <a:lstStyle/>
          <a:p>
            <a:r>
              <a:rPr lang="en-US" sz="3200" b="1" dirty="0" smtClean="0">
                <a:solidFill>
                  <a:srgbClr val="FF0000"/>
                </a:solidFill>
                <a:latin typeface="+mn-lt"/>
              </a:rPr>
              <a:t>What if landlord is unwilling?</a:t>
            </a:r>
            <a:endParaRPr lang="en-US" dirty="0"/>
          </a:p>
        </p:txBody>
      </p:sp>
      <p:sp>
        <p:nvSpPr>
          <p:cNvPr id="3" name="Content Placeholder 2"/>
          <p:cNvSpPr>
            <a:spLocks noGrp="1"/>
          </p:cNvSpPr>
          <p:nvPr>
            <p:ph idx="1"/>
          </p:nvPr>
        </p:nvSpPr>
        <p:spPr>
          <a:xfrm>
            <a:off x="914400" y="1200832"/>
            <a:ext cx="10515600" cy="5363254"/>
          </a:xfrm>
        </p:spPr>
        <p:txBody>
          <a:bodyPr>
            <a:normAutofit/>
          </a:bodyPr>
          <a:lstStyle/>
          <a:p>
            <a:pPr marL="0" indent="0">
              <a:buNone/>
            </a:pPr>
            <a:r>
              <a:rPr lang="en-US" b="1" dirty="0" smtClean="0"/>
              <a:t>• </a:t>
            </a:r>
            <a:r>
              <a:rPr lang="en-US" b="1" dirty="0"/>
              <a:t>Ask landlord if you could explain </a:t>
            </a:r>
            <a:r>
              <a:rPr lang="en-US" b="1" dirty="0" smtClean="0"/>
              <a:t>the </a:t>
            </a:r>
            <a:r>
              <a:rPr lang="en-US" b="1" dirty="0"/>
              <a:t>advantages of the </a:t>
            </a:r>
            <a:r>
              <a:rPr lang="en-US" b="1" dirty="0" smtClean="0"/>
              <a:t>EDP</a:t>
            </a:r>
          </a:p>
          <a:p>
            <a:pPr marL="0" indent="0">
              <a:buNone/>
            </a:pPr>
            <a:endParaRPr lang="en-US" b="1" dirty="0"/>
          </a:p>
          <a:p>
            <a:pPr marL="0" indent="0">
              <a:buNone/>
            </a:pPr>
            <a:r>
              <a:rPr lang="en-US" b="1" dirty="0"/>
              <a:t>• </a:t>
            </a:r>
            <a:r>
              <a:rPr lang="en-US" b="1" dirty="0" smtClean="0"/>
              <a:t>Landlords </a:t>
            </a:r>
            <a:r>
              <a:rPr lang="en-US" b="1" dirty="0"/>
              <a:t>typically lose between 2-3 months’ rent during the eviction </a:t>
            </a:r>
            <a:r>
              <a:rPr lang="en-US" b="1" dirty="0" smtClean="0"/>
              <a:t>process</a:t>
            </a:r>
          </a:p>
          <a:p>
            <a:pPr marL="0" indent="0">
              <a:buNone/>
            </a:pPr>
            <a:endParaRPr lang="en-US" b="1" dirty="0"/>
          </a:p>
          <a:p>
            <a:pPr marL="0" indent="0">
              <a:buNone/>
            </a:pPr>
            <a:r>
              <a:rPr lang="en-US" b="1" dirty="0"/>
              <a:t>• </a:t>
            </a:r>
            <a:r>
              <a:rPr lang="en-US" b="1" dirty="0" smtClean="0"/>
              <a:t>Using </a:t>
            </a:r>
            <a:r>
              <a:rPr lang="en-US" b="1" dirty="0"/>
              <a:t>an average of 2½ months times $942/month median gross rent, the average loss is $2,355, which does not include costs of evicting the current tenant and finding a new </a:t>
            </a:r>
            <a:r>
              <a:rPr lang="en-US" b="1" dirty="0" smtClean="0"/>
              <a:t>tenant</a:t>
            </a:r>
          </a:p>
          <a:p>
            <a:pPr marL="0" indent="0">
              <a:buNone/>
            </a:pPr>
            <a:endParaRPr lang="en-US" b="1" dirty="0"/>
          </a:p>
          <a:p>
            <a:pPr marL="0" indent="0">
              <a:buNone/>
            </a:pPr>
            <a:r>
              <a:rPr lang="en-US" b="1" dirty="0"/>
              <a:t>• </a:t>
            </a:r>
            <a:r>
              <a:rPr lang="en-US" b="1" dirty="0" smtClean="0"/>
              <a:t>If landlord </a:t>
            </a:r>
            <a:r>
              <a:rPr lang="en-US" b="1" dirty="0"/>
              <a:t>remains unwilling, ask for the reason why, note the reason, and email that information to HOME, </a:t>
            </a:r>
            <a:r>
              <a:rPr lang="en-US" b="1" dirty="0" smtClean="0"/>
              <a:t>GRBF, </a:t>
            </a:r>
            <a:r>
              <a:rPr lang="en-US" b="1" dirty="0"/>
              <a:t>and the </a:t>
            </a:r>
            <a:r>
              <a:rPr lang="en-US" b="1" dirty="0" smtClean="0"/>
              <a:t>tenant</a:t>
            </a:r>
            <a:endParaRPr lang="en-US" b="1" dirty="0"/>
          </a:p>
        </p:txBody>
      </p:sp>
      <p:sp>
        <p:nvSpPr>
          <p:cNvPr id="4" name="Slide Number Placeholder 3"/>
          <p:cNvSpPr>
            <a:spLocks noGrp="1"/>
          </p:cNvSpPr>
          <p:nvPr>
            <p:ph type="sldNum" sz="quarter" idx="12"/>
          </p:nvPr>
        </p:nvSpPr>
        <p:spPr/>
        <p:txBody>
          <a:bodyPr/>
          <a:lstStyle/>
          <a:p>
            <a:fld id="{2ADE10A2-F12F-4C80-8C15-DD2621DBAF60}" type="slidenum">
              <a:rPr lang="en-US" smtClean="0"/>
              <a:t>17</a:t>
            </a:fld>
            <a:endParaRPr lang="en-US" dirty="0"/>
          </a:p>
        </p:txBody>
      </p:sp>
    </p:spTree>
    <p:extLst>
      <p:ext uri="{BB962C8B-B14F-4D97-AF65-F5344CB8AC3E}">
        <p14:creationId xmlns:p14="http://schemas.microsoft.com/office/powerpoint/2010/main" val="1372421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2772"/>
            <a:ext cx="10515600" cy="798060"/>
          </a:xfrm>
        </p:spPr>
        <p:txBody>
          <a:bodyPr>
            <a:normAutofit/>
          </a:bodyPr>
          <a:lstStyle/>
          <a:p>
            <a:r>
              <a:rPr lang="en-US" sz="3200" b="1" dirty="0" smtClean="0">
                <a:solidFill>
                  <a:srgbClr val="FF0000"/>
                </a:solidFill>
                <a:latin typeface="+mn-lt"/>
              </a:rPr>
              <a:t>What if landlord is willing?</a:t>
            </a:r>
            <a:endParaRPr lang="en-US" dirty="0"/>
          </a:p>
        </p:txBody>
      </p:sp>
      <p:sp>
        <p:nvSpPr>
          <p:cNvPr id="3" name="Content Placeholder 2"/>
          <p:cNvSpPr>
            <a:spLocks noGrp="1"/>
          </p:cNvSpPr>
          <p:nvPr>
            <p:ph idx="1"/>
          </p:nvPr>
        </p:nvSpPr>
        <p:spPr>
          <a:xfrm>
            <a:off x="914400" y="1200832"/>
            <a:ext cx="10515600" cy="5363254"/>
          </a:xfrm>
        </p:spPr>
        <p:txBody>
          <a:bodyPr>
            <a:normAutofit/>
          </a:bodyPr>
          <a:lstStyle/>
          <a:p>
            <a:pPr marL="0" indent="0">
              <a:buNone/>
            </a:pPr>
            <a:r>
              <a:rPr lang="en-US" b="1" dirty="0" smtClean="0"/>
              <a:t>• </a:t>
            </a:r>
            <a:r>
              <a:rPr lang="en-US" b="1" dirty="0"/>
              <a:t>C</a:t>
            </a:r>
            <a:r>
              <a:rPr lang="en-US" b="1" dirty="0" smtClean="0"/>
              <a:t>opy </a:t>
            </a:r>
            <a:r>
              <a:rPr lang="en-US" b="1" dirty="0"/>
              <a:t>of a completely filled out Payment Plan and Continuance Agreement </a:t>
            </a:r>
            <a:r>
              <a:rPr lang="en-US" b="1" dirty="0" smtClean="0"/>
              <a:t>emailed </a:t>
            </a:r>
            <a:r>
              <a:rPr lang="en-US" b="1" dirty="0"/>
              <a:t>to both parties (and their attorneys, if applicable), and to </a:t>
            </a:r>
            <a:r>
              <a:rPr lang="en-US" b="1" dirty="0" smtClean="0"/>
              <a:t>HOME</a:t>
            </a:r>
          </a:p>
          <a:p>
            <a:pPr marL="0" indent="0">
              <a:buNone/>
            </a:pPr>
            <a:r>
              <a:rPr lang="en-US" b="1" dirty="0"/>
              <a:t>• </a:t>
            </a:r>
            <a:r>
              <a:rPr lang="en-US" b="1" dirty="0" smtClean="0"/>
              <a:t>Conciliator comes to court </a:t>
            </a:r>
            <a:r>
              <a:rPr lang="en-US" b="1" dirty="0"/>
              <a:t>on the court date and bring four copies for the parties to </a:t>
            </a:r>
            <a:r>
              <a:rPr lang="en-US" b="1" dirty="0" smtClean="0"/>
              <a:t>sign</a:t>
            </a:r>
            <a:endParaRPr lang="en-US" b="1" dirty="0"/>
          </a:p>
          <a:p>
            <a:pPr marL="0" indent="0">
              <a:buNone/>
            </a:pPr>
            <a:r>
              <a:rPr lang="en-US" b="1" dirty="0"/>
              <a:t>• P</a:t>
            </a:r>
            <a:r>
              <a:rPr lang="en-US" b="1" dirty="0" smtClean="0"/>
              <a:t>arties </a:t>
            </a:r>
            <a:r>
              <a:rPr lang="en-US" b="1" dirty="0"/>
              <a:t>and conciliator </a:t>
            </a:r>
            <a:r>
              <a:rPr lang="en-US" b="1" dirty="0" smtClean="0"/>
              <a:t>meet at courthouse 30 minutes before court</a:t>
            </a:r>
          </a:p>
          <a:p>
            <a:pPr marL="0" indent="0">
              <a:buNone/>
            </a:pPr>
            <a:r>
              <a:rPr lang="en-US" b="1" dirty="0" smtClean="0"/>
              <a:t>• </a:t>
            </a:r>
            <a:r>
              <a:rPr lang="en-US" b="1" dirty="0"/>
              <a:t>Conciliator </a:t>
            </a:r>
            <a:r>
              <a:rPr lang="en-US" b="1" dirty="0" smtClean="0"/>
              <a:t>brings four </a:t>
            </a:r>
            <a:r>
              <a:rPr lang="en-US" b="1" dirty="0"/>
              <a:t>copies of the </a:t>
            </a:r>
            <a:r>
              <a:rPr lang="en-US" b="1" dirty="0" smtClean="0"/>
              <a:t>agreement to court</a:t>
            </a:r>
            <a:r>
              <a:rPr lang="en-US" b="1" dirty="0"/>
              <a:t> </a:t>
            </a:r>
            <a:r>
              <a:rPr lang="en-US" b="1" dirty="0" smtClean="0"/>
              <a:t>to be completely executed:  </a:t>
            </a:r>
            <a:endParaRPr lang="en-US" b="1" dirty="0"/>
          </a:p>
          <a:p>
            <a:pPr marL="0" indent="0">
              <a:buNone/>
            </a:pPr>
            <a:r>
              <a:rPr lang="en-US" b="1" dirty="0" smtClean="0"/>
              <a:t>	▪ One </a:t>
            </a:r>
            <a:r>
              <a:rPr lang="en-US" b="1" dirty="0"/>
              <a:t>copy to the court </a:t>
            </a:r>
            <a:r>
              <a:rPr lang="en-US" b="1" dirty="0" smtClean="0"/>
              <a:t>file</a:t>
            </a:r>
            <a:endParaRPr lang="en-US" b="1" dirty="0"/>
          </a:p>
          <a:p>
            <a:pPr marL="0" indent="0">
              <a:buNone/>
            </a:pPr>
            <a:r>
              <a:rPr lang="en-US" b="1" dirty="0" smtClean="0"/>
              <a:t>	▪ One </a:t>
            </a:r>
            <a:r>
              <a:rPr lang="en-US" b="1" dirty="0"/>
              <a:t>copy to the landlord (or landlord’s attorney).  </a:t>
            </a:r>
            <a:endParaRPr lang="en-US" b="1" dirty="0" smtClean="0"/>
          </a:p>
          <a:p>
            <a:pPr marL="0" indent="0">
              <a:buNone/>
            </a:pPr>
            <a:r>
              <a:rPr lang="en-US" b="1" dirty="0" smtClean="0"/>
              <a:t>	▪ Two </a:t>
            </a:r>
            <a:r>
              <a:rPr lang="en-US" b="1" dirty="0"/>
              <a:t>copies to the </a:t>
            </a:r>
            <a:r>
              <a:rPr lang="en-US" b="1" dirty="0" smtClean="0"/>
              <a:t>tenant &amp; tenant </a:t>
            </a:r>
            <a:r>
              <a:rPr lang="en-US" b="1" dirty="0"/>
              <a:t>gives one copy to HOME</a:t>
            </a:r>
          </a:p>
        </p:txBody>
      </p:sp>
      <p:sp>
        <p:nvSpPr>
          <p:cNvPr id="4" name="Slide Number Placeholder 3"/>
          <p:cNvSpPr>
            <a:spLocks noGrp="1"/>
          </p:cNvSpPr>
          <p:nvPr>
            <p:ph type="sldNum" sz="quarter" idx="12"/>
          </p:nvPr>
        </p:nvSpPr>
        <p:spPr/>
        <p:txBody>
          <a:bodyPr/>
          <a:lstStyle/>
          <a:p>
            <a:fld id="{2ADE10A2-F12F-4C80-8C15-DD2621DBAF60}" type="slidenum">
              <a:rPr lang="en-US" smtClean="0"/>
              <a:t>18</a:t>
            </a:fld>
            <a:endParaRPr lang="en-US" dirty="0"/>
          </a:p>
        </p:txBody>
      </p:sp>
    </p:spTree>
    <p:extLst>
      <p:ext uri="{BB962C8B-B14F-4D97-AF65-F5344CB8AC3E}">
        <p14:creationId xmlns:p14="http://schemas.microsoft.com/office/powerpoint/2010/main" val="2334071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2371" y="406175"/>
            <a:ext cx="10515600" cy="798060"/>
          </a:xfrm>
        </p:spPr>
        <p:txBody>
          <a:bodyPr>
            <a:normAutofit/>
          </a:bodyPr>
          <a:lstStyle/>
          <a:p>
            <a:r>
              <a:rPr lang="en-US" sz="3200" b="1" dirty="0" smtClean="0">
                <a:solidFill>
                  <a:srgbClr val="FF0000"/>
                </a:solidFill>
                <a:latin typeface="+mn-lt"/>
              </a:rPr>
              <a:t>Materials available  from CVLAS – Email to marty @cvlas.org</a:t>
            </a:r>
            <a:endParaRPr lang="en-US" dirty="0"/>
          </a:p>
        </p:txBody>
      </p:sp>
      <p:sp>
        <p:nvSpPr>
          <p:cNvPr id="3" name="Content Placeholder 2"/>
          <p:cNvSpPr>
            <a:spLocks noGrp="1"/>
          </p:cNvSpPr>
          <p:nvPr>
            <p:ph idx="1"/>
          </p:nvPr>
        </p:nvSpPr>
        <p:spPr>
          <a:xfrm>
            <a:off x="914400" y="1200832"/>
            <a:ext cx="10515600" cy="5363254"/>
          </a:xfrm>
        </p:spPr>
        <p:txBody>
          <a:bodyPr>
            <a:normAutofit/>
          </a:bodyPr>
          <a:lstStyle/>
          <a:p>
            <a:pPr marL="0" indent="0">
              <a:buNone/>
            </a:pPr>
            <a:r>
              <a:rPr lang="en-US" b="1" dirty="0" smtClean="0"/>
              <a:t>• </a:t>
            </a:r>
            <a:r>
              <a:rPr lang="en-US" b="1" dirty="0"/>
              <a:t>Information sheet attached to unlawful detainers </a:t>
            </a:r>
            <a:endParaRPr lang="en-US" b="1" dirty="0" smtClean="0"/>
          </a:p>
          <a:p>
            <a:pPr marL="0" indent="0">
              <a:buNone/>
            </a:pPr>
            <a:endParaRPr lang="en-US" sz="1400" b="1" dirty="0" smtClean="0"/>
          </a:p>
          <a:p>
            <a:pPr marL="0" indent="0">
              <a:buNone/>
            </a:pPr>
            <a:r>
              <a:rPr lang="en-US" b="1" dirty="0"/>
              <a:t>• </a:t>
            </a:r>
            <a:r>
              <a:rPr lang="en-US" b="1" dirty="0" smtClean="0"/>
              <a:t>Voice </a:t>
            </a:r>
            <a:r>
              <a:rPr lang="en-US" b="1" dirty="0"/>
              <a:t>mail script for toll-free number to call </a:t>
            </a:r>
            <a:r>
              <a:rPr lang="en-US" b="1" dirty="0" smtClean="0"/>
              <a:t>and </a:t>
            </a:r>
            <a:r>
              <a:rPr lang="en-US" b="1" dirty="0"/>
              <a:t>leave a </a:t>
            </a:r>
            <a:r>
              <a:rPr lang="en-US" b="1" dirty="0" smtClean="0"/>
              <a:t>message</a:t>
            </a:r>
          </a:p>
          <a:p>
            <a:pPr marL="0" indent="0">
              <a:buNone/>
            </a:pPr>
            <a:endParaRPr lang="en-US" sz="1400" b="1" dirty="0"/>
          </a:p>
          <a:p>
            <a:pPr marL="0" indent="0">
              <a:buNone/>
            </a:pPr>
            <a:r>
              <a:rPr lang="en-US" b="1" dirty="0" smtClean="0"/>
              <a:t>• Tenant screening questions asked by HOME</a:t>
            </a:r>
          </a:p>
          <a:p>
            <a:pPr marL="0" indent="0">
              <a:buNone/>
            </a:pPr>
            <a:endParaRPr lang="en-US" sz="1400" b="1" dirty="0" smtClean="0"/>
          </a:p>
          <a:p>
            <a:pPr marL="0" indent="0">
              <a:buNone/>
            </a:pPr>
            <a:r>
              <a:rPr lang="en-US" b="1" dirty="0"/>
              <a:t>• Volunteer conciliator </a:t>
            </a:r>
            <a:r>
              <a:rPr lang="en-US" b="1" dirty="0" smtClean="0"/>
              <a:t>instructions provided by GRBF</a:t>
            </a:r>
          </a:p>
          <a:p>
            <a:pPr marL="0" indent="0">
              <a:buNone/>
            </a:pPr>
            <a:endParaRPr lang="en-US" sz="1400" b="1" dirty="0" smtClean="0"/>
          </a:p>
          <a:p>
            <a:pPr marL="0" indent="0">
              <a:buNone/>
            </a:pPr>
            <a:r>
              <a:rPr lang="en-US" b="1" dirty="0" smtClean="0"/>
              <a:t>• </a:t>
            </a:r>
            <a:r>
              <a:rPr lang="en-US" b="1" dirty="0"/>
              <a:t>Volunteer conciliator </a:t>
            </a:r>
            <a:r>
              <a:rPr lang="en-US" b="1" dirty="0" smtClean="0"/>
              <a:t>consent form</a:t>
            </a:r>
          </a:p>
          <a:p>
            <a:pPr marL="0" indent="0">
              <a:buNone/>
            </a:pPr>
            <a:endParaRPr lang="en-US" sz="1400" b="1" dirty="0" smtClean="0"/>
          </a:p>
          <a:p>
            <a:pPr marL="0" indent="0">
              <a:buNone/>
            </a:pPr>
            <a:r>
              <a:rPr lang="en-US" b="1" dirty="0" smtClean="0"/>
              <a:t>• </a:t>
            </a:r>
            <a:r>
              <a:rPr lang="en-US" b="1" dirty="0"/>
              <a:t>Payment Plan and Continuance Agreement</a:t>
            </a:r>
            <a:endParaRPr lang="en-US" b="1" dirty="0" smtClean="0"/>
          </a:p>
          <a:p>
            <a:pPr marL="0" indent="0">
              <a:buNone/>
            </a:pPr>
            <a:endParaRPr lang="en-US" b="1" dirty="0"/>
          </a:p>
        </p:txBody>
      </p:sp>
      <p:sp>
        <p:nvSpPr>
          <p:cNvPr id="4" name="Slide Number Placeholder 3"/>
          <p:cNvSpPr>
            <a:spLocks noGrp="1"/>
          </p:cNvSpPr>
          <p:nvPr>
            <p:ph type="sldNum" sz="quarter" idx="12"/>
          </p:nvPr>
        </p:nvSpPr>
        <p:spPr/>
        <p:txBody>
          <a:bodyPr/>
          <a:lstStyle/>
          <a:p>
            <a:fld id="{2ADE10A2-F12F-4C80-8C15-DD2621DBAF60}" type="slidenum">
              <a:rPr lang="en-US" smtClean="0"/>
              <a:t>19</a:t>
            </a:fld>
            <a:endParaRPr lang="en-US" dirty="0"/>
          </a:p>
        </p:txBody>
      </p:sp>
    </p:spTree>
    <p:extLst>
      <p:ext uri="{BB962C8B-B14F-4D97-AF65-F5344CB8AC3E}">
        <p14:creationId xmlns:p14="http://schemas.microsoft.com/office/powerpoint/2010/main" val="939801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326E83-76D6-4371-8D19-3DACB35F56A9}"/>
              </a:ext>
            </a:extLst>
          </p:cNvPr>
          <p:cNvSpPr>
            <a:spLocks noGrp="1"/>
          </p:cNvSpPr>
          <p:nvPr>
            <p:ph type="title"/>
          </p:nvPr>
        </p:nvSpPr>
        <p:spPr>
          <a:xfrm>
            <a:off x="838200" y="326571"/>
            <a:ext cx="10515600" cy="1394071"/>
          </a:xfrm>
        </p:spPr>
        <p:txBody>
          <a:bodyPr>
            <a:normAutofit/>
          </a:bodyPr>
          <a:lstStyle/>
          <a:p>
            <a:pPr algn="ctr"/>
            <a:r>
              <a:rPr lang="en-US" sz="3200" b="1" dirty="0" smtClean="0">
                <a:solidFill>
                  <a:srgbClr val="FF0000"/>
                </a:solidFill>
                <a:latin typeface="+mn-lt"/>
              </a:rPr>
              <a:t>The Eviction Problem &amp; Why the </a:t>
            </a:r>
            <a:br>
              <a:rPr lang="en-US" sz="3200" b="1" dirty="0" smtClean="0">
                <a:solidFill>
                  <a:srgbClr val="FF0000"/>
                </a:solidFill>
                <a:latin typeface="+mn-lt"/>
              </a:rPr>
            </a:br>
            <a:r>
              <a:rPr lang="en-US" sz="3200" b="1" dirty="0" smtClean="0">
                <a:solidFill>
                  <a:srgbClr val="FF0000"/>
                </a:solidFill>
                <a:latin typeface="+mn-lt"/>
              </a:rPr>
              <a:t>Eviction Diversion Program is Needed</a:t>
            </a:r>
            <a:endParaRPr lang="en-US" sz="3200" dirty="0">
              <a:solidFill>
                <a:srgbClr val="FF0000"/>
              </a:solidFill>
              <a:latin typeface="+mn-lt"/>
            </a:endParaRPr>
          </a:p>
        </p:txBody>
      </p:sp>
      <p:sp>
        <p:nvSpPr>
          <p:cNvPr id="3" name="Content Placeholder 2">
            <a:extLst>
              <a:ext uri="{FF2B5EF4-FFF2-40B4-BE49-F238E27FC236}">
                <a16:creationId xmlns="" xmlns:a16="http://schemas.microsoft.com/office/drawing/2014/main" id="{C030BB5C-DE9E-4C9C-B572-62B35B421171}"/>
              </a:ext>
            </a:extLst>
          </p:cNvPr>
          <p:cNvSpPr>
            <a:spLocks noGrp="1"/>
          </p:cNvSpPr>
          <p:nvPr>
            <p:ph idx="1"/>
          </p:nvPr>
        </p:nvSpPr>
        <p:spPr>
          <a:xfrm>
            <a:off x="838200" y="1720642"/>
            <a:ext cx="10515600" cy="4810538"/>
          </a:xfrm>
        </p:spPr>
        <p:txBody>
          <a:bodyPr>
            <a:noAutofit/>
          </a:bodyPr>
          <a:lstStyle/>
          <a:p>
            <a:pPr marL="0" indent="0">
              <a:buNone/>
            </a:pPr>
            <a:r>
              <a:rPr lang="en-US" b="1" dirty="0"/>
              <a:t>Virginia has </a:t>
            </a:r>
            <a:r>
              <a:rPr lang="en-US" b="1" u="sng" dirty="0"/>
              <a:t>five</a:t>
            </a:r>
            <a:r>
              <a:rPr lang="en-US" b="1" dirty="0"/>
              <a:t> of the top ten highest eviction rates among large U.S. cities:</a:t>
            </a:r>
          </a:p>
          <a:p>
            <a:pPr marL="0" indent="0">
              <a:buNone/>
            </a:pPr>
            <a:r>
              <a:rPr lang="en-US" b="1" dirty="0"/>
              <a:t>#2 – Richmond (11.44%)	  		#3 – Hampton (10.49%)	</a:t>
            </a:r>
          </a:p>
          <a:p>
            <a:pPr marL="0" indent="0">
              <a:buNone/>
            </a:pPr>
            <a:r>
              <a:rPr lang="en-US" b="1" dirty="0"/>
              <a:t>#4 – Newport News (10.23%)   		#6 – Norfolk (8.65%)		</a:t>
            </a:r>
          </a:p>
          <a:p>
            <a:pPr marL="0" indent="0">
              <a:buNone/>
            </a:pPr>
            <a:r>
              <a:rPr lang="en-US" b="1" dirty="0"/>
              <a:t>#10 – Chesapeake (7.9%)</a:t>
            </a:r>
          </a:p>
          <a:p>
            <a:pPr marL="0" indent="0">
              <a:buNone/>
            </a:pPr>
            <a:endParaRPr lang="en-US" sz="800" b="1" dirty="0"/>
          </a:p>
          <a:p>
            <a:pPr marL="0" indent="0">
              <a:buNone/>
            </a:pPr>
            <a:r>
              <a:rPr lang="en-US" b="1" dirty="0"/>
              <a:t>Virginia has </a:t>
            </a:r>
            <a:r>
              <a:rPr lang="en-US" b="1" u="sng" dirty="0"/>
              <a:t>three</a:t>
            </a:r>
            <a:r>
              <a:rPr lang="en-US" b="1" dirty="0"/>
              <a:t> of the top five highest eviction rates among mid-size U.S. cities:</a:t>
            </a:r>
          </a:p>
          <a:p>
            <a:pPr marL="0" indent="0">
              <a:buNone/>
            </a:pPr>
            <a:r>
              <a:rPr lang="en-US" b="1" dirty="0"/>
              <a:t>#2 – Petersburg (17.56%)	 	#4 – Hopewell (15.69%)	</a:t>
            </a:r>
          </a:p>
          <a:p>
            <a:pPr marL="0" indent="0">
              <a:buNone/>
            </a:pPr>
            <a:r>
              <a:rPr lang="en-US" b="1" dirty="0"/>
              <a:t>#5 – Portsmouth (15.07%)   </a:t>
            </a:r>
            <a:endParaRPr lang="en-US" dirty="0"/>
          </a:p>
        </p:txBody>
      </p:sp>
      <p:sp>
        <p:nvSpPr>
          <p:cNvPr id="4" name="Slide Number Placeholder 3"/>
          <p:cNvSpPr>
            <a:spLocks noGrp="1"/>
          </p:cNvSpPr>
          <p:nvPr>
            <p:ph type="sldNum" sz="quarter" idx="12"/>
          </p:nvPr>
        </p:nvSpPr>
        <p:spPr/>
        <p:txBody>
          <a:bodyPr/>
          <a:lstStyle/>
          <a:p>
            <a:fld id="{024588C4-C631-4727-B9C9-254A4426A5E4}" type="slidenum">
              <a:rPr lang="en-US" smtClean="0"/>
              <a:t>2</a:t>
            </a:fld>
            <a:endParaRPr lang="en-US" dirty="0"/>
          </a:p>
        </p:txBody>
      </p:sp>
    </p:spTree>
    <p:extLst>
      <p:ext uri="{BB962C8B-B14F-4D97-AF65-F5344CB8AC3E}">
        <p14:creationId xmlns:p14="http://schemas.microsoft.com/office/powerpoint/2010/main" val="4121564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F903AA-B823-43C1-A88E-9F609858240C}"/>
              </a:ext>
            </a:extLst>
          </p:cNvPr>
          <p:cNvSpPr>
            <a:spLocks noGrp="1"/>
          </p:cNvSpPr>
          <p:nvPr>
            <p:ph type="ctrTitle"/>
          </p:nvPr>
        </p:nvSpPr>
        <p:spPr>
          <a:xfrm>
            <a:off x="1524000" y="438526"/>
            <a:ext cx="9144000" cy="665922"/>
          </a:xfrm>
        </p:spPr>
        <p:txBody>
          <a:bodyPr>
            <a:normAutofit/>
          </a:bodyPr>
          <a:lstStyle/>
          <a:p>
            <a:r>
              <a:rPr lang="en-US" sz="3200" b="1" dirty="0">
                <a:solidFill>
                  <a:srgbClr val="FF0000"/>
                </a:solidFill>
                <a:latin typeface="+mn-lt"/>
              </a:rPr>
              <a:t>Inspiring Quote</a:t>
            </a:r>
          </a:p>
        </p:txBody>
      </p:sp>
      <p:sp>
        <p:nvSpPr>
          <p:cNvPr id="3" name="Subtitle 2">
            <a:extLst>
              <a:ext uri="{FF2B5EF4-FFF2-40B4-BE49-F238E27FC236}">
                <a16:creationId xmlns="" xmlns:a16="http://schemas.microsoft.com/office/drawing/2014/main" id="{600A4E95-E5B8-4198-A0C9-26C6FFF204A4}"/>
              </a:ext>
            </a:extLst>
          </p:cNvPr>
          <p:cNvSpPr>
            <a:spLocks noGrp="1"/>
          </p:cNvSpPr>
          <p:nvPr>
            <p:ph type="subTitle" idx="1"/>
          </p:nvPr>
        </p:nvSpPr>
        <p:spPr>
          <a:xfrm>
            <a:off x="1524000" y="1253534"/>
            <a:ext cx="9144000" cy="5141844"/>
          </a:xfrm>
        </p:spPr>
        <p:txBody>
          <a:bodyPr>
            <a:normAutofit/>
          </a:bodyPr>
          <a:lstStyle/>
          <a:p>
            <a:pPr algn="l"/>
            <a:r>
              <a:rPr lang="en-US" sz="2800" b="1" dirty="0"/>
              <a:t>Low-income tenants do not have any right to counsel in civil courts, unlike in criminal courts. So in many housing courts, potentially 90 percent of tenants are unrepresented while landlords by and large have attorneys.</a:t>
            </a:r>
          </a:p>
          <a:p>
            <a:pPr algn="l"/>
            <a:endParaRPr lang="en-US" sz="800" b="1" dirty="0"/>
          </a:p>
          <a:p>
            <a:pPr algn="l"/>
            <a:r>
              <a:rPr lang="en-US" sz="2800" b="1" dirty="0"/>
              <a:t>If we invested in a public legal service for indigent tenants in housing court facing the rich, that would curb frivolous evictions, make sure that we stopped illegal evictions and allow a tenant's case to be made — unlike in the majority of cases today.</a:t>
            </a:r>
          </a:p>
          <a:p>
            <a:pPr algn="l"/>
            <a:endParaRPr lang="en-US" sz="800" b="1" dirty="0"/>
          </a:p>
          <a:p>
            <a:pPr algn="l"/>
            <a:r>
              <a:rPr lang="en-US" sz="2800" b="1" dirty="0"/>
              <a:t>Matthew Desmond, Associate Professor of Sociology, Princeton University</a:t>
            </a:r>
          </a:p>
          <a:p>
            <a:pPr algn="l"/>
            <a:endParaRPr lang="en-US" dirty="0"/>
          </a:p>
        </p:txBody>
      </p:sp>
    </p:spTree>
    <p:extLst>
      <p:ext uri="{BB962C8B-B14F-4D97-AF65-F5344CB8AC3E}">
        <p14:creationId xmlns:p14="http://schemas.microsoft.com/office/powerpoint/2010/main" val="587525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326E83-76D6-4371-8D19-3DACB35F56A9}"/>
              </a:ext>
            </a:extLst>
          </p:cNvPr>
          <p:cNvSpPr>
            <a:spLocks noGrp="1"/>
          </p:cNvSpPr>
          <p:nvPr>
            <p:ph type="title"/>
          </p:nvPr>
        </p:nvSpPr>
        <p:spPr>
          <a:xfrm>
            <a:off x="838200" y="437882"/>
            <a:ext cx="10515600" cy="605307"/>
          </a:xfrm>
        </p:spPr>
        <p:txBody>
          <a:bodyPr>
            <a:normAutofit/>
          </a:bodyPr>
          <a:lstStyle/>
          <a:p>
            <a:pPr algn="ctr"/>
            <a:r>
              <a:rPr lang="en-US" sz="3200" b="1" dirty="0" smtClean="0">
                <a:solidFill>
                  <a:srgbClr val="FF0000"/>
                </a:solidFill>
                <a:latin typeface="+mn-lt"/>
              </a:rPr>
              <a:t>The Richmond </a:t>
            </a:r>
            <a:r>
              <a:rPr lang="en-US" sz="3200" b="1" dirty="0">
                <a:solidFill>
                  <a:srgbClr val="FF0000"/>
                </a:solidFill>
                <a:latin typeface="+mn-lt"/>
              </a:rPr>
              <a:t>eviction crisis &amp; its causes</a:t>
            </a:r>
            <a:endParaRPr lang="en-US" sz="3200" dirty="0">
              <a:solidFill>
                <a:srgbClr val="FF0000"/>
              </a:solidFill>
              <a:latin typeface="+mn-lt"/>
            </a:endParaRPr>
          </a:p>
        </p:txBody>
      </p:sp>
      <p:sp>
        <p:nvSpPr>
          <p:cNvPr id="3" name="Content Placeholder 2">
            <a:extLst>
              <a:ext uri="{FF2B5EF4-FFF2-40B4-BE49-F238E27FC236}">
                <a16:creationId xmlns="" xmlns:a16="http://schemas.microsoft.com/office/drawing/2014/main" id="{C030BB5C-DE9E-4C9C-B572-62B35B421171}"/>
              </a:ext>
            </a:extLst>
          </p:cNvPr>
          <p:cNvSpPr>
            <a:spLocks noGrp="1"/>
          </p:cNvSpPr>
          <p:nvPr>
            <p:ph idx="1"/>
          </p:nvPr>
        </p:nvSpPr>
        <p:spPr>
          <a:xfrm>
            <a:off x="838200" y="1043189"/>
            <a:ext cx="10515600" cy="5525036"/>
          </a:xfrm>
        </p:spPr>
        <p:txBody>
          <a:bodyPr>
            <a:noAutofit/>
          </a:bodyPr>
          <a:lstStyle/>
          <a:p>
            <a:pPr marL="0" indent="0">
              <a:buNone/>
            </a:pPr>
            <a:r>
              <a:rPr lang="en-US" sz="2600" b="1" dirty="0"/>
              <a:t>● </a:t>
            </a:r>
            <a:r>
              <a:rPr lang="en-US" sz="2600" b="1" dirty="0" smtClean="0"/>
              <a:t>30.9</a:t>
            </a:r>
            <a:r>
              <a:rPr lang="en-US" sz="2600" b="1" dirty="0"/>
              <a:t>% of all Richmond renters receive a notice of eviction </a:t>
            </a:r>
            <a:r>
              <a:rPr lang="en-US" sz="2600" b="1" dirty="0" smtClean="0"/>
              <a:t>each year</a:t>
            </a:r>
            <a:endParaRPr lang="en-US" sz="2600" b="1" dirty="0"/>
          </a:p>
          <a:p>
            <a:pPr marL="0" indent="0">
              <a:buNone/>
            </a:pPr>
            <a:r>
              <a:rPr lang="en-US" sz="2600" b="1" dirty="0"/>
              <a:t>● Court eviction affects about 40,000 people in Richmond </a:t>
            </a:r>
            <a:r>
              <a:rPr lang="en-US" sz="2600" b="1" dirty="0" smtClean="0"/>
              <a:t>subject to </a:t>
            </a:r>
            <a:r>
              <a:rPr lang="en-US" sz="2600" b="1" dirty="0"/>
              <a:t>17,981 eviction lawsuits filed </a:t>
            </a:r>
            <a:r>
              <a:rPr lang="en-US" sz="2600" b="1" dirty="0" smtClean="0"/>
              <a:t>each year</a:t>
            </a:r>
          </a:p>
          <a:p>
            <a:pPr marL="0" indent="0">
              <a:buNone/>
            </a:pPr>
            <a:r>
              <a:rPr lang="en-US" sz="2600" b="1" dirty="0" smtClean="0"/>
              <a:t>● Most eviction </a:t>
            </a:r>
            <a:r>
              <a:rPr lang="en-US" sz="2600" b="1" dirty="0"/>
              <a:t>lawsuits result in </a:t>
            </a:r>
            <a:r>
              <a:rPr lang="en-US" sz="2600" b="1" dirty="0" smtClean="0"/>
              <a:t>judgments </a:t>
            </a:r>
            <a:r>
              <a:rPr lang="en-US" sz="2600" b="1" dirty="0"/>
              <a:t>of possession </a:t>
            </a:r>
            <a:r>
              <a:rPr lang="en-US" sz="2600" b="1" dirty="0" smtClean="0"/>
              <a:t>- </a:t>
            </a:r>
            <a:r>
              <a:rPr lang="en-US" sz="2600" b="1" dirty="0"/>
              <a:t>10,929 of </a:t>
            </a:r>
            <a:r>
              <a:rPr lang="en-US" sz="2600" b="1" dirty="0" smtClean="0"/>
              <a:t>them</a:t>
            </a:r>
          </a:p>
          <a:p>
            <a:pPr marL="0" indent="0">
              <a:buNone/>
            </a:pPr>
            <a:r>
              <a:rPr lang="en-US" sz="2600" b="1" dirty="0" smtClean="0"/>
              <a:t>● Most judgments </a:t>
            </a:r>
            <a:r>
              <a:rPr lang="en-US" sz="2600" b="1" dirty="0"/>
              <a:t>of possession </a:t>
            </a:r>
            <a:r>
              <a:rPr lang="en-US" sz="2600" b="1" dirty="0" smtClean="0"/>
              <a:t>result </a:t>
            </a:r>
            <a:r>
              <a:rPr lang="en-US" sz="2600" b="1" dirty="0"/>
              <a:t>in writs of possession authorizing the sheriff to forcibly remove the tenant </a:t>
            </a:r>
            <a:r>
              <a:rPr lang="en-US" sz="2600" b="1" dirty="0" smtClean="0"/>
              <a:t>- </a:t>
            </a:r>
            <a:r>
              <a:rPr lang="en-US" sz="2600" b="1" dirty="0"/>
              <a:t>9,381 of </a:t>
            </a:r>
            <a:r>
              <a:rPr lang="en-US" sz="2600" b="1" dirty="0" smtClean="0"/>
              <a:t>them</a:t>
            </a:r>
            <a:endParaRPr lang="en-US" sz="2600" b="1" dirty="0"/>
          </a:p>
          <a:p>
            <a:pPr marL="0" indent="0">
              <a:buNone/>
            </a:pPr>
            <a:r>
              <a:rPr lang="en-US" sz="2600" b="1" dirty="0" smtClean="0"/>
              <a:t>● Richmond </a:t>
            </a:r>
            <a:r>
              <a:rPr lang="en-US" sz="2600" b="1" dirty="0"/>
              <a:t>Sheriff’s office evicts 2,688 </a:t>
            </a:r>
            <a:r>
              <a:rPr lang="en-US" sz="2600" b="1" dirty="0" smtClean="0"/>
              <a:t>families each year.  </a:t>
            </a:r>
            <a:r>
              <a:rPr lang="en-US" sz="2600" b="1" dirty="0"/>
              <a:t>A large number of tenants also </a:t>
            </a:r>
            <a:r>
              <a:rPr lang="en-US" sz="2600" b="1" dirty="0" smtClean="0"/>
              <a:t>involuntarily </a:t>
            </a:r>
            <a:r>
              <a:rPr lang="en-US" sz="2600" b="1" dirty="0"/>
              <a:t>move before </a:t>
            </a:r>
            <a:r>
              <a:rPr lang="en-US" sz="2600" b="1" dirty="0" smtClean="0"/>
              <a:t>sheriff </a:t>
            </a:r>
            <a:r>
              <a:rPr lang="en-US" sz="2600" b="1" dirty="0"/>
              <a:t>arrives to forcibly evict</a:t>
            </a:r>
            <a:r>
              <a:rPr lang="en-US" sz="2600" b="1" dirty="0" smtClean="0"/>
              <a:t>.</a:t>
            </a:r>
          </a:p>
          <a:p>
            <a:pPr marL="0" indent="0">
              <a:buNone/>
            </a:pPr>
            <a:r>
              <a:rPr lang="en-US" sz="2600" b="1" dirty="0"/>
              <a:t>● E</a:t>
            </a:r>
            <a:r>
              <a:rPr lang="en-US" sz="2600" b="1" dirty="0" smtClean="0"/>
              <a:t>viction </a:t>
            </a:r>
            <a:r>
              <a:rPr lang="en-US" sz="2600" b="1" dirty="0"/>
              <a:t>is not just one problem.  It is a dozen problems.  It affects whether people have access to banks or payday </a:t>
            </a:r>
            <a:r>
              <a:rPr lang="en-US" sz="2600" b="1" dirty="0" smtClean="0"/>
              <a:t>lenders, where </a:t>
            </a:r>
            <a:r>
              <a:rPr lang="en-US" sz="2600" b="1" dirty="0"/>
              <a:t>children go to school, where their parents get jobs, can buy food, get health care, have access to public transportation, and live in a safe or crime-ridden area.  The stress of eviction also makes it a mental health issue. </a:t>
            </a:r>
            <a:r>
              <a:rPr lang="en-US" sz="2400" b="1" dirty="0"/>
              <a:t> </a:t>
            </a:r>
          </a:p>
          <a:p>
            <a:pPr marL="0" indent="0">
              <a:buNone/>
            </a:pPr>
            <a:endParaRPr lang="en-US" sz="2000" dirty="0"/>
          </a:p>
        </p:txBody>
      </p:sp>
      <p:sp>
        <p:nvSpPr>
          <p:cNvPr id="4" name="Slide Number Placeholder 3"/>
          <p:cNvSpPr>
            <a:spLocks noGrp="1"/>
          </p:cNvSpPr>
          <p:nvPr>
            <p:ph type="sldNum" sz="quarter" idx="12"/>
          </p:nvPr>
        </p:nvSpPr>
        <p:spPr/>
        <p:txBody>
          <a:bodyPr/>
          <a:lstStyle/>
          <a:p>
            <a:fld id="{024588C4-C631-4727-B9C9-254A4426A5E4}" type="slidenum">
              <a:rPr lang="en-US" smtClean="0"/>
              <a:t>3</a:t>
            </a:fld>
            <a:endParaRPr lang="en-US" dirty="0"/>
          </a:p>
        </p:txBody>
      </p:sp>
    </p:spTree>
    <p:extLst>
      <p:ext uri="{BB962C8B-B14F-4D97-AF65-F5344CB8AC3E}">
        <p14:creationId xmlns:p14="http://schemas.microsoft.com/office/powerpoint/2010/main" val="2431312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030BB5C-DE9E-4C9C-B572-62B35B421171}"/>
              </a:ext>
            </a:extLst>
          </p:cNvPr>
          <p:cNvSpPr>
            <a:spLocks noGrp="1"/>
          </p:cNvSpPr>
          <p:nvPr>
            <p:ph idx="1"/>
          </p:nvPr>
        </p:nvSpPr>
        <p:spPr>
          <a:xfrm>
            <a:off x="812442" y="419875"/>
            <a:ext cx="10515600" cy="6283578"/>
          </a:xfrm>
        </p:spPr>
        <p:txBody>
          <a:bodyPr>
            <a:noAutofit/>
          </a:bodyPr>
          <a:lstStyle/>
          <a:p>
            <a:pPr marL="0" indent="0">
              <a:buNone/>
            </a:pPr>
            <a:r>
              <a:rPr lang="en-US" sz="2600" b="1" dirty="0" smtClean="0"/>
              <a:t>● </a:t>
            </a:r>
            <a:r>
              <a:rPr lang="en-US" sz="2600" b="1" dirty="0"/>
              <a:t>Families with children are evicted at double the rate of families without children. </a:t>
            </a:r>
            <a:r>
              <a:rPr lang="en-US" sz="2600" b="1" dirty="0" smtClean="0"/>
              <a:t>  </a:t>
            </a:r>
            <a:r>
              <a:rPr lang="en-US" sz="2600" b="1" u="sng" dirty="0" smtClean="0"/>
              <a:t>Eviction</a:t>
            </a:r>
            <a:r>
              <a:rPr lang="en-US" sz="2600" b="1" dirty="0" smtClean="0"/>
              <a:t> </a:t>
            </a:r>
            <a:r>
              <a:rPr lang="en-US" sz="2600" b="1" u="sng" dirty="0"/>
              <a:t>is</a:t>
            </a:r>
            <a:r>
              <a:rPr lang="en-US" sz="2600" b="1" dirty="0"/>
              <a:t> </a:t>
            </a:r>
            <a:r>
              <a:rPr lang="en-US" sz="2600" b="1" u="sng" dirty="0"/>
              <a:t>a</a:t>
            </a:r>
            <a:r>
              <a:rPr lang="en-US" sz="2600" b="1" dirty="0"/>
              <a:t> </a:t>
            </a:r>
            <a:r>
              <a:rPr lang="en-US" sz="2600" b="1" u="sng" dirty="0"/>
              <a:t>child</a:t>
            </a:r>
            <a:r>
              <a:rPr lang="en-US" sz="2600" b="1" dirty="0"/>
              <a:t> </a:t>
            </a:r>
            <a:r>
              <a:rPr lang="en-US" sz="2600" b="1" u="sng" dirty="0" smtClean="0"/>
              <a:t>welfare</a:t>
            </a:r>
            <a:r>
              <a:rPr lang="en-US" sz="2600" b="1" dirty="0" smtClean="0"/>
              <a:t> </a:t>
            </a:r>
            <a:r>
              <a:rPr lang="en-US" sz="2600" b="1" u="sng" dirty="0" smtClean="0"/>
              <a:t>issue</a:t>
            </a:r>
            <a:r>
              <a:rPr lang="en-US" sz="2600" b="1" dirty="0"/>
              <a:t>.</a:t>
            </a:r>
            <a:endParaRPr lang="en-US" sz="2600" b="1" dirty="0" smtClean="0"/>
          </a:p>
          <a:p>
            <a:pPr marL="0" indent="0">
              <a:buNone/>
            </a:pPr>
            <a:r>
              <a:rPr lang="en-US" sz="2600" b="1" dirty="0" smtClean="0"/>
              <a:t>● </a:t>
            </a:r>
            <a:r>
              <a:rPr lang="en-US" sz="2600" b="1" dirty="0"/>
              <a:t>Ten out of eighteen Richmond elementary schools in neighborhoods with eviction rates </a:t>
            </a:r>
            <a:r>
              <a:rPr lang="en-US" sz="2600" b="1" u="sng" dirty="0"/>
              <a:t>above</a:t>
            </a:r>
            <a:r>
              <a:rPr lang="en-US" sz="2600" b="1" dirty="0"/>
              <a:t> the City average of 11.44% are </a:t>
            </a:r>
            <a:r>
              <a:rPr lang="en-US" sz="2600" b="1" dirty="0" smtClean="0"/>
              <a:t>unaccredited  </a:t>
            </a:r>
          </a:p>
          <a:p>
            <a:pPr marL="0" indent="0">
              <a:buNone/>
            </a:pPr>
            <a:r>
              <a:rPr lang="en-US" sz="2600" b="1" dirty="0" smtClean="0"/>
              <a:t>● </a:t>
            </a:r>
            <a:r>
              <a:rPr lang="en-US" sz="2600" b="1" dirty="0"/>
              <a:t>Six out of seven Richmond elementary schools in neighborhoods with eviction rates </a:t>
            </a:r>
            <a:r>
              <a:rPr lang="en-US" sz="2600" b="1" u="sng" dirty="0"/>
              <a:t>below</a:t>
            </a:r>
            <a:r>
              <a:rPr lang="en-US" sz="2600" b="1" dirty="0"/>
              <a:t> the City average of 11.44% are fully </a:t>
            </a:r>
            <a:r>
              <a:rPr lang="en-US" sz="2600" b="1" dirty="0" smtClean="0"/>
              <a:t>accredited</a:t>
            </a:r>
          </a:p>
          <a:p>
            <a:pPr marL="0" indent="0">
              <a:buNone/>
            </a:pPr>
            <a:r>
              <a:rPr lang="en-US" sz="2600" b="1" dirty="0" smtClean="0"/>
              <a:t>● Richmond </a:t>
            </a:r>
            <a:r>
              <a:rPr lang="en-US" sz="2600" b="1" dirty="0"/>
              <a:t>eviction rate increases as the share of the minority population increases, even when holding income and other factors constant. </a:t>
            </a:r>
            <a:r>
              <a:rPr lang="en-US" sz="2600" b="1" u="sng" dirty="0"/>
              <a:t>Eviction</a:t>
            </a:r>
            <a:r>
              <a:rPr lang="en-US" sz="2600" b="1" dirty="0"/>
              <a:t> </a:t>
            </a:r>
            <a:r>
              <a:rPr lang="en-US" sz="2600" b="1" u="sng" dirty="0"/>
              <a:t>is</a:t>
            </a:r>
            <a:r>
              <a:rPr lang="en-US" sz="2600" b="1" dirty="0"/>
              <a:t> </a:t>
            </a:r>
            <a:r>
              <a:rPr lang="en-US" sz="2600" b="1" u="sng" dirty="0"/>
              <a:t>a</a:t>
            </a:r>
            <a:r>
              <a:rPr lang="en-US" sz="2600" b="1" dirty="0"/>
              <a:t> </a:t>
            </a:r>
            <a:r>
              <a:rPr lang="en-US" sz="2600" b="1" u="sng" dirty="0" smtClean="0"/>
              <a:t>racial</a:t>
            </a:r>
            <a:r>
              <a:rPr lang="en-US" sz="2600" b="1" dirty="0" smtClean="0"/>
              <a:t> </a:t>
            </a:r>
            <a:r>
              <a:rPr lang="en-US" sz="2600" b="1" u="sng" dirty="0" smtClean="0"/>
              <a:t>issue</a:t>
            </a:r>
            <a:r>
              <a:rPr lang="en-US" sz="2600" b="1" dirty="0"/>
              <a:t>.</a:t>
            </a:r>
            <a:endParaRPr lang="en-US" sz="2600" b="1" dirty="0" smtClean="0"/>
          </a:p>
          <a:p>
            <a:pPr marL="0" indent="0">
              <a:buNone/>
            </a:pPr>
            <a:r>
              <a:rPr lang="en-US" sz="2600" b="1" dirty="0" smtClean="0"/>
              <a:t>● Eviction poses immediate </a:t>
            </a:r>
            <a:r>
              <a:rPr lang="en-US" sz="2600" b="1" dirty="0"/>
              <a:t>risk of homelessness </a:t>
            </a:r>
            <a:r>
              <a:rPr lang="en-US" sz="2600" b="1" dirty="0" smtClean="0"/>
              <a:t>&amp; loss </a:t>
            </a:r>
            <a:r>
              <a:rPr lang="en-US" sz="2600" b="1" dirty="0"/>
              <a:t>of personal </a:t>
            </a:r>
            <a:r>
              <a:rPr lang="en-US" sz="2600" b="1" dirty="0" smtClean="0"/>
              <a:t>property, and families </a:t>
            </a:r>
            <a:r>
              <a:rPr lang="en-US" sz="2600" b="1" dirty="0"/>
              <a:t>move into poor quality neighborhoods &amp;</a:t>
            </a:r>
            <a:r>
              <a:rPr lang="en-US" sz="2600" b="1" dirty="0" smtClean="0"/>
              <a:t> housing</a:t>
            </a:r>
            <a:endParaRPr lang="en-US" sz="2600" b="1" dirty="0"/>
          </a:p>
          <a:p>
            <a:pPr marL="0" indent="0">
              <a:buNone/>
            </a:pPr>
            <a:r>
              <a:rPr lang="en-US" sz="2600" b="1" dirty="0" smtClean="0"/>
              <a:t>● Likelihood </a:t>
            </a:r>
            <a:r>
              <a:rPr lang="en-US" sz="2600" b="1" dirty="0"/>
              <a:t>of being laid off is 15% higher for workers who </a:t>
            </a:r>
            <a:r>
              <a:rPr lang="en-US" sz="2600" b="1" dirty="0" smtClean="0"/>
              <a:t>had an eviction</a:t>
            </a:r>
            <a:endParaRPr lang="en-US" sz="2600" b="1" dirty="0"/>
          </a:p>
          <a:p>
            <a:pPr marL="0" indent="0">
              <a:buNone/>
            </a:pPr>
            <a:r>
              <a:rPr lang="en-US" sz="2600" b="1" dirty="0" smtClean="0"/>
              <a:t>● </a:t>
            </a:r>
            <a:r>
              <a:rPr lang="en-US" sz="2600" b="1" dirty="0"/>
              <a:t>A judgment of possession, or even the filing of an eviction lawsuit, makes it much harder for a family to rent another unit and may make a family not eligible for affordable </a:t>
            </a:r>
            <a:r>
              <a:rPr lang="en-US" sz="2600" b="1" dirty="0" smtClean="0"/>
              <a:t>housing</a:t>
            </a:r>
            <a:endParaRPr lang="en-US" sz="2600" b="1" dirty="0"/>
          </a:p>
          <a:p>
            <a:pPr marL="0" indent="0">
              <a:buNone/>
            </a:pPr>
            <a:endParaRPr lang="en-US" sz="2000" dirty="0"/>
          </a:p>
        </p:txBody>
      </p:sp>
      <p:sp>
        <p:nvSpPr>
          <p:cNvPr id="5" name="Slide Number Placeholder 4"/>
          <p:cNvSpPr>
            <a:spLocks noGrp="1"/>
          </p:cNvSpPr>
          <p:nvPr>
            <p:ph type="sldNum" sz="quarter" idx="12"/>
          </p:nvPr>
        </p:nvSpPr>
        <p:spPr/>
        <p:txBody>
          <a:bodyPr/>
          <a:lstStyle/>
          <a:p>
            <a:fld id="{024588C4-C631-4727-B9C9-254A4426A5E4}" type="slidenum">
              <a:rPr lang="en-US" smtClean="0"/>
              <a:t>4</a:t>
            </a:fld>
            <a:endParaRPr lang="en-US" dirty="0"/>
          </a:p>
        </p:txBody>
      </p:sp>
    </p:spTree>
    <p:extLst>
      <p:ext uri="{BB962C8B-B14F-4D97-AF65-F5344CB8AC3E}">
        <p14:creationId xmlns:p14="http://schemas.microsoft.com/office/powerpoint/2010/main" val="6427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999" y="577159"/>
            <a:ext cx="10515600" cy="484881"/>
          </a:xfrm>
        </p:spPr>
        <p:txBody>
          <a:bodyPr>
            <a:noAutofit/>
          </a:bodyPr>
          <a:lstStyle/>
          <a:p>
            <a:r>
              <a:rPr lang="en-US" sz="3200" b="1" dirty="0" smtClean="0">
                <a:solidFill>
                  <a:srgbClr val="FF0000"/>
                </a:solidFill>
                <a:latin typeface="+mn-lt"/>
              </a:rPr>
              <a:t>The Eviction </a:t>
            </a:r>
            <a:r>
              <a:rPr lang="en-US" sz="3200" b="1" dirty="0">
                <a:solidFill>
                  <a:srgbClr val="FF0000"/>
                </a:solidFill>
                <a:latin typeface="+mn-lt"/>
              </a:rPr>
              <a:t>Process in Virginia</a:t>
            </a:r>
          </a:p>
        </p:txBody>
      </p:sp>
      <p:sp>
        <p:nvSpPr>
          <p:cNvPr id="3" name="Text Placeholder 2"/>
          <p:cNvSpPr>
            <a:spLocks noGrp="1"/>
          </p:cNvSpPr>
          <p:nvPr>
            <p:ph type="body" idx="1"/>
          </p:nvPr>
        </p:nvSpPr>
        <p:spPr>
          <a:xfrm>
            <a:off x="912812" y="1179002"/>
            <a:ext cx="5157787" cy="443852"/>
          </a:xfrm>
        </p:spPr>
        <p:txBody>
          <a:bodyPr/>
          <a:lstStyle/>
          <a:p>
            <a:r>
              <a:rPr lang="en-US" u="sng" dirty="0"/>
              <a:t>Non-payment of rent evictions</a:t>
            </a:r>
          </a:p>
        </p:txBody>
      </p:sp>
      <p:sp>
        <p:nvSpPr>
          <p:cNvPr id="4" name="Content Placeholder 3"/>
          <p:cNvSpPr>
            <a:spLocks noGrp="1"/>
          </p:cNvSpPr>
          <p:nvPr>
            <p:ph sz="half" idx="2"/>
          </p:nvPr>
        </p:nvSpPr>
        <p:spPr>
          <a:xfrm>
            <a:off x="862014" y="1625653"/>
            <a:ext cx="5157787" cy="4889231"/>
          </a:xfrm>
        </p:spPr>
        <p:txBody>
          <a:bodyPr>
            <a:normAutofit/>
          </a:bodyPr>
          <a:lstStyle/>
          <a:p>
            <a:pPr marL="0" indent="0">
              <a:buNone/>
            </a:pPr>
            <a:r>
              <a:rPr lang="en-US" sz="2400" u="sng" dirty="0"/>
              <a:t>Day 1</a:t>
            </a:r>
            <a:r>
              <a:rPr lang="en-US" sz="2400" dirty="0"/>
              <a:t>: Rent is due.</a:t>
            </a:r>
          </a:p>
          <a:p>
            <a:pPr marL="0" indent="0">
              <a:buNone/>
            </a:pPr>
            <a:r>
              <a:rPr lang="en-US" sz="2400" u="sng" dirty="0"/>
              <a:t>Day 5</a:t>
            </a:r>
            <a:r>
              <a:rPr lang="en-US" sz="2400" dirty="0"/>
              <a:t>: Last day to pay to avoid late fee.</a:t>
            </a:r>
          </a:p>
          <a:p>
            <a:pPr marL="0" indent="0">
              <a:buNone/>
            </a:pPr>
            <a:r>
              <a:rPr lang="en-US" sz="2400" u="sng" dirty="0"/>
              <a:t>Day 6</a:t>
            </a:r>
            <a:r>
              <a:rPr lang="en-US" sz="2400" dirty="0"/>
              <a:t>: Landlord gives </a:t>
            </a:r>
            <a:r>
              <a:rPr lang="en-US" sz="2400" i="1" dirty="0"/>
              <a:t>written</a:t>
            </a:r>
            <a:r>
              <a:rPr lang="en-US" sz="2400" dirty="0"/>
              <a:t> 5 day Pay    or Quit notice.</a:t>
            </a:r>
          </a:p>
          <a:p>
            <a:pPr marL="0" indent="0">
              <a:buNone/>
            </a:pPr>
            <a:r>
              <a:rPr lang="en-US" sz="2400" u="sng" dirty="0"/>
              <a:t>Day 12 or 13</a:t>
            </a:r>
            <a:r>
              <a:rPr lang="en-US" sz="2400" dirty="0"/>
              <a:t>: Landlord files Summons for Unlawful Detainer (eviction lawsuit).</a:t>
            </a:r>
          </a:p>
          <a:p>
            <a:pPr marL="0" indent="0">
              <a:buNone/>
            </a:pPr>
            <a:r>
              <a:rPr lang="en-US" sz="2400" u="sng" dirty="0"/>
              <a:t>Day 33 or 34</a:t>
            </a:r>
            <a:r>
              <a:rPr lang="en-US" sz="2400" dirty="0"/>
              <a:t>: First court date (return date).  If tenant pays all rent, late fees, court costs and attorney’s fees – on or before return date – case dismissed.</a:t>
            </a:r>
          </a:p>
          <a:p>
            <a:pPr marL="0" indent="0">
              <a:buNone/>
            </a:pPr>
            <a:r>
              <a:rPr lang="en-US" sz="2400" dirty="0"/>
              <a:t>Tenant may do this only once in a 12 month period of time.</a:t>
            </a:r>
          </a:p>
        </p:txBody>
      </p:sp>
      <p:sp>
        <p:nvSpPr>
          <p:cNvPr id="5" name="Text Placeholder 4"/>
          <p:cNvSpPr>
            <a:spLocks noGrp="1"/>
          </p:cNvSpPr>
          <p:nvPr>
            <p:ph type="body" sz="quarter" idx="3"/>
          </p:nvPr>
        </p:nvSpPr>
        <p:spPr>
          <a:xfrm>
            <a:off x="6146799" y="1179002"/>
            <a:ext cx="5183188" cy="443852"/>
          </a:xfrm>
        </p:spPr>
        <p:txBody>
          <a:bodyPr/>
          <a:lstStyle/>
          <a:p>
            <a:r>
              <a:rPr lang="en-US" u="sng" dirty="0"/>
              <a:t>Other evictions</a:t>
            </a:r>
          </a:p>
        </p:txBody>
      </p:sp>
      <p:sp>
        <p:nvSpPr>
          <p:cNvPr id="6" name="Content Placeholder 5"/>
          <p:cNvSpPr>
            <a:spLocks noGrp="1"/>
          </p:cNvSpPr>
          <p:nvPr>
            <p:ph sz="quarter" idx="4"/>
          </p:nvPr>
        </p:nvSpPr>
        <p:spPr>
          <a:xfrm>
            <a:off x="6172200" y="1625653"/>
            <a:ext cx="5183188" cy="4889231"/>
          </a:xfrm>
        </p:spPr>
        <p:txBody>
          <a:bodyPr>
            <a:normAutofit/>
          </a:bodyPr>
          <a:lstStyle/>
          <a:p>
            <a:pPr marL="0" indent="0">
              <a:buNone/>
            </a:pPr>
            <a:r>
              <a:rPr lang="en-US" sz="2400" u="sng" dirty="0"/>
              <a:t>Day 1</a:t>
            </a:r>
            <a:r>
              <a:rPr lang="en-US" sz="2400" dirty="0"/>
              <a:t>: Landlord gives </a:t>
            </a:r>
            <a:r>
              <a:rPr lang="en-US" sz="2400" i="1" dirty="0"/>
              <a:t>written</a:t>
            </a:r>
            <a:r>
              <a:rPr lang="en-US" sz="2400" dirty="0"/>
              <a:t> 21/30 day Notice to Vacate.  If tenant fixes problem, lease continues.  If not, lease ends in 30 days.  </a:t>
            </a:r>
          </a:p>
          <a:p>
            <a:pPr marL="0" indent="0">
              <a:buNone/>
            </a:pPr>
            <a:r>
              <a:rPr lang="en-US" sz="2400" dirty="0"/>
              <a:t>Landlord also may give</a:t>
            </a:r>
            <a:r>
              <a:rPr lang="en-US" sz="2400" i="1" dirty="0"/>
              <a:t> written</a:t>
            </a:r>
            <a:r>
              <a:rPr lang="en-US" sz="2400" dirty="0"/>
              <a:t> 30 day Notice to Vacate if problem cannot be fixed.  Lease ends in 30 days.</a:t>
            </a:r>
          </a:p>
          <a:p>
            <a:pPr marL="0" indent="0">
              <a:buNone/>
            </a:pPr>
            <a:r>
              <a:rPr lang="en-US" sz="2400" dirty="0"/>
              <a:t>Notice period may be shorter if threat to health or safety.</a:t>
            </a:r>
          </a:p>
          <a:p>
            <a:pPr marL="0" indent="0">
              <a:buNone/>
            </a:pPr>
            <a:r>
              <a:rPr lang="en-US" sz="2400" u="sng" dirty="0"/>
              <a:t>Day 32 or 33</a:t>
            </a:r>
            <a:r>
              <a:rPr lang="en-US" sz="2400" dirty="0"/>
              <a:t>: Landlord files Summons for Unlawful Detainer (eviction lawsuit).</a:t>
            </a:r>
          </a:p>
          <a:p>
            <a:pPr marL="0" indent="0">
              <a:buNone/>
            </a:pPr>
            <a:r>
              <a:rPr lang="en-US" sz="2400" u="sng" dirty="0"/>
              <a:t>Day 53 or 54</a:t>
            </a:r>
            <a:r>
              <a:rPr lang="en-US" sz="2400" dirty="0"/>
              <a:t>: First court date (return date).  </a:t>
            </a:r>
          </a:p>
          <a:p>
            <a:pPr marL="0" indent="0">
              <a:buNone/>
            </a:pPr>
            <a:endParaRPr lang="en-US" sz="2400" dirty="0"/>
          </a:p>
        </p:txBody>
      </p:sp>
      <p:sp>
        <p:nvSpPr>
          <p:cNvPr id="7" name="Slide Number Placeholder 6"/>
          <p:cNvSpPr>
            <a:spLocks noGrp="1"/>
          </p:cNvSpPr>
          <p:nvPr>
            <p:ph type="sldNum" sz="quarter" idx="12"/>
          </p:nvPr>
        </p:nvSpPr>
        <p:spPr/>
        <p:txBody>
          <a:bodyPr/>
          <a:lstStyle/>
          <a:p>
            <a:fld id="{024588C4-C631-4727-B9C9-254A4426A5E4}" type="slidenum">
              <a:rPr lang="en-US" smtClean="0"/>
              <a:t>5</a:t>
            </a:fld>
            <a:endParaRPr lang="en-US" dirty="0"/>
          </a:p>
        </p:txBody>
      </p:sp>
    </p:spTree>
    <p:extLst>
      <p:ext uri="{BB962C8B-B14F-4D97-AF65-F5344CB8AC3E}">
        <p14:creationId xmlns:p14="http://schemas.microsoft.com/office/powerpoint/2010/main" val="1593815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6" y="508090"/>
            <a:ext cx="10515600" cy="484881"/>
          </a:xfrm>
        </p:spPr>
        <p:txBody>
          <a:bodyPr>
            <a:noAutofit/>
          </a:bodyPr>
          <a:lstStyle/>
          <a:p>
            <a:r>
              <a:rPr lang="en-US" sz="3200" b="1" dirty="0" smtClean="0">
                <a:solidFill>
                  <a:srgbClr val="FF0000"/>
                </a:solidFill>
                <a:latin typeface="+mn-lt"/>
              </a:rPr>
              <a:t>The Eviction </a:t>
            </a:r>
            <a:r>
              <a:rPr lang="en-US" sz="3200" b="1" dirty="0">
                <a:solidFill>
                  <a:srgbClr val="FF0000"/>
                </a:solidFill>
                <a:latin typeface="+mn-lt"/>
              </a:rPr>
              <a:t>Process in Virginia</a:t>
            </a:r>
          </a:p>
        </p:txBody>
      </p:sp>
      <p:sp>
        <p:nvSpPr>
          <p:cNvPr id="3" name="Text Placeholder 2"/>
          <p:cNvSpPr>
            <a:spLocks noGrp="1"/>
          </p:cNvSpPr>
          <p:nvPr>
            <p:ph type="body" idx="1"/>
          </p:nvPr>
        </p:nvSpPr>
        <p:spPr>
          <a:xfrm>
            <a:off x="938213" y="1048578"/>
            <a:ext cx="5157787" cy="443852"/>
          </a:xfrm>
        </p:spPr>
        <p:txBody>
          <a:bodyPr/>
          <a:lstStyle/>
          <a:p>
            <a:r>
              <a:rPr lang="en-US" u="sng" dirty="0"/>
              <a:t>Non payment of rent evictions</a:t>
            </a:r>
          </a:p>
        </p:txBody>
      </p:sp>
      <p:sp>
        <p:nvSpPr>
          <p:cNvPr id="4" name="Content Placeholder 3"/>
          <p:cNvSpPr>
            <a:spLocks noGrp="1"/>
          </p:cNvSpPr>
          <p:nvPr>
            <p:ph sz="half" idx="2"/>
          </p:nvPr>
        </p:nvSpPr>
        <p:spPr>
          <a:xfrm>
            <a:off x="839786" y="1603644"/>
            <a:ext cx="5157787" cy="4889231"/>
          </a:xfrm>
        </p:spPr>
        <p:txBody>
          <a:bodyPr>
            <a:normAutofit/>
          </a:bodyPr>
          <a:lstStyle/>
          <a:p>
            <a:pPr marL="0" indent="0">
              <a:buNone/>
            </a:pPr>
            <a:r>
              <a:rPr lang="en-US" sz="2400" u="sng" dirty="0"/>
              <a:t>Day 33 or 34</a:t>
            </a:r>
            <a:r>
              <a:rPr lang="en-US" sz="2400" dirty="0"/>
              <a:t>: Return date.  If tenant does not come to court, judgment for possession and rent.  Writ of </a:t>
            </a:r>
            <a:r>
              <a:rPr lang="en-US" sz="2400" dirty="0" smtClean="0"/>
              <a:t>Eviction </a:t>
            </a:r>
            <a:r>
              <a:rPr lang="en-US" sz="2400" dirty="0"/>
              <a:t>may issue immediately.</a:t>
            </a:r>
          </a:p>
          <a:p>
            <a:pPr marL="0" indent="0">
              <a:buNone/>
            </a:pPr>
            <a:r>
              <a:rPr lang="en-US" sz="2400" dirty="0"/>
              <a:t>If tenant comes to court and no contest, judgment for possession and rent.     Writ of Eviction after 10 days.  If contest, trial set for 5-10 days later.</a:t>
            </a:r>
          </a:p>
          <a:p>
            <a:pPr marL="0" indent="0">
              <a:buNone/>
            </a:pPr>
            <a:r>
              <a:rPr lang="en-US" sz="2400" u="sng" dirty="0"/>
              <a:t>Day 38 to 44</a:t>
            </a:r>
            <a:r>
              <a:rPr lang="en-US" sz="2400" dirty="0"/>
              <a:t>: Trial.  If landlord wins, judgment for possession and rent.     Writ of Eviction may issue after 10 days. Tenant may appeal within 10 days, but only by posting appeal bond. </a:t>
            </a:r>
          </a:p>
          <a:p>
            <a:pPr marL="0" indent="0">
              <a:buNone/>
            </a:pPr>
            <a:endParaRPr lang="en-US" sz="2400" u="sng" dirty="0"/>
          </a:p>
          <a:p>
            <a:pPr marL="0" indent="0">
              <a:buNone/>
            </a:pPr>
            <a:endParaRPr lang="en-US" sz="2400" dirty="0"/>
          </a:p>
        </p:txBody>
      </p:sp>
      <p:sp>
        <p:nvSpPr>
          <p:cNvPr id="5" name="Text Placeholder 4"/>
          <p:cNvSpPr>
            <a:spLocks noGrp="1"/>
          </p:cNvSpPr>
          <p:nvPr>
            <p:ph type="body" sz="quarter" idx="3"/>
          </p:nvPr>
        </p:nvSpPr>
        <p:spPr>
          <a:xfrm>
            <a:off x="6169026" y="1048578"/>
            <a:ext cx="5183188" cy="443852"/>
          </a:xfrm>
        </p:spPr>
        <p:txBody>
          <a:bodyPr/>
          <a:lstStyle/>
          <a:p>
            <a:r>
              <a:rPr lang="en-US" u="sng" dirty="0"/>
              <a:t>Other evictions</a:t>
            </a:r>
          </a:p>
        </p:txBody>
      </p:sp>
      <p:sp>
        <p:nvSpPr>
          <p:cNvPr id="6" name="Content Placeholder 5"/>
          <p:cNvSpPr>
            <a:spLocks noGrp="1"/>
          </p:cNvSpPr>
          <p:nvPr>
            <p:ph sz="quarter" idx="4"/>
          </p:nvPr>
        </p:nvSpPr>
        <p:spPr>
          <a:xfrm>
            <a:off x="6169026" y="1603644"/>
            <a:ext cx="5183188" cy="4889231"/>
          </a:xfrm>
        </p:spPr>
        <p:txBody>
          <a:bodyPr>
            <a:normAutofit/>
          </a:bodyPr>
          <a:lstStyle/>
          <a:p>
            <a:pPr marL="0" indent="0">
              <a:buNone/>
            </a:pPr>
            <a:r>
              <a:rPr lang="en-US" sz="2400" u="sng" dirty="0"/>
              <a:t>Day 53 or 54</a:t>
            </a:r>
            <a:r>
              <a:rPr lang="en-US" sz="2400" dirty="0"/>
              <a:t>: Return date.  If tenant does not come to court, judgment for possession (and rent, if sued for). Writ of Eviction may issue immediately.</a:t>
            </a:r>
          </a:p>
          <a:p>
            <a:pPr marL="0" indent="0">
              <a:buNone/>
            </a:pPr>
            <a:r>
              <a:rPr lang="en-US" sz="2400" dirty="0"/>
              <a:t>If tenant comes to court and no contest, judgment for possession (and rent). Writ of Eviction after 10 days.  If contest, trial set for 20-30 days later.</a:t>
            </a:r>
          </a:p>
          <a:p>
            <a:pPr marL="0" indent="0">
              <a:buNone/>
            </a:pPr>
            <a:r>
              <a:rPr lang="en-US" sz="2400" u="sng" dirty="0"/>
              <a:t>Day 73 to 84</a:t>
            </a:r>
            <a:r>
              <a:rPr lang="en-US" sz="2400" dirty="0"/>
              <a:t>: Trial.  If landlord wins, judgment for possession (and rent).  Writ of Eviction may issue after 10 days. Tenant may appeal within 10 days, by posting appeal bond, unless indigent.</a:t>
            </a:r>
          </a:p>
        </p:txBody>
      </p:sp>
      <p:sp>
        <p:nvSpPr>
          <p:cNvPr id="7" name="Slide Number Placeholder 6"/>
          <p:cNvSpPr>
            <a:spLocks noGrp="1"/>
          </p:cNvSpPr>
          <p:nvPr>
            <p:ph type="sldNum" sz="quarter" idx="12"/>
          </p:nvPr>
        </p:nvSpPr>
        <p:spPr/>
        <p:txBody>
          <a:bodyPr/>
          <a:lstStyle/>
          <a:p>
            <a:fld id="{024588C4-C631-4727-B9C9-254A4426A5E4}" type="slidenum">
              <a:rPr lang="en-US" smtClean="0"/>
              <a:t>6</a:t>
            </a:fld>
            <a:endParaRPr lang="en-US" dirty="0"/>
          </a:p>
        </p:txBody>
      </p:sp>
    </p:spTree>
    <p:extLst>
      <p:ext uri="{BB962C8B-B14F-4D97-AF65-F5344CB8AC3E}">
        <p14:creationId xmlns:p14="http://schemas.microsoft.com/office/powerpoint/2010/main" val="650619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014" y="452483"/>
            <a:ext cx="10515600" cy="484881"/>
          </a:xfrm>
        </p:spPr>
        <p:txBody>
          <a:bodyPr>
            <a:noAutofit/>
          </a:bodyPr>
          <a:lstStyle/>
          <a:p>
            <a:r>
              <a:rPr lang="en-US" sz="3200" b="1" dirty="0" smtClean="0">
                <a:solidFill>
                  <a:srgbClr val="FF0000"/>
                </a:solidFill>
                <a:latin typeface="+mn-lt"/>
              </a:rPr>
              <a:t>The Eviction </a:t>
            </a:r>
            <a:r>
              <a:rPr lang="en-US" sz="3200" b="1" dirty="0">
                <a:solidFill>
                  <a:srgbClr val="FF0000"/>
                </a:solidFill>
                <a:latin typeface="+mn-lt"/>
              </a:rPr>
              <a:t>Process in Virginia</a:t>
            </a:r>
          </a:p>
        </p:txBody>
      </p:sp>
      <p:sp>
        <p:nvSpPr>
          <p:cNvPr id="3" name="Text Placeholder 2"/>
          <p:cNvSpPr>
            <a:spLocks noGrp="1"/>
          </p:cNvSpPr>
          <p:nvPr>
            <p:ph type="body" idx="1"/>
          </p:nvPr>
        </p:nvSpPr>
        <p:spPr>
          <a:xfrm>
            <a:off x="862014" y="1053394"/>
            <a:ext cx="5157787" cy="443852"/>
          </a:xfrm>
        </p:spPr>
        <p:txBody>
          <a:bodyPr/>
          <a:lstStyle/>
          <a:p>
            <a:r>
              <a:rPr lang="en-US" u="sng" dirty="0"/>
              <a:t>Non payment of rent evictions</a:t>
            </a:r>
          </a:p>
        </p:txBody>
      </p:sp>
      <p:sp>
        <p:nvSpPr>
          <p:cNvPr id="4" name="Content Placeholder 3"/>
          <p:cNvSpPr>
            <a:spLocks noGrp="1"/>
          </p:cNvSpPr>
          <p:nvPr>
            <p:ph sz="half" idx="2"/>
          </p:nvPr>
        </p:nvSpPr>
        <p:spPr>
          <a:xfrm>
            <a:off x="839786" y="1613276"/>
            <a:ext cx="5157787" cy="4889231"/>
          </a:xfrm>
        </p:spPr>
        <p:txBody>
          <a:bodyPr>
            <a:normAutofit/>
          </a:bodyPr>
          <a:lstStyle/>
          <a:p>
            <a:pPr marL="0" indent="0">
              <a:buNone/>
            </a:pPr>
            <a:r>
              <a:rPr lang="en-US" sz="2400" u="sng" dirty="0"/>
              <a:t>Day 33 to 55</a:t>
            </a:r>
            <a:r>
              <a:rPr lang="en-US" sz="2400" dirty="0"/>
              <a:t>: Writ of Eviction.   Sheriff gives Writ stating eviction date to Tenant.  Must give at least 72 hours before eviction. Usually gives 5-10 days. </a:t>
            </a:r>
          </a:p>
          <a:p>
            <a:pPr marL="0" indent="0">
              <a:buNone/>
            </a:pPr>
            <a:r>
              <a:rPr lang="en-US" sz="2400" u="sng" dirty="0"/>
              <a:t>Day 38 to 60</a:t>
            </a:r>
            <a:r>
              <a:rPr lang="en-US" sz="2400" dirty="0"/>
              <a:t>: Last day for tenant to move or be put out by </a:t>
            </a:r>
            <a:r>
              <a:rPr lang="en-US" sz="2400" dirty="0" smtClean="0"/>
              <a:t>Sheriff, unless extended redemption.  Only </a:t>
            </a:r>
            <a:r>
              <a:rPr lang="en-US" sz="2400" dirty="0"/>
              <a:t>the Sheriff may actually evict the tenant.</a:t>
            </a:r>
            <a:endParaRPr lang="en-US" sz="2400" u="sng" dirty="0"/>
          </a:p>
          <a:p>
            <a:pPr marL="0" indent="0">
              <a:buNone/>
            </a:pPr>
            <a:r>
              <a:rPr lang="en-US" sz="2400" dirty="0"/>
              <a:t>This is a typical eviction timeline.  </a:t>
            </a:r>
          </a:p>
          <a:p>
            <a:pPr marL="0" indent="0">
              <a:buNone/>
            </a:pPr>
            <a:r>
              <a:rPr lang="en-US" sz="2400" dirty="0"/>
              <a:t>Number of days can vary depending on court’s schedule and local practice.</a:t>
            </a:r>
          </a:p>
          <a:p>
            <a:pPr marL="0" indent="0">
              <a:buNone/>
            </a:pPr>
            <a:r>
              <a:rPr lang="en-US" sz="2400" dirty="0"/>
              <a:t>P</a:t>
            </a:r>
            <a:r>
              <a:rPr lang="en-US" sz="2400" dirty="0" smtClean="0"/>
              <a:t>ayments </a:t>
            </a:r>
            <a:r>
              <a:rPr lang="en-US" sz="2400" dirty="0"/>
              <a:t>to </a:t>
            </a:r>
            <a:r>
              <a:rPr lang="en-US" sz="2400" dirty="0" smtClean="0"/>
              <a:t>LL </a:t>
            </a:r>
            <a:r>
              <a:rPr lang="en-US" sz="2400" dirty="0"/>
              <a:t>after </a:t>
            </a:r>
            <a:r>
              <a:rPr lang="en-US" sz="2400" dirty="0" smtClean="0"/>
              <a:t>court </a:t>
            </a:r>
            <a:r>
              <a:rPr lang="en-US" sz="2400" dirty="0"/>
              <a:t>date </a:t>
            </a:r>
            <a:r>
              <a:rPr lang="en-US" sz="2400" dirty="0" smtClean="0"/>
              <a:t>not </a:t>
            </a:r>
            <a:r>
              <a:rPr lang="en-US" sz="2400" dirty="0"/>
              <a:t>stop </a:t>
            </a:r>
            <a:r>
              <a:rPr lang="en-US" sz="2400" dirty="0" smtClean="0"/>
              <a:t>eviction, unless extended redemption.</a:t>
            </a:r>
            <a:endParaRPr lang="en-US" sz="2400" dirty="0"/>
          </a:p>
          <a:p>
            <a:pPr marL="0" indent="0">
              <a:buNone/>
            </a:pPr>
            <a:endParaRPr lang="en-US" sz="2400" dirty="0"/>
          </a:p>
        </p:txBody>
      </p:sp>
      <p:sp>
        <p:nvSpPr>
          <p:cNvPr id="5" name="Text Placeholder 4"/>
          <p:cNvSpPr>
            <a:spLocks noGrp="1"/>
          </p:cNvSpPr>
          <p:nvPr>
            <p:ph type="body" sz="quarter" idx="3"/>
          </p:nvPr>
        </p:nvSpPr>
        <p:spPr>
          <a:xfrm>
            <a:off x="6172200" y="1055944"/>
            <a:ext cx="5183188" cy="443852"/>
          </a:xfrm>
        </p:spPr>
        <p:txBody>
          <a:bodyPr/>
          <a:lstStyle/>
          <a:p>
            <a:r>
              <a:rPr lang="en-US" u="sng" dirty="0"/>
              <a:t>Other evictions</a:t>
            </a:r>
          </a:p>
        </p:txBody>
      </p:sp>
      <p:sp>
        <p:nvSpPr>
          <p:cNvPr id="6" name="Content Placeholder 5"/>
          <p:cNvSpPr>
            <a:spLocks noGrp="1"/>
          </p:cNvSpPr>
          <p:nvPr>
            <p:ph sz="quarter" idx="4"/>
          </p:nvPr>
        </p:nvSpPr>
        <p:spPr>
          <a:xfrm>
            <a:off x="6172200" y="1613276"/>
            <a:ext cx="5183188" cy="4889231"/>
          </a:xfrm>
        </p:spPr>
        <p:txBody>
          <a:bodyPr>
            <a:normAutofit/>
          </a:bodyPr>
          <a:lstStyle/>
          <a:p>
            <a:pPr marL="0" indent="0">
              <a:buNone/>
            </a:pPr>
            <a:r>
              <a:rPr lang="en-US" sz="2400" u="sng" dirty="0"/>
              <a:t>Day 53 to 95</a:t>
            </a:r>
            <a:r>
              <a:rPr lang="en-US" sz="2400" dirty="0"/>
              <a:t>: Writ of Eviction.   Sheriff gives Writ stating eviction date to Tenant.  Must give at least 72 hours before eviction. Usually gives 5-10 days. </a:t>
            </a:r>
          </a:p>
          <a:p>
            <a:pPr marL="0" indent="0">
              <a:buNone/>
            </a:pPr>
            <a:r>
              <a:rPr lang="en-US" sz="2400" u="sng" dirty="0"/>
              <a:t>Day 58 to 100</a:t>
            </a:r>
            <a:r>
              <a:rPr lang="en-US" sz="2400" dirty="0"/>
              <a:t>: Last day for tenant to move or be put out by </a:t>
            </a:r>
            <a:r>
              <a:rPr lang="en-US" sz="2400" dirty="0" smtClean="0"/>
              <a:t>Sheriff, unless extended redemption.  Only </a:t>
            </a:r>
            <a:r>
              <a:rPr lang="en-US" sz="2400" dirty="0"/>
              <a:t>the Sheriff may actually evict the tenant.</a:t>
            </a:r>
            <a:endParaRPr lang="en-US" sz="2400" u="sng" dirty="0"/>
          </a:p>
          <a:p>
            <a:pPr marL="0" indent="0">
              <a:buNone/>
            </a:pPr>
            <a:r>
              <a:rPr lang="en-US" sz="2400" dirty="0"/>
              <a:t>This is a typical eviction timeline.  </a:t>
            </a:r>
          </a:p>
          <a:p>
            <a:pPr marL="0" indent="0">
              <a:buNone/>
            </a:pPr>
            <a:r>
              <a:rPr lang="en-US" sz="2400" dirty="0"/>
              <a:t>Number of days can vary depending on court’s schedule and local </a:t>
            </a:r>
            <a:r>
              <a:rPr lang="en-US" sz="2400" dirty="0" smtClean="0"/>
              <a:t>practice.</a:t>
            </a:r>
          </a:p>
          <a:p>
            <a:pPr marL="0" indent="0">
              <a:buNone/>
            </a:pPr>
            <a:r>
              <a:rPr lang="en-US" sz="2400" dirty="0" smtClean="0"/>
              <a:t>Payments to LL after court date not stop eviction, unless extended redemption.</a:t>
            </a:r>
          </a:p>
          <a:p>
            <a:pPr marL="0" indent="0">
              <a:buNone/>
            </a:pPr>
            <a:endParaRPr lang="en-US" sz="2400" u="sng" dirty="0"/>
          </a:p>
        </p:txBody>
      </p:sp>
      <p:sp>
        <p:nvSpPr>
          <p:cNvPr id="7" name="Slide Number Placeholder 6"/>
          <p:cNvSpPr>
            <a:spLocks noGrp="1"/>
          </p:cNvSpPr>
          <p:nvPr>
            <p:ph type="sldNum" sz="quarter" idx="12"/>
          </p:nvPr>
        </p:nvSpPr>
        <p:spPr/>
        <p:txBody>
          <a:bodyPr/>
          <a:lstStyle/>
          <a:p>
            <a:fld id="{024588C4-C631-4727-B9C9-254A4426A5E4}" type="slidenum">
              <a:rPr lang="en-US" smtClean="0"/>
              <a:t>7</a:t>
            </a:fld>
            <a:endParaRPr lang="en-US" dirty="0"/>
          </a:p>
        </p:txBody>
      </p:sp>
    </p:spTree>
    <p:extLst>
      <p:ext uri="{BB962C8B-B14F-4D97-AF65-F5344CB8AC3E}">
        <p14:creationId xmlns:p14="http://schemas.microsoft.com/office/powerpoint/2010/main" val="1046315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24542"/>
            <a:ext cx="10590212" cy="772885"/>
          </a:xfrm>
        </p:spPr>
        <p:txBody>
          <a:bodyPr>
            <a:normAutofit/>
          </a:bodyPr>
          <a:lstStyle/>
          <a:p>
            <a:r>
              <a:rPr lang="en-US" b="1" dirty="0" smtClean="0">
                <a:solidFill>
                  <a:srgbClr val="FF0000"/>
                </a:solidFill>
                <a:latin typeface="+mn-lt"/>
              </a:rPr>
              <a:t>How the Richmond Eviction Diversion Program (EDP) Works</a:t>
            </a:r>
            <a:endParaRPr lang="en-US" b="1" dirty="0">
              <a:solidFill>
                <a:srgbClr val="FF0000"/>
              </a:solidFill>
              <a:latin typeface="+mn-lt"/>
            </a:endParaRPr>
          </a:p>
        </p:txBody>
      </p:sp>
      <p:sp>
        <p:nvSpPr>
          <p:cNvPr id="4" name="Text Placeholder 3"/>
          <p:cNvSpPr>
            <a:spLocks noGrp="1"/>
          </p:cNvSpPr>
          <p:nvPr>
            <p:ph type="body" sz="half" idx="2"/>
          </p:nvPr>
        </p:nvSpPr>
        <p:spPr>
          <a:xfrm>
            <a:off x="839788" y="1295400"/>
            <a:ext cx="10590212" cy="5246914"/>
          </a:xfrm>
        </p:spPr>
        <p:txBody>
          <a:bodyPr>
            <a:normAutofit/>
          </a:bodyPr>
          <a:lstStyle/>
          <a:p>
            <a:pPr>
              <a:lnSpc>
                <a:spcPct val="100000"/>
              </a:lnSpc>
              <a:spcBef>
                <a:spcPts val="0"/>
              </a:spcBef>
            </a:pPr>
            <a:r>
              <a:rPr lang="en-US" sz="2800" b="1" u="sng" dirty="0" smtClean="0"/>
              <a:t>The </a:t>
            </a:r>
            <a:r>
              <a:rPr lang="en-US" sz="2800" b="1" u="sng" dirty="0"/>
              <a:t>EDP is open only</a:t>
            </a:r>
            <a:r>
              <a:rPr lang="en-US" sz="2800" b="1" dirty="0" smtClean="0"/>
              <a:t>:</a:t>
            </a:r>
            <a:r>
              <a:rPr lang="en-US" sz="2800" b="1" dirty="0"/>
              <a:t> </a:t>
            </a:r>
            <a:endParaRPr lang="en-US" sz="2800" b="1" dirty="0" smtClean="0"/>
          </a:p>
          <a:p>
            <a:pPr>
              <a:lnSpc>
                <a:spcPct val="100000"/>
              </a:lnSpc>
              <a:spcBef>
                <a:spcPts val="0"/>
              </a:spcBef>
            </a:pPr>
            <a:endParaRPr lang="en-US" sz="2800" b="1" dirty="0"/>
          </a:p>
          <a:p>
            <a:pPr>
              <a:lnSpc>
                <a:spcPct val="100000"/>
              </a:lnSpc>
              <a:spcBef>
                <a:spcPts val="0"/>
              </a:spcBef>
            </a:pPr>
            <a:r>
              <a:rPr lang="en-US" sz="2800" b="1" dirty="0" smtClean="0"/>
              <a:t>• To </a:t>
            </a:r>
            <a:r>
              <a:rPr lang="en-US" sz="2800" b="1" dirty="0"/>
              <a:t>tenants renting in the City of </a:t>
            </a:r>
            <a:r>
              <a:rPr lang="en-US" sz="2800" b="1" dirty="0" smtClean="0"/>
              <a:t>Richmond</a:t>
            </a:r>
          </a:p>
          <a:p>
            <a:pPr>
              <a:lnSpc>
                <a:spcPct val="100000"/>
              </a:lnSpc>
              <a:spcBef>
                <a:spcPts val="0"/>
              </a:spcBef>
            </a:pPr>
            <a:endParaRPr lang="en-US" sz="2800" b="1" dirty="0"/>
          </a:p>
          <a:p>
            <a:pPr>
              <a:lnSpc>
                <a:spcPct val="100000"/>
              </a:lnSpc>
              <a:spcBef>
                <a:spcPts val="0"/>
              </a:spcBef>
            </a:pPr>
            <a:r>
              <a:rPr lang="en-US" sz="2800" b="1" dirty="0" smtClean="0"/>
              <a:t>• </a:t>
            </a:r>
            <a:r>
              <a:rPr lang="en-US" sz="2800" b="1" u="sng" dirty="0" smtClean="0"/>
              <a:t>After</a:t>
            </a:r>
            <a:r>
              <a:rPr lang="en-US" sz="2800" b="1" dirty="0" smtClean="0"/>
              <a:t> </a:t>
            </a:r>
            <a:r>
              <a:rPr lang="en-US" sz="2800" b="1" dirty="0"/>
              <a:t>an unlawful detainer has been filed against the </a:t>
            </a:r>
            <a:r>
              <a:rPr lang="en-US" sz="2800" b="1" dirty="0" smtClean="0"/>
              <a:t>tenant</a:t>
            </a:r>
          </a:p>
          <a:p>
            <a:pPr>
              <a:lnSpc>
                <a:spcPct val="100000"/>
              </a:lnSpc>
              <a:spcBef>
                <a:spcPts val="0"/>
              </a:spcBef>
            </a:pPr>
            <a:endParaRPr lang="en-US" sz="2800" b="1" dirty="0" smtClean="0"/>
          </a:p>
          <a:p>
            <a:pPr>
              <a:lnSpc>
                <a:spcPct val="100000"/>
              </a:lnSpc>
              <a:spcBef>
                <a:spcPts val="0"/>
              </a:spcBef>
            </a:pPr>
            <a:r>
              <a:rPr lang="en-US" sz="2800" b="1" dirty="0" smtClean="0"/>
              <a:t>• </a:t>
            </a:r>
            <a:r>
              <a:rPr lang="en-US" sz="2800" b="1" u="sng" dirty="0" smtClean="0"/>
              <a:t>Before</a:t>
            </a:r>
            <a:r>
              <a:rPr lang="en-US" sz="2800" b="1" dirty="0" smtClean="0"/>
              <a:t> </a:t>
            </a:r>
            <a:r>
              <a:rPr lang="en-US" sz="2800" b="1" dirty="0"/>
              <a:t>a judgment of possession (court order) has been made in that </a:t>
            </a:r>
            <a:r>
              <a:rPr lang="en-US" sz="2800" b="1" dirty="0" smtClean="0"/>
              <a:t>lawsuit</a:t>
            </a:r>
          </a:p>
          <a:p>
            <a:pPr>
              <a:lnSpc>
                <a:spcPct val="100000"/>
              </a:lnSpc>
              <a:spcBef>
                <a:spcPts val="0"/>
              </a:spcBef>
            </a:pPr>
            <a:endParaRPr lang="en-US" sz="2800" b="1" dirty="0"/>
          </a:p>
          <a:p>
            <a:pPr>
              <a:lnSpc>
                <a:spcPct val="100000"/>
              </a:lnSpc>
              <a:spcBef>
                <a:spcPts val="0"/>
              </a:spcBef>
            </a:pPr>
            <a:r>
              <a:rPr lang="en-US" sz="2800" b="1" dirty="0" smtClean="0"/>
              <a:t>• If </a:t>
            </a:r>
            <a:r>
              <a:rPr lang="en-US" sz="2800" b="1" dirty="0"/>
              <a:t>the </a:t>
            </a:r>
            <a:r>
              <a:rPr lang="en-US" sz="2800" b="1" u="sng" dirty="0"/>
              <a:t>sole</a:t>
            </a:r>
            <a:r>
              <a:rPr lang="en-US" sz="2800" b="1" dirty="0"/>
              <a:t> issue between landlord and tenant is nonpayment of </a:t>
            </a:r>
            <a:r>
              <a:rPr lang="en-US" sz="2800" b="1" dirty="0" smtClean="0"/>
              <a:t>rent</a:t>
            </a:r>
            <a:r>
              <a:rPr lang="en-US" sz="2800" b="1" dirty="0"/>
              <a:t> </a:t>
            </a:r>
            <a:endParaRPr lang="en-US" sz="2800" b="1" dirty="0" smtClean="0"/>
          </a:p>
          <a:p>
            <a:pPr>
              <a:lnSpc>
                <a:spcPct val="100000"/>
              </a:lnSpc>
              <a:spcBef>
                <a:spcPts val="0"/>
              </a:spcBef>
            </a:pPr>
            <a:endParaRPr lang="en-US" sz="2800" b="1" dirty="0"/>
          </a:p>
          <a:p>
            <a:pPr>
              <a:lnSpc>
                <a:spcPct val="100000"/>
              </a:lnSpc>
              <a:spcBef>
                <a:spcPts val="0"/>
              </a:spcBef>
            </a:pPr>
            <a:r>
              <a:rPr lang="en-US" sz="2800" b="1" dirty="0" smtClean="0"/>
              <a:t>• If landlord </a:t>
            </a:r>
            <a:r>
              <a:rPr lang="en-US" sz="2800" b="1" dirty="0"/>
              <a:t>and tenant agree on the amount due as of the court </a:t>
            </a:r>
            <a:r>
              <a:rPr lang="en-US" sz="2800" b="1" dirty="0" smtClean="0"/>
              <a:t>date</a:t>
            </a:r>
            <a:r>
              <a:rPr lang="en-US" sz="2800" b="1" dirty="0"/>
              <a:t> </a:t>
            </a:r>
          </a:p>
          <a:p>
            <a:pPr>
              <a:lnSpc>
                <a:spcPct val="100000"/>
              </a:lnSpc>
              <a:spcBef>
                <a:spcPts val="0"/>
              </a:spcBef>
            </a:pPr>
            <a:endParaRPr lang="en-US" sz="2000" b="1" dirty="0" smtClean="0"/>
          </a:p>
        </p:txBody>
      </p:sp>
      <p:sp>
        <p:nvSpPr>
          <p:cNvPr id="3" name="Slide Number Placeholder 2"/>
          <p:cNvSpPr>
            <a:spLocks noGrp="1"/>
          </p:cNvSpPr>
          <p:nvPr>
            <p:ph type="sldNum" sz="quarter" idx="12"/>
          </p:nvPr>
        </p:nvSpPr>
        <p:spPr/>
        <p:txBody>
          <a:bodyPr/>
          <a:lstStyle/>
          <a:p>
            <a:fld id="{2ADE10A2-F12F-4C80-8C15-DD2621DBAF60}" type="slidenum">
              <a:rPr lang="en-US" smtClean="0"/>
              <a:t>8</a:t>
            </a:fld>
            <a:endParaRPr lang="en-US" dirty="0"/>
          </a:p>
        </p:txBody>
      </p:sp>
    </p:spTree>
    <p:extLst>
      <p:ext uri="{BB962C8B-B14F-4D97-AF65-F5344CB8AC3E}">
        <p14:creationId xmlns:p14="http://schemas.microsoft.com/office/powerpoint/2010/main" val="4002095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35428"/>
            <a:ext cx="10590212" cy="838199"/>
          </a:xfrm>
        </p:spPr>
        <p:txBody>
          <a:bodyPr>
            <a:normAutofit/>
          </a:bodyPr>
          <a:lstStyle/>
          <a:p>
            <a:r>
              <a:rPr lang="en-US" b="1" dirty="0" smtClean="0">
                <a:solidFill>
                  <a:srgbClr val="FF0000"/>
                </a:solidFill>
                <a:latin typeface="+mn-lt"/>
              </a:rPr>
              <a:t>How the Richmond Eviction Diversion Program (EDP) Works</a:t>
            </a:r>
            <a:endParaRPr lang="en-US" b="1" dirty="0">
              <a:solidFill>
                <a:srgbClr val="FF0000"/>
              </a:solidFill>
              <a:latin typeface="+mn-lt"/>
            </a:endParaRPr>
          </a:p>
        </p:txBody>
      </p:sp>
      <p:sp>
        <p:nvSpPr>
          <p:cNvPr id="4" name="Text Placeholder 3"/>
          <p:cNvSpPr>
            <a:spLocks noGrp="1"/>
          </p:cNvSpPr>
          <p:nvPr>
            <p:ph type="body" sz="half" idx="2"/>
          </p:nvPr>
        </p:nvSpPr>
        <p:spPr>
          <a:xfrm>
            <a:off x="839788" y="1273628"/>
            <a:ext cx="10590212" cy="5290458"/>
          </a:xfrm>
        </p:spPr>
        <p:txBody>
          <a:bodyPr>
            <a:noAutofit/>
          </a:bodyPr>
          <a:lstStyle/>
          <a:p>
            <a:pPr>
              <a:lnSpc>
                <a:spcPct val="100000"/>
              </a:lnSpc>
              <a:spcBef>
                <a:spcPts val="0"/>
              </a:spcBef>
            </a:pPr>
            <a:r>
              <a:rPr lang="en-US" sz="2600" b="1" u="sng" dirty="0" smtClean="0"/>
              <a:t>To </a:t>
            </a:r>
            <a:r>
              <a:rPr lang="en-US" sz="2600" b="1" u="sng" dirty="0"/>
              <a:t>take part in the EDP, </a:t>
            </a:r>
            <a:r>
              <a:rPr lang="en-US" sz="2600" b="1" u="sng" dirty="0" smtClean="0"/>
              <a:t>tenant </a:t>
            </a:r>
            <a:r>
              <a:rPr lang="en-US" sz="2600" b="1" u="sng" dirty="0"/>
              <a:t>must</a:t>
            </a:r>
            <a:r>
              <a:rPr lang="en-US" sz="2600" b="1" dirty="0" smtClean="0"/>
              <a:t>:</a:t>
            </a:r>
            <a:r>
              <a:rPr lang="en-US" sz="2600" b="1" dirty="0"/>
              <a:t> </a:t>
            </a:r>
            <a:endParaRPr lang="en-US" sz="2600" b="1" dirty="0" smtClean="0"/>
          </a:p>
          <a:p>
            <a:pPr>
              <a:lnSpc>
                <a:spcPct val="100000"/>
              </a:lnSpc>
              <a:spcBef>
                <a:spcPts val="0"/>
              </a:spcBef>
            </a:pPr>
            <a:endParaRPr lang="en-US" sz="1400" b="1" dirty="0"/>
          </a:p>
          <a:p>
            <a:pPr>
              <a:lnSpc>
                <a:spcPct val="100000"/>
              </a:lnSpc>
              <a:spcBef>
                <a:spcPts val="0"/>
              </a:spcBef>
            </a:pPr>
            <a:r>
              <a:rPr lang="en-US" sz="2600" b="1" dirty="0" smtClean="0"/>
              <a:t>• Come </a:t>
            </a:r>
            <a:r>
              <a:rPr lang="en-US" sz="2600" b="1" dirty="0"/>
              <a:t>to court on the court date </a:t>
            </a:r>
            <a:r>
              <a:rPr lang="en-US" sz="2600" b="1" dirty="0" smtClean="0"/>
              <a:t>&amp; pay </a:t>
            </a:r>
            <a:r>
              <a:rPr lang="en-US" sz="2600" b="1" dirty="0"/>
              <a:t>25% of the amount due by cash, certified funds or </a:t>
            </a:r>
            <a:r>
              <a:rPr lang="en-US" sz="2600" b="1" dirty="0" smtClean="0"/>
              <a:t>money order</a:t>
            </a:r>
            <a:endParaRPr lang="en-US" sz="2600" b="1" dirty="0"/>
          </a:p>
          <a:p>
            <a:pPr>
              <a:lnSpc>
                <a:spcPct val="100000"/>
              </a:lnSpc>
              <a:spcBef>
                <a:spcPts val="0"/>
              </a:spcBef>
            </a:pPr>
            <a:r>
              <a:rPr lang="en-US" sz="2600" b="1" dirty="0" smtClean="0"/>
              <a:t>• Explain why </a:t>
            </a:r>
            <a:r>
              <a:rPr lang="en-US" sz="2600" b="1" dirty="0"/>
              <a:t>he or she fell behind in </a:t>
            </a:r>
            <a:r>
              <a:rPr lang="en-US" sz="2600" b="1" dirty="0" smtClean="0"/>
              <a:t>rent</a:t>
            </a:r>
            <a:r>
              <a:rPr lang="en-US" sz="2600" b="1" dirty="0"/>
              <a:t> </a:t>
            </a:r>
          </a:p>
          <a:p>
            <a:pPr>
              <a:lnSpc>
                <a:spcPct val="100000"/>
              </a:lnSpc>
              <a:spcBef>
                <a:spcPts val="0"/>
              </a:spcBef>
            </a:pPr>
            <a:r>
              <a:rPr lang="en-US" sz="2600" b="1" dirty="0" smtClean="0"/>
              <a:t>• Be </a:t>
            </a:r>
            <a:r>
              <a:rPr lang="en-US" sz="2600" b="1" dirty="0"/>
              <a:t>able to pay ongoing rent when due </a:t>
            </a:r>
            <a:r>
              <a:rPr lang="en-US" sz="2600" b="1" u="sng" dirty="0"/>
              <a:t>and</a:t>
            </a:r>
            <a:r>
              <a:rPr lang="en-US" sz="2600" b="1" dirty="0"/>
              <a:t> catch up on the back </a:t>
            </a:r>
            <a:r>
              <a:rPr lang="en-US" sz="2600" b="1" dirty="0" smtClean="0"/>
              <a:t>rent</a:t>
            </a:r>
            <a:endParaRPr lang="en-US" sz="2600" b="1" dirty="0"/>
          </a:p>
          <a:p>
            <a:pPr>
              <a:lnSpc>
                <a:spcPct val="100000"/>
              </a:lnSpc>
              <a:spcBef>
                <a:spcPts val="0"/>
              </a:spcBef>
            </a:pPr>
            <a:r>
              <a:rPr lang="en-US" sz="2600" b="1" dirty="0" smtClean="0"/>
              <a:t>• Have </a:t>
            </a:r>
            <a:r>
              <a:rPr lang="en-US" sz="2600" b="1" dirty="0"/>
              <a:t>a good rent paying record</a:t>
            </a:r>
            <a:r>
              <a:rPr lang="en-US" sz="2600" b="1" dirty="0" smtClean="0"/>
              <a:t>:</a:t>
            </a:r>
            <a:r>
              <a:rPr lang="en-US" sz="2600" b="1" dirty="0"/>
              <a:t> </a:t>
            </a:r>
          </a:p>
          <a:p>
            <a:pPr>
              <a:lnSpc>
                <a:spcPct val="100000"/>
              </a:lnSpc>
              <a:spcBef>
                <a:spcPts val="0"/>
              </a:spcBef>
            </a:pPr>
            <a:r>
              <a:rPr lang="en-US" sz="2600" b="1" dirty="0" smtClean="0"/>
              <a:t>	▪ Not </a:t>
            </a:r>
            <a:r>
              <a:rPr lang="en-US" sz="2600" b="1" dirty="0"/>
              <a:t>been late more than twice in a 6-month </a:t>
            </a:r>
            <a:r>
              <a:rPr lang="en-US" sz="2600" b="1" dirty="0" smtClean="0"/>
              <a:t>period</a:t>
            </a:r>
            <a:r>
              <a:rPr lang="en-US" sz="2600" b="1" dirty="0"/>
              <a:t> </a:t>
            </a:r>
            <a:endParaRPr lang="en-US" sz="2600" b="1" dirty="0" smtClean="0"/>
          </a:p>
          <a:p>
            <a:pPr>
              <a:lnSpc>
                <a:spcPct val="100000"/>
              </a:lnSpc>
              <a:spcBef>
                <a:spcPts val="0"/>
              </a:spcBef>
            </a:pPr>
            <a:r>
              <a:rPr lang="en-US" sz="2600" b="1" dirty="0" smtClean="0"/>
              <a:t>	▪ Not been late more than three times in a 12-month period 		▪ Not </a:t>
            </a:r>
            <a:r>
              <a:rPr lang="en-US" sz="2600" b="1" dirty="0"/>
              <a:t>been in an EDP in the last 12 </a:t>
            </a:r>
            <a:r>
              <a:rPr lang="en-US" sz="2600" b="1" dirty="0" smtClean="0"/>
              <a:t>months</a:t>
            </a:r>
          </a:p>
          <a:p>
            <a:pPr>
              <a:lnSpc>
                <a:spcPct val="100000"/>
              </a:lnSpc>
              <a:spcBef>
                <a:spcPts val="0"/>
              </a:spcBef>
            </a:pPr>
            <a:r>
              <a:rPr lang="en-US" sz="2600" b="1" dirty="0" smtClean="0"/>
              <a:t>	▪ Not had an unlawful detainer dismissed by paying current in the 		   last 6 months</a:t>
            </a:r>
          </a:p>
          <a:p>
            <a:pPr>
              <a:lnSpc>
                <a:spcPct val="100000"/>
              </a:lnSpc>
              <a:spcBef>
                <a:spcPts val="0"/>
              </a:spcBef>
            </a:pPr>
            <a:r>
              <a:rPr lang="en-US" sz="2600" b="1" dirty="0"/>
              <a:t>• To take part in the </a:t>
            </a:r>
            <a:r>
              <a:rPr lang="en-US" sz="2600" b="1" dirty="0" smtClean="0"/>
              <a:t>EDP, landlord </a:t>
            </a:r>
            <a:r>
              <a:rPr lang="en-US" sz="2600" b="1" dirty="0"/>
              <a:t>also must </a:t>
            </a:r>
            <a:r>
              <a:rPr lang="en-US" sz="2600" b="1" dirty="0" smtClean="0"/>
              <a:t>agree</a:t>
            </a:r>
          </a:p>
        </p:txBody>
      </p:sp>
      <p:sp>
        <p:nvSpPr>
          <p:cNvPr id="3" name="Slide Number Placeholder 2"/>
          <p:cNvSpPr>
            <a:spLocks noGrp="1"/>
          </p:cNvSpPr>
          <p:nvPr>
            <p:ph type="sldNum" sz="quarter" idx="12"/>
          </p:nvPr>
        </p:nvSpPr>
        <p:spPr/>
        <p:txBody>
          <a:bodyPr/>
          <a:lstStyle/>
          <a:p>
            <a:fld id="{2ADE10A2-F12F-4C80-8C15-DD2621DBAF60}" type="slidenum">
              <a:rPr lang="en-US" smtClean="0"/>
              <a:t>9</a:t>
            </a:fld>
            <a:endParaRPr lang="en-US" dirty="0"/>
          </a:p>
        </p:txBody>
      </p:sp>
    </p:spTree>
    <p:extLst>
      <p:ext uri="{BB962C8B-B14F-4D97-AF65-F5344CB8AC3E}">
        <p14:creationId xmlns:p14="http://schemas.microsoft.com/office/powerpoint/2010/main" val="1647108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1945</Words>
  <Application>Microsoft Office PowerPoint</Application>
  <PresentationFormat>Widescreen</PresentationFormat>
  <Paragraphs>199</Paragraphs>
  <Slides>20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City of Richmond Eviction Diversion Program   North Carolina Affordable Housing Conference October 8, 2019</vt:lpstr>
      <vt:lpstr>The Eviction Problem &amp; Why the  Eviction Diversion Program is Needed</vt:lpstr>
      <vt:lpstr>The Richmond eviction crisis &amp; its causes</vt:lpstr>
      <vt:lpstr>PowerPoint Presentation</vt:lpstr>
      <vt:lpstr>The Eviction Process in Virginia</vt:lpstr>
      <vt:lpstr>The Eviction Process in Virginia</vt:lpstr>
      <vt:lpstr>The Eviction Process in Virginia</vt:lpstr>
      <vt:lpstr>How the Richmond Eviction Diversion Program (EDP) Works</vt:lpstr>
      <vt:lpstr>How the Richmond Eviction Diversion Program (EDP) Works</vt:lpstr>
      <vt:lpstr>To get financial assistance as part of the EDP, the tenant must:</vt:lpstr>
      <vt:lpstr>Eviction Diversion Program Procedures</vt:lpstr>
      <vt:lpstr>Screening by Housing Opportunities Made Equal (HOME) </vt:lpstr>
      <vt:lpstr>Referral to Greater Richmond Bar Foundation (GRBF) &amp; Matching with Volunteer Conciliator </vt:lpstr>
      <vt:lpstr>Payment Plan and Continuance Agreement</vt:lpstr>
      <vt:lpstr>What can be conciliated?</vt:lpstr>
      <vt:lpstr>What can be conciliated (continued)?</vt:lpstr>
      <vt:lpstr>What if landlord is unwilling?</vt:lpstr>
      <vt:lpstr>What if landlord is willing?</vt:lpstr>
      <vt:lpstr>Materials available  from CVLAS – Email to marty @cvlas.org</vt:lpstr>
      <vt:lpstr>Inspiring Quote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Marty Wegbreit</dc:creator>
  <cp:lastModifiedBy>Marty Wegbreit</cp:lastModifiedBy>
  <cp:revision>15</cp:revision>
  <dcterms:created xsi:type="dcterms:W3CDTF">2019-09-16T21:37:02Z</dcterms:created>
  <dcterms:modified xsi:type="dcterms:W3CDTF">2019-09-17T14:07:44Z</dcterms:modified>
</cp:coreProperties>
</file>