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7" r:id="rId2"/>
    <p:sldId id="291" r:id="rId3"/>
    <p:sldId id="292" r:id="rId4"/>
    <p:sldId id="293" r:id="rId5"/>
    <p:sldId id="330" r:id="rId6"/>
    <p:sldId id="294" r:id="rId7"/>
    <p:sldId id="337" r:id="rId8"/>
    <p:sldId id="338" r:id="rId9"/>
    <p:sldId id="325" r:id="rId10"/>
    <p:sldId id="297" r:id="rId11"/>
    <p:sldId id="331" r:id="rId12"/>
    <p:sldId id="301" r:id="rId13"/>
    <p:sldId id="302" r:id="rId14"/>
    <p:sldId id="299" r:id="rId15"/>
    <p:sldId id="329" r:id="rId16"/>
    <p:sldId id="304" r:id="rId17"/>
    <p:sldId id="303" r:id="rId18"/>
    <p:sldId id="305" r:id="rId19"/>
    <p:sldId id="327" r:id="rId20"/>
    <p:sldId id="328" r:id="rId21"/>
    <p:sldId id="335" r:id="rId22"/>
    <p:sldId id="311" r:id="rId23"/>
    <p:sldId id="332" r:id="rId24"/>
    <p:sldId id="308" r:id="rId25"/>
    <p:sldId id="310" r:id="rId26"/>
    <p:sldId id="313" r:id="rId27"/>
    <p:sldId id="326" r:id="rId28"/>
    <p:sldId id="334" r:id="rId29"/>
    <p:sldId id="324" r:id="rId30"/>
    <p:sldId id="289"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gela D. Farrior" initials="ADF" lastIdx="1" clrIdx="0"/>
  <p:cmAuthor id="1" name="Bion Schulken" initials="BS" lastIdx="6" clrIdx="1"/>
  <p:cmAuthor id="2" name="Angela Farrior"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B948"/>
    <a:srgbClr val="5F604B"/>
    <a:srgbClr val="767662"/>
    <a:srgbClr val="959484"/>
    <a:srgbClr val="5B2301"/>
    <a:srgbClr val="F58025"/>
    <a:srgbClr val="F7F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13" autoAdjust="0"/>
    <p:restoredTop sz="94660"/>
  </p:normalViewPr>
  <p:slideViewPr>
    <p:cSldViewPr>
      <p:cViewPr varScale="1">
        <p:scale>
          <a:sx n="91" d="100"/>
          <a:sy n="91" d="100"/>
        </p:scale>
        <p:origin x="1530"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6" d="100"/>
          <a:sy n="66" d="100"/>
        </p:scale>
        <p:origin x="-274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52"/>
      <c:rAngAx val="0"/>
    </c:view3D>
    <c:floor>
      <c:thickness val="0"/>
    </c:floor>
    <c:sideWall>
      <c:thickness val="0"/>
    </c:sideWall>
    <c:backWall>
      <c:thickness val="0"/>
    </c:backWall>
    <c:plotArea>
      <c:layout/>
      <c:pie3DChart>
        <c:varyColors val="1"/>
        <c:ser>
          <c:idx val="0"/>
          <c:order val="0"/>
          <c:tx>
            <c:strRef>
              <c:f>Sheet1!$A$1</c:f>
              <c:strCache>
                <c:ptCount val="1"/>
                <c:pt idx="0">
                  <c:v>Column1</c:v>
                </c:pt>
              </c:strCache>
            </c:strRef>
          </c:tx>
          <c:cat>
            <c:multiLvlStrRef>
              <c:f>Sheet1!#REF!</c:f>
            </c:multiLvlStrRef>
          </c:cat>
          <c:val>
            <c:numRef>
              <c:f>Sheet1!$A$2:$A$4</c:f>
              <c:numCache>
                <c:formatCode>0%</c:formatCode>
                <c:ptCount val="3"/>
                <c:pt idx="0">
                  <c:v>0.49</c:v>
                </c:pt>
                <c:pt idx="1">
                  <c:v>0.49</c:v>
                </c:pt>
                <c:pt idx="2">
                  <c:v>0.02</c:v>
                </c:pt>
              </c:numCache>
            </c:numRef>
          </c:val>
          <c:extLst>
            <c:ext xmlns:c16="http://schemas.microsoft.com/office/drawing/2014/chart" uri="{C3380CC4-5D6E-409C-BE32-E72D297353CC}">
              <c16:uniqueId val="{00000000-71E5-4632-A225-6A13EF48455C}"/>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1.6975308641975308E-2"/>
          <c:y val="3.3672391930733854E-2"/>
          <c:w val="0.74962537668902496"/>
          <c:h val="0.93826728146032123"/>
        </c:manualLayout>
      </c:layout>
      <c:pie3DChart>
        <c:varyColors val="1"/>
        <c:ser>
          <c:idx val="0"/>
          <c:order val="0"/>
          <c:tx>
            <c:strRef>
              <c:f>Sheet1!$B$2</c:f>
              <c:strCache>
                <c:ptCount val="1"/>
                <c:pt idx="0">
                  <c:v>Column1</c:v>
                </c:pt>
              </c:strCache>
            </c:strRef>
          </c:tx>
          <c:cat>
            <c:strRef>
              <c:f>Sheet1!$A$3:$A$13</c:f>
              <c:strCache>
                <c:ptCount val="11"/>
                <c:pt idx="0">
                  <c:v>Agriculture</c:v>
                </c:pt>
                <c:pt idx="1">
                  <c:v>Construction</c:v>
                </c:pt>
                <c:pt idx="2">
                  <c:v>Manufacturing</c:v>
                </c:pt>
                <c:pt idx="3">
                  <c:v>Wholesale</c:v>
                </c:pt>
                <c:pt idx="4">
                  <c:v>Retail</c:v>
                </c:pt>
                <c:pt idx="5">
                  <c:v>Professional</c:v>
                </c:pt>
                <c:pt idx="6">
                  <c:v>Health</c:v>
                </c:pt>
                <c:pt idx="7">
                  <c:v>Arts</c:v>
                </c:pt>
                <c:pt idx="8">
                  <c:v>Accomodation</c:v>
                </c:pt>
                <c:pt idx="9">
                  <c:v>Other services</c:v>
                </c:pt>
                <c:pt idx="10">
                  <c:v>Other </c:v>
                </c:pt>
              </c:strCache>
            </c:strRef>
          </c:cat>
          <c:val>
            <c:numRef>
              <c:f>Sheet1!$B$3:$B$13</c:f>
              <c:numCache>
                <c:formatCode>0.00%</c:formatCode>
                <c:ptCount val="11"/>
                <c:pt idx="0">
                  <c:v>1.7399999999999999E-2</c:v>
                </c:pt>
                <c:pt idx="1">
                  <c:v>8.2500000000000004E-2</c:v>
                </c:pt>
                <c:pt idx="2">
                  <c:v>0.186</c:v>
                </c:pt>
                <c:pt idx="3">
                  <c:v>5.7799999999999997E-2</c:v>
                </c:pt>
                <c:pt idx="4">
                  <c:v>8.3400000000000002E-2</c:v>
                </c:pt>
                <c:pt idx="5">
                  <c:v>0.17680000000000001</c:v>
                </c:pt>
                <c:pt idx="6">
                  <c:v>5.16E-2</c:v>
                </c:pt>
                <c:pt idx="7">
                  <c:v>2.9100000000000001E-2</c:v>
                </c:pt>
                <c:pt idx="8">
                  <c:v>3.61E-2</c:v>
                </c:pt>
                <c:pt idx="9">
                  <c:v>0.12870000000000001</c:v>
                </c:pt>
                <c:pt idx="10">
                  <c:v>0.17269999999999999</c:v>
                </c:pt>
              </c:numCache>
            </c:numRef>
          </c:val>
          <c:extLst>
            <c:ext xmlns:c16="http://schemas.microsoft.com/office/drawing/2014/chart" uri="{C3380CC4-5D6E-409C-BE32-E72D297353CC}">
              <c16:uniqueId val="{00000000-5270-45B0-A00D-BA8AA0F6A3CD}"/>
            </c:ext>
          </c:extLst>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NC Average</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0">
                  <c:v>Jobs Created</c:v>
                </c:pt>
                <c:pt idx="1">
                  <c:v>Sales Growth</c:v>
                </c:pt>
              </c:strCache>
            </c:strRef>
          </c:cat>
          <c:val>
            <c:numRef>
              <c:f>Sheet1!$B$2:$B$4</c:f>
              <c:numCache>
                <c:formatCode>0.0%</c:formatCode>
                <c:ptCount val="3"/>
                <c:pt idx="0">
                  <c:v>1.7000000000000001E-2</c:v>
                </c:pt>
                <c:pt idx="1">
                  <c:v>5.8000000000000003E-2</c:v>
                </c:pt>
              </c:numCache>
            </c:numRef>
          </c:val>
          <c:extLst>
            <c:ext xmlns:c16="http://schemas.microsoft.com/office/drawing/2014/chart" uri="{C3380CC4-5D6E-409C-BE32-E72D297353CC}">
              <c16:uniqueId val="{00000000-F883-4AF3-A6E0-AA155D9E727A}"/>
            </c:ext>
          </c:extLst>
        </c:ser>
        <c:ser>
          <c:idx val="1"/>
          <c:order val="1"/>
          <c:tx>
            <c:strRef>
              <c:f>Sheet1!$C$1</c:f>
              <c:strCache>
                <c:ptCount val="1"/>
                <c:pt idx="0">
                  <c:v>SBTDC Clients</c:v>
                </c:pt>
              </c:strCache>
            </c:strRef>
          </c:tx>
          <c:spPr>
            <a:solidFill>
              <a:srgbClr val="54B94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2"/>
                <c:pt idx="0">
                  <c:v>Jobs Created</c:v>
                </c:pt>
                <c:pt idx="1">
                  <c:v>Sales Growth</c:v>
                </c:pt>
              </c:strCache>
            </c:strRef>
          </c:cat>
          <c:val>
            <c:numRef>
              <c:f>Sheet1!$C$2:$C$4</c:f>
              <c:numCache>
                <c:formatCode>0.0%</c:formatCode>
                <c:ptCount val="3"/>
                <c:pt idx="0">
                  <c:v>0.19800000000000001</c:v>
                </c:pt>
                <c:pt idx="1">
                  <c:v>0.23200000000000001</c:v>
                </c:pt>
              </c:numCache>
            </c:numRef>
          </c:val>
          <c:extLst>
            <c:ext xmlns:c16="http://schemas.microsoft.com/office/drawing/2014/chart" uri="{C3380CC4-5D6E-409C-BE32-E72D297353CC}">
              <c16:uniqueId val="{00000001-F883-4AF3-A6E0-AA155D9E727A}"/>
            </c:ext>
          </c:extLst>
        </c:ser>
        <c:dLbls>
          <c:dLblPos val="outEnd"/>
          <c:showLegendKey val="0"/>
          <c:showVal val="1"/>
          <c:showCatName val="0"/>
          <c:showSerName val="0"/>
          <c:showPercent val="0"/>
          <c:showBubbleSize val="0"/>
        </c:dLbls>
        <c:gapWidth val="219"/>
        <c:overlap val="-27"/>
        <c:axId val="393738648"/>
        <c:axId val="393739304"/>
      </c:barChart>
      <c:catAx>
        <c:axId val="393738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3739304"/>
        <c:crosses val="autoZero"/>
        <c:auto val="1"/>
        <c:lblAlgn val="ctr"/>
        <c:lblOffset val="100"/>
        <c:noMultiLvlLbl val="0"/>
      </c:catAx>
      <c:valAx>
        <c:axId val="393739304"/>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93738648"/>
        <c:crosses val="autoZero"/>
        <c:crossBetween val="between"/>
      </c:valAx>
      <c:spPr>
        <a:noFill/>
        <a:ln>
          <a:noFill/>
        </a:ln>
        <a:effectLst/>
      </c:spPr>
    </c:plotArea>
    <c:legend>
      <c:legendPos val="b"/>
      <c:layout>
        <c:manualLayout>
          <c:xMode val="edge"/>
          <c:yMode val="edge"/>
          <c:x val="0.21617785400587305"/>
          <c:y val="0.91730019685039377"/>
          <c:w val="0.29701722928198332"/>
          <c:h val="6.39498031496062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8815F01-2CAF-4E51-846C-A6A233A1138D}" type="datetimeFigureOut">
              <a:rPr lang="en-US"/>
              <a:pPr/>
              <a:t>10/2/2019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47BD525-9A49-43E7-98AB-4F291B88BF5B}" type="slidenum">
              <a:rPr lang="en-US"/>
              <a:pPr/>
              <a:t>‹#›</a:t>
            </a:fld>
            <a:endParaRPr lang="en-US"/>
          </a:p>
        </p:txBody>
      </p:sp>
    </p:spTree>
    <p:extLst>
      <p:ext uri="{BB962C8B-B14F-4D97-AF65-F5344CB8AC3E}">
        <p14:creationId xmlns:p14="http://schemas.microsoft.com/office/powerpoint/2010/main" val="3508436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A150834-CA26-4BC7-B12F-8F2FC11A6E67}" type="datetimeFigureOut">
              <a:rPr lang="en-US"/>
              <a:pPr/>
              <a:t>10/2/2019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67061FA-3E3B-48C7-9B1C-73B8F6D07545}" type="slidenum">
              <a:rPr lang="en-US"/>
              <a:pPr/>
              <a:t>‹#›</a:t>
            </a:fld>
            <a:endParaRPr lang="en-US"/>
          </a:p>
        </p:txBody>
      </p:sp>
    </p:spTree>
    <p:extLst>
      <p:ext uri="{BB962C8B-B14F-4D97-AF65-F5344CB8AC3E}">
        <p14:creationId xmlns:p14="http://schemas.microsoft.com/office/powerpoint/2010/main" val="42203903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0964" name="Slide Number Placeholder 3"/>
          <p:cNvSpPr>
            <a:spLocks noGrp="1"/>
          </p:cNvSpPr>
          <p:nvPr>
            <p:ph type="sldNum" sz="quarter" idx="5"/>
          </p:nvPr>
        </p:nvSpPr>
        <p:spPr bwMode="auto">
          <a:noFill/>
          <a:ln>
            <a:miter lim="800000"/>
            <a:headEnd/>
            <a:tailEnd/>
          </a:ln>
        </p:spPr>
        <p:txBody>
          <a:bodyPr/>
          <a:lstStyle/>
          <a:p>
            <a:fld id="{1E150F07-2BFF-44C0-B229-E668A53C3593}"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a:latin typeface="Arial" pitchFamily="34" charset="0"/>
              </a:rPr>
              <a:t>This is another slide that </a:t>
            </a:r>
            <a:r>
              <a:rPr lang="en-US" b="1" dirty="0">
                <a:solidFill>
                  <a:srgbClr val="FF0000"/>
                </a:solidFill>
                <a:latin typeface="Arial" pitchFamily="34" charset="0"/>
              </a:rPr>
              <a:t>I am not sure what he used to define a “long-term client relationship…</a:t>
            </a:r>
          </a:p>
          <a:p>
            <a:pPr>
              <a:spcBef>
                <a:spcPct val="0"/>
              </a:spcBef>
            </a:pPr>
            <a:endParaRPr lang="en-US" b="1" dirty="0">
              <a:solidFill>
                <a:srgbClr val="FF0000"/>
              </a:solidFill>
              <a:latin typeface="Arial" pitchFamily="34" charset="0"/>
            </a:endParaRPr>
          </a:p>
          <a:p>
            <a:pPr>
              <a:spcBef>
                <a:spcPct val="0"/>
              </a:spcBef>
            </a:pPr>
            <a:r>
              <a:rPr lang="en-US" b="1" dirty="0">
                <a:solidFill>
                  <a:srgbClr val="FF0000"/>
                </a:solidFill>
                <a:latin typeface="Arial" pitchFamily="34" charset="0"/>
              </a:rPr>
              <a:t>Is this the 1,672 long-term clients from the 2017(2015) Chrisman survey or some other defined group?</a:t>
            </a:r>
          </a:p>
          <a:p>
            <a:pPr>
              <a:spcBef>
                <a:spcPct val="0"/>
              </a:spcBef>
            </a:pPr>
            <a:endParaRPr lang="en-US" dirty="0">
              <a:latin typeface="Arial" pitchFamily="34" charset="0"/>
            </a:endParaRPr>
          </a:p>
          <a:p>
            <a:pPr>
              <a:spcBef>
                <a:spcPct val="0"/>
              </a:spcBef>
            </a:pPr>
            <a:r>
              <a:rPr lang="en-US" dirty="0">
                <a:latin typeface="Arial" pitchFamily="34" charset="0"/>
              </a:rPr>
              <a:t>Once I know, I either have or can calculate the number of counseling hours (including initial and follow-ons) Should this include prep time?  </a:t>
            </a:r>
          </a:p>
          <a:p>
            <a:pPr>
              <a:spcBef>
                <a:spcPct val="0"/>
              </a:spcBef>
            </a:pPr>
            <a:r>
              <a:rPr lang="en-US" dirty="0">
                <a:latin typeface="Arial" pitchFamily="34" charset="0"/>
              </a:rPr>
              <a:t>I assume this would include PTAC and SBA.  That is all we usually count.</a:t>
            </a:r>
          </a:p>
          <a:p>
            <a:pPr>
              <a:spcBef>
                <a:spcPct val="0"/>
              </a:spcBef>
            </a:pPr>
            <a:endParaRPr lang="en-US" dirty="0">
              <a:latin typeface="Arial" pitchFamily="34" charset="0"/>
            </a:endParaRPr>
          </a:p>
          <a:p>
            <a:pPr>
              <a:spcBef>
                <a:spcPct val="0"/>
              </a:spcBef>
            </a:pPr>
            <a:r>
              <a:rPr lang="en-US" dirty="0">
                <a:latin typeface="Arial" pitchFamily="34" charset="0"/>
              </a:rPr>
              <a:t>I can determine the other data points.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was able to revise  by pulling new report of businesses.  I was able to determine what Bion used for each segment last year and replicate each grouping.</a:t>
            </a:r>
          </a:p>
          <a:p>
            <a:endParaRPr lang="en-US" dirty="0"/>
          </a:p>
        </p:txBody>
      </p:sp>
      <p:sp>
        <p:nvSpPr>
          <p:cNvPr id="4" name="Slide Number Placeholder 3"/>
          <p:cNvSpPr>
            <a:spLocks noGrp="1"/>
          </p:cNvSpPr>
          <p:nvPr>
            <p:ph type="sldNum" sz="quarter" idx="10"/>
          </p:nvPr>
        </p:nvSpPr>
        <p:spPr/>
        <p:txBody>
          <a:bodyPr/>
          <a:lstStyle/>
          <a:p>
            <a:fld id="{B67061FA-3E3B-48C7-9B1C-73B8F6D07545}" type="slidenum">
              <a:rPr lang="en-US" smtClean="0"/>
              <a:pPr/>
              <a:t>15</a:t>
            </a:fld>
            <a:endParaRPr lang="en-US"/>
          </a:p>
        </p:txBody>
      </p:sp>
    </p:spTree>
    <p:extLst>
      <p:ext uri="{BB962C8B-B14F-4D97-AF65-F5344CB8AC3E}">
        <p14:creationId xmlns:p14="http://schemas.microsoft.com/office/powerpoint/2010/main" val="1044334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extLst>
      <p:ext uri="{BB962C8B-B14F-4D97-AF65-F5344CB8AC3E}">
        <p14:creationId xmlns:p14="http://schemas.microsoft.com/office/powerpoint/2010/main" val="935168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a:latin typeface="Arial" pitchFamily="34" charset="0"/>
              </a:rPr>
              <a:t>I had this data and was able to update.</a:t>
            </a:r>
          </a:p>
        </p:txBody>
      </p:sp>
    </p:spTree>
    <p:extLst>
      <p:ext uri="{BB962C8B-B14F-4D97-AF65-F5344CB8AC3E}">
        <p14:creationId xmlns:p14="http://schemas.microsoft.com/office/powerpoint/2010/main" val="2618650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a:latin typeface="Arial" pitchFamily="34" charset="0"/>
              </a:rPr>
              <a:t>I requested this information (on 2/5) from Larry for most recent year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a:latin typeface="Arial" pitchFamily="34" charset="0"/>
              </a:rPr>
              <a:t>I did not make changes to this page; waiting for your review.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a:solidFill>
                  <a:srgbClr val="FF0000"/>
                </a:solidFill>
                <a:latin typeface="Arial" pitchFamily="34" charset="0"/>
              </a:rPr>
              <a:t>I got this from Carol and thought I would leave it as a note </a:t>
            </a:r>
            <a:r>
              <a:rPr lang="en-US" b="1">
                <a:solidFill>
                  <a:srgbClr val="FF0000"/>
                </a:solidFill>
                <a:latin typeface="Arial" pitchFamily="34" charset="0"/>
              </a:rPr>
              <a:t>for presenters.</a:t>
            </a:r>
          </a:p>
          <a:p>
            <a:pPr>
              <a:spcBef>
                <a:spcPct val="0"/>
              </a:spcBef>
            </a:pPr>
            <a:r>
              <a:rPr lang="en-US" dirty="0">
                <a:latin typeface="Arial" pitchFamily="34" charset="0"/>
              </a:rPr>
              <a:t>Priority 1:  </a:t>
            </a:r>
          </a:p>
          <a:p>
            <a:pPr>
              <a:spcBef>
                <a:spcPct val="0"/>
              </a:spcBef>
            </a:pPr>
            <a:r>
              <a:rPr lang="en-US" dirty="0">
                <a:latin typeface="Arial" pitchFamily="34" charset="0"/>
              </a:rPr>
              <a:t>Strategically Manage Talent</a:t>
            </a:r>
          </a:p>
          <a:p>
            <a:pPr lvl="1">
              <a:spcBef>
                <a:spcPct val="0"/>
              </a:spcBef>
            </a:pPr>
            <a:r>
              <a:rPr lang="en-US" dirty="0">
                <a:latin typeface="Arial" pitchFamily="34" charset="0"/>
              </a:rPr>
              <a:t>Our goal is to find and keep the best people and provide development opportunities that enhance each individual’s abilities and support the SBTDC’s strategic priorities</a:t>
            </a:r>
          </a:p>
          <a:p>
            <a:pPr>
              <a:spcBef>
                <a:spcPct val="0"/>
              </a:spcBef>
            </a:pPr>
            <a:r>
              <a:rPr lang="en-US" dirty="0">
                <a:latin typeface="Arial" pitchFamily="34" charset="0"/>
              </a:rPr>
              <a:t>Priority 2:</a:t>
            </a:r>
          </a:p>
          <a:p>
            <a:pPr>
              <a:spcBef>
                <a:spcPct val="0"/>
              </a:spcBef>
            </a:pPr>
            <a:r>
              <a:rPr lang="en-US" dirty="0">
                <a:latin typeface="Arial" pitchFamily="34" charset="0"/>
              </a:rPr>
              <a:t>Help Clients Make Their Business Better</a:t>
            </a:r>
          </a:p>
          <a:p>
            <a:pPr lvl="1">
              <a:spcBef>
                <a:spcPct val="0"/>
              </a:spcBef>
            </a:pPr>
            <a:r>
              <a:rPr lang="en-US" dirty="0">
                <a:latin typeface="Arial" pitchFamily="34" charset="0"/>
              </a:rPr>
              <a:t>Our goal is to employ consistent, comprehensive </a:t>
            </a:r>
            <a:r>
              <a:rPr lang="en-US" dirty="0" err="1">
                <a:latin typeface="Arial" pitchFamily="34" charset="0"/>
              </a:rPr>
              <a:t>couseling</a:t>
            </a:r>
            <a:r>
              <a:rPr lang="en-US" dirty="0">
                <a:latin typeface="Arial" pitchFamily="34" charset="0"/>
              </a:rPr>
              <a:t> processes that analyze the whole business and its interdependent parts, build trust, help clients explore the future and offer pathways to make their business better.</a:t>
            </a:r>
          </a:p>
          <a:p>
            <a:pPr>
              <a:spcBef>
                <a:spcPct val="0"/>
              </a:spcBef>
            </a:pPr>
            <a:r>
              <a:rPr lang="en-US" dirty="0">
                <a:latin typeface="Arial" pitchFamily="34" charset="0"/>
              </a:rPr>
              <a:t>Priority 3:</a:t>
            </a:r>
          </a:p>
          <a:p>
            <a:pPr>
              <a:spcBef>
                <a:spcPct val="0"/>
              </a:spcBef>
            </a:pPr>
            <a:r>
              <a:rPr lang="en-US" dirty="0">
                <a:latin typeface="Arial" pitchFamily="34" charset="0"/>
              </a:rPr>
              <a:t>Effectively Bridge Small Business Needs to UNC System Resources</a:t>
            </a:r>
          </a:p>
          <a:p>
            <a:pPr lvl="1">
              <a:spcBef>
                <a:spcPct val="0"/>
              </a:spcBef>
            </a:pPr>
            <a:r>
              <a:rPr lang="en-US" dirty="0">
                <a:latin typeface="Arial" pitchFamily="34" charset="0"/>
              </a:rPr>
              <a:t>Our goal is to leverage the vast resources of the UNC System, including student and faculty talent, to improve small business outcomes.</a:t>
            </a:r>
          </a:p>
          <a:p>
            <a:pPr>
              <a:spcBef>
                <a:spcPct val="0"/>
              </a:spcBef>
            </a:pPr>
            <a:r>
              <a:rPr lang="en-US" dirty="0">
                <a:latin typeface="Arial" pitchFamily="34" charset="0"/>
              </a:rPr>
              <a:t>Priority 4:</a:t>
            </a:r>
          </a:p>
          <a:p>
            <a:pPr>
              <a:spcBef>
                <a:spcPct val="0"/>
              </a:spcBef>
            </a:pPr>
            <a:r>
              <a:rPr lang="en-US" dirty="0">
                <a:latin typeface="Arial" pitchFamily="34" charset="0"/>
              </a:rPr>
              <a:t>Enhance and Sustain the SBTDC’s Role as NC’s Recognized Thought Leader and Primary Small Business Assistance Resource</a:t>
            </a:r>
          </a:p>
          <a:p>
            <a:pPr lvl="1">
              <a:spcBef>
                <a:spcPct val="0"/>
              </a:spcBef>
            </a:pPr>
            <a:r>
              <a:rPr lang="en-US" dirty="0">
                <a:latin typeface="Arial" pitchFamily="34" charset="0"/>
              </a:rPr>
              <a:t>Our goal is to showcase our abilities to drive economic impact and advocate for small businesses.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rgbClr val="5F604B"/>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6" name="Freeform 5"/>
          <p:cNvSpPr>
            <a:spLocks/>
          </p:cNvSpPr>
          <p:nvPr userDrawn="1"/>
        </p:nvSpPr>
        <p:spPr bwMode="auto">
          <a:xfrm flipV="1">
            <a:off x="-25400" y="4786313"/>
            <a:ext cx="9144000" cy="3227387"/>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7" name="Freeform 5"/>
          <p:cNvSpPr>
            <a:spLocks/>
          </p:cNvSpPr>
          <p:nvPr userDrawn="1"/>
        </p:nvSpPr>
        <p:spPr bwMode="auto">
          <a:xfrm>
            <a:off x="1588" y="268288"/>
            <a:ext cx="9142412" cy="1760537"/>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8"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pic>
        <p:nvPicPr>
          <p:cNvPr id="9" name="Picture 11" descr="SBTDC_logo_reverse.wmf"/>
          <p:cNvPicPr>
            <a:picLocks noChangeAspect="1"/>
          </p:cNvPicPr>
          <p:nvPr userDrawn="1"/>
        </p:nvPicPr>
        <p:blipFill>
          <a:blip r:embed="rId2" cstate="print"/>
          <a:srcRect/>
          <a:stretch>
            <a:fillRect/>
          </a:stretch>
        </p:blipFill>
        <p:spPr bwMode="auto">
          <a:xfrm>
            <a:off x="5803900" y="2971800"/>
            <a:ext cx="2501900" cy="927100"/>
          </a:xfrm>
          <a:prstGeom prst="rect">
            <a:avLst/>
          </a:prstGeom>
          <a:noFill/>
          <a:ln w="9525">
            <a:noFill/>
            <a:miter lim="800000"/>
            <a:headEnd/>
            <a:tailEnd/>
          </a:ln>
        </p:spPr>
      </p:pic>
      <p:sp>
        <p:nvSpPr>
          <p:cNvPr id="2" name="Title 1"/>
          <p:cNvSpPr>
            <a:spLocks noGrp="1"/>
          </p:cNvSpPr>
          <p:nvPr>
            <p:ph type="ctrTitle"/>
          </p:nvPr>
        </p:nvSpPr>
        <p:spPr>
          <a:xfrm>
            <a:off x="685800" y="1371600"/>
            <a:ext cx="7772400" cy="646331"/>
          </a:xfrm>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057400"/>
            <a:ext cx="7772400" cy="461665"/>
          </a:xfrm>
        </p:spPr>
        <p:txBody>
          <a:bodyPr>
            <a:normAutofit/>
          </a:bodyPr>
          <a:lstStyle>
            <a:lvl1pPr marL="0" indent="0" algn="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Date Placeholder 3"/>
          <p:cNvSpPr>
            <a:spLocks noGrp="1"/>
          </p:cNvSpPr>
          <p:nvPr userDrawn="1">
            <p:ph type="dt" sz="half" idx="10"/>
          </p:nvPr>
        </p:nvSpPr>
        <p:spPr>
          <a:xfrm>
            <a:off x="457200" y="6324600"/>
            <a:ext cx="2133600" cy="365125"/>
          </a:xfrm>
        </p:spPr>
        <p:txBody>
          <a:bodyPr/>
          <a:lstStyle>
            <a:lvl1pPr>
              <a:defRPr>
                <a:solidFill>
                  <a:schemeClr val="bg1"/>
                </a:solidFill>
              </a:defRPr>
            </a:lvl1pPr>
          </a:lstStyle>
          <a:p>
            <a:fld id="{89389231-BBBA-4676-B9EB-D1C2C7260FC0}" type="datetime1">
              <a:rPr lang="en-US" smtClean="0"/>
              <a:t>10/2/2019</a:t>
            </a:fld>
            <a:endParaRPr lang="en-US"/>
          </a:p>
        </p:txBody>
      </p:sp>
      <p:sp>
        <p:nvSpPr>
          <p:cNvPr id="11" name="Slide Number Placeholder 5"/>
          <p:cNvSpPr>
            <a:spLocks noGrp="1"/>
          </p:cNvSpPr>
          <p:nvPr userDrawn="1">
            <p:ph type="sldNum" sz="quarter" idx="11"/>
          </p:nvPr>
        </p:nvSpPr>
        <p:spPr/>
        <p:txBody>
          <a:bodyPr/>
          <a:lstStyle>
            <a:lvl1pPr>
              <a:defRPr>
                <a:solidFill>
                  <a:schemeClr val="bg1"/>
                </a:solidFill>
              </a:defRPr>
            </a:lvl1pPr>
          </a:lstStyle>
          <a:p>
            <a:fld id="{9C50ED98-85A8-4AEF-8A4C-78E924EF08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4"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rgbClr val="5F604B"/>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6" name="Freeform 5"/>
          <p:cNvSpPr>
            <a:spLocks/>
          </p:cNvSpPr>
          <p:nvPr userDrawn="1"/>
        </p:nvSpPr>
        <p:spPr bwMode="auto">
          <a:xfrm flipV="1">
            <a:off x="-25400" y="4786313"/>
            <a:ext cx="9144000" cy="3227387"/>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7" name="Freeform 5"/>
          <p:cNvSpPr>
            <a:spLocks/>
          </p:cNvSpPr>
          <p:nvPr userDrawn="1"/>
        </p:nvSpPr>
        <p:spPr bwMode="auto">
          <a:xfrm>
            <a:off x="1588" y="268288"/>
            <a:ext cx="9142412" cy="1760537"/>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8"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2" name="Title 1"/>
          <p:cNvSpPr>
            <a:spLocks noGrp="1"/>
          </p:cNvSpPr>
          <p:nvPr>
            <p:ph type="ctrTitle"/>
          </p:nvPr>
        </p:nvSpPr>
        <p:spPr>
          <a:xfrm>
            <a:off x="685800" y="1371600"/>
            <a:ext cx="7772400" cy="646331"/>
          </a:xfrm>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057400"/>
            <a:ext cx="7772400" cy="461665"/>
          </a:xfrm>
        </p:spPr>
        <p:txBody>
          <a:bodyPr>
            <a:normAutofit/>
          </a:bodyPr>
          <a:lstStyle>
            <a:lvl1pPr marL="0" indent="0" algn="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Date Placeholder 3"/>
          <p:cNvSpPr>
            <a:spLocks noGrp="1"/>
          </p:cNvSpPr>
          <p:nvPr userDrawn="1">
            <p:ph type="dt" sz="half" idx="10"/>
          </p:nvPr>
        </p:nvSpPr>
        <p:spPr>
          <a:xfrm>
            <a:off x="457200" y="6324600"/>
            <a:ext cx="2133600" cy="365125"/>
          </a:xfrm>
        </p:spPr>
        <p:txBody>
          <a:bodyPr/>
          <a:lstStyle>
            <a:lvl1pPr>
              <a:defRPr>
                <a:solidFill>
                  <a:schemeClr val="bg1"/>
                </a:solidFill>
              </a:defRPr>
            </a:lvl1pPr>
          </a:lstStyle>
          <a:p>
            <a:fld id="{7A450BF5-6AB4-49A4-B828-82E1E0498858}" type="datetime1">
              <a:rPr lang="en-US" smtClean="0"/>
              <a:t>10/2/2019</a:t>
            </a:fld>
            <a:endParaRPr lang="en-US"/>
          </a:p>
        </p:txBody>
      </p:sp>
      <p:sp>
        <p:nvSpPr>
          <p:cNvPr id="10" name="Slide Number Placeholder 5"/>
          <p:cNvSpPr>
            <a:spLocks noGrp="1"/>
          </p:cNvSpPr>
          <p:nvPr userDrawn="1">
            <p:ph type="sldNum" sz="quarter" idx="11"/>
          </p:nvPr>
        </p:nvSpPr>
        <p:spPr/>
        <p:txBody>
          <a:bodyPr/>
          <a:lstStyle>
            <a:lvl1pPr>
              <a:defRPr>
                <a:solidFill>
                  <a:schemeClr val="bg1"/>
                </a:solidFill>
              </a:defRPr>
            </a:lvl1pPr>
          </a:lstStyle>
          <a:p>
            <a:fld id="{EAD82190-C0C5-4156-AD81-3BED80FFA6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rgbClr val="5F604B"/>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6" name="Freeform 5"/>
          <p:cNvSpPr>
            <a:spLocks/>
          </p:cNvSpPr>
          <p:nvPr userDrawn="1"/>
        </p:nvSpPr>
        <p:spPr bwMode="auto">
          <a:xfrm flipV="1">
            <a:off x="-25400" y="4786313"/>
            <a:ext cx="9144000" cy="3227387"/>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7" name="Freeform 5"/>
          <p:cNvSpPr>
            <a:spLocks/>
          </p:cNvSpPr>
          <p:nvPr userDrawn="1"/>
        </p:nvSpPr>
        <p:spPr bwMode="auto">
          <a:xfrm>
            <a:off x="1588" y="268288"/>
            <a:ext cx="9142412" cy="1760537"/>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8"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pic>
        <p:nvPicPr>
          <p:cNvPr id="9" name="Picture 11" descr="SBTDC_logo_reverse.wmf"/>
          <p:cNvPicPr>
            <a:picLocks noChangeAspect="1"/>
          </p:cNvPicPr>
          <p:nvPr userDrawn="1"/>
        </p:nvPicPr>
        <p:blipFill>
          <a:blip r:embed="rId2" cstate="print"/>
          <a:srcRect/>
          <a:stretch>
            <a:fillRect/>
          </a:stretch>
        </p:blipFill>
        <p:spPr bwMode="auto">
          <a:xfrm>
            <a:off x="7389813" y="6092825"/>
            <a:ext cx="1449387" cy="536575"/>
          </a:xfrm>
          <a:prstGeom prst="rect">
            <a:avLst/>
          </a:prstGeom>
          <a:noFill/>
          <a:ln w="9525">
            <a:noFill/>
            <a:miter lim="800000"/>
            <a:headEnd/>
            <a:tailEnd/>
          </a:ln>
        </p:spPr>
      </p:pic>
      <p:sp>
        <p:nvSpPr>
          <p:cNvPr id="2" name="Title 1"/>
          <p:cNvSpPr>
            <a:spLocks noGrp="1"/>
          </p:cNvSpPr>
          <p:nvPr>
            <p:ph type="ctrTitle"/>
          </p:nvPr>
        </p:nvSpPr>
        <p:spPr>
          <a:xfrm>
            <a:off x="685800" y="1371600"/>
            <a:ext cx="7772400" cy="646331"/>
          </a:xfrm>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85800" y="2057400"/>
            <a:ext cx="7772400" cy="461665"/>
          </a:xfrm>
        </p:spPr>
        <p:txBody>
          <a:bodyPr>
            <a:normAutofit/>
          </a:bodyPr>
          <a:lstStyle>
            <a:lvl1pPr marL="0" indent="0" algn="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Date Placeholder 3"/>
          <p:cNvSpPr>
            <a:spLocks noGrp="1"/>
          </p:cNvSpPr>
          <p:nvPr userDrawn="1">
            <p:ph type="dt" sz="half" idx="10"/>
          </p:nvPr>
        </p:nvSpPr>
        <p:spPr>
          <a:xfrm>
            <a:off x="457200" y="6324600"/>
            <a:ext cx="2133600" cy="365125"/>
          </a:xfrm>
        </p:spPr>
        <p:txBody>
          <a:bodyPr/>
          <a:lstStyle>
            <a:lvl1pPr>
              <a:defRPr>
                <a:solidFill>
                  <a:schemeClr val="bg1"/>
                </a:solidFill>
              </a:defRPr>
            </a:lvl1pPr>
          </a:lstStyle>
          <a:p>
            <a:fld id="{1DFACE51-B19D-40FF-9E1C-47C822ABBD3B}" type="datetime1">
              <a:rPr lang="en-US" smtClean="0"/>
              <a:t>10/2/2019</a:t>
            </a:fld>
            <a:endParaRPr lang="en-US"/>
          </a:p>
        </p:txBody>
      </p:sp>
      <p:sp>
        <p:nvSpPr>
          <p:cNvPr id="11" name="Slide Number Placeholder 5"/>
          <p:cNvSpPr>
            <a:spLocks noGrp="1"/>
          </p:cNvSpPr>
          <p:nvPr userDrawn="1">
            <p:ph type="sldNum" sz="quarter" idx="11"/>
          </p:nvPr>
        </p:nvSpPr>
        <p:spPr>
          <a:xfrm>
            <a:off x="6705600" y="6492875"/>
            <a:ext cx="2133600" cy="365125"/>
          </a:xfrm>
        </p:spPr>
        <p:txBody>
          <a:bodyPr/>
          <a:lstStyle>
            <a:lvl1pPr>
              <a:defRPr>
                <a:solidFill>
                  <a:schemeClr val="bg1"/>
                </a:solidFill>
              </a:defRPr>
            </a:lvl1pPr>
          </a:lstStyle>
          <a:p>
            <a:fld id="{72EA079E-A368-439E-9661-B38B66FD4D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3"/>
          <p:cNvSpPr/>
          <p:nvPr userDrawn="1"/>
        </p:nvSpPr>
        <p:spPr>
          <a:xfrm>
            <a:off x="-9525" y="4572000"/>
            <a:ext cx="9153525" cy="2309813"/>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rgbClr val="5F60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p:cNvSpPr>
            <a:spLocks/>
          </p:cNvSpPr>
          <p:nvPr userDrawn="1"/>
        </p:nvSpPr>
        <p:spPr bwMode="auto">
          <a:xfrm flipV="1">
            <a:off x="0" y="4572000"/>
            <a:ext cx="9144000" cy="32512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sp>
        <p:nvSpPr>
          <p:cNvPr id="5" name="Freeform 4"/>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w="9525">
            <a:noFill/>
            <a:round/>
            <a:headEnd/>
            <a:tailEnd/>
          </a:ln>
          <a:scene3d>
            <a:camera prst="orthographicFront"/>
            <a:lightRig rig="threePt" dir="t"/>
          </a:scene3d>
          <a:sp3d>
            <a:bevelT/>
          </a:sp3d>
        </p:spPr>
        <p:txBody>
          <a:bodyPr/>
          <a:lstStyle/>
          <a:p>
            <a:endParaRPr lang="en-US">
              <a:latin typeface="Calibri" pitchFamily="34" charset="0"/>
            </a:endParaRPr>
          </a:p>
        </p:txBody>
      </p:sp>
      <p:pic>
        <p:nvPicPr>
          <p:cNvPr id="7" name="Picture 9" descr="SBTDC_logo_reverse.wmf"/>
          <p:cNvPicPr>
            <a:picLocks noChangeAspect="1"/>
          </p:cNvPicPr>
          <p:nvPr userDrawn="1"/>
        </p:nvPicPr>
        <p:blipFill>
          <a:blip r:embed="rId2" cstate="print"/>
          <a:srcRect/>
          <a:stretch>
            <a:fillRect/>
          </a:stretch>
        </p:blipFill>
        <p:spPr bwMode="auto">
          <a:xfrm>
            <a:off x="7389813" y="6092825"/>
            <a:ext cx="1449387" cy="536575"/>
          </a:xfrm>
          <a:prstGeom prst="rect">
            <a:avLst/>
          </a:prstGeom>
          <a:noFill/>
          <a:ln w="9525">
            <a:noFill/>
            <a:miter lim="800000"/>
            <a:headEnd/>
            <a:tailEnd/>
          </a:ln>
        </p:spPr>
      </p:pic>
      <p:sp>
        <p:nvSpPr>
          <p:cNvPr id="2" name="Title 1"/>
          <p:cNvSpPr>
            <a:spLocks noGrp="1"/>
          </p:cNvSpPr>
          <p:nvPr>
            <p:ph type="title"/>
          </p:nvPr>
        </p:nvSpPr>
        <p:spPr/>
        <p:txBody>
          <a:bodyPr/>
          <a:lstStyle>
            <a:lvl1pPr algn="ctr">
              <a:defRPr sz="3200" b="1">
                <a:solidFill>
                  <a:srgbClr val="5F604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5F604B"/>
                </a:solidFill>
              </a:defRPr>
            </a:lvl1pPr>
            <a:lvl2pPr>
              <a:defRPr>
                <a:solidFill>
                  <a:srgbClr val="5F604B"/>
                </a:solidFill>
              </a:defRPr>
            </a:lvl2pPr>
            <a:lvl3pPr>
              <a:defRPr>
                <a:solidFill>
                  <a:srgbClr val="5F604B"/>
                </a:solidFill>
              </a:defRPr>
            </a:lvl3pPr>
            <a:lvl4pPr>
              <a:defRPr>
                <a:solidFill>
                  <a:srgbClr val="5F604B"/>
                </a:solidFill>
              </a:defRPr>
            </a:lvl4pPr>
            <a:lvl5pPr>
              <a:defRPr>
                <a:solidFill>
                  <a:srgbClr val="5F604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p:txBody>
          <a:bodyPr/>
          <a:lstStyle>
            <a:lvl1pPr>
              <a:defRPr/>
            </a:lvl1pPr>
          </a:lstStyle>
          <a:p>
            <a:fld id="{1AE1EE50-1149-44C8-B476-C504380CC64A}" type="datetime1">
              <a:rPr lang="en-US" smtClean="0"/>
              <a:t>10/2/2019</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a:xfrm>
            <a:off x="6553200" y="6492875"/>
            <a:ext cx="2286000" cy="365125"/>
          </a:xfrm>
        </p:spPr>
        <p:txBody>
          <a:bodyPr lIns="0" tIns="0" rIns="0" bIns="0"/>
          <a:lstStyle>
            <a:lvl1pPr>
              <a:defRPr sz="1400">
                <a:solidFill>
                  <a:schemeClr val="bg1"/>
                </a:solidFill>
              </a:defRPr>
            </a:lvl1pPr>
          </a:lstStyle>
          <a:p>
            <a:fld id="{62ECB6C2-7C0B-4397-B3B3-68C7AACF120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67662"/>
                </a:solidFill>
                <a:latin typeface="Calibri" pitchFamily="34" charset="0"/>
              </a:defRPr>
            </a:lvl1pPr>
          </a:lstStyle>
          <a:p>
            <a:fld id="{3A7E0BB5-89BC-4319-BB5A-5D1FFBE172D5}" type="datetime1">
              <a:rPr lang="en-US" smtClean="0"/>
              <a:t>10/2/2019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767662"/>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767662"/>
                </a:solidFill>
                <a:latin typeface="Calibri" pitchFamily="34" charset="0"/>
              </a:defRPr>
            </a:lvl1pPr>
          </a:lstStyle>
          <a:p>
            <a:fld id="{86603935-E915-48B2-99BF-5012EA21EDC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hf hdr="0" ftr="0" dt="0"/>
  <p:txStyles>
    <p:titleStyle>
      <a:lvl1pPr algn="l" rtl="0" eaLnBrk="0" fontAlgn="base" hangingPunct="0">
        <a:spcBef>
          <a:spcPct val="0"/>
        </a:spcBef>
        <a:spcAft>
          <a:spcPct val="0"/>
        </a:spcAft>
        <a:defRPr sz="3600" kern="1200">
          <a:solidFill>
            <a:srgbClr val="54B948"/>
          </a:solidFill>
          <a:latin typeface="Arial" pitchFamily="34" charset="0"/>
          <a:ea typeface="+mj-ea"/>
          <a:cs typeface="Arial" pitchFamily="34" charset="0"/>
        </a:defRPr>
      </a:lvl1pPr>
      <a:lvl2pPr algn="l" rtl="0" eaLnBrk="0" fontAlgn="base" hangingPunct="0">
        <a:spcBef>
          <a:spcPct val="0"/>
        </a:spcBef>
        <a:spcAft>
          <a:spcPct val="0"/>
        </a:spcAft>
        <a:defRPr sz="3600">
          <a:solidFill>
            <a:srgbClr val="54B948"/>
          </a:solidFill>
          <a:latin typeface="Garamond" pitchFamily="18" charset="0"/>
          <a:cs typeface="Times New Roman" pitchFamily="18" charset="0"/>
        </a:defRPr>
      </a:lvl2pPr>
      <a:lvl3pPr algn="l" rtl="0" eaLnBrk="0" fontAlgn="base" hangingPunct="0">
        <a:spcBef>
          <a:spcPct val="0"/>
        </a:spcBef>
        <a:spcAft>
          <a:spcPct val="0"/>
        </a:spcAft>
        <a:defRPr sz="3600">
          <a:solidFill>
            <a:srgbClr val="54B948"/>
          </a:solidFill>
          <a:latin typeface="Garamond" pitchFamily="18" charset="0"/>
          <a:cs typeface="Times New Roman" pitchFamily="18" charset="0"/>
        </a:defRPr>
      </a:lvl3pPr>
      <a:lvl4pPr algn="l" rtl="0" eaLnBrk="0" fontAlgn="base" hangingPunct="0">
        <a:spcBef>
          <a:spcPct val="0"/>
        </a:spcBef>
        <a:spcAft>
          <a:spcPct val="0"/>
        </a:spcAft>
        <a:defRPr sz="3600">
          <a:solidFill>
            <a:srgbClr val="54B948"/>
          </a:solidFill>
          <a:latin typeface="Garamond" pitchFamily="18" charset="0"/>
          <a:cs typeface="Times New Roman" pitchFamily="18" charset="0"/>
        </a:defRPr>
      </a:lvl4pPr>
      <a:lvl5pPr algn="l" rtl="0" eaLnBrk="0" fontAlgn="base" hangingPunct="0">
        <a:spcBef>
          <a:spcPct val="0"/>
        </a:spcBef>
        <a:spcAft>
          <a:spcPct val="0"/>
        </a:spcAft>
        <a:defRPr sz="3600">
          <a:solidFill>
            <a:srgbClr val="54B948"/>
          </a:solidFill>
          <a:latin typeface="Garamond" pitchFamily="18" charset="0"/>
          <a:cs typeface="Times New Roman" pitchFamily="18" charset="0"/>
        </a:defRPr>
      </a:lvl5pPr>
      <a:lvl6pPr marL="457200" algn="l" rtl="0" fontAlgn="base">
        <a:spcBef>
          <a:spcPct val="0"/>
        </a:spcBef>
        <a:spcAft>
          <a:spcPct val="0"/>
        </a:spcAft>
        <a:defRPr sz="3600">
          <a:solidFill>
            <a:srgbClr val="54B948"/>
          </a:solidFill>
          <a:latin typeface="Garamond" pitchFamily="18" charset="0"/>
          <a:cs typeface="Times New Roman" pitchFamily="18" charset="0"/>
        </a:defRPr>
      </a:lvl6pPr>
      <a:lvl7pPr marL="914400" algn="l" rtl="0" fontAlgn="base">
        <a:spcBef>
          <a:spcPct val="0"/>
        </a:spcBef>
        <a:spcAft>
          <a:spcPct val="0"/>
        </a:spcAft>
        <a:defRPr sz="3600">
          <a:solidFill>
            <a:srgbClr val="54B948"/>
          </a:solidFill>
          <a:latin typeface="Garamond" pitchFamily="18" charset="0"/>
          <a:cs typeface="Times New Roman" pitchFamily="18" charset="0"/>
        </a:defRPr>
      </a:lvl7pPr>
      <a:lvl8pPr marL="1371600" algn="l" rtl="0" fontAlgn="base">
        <a:spcBef>
          <a:spcPct val="0"/>
        </a:spcBef>
        <a:spcAft>
          <a:spcPct val="0"/>
        </a:spcAft>
        <a:defRPr sz="3600">
          <a:solidFill>
            <a:srgbClr val="54B948"/>
          </a:solidFill>
          <a:latin typeface="Garamond" pitchFamily="18" charset="0"/>
          <a:cs typeface="Times New Roman" pitchFamily="18" charset="0"/>
        </a:defRPr>
      </a:lvl8pPr>
      <a:lvl9pPr marL="1828800" algn="l" rtl="0" fontAlgn="base">
        <a:spcBef>
          <a:spcPct val="0"/>
        </a:spcBef>
        <a:spcAft>
          <a:spcPct val="0"/>
        </a:spcAft>
        <a:defRPr sz="3600">
          <a:solidFill>
            <a:srgbClr val="54B948"/>
          </a:solidFill>
          <a:latin typeface="Garamond" pitchFamily="18" charset="0"/>
          <a:cs typeface="Times New Roman"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rgbClr val="5F604B"/>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000" kern="1200">
          <a:solidFill>
            <a:srgbClr val="5F604B"/>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kern="1200">
          <a:solidFill>
            <a:srgbClr val="5F604B"/>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1600" kern="1200">
          <a:solidFill>
            <a:srgbClr val="5F604B"/>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1600" kern="1200">
          <a:solidFill>
            <a:srgbClr val="5F604B"/>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F3D9">
            <a:alpha val="0"/>
          </a:srgbClr>
        </a:solidFill>
        <a:effectLst/>
      </p:bgPr>
    </p:bg>
    <p:spTree>
      <p:nvGrpSpPr>
        <p:cNvPr id="1" name=""/>
        <p:cNvGrpSpPr/>
        <p:nvPr/>
      </p:nvGrpSpPr>
      <p:grpSpPr>
        <a:xfrm>
          <a:off x="0" y="0"/>
          <a:ext cx="0" cy="0"/>
          <a:chOff x="0" y="0"/>
          <a:chExt cx="0" cy="0"/>
        </a:xfrm>
      </p:grpSpPr>
      <p:sp>
        <p:nvSpPr>
          <p:cNvPr id="2" name="TextBox 1"/>
          <p:cNvSpPr txBox="1"/>
          <p:nvPr/>
        </p:nvSpPr>
        <p:spPr>
          <a:xfrm>
            <a:off x="7315200" y="6172200"/>
            <a:ext cx="1590614" cy="461665"/>
          </a:xfrm>
          <a:prstGeom prst="rect">
            <a:avLst/>
          </a:prstGeom>
          <a:noFill/>
        </p:spPr>
        <p:txBody>
          <a:bodyPr wrap="square" rtlCol="0">
            <a:spAutoFit/>
          </a:bodyPr>
          <a:lstStyle/>
          <a:p>
            <a:pPr algn="r"/>
            <a:r>
              <a:rPr lang="en-US" sz="1200" i="1" dirty="0">
                <a:solidFill>
                  <a:schemeClr val="bg1"/>
                </a:solidFill>
              </a:rPr>
              <a:t>Updated:</a:t>
            </a:r>
          </a:p>
          <a:p>
            <a:pPr algn="r"/>
            <a:r>
              <a:rPr lang="en-US" sz="1200" dirty="0">
                <a:solidFill>
                  <a:schemeClr val="bg1"/>
                </a:solidFill>
              </a:rPr>
              <a:t>September 17, 2019</a:t>
            </a:r>
          </a:p>
        </p:txBody>
      </p:sp>
      <p:sp>
        <p:nvSpPr>
          <p:cNvPr id="3" name="Title 2"/>
          <p:cNvSpPr>
            <a:spLocks noGrp="1"/>
          </p:cNvSpPr>
          <p:nvPr>
            <p:ph type="ctrTitle"/>
          </p:nvPr>
        </p:nvSpPr>
        <p:spPr>
          <a:xfrm>
            <a:off x="2133599" y="3962400"/>
            <a:ext cx="6248401" cy="1066800"/>
          </a:xfrm>
        </p:spPr>
        <p:txBody>
          <a:bodyPr>
            <a:noAutofit/>
          </a:bodyPr>
          <a:lstStyle/>
          <a:p>
            <a:pPr>
              <a:spcBef>
                <a:spcPts val="10000"/>
              </a:spcBef>
            </a:pPr>
            <a:r>
              <a:rPr lang="en-US" sz="1600" i="1" dirty="0"/>
              <a:t>The SBTDC is a business and technology development extension service of the North Carolina University System operated in partnership with the US Small Business Administration.</a:t>
            </a:r>
            <a:endParaRPr lang="en-US" sz="1800" dirty="0"/>
          </a:p>
        </p:txBody>
      </p:sp>
      <p:sp>
        <p:nvSpPr>
          <p:cNvPr id="4" name="TextBox 3"/>
          <p:cNvSpPr txBox="1"/>
          <p:nvPr/>
        </p:nvSpPr>
        <p:spPr>
          <a:xfrm>
            <a:off x="3352800" y="4876800"/>
            <a:ext cx="5029200" cy="384721"/>
          </a:xfrm>
          <a:prstGeom prst="rect">
            <a:avLst/>
          </a:prstGeom>
          <a:noFill/>
        </p:spPr>
        <p:txBody>
          <a:bodyPr wrap="square" rtlCol="0">
            <a:spAutoFit/>
          </a:bodyPr>
          <a:lstStyle/>
          <a:p>
            <a:pPr algn="r"/>
            <a:r>
              <a:rPr lang="en-US" sz="1900" dirty="0">
                <a:solidFill>
                  <a:schemeClr val="bg1"/>
                </a:solidFill>
              </a:rPr>
              <a:t>sbtdc.org  |  info@sbtdc.org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a:t>Client Needs and Services</a:t>
            </a:r>
          </a:p>
        </p:txBody>
      </p:sp>
      <p:sp>
        <p:nvSpPr>
          <p:cNvPr id="20483" name="Rectangle 3"/>
          <p:cNvSpPr>
            <a:spLocks noGrp="1" noChangeArrowheads="1"/>
          </p:cNvSpPr>
          <p:nvPr>
            <p:ph idx="1"/>
          </p:nvPr>
        </p:nvSpPr>
        <p:spPr>
          <a:xfrm>
            <a:off x="457200" y="1371601"/>
            <a:ext cx="8382000" cy="4038600"/>
          </a:xfrm>
        </p:spPr>
        <p:txBody>
          <a:bodyPr/>
          <a:lstStyle/>
          <a:p>
            <a:pPr eaLnBrk="1" hangingPunct="1"/>
            <a:r>
              <a:rPr lang="en-US" dirty="0">
                <a:solidFill>
                  <a:srgbClr val="54B948"/>
                </a:solidFill>
              </a:rPr>
              <a:t>Client market segmentation approach</a:t>
            </a:r>
          </a:p>
          <a:p>
            <a:pPr lvl="1" eaLnBrk="1" hangingPunct="1"/>
            <a:r>
              <a:rPr lang="en-US" dirty="0"/>
              <a:t>Pre-venture (not in business)</a:t>
            </a:r>
          </a:p>
          <a:p>
            <a:pPr lvl="1" eaLnBrk="1" hangingPunct="1"/>
            <a:r>
              <a:rPr lang="en-US" dirty="0"/>
              <a:t>Emerging and small businesses (less than 10 employees)</a:t>
            </a:r>
          </a:p>
          <a:p>
            <a:pPr lvl="1" eaLnBrk="1" hangingPunct="1"/>
            <a:r>
              <a:rPr lang="en-US" dirty="0"/>
              <a:t>Mid-sized companies (10 or more employees)</a:t>
            </a:r>
          </a:p>
          <a:p>
            <a:pPr lvl="1" eaLnBrk="1" hangingPunct="1"/>
            <a:r>
              <a:rPr lang="en-US" dirty="0"/>
              <a:t>Economic and community development organizations</a:t>
            </a:r>
          </a:p>
          <a:p>
            <a:pPr eaLnBrk="1" hangingPunct="1">
              <a:lnSpc>
                <a:spcPct val="150000"/>
              </a:lnSpc>
            </a:pPr>
            <a:r>
              <a:rPr lang="en-US" dirty="0">
                <a:solidFill>
                  <a:srgbClr val="54B948"/>
                </a:solidFill>
              </a:rPr>
              <a:t>Target % resources (hours) to each segment</a:t>
            </a:r>
          </a:p>
          <a:p>
            <a:pPr eaLnBrk="1" hangingPunct="1">
              <a:lnSpc>
                <a:spcPct val="150000"/>
              </a:lnSpc>
            </a:pPr>
            <a:r>
              <a:rPr lang="en-US" dirty="0">
                <a:solidFill>
                  <a:srgbClr val="54B948"/>
                </a:solidFill>
              </a:rPr>
              <a:t>Needs assessment driven</a:t>
            </a:r>
          </a:p>
          <a:p>
            <a:pPr eaLnBrk="1" hangingPunct="1">
              <a:lnSpc>
                <a:spcPct val="150000"/>
              </a:lnSpc>
            </a:pPr>
            <a:r>
              <a:rPr lang="en-US" dirty="0">
                <a:solidFill>
                  <a:srgbClr val="54B948"/>
                </a:solidFill>
              </a:rPr>
              <a:t>Match services / tools / resources to client needs</a:t>
            </a:r>
          </a:p>
        </p:txBody>
      </p:sp>
      <p:sp>
        <p:nvSpPr>
          <p:cNvPr id="3" name="Slide Number Placeholder 2"/>
          <p:cNvSpPr>
            <a:spLocks noGrp="1"/>
          </p:cNvSpPr>
          <p:nvPr>
            <p:ph type="sldNum" sz="quarter" idx="12"/>
          </p:nvPr>
        </p:nvSpPr>
        <p:spPr/>
        <p:txBody>
          <a:bodyPr/>
          <a:lstStyle/>
          <a:p>
            <a:fld id="{62ECB6C2-7C0B-4397-B3B3-68C7AACF1204}" type="slidenum">
              <a:rPr lang="en-US" smtClean="0"/>
              <a:t>10</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t>Core SBTDC Services</a:t>
            </a:r>
          </a:p>
        </p:txBody>
      </p:sp>
      <p:sp>
        <p:nvSpPr>
          <p:cNvPr id="21507" name="Rectangle 3"/>
          <p:cNvSpPr>
            <a:spLocks noGrp="1" noChangeArrowheads="1"/>
          </p:cNvSpPr>
          <p:nvPr>
            <p:ph idx="1"/>
          </p:nvPr>
        </p:nvSpPr>
        <p:spPr/>
        <p:txBody>
          <a:bodyPr/>
          <a:lstStyle/>
          <a:p>
            <a:pPr eaLnBrk="1" hangingPunct="1">
              <a:spcBef>
                <a:spcPts val="1076"/>
              </a:spcBef>
            </a:pPr>
            <a:r>
              <a:rPr lang="en-US" dirty="0">
                <a:solidFill>
                  <a:srgbClr val="54B948"/>
                </a:solidFill>
              </a:rPr>
              <a:t>In-depth, confidential, one-on-one business counseling focused on business foundations (money, markets and management)</a:t>
            </a:r>
          </a:p>
          <a:p>
            <a:pPr eaLnBrk="1" hangingPunct="1">
              <a:spcBef>
                <a:spcPts val="1076"/>
              </a:spcBef>
            </a:pPr>
            <a:r>
              <a:rPr lang="en-US" dirty="0"/>
              <a:t>Workshops, seminars and short-term management education programs</a:t>
            </a:r>
          </a:p>
          <a:p>
            <a:pPr eaLnBrk="1" hangingPunct="1">
              <a:spcBef>
                <a:spcPts val="1076"/>
              </a:spcBef>
            </a:pPr>
            <a:r>
              <a:rPr lang="en-US" dirty="0">
                <a:solidFill>
                  <a:srgbClr val="54B948"/>
                </a:solidFill>
              </a:rPr>
              <a:t>Web-based resources and publications</a:t>
            </a:r>
          </a:p>
          <a:p>
            <a:pPr eaLnBrk="1" hangingPunct="1">
              <a:spcBef>
                <a:spcPts val="1076"/>
              </a:spcBef>
            </a:pPr>
            <a:r>
              <a:rPr lang="en-US" dirty="0"/>
              <a:t>Applied research and advocacy, policy and program development</a:t>
            </a:r>
          </a:p>
        </p:txBody>
      </p:sp>
      <p:sp>
        <p:nvSpPr>
          <p:cNvPr id="3" name="Slide Number Placeholder 2"/>
          <p:cNvSpPr>
            <a:spLocks noGrp="1"/>
          </p:cNvSpPr>
          <p:nvPr>
            <p:ph type="sldNum" sz="quarter" idx="12"/>
          </p:nvPr>
        </p:nvSpPr>
        <p:spPr/>
        <p:txBody>
          <a:bodyPr/>
          <a:lstStyle/>
          <a:p>
            <a:fld id="{62ECB6C2-7C0B-4397-B3B3-68C7AACF1204}" type="slidenum">
              <a:rPr lang="en-US" smtClean="0"/>
              <a:t>11</a:t>
            </a:fld>
            <a:endParaRPr lang="en-US" dirty="0"/>
          </a:p>
        </p:txBody>
      </p:sp>
    </p:spTree>
    <p:extLst>
      <p:ext uri="{BB962C8B-B14F-4D97-AF65-F5344CB8AC3E}">
        <p14:creationId xmlns:p14="http://schemas.microsoft.com/office/powerpoint/2010/main" val="20152948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Counseling Relationships</a:t>
            </a:r>
          </a:p>
        </p:txBody>
      </p:sp>
      <p:sp>
        <p:nvSpPr>
          <p:cNvPr id="23555" name="Rectangle 3"/>
          <p:cNvSpPr>
            <a:spLocks noGrp="1" noChangeArrowheads="1"/>
          </p:cNvSpPr>
          <p:nvPr>
            <p:ph idx="1"/>
          </p:nvPr>
        </p:nvSpPr>
        <p:spPr>
          <a:xfrm>
            <a:off x="533400" y="1219200"/>
            <a:ext cx="8229600" cy="3352800"/>
          </a:xfrm>
        </p:spPr>
        <p:txBody>
          <a:bodyPr/>
          <a:lstStyle/>
          <a:p>
            <a:pPr eaLnBrk="1" hangingPunct="1">
              <a:lnSpc>
                <a:spcPct val="150000"/>
              </a:lnSpc>
            </a:pPr>
            <a:r>
              <a:rPr lang="en-US" dirty="0"/>
              <a:t>Focus on in-depth, long-term client relationships</a:t>
            </a:r>
          </a:p>
          <a:p>
            <a:pPr eaLnBrk="1" hangingPunct="1">
              <a:lnSpc>
                <a:spcPct val="150000"/>
              </a:lnSpc>
            </a:pPr>
            <a:r>
              <a:rPr lang="en-US" dirty="0">
                <a:solidFill>
                  <a:srgbClr val="54B948"/>
                </a:solidFill>
              </a:rPr>
              <a:t>Average hours/case = 11-20 hours</a:t>
            </a:r>
          </a:p>
          <a:p>
            <a:pPr eaLnBrk="1" hangingPunct="1">
              <a:lnSpc>
                <a:spcPct val="150000"/>
              </a:lnSpc>
            </a:pPr>
            <a:r>
              <a:rPr lang="en-US" dirty="0"/>
              <a:t>76% existing businesses</a:t>
            </a:r>
          </a:p>
          <a:p>
            <a:pPr eaLnBrk="1" hangingPunct="1">
              <a:lnSpc>
                <a:spcPct val="150000"/>
              </a:lnSpc>
            </a:pPr>
            <a:r>
              <a:rPr lang="en-US" dirty="0">
                <a:solidFill>
                  <a:srgbClr val="54B948"/>
                </a:solidFill>
              </a:rPr>
              <a:t>40% women-owned businesses</a:t>
            </a:r>
          </a:p>
          <a:p>
            <a:pPr eaLnBrk="1" hangingPunct="1">
              <a:lnSpc>
                <a:spcPct val="150000"/>
              </a:lnSpc>
            </a:pPr>
            <a:r>
              <a:rPr lang="en-US" dirty="0"/>
              <a:t>35% minority-owned businesses</a:t>
            </a:r>
          </a:p>
          <a:p>
            <a:pPr eaLnBrk="1" hangingPunct="1">
              <a:lnSpc>
                <a:spcPct val="150000"/>
              </a:lnSpc>
            </a:pPr>
            <a:r>
              <a:rPr lang="en-US" dirty="0">
                <a:solidFill>
                  <a:srgbClr val="54B948"/>
                </a:solidFill>
              </a:rPr>
              <a:t>28% rural businesses</a:t>
            </a:r>
          </a:p>
        </p:txBody>
      </p:sp>
      <p:sp>
        <p:nvSpPr>
          <p:cNvPr id="3" name="Slide Number Placeholder 2"/>
          <p:cNvSpPr>
            <a:spLocks noGrp="1"/>
          </p:cNvSpPr>
          <p:nvPr>
            <p:ph type="sldNum" sz="quarter" idx="12"/>
          </p:nvPr>
        </p:nvSpPr>
        <p:spPr/>
        <p:txBody>
          <a:bodyPr/>
          <a:lstStyle/>
          <a:p>
            <a:fld id="{62ECB6C2-7C0B-4397-B3B3-68C7AACF1204}" type="slidenum">
              <a:rPr lang="en-US" smtClean="0"/>
              <a:t>12</a:t>
            </a:fld>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a:t>Specialized SBTDC Programs &amp; Services</a:t>
            </a:r>
          </a:p>
        </p:txBody>
      </p:sp>
      <p:sp>
        <p:nvSpPr>
          <p:cNvPr id="24579" name="Rectangle 3"/>
          <p:cNvSpPr>
            <a:spLocks noGrp="1" noChangeArrowheads="1"/>
          </p:cNvSpPr>
          <p:nvPr>
            <p:ph idx="1"/>
          </p:nvPr>
        </p:nvSpPr>
        <p:spPr>
          <a:xfrm>
            <a:off x="1143000" y="1295400"/>
            <a:ext cx="8229600" cy="4525963"/>
          </a:xfrm>
        </p:spPr>
        <p:txBody>
          <a:bodyPr/>
          <a:lstStyle/>
          <a:p>
            <a:pPr eaLnBrk="1" hangingPunct="1">
              <a:spcBef>
                <a:spcPts val="380"/>
              </a:spcBef>
            </a:pPr>
            <a:r>
              <a:rPr lang="en-US" dirty="0">
                <a:solidFill>
                  <a:srgbClr val="54B948"/>
                </a:solidFill>
              </a:rPr>
              <a:t>Technology Development &amp; Commercialization</a:t>
            </a:r>
            <a:endParaRPr lang="en-US" strike="sngStrike" dirty="0">
              <a:solidFill>
                <a:srgbClr val="FF0000"/>
              </a:solidFill>
            </a:endParaRPr>
          </a:p>
          <a:p>
            <a:pPr eaLnBrk="1" hangingPunct="1">
              <a:spcBef>
                <a:spcPts val="380"/>
              </a:spcBef>
            </a:pPr>
            <a:r>
              <a:rPr lang="en-US" dirty="0"/>
              <a:t>Government Procurement</a:t>
            </a:r>
          </a:p>
          <a:p>
            <a:pPr eaLnBrk="1" hangingPunct="1">
              <a:spcBef>
                <a:spcPts val="380"/>
              </a:spcBef>
            </a:pPr>
            <a:r>
              <a:rPr lang="en-US" dirty="0">
                <a:solidFill>
                  <a:srgbClr val="54B948"/>
                </a:solidFill>
              </a:rPr>
              <a:t>International Business Development</a:t>
            </a:r>
          </a:p>
          <a:p>
            <a:pPr eaLnBrk="1" hangingPunct="1">
              <a:spcBef>
                <a:spcPts val="380"/>
              </a:spcBef>
            </a:pPr>
            <a:r>
              <a:rPr lang="en-US" dirty="0"/>
              <a:t>Access to Capital including Equity</a:t>
            </a:r>
          </a:p>
          <a:p>
            <a:pPr eaLnBrk="1" hangingPunct="1">
              <a:spcBef>
                <a:spcPts val="380"/>
              </a:spcBef>
            </a:pPr>
            <a:r>
              <a:rPr lang="en-US" dirty="0">
                <a:solidFill>
                  <a:srgbClr val="54B948"/>
                </a:solidFill>
              </a:rPr>
              <a:t>Marketing &amp; Research Services</a:t>
            </a:r>
          </a:p>
          <a:p>
            <a:pPr eaLnBrk="1" hangingPunct="1">
              <a:spcBef>
                <a:spcPts val="380"/>
              </a:spcBef>
            </a:pPr>
            <a:r>
              <a:rPr lang="en-US" dirty="0"/>
              <a:t>Strategy, Growth &amp; Sustainability</a:t>
            </a:r>
          </a:p>
          <a:p>
            <a:pPr eaLnBrk="1" hangingPunct="1">
              <a:spcBef>
                <a:spcPts val="380"/>
              </a:spcBef>
            </a:pPr>
            <a:r>
              <a:rPr lang="en-US" dirty="0">
                <a:solidFill>
                  <a:srgbClr val="54B948"/>
                </a:solidFill>
              </a:rPr>
              <a:t>Business Launch</a:t>
            </a:r>
          </a:p>
          <a:p>
            <a:pPr eaLnBrk="1" hangingPunct="1">
              <a:spcBef>
                <a:spcPts val="380"/>
              </a:spcBef>
            </a:pPr>
            <a:r>
              <a:rPr lang="en-US" dirty="0"/>
              <a:t>Publications and Web Resources</a:t>
            </a:r>
          </a:p>
          <a:p>
            <a:pPr eaLnBrk="1" hangingPunct="1">
              <a:spcBef>
                <a:spcPts val="380"/>
              </a:spcBef>
            </a:pPr>
            <a:r>
              <a:rPr lang="en-US" dirty="0">
                <a:solidFill>
                  <a:srgbClr val="54B948"/>
                </a:solidFill>
              </a:rPr>
              <a:t>Business Disaster Recovery</a:t>
            </a:r>
          </a:p>
        </p:txBody>
      </p:sp>
      <p:sp>
        <p:nvSpPr>
          <p:cNvPr id="3" name="Slide Number Placeholder 2"/>
          <p:cNvSpPr>
            <a:spLocks noGrp="1"/>
          </p:cNvSpPr>
          <p:nvPr>
            <p:ph type="sldNum" sz="quarter" idx="12"/>
          </p:nvPr>
        </p:nvSpPr>
        <p:spPr/>
        <p:txBody>
          <a:bodyPr/>
          <a:lstStyle/>
          <a:p>
            <a:fld id="{62ECB6C2-7C0B-4397-B3B3-68C7AACF1204}" type="slidenum">
              <a:rPr lang="en-US" smtClean="0"/>
              <a:t>13</a:t>
            </a:fld>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t>Business Counseling</a:t>
            </a:r>
          </a:p>
        </p:txBody>
      </p:sp>
      <p:sp>
        <p:nvSpPr>
          <p:cNvPr id="22531" name="Rectangle 3"/>
          <p:cNvSpPr>
            <a:spLocks noGrp="1" noChangeArrowheads="1"/>
          </p:cNvSpPr>
          <p:nvPr>
            <p:ph idx="1"/>
          </p:nvPr>
        </p:nvSpPr>
        <p:spPr>
          <a:xfrm>
            <a:off x="457200" y="1371600"/>
            <a:ext cx="8229600" cy="4525963"/>
          </a:xfrm>
        </p:spPr>
        <p:txBody>
          <a:bodyPr/>
          <a:lstStyle/>
          <a:p>
            <a:pPr eaLnBrk="1" hangingPunct="1"/>
            <a:r>
              <a:rPr lang="en-US" dirty="0">
                <a:solidFill>
                  <a:srgbClr val="54B948"/>
                </a:solidFill>
              </a:rPr>
              <a:t>Addressing such issues as:</a:t>
            </a:r>
          </a:p>
          <a:p>
            <a:pPr marL="1265238" lvl="1" eaLnBrk="1" hangingPunct="1"/>
            <a:r>
              <a:rPr lang="en-US" dirty="0"/>
              <a:t>Strategic positioning / performance</a:t>
            </a:r>
          </a:p>
          <a:p>
            <a:pPr marL="1265238" lvl="1" eaLnBrk="1" hangingPunct="1"/>
            <a:r>
              <a:rPr lang="en-US" dirty="0"/>
              <a:t>Access to debt &amp; equity capital</a:t>
            </a:r>
          </a:p>
          <a:p>
            <a:pPr marL="1265238" lvl="1" eaLnBrk="1" hangingPunct="1"/>
            <a:r>
              <a:rPr lang="en-US" dirty="0"/>
              <a:t>Market growth / development</a:t>
            </a:r>
          </a:p>
          <a:p>
            <a:pPr marL="1265238" lvl="1" eaLnBrk="1" hangingPunct="1"/>
            <a:r>
              <a:rPr lang="en-US" dirty="0"/>
              <a:t>Human resource management</a:t>
            </a:r>
          </a:p>
          <a:p>
            <a:pPr marL="1265238" lvl="1" eaLnBrk="1" hangingPunct="1"/>
            <a:r>
              <a:rPr lang="en-US" dirty="0"/>
              <a:t>Operations</a:t>
            </a:r>
          </a:p>
          <a:p>
            <a:pPr marL="1265238" lvl="1" eaLnBrk="1" hangingPunct="1"/>
            <a:r>
              <a:rPr lang="en-US" dirty="0"/>
              <a:t>Business planning</a:t>
            </a:r>
          </a:p>
          <a:p>
            <a:pPr eaLnBrk="1" hangingPunct="1">
              <a:lnSpc>
                <a:spcPct val="150000"/>
              </a:lnSpc>
            </a:pPr>
            <a:r>
              <a:rPr lang="en-US" dirty="0">
                <a:solidFill>
                  <a:srgbClr val="54B948"/>
                </a:solidFill>
              </a:rPr>
              <a:t>Providing expert referrals</a:t>
            </a:r>
          </a:p>
        </p:txBody>
      </p:sp>
      <p:sp>
        <p:nvSpPr>
          <p:cNvPr id="3" name="Slide Number Placeholder 2"/>
          <p:cNvSpPr>
            <a:spLocks noGrp="1"/>
          </p:cNvSpPr>
          <p:nvPr>
            <p:ph type="sldNum" sz="quarter" idx="12"/>
          </p:nvPr>
        </p:nvSpPr>
        <p:spPr/>
        <p:txBody>
          <a:bodyPr/>
          <a:lstStyle/>
          <a:p>
            <a:fld id="{62ECB6C2-7C0B-4397-B3B3-68C7AACF1204}" type="slidenum">
              <a:rPr lang="en-US" smtClean="0"/>
              <a:t>14</a:t>
            </a:fld>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lstStyle/>
          <a:p>
            <a:r>
              <a:rPr lang="en-US" dirty="0"/>
              <a:t>SBTDC Client Counseling</a:t>
            </a:r>
          </a:p>
        </p:txBody>
      </p:sp>
      <p:sp>
        <p:nvSpPr>
          <p:cNvPr id="4" name="Slide Number Placeholder 3"/>
          <p:cNvSpPr>
            <a:spLocks noGrp="1"/>
          </p:cNvSpPr>
          <p:nvPr>
            <p:ph type="sldNum" sz="quarter" idx="12"/>
          </p:nvPr>
        </p:nvSpPr>
        <p:spPr>
          <a:xfrm>
            <a:off x="6553200" y="6492875"/>
            <a:ext cx="2286000" cy="365125"/>
          </a:xfrm>
        </p:spPr>
        <p:txBody>
          <a:bodyPr/>
          <a:lstStyle/>
          <a:p>
            <a:fld id="{62ECB6C2-7C0B-4397-B3B3-68C7AACF1204}" type="slidenum">
              <a:rPr lang="en-US" smtClean="0"/>
              <a:pPr/>
              <a:t>15</a:t>
            </a:fld>
            <a:endParaRPr lang="en-US" dirty="0"/>
          </a:p>
        </p:txBody>
      </p:sp>
      <p:sp>
        <p:nvSpPr>
          <p:cNvPr id="6" name="TextBox 4"/>
          <p:cNvSpPr txBox="1">
            <a:spLocks noChangeArrowheads="1"/>
          </p:cNvSpPr>
          <p:nvPr/>
        </p:nvSpPr>
        <p:spPr bwMode="auto">
          <a:xfrm>
            <a:off x="457200" y="685800"/>
            <a:ext cx="8229600" cy="369888"/>
          </a:xfrm>
          <a:prstGeom prst="rect">
            <a:avLst/>
          </a:prstGeom>
          <a:noFill/>
          <a:ln w="9525">
            <a:noFill/>
            <a:miter lim="800000"/>
            <a:headEnd/>
            <a:tailEnd/>
          </a:ln>
        </p:spPr>
        <p:txBody>
          <a:bodyPr wrap="square">
            <a:spAutoFit/>
          </a:bodyPr>
          <a:lstStyle/>
          <a:p>
            <a:pPr algn="ctr" eaLnBrk="0" hangingPunct="0"/>
            <a:r>
              <a:rPr lang="en-US" i="1" dirty="0">
                <a:solidFill>
                  <a:srgbClr val="54B948"/>
                </a:solidFill>
              </a:rPr>
              <a:t>By business type  - existing businesses</a:t>
            </a:r>
            <a:endParaRPr lang="en-US" dirty="0">
              <a:solidFill>
                <a:srgbClr val="54B948"/>
              </a:solidFill>
            </a:endParaRPr>
          </a:p>
        </p:txBody>
      </p:sp>
      <p:graphicFrame>
        <p:nvGraphicFramePr>
          <p:cNvPr id="30" name="Content Placeholder 6"/>
          <p:cNvGraphicFramePr>
            <a:graphicFrameLocks noGrp="1"/>
          </p:cNvGraphicFramePr>
          <p:nvPr>
            <p:ph idx="1"/>
            <p:extLst>
              <p:ext uri="{D42A27DB-BD31-4B8C-83A1-F6EECF244321}">
                <p14:modId xmlns:p14="http://schemas.microsoft.com/office/powerpoint/2010/main" val="3911247022"/>
              </p:ext>
            </p:extLst>
          </p:nvPr>
        </p:nvGraphicFramePr>
        <p:xfrm>
          <a:off x="838200" y="1522209"/>
          <a:ext cx="8665029"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1" name="TextBox 30"/>
          <p:cNvSpPr txBox="1"/>
          <p:nvPr/>
        </p:nvSpPr>
        <p:spPr>
          <a:xfrm>
            <a:off x="3626847" y="1318736"/>
            <a:ext cx="1585505" cy="461665"/>
          </a:xfrm>
          <a:prstGeom prst="rect">
            <a:avLst/>
          </a:prstGeom>
          <a:noFill/>
        </p:spPr>
        <p:txBody>
          <a:bodyPr wrap="square" rtlCol="0">
            <a:spAutoFit/>
          </a:bodyPr>
          <a:lstStyle/>
          <a:p>
            <a:pPr algn="ctr"/>
            <a:r>
              <a:rPr lang="en-US" sz="1200" dirty="0"/>
              <a:t>Agriculture, Forestry,</a:t>
            </a:r>
          </a:p>
          <a:p>
            <a:pPr algn="ctr"/>
            <a:r>
              <a:rPr lang="en-US" sz="1200" dirty="0"/>
              <a:t>Fishing  - 1.7%</a:t>
            </a:r>
          </a:p>
        </p:txBody>
      </p:sp>
      <p:sp>
        <p:nvSpPr>
          <p:cNvPr id="32" name="TextBox 31"/>
          <p:cNvSpPr txBox="1"/>
          <p:nvPr/>
        </p:nvSpPr>
        <p:spPr>
          <a:xfrm>
            <a:off x="5280049" y="1641901"/>
            <a:ext cx="2667000" cy="276999"/>
          </a:xfrm>
          <a:prstGeom prst="rect">
            <a:avLst/>
          </a:prstGeom>
          <a:noFill/>
        </p:spPr>
        <p:txBody>
          <a:bodyPr wrap="square" rtlCol="0">
            <a:spAutoFit/>
          </a:bodyPr>
          <a:lstStyle/>
          <a:p>
            <a:r>
              <a:rPr lang="en-US" sz="1200" dirty="0"/>
              <a:t>Construction – 8.2%</a:t>
            </a:r>
          </a:p>
        </p:txBody>
      </p:sp>
      <p:sp>
        <p:nvSpPr>
          <p:cNvPr id="33" name="TextBox 32"/>
          <p:cNvSpPr txBox="1"/>
          <p:nvPr/>
        </p:nvSpPr>
        <p:spPr>
          <a:xfrm>
            <a:off x="5257800" y="2838675"/>
            <a:ext cx="1926771" cy="276999"/>
          </a:xfrm>
          <a:prstGeom prst="rect">
            <a:avLst/>
          </a:prstGeom>
          <a:noFill/>
        </p:spPr>
        <p:txBody>
          <a:bodyPr wrap="square" rtlCol="0">
            <a:spAutoFit/>
          </a:bodyPr>
          <a:lstStyle/>
          <a:p>
            <a:r>
              <a:rPr lang="en-US" sz="1200" dirty="0"/>
              <a:t>Manufacturing  - 18.6%</a:t>
            </a:r>
          </a:p>
        </p:txBody>
      </p:sp>
      <p:sp>
        <p:nvSpPr>
          <p:cNvPr id="34" name="TextBox 33"/>
          <p:cNvSpPr txBox="1"/>
          <p:nvPr/>
        </p:nvSpPr>
        <p:spPr>
          <a:xfrm>
            <a:off x="5595258" y="3345069"/>
            <a:ext cx="2106385" cy="461665"/>
          </a:xfrm>
          <a:prstGeom prst="rect">
            <a:avLst/>
          </a:prstGeom>
          <a:noFill/>
        </p:spPr>
        <p:txBody>
          <a:bodyPr wrap="square" rtlCol="0">
            <a:spAutoFit/>
          </a:bodyPr>
          <a:lstStyle/>
          <a:p>
            <a:pPr algn="ctr"/>
            <a:r>
              <a:rPr lang="en-US" sz="1200" dirty="0"/>
              <a:t>Wholesale Trade – </a:t>
            </a:r>
          </a:p>
          <a:p>
            <a:pPr algn="ctr"/>
            <a:r>
              <a:rPr lang="en-US" sz="1200" dirty="0"/>
              <a:t>5.7%</a:t>
            </a:r>
          </a:p>
        </p:txBody>
      </p:sp>
      <p:sp>
        <p:nvSpPr>
          <p:cNvPr id="35" name="TextBox 34"/>
          <p:cNvSpPr txBox="1"/>
          <p:nvPr/>
        </p:nvSpPr>
        <p:spPr>
          <a:xfrm>
            <a:off x="5486400" y="3902800"/>
            <a:ext cx="1398136" cy="461665"/>
          </a:xfrm>
          <a:prstGeom prst="rect">
            <a:avLst/>
          </a:prstGeom>
          <a:noFill/>
        </p:spPr>
        <p:txBody>
          <a:bodyPr wrap="square" rtlCol="0">
            <a:spAutoFit/>
          </a:bodyPr>
          <a:lstStyle/>
          <a:p>
            <a:pPr algn="ctr"/>
            <a:r>
              <a:rPr lang="en-US" sz="1200" dirty="0"/>
              <a:t>Retail Trade –</a:t>
            </a:r>
          </a:p>
          <a:p>
            <a:pPr algn="ctr"/>
            <a:r>
              <a:rPr lang="en-US" sz="1200" dirty="0"/>
              <a:t>8.3%</a:t>
            </a:r>
          </a:p>
        </p:txBody>
      </p:sp>
      <p:sp>
        <p:nvSpPr>
          <p:cNvPr id="36" name="TextBox 35"/>
          <p:cNvSpPr txBox="1"/>
          <p:nvPr/>
        </p:nvSpPr>
        <p:spPr>
          <a:xfrm>
            <a:off x="3341815" y="3822740"/>
            <a:ext cx="1692729" cy="830997"/>
          </a:xfrm>
          <a:prstGeom prst="rect">
            <a:avLst/>
          </a:prstGeom>
          <a:noFill/>
        </p:spPr>
        <p:txBody>
          <a:bodyPr wrap="square" rtlCol="0">
            <a:spAutoFit/>
          </a:bodyPr>
          <a:lstStyle/>
          <a:p>
            <a:pPr algn="ctr"/>
            <a:r>
              <a:rPr lang="en-US" sz="1200" dirty="0"/>
              <a:t>Professional, Scientific and Technical Services – 17.7%</a:t>
            </a:r>
          </a:p>
        </p:txBody>
      </p:sp>
      <p:sp>
        <p:nvSpPr>
          <p:cNvPr id="37" name="TextBox 36"/>
          <p:cNvSpPr txBox="1"/>
          <p:nvPr/>
        </p:nvSpPr>
        <p:spPr>
          <a:xfrm>
            <a:off x="1674357" y="4041300"/>
            <a:ext cx="1047072" cy="830997"/>
          </a:xfrm>
          <a:prstGeom prst="rect">
            <a:avLst/>
          </a:prstGeom>
          <a:noFill/>
        </p:spPr>
        <p:txBody>
          <a:bodyPr wrap="square" rtlCol="0">
            <a:spAutoFit/>
          </a:bodyPr>
          <a:lstStyle/>
          <a:p>
            <a:r>
              <a:rPr lang="en-US" sz="1200" dirty="0"/>
              <a:t>Health Care</a:t>
            </a:r>
          </a:p>
          <a:p>
            <a:r>
              <a:rPr lang="en-US" sz="1200" dirty="0"/>
              <a:t> and Social Assistance</a:t>
            </a:r>
          </a:p>
          <a:p>
            <a:r>
              <a:rPr lang="en-US" sz="1200" dirty="0"/>
              <a:t>  - 5.2%</a:t>
            </a:r>
          </a:p>
        </p:txBody>
      </p:sp>
      <p:sp>
        <p:nvSpPr>
          <p:cNvPr id="38" name="TextBox 37"/>
          <p:cNvSpPr txBox="1"/>
          <p:nvPr/>
        </p:nvSpPr>
        <p:spPr>
          <a:xfrm>
            <a:off x="57828" y="4364465"/>
            <a:ext cx="1616529" cy="646331"/>
          </a:xfrm>
          <a:prstGeom prst="rect">
            <a:avLst/>
          </a:prstGeom>
          <a:noFill/>
        </p:spPr>
        <p:txBody>
          <a:bodyPr wrap="square" rtlCol="0">
            <a:spAutoFit/>
          </a:bodyPr>
          <a:lstStyle/>
          <a:p>
            <a:pPr algn="ctr"/>
            <a:r>
              <a:rPr lang="en-US" sz="1200" dirty="0"/>
              <a:t>Arts, Entertainment, and Recreation – 2.9%</a:t>
            </a:r>
          </a:p>
        </p:txBody>
      </p:sp>
      <p:sp>
        <p:nvSpPr>
          <p:cNvPr id="39" name="TextBox 38"/>
          <p:cNvSpPr txBox="1"/>
          <p:nvPr/>
        </p:nvSpPr>
        <p:spPr>
          <a:xfrm>
            <a:off x="21771" y="3429000"/>
            <a:ext cx="1303564" cy="646331"/>
          </a:xfrm>
          <a:prstGeom prst="rect">
            <a:avLst/>
          </a:prstGeom>
          <a:noFill/>
        </p:spPr>
        <p:txBody>
          <a:bodyPr wrap="square" rtlCol="0">
            <a:spAutoFit/>
          </a:bodyPr>
          <a:lstStyle/>
          <a:p>
            <a:pPr algn="ctr"/>
            <a:r>
              <a:rPr lang="en-US" sz="1200" dirty="0"/>
              <a:t>Accommodation</a:t>
            </a:r>
          </a:p>
          <a:p>
            <a:pPr algn="ctr"/>
            <a:r>
              <a:rPr lang="en-US" sz="1200" dirty="0"/>
              <a:t>and Food</a:t>
            </a:r>
          </a:p>
          <a:p>
            <a:pPr algn="ctr"/>
            <a:r>
              <a:rPr lang="en-US" sz="1200" dirty="0"/>
              <a:t>Services 3.6%</a:t>
            </a:r>
          </a:p>
        </p:txBody>
      </p:sp>
      <p:sp>
        <p:nvSpPr>
          <p:cNvPr id="40" name="TextBox 39"/>
          <p:cNvSpPr txBox="1"/>
          <p:nvPr/>
        </p:nvSpPr>
        <p:spPr>
          <a:xfrm>
            <a:off x="1763386" y="2838803"/>
            <a:ext cx="1616529" cy="461665"/>
          </a:xfrm>
          <a:prstGeom prst="rect">
            <a:avLst/>
          </a:prstGeom>
          <a:noFill/>
        </p:spPr>
        <p:txBody>
          <a:bodyPr wrap="square" rtlCol="0">
            <a:spAutoFit/>
          </a:bodyPr>
          <a:lstStyle/>
          <a:p>
            <a:pPr algn="ctr"/>
            <a:r>
              <a:rPr lang="en-US" sz="1200" dirty="0"/>
              <a:t>Other Services 12.9%</a:t>
            </a:r>
          </a:p>
        </p:txBody>
      </p:sp>
      <p:sp>
        <p:nvSpPr>
          <p:cNvPr id="41" name="TextBox 40"/>
          <p:cNvSpPr txBox="1"/>
          <p:nvPr/>
        </p:nvSpPr>
        <p:spPr>
          <a:xfrm>
            <a:off x="3124200" y="2403031"/>
            <a:ext cx="1616529" cy="276999"/>
          </a:xfrm>
          <a:prstGeom prst="rect">
            <a:avLst/>
          </a:prstGeom>
          <a:noFill/>
        </p:spPr>
        <p:txBody>
          <a:bodyPr wrap="square" rtlCol="0">
            <a:spAutoFit/>
          </a:bodyPr>
          <a:lstStyle/>
          <a:p>
            <a:r>
              <a:rPr lang="en-US" sz="1200" dirty="0"/>
              <a:t>Other – 17.7%</a:t>
            </a:r>
          </a:p>
        </p:txBody>
      </p:sp>
      <p:cxnSp>
        <p:nvCxnSpPr>
          <p:cNvPr id="42" name="Straight Connector 41"/>
          <p:cNvCxnSpPr/>
          <p:nvPr/>
        </p:nvCxnSpPr>
        <p:spPr>
          <a:xfrm>
            <a:off x="4419600" y="1828800"/>
            <a:ext cx="0" cy="3048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5410202" y="1918900"/>
            <a:ext cx="304798" cy="2448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404429" y="4041300"/>
            <a:ext cx="145849" cy="32316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282470" y="3743780"/>
            <a:ext cx="3129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31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19200" y="304800"/>
            <a:ext cx="6705600" cy="1371600"/>
          </a:xfrm>
        </p:spPr>
        <p:txBody>
          <a:bodyPr/>
          <a:lstStyle/>
          <a:p>
            <a:pPr eaLnBrk="1" hangingPunct="1"/>
            <a:r>
              <a:rPr lang="en-US" dirty="0"/>
              <a:t>Technology Development </a:t>
            </a:r>
            <a:br>
              <a:rPr lang="en-US" dirty="0"/>
            </a:br>
            <a:r>
              <a:rPr lang="en-US" dirty="0"/>
              <a:t>&amp; Commercialization</a:t>
            </a:r>
            <a:endParaRPr lang="en-US" strike="sngStrike" dirty="0">
              <a:solidFill>
                <a:srgbClr val="FF0000"/>
              </a:solidFill>
            </a:endParaRPr>
          </a:p>
        </p:txBody>
      </p:sp>
      <p:sp>
        <p:nvSpPr>
          <p:cNvPr id="26627" name="Rectangle 3"/>
          <p:cNvSpPr>
            <a:spLocks noGrp="1" noChangeArrowheads="1"/>
          </p:cNvSpPr>
          <p:nvPr>
            <p:ph idx="1"/>
          </p:nvPr>
        </p:nvSpPr>
        <p:spPr/>
        <p:txBody>
          <a:bodyPr/>
          <a:lstStyle/>
          <a:p>
            <a:pPr eaLnBrk="1" hangingPunct="1"/>
            <a:r>
              <a:rPr lang="en-US" sz="2200" dirty="0">
                <a:solidFill>
                  <a:srgbClr val="54B948"/>
                </a:solidFill>
              </a:rPr>
              <a:t>Focus on research, development, and commercialization of new technologies</a:t>
            </a:r>
          </a:p>
          <a:p>
            <a:pPr marL="974725" lvl="1" indent="-342900" eaLnBrk="1" hangingPunct="1">
              <a:buFont typeface="Wingdings" panose="05000000000000000000" pitchFamily="2" charset="2"/>
              <a:buChar char="§"/>
            </a:pPr>
            <a:r>
              <a:rPr lang="en-US" dirty="0"/>
              <a:t>New product development, licensing, and marketing</a:t>
            </a:r>
          </a:p>
          <a:p>
            <a:pPr marL="974725" lvl="1" indent="-342900" eaLnBrk="1" hangingPunct="1">
              <a:buFont typeface="Wingdings" panose="05000000000000000000" pitchFamily="2" charset="2"/>
              <a:buChar char="§"/>
            </a:pPr>
            <a:r>
              <a:rPr lang="en-US" dirty="0"/>
              <a:t>Research and development funding (SBIR/STTR)</a:t>
            </a:r>
          </a:p>
          <a:p>
            <a:pPr marL="974725" lvl="1" indent="-342900" eaLnBrk="1" hangingPunct="1">
              <a:buFont typeface="Wingdings" panose="05000000000000000000" pitchFamily="2" charset="2"/>
              <a:buChar char="§"/>
            </a:pPr>
            <a:r>
              <a:rPr lang="en-US" dirty="0"/>
              <a:t>Intellectual property issues</a:t>
            </a:r>
          </a:p>
          <a:p>
            <a:pPr marL="974725" lvl="1" indent="-342900" eaLnBrk="1" hangingPunct="1">
              <a:buFont typeface="Wingdings" panose="05000000000000000000" pitchFamily="2" charset="2"/>
              <a:buChar char="§"/>
            </a:pPr>
            <a:r>
              <a:rPr lang="en-US" dirty="0"/>
              <a:t>Networking/resource identification</a:t>
            </a:r>
          </a:p>
          <a:p>
            <a:pPr marL="974725" lvl="1" indent="-342900" eaLnBrk="1" hangingPunct="1">
              <a:buFont typeface="Wingdings" panose="05000000000000000000" pitchFamily="2" charset="2"/>
              <a:buChar char="§"/>
            </a:pPr>
            <a:r>
              <a:rPr lang="en-US" dirty="0"/>
              <a:t>Access to equity capital</a:t>
            </a:r>
          </a:p>
          <a:p>
            <a:pPr marL="974725" lvl="1" indent="-342900" eaLnBrk="1" hangingPunct="1">
              <a:buFont typeface="Wingdings" panose="05000000000000000000" pitchFamily="2" charset="2"/>
              <a:buChar char="§"/>
            </a:pPr>
            <a:r>
              <a:rPr lang="en-US" dirty="0"/>
              <a:t>University tech transfer support</a:t>
            </a:r>
          </a:p>
          <a:p>
            <a:pPr marL="342900" lvl="1" indent="-342900" eaLnBrk="1" hangingPunct="1">
              <a:buFont typeface="Arial" panose="020B0604020202020204" pitchFamily="34" charset="0"/>
              <a:buChar char="•"/>
            </a:pPr>
            <a:r>
              <a:rPr lang="en-US" sz="2200" dirty="0">
                <a:solidFill>
                  <a:srgbClr val="54B948"/>
                </a:solidFill>
              </a:rPr>
              <a:t>Counseling focused on strategies and preparation for accessing private equity capital</a:t>
            </a:r>
          </a:p>
          <a:p>
            <a:pPr marL="457200" lvl="1" indent="0" eaLnBrk="1" hangingPunct="1">
              <a:buNone/>
            </a:pPr>
            <a:endParaRPr lang="en-US" dirty="0"/>
          </a:p>
        </p:txBody>
      </p:sp>
      <p:sp>
        <p:nvSpPr>
          <p:cNvPr id="3" name="Slide Number Placeholder 2"/>
          <p:cNvSpPr>
            <a:spLocks noGrp="1"/>
          </p:cNvSpPr>
          <p:nvPr>
            <p:ph type="sldNum" sz="quarter" idx="12"/>
          </p:nvPr>
        </p:nvSpPr>
        <p:spPr/>
        <p:txBody>
          <a:bodyPr/>
          <a:lstStyle/>
          <a:p>
            <a:fld id="{62ECB6C2-7C0B-4397-B3B3-68C7AACF1204}" type="slidenum">
              <a:rPr lang="en-US" smtClean="0"/>
              <a:t>16</a:t>
            </a:fld>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0"/>
            <a:ext cx="8153400" cy="1143000"/>
          </a:xfrm>
        </p:spPr>
        <p:txBody>
          <a:bodyPr/>
          <a:lstStyle/>
          <a:p>
            <a:pPr eaLnBrk="1" hangingPunct="1"/>
            <a:r>
              <a:rPr lang="en-US" dirty="0"/>
              <a:t>        Government Procurement</a:t>
            </a:r>
          </a:p>
        </p:txBody>
      </p:sp>
      <p:sp>
        <p:nvSpPr>
          <p:cNvPr id="25603" name="Rectangle 3"/>
          <p:cNvSpPr>
            <a:spLocks noGrp="1" noChangeArrowheads="1"/>
          </p:cNvSpPr>
          <p:nvPr>
            <p:ph idx="1"/>
          </p:nvPr>
        </p:nvSpPr>
        <p:spPr>
          <a:xfrm>
            <a:off x="533400" y="1143000"/>
            <a:ext cx="8229600" cy="4525963"/>
          </a:xfrm>
        </p:spPr>
        <p:txBody>
          <a:bodyPr/>
          <a:lstStyle/>
          <a:p>
            <a:pPr eaLnBrk="1" hangingPunct="1"/>
            <a:r>
              <a:rPr lang="en-US" dirty="0">
                <a:solidFill>
                  <a:srgbClr val="54B948"/>
                </a:solidFill>
              </a:rPr>
              <a:t>Funded </a:t>
            </a:r>
            <a:r>
              <a:rPr lang="en-US">
                <a:solidFill>
                  <a:srgbClr val="54B948"/>
                </a:solidFill>
              </a:rPr>
              <a:t>in part by </a:t>
            </a:r>
            <a:r>
              <a:rPr lang="en-US" dirty="0">
                <a:solidFill>
                  <a:srgbClr val="54B948"/>
                </a:solidFill>
              </a:rPr>
              <a:t>the Defense Logistics Agency (DLA)</a:t>
            </a:r>
          </a:p>
          <a:p>
            <a:pPr eaLnBrk="1" hangingPunct="1"/>
            <a:r>
              <a:rPr lang="en-US" dirty="0">
                <a:solidFill>
                  <a:srgbClr val="54B948"/>
                </a:solidFill>
              </a:rPr>
              <a:t>Comprehensive assistance in selling goods and services to federal, state, and local governments</a:t>
            </a:r>
          </a:p>
          <a:p>
            <a:pPr lvl="1" eaLnBrk="1" hangingPunct="1"/>
            <a:r>
              <a:rPr lang="en-US" dirty="0"/>
              <a:t>Identifying contracting opportunities</a:t>
            </a:r>
          </a:p>
          <a:p>
            <a:pPr lvl="1" eaLnBrk="1" hangingPunct="1"/>
            <a:r>
              <a:rPr lang="en-US" dirty="0"/>
              <a:t>Preparing bids and proposals</a:t>
            </a:r>
          </a:p>
          <a:p>
            <a:pPr lvl="1" eaLnBrk="1" hangingPunct="1"/>
            <a:r>
              <a:rPr lang="en-US" dirty="0"/>
              <a:t>Interpreting regulations</a:t>
            </a:r>
          </a:p>
          <a:p>
            <a:pPr lvl="1" eaLnBrk="1" hangingPunct="1"/>
            <a:r>
              <a:rPr lang="en-US" dirty="0"/>
              <a:t>Locating specifications and standards</a:t>
            </a:r>
          </a:p>
          <a:p>
            <a:pPr lvl="1" eaLnBrk="1" hangingPunct="1"/>
            <a:r>
              <a:rPr lang="en-US" dirty="0"/>
              <a:t>Subscribing to bidders’ lists</a:t>
            </a:r>
          </a:p>
          <a:p>
            <a:pPr eaLnBrk="1" hangingPunct="1"/>
            <a:r>
              <a:rPr lang="en-US" dirty="0">
                <a:solidFill>
                  <a:srgbClr val="54B948"/>
                </a:solidFill>
              </a:rPr>
              <a:t>Conferences, workshops, webinars and other events</a:t>
            </a:r>
          </a:p>
          <a:p>
            <a:pPr eaLnBrk="1" hangingPunct="1"/>
            <a:r>
              <a:rPr lang="en-US" dirty="0">
                <a:solidFill>
                  <a:srgbClr val="54B948"/>
                </a:solidFill>
              </a:rPr>
              <a:t>PROBID (</a:t>
            </a:r>
            <a:r>
              <a:rPr lang="en-US" i="1" dirty="0">
                <a:solidFill>
                  <a:srgbClr val="54B948"/>
                </a:solidFill>
              </a:rPr>
              <a:t>computer bid matching system</a:t>
            </a:r>
            <a:r>
              <a:rPr lang="en-US" dirty="0">
                <a:solidFill>
                  <a:srgbClr val="54B948"/>
                </a:solidFill>
              </a:rPr>
              <a:t>)</a:t>
            </a:r>
          </a:p>
          <a:p>
            <a:pPr marL="0" indent="0" eaLnBrk="1" hangingPunct="1">
              <a:buNone/>
            </a:pPr>
            <a:endParaRPr lang="en-US" dirty="0">
              <a:solidFill>
                <a:srgbClr val="54B948"/>
              </a:solidFill>
            </a:endParaRPr>
          </a:p>
        </p:txBody>
      </p:sp>
      <p:sp>
        <p:nvSpPr>
          <p:cNvPr id="2" name="Rectangle 1"/>
          <p:cNvSpPr/>
          <p:nvPr/>
        </p:nvSpPr>
        <p:spPr>
          <a:xfrm>
            <a:off x="7315200" y="6019800"/>
            <a:ext cx="1676400" cy="609600"/>
          </a:xfrm>
          <a:prstGeom prst="rect">
            <a:avLst/>
          </a:prstGeom>
          <a:solidFill>
            <a:srgbClr val="5F6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6B3F755-B887-074E-B210-249FC4FE30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38614"/>
            <a:ext cx="1377043" cy="699550"/>
          </a:xfrm>
          <a:prstGeom prst="rect">
            <a:avLst/>
          </a:prstGeom>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t>International Business Development</a:t>
            </a:r>
          </a:p>
        </p:txBody>
      </p:sp>
      <p:sp>
        <p:nvSpPr>
          <p:cNvPr id="27651" name="Rectangle 3"/>
          <p:cNvSpPr>
            <a:spLocks noGrp="1" noChangeArrowheads="1"/>
          </p:cNvSpPr>
          <p:nvPr>
            <p:ph idx="1"/>
          </p:nvPr>
        </p:nvSpPr>
        <p:spPr>
          <a:xfrm>
            <a:off x="457200" y="1295400"/>
            <a:ext cx="8229600" cy="4525963"/>
          </a:xfrm>
        </p:spPr>
        <p:txBody>
          <a:bodyPr/>
          <a:lstStyle/>
          <a:p>
            <a:pPr eaLnBrk="1" hangingPunct="1">
              <a:spcAft>
                <a:spcPts val="600"/>
              </a:spcAft>
            </a:pPr>
            <a:r>
              <a:rPr lang="en-US" dirty="0"/>
              <a:t>Focused on the business side of exporting</a:t>
            </a:r>
          </a:p>
          <a:p>
            <a:pPr eaLnBrk="1" hangingPunct="1">
              <a:spcAft>
                <a:spcPts val="600"/>
              </a:spcAft>
            </a:pPr>
            <a:r>
              <a:rPr lang="en-US" dirty="0">
                <a:solidFill>
                  <a:srgbClr val="54B948"/>
                </a:solidFill>
              </a:rPr>
              <a:t>Export planning / market identification for successful, domestic companies looking to expand exports</a:t>
            </a:r>
          </a:p>
          <a:p>
            <a:pPr eaLnBrk="1" hangingPunct="1">
              <a:spcAft>
                <a:spcPts val="600"/>
              </a:spcAft>
            </a:pPr>
            <a:r>
              <a:rPr lang="en-US" dirty="0"/>
              <a:t>US Export-Import Bank City-State Partner – link to loan guarantee and credit insurance services</a:t>
            </a:r>
          </a:p>
          <a:p>
            <a:pPr eaLnBrk="1" hangingPunct="1">
              <a:spcAft>
                <a:spcPts val="600"/>
              </a:spcAft>
            </a:pPr>
            <a:r>
              <a:rPr lang="en-US" dirty="0">
                <a:solidFill>
                  <a:srgbClr val="54B948"/>
                </a:solidFill>
              </a:rPr>
              <a:t>Access to SBA export lines of credit and other financing</a:t>
            </a:r>
          </a:p>
          <a:p>
            <a:pPr eaLnBrk="1" hangingPunct="1">
              <a:spcAft>
                <a:spcPts val="600"/>
              </a:spcAft>
            </a:pPr>
            <a:r>
              <a:rPr lang="en-US" dirty="0"/>
              <a:t>Assistance with logistics / supply chain management</a:t>
            </a:r>
          </a:p>
          <a:p>
            <a:pPr eaLnBrk="1" hangingPunct="1">
              <a:spcAft>
                <a:spcPts val="600"/>
              </a:spcAft>
            </a:pPr>
            <a:r>
              <a:rPr lang="en-US" dirty="0">
                <a:solidFill>
                  <a:srgbClr val="54B948"/>
                </a:solidFill>
              </a:rPr>
              <a:t>SBTDC clients named “SBA’s Exporter of the Year” seven years in a row!</a:t>
            </a:r>
          </a:p>
          <a:p>
            <a:pPr eaLnBrk="1" hangingPunct="1">
              <a:spcAft>
                <a:spcPts val="600"/>
              </a:spcAft>
            </a:pPr>
            <a:endParaRPr lang="en-US" dirty="0">
              <a:solidFill>
                <a:srgbClr val="54B948"/>
              </a:solidFill>
            </a:endParaRPr>
          </a:p>
          <a:p>
            <a:pPr eaLnBrk="1" hangingPunct="1">
              <a:spcAft>
                <a:spcPts val="600"/>
              </a:spcAft>
            </a:pPr>
            <a:endParaRPr lang="en-US" dirty="0">
              <a:solidFill>
                <a:srgbClr val="54B948"/>
              </a:solidFill>
            </a:endParaRPr>
          </a:p>
        </p:txBody>
      </p:sp>
      <p:sp>
        <p:nvSpPr>
          <p:cNvPr id="3" name="Slide Number Placeholder 2"/>
          <p:cNvSpPr>
            <a:spLocks noGrp="1"/>
          </p:cNvSpPr>
          <p:nvPr>
            <p:ph type="sldNum" sz="quarter" idx="12"/>
          </p:nvPr>
        </p:nvSpPr>
        <p:spPr/>
        <p:txBody>
          <a:bodyPr/>
          <a:lstStyle/>
          <a:p>
            <a:fld id="{62ECB6C2-7C0B-4397-B3B3-68C7AACF1204}" type="slidenum">
              <a:rPr lang="en-US" smtClean="0"/>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Marketing &amp; Research Services</a:t>
            </a:r>
          </a:p>
        </p:txBody>
      </p:sp>
      <p:sp>
        <p:nvSpPr>
          <p:cNvPr id="29699" name="Rectangle 3"/>
          <p:cNvSpPr>
            <a:spLocks noGrp="1" noChangeArrowheads="1"/>
          </p:cNvSpPr>
          <p:nvPr>
            <p:ph idx="1"/>
          </p:nvPr>
        </p:nvSpPr>
        <p:spPr>
          <a:xfrm>
            <a:off x="457200" y="1600201"/>
            <a:ext cx="8229600" cy="3276600"/>
          </a:xfrm>
        </p:spPr>
        <p:txBody>
          <a:bodyPr/>
          <a:lstStyle/>
          <a:p>
            <a:pPr eaLnBrk="1" hangingPunct="1">
              <a:lnSpc>
                <a:spcPct val="90000"/>
              </a:lnSpc>
              <a:spcBef>
                <a:spcPts val="1200"/>
              </a:spcBef>
            </a:pPr>
            <a:r>
              <a:rPr lang="en-US" dirty="0"/>
              <a:t>Research support services for SBTDC clients</a:t>
            </a:r>
          </a:p>
          <a:p>
            <a:pPr eaLnBrk="1" hangingPunct="1">
              <a:lnSpc>
                <a:spcPct val="90000"/>
              </a:lnSpc>
              <a:spcBef>
                <a:spcPts val="1200"/>
              </a:spcBef>
            </a:pPr>
            <a:r>
              <a:rPr lang="en-US" dirty="0">
                <a:solidFill>
                  <a:srgbClr val="54B948"/>
                </a:solidFill>
              </a:rPr>
              <a:t>Marketing support for the SBTDC</a:t>
            </a:r>
          </a:p>
          <a:p>
            <a:pPr eaLnBrk="1" hangingPunct="1">
              <a:lnSpc>
                <a:spcPct val="90000"/>
              </a:lnSpc>
              <a:spcBef>
                <a:spcPts val="1200"/>
              </a:spcBef>
            </a:pPr>
            <a:r>
              <a:rPr lang="en-US" dirty="0"/>
              <a:t>Support for development of new products and services</a:t>
            </a:r>
          </a:p>
          <a:p>
            <a:pPr eaLnBrk="1" hangingPunct="1">
              <a:lnSpc>
                <a:spcPct val="90000"/>
              </a:lnSpc>
              <a:spcBef>
                <a:spcPts val="1200"/>
              </a:spcBef>
            </a:pPr>
            <a:r>
              <a:rPr lang="en-US" dirty="0">
                <a:solidFill>
                  <a:srgbClr val="54B948"/>
                </a:solidFill>
              </a:rPr>
              <a:t>Primary research on role of small business in the economy, their needs and economic impact</a:t>
            </a:r>
          </a:p>
          <a:p>
            <a:pPr eaLnBrk="1" hangingPunct="1">
              <a:lnSpc>
                <a:spcPct val="90000"/>
              </a:lnSpc>
              <a:spcBef>
                <a:spcPts val="1200"/>
              </a:spcBef>
            </a:pPr>
            <a:r>
              <a:rPr lang="en-US" dirty="0"/>
              <a:t>Economic development-related research for NC communities &amp; partners</a:t>
            </a:r>
          </a:p>
        </p:txBody>
      </p:sp>
      <p:sp>
        <p:nvSpPr>
          <p:cNvPr id="3" name="Slide Number Placeholder 2"/>
          <p:cNvSpPr>
            <a:spLocks noGrp="1"/>
          </p:cNvSpPr>
          <p:nvPr>
            <p:ph type="sldNum" sz="quarter" idx="12"/>
          </p:nvPr>
        </p:nvSpPr>
        <p:spPr/>
        <p:txBody>
          <a:bodyPr/>
          <a:lstStyle/>
          <a:p>
            <a:fld id="{62ECB6C2-7C0B-4397-B3B3-68C7AACF1204}" type="slidenum">
              <a:rPr lang="en-US" smtClean="0"/>
              <a:t>19</a:t>
            </a:fld>
            <a:endParaRPr lang="en-US" dirty="0"/>
          </a:p>
        </p:txBody>
      </p:sp>
    </p:spTree>
    <p:extLst>
      <p:ext uri="{BB962C8B-B14F-4D97-AF65-F5344CB8AC3E}">
        <p14:creationId xmlns:p14="http://schemas.microsoft.com/office/powerpoint/2010/main" val="10487978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200" dirty="0"/>
              <a:t>SBTDC Mission &amp; Vision</a:t>
            </a:r>
          </a:p>
        </p:txBody>
      </p:sp>
      <p:sp>
        <p:nvSpPr>
          <p:cNvPr id="14339" name="Rectangle 3"/>
          <p:cNvSpPr>
            <a:spLocks noGrp="1" noChangeArrowheads="1"/>
          </p:cNvSpPr>
          <p:nvPr>
            <p:ph idx="1"/>
          </p:nvPr>
        </p:nvSpPr>
        <p:spPr>
          <a:xfrm>
            <a:off x="438150" y="1166018"/>
            <a:ext cx="8229600" cy="4525963"/>
          </a:xfrm>
        </p:spPr>
        <p:txBody>
          <a:bodyPr/>
          <a:lstStyle/>
          <a:p>
            <a:pPr marL="0" indent="0" eaLnBrk="1" hangingPunct="1">
              <a:buNone/>
            </a:pPr>
            <a:r>
              <a:rPr lang="en-US" b="1" dirty="0">
                <a:solidFill>
                  <a:srgbClr val="54B948"/>
                </a:solidFill>
              </a:rPr>
              <a:t>Mission</a:t>
            </a:r>
            <a:r>
              <a:rPr lang="en-US" dirty="0"/>
              <a:t>:</a:t>
            </a:r>
          </a:p>
          <a:p>
            <a:pPr marL="0" indent="0" eaLnBrk="1" hangingPunct="1">
              <a:buNone/>
            </a:pPr>
            <a:r>
              <a:rPr lang="en-US" sz="2300" dirty="0"/>
              <a:t>Positively impact North Carolina’s economy by helping to grow small and midsize businesses and launch promising startups.</a:t>
            </a:r>
            <a:endParaRPr lang="en-US" dirty="0"/>
          </a:p>
          <a:p>
            <a:pPr marL="0" indent="0" eaLnBrk="1" hangingPunct="1">
              <a:buNone/>
            </a:pPr>
            <a:r>
              <a:rPr lang="en-US" b="1" dirty="0">
                <a:solidFill>
                  <a:srgbClr val="54B948"/>
                </a:solidFill>
              </a:rPr>
              <a:t>Vision</a:t>
            </a:r>
            <a:r>
              <a:rPr lang="en-US" dirty="0"/>
              <a:t>:</a:t>
            </a:r>
          </a:p>
          <a:p>
            <a:pPr marL="0" indent="0" eaLnBrk="1" hangingPunct="1">
              <a:buNone/>
            </a:pPr>
            <a:r>
              <a:rPr lang="en-US" sz="2300" dirty="0"/>
              <a:t>The SBTDC is a primary contributing partner in North Carolina’s overall economic development infrastructure and the effective bridge between the state’s small businesses and the UNC System.  SBTDC client businesses consistently achieve their objectives, outgrow and outperform their peers.  </a:t>
            </a:r>
          </a:p>
        </p:txBody>
      </p:sp>
      <p:sp>
        <p:nvSpPr>
          <p:cNvPr id="3" name="Slide Number Placeholder 2"/>
          <p:cNvSpPr>
            <a:spLocks noGrp="1"/>
          </p:cNvSpPr>
          <p:nvPr>
            <p:ph type="sldNum" sz="quarter" idx="12"/>
          </p:nvPr>
        </p:nvSpPr>
        <p:spPr/>
        <p:txBody>
          <a:bodyPr/>
          <a:lstStyle/>
          <a:p>
            <a:fld id="{62ECB6C2-7C0B-4397-B3B3-68C7AACF1204}" type="slidenum">
              <a:rPr lang="en-US" smtClean="0"/>
              <a:t>2</a:t>
            </a:fld>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Strategy, Growth &amp; Sustainability</a:t>
            </a:r>
          </a:p>
        </p:txBody>
      </p:sp>
      <p:sp>
        <p:nvSpPr>
          <p:cNvPr id="31747" name="Rectangle 3"/>
          <p:cNvSpPr>
            <a:spLocks noGrp="1" noChangeArrowheads="1"/>
          </p:cNvSpPr>
          <p:nvPr>
            <p:ph idx="1"/>
          </p:nvPr>
        </p:nvSpPr>
        <p:spPr>
          <a:xfrm>
            <a:off x="457200" y="1371601"/>
            <a:ext cx="8229600" cy="1143000"/>
          </a:xfrm>
        </p:spPr>
        <p:txBody>
          <a:bodyPr/>
          <a:lstStyle/>
          <a:p>
            <a:pPr eaLnBrk="1" hangingPunct="1"/>
            <a:r>
              <a:rPr lang="en-US" dirty="0">
                <a:solidFill>
                  <a:srgbClr val="54B948"/>
                </a:solidFill>
              </a:rPr>
              <a:t>Extensive client assistance geared to help mid-size businesses with 10 or more employees enhance performance and accelerate growth</a:t>
            </a:r>
          </a:p>
        </p:txBody>
      </p:sp>
      <p:sp>
        <p:nvSpPr>
          <p:cNvPr id="3" name="Slide Number Placeholder 2"/>
          <p:cNvSpPr>
            <a:spLocks noGrp="1"/>
          </p:cNvSpPr>
          <p:nvPr>
            <p:ph type="sldNum" sz="quarter" idx="12"/>
          </p:nvPr>
        </p:nvSpPr>
        <p:spPr/>
        <p:txBody>
          <a:bodyPr/>
          <a:lstStyle/>
          <a:p>
            <a:fld id="{62ECB6C2-7C0B-4397-B3B3-68C7AACF1204}" type="slidenum">
              <a:rPr lang="en-US" smtClean="0"/>
              <a:t>20</a:t>
            </a:fld>
            <a:endParaRPr lang="en-US" dirty="0"/>
          </a:p>
        </p:txBody>
      </p:sp>
      <p:sp>
        <p:nvSpPr>
          <p:cNvPr id="2" name="TextBox 1"/>
          <p:cNvSpPr txBox="1"/>
          <p:nvPr/>
        </p:nvSpPr>
        <p:spPr>
          <a:xfrm>
            <a:off x="457200" y="2651879"/>
            <a:ext cx="8229600" cy="2985433"/>
          </a:xfrm>
          <a:prstGeom prst="rect">
            <a:avLst/>
          </a:prstGeom>
          <a:noFill/>
        </p:spPr>
        <p:txBody>
          <a:bodyPr wrap="square" rtlCol="0">
            <a:spAutoFit/>
          </a:bodyPr>
          <a:lstStyle/>
          <a:p>
            <a:pPr marL="1257300" lvl="2" indent="-342900" eaLnBrk="1" hangingPunct="1">
              <a:spcBef>
                <a:spcPts val="600"/>
              </a:spcBef>
              <a:buFont typeface="Arial" panose="020B0604020202020204" pitchFamily="34" charset="0"/>
              <a:buChar char="─"/>
            </a:pPr>
            <a:r>
              <a:rPr lang="en-US" sz="2000" dirty="0">
                <a:solidFill>
                  <a:srgbClr val="5F604B"/>
                </a:solidFill>
              </a:rPr>
              <a:t>Diagnostic Assessments</a:t>
            </a:r>
          </a:p>
          <a:p>
            <a:pPr marL="1257300" lvl="2" indent="-342900" eaLnBrk="1" hangingPunct="1">
              <a:spcBef>
                <a:spcPts val="600"/>
              </a:spcBef>
              <a:buFont typeface="Arial" panose="020B0604020202020204" pitchFamily="34" charset="0"/>
              <a:buChar char="─"/>
            </a:pPr>
            <a:r>
              <a:rPr lang="en-US" sz="2000" dirty="0">
                <a:solidFill>
                  <a:srgbClr val="5F604B"/>
                </a:solidFill>
              </a:rPr>
              <a:t>Research and Analysis</a:t>
            </a:r>
          </a:p>
          <a:p>
            <a:pPr marL="1257300" lvl="2" indent="-342900" eaLnBrk="1" hangingPunct="1">
              <a:spcBef>
                <a:spcPts val="600"/>
              </a:spcBef>
              <a:buFont typeface="Arial" panose="020B0604020202020204" pitchFamily="34" charset="0"/>
              <a:buChar char="─"/>
            </a:pPr>
            <a:r>
              <a:rPr lang="en-US" sz="2000" dirty="0">
                <a:solidFill>
                  <a:srgbClr val="5F604B"/>
                </a:solidFill>
              </a:rPr>
              <a:t>Team Facilitation</a:t>
            </a:r>
          </a:p>
          <a:p>
            <a:pPr marL="1257300" lvl="2" indent="-342900" eaLnBrk="1" hangingPunct="1">
              <a:spcBef>
                <a:spcPts val="600"/>
              </a:spcBef>
              <a:buFont typeface="Arial" panose="020B0604020202020204" pitchFamily="34" charset="0"/>
              <a:buChar char="─"/>
            </a:pPr>
            <a:r>
              <a:rPr lang="en-US" sz="2000" dirty="0">
                <a:solidFill>
                  <a:srgbClr val="5F604B"/>
                </a:solidFill>
              </a:rPr>
              <a:t>Management Performance Workshops</a:t>
            </a:r>
          </a:p>
          <a:p>
            <a:pPr marL="1257300" lvl="2" indent="-342900" eaLnBrk="1" hangingPunct="1">
              <a:spcBef>
                <a:spcPts val="600"/>
              </a:spcBef>
              <a:buFont typeface="Arial" panose="020B0604020202020204" pitchFamily="34" charset="0"/>
              <a:buChar char="─"/>
            </a:pPr>
            <a:r>
              <a:rPr lang="en-US" sz="2000" dirty="0">
                <a:solidFill>
                  <a:srgbClr val="5F604B"/>
                </a:solidFill>
              </a:rPr>
              <a:t>Strategic Action Retreats</a:t>
            </a:r>
          </a:p>
          <a:p>
            <a:pPr marL="1257300" lvl="2" indent="-342900" eaLnBrk="1" hangingPunct="1">
              <a:spcBef>
                <a:spcPts val="600"/>
              </a:spcBef>
              <a:buFont typeface="Arial" panose="020B0604020202020204" pitchFamily="34" charset="0"/>
              <a:buChar char="─"/>
            </a:pPr>
            <a:r>
              <a:rPr lang="en-US" sz="2000" dirty="0">
                <a:solidFill>
                  <a:srgbClr val="5F604B"/>
                </a:solidFill>
              </a:rPr>
              <a:t>Leadership Development</a:t>
            </a:r>
          </a:p>
          <a:p>
            <a:pPr marL="1257300" lvl="2" indent="-342900" eaLnBrk="1" hangingPunct="1">
              <a:spcBef>
                <a:spcPts val="600"/>
              </a:spcBef>
              <a:buFont typeface="Arial" panose="020B0604020202020204" pitchFamily="34" charset="0"/>
              <a:buChar char="─"/>
            </a:pPr>
            <a:r>
              <a:rPr lang="en-US" sz="2000" dirty="0">
                <a:solidFill>
                  <a:srgbClr val="5F604B"/>
                </a:solidFill>
              </a:rPr>
              <a:t>“Business Edge” Partner</a:t>
            </a:r>
          </a:p>
          <a:p>
            <a:endParaRPr lang="en-US" dirty="0"/>
          </a:p>
        </p:txBody>
      </p:sp>
    </p:spTree>
    <p:extLst>
      <p:ext uri="{BB962C8B-B14F-4D97-AF65-F5344CB8AC3E}">
        <p14:creationId xmlns:p14="http://schemas.microsoft.com/office/powerpoint/2010/main" val="415940446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t>Business Launch</a:t>
            </a:r>
          </a:p>
        </p:txBody>
      </p:sp>
      <p:sp>
        <p:nvSpPr>
          <p:cNvPr id="31747" name="Rectangle 3"/>
          <p:cNvSpPr>
            <a:spLocks noGrp="1" noChangeArrowheads="1"/>
          </p:cNvSpPr>
          <p:nvPr>
            <p:ph idx="1"/>
          </p:nvPr>
        </p:nvSpPr>
        <p:spPr>
          <a:xfrm>
            <a:off x="457200" y="1371601"/>
            <a:ext cx="8229600" cy="1143000"/>
          </a:xfrm>
        </p:spPr>
        <p:txBody>
          <a:bodyPr/>
          <a:lstStyle/>
          <a:p>
            <a:pPr eaLnBrk="1" hangingPunct="1">
              <a:spcAft>
                <a:spcPts val="1000"/>
              </a:spcAft>
            </a:pPr>
            <a:r>
              <a:rPr lang="en-US" dirty="0"/>
              <a:t>A focused approach to target high potential startups within the urban entrepreneur ecosystem</a:t>
            </a:r>
          </a:p>
          <a:p>
            <a:pPr eaLnBrk="1" hangingPunct="1">
              <a:spcAft>
                <a:spcPts val="1000"/>
              </a:spcAft>
            </a:pPr>
            <a:r>
              <a:rPr lang="en-US" dirty="0">
                <a:solidFill>
                  <a:srgbClr val="54B948"/>
                </a:solidFill>
              </a:rPr>
              <a:t>”Taking the Leap” - A unique, free, four week program aimed at helping participants move from thinking about starting a business to actually realizing that dream</a:t>
            </a:r>
          </a:p>
          <a:p>
            <a:pPr eaLnBrk="1" hangingPunct="1">
              <a:spcAft>
                <a:spcPts val="1000"/>
              </a:spcAft>
            </a:pPr>
            <a:r>
              <a:rPr lang="en-US" dirty="0"/>
              <a:t>Working with mentors and peers in a fast-paced process designed specifically to help entrepreneurs work smart and quickly to plan and launch their new enterprise</a:t>
            </a:r>
          </a:p>
        </p:txBody>
      </p:sp>
      <p:sp>
        <p:nvSpPr>
          <p:cNvPr id="3" name="Slide Number Placeholder 2"/>
          <p:cNvSpPr>
            <a:spLocks noGrp="1"/>
          </p:cNvSpPr>
          <p:nvPr>
            <p:ph type="sldNum" sz="quarter" idx="12"/>
          </p:nvPr>
        </p:nvSpPr>
        <p:spPr/>
        <p:txBody>
          <a:bodyPr/>
          <a:lstStyle/>
          <a:p>
            <a:fld id="{62ECB6C2-7C0B-4397-B3B3-68C7AACF1204}" type="slidenum">
              <a:rPr lang="en-US" smtClean="0"/>
              <a:t>21</a:t>
            </a:fld>
            <a:endParaRPr lang="en-US" dirty="0"/>
          </a:p>
        </p:txBody>
      </p:sp>
    </p:spTree>
    <p:extLst>
      <p:ext uri="{BB962C8B-B14F-4D97-AF65-F5344CB8AC3E}">
        <p14:creationId xmlns:p14="http://schemas.microsoft.com/office/powerpoint/2010/main" val="30500159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76200"/>
            <a:ext cx="8229600" cy="1143000"/>
          </a:xfrm>
        </p:spPr>
        <p:txBody>
          <a:bodyPr/>
          <a:lstStyle/>
          <a:p>
            <a:pPr eaLnBrk="1" hangingPunct="1"/>
            <a:r>
              <a:rPr lang="en-US" dirty="0"/>
              <a:t>Publications</a:t>
            </a:r>
          </a:p>
        </p:txBody>
      </p:sp>
      <p:sp>
        <p:nvSpPr>
          <p:cNvPr id="33795" name="Rectangle 3"/>
          <p:cNvSpPr>
            <a:spLocks noGrp="1" noChangeArrowheads="1"/>
          </p:cNvSpPr>
          <p:nvPr>
            <p:ph idx="1"/>
          </p:nvPr>
        </p:nvSpPr>
        <p:spPr>
          <a:xfrm>
            <a:off x="914400" y="944563"/>
            <a:ext cx="8229600" cy="4846637"/>
          </a:xfrm>
        </p:spPr>
        <p:txBody>
          <a:bodyPr/>
          <a:lstStyle/>
          <a:p>
            <a:pPr eaLnBrk="1" hangingPunct="1">
              <a:spcBef>
                <a:spcPts val="0"/>
              </a:spcBef>
              <a:spcAft>
                <a:spcPts val="600"/>
              </a:spcAft>
            </a:pPr>
            <a:r>
              <a:rPr lang="en-US" dirty="0"/>
              <a:t>Business Start-Up Guide</a:t>
            </a:r>
          </a:p>
          <a:p>
            <a:pPr eaLnBrk="1" hangingPunct="1">
              <a:spcBef>
                <a:spcPts val="0"/>
              </a:spcBef>
              <a:spcAft>
                <a:spcPts val="600"/>
              </a:spcAft>
            </a:pPr>
            <a:r>
              <a:rPr lang="en-US" dirty="0">
                <a:solidFill>
                  <a:srgbClr val="54B948"/>
                </a:solidFill>
              </a:rPr>
              <a:t>Capital Opportunities Report</a:t>
            </a:r>
          </a:p>
          <a:p>
            <a:pPr eaLnBrk="1" hangingPunct="1">
              <a:spcBef>
                <a:spcPts val="0"/>
              </a:spcBef>
              <a:spcAft>
                <a:spcPts val="600"/>
              </a:spcAft>
            </a:pPr>
            <a:r>
              <a:rPr lang="en-US" dirty="0"/>
              <a:t>Guide to Conducting International Market Research</a:t>
            </a:r>
          </a:p>
          <a:p>
            <a:pPr eaLnBrk="1" hangingPunct="1">
              <a:spcBef>
                <a:spcPts val="0"/>
              </a:spcBef>
              <a:spcAft>
                <a:spcPts val="600"/>
              </a:spcAft>
            </a:pPr>
            <a:r>
              <a:rPr lang="en-US" dirty="0">
                <a:solidFill>
                  <a:srgbClr val="54B948"/>
                </a:solidFill>
              </a:rPr>
              <a:t>Intellectual Property Guide</a:t>
            </a:r>
          </a:p>
          <a:p>
            <a:pPr eaLnBrk="1" hangingPunct="1">
              <a:spcBef>
                <a:spcPts val="0"/>
              </a:spcBef>
              <a:spcAft>
                <a:spcPts val="600"/>
              </a:spcAft>
            </a:pPr>
            <a:r>
              <a:rPr lang="en-US" dirty="0"/>
              <a:t>Guide to Selling a Business</a:t>
            </a:r>
          </a:p>
          <a:p>
            <a:pPr eaLnBrk="1" hangingPunct="1">
              <a:spcBef>
                <a:spcPts val="0"/>
              </a:spcBef>
              <a:spcAft>
                <a:spcPts val="600"/>
              </a:spcAft>
            </a:pPr>
            <a:r>
              <a:rPr lang="en-US" dirty="0">
                <a:solidFill>
                  <a:srgbClr val="54B948"/>
                </a:solidFill>
              </a:rPr>
              <a:t>Annual State of Small Business</a:t>
            </a:r>
          </a:p>
          <a:p>
            <a:pPr eaLnBrk="1" hangingPunct="1">
              <a:spcBef>
                <a:spcPts val="0"/>
              </a:spcBef>
              <a:spcAft>
                <a:spcPts val="600"/>
              </a:spcAft>
            </a:pPr>
            <a:r>
              <a:rPr lang="en-US" dirty="0"/>
              <a:t>Small Business Handbook </a:t>
            </a:r>
            <a:r>
              <a:rPr lang="en-US" sz="1800" dirty="0"/>
              <a:t>(with Business NC magazine)</a:t>
            </a:r>
          </a:p>
          <a:p>
            <a:pPr eaLnBrk="1" hangingPunct="1">
              <a:spcBef>
                <a:spcPts val="0"/>
              </a:spcBef>
              <a:spcAft>
                <a:spcPts val="600"/>
              </a:spcAft>
            </a:pPr>
            <a:r>
              <a:rPr lang="en-US" dirty="0">
                <a:solidFill>
                  <a:srgbClr val="54B948"/>
                </a:solidFill>
              </a:rPr>
              <a:t>Annual Report</a:t>
            </a:r>
          </a:p>
          <a:p>
            <a:pPr eaLnBrk="1" hangingPunct="1">
              <a:spcBef>
                <a:spcPts val="0"/>
              </a:spcBef>
              <a:spcAft>
                <a:spcPts val="600"/>
              </a:spcAft>
            </a:pPr>
            <a:r>
              <a:rPr lang="en-US" dirty="0"/>
              <a:t>Digital Marketing Guide</a:t>
            </a:r>
          </a:p>
          <a:p>
            <a:pPr eaLnBrk="1" hangingPunct="1">
              <a:spcBef>
                <a:spcPts val="0"/>
              </a:spcBef>
              <a:spcAft>
                <a:spcPts val="600"/>
              </a:spcAft>
            </a:pPr>
            <a:r>
              <a:rPr lang="en-US" dirty="0">
                <a:solidFill>
                  <a:srgbClr val="54B948"/>
                </a:solidFill>
              </a:rPr>
              <a:t>www.sbtdc.org</a:t>
            </a:r>
          </a:p>
        </p:txBody>
      </p:sp>
      <p:sp>
        <p:nvSpPr>
          <p:cNvPr id="3" name="Slide Number Placeholder 2"/>
          <p:cNvSpPr>
            <a:spLocks noGrp="1"/>
          </p:cNvSpPr>
          <p:nvPr>
            <p:ph type="sldNum" sz="quarter" idx="12"/>
          </p:nvPr>
        </p:nvSpPr>
        <p:spPr/>
        <p:txBody>
          <a:bodyPr/>
          <a:lstStyle/>
          <a:p>
            <a:fld id="{62ECB6C2-7C0B-4397-B3B3-68C7AACF1204}" type="slidenum">
              <a:rPr lang="en-US" smtClean="0"/>
              <a:t>22</a:t>
            </a:fld>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hangingPunct="1"/>
            <a:r>
              <a:rPr lang="en-US" dirty="0"/>
              <a:t>Business Disaster Recovery</a:t>
            </a:r>
          </a:p>
        </p:txBody>
      </p:sp>
      <p:sp>
        <p:nvSpPr>
          <p:cNvPr id="30723" name="Rectangle 3"/>
          <p:cNvSpPr>
            <a:spLocks noGrp="1" noChangeArrowheads="1"/>
          </p:cNvSpPr>
          <p:nvPr>
            <p:ph idx="1"/>
          </p:nvPr>
        </p:nvSpPr>
        <p:spPr>
          <a:xfrm>
            <a:off x="457200" y="1371600"/>
            <a:ext cx="8229600" cy="4525963"/>
          </a:xfrm>
        </p:spPr>
        <p:txBody>
          <a:bodyPr/>
          <a:lstStyle/>
          <a:p>
            <a:pPr marL="0" indent="0" eaLnBrk="1" hangingPunct="1">
              <a:spcBef>
                <a:spcPts val="0"/>
              </a:spcBef>
              <a:buNone/>
            </a:pPr>
            <a:r>
              <a:rPr lang="en-US" dirty="0">
                <a:solidFill>
                  <a:srgbClr val="54B948"/>
                </a:solidFill>
              </a:rPr>
              <a:t>The SBTDC is the designated lead responder to facilitate business recovery following disasters</a:t>
            </a:r>
          </a:p>
          <a:p>
            <a:pPr lvl="1" eaLnBrk="1" hangingPunct="1">
              <a:spcBef>
                <a:spcPts val="1500"/>
              </a:spcBef>
            </a:pPr>
            <a:r>
              <a:rPr lang="en-US" dirty="0"/>
              <a:t>Serves on NC Emergency Management’s Disaster Recovery Advisory Team</a:t>
            </a:r>
          </a:p>
          <a:p>
            <a:pPr lvl="1" eaLnBrk="1" hangingPunct="1">
              <a:lnSpc>
                <a:spcPct val="150000"/>
              </a:lnSpc>
              <a:spcBef>
                <a:spcPts val="1500"/>
              </a:spcBef>
            </a:pPr>
            <a:r>
              <a:rPr lang="en-US" dirty="0"/>
              <a:t>Establishes systematic response to business disaster losses</a:t>
            </a:r>
          </a:p>
          <a:p>
            <a:pPr lvl="1" eaLnBrk="1" hangingPunct="1">
              <a:spcBef>
                <a:spcPts val="1500"/>
              </a:spcBef>
            </a:pPr>
            <a:r>
              <a:rPr lang="en-US" dirty="0"/>
              <a:t>Facilitates access to federal and state disaster loan programs and other recovery related resources</a:t>
            </a:r>
          </a:p>
          <a:p>
            <a:pPr eaLnBrk="1" hangingPunct="1">
              <a:lnSpc>
                <a:spcPct val="150000"/>
              </a:lnSpc>
              <a:spcBef>
                <a:spcPts val="0"/>
              </a:spcBef>
            </a:pPr>
            <a:endParaRPr lang="en-US" dirty="0">
              <a:solidFill>
                <a:srgbClr val="54B948"/>
              </a:solidFill>
            </a:endParaRPr>
          </a:p>
        </p:txBody>
      </p:sp>
      <p:sp>
        <p:nvSpPr>
          <p:cNvPr id="3" name="Slide Number Placeholder 2"/>
          <p:cNvSpPr>
            <a:spLocks noGrp="1"/>
          </p:cNvSpPr>
          <p:nvPr>
            <p:ph type="sldNum" sz="quarter" idx="12"/>
          </p:nvPr>
        </p:nvSpPr>
        <p:spPr/>
        <p:txBody>
          <a:bodyPr/>
          <a:lstStyle/>
          <a:p>
            <a:fld id="{62ECB6C2-7C0B-4397-B3B3-68C7AACF1204}" type="slidenum">
              <a:rPr lang="en-US" smtClean="0"/>
              <a:t>23</a:t>
            </a:fld>
            <a:endParaRPr lang="en-US" dirty="0"/>
          </a:p>
        </p:txBody>
      </p:sp>
    </p:spTree>
    <p:extLst>
      <p:ext uri="{BB962C8B-B14F-4D97-AF65-F5344CB8AC3E}">
        <p14:creationId xmlns:p14="http://schemas.microsoft.com/office/powerpoint/2010/main" val="347296845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hangingPunct="1"/>
            <a:r>
              <a:rPr lang="en-US" dirty="0"/>
              <a:t>Training and Workshops</a:t>
            </a:r>
          </a:p>
        </p:txBody>
      </p:sp>
      <p:sp>
        <p:nvSpPr>
          <p:cNvPr id="30723" name="Rectangle 3"/>
          <p:cNvSpPr>
            <a:spLocks noGrp="1" noChangeArrowheads="1"/>
          </p:cNvSpPr>
          <p:nvPr>
            <p:ph idx="1"/>
          </p:nvPr>
        </p:nvSpPr>
        <p:spPr>
          <a:xfrm>
            <a:off x="1295400" y="990600"/>
            <a:ext cx="8229600" cy="4525963"/>
          </a:xfrm>
        </p:spPr>
        <p:txBody>
          <a:bodyPr/>
          <a:lstStyle/>
          <a:p>
            <a:pPr eaLnBrk="1" hangingPunct="1">
              <a:lnSpc>
                <a:spcPct val="150000"/>
              </a:lnSpc>
              <a:spcBef>
                <a:spcPts val="0"/>
              </a:spcBef>
            </a:pPr>
            <a:r>
              <a:rPr lang="en-US" dirty="0">
                <a:solidFill>
                  <a:srgbClr val="54B948"/>
                </a:solidFill>
              </a:rPr>
              <a:t>Pre-venture orientations</a:t>
            </a:r>
            <a:r>
              <a:rPr lang="en-US" dirty="0"/>
              <a:t> </a:t>
            </a:r>
          </a:p>
          <a:p>
            <a:pPr eaLnBrk="1" hangingPunct="1">
              <a:lnSpc>
                <a:spcPct val="150000"/>
              </a:lnSpc>
              <a:spcBef>
                <a:spcPts val="0"/>
              </a:spcBef>
            </a:pPr>
            <a:r>
              <a:rPr lang="en-US" dirty="0"/>
              <a:t>Marketing &amp; sales</a:t>
            </a:r>
          </a:p>
          <a:p>
            <a:pPr eaLnBrk="1" hangingPunct="1">
              <a:lnSpc>
                <a:spcPct val="150000"/>
              </a:lnSpc>
              <a:spcBef>
                <a:spcPts val="0"/>
              </a:spcBef>
            </a:pPr>
            <a:r>
              <a:rPr lang="en-US" dirty="0">
                <a:solidFill>
                  <a:srgbClr val="54B948"/>
                </a:solidFill>
              </a:rPr>
              <a:t>Financial management</a:t>
            </a:r>
          </a:p>
          <a:p>
            <a:pPr eaLnBrk="1" hangingPunct="1">
              <a:lnSpc>
                <a:spcPct val="150000"/>
              </a:lnSpc>
              <a:spcBef>
                <a:spcPts val="0"/>
              </a:spcBef>
            </a:pPr>
            <a:r>
              <a:rPr lang="en-US" dirty="0"/>
              <a:t>International trade opportunities</a:t>
            </a:r>
          </a:p>
          <a:p>
            <a:pPr eaLnBrk="1" hangingPunct="1">
              <a:lnSpc>
                <a:spcPct val="150000"/>
              </a:lnSpc>
              <a:spcBef>
                <a:spcPts val="0"/>
              </a:spcBef>
            </a:pPr>
            <a:r>
              <a:rPr lang="en-US" dirty="0">
                <a:solidFill>
                  <a:srgbClr val="54B948"/>
                </a:solidFill>
              </a:rPr>
              <a:t>Access to debt and equity financing</a:t>
            </a:r>
          </a:p>
          <a:p>
            <a:pPr eaLnBrk="1" hangingPunct="1">
              <a:lnSpc>
                <a:spcPct val="150000"/>
              </a:lnSpc>
              <a:spcBef>
                <a:spcPts val="0"/>
              </a:spcBef>
            </a:pPr>
            <a:r>
              <a:rPr lang="en-US" dirty="0"/>
              <a:t>Government procurement opportunities (PTAC)</a:t>
            </a:r>
          </a:p>
          <a:p>
            <a:pPr eaLnBrk="1" hangingPunct="1">
              <a:lnSpc>
                <a:spcPct val="150000"/>
              </a:lnSpc>
              <a:spcBef>
                <a:spcPts val="0"/>
              </a:spcBef>
            </a:pPr>
            <a:r>
              <a:rPr lang="en-US" dirty="0">
                <a:solidFill>
                  <a:srgbClr val="54B948"/>
                </a:solidFill>
              </a:rPr>
              <a:t>Client-specific trainings &amp; events</a:t>
            </a:r>
          </a:p>
          <a:p>
            <a:pPr eaLnBrk="1" hangingPunct="1">
              <a:lnSpc>
                <a:spcPct val="150000"/>
              </a:lnSpc>
              <a:spcBef>
                <a:spcPts val="0"/>
              </a:spcBef>
            </a:pPr>
            <a:r>
              <a:rPr lang="en-US" dirty="0"/>
              <a:t>Selected co-sponsored events</a:t>
            </a:r>
          </a:p>
          <a:p>
            <a:pPr eaLnBrk="1" hangingPunct="1">
              <a:lnSpc>
                <a:spcPct val="150000"/>
              </a:lnSpc>
              <a:spcBef>
                <a:spcPts val="0"/>
              </a:spcBef>
            </a:pPr>
            <a:endParaRPr lang="en-US" dirty="0">
              <a:solidFill>
                <a:srgbClr val="54B948"/>
              </a:solidFill>
            </a:endParaRPr>
          </a:p>
        </p:txBody>
      </p:sp>
      <p:sp>
        <p:nvSpPr>
          <p:cNvPr id="3" name="Slide Number Placeholder 2"/>
          <p:cNvSpPr>
            <a:spLocks noGrp="1"/>
          </p:cNvSpPr>
          <p:nvPr>
            <p:ph type="sldNum" sz="quarter" idx="12"/>
          </p:nvPr>
        </p:nvSpPr>
        <p:spPr/>
        <p:txBody>
          <a:bodyPr/>
          <a:lstStyle/>
          <a:p>
            <a:fld id="{62ECB6C2-7C0B-4397-B3B3-68C7AACF1204}" type="slidenum">
              <a:rPr lang="en-US" smtClean="0"/>
              <a:t>24</a:t>
            </a:fld>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28600"/>
            <a:ext cx="8686800" cy="1143000"/>
          </a:xfrm>
        </p:spPr>
        <p:txBody>
          <a:bodyPr/>
          <a:lstStyle/>
          <a:p>
            <a:pPr eaLnBrk="1" hangingPunct="1"/>
            <a:r>
              <a:rPr lang="en-US" dirty="0"/>
              <a:t>Statewide Conferences, Seminars &amp; Events</a:t>
            </a:r>
          </a:p>
        </p:txBody>
      </p:sp>
      <p:sp>
        <p:nvSpPr>
          <p:cNvPr id="32771" name="Rectangle 3"/>
          <p:cNvSpPr>
            <a:spLocks noGrp="1" noChangeArrowheads="1"/>
          </p:cNvSpPr>
          <p:nvPr>
            <p:ph idx="1"/>
          </p:nvPr>
        </p:nvSpPr>
        <p:spPr>
          <a:xfrm>
            <a:off x="457200" y="1295400"/>
            <a:ext cx="8458200" cy="4038600"/>
          </a:xfrm>
        </p:spPr>
        <p:txBody>
          <a:bodyPr/>
          <a:lstStyle/>
          <a:p>
            <a:pPr eaLnBrk="1" hangingPunct="1">
              <a:spcAft>
                <a:spcPts val="600"/>
              </a:spcAft>
            </a:pPr>
            <a:r>
              <a:rPr lang="en-US" dirty="0"/>
              <a:t>Marketplace and Opportunities Procurement Conferences</a:t>
            </a:r>
          </a:p>
          <a:p>
            <a:pPr eaLnBrk="1" hangingPunct="1">
              <a:spcAft>
                <a:spcPts val="600"/>
              </a:spcAft>
            </a:pPr>
            <a:r>
              <a:rPr lang="en-US" dirty="0">
                <a:solidFill>
                  <a:srgbClr val="54B948"/>
                </a:solidFill>
              </a:rPr>
              <a:t>Annual SBIR / STTR Conference</a:t>
            </a:r>
          </a:p>
          <a:p>
            <a:pPr eaLnBrk="1" hangingPunct="1">
              <a:spcAft>
                <a:spcPts val="600"/>
              </a:spcAft>
            </a:pPr>
            <a:r>
              <a:rPr lang="en-US" dirty="0"/>
              <a:t>Becoming an Investor-Ready Entrepreneur / NC Angels</a:t>
            </a:r>
            <a:endParaRPr lang="en-US" baseline="30000" dirty="0"/>
          </a:p>
          <a:p>
            <a:pPr eaLnBrk="1" hangingPunct="1">
              <a:spcAft>
                <a:spcPts val="600"/>
              </a:spcAft>
            </a:pPr>
            <a:r>
              <a:rPr lang="en-US" dirty="0">
                <a:solidFill>
                  <a:srgbClr val="54B948"/>
                </a:solidFill>
              </a:rPr>
              <a:t>Aquaculture Development Conference</a:t>
            </a:r>
          </a:p>
          <a:p>
            <a:pPr eaLnBrk="1" hangingPunct="1">
              <a:spcAft>
                <a:spcPts val="600"/>
              </a:spcAft>
            </a:pPr>
            <a:r>
              <a:rPr lang="en-US" dirty="0"/>
              <a:t>Certified Global Business Professional Training </a:t>
            </a:r>
          </a:p>
          <a:p>
            <a:pPr eaLnBrk="1" hangingPunct="1">
              <a:spcAft>
                <a:spcPts val="600"/>
              </a:spcAft>
            </a:pPr>
            <a:r>
              <a:rPr lang="en-US" dirty="0">
                <a:solidFill>
                  <a:srgbClr val="54B948"/>
                </a:solidFill>
              </a:rPr>
              <a:t>NxLeveL Workshop for Entrepreneurs</a:t>
            </a:r>
          </a:p>
          <a:p>
            <a:pPr eaLnBrk="1" hangingPunct="1">
              <a:spcAft>
                <a:spcPts val="600"/>
              </a:spcAft>
            </a:pPr>
            <a:r>
              <a:rPr lang="en-US" dirty="0"/>
              <a:t>Disaster Recovery Contracting Summit</a:t>
            </a:r>
          </a:p>
          <a:p>
            <a:pPr eaLnBrk="1" hangingPunct="1">
              <a:spcAft>
                <a:spcPts val="600"/>
              </a:spcAft>
            </a:pPr>
            <a:r>
              <a:rPr lang="en-US" dirty="0">
                <a:solidFill>
                  <a:srgbClr val="54B948"/>
                </a:solidFill>
              </a:rPr>
              <a:t>Selected Co-Sponsored Events</a:t>
            </a:r>
          </a:p>
        </p:txBody>
      </p:sp>
      <p:sp>
        <p:nvSpPr>
          <p:cNvPr id="3" name="Slide Number Placeholder 2"/>
          <p:cNvSpPr>
            <a:spLocks noGrp="1"/>
          </p:cNvSpPr>
          <p:nvPr>
            <p:ph type="sldNum" sz="quarter" idx="12"/>
          </p:nvPr>
        </p:nvSpPr>
        <p:spPr/>
        <p:txBody>
          <a:bodyPr/>
          <a:lstStyle/>
          <a:p>
            <a:fld id="{62ECB6C2-7C0B-4397-B3B3-68C7AACF1204}" type="slidenum">
              <a:rPr lang="en-US" smtClean="0"/>
              <a:t>25</a:t>
            </a:fld>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t>Evaluation, Outcomes &amp; Impact</a:t>
            </a:r>
          </a:p>
        </p:txBody>
      </p:sp>
      <p:sp>
        <p:nvSpPr>
          <p:cNvPr id="34819" name="Rectangle 3"/>
          <p:cNvSpPr>
            <a:spLocks noGrp="1" noChangeArrowheads="1"/>
          </p:cNvSpPr>
          <p:nvPr>
            <p:ph idx="1"/>
          </p:nvPr>
        </p:nvSpPr>
        <p:spPr>
          <a:xfrm>
            <a:off x="762000" y="1295401"/>
            <a:ext cx="8229600" cy="3886200"/>
          </a:xfrm>
        </p:spPr>
        <p:txBody>
          <a:bodyPr/>
          <a:lstStyle/>
          <a:p>
            <a:pPr eaLnBrk="1" hangingPunct="1">
              <a:lnSpc>
                <a:spcPct val="90000"/>
              </a:lnSpc>
              <a:buSzPct val="90000"/>
            </a:pPr>
            <a:r>
              <a:rPr lang="en-US" dirty="0">
                <a:solidFill>
                  <a:srgbClr val="54B948"/>
                </a:solidFill>
              </a:rPr>
              <a:t>Internal systems and controls</a:t>
            </a:r>
          </a:p>
          <a:p>
            <a:pPr lvl="1" eaLnBrk="1" hangingPunct="1">
              <a:lnSpc>
                <a:spcPct val="90000"/>
              </a:lnSpc>
            </a:pPr>
            <a:r>
              <a:rPr lang="en-US" dirty="0"/>
              <a:t>Strategic plan driven</a:t>
            </a:r>
          </a:p>
          <a:p>
            <a:pPr lvl="1" eaLnBrk="1" hangingPunct="1">
              <a:lnSpc>
                <a:spcPct val="90000"/>
              </a:lnSpc>
            </a:pPr>
            <a:r>
              <a:rPr lang="en-US" dirty="0"/>
              <a:t>Annual business needs assessment</a:t>
            </a:r>
          </a:p>
          <a:p>
            <a:pPr lvl="1" eaLnBrk="1" hangingPunct="1">
              <a:lnSpc>
                <a:spcPct val="90000"/>
              </a:lnSpc>
            </a:pPr>
            <a:r>
              <a:rPr lang="en-US" dirty="0"/>
              <a:t>Annual work plans (state/regional)</a:t>
            </a:r>
          </a:p>
          <a:p>
            <a:pPr lvl="1" eaLnBrk="1" hangingPunct="1">
              <a:lnSpc>
                <a:spcPct val="90000"/>
              </a:lnSpc>
            </a:pPr>
            <a:r>
              <a:rPr lang="en-US" dirty="0"/>
              <a:t>Regular reporting, management interaction, and reviews</a:t>
            </a:r>
          </a:p>
          <a:p>
            <a:pPr eaLnBrk="1" hangingPunct="1">
              <a:lnSpc>
                <a:spcPct val="90000"/>
              </a:lnSpc>
              <a:spcBef>
                <a:spcPts val="1200"/>
              </a:spcBef>
              <a:buSzPct val="90000"/>
            </a:pPr>
            <a:r>
              <a:rPr lang="en-US" dirty="0">
                <a:solidFill>
                  <a:srgbClr val="54B948"/>
                </a:solidFill>
              </a:rPr>
              <a:t>Client evaluations</a:t>
            </a:r>
            <a:r>
              <a:rPr lang="en-US" sz="3200" dirty="0">
                <a:solidFill>
                  <a:srgbClr val="54B948"/>
                </a:solidFill>
              </a:rPr>
              <a:t>	</a:t>
            </a:r>
          </a:p>
          <a:p>
            <a:pPr eaLnBrk="1" hangingPunct="1">
              <a:lnSpc>
                <a:spcPct val="90000"/>
              </a:lnSpc>
              <a:spcBef>
                <a:spcPts val="1200"/>
              </a:spcBef>
              <a:buSzPct val="90000"/>
            </a:pPr>
            <a:r>
              <a:rPr lang="en-US" dirty="0"/>
              <a:t>Client financing/jobs created &amp; retained</a:t>
            </a:r>
          </a:p>
          <a:p>
            <a:pPr eaLnBrk="1" hangingPunct="1">
              <a:lnSpc>
                <a:spcPct val="90000"/>
              </a:lnSpc>
              <a:spcBef>
                <a:spcPts val="1200"/>
              </a:spcBef>
              <a:buSzPct val="90000"/>
            </a:pPr>
            <a:r>
              <a:rPr lang="en-US" dirty="0">
                <a:solidFill>
                  <a:srgbClr val="54B948"/>
                </a:solidFill>
              </a:rPr>
              <a:t>Annual economic impact assessment study</a:t>
            </a:r>
            <a:endParaRPr lang="en-US" sz="3200" dirty="0">
              <a:solidFill>
                <a:srgbClr val="54B948"/>
              </a:solidFill>
            </a:endParaRPr>
          </a:p>
          <a:p>
            <a:pPr eaLnBrk="1" hangingPunct="1">
              <a:lnSpc>
                <a:spcPct val="90000"/>
              </a:lnSpc>
              <a:spcBef>
                <a:spcPts val="1200"/>
              </a:spcBef>
              <a:buSzPct val="90000"/>
            </a:pPr>
            <a:r>
              <a:rPr lang="en-US" dirty="0"/>
              <a:t>External peer evaluations/national accreditation             required</a:t>
            </a:r>
          </a:p>
        </p:txBody>
      </p:sp>
      <p:sp>
        <p:nvSpPr>
          <p:cNvPr id="3" name="Slide Number Placeholder 2"/>
          <p:cNvSpPr>
            <a:spLocks noGrp="1"/>
          </p:cNvSpPr>
          <p:nvPr>
            <p:ph type="sldNum" sz="quarter" idx="12"/>
          </p:nvPr>
        </p:nvSpPr>
        <p:spPr/>
        <p:txBody>
          <a:bodyPr/>
          <a:lstStyle/>
          <a:p>
            <a:fld id="{62ECB6C2-7C0B-4397-B3B3-68C7AACF1204}" type="slidenum">
              <a:rPr lang="en-US" smtClean="0"/>
              <a:t>26</a:t>
            </a:fld>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57200" y="263519"/>
            <a:ext cx="8229600" cy="1143000"/>
          </a:xfrm>
        </p:spPr>
        <p:txBody>
          <a:bodyPr/>
          <a:lstStyle/>
          <a:p>
            <a:pPr eaLnBrk="1" hangingPunct="1"/>
            <a:r>
              <a:rPr lang="en-US" dirty="0"/>
              <a:t>NEW Client Opinions </a:t>
            </a:r>
            <a:br>
              <a:rPr lang="en-US" dirty="0"/>
            </a:br>
            <a:r>
              <a:rPr lang="en-US" dirty="0"/>
              <a:t>of SBTDC Counseling</a:t>
            </a:r>
          </a:p>
        </p:txBody>
      </p:sp>
      <p:sp>
        <p:nvSpPr>
          <p:cNvPr id="5" name="Slide Number Placeholder 4"/>
          <p:cNvSpPr>
            <a:spLocks noGrp="1"/>
          </p:cNvSpPr>
          <p:nvPr>
            <p:ph type="sldNum" sz="quarter" idx="12"/>
          </p:nvPr>
        </p:nvSpPr>
        <p:spPr/>
        <p:txBody>
          <a:bodyPr/>
          <a:lstStyle/>
          <a:p>
            <a:fld id="{62ECB6C2-7C0B-4397-B3B3-68C7AACF1204}" type="slidenum">
              <a:rPr lang="en-US" smtClean="0"/>
              <a:t>27</a:t>
            </a:fld>
            <a:endParaRPr lang="en-US" dirty="0"/>
          </a:p>
        </p:txBody>
      </p:sp>
      <p:pic>
        <p:nvPicPr>
          <p:cNvPr id="6" name="Picture 5">
            <a:extLst>
              <a:ext uri="{FF2B5EF4-FFF2-40B4-BE49-F238E27FC236}">
                <a16:creationId xmlns:a16="http://schemas.microsoft.com/office/drawing/2014/main" id="{E10573D3-9454-5842-8679-B04CEC0AB2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150" y="1663697"/>
            <a:ext cx="5473700" cy="2286000"/>
          </a:xfrm>
          <a:prstGeom prst="rect">
            <a:avLst/>
          </a:prstGeom>
        </p:spPr>
      </p:pic>
      <p:sp>
        <p:nvSpPr>
          <p:cNvPr id="7" name="TextBox 6">
            <a:extLst>
              <a:ext uri="{FF2B5EF4-FFF2-40B4-BE49-F238E27FC236}">
                <a16:creationId xmlns:a16="http://schemas.microsoft.com/office/drawing/2014/main" id="{7EFAE101-A4C7-9A4A-AD11-1AC0F3763CE8}"/>
              </a:ext>
            </a:extLst>
          </p:cNvPr>
          <p:cNvSpPr txBox="1"/>
          <p:nvPr/>
        </p:nvSpPr>
        <p:spPr>
          <a:xfrm>
            <a:off x="1981200" y="3959402"/>
            <a:ext cx="5473700" cy="1261884"/>
          </a:xfrm>
          <a:prstGeom prst="rect">
            <a:avLst/>
          </a:prstGeom>
          <a:noFill/>
        </p:spPr>
        <p:txBody>
          <a:bodyPr wrap="square" rtlCol="0">
            <a:spAutoFit/>
          </a:bodyPr>
          <a:lstStyle/>
          <a:p>
            <a:pPr algn="ctr"/>
            <a:r>
              <a:rPr lang="en-US" sz="6000" dirty="0">
                <a:solidFill>
                  <a:srgbClr val="54B948"/>
                </a:solidFill>
              </a:rPr>
              <a:t>98% </a:t>
            </a:r>
          </a:p>
          <a:p>
            <a:r>
              <a:rPr lang="en-US" sz="1600" dirty="0"/>
              <a:t>of clients rate SBTDC counseling as good to excellent</a:t>
            </a:r>
          </a:p>
        </p:txBody>
      </p:sp>
    </p:spTree>
    <p:extLst>
      <p:ext uri="{BB962C8B-B14F-4D97-AF65-F5344CB8AC3E}">
        <p14:creationId xmlns:p14="http://schemas.microsoft.com/office/powerpoint/2010/main" val="240844234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type="title"/>
          </p:nvPr>
        </p:nvSpPr>
        <p:spPr/>
        <p:txBody>
          <a:bodyPr/>
          <a:lstStyle/>
          <a:p>
            <a:pPr eaLnBrk="1" hangingPunct="1"/>
            <a:r>
              <a:rPr lang="en-US"/>
              <a:t>Jobs Created and Sales Growth</a:t>
            </a:r>
          </a:p>
        </p:txBody>
      </p:sp>
      <p:sp>
        <p:nvSpPr>
          <p:cNvPr id="5124" name="Text Box 7"/>
          <p:cNvSpPr txBox="1">
            <a:spLocks noChangeArrowheads="1"/>
          </p:cNvSpPr>
          <p:nvPr/>
        </p:nvSpPr>
        <p:spPr bwMode="auto">
          <a:xfrm>
            <a:off x="457200" y="1676400"/>
            <a:ext cx="1473200" cy="919401"/>
          </a:xfrm>
          <a:prstGeom prst="roundRect">
            <a:avLst/>
          </a:prstGeom>
          <a:solidFill>
            <a:srgbClr val="54B948"/>
          </a:solidFill>
          <a:ln w="12700" cap="rnd">
            <a:solidFill>
              <a:srgbClr val="03180D"/>
            </a:solidFill>
            <a:round/>
            <a:headEnd/>
            <a:tailEnd/>
          </a:ln>
          <a:scene3d>
            <a:camera prst="orthographicFront"/>
            <a:lightRig rig="threePt" dir="t"/>
          </a:scene3d>
          <a:sp3d>
            <a:bevelT/>
          </a:sp3d>
        </p:spPr>
        <p:txBody>
          <a:bodyPr>
            <a:spAutoFit/>
          </a:bodyPr>
          <a:lstStyle/>
          <a:p>
            <a:pPr algn="ctr" eaLnBrk="0" hangingPunct="0">
              <a:spcBef>
                <a:spcPts val="250"/>
              </a:spcBef>
              <a:spcAft>
                <a:spcPts val="250"/>
              </a:spcAft>
              <a:defRPr/>
            </a:pPr>
            <a:r>
              <a:rPr lang="en-US" sz="1600" b="1" i="1" dirty="0">
                <a:solidFill>
                  <a:schemeClr val="bg1"/>
                </a:solidFill>
              </a:rPr>
              <a:t>Cost per job generated = $1,415</a:t>
            </a:r>
          </a:p>
        </p:txBody>
      </p:sp>
      <p:sp>
        <p:nvSpPr>
          <p:cNvPr id="4103" name="Text Box 8"/>
          <p:cNvSpPr txBox="1">
            <a:spLocks noChangeArrowheads="1"/>
          </p:cNvSpPr>
          <p:nvPr/>
        </p:nvSpPr>
        <p:spPr bwMode="auto">
          <a:xfrm>
            <a:off x="2895600" y="5544979"/>
            <a:ext cx="3508664" cy="246221"/>
          </a:xfrm>
          <a:prstGeom prst="rect">
            <a:avLst/>
          </a:prstGeom>
          <a:noFill/>
          <a:ln w="12700">
            <a:noFill/>
            <a:miter lim="800000"/>
            <a:headEnd/>
            <a:tailEnd/>
          </a:ln>
        </p:spPr>
        <p:txBody>
          <a:bodyPr wrap="square">
            <a:spAutoFit/>
          </a:bodyPr>
          <a:lstStyle/>
          <a:p>
            <a:pPr algn="ctr" eaLnBrk="0" hangingPunct="0"/>
            <a:r>
              <a:rPr lang="en-US" sz="1000" i="1" dirty="0"/>
              <a:t>Source: 2019 SBTDC Impact Assessment Study</a:t>
            </a:r>
          </a:p>
        </p:txBody>
      </p:sp>
      <p:sp>
        <p:nvSpPr>
          <p:cNvPr id="5" name="Slide Number Placeholder 4"/>
          <p:cNvSpPr>
            <a:spLocks noGrp="1"/>
          </p:cNvSpPr>
          <p:nvPr>
            <p:ph type="sldNum" sz="quarter" idx="12"/>
          </p:nvPr>
        </p:nvSpPr>
        <p:spPr/>
        <p:txBody>
          <a:bodyPr/>
          <a:lstStyle/>
          <a:p>
            <a:fld id="{62ECB6C2-7C0B-4397-B3B3-68C7AACF1204}" type="slidenum">
              <a:rPr lang="en-US" smtClean="0"/>
              <a:t>28</a:t>
            </a:fld>
            <a:endParaRPr lang="en-US" dirty="0"/>
          </a:p>
        </p:txBody>
      </p:sp>
      <p:graphicFrame>
        <p:nvGraphicFramePr>
          <p:cNvPr id="11" name="Chart 10"/>
          <p:cNvGraphicFramePr/>
          <p:nvPr>
            <p:extLst>
              <p:ext uri="{D42A27DB-BD31-4B8C-83A1-F6EECF244321}">
                <p14:modId xmlns:p14="http://schemas.microsoft.com/office/powerpoint/2010/main" val="308474011"/>
              </p:ext>
            </p:extLst>
          </p:nvPr>
        </p:nvGraphicFramePr>
        <p:xfrm>
          <a:off x="1905000" y="1397000"/>
          <a:ext cx="71628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966590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National Accreditation</a:t>
            </a:r>
          </a:p>
        </p:txBody>
      </p:sp>
      <p:sp>
        <p:nvSpPr>
          <p:cNvPr id="37891" name="Rectangle 3"/>
          <p:cNvSpPr>
            <a:spLocks noGrp="1" noChangeArrowheads="1"/>
          </p:cNvSpPr>
          <p:nvPr>
            <p:ph idx="1"/>
          </p:nvPr>
        </p:nvSpPr>
        <p:spPr>
          <a:xfrm>
            <a:off x="457200" y="1828800"/>
            <a:ext cx="8229600" cy="2286000"/>
          </a:xfrm>
        </p:spPr>
        <p:txBody>
          <a:bodyPr/>
          <a:lstStyle/>
          <a:p>
            <a:pPr algn="ctr" eaLnBrk="1" hangingPunct="1">
              <a:buFont typeface="Monotype Sorts"/>
              <a:buNone/>
            </a:pPr>
            <a:r>
              <a:rPr lang="en-US" i="1" dirty="0"/>
              <a:t>“The NC SBTDC has a strong consistent identity </a:t>
            </a:r>
            <a:br>
              <a:rPr lang="en-US" i="1" dirty="0"/>
            </a:br>
            <a:r>
              <a:rPr lang="en-US" i="1" dirty="0"/>
              <a:t>and is well recognized in the state’s economic infrastructure… It is highly introspective with </a:t>
            </a:r>
            <a:br>
              <a:rPr lang="en-US" i="1" dirty="0"/>
            </a:br>
            <a:r>
              <a:rPr lang="en-US" i="1" dirty="0"/>
              <a:t>many examples of innovative thinking and action. </a:t>
            </a:r>
            <a:br>
              <a:rPr lang="en-US" i="1" dirty="0"/>
            </a:br>
            <a:r>
              <a:rPr lang="en-US" i="1" dirty="0"/>
              <a:t>They are strongly committed to measurement, </a:t>
            </a:r>
            <a:br>
              <a:rPr lang="en-US" i="1" dirty="0"/>
            </a:br>
            <a:r>
              <a:rPr lang="en-US" i="1" dirty="0"/>
              <a:t>evaluation of quality, and impact of its services.”</a:t>
            </a:r>
            <a:r>
              <a:rPr lang="en-US" dirty="0"/>
              <a:t/>
            </a:r>
            <a:br>
              <a:rPr lang="en-US" dirty="0"/>
            </a:br>
            <a:r>
              <a:rPr lang="en-US" sz="1400" dirty="0"/>
              <a:t/>
            </a:r>
            <a:br>
              <a:rPr lang="en-US" sz="1400" dirty="0"/>
            </a:br>
            <a:r>
              <a:rPr lang="en-US" sz="1200" dirty="0"/>
              <a:t>ASBDC Accreditation Report</a:t>
            </a:r>
          </a:p>
        </p:txBody>
      </p:sp>
      <p:sp>
        <p:nvSpPr>
          <p:cNvPr id="3" name="Slide Number Placeholder 2"/>
          <p:cNvSpPr>
            <a:spLocks noGrp="1"/>
          </p:cNvSpPr>
          <p:nvPr>
            <p:ph type="sldNum" sz="quarter" idx="12"/>
          </p:nvPr>
        </p:nvSpPr>
        <p:spPr/>
        <p:txBody>
          <a:bodyPr/>
          <a:lstStyle/>
          <a:p>
            <a:fld id="{62ECB6C2-7C0B-4397-B3B3-68C7AACF1204}" type="slidenum">
              <a:rPr lang="en-US" smtClean="0"/>
              <a:t>29</a:t>
            </a:fld>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lstStyle/>
          <a:p>
            <a:pPr eaLnBrk="1" hangingPunct="1"/>
            <a:r>
              <a:rPr lang="en-US" dirty="0"/>
              <a:t>Fit with University Mission</a:t>
            </a:r>
          </a:p>
        </p:txBody>
      </p:sp>
      <p:sp>
        <p:nvSpPr>
          <p:cNvPr id="15363" name="Rectangle 3"/>
          <p:cNvSpPr>
            <a:spLocks noGrp="1" noChangeArrowheads="1"/>
          </p:cNvSpPr>
          <p:nvPr>
            <p:ph idx="1"/>
          </p:nvPr>
        </p:nvSpPr>
        <p:spPr>
          <a:xfrm>
            <a:off x="152400" y="838200"/>
            <a:ext cx="8839200" cy="4754563"/>
          </a:xfrm>
        </p:spPr>
        <p:txBody>
          <a:bodyPr/>
          <a:lstStyle/>
          <a:p>
            <a:pPr eaLnBrk="1" hangingPunct="1"/>
            <a:r>
              <a:rPr lang="en-US" dirty="0">
                <a:solidFill>
                  <a:srgbClr val="54B948"/>
                </a:solidFill>
              </a:rPr>
              <a:t>Education/Teaching</a:t>
            </a:r>
          </a:p>
          <a:p>
            <a:pPr lvl="1" eaLnBrk="1" hangingPunct="1"/>
            <a:r>
              <a:rPr lang="en-US" sz="1900" dirty="0"/>
              <a:t>Enhance lifetime skills of business owners</a:t>
            </a:r>
          </a:p>
          <a:p>
            <a:pPr lvl="1" eaLnBrk="1" hangingPunct="1"/>
            <a:r>
              <a:rPr lang="en-US" sz="1900" dirty="0"/>
              <a:t>Engage students in internships and practicum course work</a:t>
            </a:r>
          </a:p>
          <a:p>
            <a:pPr eaLnBrk="1" hangingPunct="1"/>
            <a:r>
              <a:rPr lang="en-US" dirty="0">
                <a:solidFill>
                  <a:srgbClr val="54B948"/>
                </a:solidFill>
              </a:rPr>
              <a:t>Research</a:t>
            </a:r>
          </a:p>
          <a:p>
            <a:pPr lvl="1" eaLnBrk="1" hangingPunct="1"/>
            <a:r>
              <a:rPr lang="en-US" sz="1900" dirty="0"/>
              <a:t>Apply business theory to real-world problems</a:t>
            </a:r>
          </a:p>
          <a:p>
            <a:pPr lvl="1" eaLnBrk="1" hangingPunct="1"/>
            <a:r>
              <a:rPr lang="en-US" sz="1900" dirty="0"/>
              <a:t>Conduct needs assessments, industry studies, marketing and </a:t>
            </a:r>
            <a:br>
              <a:rPr lang="en-US" sz="1900" dirty="0"/>
            </a:br>
            <a:r>
              <a:rPr lang="en-US" sz="1900" dirty="0"/>
              <a:t>research studies</a:t>
            </a:r>
          </a:p>
          <a:p>
            <a:pPr eaLnBrk="1" hangingPunct="1"/>
            <a:r>
              <a:rPr lang="en-US" dirty="0">
                <a:solidFill>
                  <a:srgbClr val="54B948"/>
                </a:solidFill>
              </a:rPr>
              <a:t>Outreach and Engagement</a:t>
            </a:r>
          </a:p>
          <a:p>
            <a:pPr lvl="1" eaLnBrk="1" hangingPunct="1"/>
            <a:r>
              <a:rPr lang="en-US" sz="1900" dirty="0"/>
              <a:t>NC’s leading business assistance and support resource for existing businesses.</a:t>
            </a:r>
          </a:p>
          <a:p>
            <a:pPr lvl="1" eaLnBrk="1" hangingPunct="1"/>
            <a:r>
              <a:rPr lang="en-US" sz="1900" dirty="0"/>
              <a:t>Provide university interface with economic development organizations</a:t>
            </a:r>
          </a:p>
          <a:p>
            <a:pPr lvl="1" eaLnBrk="1" hangingPunct="1"/>
            <a:r>
              <a:rPr lang="en-US" sz="1900" dirty="0"/>
              <a:t>NC’s “first responder” for business-related disaster recovery</a:t>
            </a:r>
          </a:p>
          <a:p>
            <a:pPr eaLnBrk="1" hangingPunct="1"/>
            <a:endParaRPr lang="en-US" dirty="0"/>
          </a:p>
        </p:txBody>
      </p:sp>
      <p:sp>
        <p:nvSpPr>
          <p:cNvPr id="3" name="Slide Number Placeholder 2"/>
          <p:cNvSpPr>
            <a:spLocks noGrp="1"/>
          </p:cNvSpPr>
          <p:nvPr>
            <p:ph type="sldNum" sz="quarter" idx="12"/>
          </p:nvPr>
        </p:nvSpPr>
        <p:spPr/>
        <p:txBody>
          <a:bodyPr/>
          <a:lstStyle/>
          <a:p>
            <a:fld id="{62ECB6C2-7C0B-4397-B3B3-68C7AACF1204}" type="slidenum">
              <a:rPr lang="en-US" smtClean="0"/>
              <a:t>3</a:t>
            </a:fld>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p:cNvSpPr>
            <a:spLocks noGrp="1"/>
          </p:cNvSpPr>
          <p:nvPr>
            <p:ph type="ctrTitle"/>
          </p:nvPr>
        </p:nvSpPr>
        <p:spPr>
          <a:xfrm>
            <a:off x="685800" y="1371600"/>
            <a:ext cx="7772400" cy="646113"/>
          </a:xfrm>
        </p:spPr>
        <p:txBody>
          <a:bodyPr/>
          <a:lstStyle/>
          <a:p>
            <a:pPr eaLnBrk="1" hangingPunct="1"/>
            <a:r>
              <a:rPr lang="en-US" b="1" dirty="0"/>
              <a:t>Questions / Discussion</a:t>
            </a:r>
            <a:endParaRPr lang="en-US" dirty="0"/>
          </a:p>
        </p:txBody>
      </p:sp>
      <p:pic>
        <p:nvPicPr>
          <p:cNvPr id="38916" name="Picture 4" descr="SBTDC_logo_reverse.wmf"/>
          <p:cNvPicPr>
            <a:picLocks noChangeAspect="1"/>
          </p:cNvPicPr>
          <p:nvPr/>
        </p:nvPicPr>
        <p:blipFill>
          <a:blip r:embed="rId3" cstate="print"/>
          <a:srcRect/>
          <a:stretch>
            <a:fillRect/>
          </a:stretch>
        </p:blipFill>
        <p:spPr bwMode="auto">
          <a:xfrm>
            <a:off x="5867400" y="3416300"/>
            <a:ext cx="2501900" cy="927100"/>
          </a:xfrm>
          <a:prstGeom prst="rect">
            <a:avLst/>
          </a:prstGeom>
          <a:noFill/>
          <a:ln w="9525">
            <a:noFill/>
            <a:miter lim="800000"/>
            <a:headEnd/>
            <a:tailEnd/>
          </a:ln>
        </p:spPr>
      </p:pic>
      <p:sp>
        <p:nvSpPr>
          <p:cNvPr id="3" name="Slide Number Placeholder 2"/>
          <p:cNvSpPr>
            <a:spLocks noGrp="1"/>
          </p:cNvSpPr>
          <p:nvPr>
            <p:ph type="sldNum" sz="quarter" idx="11"/>
          </p:nvPr>
        </p:nvSpPr>
        <p:spPr/>
        <p:txBody>
          <a:bodyPr/>
          <a:lstStyle/>
          <a:p>
            <a:fld id="{EAD82190-C0C5-4156-AD81-3BED80FFA6CC}" type="slidenum">
              <a:rPr lang="en-US" smtClean="0"/>
              <a:pPr/>
              <a:t>30</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Federal Agency Partnerships </a:t>
            </a:r>
          </a:p>
        </p:txBody>
      </p:sp>
      <p:sp>
        <p:nvSpPr>
          <p:cNvPr id="16387" name="Rectangle 3"/>
          <p:cNvSpPr>
            <a:spLocks noGrp="1" noChangeArrowheads="1"/>
          </p:cNvSpPr>
          <p:nvPr>
            <p:ph idx="1"/>
          </p:nvPr>
        </p:nvSpPr>
        <p:spPr>
          <a:xfrm>
            <a:off x="457200" y="1600200"/>
            <a:ext cx="8077200" cy="4525963"/>
          </a:xfrm>
        </p:spPr>
        <p:txBody>
          <a:bodyPr/>
          <a:lstStyle/>
          <a:p>
            <a:pPr eaLnBrk="1" hangingPunct="1"/>
            <a:r>
              <a:rPr lang="en-US" dirty="0">
                <a:solidFill>
                  <a:srgbClr val="54B948"/>
                </a:solidFill>
              </a:rPr>
              <a:t>North Carolina’s representative:</a:t>
            </a:r>
          </a:p>
          <a:p>
            <a:pPr lvl="1" eaLnBrk="1" hangingPunct="1">
              <a:spcBef>
                <a:spcPts val="1680"/>
              </a:spcBef>
            </a:pPr>
            <a:r>
              <a:rPr lang="en-US" dirty="0"/>
              <a:t>Since 1984, in the SBA’s national Small Business Development Center (SBDC) program</a:t>
            </a:r>
          </a:p>
          <a:p>
            <a:pPr lvl="1" eaLnBrk="1" hangingPunct="1">
              <a:spcBef>
                <a:spcPts val="1680"/>
              </a:spcBef>
            </a:pPr>
            <a:r>
              <a:rPr lang="en-US" dirty="0"/>
              <a:t>Since 1986, in the Defense Logistics Agency’s national Procurement Technical Assistance Center program </a:t>
            </a:r>
          </a:p>
          <a:p>
            <a:pPr lvl="1" eaLnBrk="1" hangingPunct="1">
              <a:spcBef>
                <a:spcPts val="1680"/>
              </a:spcBef>
            </a:pPr>
            <a:r>
              <a:rPr lang="en-US" dirty="0"/>
              <a:t>Since 1997, in the US Export-Import Banking’s national        City-State Partnership program</a:t>
            </a:r>
          </a:p>
        </p:txBody>
      </p:sp>
      <p:sp>
        <p:nvSpPr>
          <p:cNvPr id="3" name="Slide Number Placeholder 2"/>
          <p:cNvSpPr>
            <a:spLocks noGrp="1"/>
          </p:cNvSpPr>
          <p:nvPr>
            <p:ph type="sldNum" sz="quarter" idx="12"/>
          </p:nvPr>
        </p:nvSpPr>
        <p:spPr/>
        <p:txBody>
          <a:bodyPr/>
          <a:lstStyle/>
          <a:p>
            <a:fld id="{62ECB6C2-7C0B-4397-B3B3-68C7AACF1204}" type="slidenum">
              <a:rPr lang="en-US" smtClean="0"/>
              <a:t>4</a:t>
            </a:fld>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152400"/>
            <a:ext cx="8229600" cy="1143000"/>
          </a:xfrm>
        </p:spPr>
        <p:txBody>
          <a:bodyPr/>
          <a:lstStyle/>
          <a:p>
            <a:pPr eaLnBrk="1" hangingPunct="1"/>
            <a:r>
              <a:rPr lang="en-US" dirty="0"/>
              <a:t>SBTDC Funding Sources</a:t>
            </a:r>
          </a:p>
        </p:txBody>
      </p:sp>
      <p:sp>
        <p:nvSpPr>
          <p:cNvPr id="3076" name="Text Box 4"/>
          <p:cNvSpPr txBox="1">
            <a:spLocks noChangeArrowheads="1"/>
          </p:cNvSpPr>
          <p:nvPr/>
        </p:nvSpPr>
        <p:spPr bwMode="auto">
          <a:xfrm>
            <a:off x="381000" y="1295400"/>
            <a:ext cx="1828800" cy="609398"/>
          </a:xfrm>
          <a:prstGeom prst="rect">
            <a:avLst/>
          </a:prstGeom>
          <a:solidFill>
            <a:srgbClr val="54B948"/>
          </a:solidFill>
          <a:ln w="12700" cap="sq">
            <a:solidFill>
              <a:srgbClr val="03180D"/>
            </a:solidFill>
            <a:miter lim="800000"/>
            <a:headEnd type="none" w="sm" len="sm"/>
            <a:tailEnd type="none" w="sm" len="sm"/>
          </a:ln>
          <a:scene3d>
            <a:camera prst="orthographicFront"/>
            <a:lightRig rig="threePt" dir="t"/>
          </a:scene3d>
          <a:sp3d>
            <a:bevelT/>
          </a:sp3d>
        </p:spPr>
        <p:txBody>
          <a:bodyPr wrap="square">
            <a:spAutoFit/>
          </a:bodyPr>
          <a:lstStyle/>
          <a:p>
            <a:pPr algn="ctr" eaLnBrk="0" hangingPunct="0">
              <a:lnSpc>
                <a:spcPct val="120000"/>
              </a:lnSpc>
              <a:spcBef>
                <a:spcPct val="15000"/>
              </a:spcBef>
              <a:spcAft>
                <a:spcPct val="15000"/>
              </a:spcAft>
            </a:pPr>
            <a:r>
              <a:rPr lang="en-US" sz="1400" b="1" i="1" dirty="0">
                <a:solidFill>
                  <a:schemeClr val="bg1"/>
                </a:solidFill>
              </a:rPr>
              <a:t>Total funding = </a:t>
            </a:r>
            <a:br>
              <a:rPr lang="en-US" sz="1400" b="1" i="1" dirty="0">
                <a:solidFill>
                  <a:schemeClr val="bg1"/>
                </a:solidFill>
              </a:rPr>
            </a:br>
            <a:r>
              <a:rPr lang="en-US" sz="1400" b="1" i="1" dirty="0">
                <a:solidFill>
                  <a:schemeClr val="bg1"/>
                </a:solidFill>
              </a:rPr>
              <a:t>$7.2M year </a:t>
            </a:r>
            <a:endParaRPr lang="en-US" sz="1400" b="1" dirty="0">
              <a:solidFill>
                <a:schemeClr val="bg1"/>
              </a:solidFill>
            </a:endParaRPr>
          </a:p>
        </p:txBody>
      </p:sp>
      <p:sp>
        <p:nvSpPr>
          <p:cNvPr id="5" name="Slide Number Placeholder 4"/>
          <p:cNvSpPr>
            <a:spLocks noGrp="1"/>
          </p:cNvSpPr>
          <p:nvPr>
            <p:ph type="sldNum" sz="quarter" idx="12"/>
          </p:nvPr>
        </p:nvSpPr>
        <p:spPr/>
        <p:txBody>
          <a:bodyPr/>
          <a:lstStyle/>
          <a:p>
            <a:fld id="{62ECB6C2-7C0B-4397-B3B3-68C7AACF1204}" type="slidenum">
              <a:rPr lang="en-US" smtClean="0"/>
              <a:t>5</a:t>
            </a:fld>
            <a:endParaRPr lang="en-US" dirty="0"/>
          </a:p>
        </p:txBody>
      </p:sp>
      <p:graphicFrame>
        <p:nvGraphicFramePr>
          <p:cNvPr id="2" name="Chart 1"/>
          <p:cNvGraphicFramePr/>
          <p:nvPr>
            <p:extLst>
              <p:ext uri="{D42A27DB-BD31-4B8C-83A1-F6EECF244321}">
                <p14:modId xmlns:p14="http://schemas.microsoft.com/office/powerpoint/2010/main" val="3188756598"/>
              </p:ext>
            </p:extLst>
          </p:nvPr>
        </p:nvGraphicFramePr>
        <p:xfrm>
          <a:off x="16002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048000" y="5029200"/>
            <a:ext cx="1295400" cy="523220"/>
          </a:xfrm>
          <a:prstGeom prst="rect">
            <a:avLst/>
          </a:prstGeom>
          <a:noFill/>
        </p:spPr>
        <p:txBody>
          <a:bodyPr wrap="square" rtlCol="0">
            <a:spAutoFit/>
          </a:bodyPr>
          <a:lstStyle/>
          <a:p>
            <a:pPr algn="ctr"/>
            <a:r>
              <a:rPr lang="en-US" sz="1400" b="1" dirty="0"/>
              <a:t>University 49%</a:t>
            </a:r>
          </a:p>
        </p:txBody>
      </p:sp>
      <p:sp>
        <p:nvSpPr>
          <p:cNvPr id="8" name="TextBox 7"/>
          <p:cNvSpPr txBox="1"/>
          <p:nvPr/>
        </p:nvSpPr>
        <p:spPr>
          <a:xfrm>
            <a:off x="655674" y="2590800"/>
            <a:ext cx="1295400" cy="738664"/>
          </a:xfrm>
          <a:prstGeom prst="rect">
            <a:avLst/>
          </a:prstGeom>
          <a:noFill/>
        </p:spPr>
        <p:txBody>
          <a:bodyPr wrap="square" rtlCol="0">
            <a:spAutoFit/>
          </a:bodyPr>
          <a:lstStyle/>
          <a:p>
            <a:pPr algn="ctr"/>
            <a:r>
              <a:rPr lang="en-US" sz="1400" b="1" dirty="0"/>
              <a:t>Federal (SBA/DLA) 49%</a:t>
            </a:r>
          </a:p>
        </p:txBody>
      </p:sp>
      <p:sp>
        <p:nvSpPr>
          <p:cNvPr id="9" name="TextBox 8"/>
          <p:cNvSpPr txBox="1"/>
          <p:nvPr/>
        </p:nvSpPr>
        <p:spPr>
          <a:xfrm>
            <a:off x="6096000" y="1610380"/>
            <a:ext cx="1295400" cy="523220"/>
          </a:xfrm>
          <a:prstGeom prst="rect">
            <a:avLst/>
          </a:prstGeom>
          <a:noFill/>
        </p:spPr>
        <p:txBody>
          <a:bodyPr wrap="square" rtlCol="0">
            <a:spAutoFit/>
          </a:bodyPr>
          <a:lstStyle/>
          <a:p>
            <a:pPr algn="ctr"/>
            <a:r>
              <a:rPr lang="en-US" sz="1400" b="1" dirty="0"/>
              <a:t>Private/other 2%</a:t>
            </a:r>
          </a:p>
        </p:txBody>
      </p:sp>
    </p:spTree>
    <p:extLst>
      <p:ext uri="{BB962C8B-B14F-4D97-AF65-F5344CB8AC3E}">
        <p14:creationId xmlns:p14="http://schemas.microsoft.com/office/powerpoint/2010/main" val="154077740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p:cNvSpPr>
            <a:spLocks noGrp="1" noChangeArrowheads="1"/>
          </p:cNvSpPr>
          <p:nvPr>
            <p:ph type="title"/>
          </p:nvPr>
        </p:nvSpPr>
        <p:spPr>
          <a:xfrm>
            <a:off x="457200" y="-207550"/>
            <a:ext cx="8229600" cy="1143000"/>
          </a:xfrm>
        </p:spPr>
        <p:txBody>
          <a:bodyPr/>
          <a:lstStyle/>
          <a:p>
            <a:pPr eaLnBrk="1" hangingPunct="1"/>
            <a:r>
              <a:rPr lang="en-US" dirty="0"/>
              <a:t>SBTDC Organization</a:t>
            </a:r>
          </a:p>
        </p:txBody>
      </p:sp>
      <p:grpSp>
        <p:nvGrpSpPr>
          <p:cNvPr id="17411" name="Group 41"/>
          <p:cNvGrpSpPr>
            <a:grpSpLocks/>
          </p:cNvGrpSpPr>
          <p:nvPr/>
        </p:nvGrpSpPr>
        <p:grpSpPr bwMode="auto">
          <a:xfrm>
            <a:off x="482152" y="685800"/>
            <a:ext cx="8433248" cy="5105400"/>
            <a:chOff x="647699" y="855145"/>
            <a:chExt cx="8769488" cy="4761475"/>
          </a:xfrm>
        </p:grpSpPr>
        <p:sp>
          <p:nvSpPr>
            <p:cNvPr id="17412" name="Line 2"/>
            <p:cNvSpPr>
              <a:spLocks noChangeShapeType="1"/>
            </p:cNvSpPr>
            <p:nvPr/>
          </p:nvSpPr>
          <p:spPr bwMode="auto">
            <a:xfrm>
              <a:off x="4457908" y="2971713"/>
              <a:ext cx="0" cy="457200"/>
            </a:xfrm>
            <a:prstGeom prst="line">
              <a:avLst/>
            </a:prstGeom>
            <a:noFill/>
            <a:ln w="12700">
              <a:solidFill>
                <a:srgbClr val="000000"/>
              </a:solidFill>
              <a:round/>
              <a:headEnd/>
              <a:tailEnd/>
            </a:ln>
          </p:spPr>
          <p:txBody>
            <a:bodyPr wrap="none" anchor="ctr"/>
            <a:lstStyle/>
            <a:p>
              <a:endParaRPr lang="en-US"/>
            </a:p>
          </p:txBody>
        </p:sp>
        <p:sp>
          <p:nvSpPr>
            <p:cNvPr id="17414" name="Line 4"/>
            <p:cNvSpPr>
              <a:spLocks noChangeShapeType="1"/>
            </p:cNvSpPr>
            <p:nvPr/>
          </p:nvSpPr>
          <p:spPr bwMode="auto">
            <a:xfrm flipH="1">
              <a:off x="1651848" y="3428882"/>
              <a:ext cx="19050" cy="609600"/>
            </a:xfrm>
            <a:custGeom>
              <a:avLst/>
              <a:gdLst>
                <a:gd name="T0" fmla="*/ 19050 w 19050"/>
                <a:gd name="T1" fmla="*/ 0 h 457200"/>
                <a:gd name="T2" fmla="*/ 19050 w 19050"/>
                <a:gd name="T3" fmla="*/ 4566840 h 457200"/>
                <a:gd name="T4" fmla="*/ 0 60000 65536"/>
                <a:gd name="T5" fmla="*/ 0 60000 65536"/>
                <a:gd name="T6" fmla="*/ 0 w 19050"/>
                <a:gd name="T7" fmla="*/ 0 h 457200"/>
                <a:gd name="T8" fmla="*/ 19050 w 19050"/>
                <a:gd name="T9" fmla="*/ 457200 h 457200"/>
              </a:gdLst>
              <a:ahLst/>
              <a:cxnLst>
                <a:cxn ang="T4">
                  <a:pos x="T0" y="T1"/>
                </a:cxn>
                <a:cxn ang="T5">
                  <a:pos x="T2" y="T3"/>
                </a:cxn>
              </a:cxnLst>
              <a:rect l="T6" t="T7" r="T8" b="T9"/>
              <a:pathLst>
                <a:path w="19050" h="457200">
                  <a:moveTo>
                    <a:pt x="0" y="0"/>
                  </a:moveTo>
                  <a:lnTo>
                    <a:pt x="0" y="457200"/>
                  </a:lnTo>
                </a:path>
              </a:pathLst>
            </a:custGeom>
            <a:noFill/>
            <a:ln w="12700">
              <a:solidFill>
                <a:srgbClr val="000000"/>
              </a:solidFill>
              <a:round/>
              <a:headEnd/>
              <a:tailEnd/>
            </a:ln>
          </p:spPr>
          <p:txBody>
            <a:bodyPr wrap="none" anchor="ctr"/>
            <a:lstStyle/>
            <a:p>
              <a:endParaRPr lang="en-US"/>
            </a:p>
          </p:txBody>
        </p:sp>
        <p:sp>
          <p:nvSpPr>
            <p:cNvPr id="17417" name="Line 7"/>
            <p:cNvSpPr>
              <a:spLocks noChangeShapeType="1"/>
            </p:cNvSpPr>
            <p:nvPr/>
          </p:nvSpPr>
          <p:spPr bwMode="auto">
            <a:xfrm>
              <a:off x="3133725" y="2895497"/>
              <a:ext cx="371475" cy="72"/>
            </a:xfrm>
            <a:prstGeom prst="line">
              <a:avLst/>
            </a:prstGeom>
            <a:noFill/>
            <a:ln w="19050" cap="sq">
              <a:solidFill>
                <a:srgbClr val="000000"/>
              </a:solidFill>
              <a:round/>
              <a:headEnd type="none" w="sm" len="sm"/>
              <a:tailEnd type="none" w="sm" len="sm"/>
            </a:ln>
          </p:spPr>
          <p:txBody>
            <a:bodyPr/>
            <a:lstStyle/>
            <a:p>
              <a:endParaRPr lang="en-US"/>
            </a:p>
          </p:txBody>
        </p:sp>
        <p:sp>
          <p:nvSpPr>
            <p:cNvPr id="17418" name="Line 8"/>
            <p:cNvSpPr>
              <a:spLocks noChangeShapeType="1"/>
            </p:cNvSpPr>
            <p:nvPr/>
          </p:nvSpPr>
          <p:spPr bwMode="auto">
            <a:xfrm>
              <a:off x="4464022" y="1314415"/>
              <a:ext cx="0" cy="1581155"/>
            </a:xfrm>
            <a:prstGeom prst="line">
              <a:avLst/>
            </a:prstGeom>
            <a:noFill/>
            <a:ln w="9525" cap="sq">
              <a:solidFill>
                <a:srgbClr val="000000"/>
              </a:solidFill>
              <a:round/>
              <a:headEnd type="none" w="sm" len="sm"/>
              <a:tailEnd type="none" w="sm" len="sm"/>
            </a:ln>
          </p:spPr>
          <p:txBody>
            <a:bodyPr/>
            <a:lstStyle/>
            <a:p>
              <a:endParaRPr lang="en-US"/>
            </a:p>
          </p:txBody>
        </p:sp>
        <p:sp>
          <p:nvSpPr>
            <p:cNvPr id="17419" name="Rectangle 10"/>
            <p:cNvSpPr>
              <a:spLocks noChangeArrowheads="1"/>
            </p:cNvSpPr>
            <p:nvPr/>
          </p:nvSpPr>
          <p:spPr bwMode="auto">
            <a:xfrm>
              <a:off x="5296803" y="4038600"/>
              <a:ext cx="2098327" cy="1168745"/>
            </a:xfrm>
            <a:prstGeom prst="rect">
              <a:avLst/>
            </a:prstGeom>
            <a:noFill/>
            <a:ln w="12700">
              <a:solidFill>
                <a:srgbClr val="03180D"/>
              </a:solidFill>
              <a:miter lim="800000"/>
              <a:headEnd/>
              <a:tailEnd/>
            </a:ln>
          </p:spPr>
          <p:txBody>
            <a:bodyPr wrap="square" lIns="90488" tIns="44450" rIns="90488" bIns="44450">
              <a:spAutoFit/>
            </a:bodyPr>
            <a:lstStyle/>
            <a:p>
              <a:pPr algn="ctr" eaLnBrk="0" hangingPunct="0">
                <a:lnSpc>
                  <a:spcPct val="105000"/>
                </a:lnSpc>
              </a:pPr>
              <a:r>
                <a:rPr lang="en-US" sz="900" dirty="0">
                  <a:solidFill>
                    <a:srgbClr val="03180D"/>
                  </a:solidFill>
                </a:rPr>
                <a:t>Leadership &amp; Program Development</a:t>
              </a:r>
            </a:p>
            <a:p>
              <a:pPr algn="ctr" eaLnBrk="0" hangingPunct="0">
                <a:lnSpc>
                  <a:spcPct val="105000"/>
                </a:lnSpc>
              </a:pPr>
              <a:r>
                <a:rPr lang="en-US" sz="900" dirty="0">
                  <a:solidFill>
                    <a:srgbClr val="03180D"/>
                  </a:solidFill>
                </a:rPr>
                <a:t>Strategy, Growth &amp; Sustainability</a:t>
              </a:r>
              <a:br>
                <a:rPr lang="en-US" sz="900" dirty="0">
                  <a:solidFill>
                    <a:srgbClr val="03180D"/>
                  </a:solidFill>
                </a:rPr>
              </a:br>
              <a:r>
                <a:rPr lang="en-US" sz="900" dirty="0">
                  <a:solidFill>
                    <a:srgbClr val="03180D"/>
                  </a:solidFill>
                </a:rPr>
                <a:t>International Business Development</a:t>
              </a:r>
            </a:p>
            <a:p>
              <a:pPr algn="ctr" eaLnBrk="0" hangingPunct="0">
                <a:lnSpc>
                  <a:spcPct val="105000"/>
                </a:lnSpc>
              </a:pPr>
              <a:r>
                <a:rPr lang="en-US" sz="900" dirty="0">
                  <a:solidFill>
                    <a:srgbClr val="03180D"/>
                  </a:solidFill>
                </a:rPr>
                <a:t>Tech Commercialization</a:t>
              </a:r>
            </a:p>
            <a:p>
              <a:pPr algn="ctr" eaLnBrk="0" hangingPunct="0">
                <a:lnSpc>
                  <a:spcPct val="105000"/>
                </a:lnSpc>
              </a:pPr>
              <a:r>
                <a:rPr lang="en-US" sz="900" dirty="0">
                  <a:solidFill>
                    <a:srgbClr val="03180D"/>
                  </a:solidFill>
                </a:rPr>
                <a:t>Marketing &amp; Research Services</a:t>
              </a:r>
            </a:p>
            <a:p>
              <a:pPr algn="ctr" eaLnBrk="0" hangingPunct="0">
                <a:lnSpc>
                  <a:spcPct val="105000"/>
                </a:lnSpc>
              </a:pPr>
              <a:r>
                <a:rPr lang="en-US" sz="900" dirty="0">
                  <a:solidFill>
                    <a:srgbClr val="03180D"/>
                  </a:solidFill>
                </a:rPr>
                <a:t>Business Disaster Recovery</a:t>
              </a:r>
            </a:p>
            <a:p>
              <a:pPr algn="ctr" eaLnBrk="0" hangingPunct="0">
                <a:lnSpc>
                  <a:spcPct val="105000"/>
                </a:lnSpc>
              </a:pPr>
              <a:r>
                <a:rPr lang="en-US" sz="900" dirty="0">
                  <a:solidFill>
                    <a:srgbClr val="03180D"/>
                  </a:solidFill>
                </a:rPr>
                <a:t>Business Launch</a:t>
              </a:r>
            </a:p>
          </p:txBody>
        </p:sp>
        <p:sp>
          <p:nvSpPr>
            <p:cNvPr id="17420" name="Line 11"/>
            <p:cNvSpPr>
              <a:spLocks noChangeShapeType="1"/>
            </p:cNvSpPr>
            <p:nvPr/>
          </p:nvSpPr>
          <p:spPr bwMode="auto">
            <a:xfrm>
              <a:off x="4040640" y="3657467"/>
              <a:ext cx="0" cy="381000"/>
            </a:xfrm>
            <a:prstGeom prst="line">
              <a:avLst/>
            </a:prstGeom>
            <a:noFill/>
            <a:ln w="12700">
              <a:solidFill>
                <a:srgbClr val="000000"/>
              </a:solidFill>
              <a:round/>
              <a:headEnd/>
              <a:tailEnd/>
            </a:ln>
          </p:spPr>
          <p:txBody>
            <a:bodyPr wrap="none" anchor="ctr"/>
            <a:lstStyle/>
            <a:p>
              <a:endParaRPr lang="en-US"/>
            </a:p>
          </p:txBody>
        </p:sp>
        <p:sp>
          <p:nvSpPr>
            <p:cNvPr id="17421" name="Text Box 12"/>
            <p:cNvSpPr txBox="1">
              <a:spLocks noChangeArrowheads="1"/>
            </p:cNvSpPr>
            <p:nvPr/>
          </p:nvSpPr>
          <p:spPr bwMode="auto">
            <a:xfrm>
              <a:off x="3011941" y="4038600"/>
              <a:ext cx="2057400" cy="1578020"/>
            </a:xfrm>
            <a:prstGeom prst="rect">
              <a:avLst/>
            </a:prstGeom>
            <a:solidFill>
              <a:schemeClr val="bg1"/>
            </a:solidFill>
            <a:ln w="12700" cap="sq">
              <a:solidFill>
                <a:srgbClr val="03180D"/>
              </a:solidFill>
              <a:miter lim="800000"/>
              <a:headEnd type="none" w="sm" len="sm"/>
              <a:tailEnd type="none" w="sm" len="sm"/>
            </a:ln>
          </p:spPr>
          <p:txBody>
            <a:bodyPr wrap="square">
              <a:spAutoFit/>
            </a:bodyPr>
            <a:lstStyle/>
            <a:p>
              <a:pPr algn="ctr" eaLnBrk="0" hangingPunct="0">
                <a:lnSpc>
                  <a:spcPct val="105000"/>
                </a:lnSpc>
              </a:pPr>
              <a:r>
                <a:rPr lang="en-US" sz="900" b="1" u="sng" dirty="0">
                  <a:solidFill>
                    <a:srgbClr val="03180D"/>
                  </a:solidFill>
                </a:rPr>
                <a:t>REGIONAL CENTER OFFICES</a:t>
              </a:r>
              <a:br>
                <a:rPr lang="en-US" sz="900" b="1" u="sng" dirty="0">
                  <a:solidFill>
                    <a:srgbClr val="03180D"/>
                  </a:solidFill>
                </a:rPr>
              </a:br>
              <a:r>
                <a:rPr lang="en-US" sz="900" b="1" i="1" dirty="0">
                  <a:solidFill>
                    <a:srgbClr val="03180D"/>
                  </a:solidFill>
                </a:rPr>
                <a:t>(10 regional centers, 16 offices)</a:t>
              </a:r>
            </a:p>
            <a:p>
              <a:pPr eaLnBrk="0" hangingPunct="0">
                <a:lnSpc>
                  <a:spcPct val="105000"/>
                </a:lnSpc>
              </a:pPr>
              <a:endParaRPr lang="en-US" sz="900" dirty="0">
                <a:solidFill>
                  <a:srgbClr val="03180D"/>
                </a:solidFill>
              </a:endParaRPr>
            </a:p>
            <a:p>
              <a:pPr eaLnBrk="0" hangingPunct="0">
                <a:lnSpc>
                  <a:spcPct val="105000"/>
                </a:lnSpc>
              </a:pPr>
              <a:r>
                <a:rPr lang="en-US" sz="900" dirty="0">
                  <a:solidFill>
                    <a:srgbClr val="03180D"/>
                  </a:solidFill>
                </a:rPr>
                <a:t>  Asheville	  Greensboro</a:t>
              </a:r>
            </a:p>
            <a:p>
              <a:pPr eaLnBrk="0" hangingPunct="0">
                <a:lnSpc>
                  <a:spcPct val="105000"/>
                </a:lnSpc>
              </a:pPr>
              <a:r>
                <a:rPr lang="en-US" sz="900" dirty="0">
                  <a:solidFill>
                    <a:srgbClr val="03180D"/>
                  </a:solidFill>
                </a:rPr>
                <a:t>  Boone 	  Greenville</a:t>
              </a:r>
            </a:p>
            <a:p>
              <a:pPr eaLnBrk="0" hangingPunct="0">
                <a:lnSpc>
                  <a:spcPct val="105000"/>
                </a:lnSpc>
              </a:pPr>
              <a:r>
                <a:rPr lang="en-US" sz="900" dirty="0">
                  <a:solidFill>
                    <a:srgbClr val="03180D"/>
                  </a:solidFill>
                </a:rPr>
                <a:t>  Chapel Hill 	  Hickory</a:t>
              </a:r>
            </a:p>
            <a:p>
              <a:pPr eaLnBrk="0" hangingPunct="0">
                <a:lnSpc>
                  <a:spcPct val="105000"/>
                </a:lnSpc>
              </a:pPr>
              <a:r>
                <a:rPr lang="en-US" sz="900" dirty="0">
                  <a:solidFill>
                    <a:srgbClr val="03180D"/>
                  </a:solidFill>
                </a:rPr>
                <a:t>  Charlotte 	  Nags Head</a:t>
              </a:r>
            </a:p>
            <a:p>
              <a:pPr eaLnBrk="0" hangingPunct="0">
                <a:lnSpc>
                  <a:spcPct val="105000"/>
                </a:lnSpc>
              </a:pPr>
              <a:r>
                <a:rPr lang="en-US" sz="900" dirty="0">
                  <a:solidFill>
                    <a:srgbClr val="03180D"/>
                  </a:solidFill>
                </a:rPr>
                <a:t>  Cullowhee 	  Pembroke</a:t>
              </a:r>
            </a:p>
            <a:p>
              <a:pPr eaLnBrk="0" hangingPunct="0">
                <a:lnSpc>
                  <a:spcPct val="105000"/>
                </a:lnSpc>
              </a:pPr>
              <a:r>
                <a:rPr lang="en-US" sz="900" dirty="0">
                  <a:solidFill>
                    <a:srgbClr val="03180D"/>
                  </a:solidFill>
                </a:rPr>
                <a:t>  Durham 	  Raleigh</a:t>
              </a:r>
              <a:br>
                <a:rPr lang="en-US" sz="900" dirty="0">
                  <a:solidFill>
                    <a:srgbClr val="03180D"/>
                  </a:solidFill>
                </a:rPr>
              </a:br>
              <a:r>
                <a:rPr lang="en-US" sz="900" dirty="0">
                  <a:solidFill>
                    <a:srgbClr val="03180D"/>
                  </a:solidFill>
                </a:rPr>
                <a:t>  Elizabeth City	  Wilmington</a:t>
              </a:r>
              <a:br>
                <a:rPr lang="en-US" sz="900" dirty="0">
                  <a:solidFill>
                    <a:srgbClr val="03180D"/>
                  </a:solidFill>
                </a:rPr>
              </a:br>
              <a:r>
                <a:rPr lang="en-US" sz="900" dirty="0">
                  <a:solidFill>
                    <a:srgbClr val="03180D"/>
                  </a:solidFill>
                </a:rPr>
                <a:t>  Fayetteville	  Winston-Salem</a:t>
              </a:r>
            </a:p>
          </p:txBody>
        </p:sp>
        <p:sp>
          <p:nvSpPr>
            <p:cNvPr id="17422" name="Text Box 15"/>
            <p:cNvSpPr txBox="1">
              <a:spLocks noChangeArrowheads="1"/>
            </p:cNvSpPr>
            <p:nvPr/>
          </p:nvSpPr>
          <p:spPr bwMode="auto">
            <a:xfrm>
              <a:off x="647699" y="2645582"/>
              <a:ext cx="2034244" cy="487973"/>
            </a:xfrm>
            <a:prstGeom prst="rect">
              <a:avLst/>
            </a:prstGeom>
            <a:solidFill>
              <a:srgbClr val="5F604B"/>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dirty="0">
                  <a:solidFill>
                    <a:schemeClr val="bg1"/>
                  </a:solidFill>
                </a:rPr>
                <a:t>Statewide Advisory Board</a:t>
              </a:r>
              <a:endParaRPr lang="en-US" sz="1400" i="1" dirty="0">
                <a:solidFill>
                  <a:schemeClr val="bg1"/>
                </a:solidFill>
              </a:endParaRPr>
            </a:p>
          </p:txBody>
        </p:sp>
        <p:sp>
          <p:nvSpPr>
            <p:cNvPr id="17423" name="Text Box 16"/>
            <p:cNvSpPr txBox="1">
              <a:spLocks noChangeArrowheads="1"/>
            </p:cNvSpPr>
            <p:nvPr/>
          </p:nvSpPr>
          <p:spPr bwMode="auto">
            <a:xfrm>
              <a:off x="647700" y="3352687"/>
              <a:ext cx="2034244" cy="487973"/>
            </a:xfrm>
            <a:prstGeom prst="rect">
              <a:avLst/>
            </a:prstGeom>
            <a:solidFill>
              <a:srgbClr val="5F604B"/>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dirty="0">
                  <a:solidFill>
                    <a:schemeClr val="bg1"/>
                  </a:solidFill>
                </a:rPr>
                <a:t>Administrative Operations</a:t>
              </a:r>
              <a:endParaRPr lang="en-US" sz="1400" i="1" dirty="0">
                <a:solidFill>
                  <a:schemeClr val="bg1"/>
                </a:solidFill>
              </a:endParaRPr>
            </a:p>
          </p:txBody>
        </p:sp>
        <p:sp>
          <p:nvSpPr>
            <p:cNvPr id="17424" name="Text Box 17"/>
            <p:cNvSpPr txBox="1">
              <a:spLocks noChangeArrowheads="1"/>
            </p:cNvSpPr>
            <p:nvPr/>
          </p:nvSpPr>
          <p:spPr bwMode="auto">
            <a:xfrm>
              <a:off x="3011941" y="3382002"/>
              <a:ext cx="2057400" cy="317500"/>
            </a:xfrm>
            <a:prstGeom prst="rect">
              <a:avLst/>
            </a:prstGeom>
            <a:solidFill>
              <a:srgbClr val="5F604B"/>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dirty="0">
                  <a:solidFill>
                    <a:schemeClr val="bg1"/>
                  </a:solidFill>
                </a:rPr>
                <a:t>Field Operations</a:t>
              </a:r>
              <a:endParaRPr lang="en-US" sz="1400" i="1" dirty="0">
                <a:solidFill>
                  <a:schemeClr val="bg1"/>
                </a:solidFill>
              </a:endParaRPr>
            </a:p>
          </p:txBody>
        </p:sp>
        <p:sp>
          <p:nvSpPr>
            <p:cNvPr id="17427" name="Text Box 20"/>
            <p:cNvSpPr txBox="1">
              <a:spLocks noChangeArrowheads="1"/>
            </p:cNvSpPr>
            <p:nvPr/>
          </p:nvSpPr>
          <p:spPr bwMode="auto">
            <a:xfrm>
              <a:off x="647699" y="3962400"/>
              <a:ext cx="2034244" cy="764253"/>
            </a:xfrm>
            <a:prstGeom prst="rect">
              <a:avLst/>
            </a:prstGeom>
            <a:solidFill>
              <a:schemeClr val="bg1"/>
            </a:solidFill>
            <a:ln w="12700" cap="sq">
              <a:solidFill>
                <a:srgbClr val="03180D"/>
              </a:solidFill>
              <a:miter lim="800000"/>
              <a:headEnd type="none" w="sm" len="sm"/>
              <a:tailEnd type="none" w="sm" len="sm"/>
            </a:ln>
          </p:spPr>
          <p:txBody>
            <a:bodyPr wrap="square">
              <a:spAutoFit/>
            </a:bodyPr>
            <a:lstStyle/>
            <a:p>
              <a:pPr algn="ctr" eaLnBrk="0" hangingPunct="0">
                <a:lnSpc>
                  <a:spcPct val="105000"/>
                </a:lnSpc>
              </a:pPr>
              <a:r>
                <a:rPr lang="en-US" sz="900" dirty="0">
                  <a:solidFill>
                    <a:srgbClr val="03180D"/>
                  </a:solidFill>
                </a:rPr>
                <a:t>External Affairs</a:t>
              </a:r>
            </a:p>
            <a:p>
              <a:pPr algn="ctr" eaLnBrk="0" hangingPunct="0">
                <a:lnSpc>
                  <a:spcPct val="105000"/>
                </a:lnSpc>
              </a:pPr>
              <a:r>
                <a:rPr lang="en-US" sz="900" dirty="0">
                  <a:solidFill>
                    <a:srgbClr val="03180D"/>
                  </a:solidFill>
                </a:rPr>
                <a:t>Communications</a:t>
              </a:r>
            </a:p>
            <a:p>
              <a:pPr algn="ctr" eaLnBrk="0" hangingPunct="0">
                <a:lnSpc>
                  <a:spcPct val="105000"/>
                </a:lnSpc>
              </a:pPr>
              <a:r>
                <a:rPr lang="en-US" sz="900" dirty="0">
                  <a:solidFill>
                    <a:srgbClr val="03180D"/>
                  </a:solidFill>
                </a:rPr>
                <a:t>Management Information Systems</a:t>
              </a:r>
            </a:p>
            <a:p>
              <a:pPr algn="ctr" eaLnBrk="0" hangingPunct="0">
                <a:lnSpc>
                  <a:spcPct val="105000"/>
                </a:lnSpc>
              </a:pPr>
              <a:r>
                <a:rPr lang="en-US" sz="900" dirty="0">
                  <a:solidFill>
                    <a:srgbClr val="03180D"/>
                  </a:solidFill>
                </a:rPr>
                <a:t>Grants Management</a:t>
              </a:r>
            </a:p>
            <a:p>
              <a:pPr algn="ctr" eaLnBrk="0" hangingPunct="0">
                <a:lnSpc>
                  <a:spcPct val="105000"/>
                </a:lnSpc>
              </a:pPr>
              <a:r>
                <a:rPr lang="en-US" sz="900" dirty="0">
                  <a:solidFill>
                    <a:srgbClr val="03180D"/>
                  </a:solidFill>
                </a:rPr>
                <a:t>Budget</a:t>
              </a:r>
            </a:p>
          </p:txBody>
        </p:sp>
        <p:sp>
          <p:nvSpPr>
            <p:cNvPr id="17428" name="Text Box 23"/>
            <p:cNvSpPr txBox="1">
              <a:spLocks noChangeArrowheads="1"/>
            </p:cNvSpPr>
            <p:nvPr/>
          </p:nvSpPr>
          <p:spPr bwMode="auto">
            <a:xfrm>
              <a:off x="2919659" y="1513735"/>
              <a:ext cx="3162299" cy="975947"/>
            </a:xfrm>
            <a:prstGeom prst="rect">
              <a:avLst/>
            </a:prstGeom>
            <a:solidFill>
              <a:srgbClr val="959484"/>
            </a:solidFill>
            <a:ln w="12700" cap="sq">
              <a:solidFill>
                <a:srgbClr val="03180D"/>
              </a:solidFill>
              <a:miter lim="800000"/>
              <a:headEnd type="none" w="sm" len="sm"/>
              <a:tailEnd type="none" w="sm" len="sm"/>
            </a:ln>
          </p:spPr>
          <p:txBody>
            <a:bodyPr>
              <a:spAutoFit/>
            </a:bodyPr>
            <a:lstStyle/>
            <a:p>
              <a:pPr algn="ctr" eaLnBrk="0" hangingPunct="0"/>
              <a:r>
                <a:rPr lang="en-US" sz="1400" b="1" dirty="0">
                  <a:solidFill>
                    <a:schemeClr val="bg1"/>
                  </a:solidFill>
                </a:rPr>
                <a:t>NC State University</a:t>
              </a:r>
            </a:p>
            <a:p>
              <a:pPr algn="ctr" eaLnBrk="0" hangingPunct="0"/>
              <a:r>
                <a:rPr lang="en-US" sz="1200" i="1" dirty="0">
                  <a:solidFill>
                    <a:schemeClr val="bg1"/>
                  </a:solidFill>
                </a:rPr>
                <a:t>Office of External Affairs, Partnerships and Economic Development</a:t>
              </a:r>
            </a:p>
            <a:p>
              <a:pPr algn="ctr" eaLnBrk="0" hangingPunct="0"/>
              <a:r>
                <a:rPr lang="en-US" sz="1200" i="1" dirty="0">
                  <a:solidFill>
                    <a:schemeClr val="bg1"/>
                  </a:solidFill>
                </a:rPr>
                <a:t> Assistant Vice Chancellor for </a:t>
              </a:r>
            </a:p>
            <a:p>
              <a:pPr algn="ctr" eaLnBrk="0" hangingPunct="0"/>
              <a:r>
                <a:rPr lang="en-US" sz="1200" i="1" dirty="0">
                  <a:solidFill>
                    <a:schemeClr val="bg1"/>
                  </a:solidFill>
                </a:rPr>
                <a:t>Economic Development</a:t>
              </a:r>
            </a:p>
          </p:txBody>
        </p:sp>
        <p:sp>
          <p:nvSpPr>
            <p:cNvPr id="17431" name="Text Box 13"/>
            <p:cNvSpPr txBox="1">
              <a:spLocks noChangeArrowheads="1"/>
            </p:cNvSpPr>
            <p:nvPr/>
          </p:nvSpPr>
          <p:spPr bwMode="auto">
            <a:xfrm>
              <a:off x="2906854" y="855145"/>
              <a:ext cx="3175103" cy="459270"/>
            </a:xfrm>
            <a:prstGeom prst="rect">
              <a:avLst/>
            </a:prstGeom>
            <a:solidFill>
              <a:srgbClr val="959484"/>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b="1" dirty="0">
                  <a:solidFill>
                    <a:schemeClr val="bg1"/>
                  </a:solidFill>
                </a:rPr>
                <a:t>University of North Carolina</a:t>
              </a:r>
              <a:r>
                <a:rPr lang="en-US" sz="1400" dirty="0">
                  <a:solidFill>
                    <a:schemeClr val="bg1"/>
                  </a:solidFill>
                </a:rPr>
                <a:t>             </a:t>
              </a:r>
              <a:r>
                <a:rPr lang="en-US" sz="1200" i="1" dirty="0">
                  <a:solidFill>
                    <a:schemeClr val="bg1"/>
                  </a:solidFill>
                </a:rPr>
                <a:t>Office of the President</a:t>
              </a:r>
            </a:p>
          </p:txBody>
        </p:sp>
        <p:sp>
          <p:nvSpPr>
            <p:cNvPr id="48" name="Rectangle 10"/>
            <p:cNvSpPr>
              <a:spLocks noChangeArrowheads="1"/>
            </p:cNvSpPr>
            <p:nvPr/>
          </p:nvSpPr>
          <p:spPr bwMode="auto">
            <a:xfrm>
              <a:off x="7594710" y="4038600"/>
              <a:ext cx="1822477" cy="219349"/>
            </a:xfrm>
            <a:prstGeom prst="rect">
              <a:avLst/>
            </a:prstGeom>
            <a:noFill/>
            <a:ln w="12700">
              <a:solidFill>
                <a:srgbClr val="03180D"/>
              </a:solidFill>
              <a:miter lim="800000"/>
              <a:headEnd/>
              <a:tailEnd/>
            </a:ln>
          </p:spPr>
          <p:txBody>
            <a:bodyPr wrap="square" lIns="90488" tIns="44450" rIns="90488" bIns="44450">
              <a:spAutoFit/>
            </a:bodyPr>
            <a:lstStyle/>
            <a:p>
              <a:pPr algn="ctr" eaLnBrk="0" hangingPunct="0">
                <a:lnSpc>
                  <a:spcPct val="105000"/>
                </a:lnSpc>
              </a:pPr>
              <a:r>
                <a:rPr lang="en-US" sz="900" dirty="0">
                  <a:solidFill>
                    <a:srgbClr val="03180D"/>
                  </a:solidFill>
                </a:rPr>
                <a:t>Government Procurement</a:t>
              </a:r>
            </a:p>
          </p:txBody>
        </p:sp>
        <p:sp>
          <p:nvSpPr>
            <p:cNvPr id="49" name="Line 11"/>
            <p:cNvSpPr>
              <a:spLocks noChangeShapeType="1"/>
            </p:cNvSpPr>
            <p:nvPr/>
          </p:nvSpPr>
          <p:spPr bwMode="auto">
            <a:xfrm>
              <a:off x="6326899" y="3840659"/>
              <a:ext cx="0" cy="197808"/>
            </a:xfrm>
            <a:prstGeom prst="line">
              <a:avLst/>
            </a:prstGeom>
            <a:noFill/>
            <a:ln w="12700">
              <a:solidFill>
                <a:srgbClr val="000000"/>
              </a:solidFill>
              <a:round/>
              <a:headEnd/>
              <a:tailEnd/>
            </a:ln>
          </p:spPr>
          <p:txBody>
            <a:bodyPr wrap="none" anchor="ctr"/>
            <a:lstStyle/>
            <a:p>
              <a:endParaRPr lang="en-US"/>
            </a:p>
          </p:txBody>
        </p:sp>
        <p:sp>
          <p:nvSpPr>
            <p:cNvPr id="71" name="Line 11"/>
            <p:cNvSpPr>
              <a:spLocks noChangeShapeType="1"/>
            </p:cNvSpPr>
            <p:nvPr/>
          </p:nvSpPr>
          <p:spPr bwMode="auto">
            <a:xfrm>
              <a:off x="8477977" y="3657467"/>
              <a:ext cx="0" cy="381000"/>
            </a:xfrm>
            <a:prstGeom prst="line">
              <a:avLst/>
            </a:prstGeom>
            <a:noFill/>
            <a:ln w="12700">
              <a:solidFill>
                <a:srgbClr val="000000"/>
              </a:solidFill>
              <a:round/>
              <a:headEnd/>
              <a:tailEnd/>
            </a:ln>
          </p:spPr>
          <p:txBody>
            <a:bodyPr wrap="none" anchor="ctr"/>
            <a:lstStyle/>
            <a:p>
              <a:endParaRPr lang="en-US"/>
            </a:p>
          </p:txBody>
        </p:sp>
      </p:grpSp>
      <p:sp>
        <p:nvSpPr>
          <p:cNvPr id="25" name="Text Box 17"/>
          <p:cNvSpPr txBox="1">
            <a:spLocks noChangeArrowheads="1"/>
          </p:cNvSpPr>
          <p:nvPr/>
        </p:nvSpPr>
        <p:spPr bwMode="auto">
          <a:xfrm>
            <a:off x="4953000" y="3363740"/>
            <a:ext cx="2017873" cy="523220"/>
          </a:xfrm>
          <a:prstGeom prst="rect">
            <a:avLst/>
          </a:prstGeom>
          <a:solidFill>
            <a:srgbClr val="5F604B"/>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dirty="0">
                <a:solidFill>
                  <a:schemeClr val="bg1"/>
                </a:solidFill>
              </a:rPr>
              <a:t>Statewide Programs             &amp; Services</a:t>
            </a:r>
            <a:endParaRPr lang="en-US" sz="1400" i="1" dirty="0">
              <a:solidFill>
                <a:schemeClr val="bg1"/>
              </a:solidFill>
            </a:endParaRPr>
          </a:p>
        </p:txBody>
      </p:sp>
      <p:sp>
        <p:nvSpPr>
          <p:cNvPr id="4" name="Slide Number Placeholder 3"/>
          <p:cNvSpPr>
            <a:spLocks noGrp="1"/>
          </p:cNvSpPr>
          <p:nvPr>
            <p:ph type="sldNum" sz="quarter" idx="12"/>
          </p:nvPr>
        </p:nvSpPr>
        <p:spPr/>
        <p:txBody>
          <a:bodyPr/>
          <a:lstStyle/>
          <a:p>
            <a:fld id="{62ECB6C2-7C0B-4397-B3B3-68C7AACF1204}" type="slidenum">
              <a:rPr lang="en-US" smtClean="0"/>
              <a:t>6</a:t>
            </a:fld>
            <a:endParaRPr lang="en-US" dirty="0"/>
          </a:p>
        </p:txBody>
      </p:sp>
      <p:sp>
        <p:nvSpPr>
          <p:cNvPr id="47" name="Text Box 17"/>
          <p:cNvSpPr txBox="1">
            <a:spLocks noChangeArrowheads="1"/>
          </p:cNvSpPr>
          <p:nvPr/>
        </p:nvSpPr>
        <p:spPr bwMode="auto">
          <a:xfrm>
            <a:off x="7162800" y="3373382"/>
            <a:ext cx="1752600" cy="307777"/>
          </a:xfrm>
          <a:prstGeom prst="rect">
            <a:avLst/>
          </a:prstGeom>
          <a:solidFill>
            <a:srgbClr val="5F604B"/>
          </a:solidFill>
          <a:ln w="12700" cap="sq">
            <a:solidFill>
              <a:srgbClr val="03180D"/>
            </a:solidFill>
            <a:miter lim="800000"/>
            <a:headEnd type="none" w="sm" len="sm"/>
            <a:tailEnd type="none" w="sm" len="sm"/>
          </a:ln>
        </p:spPr>
        <p:txBody>
          <a:bodyPr wrap="square">
            <a:spAutoFit/>
          </a:bodyPr>
          <a:lstStyle/>
          <a:p>
            <a:pPr algn="ctr" eaLnBrk="0" hangingPunct="0">
              <a:spcBef>
                <a:spcPct val="50000"/>
              </a:spcBef>
            </a:pPr>
            <a:r>
              <a:rPr lang="en-US" sz="1400" dirty="0">
                <a:solidFill>
                  <a:schemeClr val="bg1"/>
                </a:solidFill>
              </a:rPr>
              <a:t>PTAC</a:t>
            </a:r>
            <a:endParaRPr lang="en-US" sz="1400" i="1" dirty="0">
              <a:solidFill>
                <a:schemeClr val="bg1"/>
              </a:solidFill>
            </a:endParaRPr>
          </a:p>
        </p:txBody>
      </p:sp>
      <p:cxnSp>
        <p:nvCxnSpPr>
          <p:cNvPr id="7" name="Straight Connector 6"/>
          <p:cNvCxnSpPr/>
          <p:nvPr/>
        </p:nvCxnSpPr>
        <p:spPr>
          <a:xfrm>
            <a:off x="8012201" y="2928981"/>
            <a:ext cx="0" cy="5164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438400" y="2928981"/>
            <a:ext cx="557380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 Box 14"/>
          <p:cNvSpPr txBox="1">
            <a:spLocks noChangeArrowheads="1"/>
          </p:cNvSpPr>
          <p:nvPr/>
        </p:nvSpPr>
        <p:spPr bwMode="auto">
          <a:xfrm>
            <a:off x="2819400" y="2605599"/>
            <a:ext cx="2674658" cy="523220"/>
          </a:xfrm>
          <a:prstGeom prst="rect">
            <a:avLst/>
          </a:prstGeom>
          <a:solidFill>
            <a:srgbClr val="54B948"/>
          </a:solidFill>
          <a:ln w="12700" cap="sq">
            <a:solidFill>
              <a:srgbClr val="03180D"/>
            </a:solidFill>
            <a:miter lim="800000"/>
            <a:headEnd type="none" w="sm" len="sm"/>
            <a:tailEnd type="none" w="sm" len="sm"/>
          </a:ln>
        </p:spPr>
        <p:txBody>
          <a:bodyPr>
            <a:spAutoFit/>
          </a:bodyPr>
          <a:lstStyle/>
          <a:p>
            <a:pPr algn="ctr" eaLnBrk="0" hangingPunct="0">
              <a:spcBef>
                <a:spcPct val="50000"/>
              </a:spcBef>
            </a:pPr>
            <a:r>
              <a:rPr lang="en-US" sz="1400" b="1" dirty="0">
                <a:solidFill>
                  <a:schemeClr val="bg1"/>
                </a:solidFill>
              </a:rPr>
              <a:t>SBTDC / PTAC</a:t>
            </a:r>
            <a:br>
              <a:rPr lang="en-US" sz="1400" b="1" dirty="0">
                <a:solidFill>
                  <a:schemeClr val="bg1"/>
                </a:solidFill>
              </a:rPr>
            </a:br>
            <a:r>
              <a:rPr lang="en-US" sz="1400" i="1" dirty="0">
                <a:solidFill>
                  <a:schemeClr val="bg1"/>
                </a:solidFill>
              </a:rPr>
              <a:t>Office of the State Director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1"/>
          <p:cNvGraphicFramePr>
            <a:graphicFrameLocks noChangeAspect="1"/>
          </p:cNvGraphicFramePr>
          <p:nvPr/>
        </p:nvGraphicFramePr>
        <p:xfrm>
          <a:off x="76200" y="274638"/>
          <a:ext cx="8794750" cy="6794500"/>
        </p:xfrm>
        <a:graphic>
          <a:graphicData uri="http://schemas.openxmlformats.org/presentationml/2006/ole">
            <mc:AlternateContent xmlns:mc="http://schemas.openxmlformats.org/markup-compatibility/2006">
              <mc:Choice xmlns:v="urn:schemas-microsoft-com:vml" Requires="v">
                <p:oleObj spid="_x0000_s1035" name="Acrobat Document" r:id="rId3" imgW="6035040" imgH="4663299" progId="Acrobat.Document.DC">
                  <p:embed/>
                </p:oleObj>
              </mc:Choice>
              <mc:Fallback>
                <p:oleObj name="Acrobat Document" r:id="rId3" imgW="6035040" imgH="4663299" progId="Acrobat.Document.DC">
                  <p:embed/>
                  <p:pic>
                    <p:nvPicPr>
                      <p:cNvPr id="19458"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74638"/>
                        <a:ext cx="8794750" cy="679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p:nvPr/>
        </p:nvSpPr>
        <p:spPr>
          <a:xfrm>
            <a:off x="457200" y="4724400"/>
            <a:ext cx="3581400"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60" name="TextBox 3"/>
          <p:cNvSpPr txBox="1">
            <a:spLocks noChangeArrowheads="1"/>
          </p:cNvSpPr>
          <p:nvPr/>
        </p:nvSpPr>
        <p:spPr bwMode="auto">
          <a:xfrm>
            <a:off x="228600" y="6248400"/>
            <a:ext cx="220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5F604B"/>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000">
                <a:solidFill>
                  <a:srgbClr val="5F604B"/>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5F604B"/>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bg1"/>
                </a:solidFill>
              </a:rPr>
              <a:t>North Carolina</a:t>
            </a:r>
          </a:p>
        </p:txBody>
      </p:sp>
      <p:sp>
        <p:nvSpPr>
          <p:cNvPr id="8" name="Freeform 7"/>
          <p:cNvSpPr/>
          <p:nvPr/>
        </p:nvSpPr>
        <p:spPr>
          <a:xfrm>
            <a:off x="-9525" y="4572000"/>
            <a:ext cx="9153525" cy="2309813"/>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rgbClr val="5F60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62" name="Freeform 7"/>
          <p:cNvSpPr>
            <a:spLocks/>
          </p:cNvSpPr>
          <p:nvPr/>
        </p:nvSpPr>
        <p:spPr bwMode="auto">
          <a:xfrm flipV="1">
            <a:off x="0" y="4114800"/>
            <a:ext cx="8991600" cy="3810000"/>
          </a:xfrm>
          <a:custGeom>
            <a:avLst/>
            <a:gdLst>
              <a:gd name="T0" fmla="*/ 0 w 6913"/>
              <a:gd name="T1" fmla="*/ 2147483646 h 3360"/>
              <a:gd name="T2" fmla="*/ 2147483646 w 6913"/>
              <a:gd name="T3" fmla="*/ 2147483646 h 3360"/>
              <a:gd name="T4" fmla="*/ 0 w 6913"/>
              <a:gd name="T5" fmla="*/ 2147483646 h 3360"/>
              <a:gd name="T6" fmla="*/ 0 w 6913"/>
              <a:gd name="T7" fmla="*/ 2147483646 h 33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3" name="Freeform 9"/>
          <p:cNvSpPr>
            <a:spLocks/>
          </p:cNvSpPr>
          <p:nvPr/>
        </p:nvSpPr>
        <p:spPr bwMode="auto">
          <a:xfrm flipV="1">
            <a:off x="0" y="4572000"/>
            <a:ext cx="9144000" cy="3251200"/>
          </a:xfrm>
          <a:custGeom>
            <a:avLst/>
            <a:gdLst>
              <a:gd name="T0" fmla="*/ 0 w 6913"/>
              <a:gd name="T1" fmla="*/ 2147483646 h 3360"/>
              <a:gd name="T2" fmla="*/ 2147483646 w 6913"/>
              <a:gd name="T3" fmla="*/ 2147483646 h 3360"/>
              <a:gd name="T4" fmla="*/ 0 w 6913"/>
              <a:gd name="T5" fmla="*/ 2147483646 h 3360"/>
              <a:gd name="T6" fmla="*/ 0 w 6913"/>
              <a:gd name="T7" fmla="*/ 2147483646 h 33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9464" name="Picture 10" descr="SBTDC_logo_white.wm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91400" y="6096000"/>
            <a:ext cx="1447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5F604B"/>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000">
                <a:solidFill>
                  <a:srgbClr val="5F604B"/>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5F604B"/>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fld id="{50E9D4C2-4AEF-4B73-A858-68C9C6077E6A}" type="slidenum">
              <a:rPr lang="en-US" altLang="en-US" sz="1200" smtClean="0">
                <a:solidFill>
                  <a:srgbClr val="767662"/>
                </a:solidFill>
                <a:latin typeface="Calibri" panose="020F0502020204030204" pitchFamily="34" charset="0"/>
              </a:rPr>
              <a:pPr>
                <a:spcBef>
                  <a:spcPct val="0"/>
                </a:spcBef>
                <a:buFontTx/>
                <a:buNone/>
              </a:pPr>
              <a:t>7</a:t>
            </a:fld>
            <a:endParaRPr lang="en-US" altLang="en-US" sz="1200">
              <a:solidFill>
                <a:srgbClr val="767662"/>
              </a:solidFill>
              <a:latin typeface="Calibri" panose="020F0502020204030204" pitchFamily="34" charset="0"/>
            </a:endParaRPr>
          </a:p>
        </p:txBody>
      </p:sp>
      <p:sp>
        <p:nvSpPr>
          <p:cNvPr id="15" name="Rectangle 14"/>
          <p:cNvSpPr/>
          <p:nvPr/>
        </p:nvSpPr>
        <p:spPr>
          <a:xfrm>
            <a:off x="457200" y="290513"/>
            <a:ext cx="3581400" cy="129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467" name="Title 1"/>
          <p:cNvSpPr>
            <a:spLocks noGrp="1"/>
          </p:cNvSpPr>
          <p:nvPr>
            <p:ph type="title"/>
          </p:nvPr>
        </p:nvSpPr>
        <p:spPr>
          <a:xfrm>
            <a:off x="76200" y="115888"/>
            <a:ext cx="8915400" cy="1027112"/>
          </a:xfrm>
          <a:solidFill>
            <a:schemeClr val="bg1"/>
          </a:solidFill>
        </p:spPr>
        <p:txBody>
          <a:bodyPr/>
          <a:lstStyle/>
          <a:p>
            <a:r>
              <a:rPr lang="en-US" altLang="en-US" dirty="0">
                <a:ea typeface="ＭＳ Ｐゴシック" panose="020B0600070205080204" pitchFamily="34" charset="-128"/>
              </a:rPr>
              <a:t>Current Operations</a:t>
            </a:r>
          </a:p>
        </p:txBody>
      </p:sp>
    </p:spTree>
    <p:extLst>
      <p:ext uri="{BB962C8B-B14F-4D97-AF65-F5344CB8AC3E}">
        <p14:creationId xmlns:p14="http://schemas.microsoft.com/office/powerpoint/2010/main" val="58665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8229600" cy="1143000"/>
          </a:xfrm>
        </p:spPr>
        <p:txBody>
          <a:bodyPr/>
          <a:lstStyle/>
          <a:p>
            <a:r>
              <a:rPr lang="en-US" altLang="en-US" dirty="0">
                <a:ea typeface="ＭＳ Ｐゴシック" panose="020B0600070205080204" pitchFamily="34" charset="-128"/>
              </a:rPr>
              <a:t>Results / Impact </a:t>
            </a:r>
            <a:r>
              <a:rPr lang="en-US" altLang="en-US" sz="2400" i="1" dirty="0">
                <a:ea typeface="ＭＳ Ｐゴシック" panose="020B0600070205080204" pitchFamily="34" charset="-128"/>
              </a:rPr>
              <a:t>(most recent year)</a:t>
            </a:r>
          </a:p>
        </p:txBody>
      </p:sp>
      <p:sp>
        <p:nvSpPr>
          <p:cNvPr id="22531" name="Content Placeholder 2"/>
          <p:cNvSpPr>
            <a:spLocks noGrp="1"/>
          </p:cNvSpPr>
          <p:nvPr>
            <p:ph idx="1"/>
          </p:nvPr>
        </p:nvSpPr>
        <p:spPr>
          <a:xfrm>
            <a:off x="1354138" y="1490663"/>
            <a:ext cx="8229600" cy="3816350"/>
          </a:xfrm>
        </p:spPr>
        <p:txBody>
          <a:bodyPr/>
          <a:lstStyle/>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Clients				</a:t>
            </a:r>
            <a:r>
              <a:rPr lang="en-US" altLang="en-US" dirty="0">
                <a:solidFill>
                  <a:srgbClr val="54B948"/>
                </a:solidFill>
                <a:ea typeface="ＭＳ Ｐゴシック" panose="020B0600070205080204" pitchFamily="34" charset="-128"/>
              </a:rPr>
              <a:t> </a:t>
            </a:r>
            <a:r>
              <a:rPr lang="en-US" altLang="en-US" b="1" dirty="0">
                <a:solidFill>
                  <a:srgbClr val="54B948"/>
                </a:solidFill>
                <a:ea typeface="ＭＳ Ｐゴシック" panose="020B0600070205080204" pitchFamily="34" charset="-128"/>
              </a:rPr>
              <a:t> 4,611</a:t>
            </a:r>
          </a:p>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Counseling Hours	          </a:t>
            </a:r>
            <a:r>
              <a:rPr lang="en-US" altLang="en-US" dirty="0">
                <a:solidFill>
                  <a:srgbClr val="54B948"/>
                </a:solidFill>
                <a:ea typeface="ＭＳ Ｐゴシック" panose="020B0600070205080204" pitchFamily="34" charset="-128"/>
              </a:rPr>
              <a:t> </a:t>
            </a:r>
            <a:r>
              <a:rPr lang="en-US" altLang="en-US" b="1" dirty="0">
                <a:solidFill>
                  <a:srgbClr val="54B948"/>
                </a:solidFill>
                <a:ea typeface="ＭＳ Ｐゴシック" panose="020B0600070205080204" pitchFamily="34" charset="-128"/>
              </a:rPr>
              <a:t>61,381</a:t>
            </a:r>
          </a:p>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Capital Formation	</a:t>
            </a:r>
            <a:r>
              <a:rPr lang="en-US" altLang="en-US" b="1" dirty="0">
                <a:solidFill>
                  <a:srgbClr val="54B948"/>
                </a:solidFill>
                <a:ea typeface="ＭＳ Ｐゴシック" panose="020B0600070205080204" pitchFamily="34" charset="-128"/>
              </a:rPr>
              <a:t>$105,229,414</a:t>
            </a:r>
          </a:p>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Jobs Created			</a:t>
            </a:r>
            <a:r>
              <a:rPr lang="en-US" altLang="en-US" dirty="0">
                <a:solidFill>
                  <a:srgbClr val="54B948"/>
                </a:solidFill>
                <a:ea typeface="ＭＳ Ｐゴシック" panose="020B0600070205080204" pitchFamily="34" charset="-128"/>
              </a:rPr>
              <a:t>  </a:t>
            </a:r>
            <a:r>
              <a:rPr lang="en-US" altLang="en-US" b="1" dirty="0">
                <a:solidFill>
                  <a:srgbClr val="54B948"/>
                </a:solidFill>
                <a:ea typeface="ＭＳ Ｐゴシック" panose="020B0600070205080204" pitchFamily="34" charset="-128"/>
              </a:rPr>
              <a:t>1,806</a:t>
            </a:r>
          </a:p>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Sales Increased		</a:t>
            </a:r>
            <a:r>
              <a:rPr lang="en-US" altLang="en-US" b="1" dirty="0">
                <a:solidFill>
                  <a:srgbClr val="54B948"/>
                </a:solidFill>
                <a:ea typeface="ＭＳ Ｐゴシック" panose="020B0600070205080204" pitchFamily="34" charset="-128"/>
              </a:rPr>
              <a:t>$  67,472,848</a:t>
            </a:r>
          </a:p>
          <a:p>
            <a:pPr>
              <a:spcAft>
                <a:spcPts val="1000"/>
              </a:spcAft>
              <a:buClr>
                <a:srgbClr val="54B948"/>
              </a:buClr>
              <a:buFont typeface="Wingdings" panose="05000000000000000000" pitchFamily="2" charset="2"/>
              <a:buChar char="§"/>
            </a:pPr>
            <a:r>
              <a:rPr lang="en-US" altLang="en-US" dirty="0">
                <a:ea typeface="ＭＳ Ｐゴシック" panose="020B0600070205080204" pitchFamily="34" charset="-128"/>
              </a:rPr>
              <a:t>Contracts Awarded	</a:t>
            </a:r>
            <a:r>
              <a:rPr lang="en-US" altLang="en-US" b="1" dirty="0">
                <a:solidFill>
                  <a:srgbClr val="54B948"/>
                </a:solidFill>
                <a:ea typeface="ＭＳ Ｐゴシック" panose="020B0600070205080204" pitchFamily="34" charset="-128"/>
              </a:rPr>
              <a:t>$229,486,643</a:t>
            </a:r>
          </a:p>
        </p:txBody>
      </p:sp>
      <p:sp>
        <p:nvSpPr>
          <p:cNvPr id="22532" name="TextBox 3"/>
          <p:cNvSpPr txBox="1">
            <a:spLocks noChangeArrowheads="1"/>
          </p:cNvSpPr>
          <p:nvPr/>
        </p:nvSpPr>
        <p:spPr bwMode="auto">
          <a:xfrm>
            <a:off x="228600" y="6248400"/>
            <a:ext cx="220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5F604B"/>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000">
                <a:solidFill>
                  <a:srgbClr val="5F604B"/>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5F604B"/>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solidFill>
                  <a:schemeClr val="bg1"/>
                </a:solidFill>
              </a:rPr>
              <a:t>North Carolina</a:t>
            </a:r>
          </a:p>
        </p:txBody>
      </p:sp>
      <p:sp>
        <p:nvSpPr>
          <p:cNvPr id="8" name="Freeform 7"/>
          <p:cNvSpPr/>
          <p:nvPr/>
        </p:nvSpPr>
        <p:spPr>
          <a:xfrm>
            <a:off x="-9525" y="4572000"/>
            <a:ext cx="9153525" cy="2309813"/>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rgbClr val="5F604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534" name="Freeform 7"/>
          <p:cNvSpPr>
            <a:spLocks/>
          </p:cNvSpPr>
          <p:nvPr/>
        </p:nvSpPr>
        <p:spPr bwMode="auto">
          <a:xfrm flipV="1">
            <a:off x="0" y="4114800"/>
            <a:ext cx="8991600" cy="3810000"/>
          </a:xfrm>
          <a:custGeom>
            <a:avLst/>
            <a:gdLst>
              <a:gd name="T0" fmla="*/ 0 w 6913"/>
              <a:gd name="T1" fmla="*/ 2147483646 h 3360"/>
              <a:gd name="T2" fmla="*/ 2147483646 w 6913"/>
              <a:gd name="T3" fmla="*/ 2147483646 h 3360"/>
              <a:gd name="T4" fmla="*/ 0 w 6913"/>
              <a:gd name="T5" fmla="*/ 2147483646 h 3360"/>
              <a:gd name="T6" fmla="*/ 0 w 6913"/>
              <a:gd name="T7" fmla="*/ 2147483646 h 33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76766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9"/>
          <p:cNvSpPr>
            <a:spLocks/>
          </p:cNvSpPr>
          <p:nvPr/>
        </p:nvSpPr>
        <p:spPr bwMode="auto">
          <a:xfrm flipV="1">
            <a:off x="0" y="4572000"/>
            <a:ext cx="9144000" cy="3251200"/>
          </a:xfrm>
          <a:custGeom>
            <a:avLst/>
            <a:gdLst>
              <a:gd name="T0" fmla="*/ 0 w 6913"/>
              <a:gd name="T1" fmla="*/ 2147483646 h 3360"/>
              <a:gd name="T2" fmla="*/ 2147483646 w 6913"/>
              <a:gd name="T3" fmla="*/ 2147483646 h 3360"/>
              <a:gd name="T4" fmla="*/ 0 w 6913"/>
              <a:gd name="T5" fmla="*/ 2147483646 h 3360"/>
              <a:gd name="T6" fmla="*/ 0 w 6913"/>
              <a:gd name="T7" fmla="*/ 2147483646 h 33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rgbClr val="54B94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22536" name="Picture 10" descr="SBTDC_logo_white.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6096000"/>
            <a:ext cx="1447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rgbClr val="5F604B"/>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000">
                <a:solidFill>
                  <a:srgbClr val="5F604B"/>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rgbClr val="5F604B"/>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5F604B"/>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fld id="{E508C47B-FA08-45C5-9539-42C8B72E2080}" type="slidenum">
              <a:rPr lang="en-US" altLang="en-US" sz="1200" smtClean="0">
                <a:solidFill>
                  <a:srgbClr val="767662"/>
                </a:solidFill>
                <a:latin typeface="Calibri" panose="020F0502020204030204" pitchFamily="34" charset="0"/>
              </a:rPr>
              <a:pPr>
                <a:spcBef>
                  <a:spcPct val="0"/>
                </a:spcBef>
                <a:buFontTx/>
                <a:buNone/>
              </a:pPr>
              <a:t>8</a:t>
            </a:fld>
            <a:endParaRPr lang="en-US" altLang="en-US" sz="1200">
              <a:solidFill>
                <a:srgbClr val="767662"/>
              </a:solidFill>
              <a:latin typeface="Calibri" panose="020F0502020204030204" pitchFamily="34" charset="0"/>
            </a:endParaRPr>
          </a:p>
        </p:txBody>
      </p:sp>
    </p:spTree>
    <p:extLst>
      <p:ext uri="{BB962C8B-B14F-4D97-AF65-F5344CB8AC3E}">
        <p14:creationId xmlns:p14="http://schemas.microsoft.com/office/powerpoint/2010/main" val="358631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Strategic Plan Driven</a:t>
            </a:r>
          </a:p>
        </p:txBody>
      </p:sp>
      <p:sp>
        <p:nvSpPr>
          <p:cNvPr id="19459" name="Rectangle 3"/>
          <p:cNvSpPr>
            <a:spLocks noGrp="1" noChangeArrowheads="1"/>
          </p:cNvSpPr>
          <p:nvPr>
            <p:ph idx="1"/>
          </p:nvPr>
        </p:nvSpPr>
        <p:spPr>
          <a:xfrm>
            <a:off x="449580" y="1440816"/>
            <a:ext cx="8229600" cy="3733801"/>
          </a:xfrm>
        </p:spPr>
        <p:txBody>
          <a:bodyPr/>
          <a:lstStyle/>
          <a:p>
            <a:pPr eaLnBrk="1" hangingPunct="1">
              <a:lnSpc>
                <a:spcPct val="150000"/>
              </a:lnSpc>
            </a:pPr>
            <a:r>
              <a:rPr lang="en-US" dirty="0">
                <a:solidFill>
                  <a:srgbClr val="54B948"/>
                </a:solidFill>
              </a:rPr>
              <a:t>Rolling 2-year plan</a:t>
            </a:r>
          </a:p>
          <a:p>
            <a:pPr lvl="1" eaLnBrk="1" hangingPunct="1">
              <a:lnSpc>
                <a:spcPct val="90000"/>
              </a:lnSpc>
            </a:pPr>
            <a:r>
              <a:rPr lang="en-US" dirty="0"/>
              <a:t>2018-2020 strategic plan</a:t>
            </a:r>
          </a:p>
          <a:p>
            <a:pPr eaLnBrk="1" hangingPunct="1">
              <a:lnSpc>
                <a:spcPct val="150000"/>
              </a:lnSpc>
            </a:pPr>
            <a:r>
              <a:rPr lang="en-US" dirty="0">
                <a:solidFill>
                  <a:srgbClr val="54B948"/>
                </a:solidFill>
              </a:rPr>
              <a:t>Focus on 4 strategic areas</a:t>
            </a:r>
          </a:p>
          <a:p>
            <a:pPr lvl="1" eaLnBrk="1" hangingPunct="1">
              <a:lnSpc>
                <a:spcPct val="90000"/>
              </a:lnSpc>
            </a:pPr>
            <a:r>
              <a:rPr lang="en-US" dirty="0"/>
              <a:t>Strategically manage SBTDC talent</a:t>
            </a:r>
          </a:p>
          <a:p>
            <a:pPr lvl="1" eaLnBrk="1" hangingPunct="1">
              <a:lnSpc>
                <a:spcPct val="90000"/>
              </a:lnSpc>
            </a:pPr>
            <a:r>
              <a:rPr lang="en-US" dirty="0"/>
              <a:t>Help clients make their businesses better</a:t>
            </a:r>
          </a:p>
          <a:p>
            <a:pPr lvl="1" eaLnBrk="1" hangingPunct="1">
              <a:lnSpc>
                <a:spcPct val="90000"/>
              </a:lnSpc>
            </a:pPr>
            <a:r>
              <a:rPr lang="en-US" dirty="0"/>
              <a:t>Bridge small business needs with UNC System resources</a:t>
            </a:r>
          </a:p>
          <a:p>
            <a:pPr lvl="1" eaLnBrk="1" hangingPunct="1">
              <a:lnSpc>
                <a:spcPct val="90000"/>
              </a:lnSpc>
            </a:pPr>
            <a:r>
              <a:rPr lang="en-US" dirty="0"/>
              <a:t>Enhance and sustain the SBTDC’s role as NC’s recognized thought leader and primary small business assistance resource</a:t>
            </a:r>
          </a:p>
        </p:txBody>
      </p:sp>
      <p:sp>
        <p:nvSpPr>
          <p:cNvPr id="3" name="Slide Number Placeholder 2"/>
          <p:cNvSpPr>
            <a:spLocks noGrp="1"/>
          </p:cNvSpPr>
          <p:nvPr>
            <p:ph type="sldNum" sz="quarter" idx="12"/>
          </p:nvPr>
        </p:nvSpPr>
        <p:spPr/>
        <p:txBody>
          <a:bodyPr/>
          <a:lstStyle/>
          <a:p>
            <a:fld id="{62ECB6C2-7C0B-4397-B3B3-68C7AACF1204}" type="slidenum">
              <a:rPr lang="en-US" smtClean="0"/>
              <a:t>9</a:t>
            </a:fld>
            <a:endParaRPr lang="en-US" dirty="0"/>
          </a:p>
        </p:txBody>
      </p:sp>
    </p:spTree>
  </p:cSld>
  <p:clrMapOvr>
    <a:masterClrMapping/>
  </p:clrMapOvr>
  <p:transition/>
</p:sld>
</file>

<file path=ppt/theme/theme1.xml><?xml version="1.0" encoding="utf-8"?>
<a:theme xmlns:a="http://schemas.openxmlformats.org/drawingml/2006/main" name="10385268">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10385268</Template>
  <TotalTime>7451</TotalTime>
  <Words>1550</Words>
  <Application>Microsoft Office PowerPoint</Application>
  <PresentationFormat>On-screen Show (4:3)</PresentationFormat>
  <Paragraphs>293</Paragraphs>
  <Slides>30</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ＭＳ Ｐゴシック</vt:lpstr>
      <vt:lpstr>Arial</vt:lpstr>
      <vt:lpstr>Calibri</vt:lpstr>
      <vt:lpstr>Garamond</vt:lpstr>
      <vt:lpstr>Monotype Sorts</vt:lpstr>
      <vt:lpstr>Times New Roman</vt:lpstr>
      <vt:lpstr>Wingdings</vt:lpstr>
      <vt:lpstr>10385268</vt:lpstr>
      <vt:lpstr>Acrobat Document</vt:lpstr>
      <vt:lpstr>The SBTDC is a business and technology development extension service of the North Carolina University System operated in partnership with the US Small Business Administration.</vt:lpstr>
      <vt:lpstr>SBTDC Mission &amp; Vision</vt:lpstr>
      <vt:lpstr>Fit with University Mission</vt:lpstr>
      <vt:lpstr>Federal Agency Partnerships </vt:lpstr>
      <vt:lpstr>SBTDC Funding Sources</vt:lpstr>
      <vt:lpstr>SBTDC Organization</vt:lpstr>
      <vt:lpstr>Current Operations</vt:lpstr>
      <vt:lpstr>Results / Impact (most recent year)</vt:lpstr>
      <vt:lpstr>Strategic Plan Driven</vt:lpstr>
      <vt:lpstr>Client Needs and Services</vt:lpstr>
      <vt:lpstr>Core SBTDC Services</vt:lpstr>
      <vt:lpstr>Counseling Relationships</vt:lpstr>
      <vt:lpstr>Specialized SBTDC Programs &amp; Services</vt:lpstr>
      <vt:lpstr>Business Counseling</vt:lpstr>
      <vt:lpstr>SBTDC Client Counseling</vt:lpstr>
      <vt:lpstr>Technology Development  &amp; Commercialization</vt:lpstr>
      <vt:lpstr>        Government Procurement</vt:lpstr>
      <vt:lpstr>International Business Development</vt:lpstr>
      <vt:lpstr>Marketing &amp; Research Services</vt:lpstr>
      <vt:lpstr>Strategy, Growth &amp; Sustainability</vt:lpstr>
      <vt:lpstr>Business Launch</vt:lpstr>
      <vt:lpstr>Publications</vt:lpstr>
      <vt:lpstr>Business Disaster Recovery</vt:lpstr>
      <vt:lpstr>Training and Workshops</vt:lpstr>
      <vt:lpstr>Statewide Conferences, Seminars &amp; Events</vt:lpstr>
      <vt:lpstr>Evaluation, Outcomes &amp; Impact</vt:lpstr>
      <vt:lpstr>NEW Client Opinions  of SBTDC Counseling</vt:lpstr>
      <vt:lpstr>Jobs Created and Sales Growth</vt:lpstr>
      <vt:lpstr>National Accreditation</vt:lpstr>
      <vt:lpstr>Questions / Discussion</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Windows User</dc:creator>
  <cp:lastModifiedBy>Talitha Batts</cp:lastModifiedBy>
  <cp:revision>286</cp:revision>
  <cp:lastPrinted>2019-09-19T16:02:40Z</cp:lastPrinted>
  <dcterms:created xsi:type="dcterms:W3CDTF">2010-01-04T14:05:12Z</dcterms:created>
  <dcterms:modified xsi:type="dcterms:W3CDTF">2019-10-03T02:50:35Z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TC103852681033</vt:lpwstr>
  </property>
</Properties>
</file>