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45" r:id="rId2"/>
  </p:sldMasterIdLst>
  <p:notesMasterIdLst>
    <p:notesMasterId r:id="rId59"/>
  </p:notesMasterIdLst>
  <p:handoutMasterIdLst>
    <p:handoutMasterId r:id="rId60"/>
  </p:handoutMasterIdLst>
  <p:sldIdLst>
    <p:sldId id="275" r:id="rId3"/>
    <p:sldId id="1092" r:id="rId4"/>
    <p:sldId id="958" r:id="rId5"/>
    <p:sldId id="840" r:id="rId6"/>
    <p:sldId id="1039" r:id="rId7"/>
    <p:sldId id="765" r:id="rId8"/>
    <p:sldId id="766" r:id="rId9"/>
    <p:sldId id="839" r:id="rId10"/>
    <p:sldId id="1041" r:id="rId11"/>
    <p:sldId id="1025" r:id="rId12"/>
    <p:sldId id="1088" r:id="rId13"/>
    <p:sldId id="1009" r:id="rId14"/>
    <p:sldId id="1108" r:id="rId15"/>
    <p:sldId id="1086" r:id="rId16"/>
    <p:sldId id="844" r:id="rId17"/>
    <p:sldId id="828" r:id="rId18"/>
    <p:sldId id="771" r:id="rId19"/>
    <p:sldId id="774" r:id="rId20"/>
    <p:sldId id="818" r:id="rId21"/>
    <p:sldId id="1178" r:id="rId22"/>
    <p:sldId id="1179" r:id="rId23"/>
    <p:sldId id="1074" r:id="rId24"/>
    <p:sldId id="1123" r:id="rId25"/>
    <p:sldId id="849" r:id="rId26"/>
    <p:sldId id="979" r:id="rId27"/>
    <p:sldId id="985" r:id="rId28"/>
    <p:sldId id="1042" r:id="rId29"/>
    <p:sldId id="796" r:id="rId30"/>
    <p:sldId id="1045" r:id="rId31"/>
    <p:sldId id="810" r:id="rId32"/>
    <p:sldId id="489" r:id="rId33"/>
    <p:sldId id="858" r:id="rId34"/>
    <p:sldId id="857" r:id="rId35"/>
    <p:sldId id="1126" r:id="rId36"/>
    <p:sldId id="1047" r:id="rId37"/>
    <p:sldId id="496" r:id="rId38"/>
    <p:sldId id="534" r:id="rId39"/>
    <p:sldId id="859" r:id="rId40"/>
    <p:sldId id="1071" r:id="rId41"/>
    <p:sldId id="1220" r:id="rId42"/>
    <p:sldId id="1048" r:id="rId43"/>
    <p:sldId id="500" r:id="rId44"/>
    <p:sldId id="501" r:id="rId45"/>
    <p:sldId id="513" r:id="rId46"/>
    <p:sldId id="516" r:id="rId47"/>
    <p:sldId id="502" r:id="rId48"/>
    <p:sldId id="722" r:id="rId49"/>
    <p:sldId id="723" r:id="rId50"/>
    <p:sldId id="720" r:id="rId51"/>
    <p:sldId id="640" r:id="rId52"/>
    <p:sldId id="641" r:id="rId53"/>
    <p:sldId id="642" r:id="rId54"/>
    <p:sldId id="1049" r:id="rId55"/>
    <p:sldId id="1222" r:id="rId56"/>
    <p:sldId id="1223" r:id="rId57"/>
    <p:sldId id="1221" r:id="rId58"/>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Housekeeping" id="{E647CBB1-A19C-4663-BAAB-EDB8C60F72A5}">
          <p14:sldIdLst>
            <p14:sldId id="275"/>
            <p14:sldId id="1092"/>
            <p14:sldId id="958"/>
            <p14:sldId id="840"/>
          </p14:sldIdLst>
        </p14:section>
        <p14:section name="Affordable Housing Overview" id="{AB19E331-457F-4A77-B2A0-6222694D38BE}">
          <p14:sldIdLst>
            <p14:sldId id="1039"/>
            <p14:sldId id="765"/>
            <p14:sldId id="766"/>
            <p14:sldId id="839"/>
          </p14:sldIdLst>
        </p14:section>
        <p14:section name="Calc at Building Level" id="{7BC1FBBF-EA49-43B9-83B5-47A56A2CEE7D}">
          <p14:sldIdLst>
            <p14:sldId id="1041"/>
            <p14:sldId id="1025"/>
            <p14:sldId id="1088"/>
            <p14:sldId id="1009"/>
            <p14:sldId id="1108"/>
            <p14:sldId id="1086"/>
            <p14:sldId id="844"/>
            <p14:sldId id="828"/>
            <p14:sldId id="771"/>
            <p14:sldId id="774"/>
            <p14:sldId id="818"/>
            <p14:sldId id="1178"/>
            <p14:sldId id="1179"/>
            <p14:sldId id="1074"/>
            <p14:sldId id="1123"/>
            <p14:sldId id="849"/>
            <p14:sldId id="979"/>
            <p14:sldId id="985"/>
          </p14:sldIdLst>
        </p14:section>
        <p14:section name="Typical Ownership Structure" id="{6AA8CE35-A0FC-4BE0-8454-A782AD070617}">
          <p14:sldIdLst>
            <p14:sldId id="1042"/>
            <p14:sldId id="796"/>
          </p14:sldIdLst>
        </p14:section>
        <p14:section name="Development Timeline" id="{3F39FFC0-54B6-474A-866D-1F7A0A5DA53E}">
          <p14:sldIdLst>
            <p14:sldId id="1045"/>
            <p14:sldId id="810"/>
            <p14:sldId id="489"/>
            <p14:sldId id="858"/>
            <p14:sldId id="857"/>
            <p14:sldId id="1126"/>
          </p14:sldIdLst>
        </p14:section>
        <p14:section name="Min Set-Aside, Income Limits, Rent Limits" id="{F0034962-D8D0-42E2-B163-3D14702D22A0}">
          <p14:sldIdLst>
            <p14:sldId id="1047"/>
            <p14:sldId id="496"/>
            <p14:sldId id="534"/>
            <p14:sldId id="859"/>
            <p14:sldId id="1071"/>
            <p14:sldId id="1220"/>
          </p14:sldIdLst>
        </p14:section>
        <p14:section name="Credits earned, claimed, recaptured" id="{16A3F61F-5AD1-4FD2-917B-A3791300C8A5}">
          <p14:sldIdLst>
            <p14:sldId id="1048"/>
            <p14:sldId id="500"/>
            <p14:sldId id="501"/>
            <p14:sldId id="513"/>
            <p14:sldId id="516"/>
            <p14:sldId id="502"/>
            <p14:sldId id="722"/>
            <p14:sldId id="723"/>
            <p14:sldId id="720"/>
            <p14:sldId id="640"/>
            <p14:sldId id="641"/>
            <p14:sldId id="642"/>
          </p14:sldIdLst>
        </p14:section>
        <p14:section name="End" id="{5CDCB9DE-F9EB-421D-A865-57C4FD634414}">
          <p14:sldIdLst>
            <p14:sldId id="1049"/>
            <p14:sldId id="1222"/>
            <p14:sldId id="1223"/>
            <p14:sldId id="122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7377C"/>
    <a:srgbClr val="50663D"/>
    <a:srgbClr val="495C3A"/>
    <a:srgbClr val="9EE162"/>
    <a:srgbClr val="E2D8BE"/>
    <a:srgbClr val="DCC19E"/>
    <a:srgbClr val="577F8B"/>
    <a:srgbClr val="984807"/>
    <a:srgbClr val="132E50"/>
    <a:srgbClr val="296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75" autoAdjust="0"/>
    <p:restoredTop sz="97880" autoAdjust="0"/>
  </p:normalViewPr>
  <p:slideViewPr>
    <p:cSldViewPr snapToGrid="0">
      <p:cViewPr varScale="1">
        <p:scale>
          <a:sx n="110" d="100"/>
          <a:sy n="110" d="100"/>
        </p:scale>
        <p:origin x="3468" y="96"/>
      </p:cViewPr>
      <p:guideLst>
        <p:guide orient="horz" pos="2160"/>
        <p:guide pos="2880"/>
      </p:guideLst>
    </p:cSldViewPr>
  </p:slideViewPr>
  <p:outlineViewPr>
    <p:cViewPr>
      <p:scale>
        <a:sx n="33" d="100"/>
        <a:sy n="33" d="100"/>
      </p:scale>
      <p:origin x="0" y="-6570"/>
    </p:cViewPr>
  </p:outlineViewPr>
  <p:notesTextViewPr>
    <p:cViewPr>
      <p:scale>
        <a:sx n="100" d="100"/>
        <a:sy n="100" d="100"/>
      </p:scale>
      <p:origin x="0" y="0"/>
    </p:cViewPr>
  </p:notesTextViewPr>
  <p:sorterViewPr>
    <p:cViewPr varScale="1">
      <p:scale>
        <a:sx n="1" d="1"/>
        <a:sy n="1" d="1"/>
      </p:scale>
      <p:origin x="0" y="-12804"/>
    </p:cViewPr>
  </p:sorterViewPr>
  <p:notesViewPr>
    <p:cSldViewPr snapToGrid="0">
      <p:cViewPr varScale="1">
        <p:scale>
          <a:sx n="108" d="100"/>
          <a:sy n="108" d="100"/>
        </p:scale>
        <p:origin x="4386" y="84"/>
      </p:cViewPr>
      <p:guideLst>
        <p:guide orient="horz" pos="2304"/>
        <p:guide pos="3024"/>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800600" cy="481263"/>
          </a:xfrm>
          <a:prstGeom prst="rect">
            <a:avLst/>
          </a:prstGeom>
        </p:spPr>
        <p:txBody>
          <a:bodyPr vert="horz" lIns="96661" tIns="48331" rIns="96661" bIns="48331" rtlCol="0"/>
          <a:lstStyle>
            <a:lvl1pPr algn="l">
              <a:defRPr sz="1300"/>
            </a:lvl1pPr>
          </a:lstStyle>
          <a:p>
            <a:r>
              <a:rPr lang="en-US" b="1" dirty="0"/>
              <a:t>Novogradac LIHTC 101: The Basics Webinar</a:t>
            </a:r>
          </a:p>
          <a:p>
            <a:r>
              <a:rPr lang="en-US" dirty="0"/>
              <a:t>Copyright © 2022 Novogradac &amp; Company LLP. </a:t>
            </a:r>
          </a:p>
          <a:p>
            <a:r>
              <a:rPr lang="en-US" dirty="0"/>
              <a:t>All rights reserved.</a:t>
            </a:r>
          </a:p>
          <a:p>
            <a:endParaRPr lang="en-US" dirty="0"/>
          </a:p>
        </p:txBody>
      </p:sp>
      <p:sp>
        <p:nvSpPr>
          <p:cNvPr id="3" name="Date Placeholder 2"/>
          <p:cNvSpPr>
            <a:spLocks noGrp="1"/>
          </p:cNvSpPr>
          <p:nvPr>
            <p:ph type="dt" sz="quarter" idx="1"/>
          </p:nvPr>
        </p:nvSpPr>
        <p:spPr>
          <a:xfrm>
            <a:off x="5438458" y="0"/>
            <a:ext cx="4160520" cy="365760"/>
          </a:xfrm>
          <a:prstGeom prst="rect">
            <a:avLst/>
          </a:prstGeom>
        </p:spPr>
        <p:txBody>
          <a:bodyPr vert="horz" lIns="96661" tIns="48331" rIns="96661" bIns="48331" rtlCol="0"/>
          <a:lstStyle>
            <a:lvl1pPr algn="r">
              <a:defRPr sz="1300"/>
            </a:lvl1pPr>
          </a:lstStyle>
          <a:p>
            <a:r>
              <a:rPr lang="en-US" dirty="0"/>
              <a:t>July 13, 2022</a:t>
            </a:r>
          </a:p>
        </p:txBody>
      </p:sp>
      <p:sp>
        <p:nvSpPr>
          <p:cNvPr id="4" name="Footer Placeholder 3"/>
          <p:cNvSpPr>
            <a:spLocks noGrp="1"/>
          </p:cNvSpPr>
          <p:nvPr>
            <p:ph type="ftr" sz="quarter" idx="2"/>
          </p:nvPr>
        </p:nvSpPr>
        <p:spPr>
          <a:xfrm>
            <a:off x="-1" y="6948171"/>
            <a:ext cx="6461082" cy="365760"/>
          </a:xfrm>
          <a:prstGeom prst="rect">
            <a:avLst/>
          </a:prstGeom>
        </p:spPr>
        <p:txBody>
          <a:bodyPr vert="horz" lIns="96661" tIns="48331" rIns="96661" bIns="48331" rtlCol="0" anchor="b"/>
          <a:lstStyle>
            <a:lvl1pPr algn="l">
              <a:defRPr sz="1300"/>
            </a:lvl1pPr>
          </a:lstStyle>
          <a:p>
            <a:r>
              <a:rPr lang="en-US" dirty="0"/>
              <a:t>Questions:</a:t>
            </a:r>
          </a:p>
          <a:p>
            <a:r>
              <a:rPr lang="en-US" dirty="0"/>
              <a:t>wayne.michael@novoco.com or rita.coriasco@novoco.com</a:t>
            </a:r>
          </a:p>
          <a:p>
            <a:endParaRPr lang="en-US" dirty="0"/>
          </a:p>
        </p:txBody>
      </p:sp>
      <p:sp>
        <p:nvSpPr>
          <p:cNvPr id="8" name="Slide Number Placeholder 7"/>
          <p:cNvSpPr>
            <a:spLocks noGrp="1"/>
          </p:cNvSpPr>
          <p:nvPr>
            <p:ph type="sldNum" sz="quarter" idx="3"/>
          </p:nvPr>
        </p:nvSpPr>
        <p:spPr>
          <a:xfrm>
            <a:off x="5438458" y="6948171"/>
            <a:ext cx="4160520" cy="365760"/>
          </a:xfrm>
          <a:prstGeom prst="rect">
            <a:avLst/>
          </a:prstGeom>
        </p:spPr>
        <p:txBody>
          <a:bodyPr vert="horz" lIns="96661" tIns="48331" rIns="96661" bIns="48331" rtlCol="0" anchor="b"/>
          <a:lstStyle>
            <a:lvl1pPr algn="r">
              <a:defRPr sz="1300"/>
            </a:lvl1pPr>
          </a:lstStyle>
          <a:p>
            <a:fld id="{BEB73A30-3366-4047-88C4-7DBE22E010A3}" type="slidenum">
              <a:rPr lang="en-US" smtClean="0"/>
              <a:t>‹#›</a:t>
            </a:fld>
            <a:endParaRPr lang="en-US" dirty="0"/>
          </a:p>
        </p:txBody>
      </p:sp>
    </p:spTree>
    <p:extLst>
      <p:ext uri="{BB962C8B-B14F-4D97-AF65-F5344CB8AC3E}">
        <p14:creationId xmlns:p14="http://schemas.microsoft.com/office/powerpoint/2010/main" val="1541327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4530D263-F1E8-499A-83A9-7F74EC5BA06F}" type="datetimeFigureOut">
              <a:rPr lang="en-US" smtClean="0"/>
              <a:pPr/>
              <a:t>9/6/2022</a:t>
            </a:fld>
            <a:endParaRPr lang="en-US" dirty="0"/>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AB3EC710-8FDC-49C8-9249-9529060A66C6}" type="slidenum">
              <a:rPr lang="en-US" smtClean="0"/>
              <a:pPr/>
              <a:t>‹#›</a:t>
            </a:fld>
            <a:endParaRPr lang="en-US" dirty="0"/>
          </a:p>
        </p:txBody>
      </p:sp>
    </p:spTree>
    <p:extLst>
      <p:ext uri="{BB962C8B-B14F-4D97-AF65-F5344CB8AC3E}">
        <p14:creationId xmlns:p14="http://schemas.microsoft.com/office/powerpoint/2010/main" val="73789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6C7C4-3B31-4947-B201-392135630C7A}" type="slidenum">
              <a:rPr lang="en-US" smtClean="0"/>
              <a:pPr/>
              <a:t>10</a:t>
            </a:fld>
            <a:endParaRPr lang="en-US" dirty="0"/>
          </a:p>
        </p:txBody>
      </p:sp>
    </p:spTree>
    <p:extLst>
      <p:ext uri="{BB962C8B-B14F-4D97-AF65-F5344CB8AC3E}">
        <p14:creationId xmlns:p14="http://schemas.microsoft.com/office/powerpoint/2010/main" val="3448338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6C7C4-3B31-4947-B201-392135630C7A}" type="slidenum">
              <a:rPr lang="en-US" smtClean="0"/>
              <a:pPr/>
              <a:t>11</a:t>
            </a:fld>
            <a:endParaRPr lang="en-US" dirty="0"/>
          </a:p>
        </p:txBody>
      </p:sp>
    </p:spTree>
    <p:extLst>
      <p:ext uri="{BB962C8B-B14F-4D97-AF65-F5344CB8AC3E}">
        <p14:creationId xmlns:p14="http://schemas.microsoft.com/office/powerpoint/2010/main" val="289978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6C7C4-3B31-4947-B201-392135630C7A}" type="slidenum">
              <a:rPr lang="en-US" smtClean="0"/>
              <a:pPr/>
              <a:t>25</a:t>
            </a:fld>
            <a:endParaRPr lang="en-US" dirty="0"/>
          </a:p>
        </p:txBody>
      </p:sp>
    </p:spTree>
    <p:extLst>
      <p:ext uri="{BB962C8B-B14F-4D97-AF65-F5344CB8AC3E}">
        <p14:creationId xmlns:p14="http://schemas.microsoft.com/office/powerpoint/2010/main" val="403459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96C7C4-3B31-4947-B201-392135630C7A}" type="slidenum">
              <a:rPr lang="en-US" smtClean="0"/>
              <a:pPr/>
              <a:t>26</a:t>
            </a:fld>
            <a:endParaRPr lang="en-US" dirty="0"/>
          </a:p>
        </p:txBody>
      </p:sp>
    </p:spTree>
    <p:extLst>
      <p:ext uri="{BB962C8B-B14F-4D97-AF65-F5344CB8AC3E}">
        <p14:creationId xmlns:p14="http://schemas.microsoft.com/office/powerpoint/2010/main" val="403459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mailto:brittany.biggs@novoco.com"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46637-E442-F2F9-83DF-EF13E00ADA74}"/>
              </a:ext>
            </a:extLst>
          </p:cNvPr>
          <p:cNvSpPr>
            <a:spLocks noGrp="1"/>
          </p:cNvSpPr>
          <p:nvPr>
            <p:ph type="dt" sz="half" idx="2"/>
          </p:nvPr>
        </p:nvSpPr>
        <p:spPr>
          <a:xfrm>
            <a:off x="185351" y="6356350"/>
            <a:ext cx="21336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September 7, 2022</a:t>
            </a:r>
            <a:endParaRPr lang="en-US" dirty="0"/>
          </a:p>
        </p:txBody>
      </p:sp>
      <p:sp>
        <p:nvSpPr>
          <p:cNvPr id="5" name="Footer Placeholder 4">
            <a:extLst>
              <a:ext uri="{FF2B5EF4-FFF2-40B4-BE49-F238E27FC236}">
                <a16:creationId xmlns:a16="http://schemas.microsoft.com/office/drawing/2014/main" id="{0700A051-EDF7-535D-BA08-AFE572F76EF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a:t>www.novoco.com</a:t>
            </a:r>
            <a:endParaRPr lang="en-US" dirty="0"/>
          </a:p>
        </p:txBody>
      </p:sp>
    </p:spTree>
    <p:extLst>
      <p:ext uri="{BB962C8B-B14F-4D97-AF65-F5344CB8AC3E}">
        <p14:creationId xmlns:p14="http://schemas.microsoft.com/office/powerpoint/2010/main" val="3791912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September 7, 2022</a:t>
            </a:r>
          </a:p>
        </p:txBody>
      </p:sp>
      <p:sp>
        <p:nvSpPr>
          <p:cNvPr id="4" name="Footer Placeholder 3"/>
          <p:cNvSpPr>
            <a:spLocks noGrp="1"/>
          </p:cNvSpPr>
          <p:nvPr>
            <p:ph type="ftr" sz="quarter" idx="11"/>
          </p:nvPr>
        </p:nvSpPr>
        <p:spPr/>
        <p:txBody>
          <a:bodyPr/>
          <a:lstStyle/>
          <a:p>
            <a:r>
              <a:rPr lang="en-US"/>
              <a:t>www.novoco.com</a:t>
            </a:r>
          </a:p>
        </p:txBody>
      </p:sp>
    </p:spTree>
    <p:extLst>
      <p:ext uri="{BB962C8B-B14F-4D97-AF65-F5344CB8AC3E}">
        <p14:creationId xmlns:p14="http://schemas.microsoft.com/office/powerpoint/2010/main" val="170196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September 7, 2022</a:t>
            </a:r>
          </a:p>
        </p:txBody>
      </p:sp>
      <p:sp>
        <p:nvSpPr>
          <p:cNvPr id="4" name="Footer Placeholder 3"/>
          <p:cNvSpPr>
            <a:spLocks noGrp="1"/>
          </p:cNvSpPr>
          <p:nvPr>
            <p:ph type="ftr" sz="quarter" idx="11"/>
          </p:nvPr>
        </p:nvSpPr>
        <p:spPr/>
        <p:txBody>
          <a:bodyPr/>
          <a:lstStyle/>
          <a:p>
            <a:r>
              <a:rPr lang="en-US"/>
              <a:t>www.novoco.com</a:t>
            </a:r>
          </a:p>
        </p:txBody>
      </p:sp>
      <p:sp>
        <p:nvSpPr>
          <p:cNvPr id="5" name="TextBox 4"/>
          <p:cNvSpPr txBox="1"/>
          <p:nvPr userDrawn="1"/>
        </p:nvSpPr>
        <p:spPr>
          <a:xfrm>
            <a:off x="3435848" y="555008"/>
            <a:ext cx="2299604" cy="584775"/>
          </a:xfrm>
          <a:prstGeom prst="rect">
            <a:avLst/>
          </a:prstGeom>
          <a:noFill/>
        </p:spPr>
        <p:txBody>
          <a:bodyPr wrap="none" rtlCol="0">
            <a:spAutoFit/>
          </a:bodyPr>
          <a:lstStyle/>
          <a:p>
            <a:pPr algn="ctr"/>
            <a:r>
              <a:rPr lang="en-US" sz="3200" dirty="0">
                <a:solidFill>
                  <a:schemeClr val="tx1">
                    <a:lumMod val="65000"/>
                    <a:lumOff val="35000"/>
                  </a:schemeClr>
                </a:solidFill>
                <a:latin typeface="+mj-lt"/>
              </a:rPr>
              <a:t>Icon </a:t>
            </a:r>
            <a:r>
              <a:rPr lang="en-US" sz="3200" baseline="0" dirty="0">
                <a:solidFill>
                  <a:schemeClr val="tx1">
                    <a:lumMod val="65000"/>
                    <a:lumOff val="35000"/>
                  </a:schemeClr>
                </a:solidFill>
                <a:latin typeface="+mj-lt"/>
              </a:rPr>
              <a:t>Library</a:t>
            </a:r>
            <a:endParaRPr lang="en-US" sz="3200" dirty="0">
              <a:solidFill>
                <a:schemeClr val="tx1">
                  <a:lumMod val="65000"/>
                  <a:lumOff val="35000"/>
                </a:schemeClr>
              </a:solidFill>
              <a:latin typeface="+mj-lt"/>
            </a:endParaRPr>
          </a:p>
        </p:txBody>
      </p:sp>
      <p:sp>
        <p:nvSpPr>
          <p:cNvPr id="6" name="TextBox 5"/>
          <p:cNvSpPr txBox="1"/>
          <p:nvPr userDrawn="1"/>
        </p:nvSpPr>
        <p:spPr>
          <a:xfrm>
            <a:off x="571500" y="1129352"/>
            <a:ext cx="8001000" cy="954107"/>
          </a:xfrm>
          <a:prstGeom prst="rect">
            <a:avLst/>
          </a:prstGeom>
          <a:noFill/>
        </p:spPr>
        <p:txBody>
          <a:bodyPr wrap="square" rtlCol="0">
            <a:spAutoFit/>
          </a:bodyPr>
          <a:lstStyle/>
          <a:p>
            <a:r>
              <a:rPr lang="en-US" sz="1400" dirty="0">
                <a:solidFill>
                  <a:schemeClr val="tx1">
                    <a:lumMod val="65000"/>
                    <a:lumOff val="35000"/>
                  </a:schemeClr>
                </a:solidFill>
              </a:rPr>
              <a:t>These icons</a:t>
            </a:r>
            <a:r>
              <a:rPr lang="en-US" sz="1400" baseline="0" dirty="0">
                <a:solidFill>
                  <a:schemeClr val="tx1">
                    <a:lumMod val="65000"/>
                    <a:lumOff val="35000"/>
                  </a:schemeClr>
                </a:solidFill>
              </a:rPr>
              <a:t> are for use in any of the circle/step template throughout the presentation deck. Simply copy and paste them from this slide. Delete the icons library slides out of your final presentation. Please contact Brittany (</a:t>
            </a:r>
            <a:r>
              <a:rPr lang="en-US" sz="1400" baseline="0" dirty="0">
                <a:solidFill>
                  <a:schemeClr val="tx1">
                    <a:lumMod val="65000"/>
                    <a:lumOff val="35000"/>
                  </a:schemeClr>
                </a:solidFill>
                <a:hlinkClick r:id="rId2"/>
              </a:rPr>
              <a:t>brittany.biggs@novoco.com</a:t>
            </a:r>
            <a:r>
              <a:rPr lang="en-US" sz="1400" baseline="0" dirty="0">
                <a:solidFill>
                  <a:schemeClr val="tx1">
                    <a:lumMod val="65000"/>
                    <a:lumOff val="35000"/>
                  </a:schemeClr>
                </a:solidFill>
              </a:rPr>
              <a:t>) if you need an icon that is not here. More tips for icon use can be found on the last slide of the template.</a:t>
            </a:r>
            <a:endParaRPr lang="en-US" sz="1400" dirty="0">
              <a:solidFill>
                <a:schemeClr val="tx1">
                  <a:lumMod val="65000"/>
                  <a:lumOff val="35000"/>
                </a:schemeClr>
              </a:solidFill>
            </a:endParaRPr>
          </a:p>
        </p:txBody>
      </p:sp>
    </p:spTree>
    <p:extLst>
      <p:ext uri="{BB962C8B-B14F-4D97-AF65-F5344CB8AC3E}">
        <p14:creationId xmlns:p14="http://schemas.microsoft.com/office/powerpoint/2010/main" val="3565743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September 7, 2022</a:t>
            </a:r>
          </a:p>
        </p:txBody>
      </p:sp>
      <p:sp>
        <p:nvSpPr>
          <p:cNvPr id="4" name="Footer Placeholder 3"/>
          <p:cNvSpPr>
            <a:spLocks noGrp="1"/>
          </p:cNvSpPr>
          <p:nvPr>
            <p:ph type="ftr" sz="quarter" idx="11"/>
          </p:nvPr>
        </p:nvSpPr>
        <p:spPr/>
        <p:txBody>
          <a:bodyPr/>
          <a:lstStyle/>
          <a:p>
            <a:r>
              <a:rPr lang="en-US"/>
              <a:t>www.novoco.com</a:t>
            </a:r>
          </a:p>
        </p:txBody>
      </p:sp>
      <p:sp>
        <p:nvSpPr>
          <p:cNvPr id="5" name="TextBox 4"/>
          <p:cNvSpPr txBox="1"/>
          <p:nvPr userDrawn="1"/>
        </p:nvSpPr>
        <p:spPr>
          <a:xfrm>
            <a:off x="1840864" y="555008"/>
            <a:ext cx="5489580" cy="584775"/>
          </a:xfrm>
          <a:prstGeom prst="rect">
            <a:avLst/>
          </a:prstGeom>
          <a:noFill/>
        </p:spPr>
        <p:txBody>
          <a:bodyPr wrap="none" rtlCol="0">
            <a:spAutoFit/>
          </a:bodyPr>
          <a:lstStyle/>
          <a:p>
            <a:pPr algn="ctr"/>
            <a:r>
              <a:rPr lang="en-US" sz="3200" dirty="0">
                <a:solidFill>
                  <a:schemeClr val="tx1">
                    <a:lumMod val="65000"/>
                    <a:lumOff val="35000"/>
                  </a:schemeClr>
                </a:solidFill>
                <a:latin typeface="+mj-lt"/>
              </a:rPr>
              <a:t>Tips on Using</a:t>
            </a:r>
            <a:r>
              <a:rPr lang="en-US" sz="3200" baseline="0" dirty="0">
                <a:solidFill>
                  <a:schemeClr val="tx1">
                    <a:lumMod val="65000"/>
                    <a:lumOff val="35000"/>
                  </a:schemeClr>
                </a:solidFill>
                <a:latin typeface="+mj-lt"/>
              </a:rPr>
              <a:t> the </a:t>
            </a:r>
            <a:r>
              <a:rPr lang="en-US" sz="3200" dirty="0">
                <a:solidFill>
                  <a:schemeClr val="tx1">
                    <a:lumMod val="65000"/>
                    <a:lumOff val="35000"/>
                  </a:schemeClr>
                </a:solidFill>
                <a:latin typeface="+mj-lt"/>
              </a:rPr>
              <a:t>Icon </a:t>
            </a:r>
            <a:r>
              <a:rPr lang="en-US" sz="3200" baseline="0" dirty="0">
                <a:solidFill>
                  <a:schemeClr val="tx1">
                    <a:lumMod val="65000"/>
                    <a:lumOff val="35000"/>
                  </a:schemeClr>
                </a:solidFill>
                <a:latin typeface="+mj-lt"/>
              </a:rPr>
              <a:t>Library</a:t>
            </a:r>
            <a:endParaRPr lang="en-US" sz="3200" dirty="0">
              <a:solidFill>
                <a:schemeClr val="tx1">
                  <a:lumMod val="65000"/>
                  <a:lumOff val="35000"/>
                </a:schemeClr>
              </a:solidFill>
              <a:latin typeface="+mj-lt"/>
            </a:endParaRPr>
          </a:p>
        </p:txBody>
      </p:sp>
      <p:sp>
        <p:nvSpPr>
          <p:cNvPr id="6" name="TextBox 5"/>
          <p:cNvSpPr txBox="1"/>
          <p:nvPr userDrawn="1"/>
        </p:nvSpPr>
        <p:spPr>
          <a:xfrm>
            <a:off x="571500" y="1129352"/>
            <a:ext cx="6134100" cy="2677656"/>
          </a:xfrm>
          <a:prstGeom prst="rect">
            <a:avLst/>
          </a:prstGeom>
          <a:noFill/>
        </p:spPr>
        <p:txBody>
          <a:bodyPr wrap="square" rtlCol="0">
            <a:spAutoFit/>
          </a:bodyPr>
          <a:lstStyle/>
          <a:p>
            <a:r>
              <a:rPr lang="en-US" sz="1400" dirty="0">
                <a:solidFill>
                  <a:schemeClr val="tx1">
                    <a:lumMod val="65000"/>
                    <a:lumOff val="35000"/>
                  </a:schemeClr>
                </a:solidFill>
              </a:rPr>
              <a:t>To change the color of the circle behind an</a:t>
            </a:r>
            <a:r>
              <a:rPr lang="en-US" sz="1400" baseline="0" dirty="0">
                <a:solidFill>
                  <a:schemeClr val="tx1">
                    <a:lumMod val="65000"/>
                    <a:lumOff val="35000"/>
                  </a:schemeClr>
                </a:solidFill>
              </a:rPr>
              <a:t> icon, click on the circle, choose “Format” at the top of </a:t>
            </a:r>
            <a:r>
              <a:rPr lang="en-US" sz="1400" baseline="0" dirty="0" err="1">
                <a:solidFill>
                  <a:schemeClr val="tx1">
                    <a:lumMod val="65000"/>
                    <a:lumOff val="35000"/>
                  </a:schemeClr>
                </a:solidFill>
              </a:rPr>
              <a:t>Powerpoint</a:t>
            </a:r>
            <a:r>
              <a:rPr lang="en-US" sz="1400" baseline="0" dirty="0">
                <a:solidFill>
                  <a:schemeClr val="tx1">
                    <a:lumMod val="65000"/>
                    <a:lumOff val="35000"/>
                  </a:schemeClr>
                </a:solidFill>
              </a:rPr>
              <a:t> and then click on shape fill. The colors on the top of the menu are our accent colors, feel free to use any of those throughout the presentation. Please do not use any other colors.</a:t>
            </a:r>
          </a:p>
          <a:p>
            <a:endParaRPr lang="en-US" sz="1400" baseline="0" dirty="0">
              <a:solidFill>
                <a:schemeClr val="tx1">
                  <a:lumMod val="65000"/>
                  <a:lumOff val="35000"/>
                </a:schemeClr>
              </a:solidFill>
            </a:endParaRPr>
          </a:p>
          <a:p>
            <a:r>
              <a:rPr lang="en-US" sz="1400" baseline="0" dirty="0">
                <a:solidFill>
                  <a:schemeClr val="tx1">
                    <a:lumMod val="65000"/>
                    <a:lumOff val="35000"/>
                  </a:schemeClr>
                </a:solidFill>
              </a:rPr>
              <a:t>To copy the icon from the icon library and paste it to another part of the presentation, right click on the icon and choose “copy.” Go to the slide where you’d like to paste the icon, right click and choose “paste.”</a:t>
            </a:r>
          </a:p>
          <a:p>
            <a:endParaRPr lang="en-US" sz="1400" baseline="0" dirty="0">
              <a:solidFill>
                <a:schemeClr val="tx1">
                  <a:lumMod val="65000"/>
                  <a:lumOff val="35000"/>
                </a:schemeClr>
              </a:solidFill>
            </a:endParaRPr>
          </a:p>
          <a:p>
            <a:r>
              <a:rPr lang="en-US" sz="1400" baseline="0" dirty="0">
                <a:solidFill>
                  <a:schemeClr val="tx1">
                    <a:lumMod val="65000"/>
                    <a:lumOff val="35000"/>
                  </a:schemeClr>
                </a:solidFill>
              </a:rPr>
              <a:t>To copy the icon and its circle together, click the icon, hold down shift, and then click the circle behind it.</a:t>
            </a:r>
          </a:p>
          <a:p>
            <a:endParaRPr lang="en-US" sz="1400" dirty="0">
              <a:solidFill>
                <a:schemeClr val="tx1">
                  <a:lumMod val="65000"/>
                  <a:lumOff val="35000"/>
                </a:schemeClr>
              </a:solidFill>
            </a:endParaRPr>
          </a:p>
        </p:txBody>
      </p:sp>
      <p:pic>
        <p:nvPicPr>
          <p:cNvPr id="2" name="Picture 1"/>
          <p:cNvPicPr>
            <a:picLocks noChangeAspect="1"/>
          </p:cNvPicPr>
          <p:nvPr userDrawn="1"/>
        </p:nvPicPr>
        <p:blipFill>
          <a:blip r:embed="rId2"/>
          <a:stretch>
            <a:fillRect/>
          </a:stretch>
        </p:blipFill>
        <p:spPr>
          <a:xfrm>
            <a:off x="6916872" y="1139783"/>
            <a:ext cx="1666667" cy="1752381"/>
          </a:xfrm>
          <a:prstGeom prst="rect">
            <a:avLst/>
          </a:prstGeom>
        </p:spPr>
      </p:pic>
    </p:spTree>
    <p:extLst>
      <p:ext uri="{BB962C8B-B14F-4D97-AF65-F5344CB8AC3E}">
        <p14:creationId xmlns:p14="http://schemas.microsoft.com/office/powerpoint/2010/main" val="565756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September 7, 2022</a:t>
            </a:r>
          </a:p>
        </p:txBody>
      </p:sp>
      <p:sp>
        <p:nvSpPr>
          <p:cNvPr id="3" name="Footer Placeholder 2"/>
          <p:cNvSpPr>
            <a:spLocks noGrp="1"/>
          </p:cNvSpPr>
          <p:nvPr>
            <p:ph type="ftr" sz="quarter" idx="11"/>
          </p:nvPr>
        </p:nvSpPr>
        <p:spPr/>
        <p:txBody>
          <a:bodyPr/>
          <a:lstStyle/>
          <a:p>
            <a:r>
              <a:rPr lang="en-US"/>
              <a:t>www.novoco.com</a:t>
            </a:r>
          </a:p>
        </p:txBody>
      </p:sp>
    </p:spTree>
    <p:extLst>
      <p:ext uri="{BB962C8B-B14F-4D97-AF65-F5344CB8AC3E}">
        <p14:creationId xmlns:p14="http://schemas.microsoft.com/office/powerpoint/2010/main" val="4264150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pSp>
        <p:nvGrpSpPr>
          <p:cNvPr id="9" name="Group 8"/>
          <p:cNvGrpSpPr/>
          <p:nvPr userDrawn="1"/>
        </p:nvGrpSpPr>
        <p:grpSpPr>
          <a:xfrm>
            <a:off x="0" y="0"/>
            <a:ext cx="9144001" cy="6858001"/>
            <a:chOff x="0" y="0"/>
            <a:chExt cx="9144001" cy="6858001"/>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userDrawn="1"/>
          </p:nvSpPr>
          <p:spPr>
            <a:xfrm>
              <a:off x="1" y="0"/>
              <a:ext cx="9140825" cy="6858000"/>
            </a:xfrm>
            <a:custGeom>
              <a:avLst/>
              <a:gdLst>
                <a:gd name="connsiteX0" fmla="*/ 0 w 9140825"/>
                <a:gd name="connsiteY0" fmla="*/ 0 h 6858000"/>
                <a:gd name="connsiteX1" fmla="*/ 6247197 w 9140825"/>
                <a:gd name="connsiteY1" fmla="*/ 0 h 6858000"/>
                <a:gd name="connsiteX2" fmla="*/ 9140825 w 9140825"/>
                <a:gd name="connsiteY2" fmla="*/ 2893629 h 6858000"/>
                <a:gd name="connsiteX3" fmla="*/ 5176454 w 9140825"/>
                <a:gd name="connsiteY3" fmla="*/ 6858000 h 6858000"/>
                <a:gd name="connsiteX4" fmla="*/ 0 w 914082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0825" h="6858000">
                  <a:moveTo>
                    <a:pt x="0" y="0"/>
                  </a:moveTo>
                  <a:lnTo>
                    <a:pt x="6247197" y="0"/>
                  </a:lnTo>
                  <a:lnTo>
                    <a:pt x="9140825" y="2893629"/>
                  </a:lnTo>
                  <a:lnTo>
                    <a:pt x="517645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userDrawn="1"/>
          </p:nvSpPr>
          <p:spPr>
            <a:xfrm>
              <a:off x="5416888" y="3130888"/>
              <a:ext cx="3727113" cy="3727113"/>
            </a:xfrm>
            <a:custGeom>
              <a:avLst/>
              <a:gdLst>
                <a:gd name="connsiteX0" fmla="*/ 3727113 w 3727113"/>
                <a:gd name="connsiteY0" fmla="*/ 0 h 3727113"/>
                <a:gd name="connsiteX1" fmla="*/ 3727113 w 3727113"/>
                <a:gd name="connsiteY1" fmla="*/ 3727113 h 3727113"/>
                <a:gd name="connsiteX2" fmla="*/ 0 w 3727113"/>
                <a:gd name="connsiteY2" fmla="*/ 3727113 h 3727113"/>
              </a:gdLst>
              <a:ahLst/>
              <a:cxnLst>
                <a:cxn ang="0">
                  <a:pos x="connsiteX0" y="connsiteY0"/>
                </a:cxn>
                <a:cxn ang="0">
                  <a:pos x="connsiteX1" y="connsiteY1"/>
                </a:cxn>
                <a:cxn ang="0">
                  <a:pos x="connsiteX2" y="connsiteY2"/>
                </a:cxn>
              </a:cxnLst>
              <a:rect l="l" t="t" r="r" b="b"/>
              <a:pathLst>
                <a:path w="3727113" h="3727113">
                  <a:moveTo>
                    <a:pt x="3727113" y="0"/>
                  </a:moveTo>
                  <a:lnTo>
                    <a:pt x="3727113" y="3727113"/>
                  </a:lnTo>
                  <a:lnTo>
                    <a:pt x="0" y="372711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p:cNvSpPr/>
            <p:nvPr userDrawn="1"/>
          </p:nvSpPr>
          <p:spPr>
            <a:xfrm>
              <a:off x="6461992" y="0"/>
              <a:ext cx="2682008" cy="2682008"/>
            </a:xfrm>
            <a:custGeom>
              <a:avLst/>
              <a:gdLst>
                <a:gd name="connsiteX0" fmla="*/ 0 w 2682008"/>
                <a:gd name="connsiteY0" fmla="*/ 0 h 2682008"/>
                <a:gd name="connsiteX1" fmla="*/ 2682008 w 2682008"/>
                <a:gd name="connsiteY1" fmla="*/ 0 h 2682008"/>
                <a:gd name="connsiteX2" fmla="*/ 2682008 w 2682008"/>
                <a:gd name="connsiteY2" fmla="*/ 2682008 h 2682008"/>
              </a:gdLst>
              <a:ahLst/>
              <a:cxnLst>
                <a:cxn ang="0">
                  <a:pos x="connsiteX0" y="connsiteY0"/>
                </a:cxn>
                <a:cxn ang="0">
                  <a:pos x="connsiteX1" y="connsiteY1"/>
                </a:cxn>
                <a:cxn ang="0">
                  <a:pos x="connsiteX2" y="connsiteY2"/>
                </a:cxn>
              </a:cxnLst>
              <a:rect l="l" t="t" r="r" b="b"/>
              <a:pathLst>
                <a:path w="2682008" h="2682008">
                  <a:moveTo>
                    <a:pt x="0" y="0"/>
                  </a:moveTo>
                  <a:lnTo>
                    <a:pt x="2682008" y="0"/>
                  </a:lnTo>
                  <a:lnTo>
                    <a:pt x="2682008" y="26820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Date Placeholder 1"/>
          <p:cNvSpPr>
            <a:spLocks noGrp="1"/>
          </p:cNvSpPr>
          <p:nvPr>
            <p:ph type="dt" sz="half" idx="10"/>
          </p:nvPr>
        </p:nvSpPr>
        <p:spPr/>
        <p:txBody>
          <a:bodyPr/>
          <a:lstStyle>
            <a:lvl1pPr>
              <a:defRPr>
                <a:solidFill>
                  <a:schemeClr val="bg1"/>
                </a:solidFill>
              </a:defRPr>
            </a:lvl1pPr>
          </a:lstStyle>
          <a:p>
            <a:r>
              <a:rPr lang="en-US"/>
              <a:t>September 7, 2022</a:t>
            </a:r>
          </a:p>
        </p:txBody>
      </p:sp>
      <p:sp>
        <p:nvSpPr>
          <p:cNvPr id="3" name="Footer Placeholder 2"/>
          <p:cNvSpPr>
            <a:spLocks noGrp="1"/>
          </p:cNvSpPr>
          <p:nvPr>
            <p:ph type="ftr" sz="quarter" idx="11"/>
          </p:nvPr>
        </p:nvSpPr>
        <p:spPr/>
        <p:txBody>
          <a:bodyPr/>
          <a:lstStyle>
            <a:lvl1pPr>
              <a:defRPr>
                <a:solidFill>
                  <a:schemeClr val="bg1"/>
                </a:solidFill>
              </a:defRPr>
            </a:lvl1pPr>
          </a:lstStyle>
          <a:p>
            <a:r>
              <a:rPr lang="en-US"/>
              <a:t>www.novoco.com</a:t>
            </a:r>
            <a:endParaRPr lang="en-US" dirty="0"/>
          </a:p>
        </p:txBody>
      </p:sp>
      <p:sp>
        <p:nvSpPr>
          <p:cNvPr id="5" name="Rectangle 4"/>
          <p:cNvSpPr/>
          <p:nvPr userDrawn="1"/>
        </p:nvSpPr>
        <p:spPr>
          <a:xfrm>
            <a:off x="0" y="6781800"/>
            <a:ext cx="2286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286000" y="6781800"/>
            <a:ext cx="68580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p:cNvSpPr>
            <a:spLocks noGrp="1"/>
          </p:cNvSpPr>
          <p:nvPr>
            <p:ph type="title" hasCustomPrompt="1"/>
          </p:nvPr>
        </p:nvSpPr>
        <p:spPr>
          <a:xfrm>
            <a:off x="457200" y="1428750"/>
            <a:ext cx="8229600" cy="1828800"/>
          </a:xfrm>
        </p:spPr>
        <p:txBody>
          <a:bodyPr>
            <a:noAutofit/>
          </a:bodyPr>
          <a:lstStyle>
            <a:lvl1pPr algn="l">
              <a:lnSpc>
                <a:spcPts val="7200"/>
              </a:lnSpc>
              <a:defRPr sz="7200" baseline="0">
                <a:solidFill>
                  <a:schemeClr val="bg1"/>
                </a:solidFill>
              </a:defRPr>
            </a:lvl1pPr>
          </a:lstStyle>
          <a:p>
            <a:r>
              <a:rPr lang="en-US" dirty="0"/>
              <a:t>TITLE OF PRESENTATION</a:t>
            </a:r>
          </a:p>
        </p:txBody>
      </p:sp>
      <p:sp>
        <p:nvSpPr>
          <p:cNvPr id="14" name="Text Placeholder 13"/>
          <p:cNvSpPr>
            <a:spLocks noGrp="1"/>
          </p:cNvSpPr>
          <p:nvPr>
            <p:ph type="body" sz="quarter" idx="12" hasCustomPrompt="1"/>
          </p:nvPr>
        </p:nvSpPr>
        <p:spPr>
          <a:xfrm>
            <a:off x="457200" y="3276600"/>
            <a:ext cx="8229600" cy="457200"/>
          </a:xfrm>
        </p:spPr>
        <p:txBody>
          <a:bodyPr/>
          <a:lstStyle>
            <a:lvl1pPr marL="0" indent="0">
              <a:buNone/>
              <a:defRPr>
                <a:solidFill>
                  <a:schemeClr val="tx2">
                    <a:lumMod val="60000"/>
                    <a:lumOff val="40000"/>
                  </a:schemeClr>
                </a:solidFill>
                <a:latin typeface="+mj-lt"/>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Name of Event</a:t>
            </a:r>
          </a:p>
        </p:txBody>
      </p:sp>
      <p:sp>
        <p:nvSpPr>
          <p:cNvPr id="16" name="Text Placeholder 18"/>
          <p:cNvSpPr>
            <a:spLocks noGrp="1"/>
          </p:cNvSpPr>
          <p:nvPr>
            <p:ph type="body" sz="quarter" idx="13" hasCustomPrompt="1"/>
          </p:nvPr>
        </p:nvSpPr>
        <p:spPr>
          <a:xfrm>
            <a:off x="457200" y="4180959"/>
            <a:ext cx="4322763" cy="323850"/>
          </a:xfrm>
        </p:spPr>
        <p:txBody>
          <a:bodyPr>
            <a:noAutofit/>
          </a:bodyPr>
          <a:lstStyle>
            <a:lvl1pPr marL="0" indent="0" algn="l" defTabSz="914400" rtl="0" eaLnBrk="1" latinLnBrk="0" hangingPunct="1">
              <a:buNone/>
              <a:defRPr lang="en-US" sz="2000" kern="1200" baseline="0" dirty="0">
                <a:solidFill>
                  <a:schemeClr val="accent2"/>
                </a:solidFill>
                <a:latin typeface="Franklin Gothic Demi" panose="020B0703020102020204" pitchFamily="34" charset="0"/>
                <a:ea typeface="+mn-ea"/>
                <a:cs typeface="+mn-cs"/>
              </a:defRPr>
            </a:lvl1pPr>
          </a:lstStyle>
          <a:p>
            <a:pPr lvl="0"/>
            <a:r>
              <a:rPr lang="en-US" dirty="0"/>
              <a:t>First Name Last Name, CPA</a:t>
            </a:r>
          </a:p>
        </p:txBody>
      </p:sp>
      <p:sp>
        <p:nvSpPr>
          <p:cNvPr id="17" name="Text Placeholder 18"/>
          <p:cNvSpPr>
            <a:spLocks noGrp="1"/>
          </p:cNvSpPr>
          <p:nvPr>
            <p:ph type="body" sz="quarter" idx="14" hasCustomPrompt="1"/>
          </p:nvPr>
        </p:nvSpPr>
        <p:spPr>
          <a:xfrm>
            <a:off x="457200" y="4482783"/>
            <a:ext cx="4322763" cy="274320"/>
          </a:xfrm>
        </p:spPr>
        <p:txBody>
          <a:bodyPr>
            <a:noAutofit/>
          </a:bodyPr>
          <a:lstStyle>
            <a:lvl1pPr marL="0" indent="0" algn="l" defTabSz="914400" rtl="0" eaLnBrk="1" latinLnBrk="0" hangingPunct="1">
              <a:buNone/>
              <a:defRPr lang="en-US" sz="1600" kern="1200" baseline="0" dirty="0">
                <a:solidFill>
                  <a:schemeClr val="bg1"/>
                </a:solidFill>
                <a:latin typeface="Franklin Gothic Medium" panose="020B0603020102020204" pitchFamily="34" charset="0"/>
                <a:ea typeface="+mn-ea"/>
                <a:cs typeface="+mn-cs"/>
              </a:defRPr>
            </a:lvl1pPr>
          </a:lstStyle>
          <a:p>
            <a:pPr lvl="0"/>
            <a:r>
              <a:rPr lang="en-US" dirty="0"/>
              <a:t>Title, City Name</a:t>
            </a:r>
          </a:p>
        </p:txBody>
      </p:sp>
      <p:sp>
        <p:nvSpPr>
          <p:cNvPr id="18" name="Text Placeholder 18"/>
          <p:cNvSpPr>
            <a:spLocks noGrp="1"/>
          </p:cNvSpPr>
          <p:nvPr>
            <p:ph type="body" sz="quarter" idx="16" hasCustomPrompt="1"/>
          </p:nvPr>
        </p:nvSpPr>
        <p:spPr>
          <a:xfrm>
            <a:off x="457200" y="5010150"/>
            <a:ext cx="4322763" cy="274320"/>
          </a:xfrm>
        </p:spPr>
        <p:txBody>
          <a:bodyPr>
            <a:noAutofit/>
          </a:bodyPr>
          <a:lstStyle>
            <a:lvl1pPr marL="0" indent="0" algn="l" defTabSz="914400" rtl="0" eaLnBrk="1" latinLnBrk="0" hangingPunct="1">
              <a:buNone/>
              <a:defRPr lang="en-US" sz="1600" kern="1200" baseline="0" dirty="0">
                <a:solidFill>
                  <a:schemeClr val="bg1"/>
                </a:solidFill>
                <a:latin typeface="Franklin Gothic Medium" panose="020B0603020102020204" pitchFamily="34" charset="0"/>
                <a:ea typeface="+mn-ea"/>
                <a:cs typeface="+mn-cs"/>
              </a:defRPr>
            </a:lvl1pPr>
          </a:lstStyle>
          <a:p>
            <a:pPr lvl="0"/>
            <a:r>
              <a:rPr lang="en-US" dirty="0"/>
              <a:t>firstname.lastname@novoco.com</a:t>
            </a:r>
          </a:p>
        </p:txBody>
      </p:sp>
      <p:sp>
        <p:nvSpPr>
          <p:cNvPr id="19" name="Text Placeholder 7"/>
          <p:cNvSpPr>
            <a:spLocks noGrp="1"/>
          </p:cNvSpPr>
          <p:nvPr>
            <p:ph type="body" sz="quarter" idx="17" hasCustomPrompt="1"/>
          </p:nvPr>
        </p:nvSpPr>
        <p:spPr>
          <a:xfrm>
            <a:off x="455613" y="4749114"/>
            <a:ext cx="4344987" cy="381000"/>
          </a:xfrm>
        </p:spPr>
        <p:txBody>
          <a:bodyPr>
            <a:noAutofit/>
          </a:bodyPr>
          <a:lstStyle>
            <a:lvl1pPr marL="0" indent="0">
              <a:buNone/>
              <a:defRPr lang="en-US" sz="1600" kern="1200" baseline="0" dirty="0">
                <a:solidFill>
                  <a:schemeClr val="bg1"/>
                </a:solidFill>
                <a:latin typeface="Franklin Gothic Medium" panose="020B0603020102020204" pitchFamily="34" charset="0"/>
                <a:ea typeface="+mn-ea"/>
                <a:cs typeface="+mn-cs"/>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marL="0" lvl="0" indent="0" algn="l" defTabSz="914400" rtl="0" eaLnBrk="1" latinLnBrk="0" hangingPunct="1">
              <a:spcBef>
                <a:spcPct val="20000"/>
              </a:spcBef>
              <a:buFont typeface="Arial" panose="020B0604020202020204" pitchFamily="34" charset="0"/>
              <a:buNone/>
            </a:pPr>
            <a:r>
              <a:rPr lang="en-US" dirty="0"/>
              <a:t>Novogradac &amp; Company LLP</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240770" y="6356350"/>
            <a:ext cx="1621096" cy="354773"/>
          </a:xfrm>
          <a:prstGeom prst="rect">
            <a:avLst/>
          </a:prstGeom>
        </p:spPr>
      </p:pic>
      <p:sp>
        <p:nvSpPr>
          <p:cNvPr id="20" name="TextBox 19"/>
          <p:cNvSpPr txBox="1"/>
          <p:nvPr userDrawn="1"/>
        </p:nvSpPr>
        <p:spPr>
          <a:xfrm>
            <a:off x="6544403" y="6369531"/>
            <a:ext cx="792205" cy="307777"/>
          </a:xfrm>
          <a:prstGeom prst="rect">
            <a:avLst/>
          </a:prstGeom>
          <a:noFill/>
        </p:spPr>
        <p:txBody>
          <a:bodyPr wrap="none" rtlCol="0">
            <a:spAutoFit/>
          </a:bodyPr>
          <a:lstStyle/>
          <a:p>
            <a:r>
              <a:rPr lang="en-US" sz="1400" dirty="0">
                <a:solidFill>
                  <a:schemeClr val="bg1"/>
                </a:solidFill>
              </a:rPr>
              <a:t>© 2022</a:t>
            </a:r>
          </a:p>
        </p:txBody>
      </p:sp>
    </p:spTree>
    <p:extLst>
      <p:ext uri="{BB962C8B-B14F-4D97-AF65-F5344CB8AC3E}">
        <p14:creationId xmlns:p14="http://schemas.microsoft.com/office/powerpoint/2010/main" val="275192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September 7, 2022</a:t>
            </a:r>
          </a:p>
        </p:txBody>
      </p:sp>
      <p:sp>
        <p:nvSpPr>
          <p:cNvPr id="6" name="Footer Placeholder 5"/>
          <p:cNvSpPr>
            <a:spLocks noGrp="1"/>
          </p:cNvSpPr>
          <p:nvPr>
            <p:ph type="ftr" sz="quarter" idx="11"/>
          </p:nvPr>
        </p:nvSpPr>
        <p:spPr/>
        <p:txBody>
          <a:bodyPr/>
          <a:lstStyle/>
          <a:p>
            <a:r>
              <a:rPr lang="en-US"/>
              <a:t>www.novoco.com</a:t>
            </a:r>
          </a:p>
        </p:txBody>
      </p:sp>
    </p:spTree>
    <p:extLst>
      <p:ext uri="{BB962C8B-B14F-4D97-AF65-F5344CB8AC3E}">
        <p14:creationId xmlns:p14="http://schemas.microsoft.com/office/powerpoint/2010/main" val="1802963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September 7, 2022</a:t>
            </a:r>
          </a:p>
        </p:txBody>
      </p:sp>
      <p:sp>
        <p:nvSpPr>
          <p:cNvPr id="6" name="Footer Placeholder 5"/>
          <p:cNvSpPr>
            <a:spLocks noGrp="1"/>
          </p:cNvSpPr>
          <p:nvPr>
            <p:ph type="ftr" sz="quarter" idx="11"/>
          </p:nvPr>
        </p:nvSpPr>
        <p:spPr/>
        <p:txBody>
          <a:bodyPr/>
          <a:lstStyle/>
          <a:p>
            <a:r>
              <a:rPr lang="en-US"/>
              <a:t>www.novoco.com</a:t>
            </a:r>
          </a:p>
        </p:txBody>
      </p:sp>
    </p:spTree>
    <p:extLst>
      <p:ext uri="{BB962C8B-B14F-4D97-AF65-F5344CB8AC3E}">
        <p14:creationId xmlns:p14="http://schemas.microsoft.com/office/powerpoint/2010/main" val="510810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September 7, 2022</a:t>
            </a:r>
          </a:p>
        </p:txBody>
      </p:sp>
      <p:sp>
        <p:nvSpPr>
          <p:cNvPr id="5" name="Footer Placeholder 4"/>
          <p:cNvSpPr>
            <a:spLocks noGrp="1"/>
          </p:cNvSpPr>
          <p:nvPr>
            <p:ph type="ftr" sz="quarter" idx="11"/>
          </p:nvPr>
        </p:nvSpPr>
        <p:spPr/>
        <p:txBody>
          <a:bodyPr/>
          <a:lstStyle/>
          <a:p>
            <a:r>
              <a:rPr lang="en-US"/>
              <a:t>www.novoco.com</a:t>
            </a:r>
          </a:p>
        </p:txBody>
      </p:sp>
    </p:spTree>
    <p:extLst>
      <p:ext uri="{BB962C8B-B14F-4D97-AF65-F5344CB8AC3E}">
        <p14:creationId xmlns:p14="http://schemas.microsoft.com/office/powerpoint/2010/main" val="3255586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September 7, 2022</a:t>
            </a:r>
          </a:p>
        </p:txBody>
      </p:sp>
      <p:sp>
        <p:nvSpPr>
          <p:cNvPr id="5" name="Footer Placeholder 4"/>
          <p:cNvSpPr>
            <a:spLocks noGrp="1"/>
          </p:cNvSpPr>
          <p:nvPr>
            <p:ph type="ftr" sz="quarter" idx="11"/>
          </p:nvPr>
        </p:nvSpPr>
        <p:spPr/>
        <p:txBody>
          <a:bodyPr/>
          <a:lstStyle/>
          <a:p>
            <a:r>
              <a:rPr lang="en-US"/>
              <a:t>www.novoco.com</a:t>
            </a:r>
          </a:p>
        </p:txBody>
      </p:sp>
    </p:spTree>
    <p:extLst>
      <p:ext uri="{BB962C8B-B14F-4D97-AF65-F5344CB8AC3E}">
        <p14:creationId xmlns:p14="http://schemas.microsoft.com/office/powerpoint/2010/main" val="975856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3">
            <a:extLst>
              <a:ext uri="{FF2B5EF4-FFF2-40B4-BE49-F238E27FC236}">
                <a16:creationId xmlns:a16="http://schemas.microsoft.com/office/drawing/2014/main" id="{4290B0E7-B104-7EF1-4301-20A1C0792813}"/>
              </a:ext>
            </a:extLst>
          </p:cNvPr>
          <p:cNvSpPr>
            <a:spLocks noGrp="1"/>
          </p:cNvSpPr>
          <p:nvPr>
            <p:ph type="dt" sz="half" idx="2"/>
          </p:nvPr>
        </p:nvSpPr>
        <p:spPr>
          <a:xfrm>
            <a:off x="185351" y="6356350"/>
            <a:ext cx="21336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September 7, 2022</a:t>
            </a:r>
            <a:endParaRPr lang="en-US" dirty="0"/>
          </a:p>
        </p:txBody>
      </p:sp>
      <p:sp>
        <p:nvSpPr>
          <p:cNvPr id="4" name="Footer Placeholder 4">
            <a:extLst>
              <a:ext uri="{FF2B5EF4-FFF2-40B4-BE49-F238E27FC236}">
                <a16:creationId xmlns:a16="http://schemas.microsoft.com/office/drawing/2014/main" id="{55311423-884E-413D-8F76-AEDD866EE70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a:t>www.novoco.com</a:t>
            </a:r>
            <a:endParaRPr lang="en-US" dirty="0"/>
          </a:p>
        </p:txBody>
      </p:sp>
    </p:spTree>
    <p:extLst>
      <p:ext uri="{BB962C8B-B14F-4D97-AF65-F5344CB8AC3E}">
        <p14:creationId xmlns:p14="http://schemas.microsoft.com/office/powerpoint/2010/main" val="204814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296D11D-0DAD-70DC-F37D-9DC47268D59A}"/>
              </a:ext>
            </a:extLst>
          </p:cNvPr>
          <p:cNvSpPr>
            <a:spLocks noGrp="1"/>
          </p:cNvSpPr>
          <p:nvPr>
            <p:ph type="dt" sz="half" idx="2"/>
          </p:nvPr>
        </p:nvSpPr>
        <p:spPr>
          <a:xfrm>
            <a:off x="185351" y="6356350"/>
            <a:ext cx="21336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September 7, 2022</a:t>
            </a:r>
            <a:endParaRPr lang="en-US" dirty="0"/>
          </a:p>
        </p:txBody>
      </p:sp>
      <p:sp>
        <p:nvSpPr>
          <p:cNvPr id="3" name="Footer Placeholder 4">
            <a:extLst>
              <a:ext uri="{FF2B5EF4-FFF2-40B4-BE49-F238E27FC236}">
                <a16:creationId xmlns:a16="http://schemas.microsoft.com/office/drawing/2014/main" id="{C660CED1-A4A6-DBD9-22CD-264EEB860CD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a:t>www.novoco.com</a:t>
            </a:r>
            <a:endParaRPr lang="en-US" dirty="0"/>
          </a:p>
        </p:txBody>
      </p:sp>
    </p:spTree>
    <p:extLst>
      <p:ext uri="{BB962C8B-B14F-4D97-AF65-F5344CB8AC3E}">
        <p14:creationId xmlns:p14="http://schemas.microsoft.com/office/powerpoint/2010/main" val="2322683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September 7, 2022</a:t>
            </a:r>
          </a:p>
        </p:txBody>
      </p:sp>
      <p:sp>
        <p:nvSpPr>
          <p:cNvPr id="5" name="Footer Placeholder 4"/>
          <p:cNvSpPr>
            <a:spLocks noGrp="1"/>
          </p:cNvSpPr>
          <p:nvPr>
            <p:ph type="ftr" sz="quarter" idx="11"/>
          </p:nvPr>
        </p:nvSpPr>
        <p:spPr/>
        <p:txBody>
          <a:bodyPr/>
          <a:lstStyle/>
          <a:p>
            <a:r>
              <a:rPr lang="en-US"/>
              <a:t>www.novoco.com</a:t>
            </a:r>
          </a:p>
        </p:txBody>
      </p:sp>
    </p:spTree>
    <p:extLst>
      <p:ext uri="{BB962C8B-B14F-4D97-AF65-F5344CB8AC3E}">
        <p14:creationId xmlns:p14="http://schemas.microsoft.com/office/powerpoint/2010/main" val="333900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September 7, 2022</a:t>
            </a:r>
          </a:p>
        </p:txBody>
      </p:sp>
      <p:sp>
        <p:nvSpPr>
          <p:cNvPr id="5" name="Footer Placeholder 4"/>
          <p:cNvSpPr>
            <a:spLocks noGrp="1"/>
          </p:cNvSpPr>
          <p:nvPr>
            <p:ph type="ftr" sz="quarter" idx="11"/>
          </p:nvPr>
        </p:nvSpPr>
        <p:spPr/>
        <p:txBody>
          <a:bodyPr/>
          <a:lstStyle/>
          <a:p>
            <a:r>
              <a:rPr lang="en-US"/>
              <a:t>www.novoco.com</a:t>
            </a:r>
          </a:p>
        </p:txBody>
      </p:sp>
    </p:spTree>
    <p:extLst>
      <p:ext uri="{BB962C8B-B14F-4D97-AF65-F5344CB8AC3E}">
        <p14:creationId xmlns:p14="http://schemas.microsoft.com/office/powerpoint/2010/main" val="323640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September 7, 2022</a:t>
            </a:r>
          </a:p>
        </p:txBody>
      </p:sp>
      <p:sp>
        <p:nvSpPr>
          <p:cNvPr id="5" name="Footer Placeholder 4"/>
          <p:cNvSpPr>
            <a:spLocks noGrp="1"/>
          </p:cNvSpPr>
          <p:nvPr>
            <p:ph type="ftr" sz="quarter" idx="11"/>
          </p:nvPr>
        </p:nvSpPr>
        <p:spPr/>
        <p:txBody>
          <a:bodyPr/>
          <a:lstStyle/>
          <a:p>
            <a:r>
              <a:rPr lang="en-US"/>
              <a:t>www.novoco.com</a:t>
            </a:r>
          </a:p>
        </p:txBody>
      </p:sp>
    </p:spTree>
    <p:extLst>
      <p:ext uri="{BB962C8B-B14F-4D97-AF65-F5344CB8AC3E}">
        <p14:creationId xmlns:p14="http://schemas.microsoft.com/office/powerpoint/2010/main" val="91599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September 7, 2022</a:t>
            </a:r>
          </a:p>
        </p:txBody>
      </p:sp>
      <p:sp>
        <p:nvSpPr>
          <p:cNvPr id="6" name="Footer Placeholder 5"/>
          <p:cNvSpPr>
            <a:spLocks noGrp="1"/>
          </p:cNvSpPr>
          <p:nvPr>
            <p:ph type="ftr" sz="quarter" idx="11"/>
          </p:nvPr>
        </p:nvSpPr>
        <p:spPr/>
        <p:txBody>
          <a:bodyPr/>
          <a:lstStyle/>
          <a:p>
            <a:r>
              <a:rPr lang="en-US"/>
              <a:t>www.novoco.com</a:t>
            </a:r>
          </a:p>
        </p:txBody>
      </p:sp>
    </p:spTree>
    <p:extLst>
      <p:ext uri="{BB962C8B-B14F-4D97-AF65-F5344CB8AC3E}">
        <p14:creationId xmlns:p14="http://schemas.microsoft.com/office/powerpoint/2010/main" val="420887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September 7, 2022</a:t>
            </a:r>
          </a:p>
        </p:txBody>
      </p:sp>
      <p:sp>
        <p:nvSpPr>
          <p:cNvPr id="8" name="Footer Placeholder 7"/>
          <p:cNvSpPr>
            <a:spLocks noGrp="1"/>
          </p:cNvSpPr>
          <p:nvPr>
            <p:ph type="ftr" sz="quarter" idx="11"/>
          </p:nvPr>
        </p:nvSpPr>
        <p:spPr/>
        <p:txBody>
          <a:bodyPr/>
          <a:lstStyle/>
          <a:p>
            <a:r>
              <a:rPr lang="en-US"/>
              <a:t>www.novoco.com</a:t>
            </a:r>
          </a:p>
        </p:txBody>
      </p:sp>
    </p:spTree>
    <p:extLst>
      <p:ext uri="{BB962C8B-B14F-4D97-AF65-F5344CB8AC3E}">
        <p14:creationId xmlns:p14="http://schemas.microsoft.com/office/powerpoint/2010/main" val="257109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September 7, 2022</a:t>
            </a:r>
          </a:p>
        </p:txBody>
      </p:sp>
      <p:sp>
        <p:nvSpPr>
          <p:cNvPr id="4" name="Footer Placeholder 3"/>
          <p:cNvSpPr>
            <a:spLocks noGrp="1"/>
          </p:cNvSpPr>
          <p:nvPr>
            <p:ph type="ftr" sz="quarter" idx="11"/>
          </p:nvPr>
        </p:nvSpPr>
        <p:spPr/>
        <p:txBody>
          <a:bodyPr/>
          <a:lstStyle/>
          <a:p>
            <a:r>
              <a:rPr lang="en-US"/>
              <a:t>www.novoco.com</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78035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1.png"/><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52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92200"/>
            <a:ext cx="8229600" cy="511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hidden="1"/>
          <p:cNvSpPr txBox="1"/>
          <p:nvPr/>
        </p:nvSpPr>
        <p:spPr>
          <a:xfrm>
            <a:off x="24714" y="6533549"/>
            <a:ext cx="1418582" cy="261610"/>
          </a:xfrm>
          <a:prstGeom prst="rect">
            <a:avLst/>
          </a:prstGeom>
          <a:noFill/>
        </p:spPr>
        <p:txBody>
          <a:bodyPr wrap="square">
            <a:spAutoFit/>
          </a:bodyPr>
          <a:lstStyle/>
          <a:p>
            <a:pPr algn="l" fontAlgn="auto">
              <a:spcBef>
                <a:spcPts val="0"/>
              </a:spcBef>
              <a:spcAft>
                <a:spcPts val="0"/>
              </a:spcAft>
              <a:defRPr/>
            </a:pPr>
            <a:r>
              <a:rPr lang="en-US" sz="1100" dirty="0">
                <a:solidFill>
                  <a:schemeClr val="bg1"/>
                </a:solidFill>
                <a:latin typeface="+mn-lt"/>
                <a:cs typeface="+mn-cs"/>
              </a:rPr>
              <a:t>February 11</a:t>
            </a:r>
            <a:r>
              <a:rPr lang="en-US" sz="1100" baseline="0" dirty="0">
                <a:solidFill>
                  <a:schemeClr val="bg1"/>
                </a:solidFill>
                <a:latin typeface="+mn-lt"/>
                <a:cs typeface="+mn-cs"/>
              </a:rPr>
              <a:t>, 2016</a:t>
            </a:r>
            <a:endParaRPr lang="en-US" sz="1100" dirty="0">
              <a:solidFill>
                <a:schemeClr val="bg1"/>
              </a:solidFill>
              <a:latin typeface="+mn-lt"/>
              <a:cs typeface="+mn-cs"/>
            </a:endParaRPr>
          </a:p>
        </p:txBody>
      </p:sp>
      <p:sp>
        <p:nvSpPr>
          <p:cNvPr id="9" name="Date Placeholder 3">
            <a:extLst>
              <a:ext uri="{FF2B5EF4-FFF2-40B4-BE49-F238E27FC236}">
                <a16:creationId xmlns:a16="http://schemas.microsoft.com/office/drawing/2014/main" id="{01E93080-64A2-5569-C5D4-750F95EE1DA4}"/>
              </a:ext>
            </a:extLst>
          </p:cNvPr>
          <p:cNvSpPr>
            <a:spLocks noGrp="1"/>
          </p:cNvSpPr>
          <p:nvPr>
            <p:ph type="dt" sz="half" idx="2"/>
          </p:nvPr>
        </p:nvSpPr>
        <p:spPr>
          <a:xfrm>
            <a:off x="185351" y="6356350"/>
            <a:ext cx="21336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September 7, 2022</a:t>
            </a:r>
            <a:endParaRPr lang="en-US" dirty="0"/>
          </a:p>
        </p:txBody>
      </p:sp>
      <p:sp>
        <p:nvSpPr>
          <p:cNvPr id="13" name="Footer Placeholder 4">
            <a:extLst>
              <a:ext uri="{FF2B5EF4-FFF2-40B4-BE49-F238E27FC236}">
                <a16:creationId xmlns:a16="http://schemas.microsoft.com/office/drawing/2014/main" id="{53A61131-8B9C-D198-35B4-7B72992976C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a:t>www.novoco.com</a:t>
            </a:r>
            <a:endParaRPr lang="en-US" dirty="0"/>
          </a:p>
        </p:txBody>
      </p:sp>
      <p:sp>
        <p:nvSpPr>
          <p:cNvPr id="14" name="Rectangle 13">
            <a:extLst>
              <a:ext uri="{FF2B5EF4-FFF2-40B4-BE49-F238E27FC236}">
                <a16:creationId xmlns:a16="http://schemas.microsoft.com/office/drawing/2014/main" id="{7732DA11-7912-90C4-9864-B71CED89BE2C}"/>
              </a:ext>
            </a:extLst>
          </p:cNvPr>
          <p:cNvSpPr/>
          <p:nvPr userDrawn="1"/>
        </p:nvSpPr>
        <p:spPr>
          <a:xfrm>
            <a:off x="-22860" y="6781800"/>
            <a:ext cx="9189720" cy="84826"/>
          </a:xfrm>
          <a:prstGeom prst="rect">
            <a:avLst/>
          </a:prstGeom>
          <a:solidFill>
            <a:srgbClr val="162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F13DB21-A65E-BBD4-67DD-870A4122160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240770" y="6356350"/>
            <a:ext cx="1621096" cy="354773"/>
          </a:xfrm>
          <a:prstGeom prst="rect">
            <a:avLst/>
          </a:prstGeom>
        </p:spPr>
      </p:pic>
      <p:sp>
        <p:nvSpPr>
          <p:cNvPr id="16" name="TextBox 15">
            <a:extLst>
              <a:ext uri="{FF2B5EF4-FFF2-40B4-BE49-F238E27FC236}">
                <a16:creationId xmlns:a16="http://schemas.microsoft.com/office/drawing/2014/main" id="{9870ABBF-58A3-9D1F-1745-CB932D15EACD}"/>
              </a:ext>
            </a:extLst>
          </p:cNvPr>
          <p:cNvSpPr txBox="1"/>
          <p:nvPr userDrawn="1"/>
        </p:nvSpPr>
        <p:spPr>
          <a:xfrm>
            <a:off x="6544403" y="6386949"/>
            <a:ext cx="792205" cy="307777"/>
          </a:xfrm>
          <a:prstGeom prst="rect">
            <a:avLst/>
          </a:prstGeom>
          <a:noFill/>
        </p:spPr>
        <p:txBody>
          <a:bodyPr wrap="none" rtlCol="0">
            <a:spAutoFit/>
          </a:bodyPr>
          <a:lstStyle/>
          <a:p>
            <a:r>
              <a:rPr lang="en-US" sz="1400" dirty="0">
                <a:solidFill>
                  <a:schemeClr val="tx1">
                    <a:lumMod val="50000"/>
                    <a:lumOff val="50000"/>
                  </a:schemeClr>
                </a:solidFill>
              </a:rPr>
              <a:t>© 2022</a:t>
            </a:r>
          </a:p>
        </p:txBody>
      </p:sp>
    </p:spTree>
    <p:extLst>
      <p:ext uri="{BB962C8B-B14F-4D97-AF65-F5344CB8AC3E}">
        <p14:creationId xmlns:p14="http://schemas.microsoft.com/office/powerpoint/2010/main" val="2601071634"/>
      </p:ext>
    </p:extLst>
  </p:cSld>
  <p:clrMap bg1="lt1" tx1="dk1" bg2="lt2" tx2="dk2" accent1="accent1" accent2="accent2" accent3="accent3" accent4="accent4" accent5="accent5" accent6="accent6" hlink="hlink" folHlink="folHlink"/>
  <p:sldLayoutIdLst>
    <p:sldLayoutId id="2147483710" r:id="rId1"/>
    <p:sldLayoutId id="2147483714" r:id="rId2"/>
    <p:sldLayoutId id="2147483715" r:id="rId3"/>
  </p:sldLayoutIdLst>
  <p:hf sldNum="0" hdr="0"/>
  <p:txStyles>
    <p:titleStyle>
      <a:lvl1pPr algn="ctr" defTabSz="914400" rtl="0" eaLnBrk="1" latinLnBrk="0" hangingPunct="1">
        <a:spcBef>
          <a:spcPct val="0"/>
        </a:spcBef>
        <a:buNone/>
        <a:defRPr sz="44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5351" y="6356350"/>
            <a:ext cx="21336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September 7, 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a:t>www.novoco.com</a:t>
            </a:r>
            <a:endParaRPr lang="en-US" dirty="0"/>
          </a:p>
        </p:txBody>
      </p:sp>
      <p:sp>
        <p:nvSpPr>
          <p:cNvPr id="7" name="Rectangle 6"/>
          <p:cNvSpPr/>
          <p:nvPr userDrawn="1"/>
        </p:nvSpPr>
        <p:spPr>
          <a:xfrm>
            <a:off x="-22860" y="6781800"/>
            <a:ext cx="9189720" cy="84826"/>
          </a:xfrm>
          <a:prstGeom prst="rect">
            <a:avLst/>
          </a:prstGeom>
          <a:solidFill>
            <a:srgbClr val="162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7240770" y="6356350"/>
            <a:ext cx="1621096" cy="354773"/>
          </a:xfrm>
          <a:prstGeom prst="rect">
            <a:avLst/>
          </a:prstGeom>
        </p:spPr>
      </p:pic>
      <p:sp>
        <p:nvSpPr>
          <p:cNvPr id="8" name="TextBox 7"/>
          <p:cNvSpPr txBox="1"/>
          <p:nvPr userDrawn="1"/>
        </p:nvSpPr>
        <p:spPr>
          <a:xfrm>
            <a:off x="6544403" y="6386949"/>
            <a:ext cx="792205" cy="307777"/>
          </a:xfrm>
          <a:prstGeom prst="rect">
            <a:avLst/>
          </a:prstGeom>
          <a:noFill/>
        </p:spPr>
        <p:txBody>
          <a:bodyPr wrap="none" rtlCol="0">
            <a:spAutoFit/>
          </a:bodyPr>
          <a:lstStyle/>
          <a:p>
            <a:r>
              <a:rPr lang="en-US" sz="1400" dirty="0">
                <a:solidFill>
                  <a:schemeClr val="tx1">
                    <a:lumMod val="50000"/>
                    <a:lumOff val="50000"/>
                  </a:schemeClr>
                </a:solidFill>
              </a:rPr>
              <a:t>© 2022</a:t>
            </a:r>
          </a:p>
        </p:txBody>
      </p:sp>
    </p:spTree>
    <p:extLst>
      <p:ext uri="{BB962C8B-B14F-4D97-AF65-F5344CB8AC3E}">
        <p14:creationId xmlns:p14="http://schemas.microsoft.com/office/powerpoint/2010/main" val="327990092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Lst>
  <p:hf sldNum="0" hdr="0"/>
  <p:txStyles>
    <p:titleStyle>
      <a:lvl1pPr algn="ctr" defTabSz="914400" rtl="0" eaLnBrk="1" latinLnBrk="0" hangingPunct="1">
        <a:spcBef>
          <a:spcPct val="0"/>
        </a:spcBef>
        <a:buNone/>
        <a:defRPr sz="3200" kern="1200">
          <a:solidFill>
            <a:schemeClr val="tx1">
              <a:lumMod val="65000"/>
              <a:lumOff val="3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1.png"/><Relationship Id="rId3" Type="http://schemas.microsoft.com/office/2007/relationships/hdphoto" Target="../media/hdphoto1.wdp"/><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5.png"/><Relationship Id="rId11" Type="http://schemas.openxmlformats.org/officeDocument/2006/relationships/image" Target="../media/image39.png"/><Relationship Id="rId5" Type="http://schemas.microsoft.com/office/2007/relationships/hdphoto" Target="../media/hdphoto2.wdp"/><Relationship Id="rId15" Type="http://schemas.openxmlformats.org/officeDocument/2006/relationships/image" Target="../media/image42.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7.png"/><Relationship Id="rId3" Type="http://schemas.microsoft.com/office/2007/relationships/hdphoto" Target="../media/hdphoto1.wdp"/><Relationship Id="rId7" Type="http://schemas.openxmlformats.org/officeDocument/2006/relationships/image" Target="../media/image28.png"/><Relationship Id="rId12" Type="http://schemas.openxmlformats.org/officeDocument/2006/relationships/image" Target="../media/image46.png"/><Relationship Id="rId2" Type="http://schemas.openxmlformats.org/officeDocument/2006/relationships/image" Target="../media/image33.png"/><Relationship Id="rId16"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29.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image" Target="../media/image35.png"/><Relationship Id="rId4" Type="http://schemas.openxmlformats.org/officeDocument/2006/relationships/image" Target="../media/image43.png"/><Relationship Id="rId9" Type="http://schemas.microsoft.com/office/2007/relationships/hdphoto" Target="../media/hdphoto2.wdp"/><Relationship Id="rId1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4.pn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55.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8.png"/><Relationship Id="rId5" Type="http://schemas.microsoft.com/office/2007/relationships/hdphoto" Target="../media/hdphoto3.wdp"/><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1.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5.png"/><Relationship Id="rId7" Type="http://schemas.openxmlformats.org/officeDocument/2006/relationships/image" Target="../media/image63.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62.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61.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5.png"/><Relationship Id="rId7" Type="http://schemas.openxmlformats.org/officeDocument/2006/relationships/image" Target="../media/image60.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64.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1.png"/><Relationship Id="rId3" Type="http://schemas.openxmlformats.org/officeDocument/2006/relationships/image" Target="../media/image16.png"/><Relationship Id="rId7" Type="http://schemas.openxmlformats.org/officeDocument/2006/relationships/image" Target="../media/image17.jpeg"/><Relationship Id="rId12" Type="http://schemas.openxmlformats.org/officeDocument/2006/relationships/image" Target="../media/image70.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66.png"/><Relationship Id="rId11" Type="http://schemas.openxmlformats.org/officeDocument/2006/relationships/image" Target="../media/image69.png"/><Relationship Id="rId5" Type="http://schemas.openxmlformats.org/officeDocument/2006/relationships/image" Target="../media/image65.png"/><Relationship Id="rId15" Type="http://schemas.openxmlformats.org/officeDocument/2006/relationships/image" Target="../media/image22.jpeg"/><Relationship Id="rId10" Type="http://schemas.openxmlformats.org/officeDocument/2006/relationships/image" Target="../media/image68.png"/><Relationship Id="rId4" Type="http://schemas.openxmlformats.org/officeDocument/2006/relationships/image" Target="../media/image27.png"/><Relationship Id="rId9" Type="http://schemas.openxmlformats.org/officeDocument/2006/relationships/image" Target="../media/image64.png"/><Relationship Id="rId14" Type="http://schemas.openxmlformats.org/officeDocument/2006/relationships/image" Target="../media/image7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jpeg"/><Relationship Id="rId7" Type="http://schemas.openxmlformats.org/officeDocument/2006/relationships/image" Target="../media/image11.jpeg"/><Relationship Id="rId12" Type="http://schemas.openxmlformats.org/officeDocument/2006/relationships/image" Target="../media/image24.png"/><Relationship Id="rId2"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74.png"/><Relationship Id="rId11" Type="http://schemas.openxmlformats.org/officeDocument/2006/relationships/image" Target="../media/image75.png"/><Relationship Id="rId5" Type="http://schemas.openxmlformats.org/officeDocument/2006/relationships/image" Target="../media/image58.png"/><Relationship Id="rId10" Type="http://schemas.openxmlformats.org/officeDocument/2006/relationships/image" Target="../media/image13.jpeg"/><Relationship Id="rId4" Type="http://schemas.openxmlformats.org/officeDocument/2006/relationships/image" Target="../media/image57.png"/><Relationship Id="rId9"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77.pn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17.jpe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79.png"/><Relationship Id="rId18" Type="http://schemas.openxmlformats.org/officeDocument/2006/relationships/image" Target="../media/image22.jpeg"/><Relationship Id="rId3" Type="http://schemas.microsoft.com/office/2007/relationships/media" Target="../media/media2.WAV"/><Relationship Id="rId7" Type="http://schemas.openxmlformats.org/officeDocument/2006/relationships/image" Target="../media/image7.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audio" Target="../media/media1.WAV"/><Relationship Id="rId16" Type="http://schemas.openxmlformats.org/officeDocument/2006/relationships/image" Target="../media/image82.emf"/><Relationship Id="rId1" Type="http://schemas.microsoft.com/office/2007/relationships/media" Target="../media/media1.WAV"/><Relationship Id="rId6" Type="http://schemas.openxmlformats.org/officeDocument/2006/relationships/audio" Target="../media/audio1.wav"/><Relationship Id="rId11" Type="http://schemas.openxmlformats.org/officeDocument/2006/relationships/image" Target="../media/image13.jpeg"/><Relationship Id="rId5" Type="http://schemas.openxmlformats.org/officeDocument/2006/relationships/slideLayout" Target="../slideLayouts/slideLayout3.xml"/><Relationship Id="rId15" Type="http://schemas.openxmlformats.org/officeDocument/2006/relationships/image" Target="../media/image81.emf"/><Relationship Id="rId10" Type="http://schemas.openxmlformats.org/officeDocument/2006/relationships/image" Target="../media/image8.jpeg"/><Relationship Id="rId19" Type="http://schemas.openxmlformats.org/officeDocument/2006/relationships/image" Target="../media/image23.png"/><Relationship Id="rId4" Type="http://schemas.openxmlformats.org/officeDocument/2006/relationships/audio" Target="../media/media2.WAV"/><Relationship Id="rId9" Type="http://schemas.openxmlformats.org/officeDocument/2006/relationships/image" Target="../media/image12.png"/><Relationship Id="rId14" Type="http://schemas.openxmlformats.org/officeDocument/2006/relationships/image" Target="../media/image80.png"/></Relationships>
</file>

<file path=ppt/slides/_rels/slide3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3.png"/><Relationship Id="rId7"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86.png"/><Relationship Id="rId3" Type="http://schemas.openxmlformats.org/officeDocument/2006/relationships/image" Target="../media/image23.png"/><Relationship Id="rId7" Type="http://schemas.openxmlformats.org/officeDocument/2006/relationships/image" Target="../media/image12.png"/><Relationship Id="rId12" Type="http://schemas.microsoft.com/office/2007/relationships/hdphoto" Target="../media/hdphoto5.wdp"/><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85.png"/><Relationship Id="rId5" Type="http://schemas.openxmlformats.org/officeDocument/2006/relationships/image" Target="../media/image10.jpeg"/><Relationship Id="rId10" Type="http://schemas.openxmlformats.org/officeDocument/2006/relationships/image" Target="../media/image84.png"/><Relationship Id="rId4" Type="http://schemas.openxmlformats.org/officeDocument/2006/relationships/image" Target="../media/image7.png"/><Relationship Id="rId9" Type="http://schemas.openxmlformats.org/officeDocument/2006/relationships/image" Target="../media/image13.jpeg"/><Relationship Id="rId14" Type="http://schemas.openxmlformats.org/officeDocument/2006/relationships/image" Target="../media/image87.png"/></Relationships>
</file>

<file path=ppt/slides/_rels/slide34.xml.rels><?xml version="1.0" encoding="UTF-8" standalone="yes"?>
<Relationships xmlns="http://schemas.openxmlformats.org/package/2006/relationships"><Relationship Id="rId8" Type="http://schemas.openxmlformats.org/officeDocument/2006/relationships/image" Target="../media/image82.emf"/><Relationship Id="rId13" Type="http://schemas.openxmlformats.org/officeDocument/2006/relationships/image" Target="../media/image94.png"/><Relationship Id="rId18" Type="http://schemas.openxmlformats.org/officeDocument/2006/relationships/image" Target="../media/image99.png"/><Relationship Id="rId3" Type="http://schemas.openxmlformats.org/officeDocument/2006/relationships/image" Target="../media/image89.png"/><Relationship Id="rId21" Type="http://schemas.openxmlformats.org/officeDocument/2006/relationships/image" Target="../media/image21.png"/><Relationship Id="rId7" Type="http://schemas.openxmlformats.org/officeDocument/2006/relationships/image" Target="../media/image93.png"/><Relationship Id="rId12" Type="http://schemas.openxmlformats.org/officeDocument/2006/relationships/image" Target="../media/image13.jpeg"/><Relationship Id="rId17" Type="http://schemas.openxmlformats.org/officeDocument/2006/relationships/image" Target="../media/image98.png"/><Relationship Id="rId25" Type="http://schemas.openxmlformats.org/officeDocument/2006/relationships/image" Target="../media/image105.png"/><Relationship Id="rId2" Type="http://schemas.openxmlformats.org/officeDocument/2006/relationships/image" Target="../media/image88.png"/><Relationship Id="rId16" Type="http://schemas.openxmlformats.org/officeDocument/2006/relationships/image" Target="../media/image97.png"/><Relationship Id="rId20" Type="http://schemas.openxmlformats.org/officeDocument/2006/relationships/image" Target="../media/image101.png"/><Relationship Id="rId1" Type="http://schemas.openxmlformats.org/officeDocument/2006/relationships/slideLayout" Target="../slideLayouts/slideLayout3.xml"/><Relationship Id="rId6" Type="http://schemas.openxmlformats.org/officeDocument/2006/relationships/image" Target="../media/image92.png"/><Relationship Id="rId11" Type="http://schemas.openxmlformats.org/officeDocument/2006/relationships/image" Target="../media/image8.jpeg"/><Relationship Id="rId24" Type="http://schemas.openxmlformats.org/officeDocument/2006/relationships/image" Target="../media/image104.png"/><Relationship Id="rId5" Type="http://schemas.openxmlformats.org/officeDocument/2006/relationships/image" Target="../media/image91.png"/><Relationship Id="rId15" Type="http://schemas.openxmlformats.org/officeDocument/2006/relationships/image" Target="../media/image96.png"/><Relationship Id="rId23" Type="http://schemas.openxmlformats.org/officeDocument/2006/relationships/image" Target="../media/image103.png"/><Relationship Id="rId10" Type="http://schemas.openxmlformats.org/officeDocument/2006/relationships/image" Target="../media/image12.png"/><Relationship Id="rId19" Type="http://schemas.openxmlformats.org/officeDocument/2006/relationships/image" Target="../media/image100.png"/><Relationship Id="rId4" Type="http://schemas.openxmlformats.org/officeDocument/2006/relationships/image" Target="../media/image90.png"/><Relationship Id="rId9" Type="http://schemas.openxmlformats.org/officeDocument/2006/relationships/image" Target="../media/image11.jpeg"/><Relationship Id="rId14" Type="http://schemas.openxmlformats.org/officeDocument/2006/relationships/image" Target="../media/image95.png"/><Relationship Id="rId22" Type="http://schemas.openxmlformats.org/officeDocument/2006/relationships/image" Target="../media/image10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78.png"/><Relationship Id="rId3" Type="http://schemas.microsoft.com/office/2007/relationships/media" Target="../media/media2.WAV"/><Relationship Id="rId7" Type="http://schemas.openxmlformats.org/officeDocument/2006/relationships/image" Target="../media/image23.png"/><Relationship Id="rId12" Type="http://schemas.openxmlformats.org/officeDocument/2006/relationships/image" Target="../media/image13.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2.jpeg"/><Relationship Id="rId11" Type="http://schemas.openxmlformats.org/officeDocument/2006/relationships/image" Target="../media/image8.jpeg"/><Relationship Id="rId5" Type="http://schemas.openxmlformats.org/officeDocument/2006/relationships/slideLayout" Target="../slideLayouts/slideLayout3.xml"/><Relationship Id="rId10" Type="http://schemas.openxmlformats.org/officeDocument/2006/relationships/image" Target="../media/image12.png"/><Relationship Id="rId4" Type="http://schemas.openxmlformats.org/officeDocument/2006/relationships/audio" Target="../media/media2.WAV"/><Relationship Id="rId9" Type="http://schemas.openxmlformats.org/officeDocument/2006/relationships/image" Target="../media/image11.jpeg"/></Relationships>
</file>

<file path=ppt/slides/_rels/slide3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3.png"/><Relationship Id="rId7"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9.png"/><Relationship Id="rId3" Type="http://schemas.openxmlformats.org/officeDocument/2006/relationships/image" Target="../media/image23.png"/><Relationship Id="rId7" Type="http://schemas.openxmlformats.org/officeDocument/2006/relationships/image" Target="../media/image13.jpeg"/><Relationship Id="rId12" Type="http://schemas.openxmlformats.org/officeDocument/2006/relationships/image" Target="../media/image108.pn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8.jpeg"/><Relationship Id="rId11" Type="http://schemas.microsoft.com/office/2007/relationships/hdphoto" Target="../media/hdphoto6.wdp"/><Relationship Id="rId5" Type="http://schemas.openxmlformats.org/officeDocument/2006/relationships/image" Target="../media/image12.png"/><Relationship Id="rId10" Type="http://schemas.openxmlformats.org/officeDocument/2006/relationships/image" Target="../media/image107.png"/><Relationship Id="rId4" Type="http://schemas.openxmlformats.org/officeDocument/2006/relationships/image" Target="../media/image11.jpeg"/><Relationship Id="rId9" Type="http://schemas.openxmlformats.org/officeDocument/2006/relationships/image" Target="../media/image106.png"/><Relationship Id="rId14" Type="http://schemas.openxmlformats.org/officeDocument/2006/relationships/image" Target="../media/image110.png"/></Relationships>
</file>

<file path=ppt/slides/_rels/slide3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7.jpeg"/><Relationship Id="rId3" Type="http://schemas.openxmlformats.org/officeDocument/2006/relationships/image" Target="../media/image23.png"/><Relationship Id="rId7" Type="http://schemas.openxmlformats.org/officeDocument/2006/relationships/image" Target="../media/image109.png"/><Relationship Id="rId12" Type="http://schemas.openxmlformats.org/officeDocument/2006/relationships/image" Target="../media/image7.png"/><Relationship Id="rId2" Type="http://schemas.openxmlformats.org/officeDocument/2006/relationships/image" Target="../media/image22.jpeg"/><Relationship Id="rId16" Type="http://schemas.openxmlformats.org/officeDocument/2006/relationships/image" Target="../media/image112.png"/><Relationship Id="rId1" Type="http://schemas.openxmlformats.org/officeDocument/2006/relationships/slideLayout" Target="../slideLayouts/slideLayout3.xml"/><Relationship Id="rId6" Type="http://schemas.microsoft.com/office/2007/relationships/hdphoto" Target="../media/hdphoto6.wdp"/><Relationship Id="rId11" Type="http://schemas.openxmlformats.org/officeDocument/2006/relationships/image" Target="../media/image13.jpeg"/><Relationship Id="rId5" Type="http://schemas.openxmlformats.org/officeDocument/2006/relationships/image" Target="../media/image107.png"/><Relationship Id="rId15" Type="http://schemas.openxmlformats.org/officeDocument/2006/relationships/image" Target="../media/image111.png"/><Relationship Id="rId10" Type="http://schemas.openxmlformats.org/officeDocument/2006/relationships/image" Target="../media/image8.jpeg"/><Relationship Id="rId4" Type="http://schemas.openxmlformats.org/officeDocument/2006/relationships/image" Target="../media/image106.png"/><Relationship Id="rId9" Type="http://schemas.openxmlformats.org/officeDocument/2006/relationships/image" Target="../media/image12.png"/><Relationship Id="rId14" Type="http://schemas.openxmlformats.org/officeDocument/2006/relationships/image" Target="../media/image10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17.png"/><Relationship Id="rId3" Type="http://schemas.openxmlformats.org/officeDocument/2006/relationships/image" Target="../media/image23.png"/><Relationship Id="rId7" Type="http://schemas.openxmlformats.org/officeDocument/2006/relationships/image" Target="../media/image11.jpeg"/><Relationship Id="rId12" Type="http://schemas.openxmlformats.org/officeDocument/2006/relationships/image" Target="../media/image116.pn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14.png"/><Relationship Id="rId11" Type="http://schemas.openxmlformats.org/officeDocument/2006/relationships/image" Target="../media/image115.png"/><Relationship Id="rId5" Type="http://schemas.openxmlformats.org/officeDocument/2006/relationships/image" Target="../media/image7.png"/><Relationship Id="rId15" Type="http://schemas.openxmlformats.org/officeDocument/2006/relationships/image" Target="../media/image119.png"/><Relationship Id="rId10" Type="http://schemas.openxmlformats.org/officeDocument/2006/relationships/image" Target="../media/image13.jpeg"/><Relationship Id="rId4" Type="http://schemas.openxmlformats.org/officeDocument/2006/relationships/image" Target="../media/image113.png"/><Relationship Id="rId9" Type="http://schemas.openxmlformats.org/officeDocument/2006/relationships/image" Target="../media/image8.jpeg"/><Relationship Id="rId14" Type="http://schemas.openxmlformats.org/officeDocument/2006/relationships/image" Target="../media/image1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3.png"/><Relationship Id="rId7"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3.png"/><Relationship Id="rId7"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20.png"/><Relationship Id="rId4" Type="http://schemas.openxmlformats.org/officeDocument/2006/relationships/image" Target="../media/image7.png"/><Relationship Id="rId9" Type="http://schemas.openxmlformats.org/officeDocument/2006/relationships/image" Target="../media/image13.jpeg"/></Relationships>
</file>

<file path=ppt/slides/_rels/slide4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3.png"/><Relationship Id="rId7"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7.jpeg"/><Relationship Id="rId4" Type="http://schemas.openxmlformats.org/officeDocument/2006/relationships/image" Target="../media/image7.png"/><Relationship Id="rId9" Type="http://schemas.openxmlformats.org/officeDocument/2006/relationships/image" Target="../media/image13.jpeg"/></Relationships>
</file>

<file path=ppt/slides/_rels/slide4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3.png"/><Relationship Id="rId7" Type="http://schemas.openxmlformats.org/officeDocument/2006/relationships/image" Target="../media/image12.png"/><Relationship Id="rId12" Type="http://schemas.openxmlformats.org/officeDocument/2006/relationships/image" Target="../media/image120.pn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1.jpeg"/><Relationship Id="rId11" Type="http://schemas.openxmlformats.org/officeDocument/2006/relationships/image" Target="../media/image121.png"/><Relationship Id="rId5" Type="http://schemas.openxmlformats.org/officeDocument/2006/relationships/image" Target="../media/image10.jpeg"/><Relationship Id="rId10" Type="http://schemas.openxmlformats.org/officeDocument/2006/relationships/image" Target="../media/image82.emf"/><Relationship Id="rId4" Type="http://schemas.openxmlformats.org/officeDocument/2006/relationships/image" Target="../media/image7.png"/><Relationship Id="rId9" Type="http://schemas.openxmlformats.org/officeDocument/2006/relationships/image" Target="../media/image13.jpeg"/></Relationships>
</file>

<file path=ppt/slides/_rels/slide4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3.png"/><Relationship Id="rId7"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7.jpeg"/><Relationship Id="rId4" Type="http://schemas.openxmlformats.org/officeDocument/2006/relationships/image" Target="../media/image7.png"/><Relationship Id="rId9" Type="http://schemas.openxmlformats.org/officeDocument/2006/relationships/image" Target="../media/image13.jpeg"/></Relationships>
</file>

<file path=ppt/slides/_rels/slide4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3.png"/><Relationship Id="rId7" Type="http://schemas.openxmlformats.org/officeDocument/2006/relationships/image" Target="../media/image11.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8.jpeg"/><Relationship Id="rId9" Type="http://schemas.openxmlformats.org/officeDocument/2006/relationships/image" Target="../media/image13.jpeg"/></Relationships>
</file>

<file path=ppt/slides/_rels/slide4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3.png"/><Relationship Id="rId7" Type="http://schemas.openxmlformats.org/officeDocument/2006/relationships/image" Target="../media/image11.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8.jpeg"/><Relationship Id="rId9" Type="http://schemas.openxmlformats.org/officeDocument/2006/relationships/image" Target="../media/image13.jpeg"/></Relationships>
</file>

<file path=ppt/slides/_rels/slide4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3.png"/><Relationship Id="rId7" Type="http://schemas.openxmlformats.org/officeDocument/2006/relationships/image" Target="../media/image11.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3.png"/><Relationship Id="rId7" Type="http://schemas.openxmlformats.org/officeDocument/2006/relationships/image" Target="../media/image11.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8.jpeg"/><Relationship Id="rId9" Type="http://schemas.openxmlformats.org/officeDocument/2006/relationships/image" Target="../media/image13.jpeg"/></Relationships>
</file>

<file path=ppt/slides/_rels/slide5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3.png"/><Relationship Id="rId7" Type="http://schemas.openxmlformats.org/officeDocument/2006/relationships/image" Target="../media/image11.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8.jpeg"/><Relationship Id="rId9" Type="http://schemas.openxmlformats.org/officeDocument/2006/relationships/image" Target="../media/image13.jpeg"/></Relationships>
</file>

<file path=ppt/slides/_rels/slide5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3.png"/><Relationship Id="rId7" Type="http://schemas.openxmlformats.org/officeDocument/2006/relationships/image" Target="../media/image11.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7.png"/><Relationship Id="rId10" Type="http://schemas.openxmlformats.org/officeDocument/2006/relationships/image" Target="../media/image17.jpeg"/><Relationship Id="rId4" Type="http://schemas.openxmlformats.org/officeDocument/2006/relationships/image" Target="../media/image8.jpeg"/><Relationship Id="rId9" Type="http://schemas.openxmlformats.org/officeDocument/2006/relationships/image" Target="../media/image1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8.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6.jpeg"/><Relationship Id="rId4" Type="http://schemas.openxmlformats.org/officeDocument/2006/relationships/image" Target="../media/image9.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ranklin Gothic Medium"/>
                <a:ea typeface="+mn-ea"/>
                <a:cs typeface="+mn-cs"/>
              </a:rPr>
              <a:t>September 7, 2022</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Medium"/>
                <a:ea typeface="+mn-ea"/>
                <a:cs typeface="+mn-cs"/>
              </a:rPr>
              <a:t>www.novoco.com</a:t>
            </a:r>
          </a:p>
        </p:txBody>
      </p:sp>
      <p:sp>
        <p:nvSpPr>
          <p:cNvPr id="4" name="Title 3"/>
          <p:cNvSpPr>
            <a:spLocks noGrp="1"/>
          </p:cNvSpPr>
          <p:nvPr>
            <p:ph type="title"/>
          </p:nvPr>
        </p:nvSpPr>
        <p:spPr>
          <a:xfrm>
            <a:off x="457200" y="1017270"/>
            <a:ext cx="9244584" cy="1369314"/>
          </a:xfrm>
        </p:spPr>
        <p:txBody>
          <a:bodyPr anchor="b"/>
          <a:lstStyle/>
          <a:p>
            <a:r>
              <a:rPr lang="en-US" dirty="0"/>
              <a:t>LIHTC 101:</a:t>
            </a:r>
            <a:br>
              <a:rPr lang="en-US" dirty="0"/>
            </a:br>
            <a:r>
              <a:rPr lang="en-US" dirty="0"/>
              <a:t>The Basics</a:t>
            </a:r>
          </a:p>
        </p:txBody>
      </p:sp>
      <p:sp>
        <p:nvSpPr>
          <p:cNvPr id="5" name="Text Placeholder 4"/>
          <p:cNvSpPr>
            <a:spLocks noGrp="1"/>
          </p:cNvSpPr>
          <p:nvPr>
            <p:ph type="body" sz="quarter" idx="12"/>
          </p:nvPr>
        </p:nvSpPr>
        <p:spPr>
          <a:xfrm>
            <a:off x="457200" y="2407920"/>
            <a:ext cx="7068312" cy="463296"/>
          </a:xfrm>
        </p:spPr>
        <p:txBody>
          <a:bodyPr/>
          <a:lstStyle/>
          <a:p>
            <a:r>
              <a:rPr lang="en-US" dirty="0">
                <a:solidFill>
                  <a:schemeClr val="tx2">
                    <a:lumMod val="40000"/>
                    <a:lumOff val="60000"/>
                  </a:schemeClr>
                </a:solidFill>
              </a:rPr>
              <a:t>for the 2022 North Carolina Affordable Housing Conference</a:t>
            </a:r>
          </a:p>
          <a:p>
            <a:endParaRPr lang="en-US" dirty="0">
              <a:solidFill>
                <a:schemeClr val="tx2">
                  <a:lumMod val="40000"/>
                  <a:lumOff val="60000"/>
                </a:schemeClr>
              </a:solidFill>
            </a:endParaRPr>
          </a:p>
        </p:txBody>
      </p:sp>
      <p:sp>
        <p:nvSpPr>
          <p:cNvPr id="6" name="Text Placeholder 5"/>
          <p:cNvSpPr>
            <a:spLocks noGrp="1"/>
          </p:cNvSpPr>
          <p:nvPr>
            <p:ph type="body" sz="quarter" idx="13"/>
          </p:nvPr>
        </p:nvSpPr>
        <p:spPr>
          <a:xfrm>
            <a:off x="5673471" y="3312279"/>
            <a:ext cx="4322763" cy="323850"/>
          </a:xfrm>
        </p:spPr>
        <p:txBody>
          <a:bodyPr/>
          <a:lstStyle/>
          <a:p>
            <a:r>
              <a:rPr lang="en-US" dirty="0"/>
              <a:t>Chris Key</a:t>
            </a:r>
          </a:p>
        </p:txBody>
      </p:sp>
      <p:sp>
        <p:nvSpPr>
          <p:cNvPr id="7" name="Text Placeholder 6"/>
          <p:cNvSpPr>
            <a:spLocks noGrp="1"/>
          </p:cNvSpPr>
          <p:nvPr>
            <p:ph type="body" sz="quarter" idx="14"/>
          </p:nvPr>
        </p:nvSpPr>
        <p:spPr>
          <a:xfrm>
            <a:off x="5673471" y="3614103"/>
            <a:ext cx="4322763" cy="274320"/>
          </a:xfrm>
        </p:spPr>
        <p:txBody>
          <a:bodyPr/>
          <a:lstStyle/>
          <a:p>
            <a:r>
              <a:rPr lang="en-US" dirty="0"/>
              <a:t>Partner, Novogradac</a:t>
            </a:r>
          </a:p>
        </p:txBody>
      </p:sp>
      <p:sp>
        <p:nvSpPr>
          <p:cNvPr id="8" name="Text Placeholder 7"/>
          <p:cNvSpPr>
            <a:spLocks noGrp="1"/>
          </p:cNvSpPr>
          <p:nvPr>
            <p:ph type="body" sz="quarter" idx="16"/>
          </p:nvPr>
        </p:nvSpPr>
        <p:spPr>
          <a:xfrm>
            <a:off x="5673471" y="3894582"/>
            <a:ext cx="4322763" cy="274320"/>
          </a:xfrm>
        </p:spPr>
        <p:txBody>
          <a:bodyPr/>
          <a:lstStyle/>
          <a:p>
            <a:r>
              <a:rPr lang="en-US" sz="1400" dirty="0"/>
              <a:t>chris.key@novoco.com</a:t>
            </a:r>
          </a:p>
        </p:txBody>
      </p:sp>
      <p:sp>
        <p:nvSpPr>
          <p:cNvPr id="10" name="Text Placeholder 5"/>
          <p:cNvSpPr txBox="1">
            <a:spLocks/>
          </p:cNvSpPr>
          <p:nvPr/>
        </p:nvSpPr>
        <p:spPr>
          <a:xfrm>
            <a:off x="1729803" y="3312279"/>
            <a:ext cx="2961069" cy="32385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lang="en-US" sz="2000" kern="1200" baseline="0" dirty="0">
                <a:solidFill>
                  <a:schemeClr val="accent2"/>
                </a:solidFill>
                <a:latin typeface="Franklin Gothic Demi" panose="020B07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D37A26"/>
                </a:solidFill>
                <a:effectLst/>
                <a:uLnTx/>
                <a:uFillTx/>
                <a:latin typeface="Franklin Gothic Demi" panose="020B0703020102020204" pitchFamily="34" charset="0"/>
                <a:ea typeface="+mn-ea"/>
                <a:cs typeface="+mn-cs"/>
              </a:rPr>
              <a:t>Rebecca Darling</a:t>
            </a:r>
          </a:p>
        </p:txBody>
      </p:sp>
      <p:sp>
        <p:nvSpPr>
          <p:cNvPr id="11" name="Text Placeholder 6"/>
          <p:cNvSpPr txBox="1">
            <a:spLocks/>
          </p:cNvSpPr>
          <p:nvPr/>
        </p:nvSpPr>
        <p:spPr>
          <a:xfrm>
            <a:off x="1729803" y="3614103"/>
            <a:ext cx="2961069" cy="27432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lang="en-US" sz="1600" kern="1200" baseline="0" dirty="0">
                <a:solidFill>
                  <a:schemeClr val="bg1"/>
                </a:solidFill>
                <a:latin typeface="Franklin Gothic Medium" panose="020B06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rPr>
              <a:t>Partner, Novogradac</a:t>
            </a:r>
          </a:p>
        </p:txBody>
      </p:sp>
      <p:sp>
        <p:nvSpPr>
          <p:cNvPr id="12" name="Text Placeholder 7"/>
          <p:cNvSpPr txBox="1">
            <a:spLocks/>
          </p:cNvSpPr>
          <p:nvPr/>
        </p:nvSpPr>
        <p:spPr>
          <a:xfrm>
            <a:off x="1729803" y="3894582"/>
            <a:ext cx="2961069" cy="27432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lang="en-US" sz="1600" kern="1200" baseline="0" dirty="0">
                <a:solidFill>
                  <a:schemeClr val="bg1"/>
                </a:solidFill>
                <a:latin typeface="Franklin Gothic Medium" panose="020B06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rPr>
              <a:t>rebecca.darling@novoco.com</a:t>
            </a:r>
          </a:p>
        </p:txBody>
      </p:sp>
      <p:pic>
        <p:nvPicPr>
          <p:cNvPr id="19" name="Picture 18" descr="A picture containing person, wall&#10;&#10;Description automatically generated">
            <a:extLst>
              <a:ext uri="{FF2B5EF4-FFF2-40B4-BE49-F238E27FC236}">
                <a16:creationId xmlns:a16="http://schemas.microsoft.com/office/drawing/2014/main" id="{26C9EE9D-E6B7-3199-E1EE-F238E0B0E1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55" t="5640" r="10293" b="40343"/>
          <a:stretch/>
        </p:blipFill>
        <p:spPr>
          <a:xfrm>
            <a:off x="536334" y="3188965"/>
            <a:ext cx="1188720" cy="1188720"/>
          </a:xfrm>
          <a:prstGeom prst="ellipse">
            <a:avLst/>
          </a:prstGeom>
        </p:spPr>
      </p:pic>
      <p:grpSp>
        <p:nvGrpSpPr>
          <p:cNvPr id="21" name="Group 20">
            <a:extLst>
              <a:ext uri="{FF2B5EF4-FFF2-40B4-BE49-F238E27FC236}">
                <a16:creationId xmlns:a16="http://schemas.microsoft.com/office/drawing/2014/main" id="{9D2F86DF-33D3-686B-29AE-403E9B9459FB}"/>
              </a:ext>
            </a:extLst>
          </p:cNvPr>
          <p:cNvGrpSpPr/>
          <p:nvPr/>
        </p:nvGrpSpPr>
        <p:grpSpPr>
          <a:xfrm>
            <a:off x="4485132" y="3188965"/>
            <a:ext cx="1188720" cy="1188720"/>
            <a:chOff x="4082796" y="2857500"/>
            <a:chExt cx="1828802" cy="1828800"/>
          </a:xfrm>
        </p:grpSpPr>
        <p:pic>
          <p:nvPicPr>
            <p:cNvPr id="17" name="Picture 16" descr="A person smiling for the camera&#10;&#10;Description automatically generated with medium confidence">
              <a:extLst>
                <a:ext uri="{FF2B5EF4-FFF2-40B4-BE49-F238E27FC236}">
                  <a16:creationId xmlns:a16="http://schemas.microsoft.com/office/drawing/2014/main" id="{54833259-E09A-BF13-A250-276B24CA7E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00" t="-3214" r="-4000" b="28476"/>
            <a:stretch/>
          </p:blipFill>
          <p:spPr>
            <a:xfrm>
              <a:off x="4082796" y="2857500"/>
              <a:ext cx="1828800" cy="1828800"/>
            </a:xfrm>
            <a:prstGeom prst="ellipse">
              <a:avLst/>
            </a:prstGeom>
            <a:solidFill>
              <a:srgbClr val="DCC19E"/>
            </a:solidFill>
          </p:spPr>
        </p:pic>
        <p:sp>
          <p:nvSpPr>
            <p:cNvPr id="20" name="Oval 19">
              <a:extLst>
                <a:ext uri="{FF2B5EF4-FFF2-40B4-BE49-F238E27FC236}">
                  <a16:creationId xmlns:a16="http://schemas.microsoft.com/office/drawing/2014/main" id="{5475B1C8-7FAE-5C3E-25CE-B4D0F5AACF0C}"/>
                </a:ext>
              </a:extLst>
            </p:cNvPr>
            <p:cNvSpPr/>
            <p:nvPr/>
          </p:nvSpPr>
          <p:spPr>
            <a:xfrm>
              <a:off x="5800512" y="3385629"/>
              <a:ext cx="111086" cy="802548"/>
            </a:xfrm>
            <a:custGeom>
              <a:avLst/>
              <a:gdLst>
                <a:gd name="connsiteX0" fmla="*/ 0 w 1828800"/>
                <a:gd name="connsiteY0" fmla="*/ 914400 h 1828800"/>
                <a:gd name="connsiteX1" fmla="*/ 914400 w 1828800"/>
                <a:gd name="connsiteY1" fmla="*/ 0 h 1828800"/>
                <a:gd name="connsiteX2" fmla="*/ 1828800 w 1828800"/>
                <a:gd name="connsiteY2" fmla="*/ 914400 h 1828800"/>
                <a:gd name="connsiteX3" fmla="*/ 914400 w 1828800"/>
                <a:gd name="connsiteY3" fmla="*/ 1828800 h 1828800"/>
                <a:gd name="connsiteX4" fmla="*/ 0 w 1828800"/>
                <a:gd name="connsiteY4" fmla="*/ 914400 h 1828800"/>
                <a:gd name="connsiteX0" fmla="*/ 678242 w 915986"/>
                <a:gd name="connsiteY0" fmla="*/ 932704 h 1828833"/>
                <a:gd name="connsiteX1" fmla="*/ 1586 w 915986"/>
                <a:gd name="connsiteY1" fmla="*/ 16 h 1828833"/>
                <a:gd name="connsiteX2" fmla="*/ 915986 w 915986"/>
                <a:gd name="connsiteY2" fmla="*/ 914416 h 1828833"/>
                <a:gd name="connsiteX3" fmla="*/ 1586 w 915986"/>
                <a:gd name="connsiteY3" fmla="*/ 1828816 h 1828833"/>
                <a:gd name="connsiteX4" fmla="*/ 678242 w 915986"/>
                <a:gd name="connsiteY4" fmla="*/ 932704 h 1828833"/>
                <a:gd name="connsiteX0" fmla="*/ 678486 w 916230"/>
                <a:gd name="connsiteY0" fmla="*/ 932704 h 1604995"/>
                <a:gd name="connsiteX1" fmla="*/ 1830 w 916230"/>
                <a:gd name="connsiteY1" fmla="*/ 16 h 1604995"/>
                <a:gd name="connsiteX2" fmla="*/ 916230 w 916230"/>
                <a:gd name="connsiteY2" fmla="*/ 914416 h 1604995"/>
                <a:gd name="connsiteX3" fmla="*/ 604287 w 916230"/>
                <a:gd name="connsiteY3" fmla="*/ 1604979 h 1604995"/>
                <a:gd name="connsiteX4" fmla="*/ 678486 w 916230"/>
                <a:gd name="connsiteY4" fmla="*/ 932704 h 1604995"/>
                <a:gd name="connsiteX0" fmla="*/ 678486 w 916230"/>
                <a:gd name="connsiteY0" fmla="*/ 932704 h 1608232"/>
                <a:gd name="connsiteX1" fmla="*/ 1830 w 916230"/>
                <a:gd name="connsiteY1" fmla="*/ 16 h 1608232"/>
                <a:gd name="connsiteX2" fmla="*/ 916230 w 916230"/>
                <a:gd name="connsiteY2" fmla="*/ 914416 h 1608232"/>
                <a:gd name="connsiteX3" fmla="*/ 604287 w 916230"/>
                <a:gd name="connsiteY3" fmla="*/ 1604979 h 1608232"/>
                <a:gd name="connsiteX4" fmla="*/ 678486 w 916230"/>
                <a:gd name="connsiteY4" fmla="*/ 932704 h 1608232"/>
                <a:gd name="connsiteX0" fmla="*/ 172461 w 410205"/>
                <a:gd name="connsiteY0" fmla="*/ 761267 h 1436619"/>
                <a:gd name="connsiteX1" fmla="*/ 5393 w 410205"/>
                <a:gd name="connsiteY1" fmla="*/ 29 h 1436619"/>
                <a:gd name="connsiteX2" fmla="*/ 410205 w 410205"/>
                <a:gd name="connsiteY2" fmla="*/ 742979 h 1436619"/>
                <a:gd name="connsiteX3" fmla="*/ 98262 w 410205"/>
                <a:gd name="connsiteY3" fmla="*/ 1433542 h 1436619"/>
                <a:gd name="connsiteX4" fmla="*/ 172461 w 410205"/>
                <a:gd name="connsiteY4" fmla="*/ 761267 h 1436619"/>
                <a:gd name="connsiteX0" fmla="*/ 158486 w 396230"/>
                <a:gd name="connsiteY0" fmla="*/ 754124 h 1429469"/>
                <a:gd name="connsiteX1" fmla="*/ 5705 w 396230"/>
                <a:gd name="connsiteY1" fmla="*/ 30 h 1429469"/>
                <a:gd name="connsiteX2" fmla="*/ 396230 w 396230"/>
                <a:gd name="connsiteY2" fmla="*/ 735836 h 1429469"/>
                <a:gd name="connsiteX3" fmla="*/ 84287 w 396230"/>
                <a:gd name="connsiteY3" fmla="*/ 1426399 h 1429469"/>
                <a:gd name="connsiteX4" fmla="*/ 158486 w 396230"/>
                <a:gd name="connsiteY4" fmla="*/ 754124 h 1429469"/>
                <a:gd name="connsiteX0" fmla="*/ 159069 w 396813"/>
                <a:gd name="connsiteY0" fmla="*/ 755128 h 1430473"/>
                <a:gd name="connsiteX1" fmla="*/ 6288 w 396813"/>
                <a:gd name="connsiteY1" fmla="*/ 1034 h 1430473"/>
                <a:gd name="connsiteX2" fmla="*/ 396813 w 396813"/>
                <a:gd name="connsiteY2" fmla="*/ 736840 h 1430473"/>
                <a:gd name="connsiteX3" fmla="*/ 84870 w 396813"/>
                <a:gd name="connsiteY3" fmla="*/ 1427403 h 1430473"/>
                <a:gd name="connsiteX4" fmla="*/ 159069 w 396813"/>
                <a:gd name="connsiteY4" fmla="*/ 755128 h 1430473"/>
                <a:gd name="connsiteX0" fmla="*/ 147477 w 385221"/>
                <a:gd name="connsiteY0" fmla="*/ 757505 h 1432852"/>
                <a:gd name="connsiteX1" fmla="*/ 6602 w 385221"/>
                <a:gd name="connsiteY1" fmla="*/ 1030 h 1432852"/>
                <a:gd name="connsiteX2" fmla="*/ 385221 w 385221"/>
                <a:gd name="connsiteY2" fmla="*/ 739217 h 1432852"/>
                <a:gd name="connsiteX3" fmla="*/ 73278 w 385221"/>
                <a:gd name="connsiteY3" fmla="*/ 1429780 h 1432852"/>
                <a:gd name="connsiteX4" fmla="*/ 147477 w 385221"/>
                <a:gd name="connsiteY4" fmla="*/ 757505 h 1432852"/>
                <a:gd name="connsiteX0" fmla="*/ 242362 w 380093"/>
                <a:gd name="connsiteY0" fmla="*/ 758894 h 1428808"/>
                <a:gd name="connsiteX1" fmla="*/ 1474 w 380093"/>
                <a:gd name="connsiteY1" fmla="*/ 38 h 1428808"/>
                <a:gd name="connsiteX2" fmla="*/ 380093 w 380093"/>
                <a:gd name="connsiteY2" fmla="*/ 738225 h 1428808"/>
                <a:gd name="connsiteX3" fmla="*/ 68150 w 380093"/>
                <a:gd name="connsiteY3" fmla="*/ 1428788 h 1428808"/>
                <a:gd name="connsiteX4" fmla="*/ 242362 w 380093"/>
                <a:gd name="connsiteY4" fmla="*/ 758894 h 1428808"/>
                <a:gd name="connsiteX0" fmla="*/ 242334 w 380065"/>
                <a:gd name="connsiteY0" fmla="*/ 758894 h 1400234"/>
                <a:gd name="connsiteX1" fmla="*/ 1446 w 380065"/>
                <a:gd name="connsiteY1" fmla="*/ 38 h 1400234"/>
                <a:gd name="connsiteX2" fmla="*/ 380065 w 380065"/>
                <a:gd name="connsiteY2" fmla="*/ 738225 h 1400234"/>
                <a:gd name="connsiteX3" fmla="*/ 37165 w 380065"/>
                <a:gd name="connsiteY3" fmla="*/ 1400213 h 1400234"/>
                <a:gd name="connsiteX4" fmla="*/ 242334 w 380065"/>
                <a:gd name="connsiteY4" fmla="*/ 758894 h 1400234"/>
                <a:gd name="connsiteX0" fmla="*/ 282631 w 420362"/>
                <a:gd name="connsiteY0" fmla="*/ 758894 h 1324038"/>
                <a:gd name="connsiteX1" fmla="*/ 41743 w 420362"/>
                <a:gd name="connsiteY1" fmla="*/ 38 h 1324038"/>
                <a:gd name="connsiteX2" fmla="*/ 420362 w 420362"/>
                <a:gd name="connsiteY2" fmla="*/ 738225 h 1324038"/>
                <a:gd name="connsiteX3" fmla="*/ 1262 w 420362"/>
                <a:gd name="connsiteY3" fmla="*/ 1324013 h 1324038"/>
                <a:gd name="connsiteX4" fmla="*/ 282631 w 420362"/>
                <a:gd name="connsiteY4" fmla="*/ 758894 h 1324038"/>
                <a:gd name="connsiteX0" fmla="*/ 242362 w 380093"/>
                <a:gd name="connsiteY0" fmla="*/ 758894 h 1419283"/>
                <a:gd name="connsiteX1" fmla="*/ 1474 w 380093"/>
                <a:gd name="connsiteY1" fmla="*/ 38 h 1419283"/>
                <a:gd name="connsiteX2" fmla="*/ 380093 w 380093"/>
                <a:gd name="connsiteY2" fmla="*/ 738225 h 1419283"/>
                <a:gd name="connsiteX3" fmla="*/ 68149 w 380093"/>
                <a:gd name="connsiteY3" fmla="*/ 1419263 h 1419283"/>
                <a:gd name="connsiteX4" fmla="*/ 242362 w 380093"/>
                <a:gd name="connsiteY4" fmla="*/ 758894 h 1419283"/>
                <a:gd name="connsiteX0" fmla="*/ 242362 w 380093"/>
                <a:gd name="connsiteY0" fmla="*/ 758894 h 1423745"/>
                <a:gd name="connsiteX1" fmla="*/ 1474 w 380093"/>
                <a:gd name="connsiteY1" fmla="*/ 38 h 1423745"/>
                <a:gd name="connsiteX2" fmla="*/ 380093 w 380093"/>
                <a:gd name="connsiteY2" fmla="*/ 738225 h 1423745"/>
                <a:gd name="connsiteX3" fmla="*/ 68149 w 380093"/>
                <a:gd name="connsiteY3" fmla="*/ 1419263 h 1423745"/>
                <a:gd name="connsiteX4" fmla="*/ 242362 w 380093"/>
                <a:gd name="connsiteY4" fmla="*/ 758894 h 1423745"/>
                <a:gd name="connsiteX0" fmla="*/ 242362 w 380093"/>
                <a:gd name="connsiteY0" fmla="*/ 758894 h 1420444"/>
                <a:gd name="connsiteX1" fmla="*/ 1474 w 380093"/>
                <a:gd name="connsiteY1" fmla="*/ 38 h 1420444"/>
                <a:gd name="connsiteX2" fmla="*/ 380093 w 380093"/>
                <a:gd name="connsiteY2" fmla="*/ 738225 h 1420444"/>
                <a:gd name="connsiteX3" fmla="*/ 68149 w 380093"/>
                <a:gd name="connsiteY3" fmla="*/ 1419263 h 1420444"/>
                <a:gd name="connsiteX4" fmla="*/ 242362 w 380093"/>
                <a:gd name="connsiteY4" fmla="*/ 758894 h 1420444"/>
                <a:gd name="connsiteX0" fmla="*/ 242894 w 380625"/>
                <a:gd name="connsiteY0" fmla="*/ 758894 h 1410939"/>
                <a:gd name="connsiteX1" fmla="*/ 2006 w 380625"/>
                <a:gd name="connsiteY1" fmla="*/ 38 h 1410939"/>
                <a:gd name="connsiteX2" fmla="*/ 380625 w 380625"/>
                <a:gd name="connsiteY2" fmla="*/ 738225 h 1410939"/>
                <a:gd name="connsiteX3" fmla="*/ 2006 w 380625"/>
                <a:gd name="connsiteY3" fmla="*/ 1409738 h 1410939"/>
                <a:gd name="connsiteX4" fmla="*/ 242894 w 380625"/>
                <a:gd name="connsiteY4" fmla="*/ 758894 h 1410939"/>
                <a:gd name="connsiteX0" fmla="*/ 242465 w 380196"/>
                <a:gd name="connsiteY0" fmla="*/ 758894 h 1313562"/>
                <a:gd name="connsiteX1" fmla="*/ 1577 w 380196"/>
                <a:gd name="connsiteY1" fmla="*/ 38 h 1313562"/>
                <a:gd name="connsiteX2" fmla="*/ 380196 w 380196"/>
                <a:gd name="connsiteY2" fmla="*/ 738225 h 1313562"/>
                <a:gd name="connsiteX3" fmla="*/ 175408 w 380196"/>
                <a:gd name="connsiteY3" fmla="*/ 1312107 h 1313562"/>
                <a:gd name="connsiteX4" fmla="*/ 242465 w 380196"/>
                <a:gd name="connsiteY4" fmla="*/ 758894 h 1313562"/>
                <a:gd name="connsiteX0" fmla="*/ 242465 w 380196"/>
                <a:gd name="connsiteY0" fmla="*/ 758894 h 1313562"/>
                <a:gd name="connsiteX1" fmla="*/ 1577 w 380196"/>
                <a:gd name="connsiteY1" fmla="*/ 38 h 1313562"/>
                <a:gd name="connsiteX2" fmla="*/ 380196 w 380196"/>
                <a:gd name="connsiteY2" fmla="*/ 738225 h 1313562"/>
                <a:gd name="connsiteX3" fmla="*/ 175408 w 380196"/>
                <a:gd name="connsiteY3" fmla="*/ 1312107 h 1313562"/>
                <a:gd name="connsiteX4" fmla="*/ 242465 w 380196"/>
                <a:gd name="connsiteY4" fmla="*/ 758894 h 1313562"/>
                <a:gd name="connsiteX0" fmla="*/ 242465 w 380196"/>
                <a:gd name="connsiteY0" fmla="*/ 758894 h 1313562"/>
                <a:gd name="connsiteX1" fmla="*/ 1577 w 380196"/>
                <a:gd name="connsiteY1" fmla="*/ 38 h 1313562"/>
                <a:gd name="connsiteX2" fmla="*/ 380196 w 380196"/>
                <a:gd name="connsiteY2" fmla="*/ 738225 h 1313562"/>
                <a:gd name="connsiteX3" fmla="*/ 175408 w 380196"/>
                <a:gd name="connsiteY3" fmla="*/ 1312107 h 1313562"/>
                <a:gd name="connsiteX4" fmla="*/ 242465 w 380196"/>
                <a:gd name="connsiteY4" fmla="*/ 758894 h 1313562"/>
                <a:gd name="connsiteX0" fmla="*/ 242469 w 380200"/>
                <a:gd name="connsiteY0" fmla="*/ 758894 h 1379468"/>
                <a:gd name="connsiteX1" fmla="*/ 1581 w 380200"/>
                <a:gd name="connsiteY1" fmla="*/ 38 h 1379468"/>
                <a:gd name="connsiteX2" fmla="*/ 380200 w 380200"/>
                <a:gd name="connsiteY2" fmla="*/ 738225 h 1379468"/>
                <a:gd name="connsiteX3" fmla="*/ 179803 w 380200"/>
                <a:gd name="connsiteY3" fmla="*/ 1378195 h 1379468"/>
                <a:gd name="connsiteX4" fmla="*/ 242469 w 380200"/>
                <a:gd name="connsiteY4" fmla="*/ 758894 h 1379468"/>
                <a:gd name="connsiteX0" fmla="*/ 111945 w 249676"/>
                <a:gd name="connsiteY0" fmla="*/ 915836 h 1536490"/>
                <a:gd name="connsiteX1" fmla="*/ 2824 w 249676"/>
                <a:gd name="connsiteY1" fmla="*/ 22 h 1536490"/>
                <a:gd name="connsiteX2" fmla="*/ 249676 w 249676"/>
                <a:gd name="connsiteY2" fmla="*/ 895167 h 1536490"/>
                <a:gd name="connsiteX3" fmla="*/ 49279 w 249676"/>
                <a:gd name="connsiteY3" fmla="*/ 1535137 h 1536490"/>
                <a:gd name="connsiteX4" fmla="*/ 111945 w 249676"/>
                <a:gd name="connsiteY4" fmla="*/ 915836 h 1536490"/>
                <a:gd name="connsiteX0" fmla="*/ 156905 w 294636"/>
                <a:gd name="connsiteY0" fmla="*/ 952845 h 1573497"/>
                <a:gd name="connsiteX1" fmla="*/ 47784 w 294636"/>
                <a:gd name="connsiteY1" fmla="*/ 37031 h 1573497"/>
                <a:gd name="connsiteX2" fmla="*/ 294636 w 294636"/>
                <a:gd name="connsiteY2" fmla="*/ 932176 h 1573497"/>
                <a:gd name="connsiteX3" fmla="*/ 94239 w 294636"/>
                <a:gd name="connsiteY3" fmla="*/ 1572146 h 1573497"/>
                <a:gd name="connsiteX4" fmla="*/ 156905 w 294636"/>
                <a:gd name="connsiteY4" fmla="*/ 952845 h 1573497"/>
                <a:gd name="connsiteX0" fmla="*/ 162674 w 247698"/>
                <a:gd name="connsiteY0" fmla="*/ 791329 h 1536219"/>
                <a:gd name="connsiteX1" fmla="*/ 846 w 247698"/>
                <a:gd name="connsiteY1" fmla="*/ 401 h 1536219"/>
                <a:gd name="connsiteX2" fmla="*/ 247698 w 247698"/>
                <a:gd name="connsiteY2" fmla="*/ 895546 h 1536219"/>
                <a:gd name="connsiteX3" fmla="*/ 47301 w 247698"/>
                <a:gd name="connsiteY3" fmla="*/ 1535516 h 1536219"/>
                <a:gd name="connsiteX4" fmla="*/ 162674 w 247698"/>
                <a:gd name="connsiteY4" fmla="*/ 791329 h 1536219"/>
                <a:gd name="connsiteX0" fmla="*/ 107801 w 249926"/>
                <a:gd name="connsiteY0" fmla="*/ 795458 h 1536133"/>
                <a:gd name="connsiteX1" fmla="*/ 3074 w 249926"/>
                <a:gd name="connsiteY1" fmla="*/ 368 h 1536133"/>
                <a:gd name="connsiteX2" fmla="*/ 249926 w 249926"/>
                <a:gd name="connsiteY2" fmla="*/ 895513 h 1536133"/>
                <a:gd name="connsiteX3" fmla="*/ 49529 w 249926"/>
                <a:gd name="connsiteY3" fmla="*/ 1535483 h 1536133"/>
                <a:gd name="connsiteX4" fmla="*/ 107801 w 249926"/>
                <a:gd name="connsiteY4" fmla="*/ 795458 h 1536133"/>
                <a:gd name="connsiteX0" fmla="*/ 63058 w 205183"/>
                <a:gd name="connsiteY0" fmla="*/ 429548 h 1170223"/>
                <a:gd name="connsiteX1" fmla="*/ 68140 w 205183"/>
                <a:gd name="connsiteY1" fmla="*/ 792 h 1170223"/>
                <a:gd name="connsiteX2" fmla="*/ 205183 w 205183"/>
                <a:gd name="connsiteY2" fmla="*/ 529603 h 1170223"/>
                <a:gd name="connsiteX3" fmla="*/ 4786 w 205183"/>
                <a:gd name="connsiteY3" fmla="*/ 1169573 h 1170223"/>
                <a:gd name="connsiteX4" fmla="*/ 63058 w 205183"/>
                <a:gd name="connsiteY4" fmla="*/ 429548 h 1170223"/>
                <a:gd name="connsiteX0" fmla="*/ 62776 w 204901"/>
                <a:gd name="connsiteY0" fmla="*/ 662332 h 1403007"/>
                <a:gd name="connsiteX1" fmla="*/ 32720 w 204901"/>
                <a:gd name="connsiteY1" fmla="*/ 455 h 1403007"/>
                <a:gd name="connsiteX2" fmla="*/ 204901 w 204901"/>
                <a:gd name="connsiteY2" fmla="*/ 762387 h 1403007"/>
                <a:gd name="connsiteX3" fmla="*/ 4504 w 204901"/>
                <a:gd name="connsiteY3" fmla="*/ 1402357 h 1403007"/>
                <a:gd name="connsiteX4" fmla="*/ 62776 w 204901"/>
                <a:gd name="connsiteY4" fmla="*/ 662332 h 140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01" h="1403007">
                  <a:moveTo>
                    <a:pt x="62776" y="662332"/>
                  </a:moveTo>
                  <a:cubicBezTo>
                    <a:pt x="67479" y="428682"/>
                    <a:pt x="9033" y="-16221"/>
                    <a:pt x="32720" y="455"/>
                  </a:cubicBezTo>
                  <a:cubicBezTo>
                    <a:pt x="56407" y="17131"/>
                    <a:pt x="204901" y="257378"/>
                    <a:pt x="204901" y="762387"/>
                  </a:cubicBezTo>
                  <a:cubicBezTo>
                    <a:pt x="197757" y="1112615"/>
                    <a:pt x="28191" y="1419033"/>
                    <a:pt x="4504" y="1402357"/>
                  </a:cubicBezTo>
                  <a:cubicBezTo>
                    <a:pt x="-19183" y="1385681"/>
                    <a:pt x="58073" y="895982"/>
                    <a:pt x="62776" y="662332"/>
                  </a:cubicBezTo>
                  <a:close/>
                </a:path>
              </a:pathLst>
            </a:custGeom>
            <a:solidFill>
              <a:srgbClr val="E2D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0045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370322-7E03-4DA1-A045-BAE98A4C2377}"/>
              </a:ext>
            </a:extLst>
          </p:cNvPr>
          <p:cNvPicPr>
            <a:picLocks noChangeAspect="1"/>
          </p:cNvPicPr>
          <p:nvPr/>
        </p:nvPicPr>
        <p:blipFill>
          <a:blip r:embed="rId3"/>
          <a:stretch>
            <a:fillRect/>
          </a:stretch>
        </p:blipFill>
        <p:spPr>
          <a:xfrm>
            <a:off x="-771211" y="4899236"/>
            <a:ext cx="392839" cy="572955"/>
          </a:xfrm>
          <a:prstGeom prst="rect">
            <a:avLst/>
          </a:prstGeom>
        </p:spPr>
      </p:pic>
      <p:pic>
        <p:nvPicPr>
          <p:cNvPr id="195" name="Picture 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300" y="3706707"/>
            <a:ext cx="1187496" cy="118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 name="TextBox 196"/>
          <p:cNvSpPr txBox="1"/>
          <p:nvPr/>
        </p:nvSpPr>
        <p:spPr>
          <a:xfrm>
            <a:off x="2096987"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pic>
        <p:nvPicPr>
          <p:cNvPr id="201" name="Picture 2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944" y="791016"/>
            <a:ext cx="1046509"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7" name="Picture 636" descr="iStock_000010054205Small.jpg"/>
          <p:cNvPicPr>
            <a:picLocks noChangeAspect="1"/>
          </p:cNvPicPr>
          <p:nvPr/>
        </p:nvPicPr>
        <p:blipFill>
          <a:blip r:embed="rId6"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cxnSp>
        <p:nvCxnSpPr>
          <p:cNvPr id="751" name="Straight Arrow Connector 750"/>
          <p:cNvCxnSpPr/>
          <p:nvPr/>
        </p:nvCxnSpPr>
        <p:spPr>
          <a:xfrm rot="5400000">
            <a:off x="190499" y="2552700"/>
            <a:ext cx="762000" cy="76200"/>
          </a:xfrm>
          <a:prstGeom prst="straightConnector1">
            <a:avLst/>
          </a:prstGeom>
          <a:ln w="381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8" name="Group 852"/>
          <p:cNvGrpSpPr/>
          <p:nvPr/>
        </p:nvGrpSpPr>
        <p:grpSpPr>
          <a:xfrm>
            <a:off x="91440" y="1734458"/>
            <a:ext cx="1600200" cy="475342"/>
            <a:chOff x="654135" y="0"/>
            <a:chExt cx="2271278" cy="674688"/>
          </a:xfrm>
        </p:grpSpPr>
        <p:grpSp>
          <p:nvGrpSpPr>
            <p:cNvPr id="19" name="Group 40"/>
            <p:cNvGrpSpPr/>
            <p:nvPr/>
          </p:nvGrpSpPr>
          <p:grpSpPr>
            <a:xfrm>
              <a:off x="1143000" y="0"/>
              <a:ext cx="759023" cy="674688"/>
              <a:chOff x="4572000" y="990603"/>
              <a:chExt cx="759023" cy="674688"/>
            </a:xfrm>
          </p:grpSpPr>
          <p:grpSp>
            <p:nvGrpSpPr>
              <p:cNvPr id="20"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grpSp>
        <p:nvGrpSpPr>
          <p:cNvPr id="22" name="Group 21"/>
          <p:cNvGrpSpPr/>
          <p:nvPr/>
        </p:nvGrpSpPr>
        <p:grpSpPr>
          <a:xfrm>
            <a:off x="0" y="2929128"/>
            <a:ext cx="967486" cy="810399"/>
            <a:chOff x="0" y="2929128"/>
            <a:chExt cx="967486" cy="810399"/>
          </a:xfrm>
        </p:grpSpPr>
        <p:sp>
          <p:nvSpPr>
            <p:cNvPr id="214"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b="1" dirty="0">
                  <a:solidFill>
                    <a:prstClr val="black"/>
                  </a:solidFill>
                </a:rPr>
                <a:t>LIHTCs</a:t>
              </a:r>
              <a:endParaRPr lang="en-US" sz="1400" b="1" dirty="0">
                <a:solidFill>
                  <a:prstClr val="black"/>
                </a:solidFill>
              </a:endParaRPr>
            </a:p>
          </p:txBody>
        </p:sp>
        <p:sp>
          <p:nvSpPr>
            <p:cNvPr id="215" name="Oval 214"/>
            <p:cNvSpPr/>
            <p:nvPr/>
          </p:nvSpPr>
          <p:spPr bwMode="auto">
            <a:xfrm>
              <a:off x="152400" y="2929128"/>
              <a:ext cx="697855" cy="566928"/>
            </a:xfrm>
            <a:prstGeom prst="ellipse">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16" name="Text Box 2" hidden="1"/>
            <p:cNvSpPr txBox="1">
              <a:spLocks noChangeArrowheads="1"/>
            </p:cNvSpPr>
            <p:nvPr/>
          </p:nvSpPr>
          <p:spPr bwMode="auto">
            <a:xfrm>
              <a:off x="0" y="3112734"/>
              <a:ext cx="967486" cy="240066"/>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200" b="1" dirty="0">
                  <a:solidFill>
                    <a:schemeClr val="accent6">
                      <a:lumMod val="50000"/>
                    </a:schemeClr>
                  </a:solidFill>
                  <a:latin typeface="Arial" pitchFamily="34" charset="0"/>
                  <a:cs typeface="Arial" pitchFamily="34" charset="0"/>
                </a:rPr>
                <a:t>$17.5mil   </a:t>
              </a:r>
            </a:p>
          </p:txBody>
        </p:sp>
      </p:grpSp>
      <p:grpSp>
        <p:nvGrpSpPr>
          <p:cNvPr id="2" name="Group 1"/>
          <p:cNvGrpSpPr/>
          <p:nvPr/>
        </p:nvGrpSpPr>
        <p:grpSpPr>
          <a:xfrm>
            <a:off x="9312443" y="-4267"/>
            <a:ext cx="5534526" cy="7014667"/>
            <a:chOff x="9435766" y="-822404"/>
            <a:chExt cx="6057900" cy="7678011"/>
          </a:xfrm>
        </p:grpSpPr>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5766" y="-822404"/>
              <a:ext cx="6057900" cy="149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35766" y="740557"/>
              <a:ext cx="6057900"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tle 2"/>
          <p:cNvSpPr>
            <a:spLocks noGrp="1"/>
          </p:cNvSpPr>
          <p:nvPr>
            <p:ph type="title" idx="4294967295"/>
          </p:nvPr>
        </p:nvSpPr>
        <p:spPr>
          <a:xfrm>
            <a:off x="0" y="-893763"/>
            <a:ext cx="8229600" cy="884238"/>
          </a:xfrm>
        </p:spPr>
        <p:txBody>
          <a:bodyPr>
            <a:normAutofit fontScale="90000"/>
          </a:bodyPr>
          <a:lstStyle/>
          <a:p>
            <a:r>
              <a:rPr lang="en-US" dirty="0"/>
              <a:t>9%</a:t>
            </a:r>
            <a:r>
              <a:rPr lang="en-US" baseline="0" dirty="0"/>
              <a:t> credits vs. bonds and 4% credits</a:t>
            </a:r>
            <a:endParaRPr lang="en-US" dirty="0"/>
          </a:p>
        </p:txBody>
      </p:sp>
      <p:pic>
        <p:nvPicPr>
          <p:cNvPr id="25" name="Picture 24">
            <a:extLst>
              <a:ext uri="{FF2B5EF4-FFF2-40B4-BE49-F238E27FC236}">
                <a16:creationId xmlns:a16="http://schemas.microsoft.com/office/drawing/2014/main" id="{71C808C1-A4BF-4629-833F-9DC5AFB79DD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2944" y="791016"/>
            <a:ext cx="1046509"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a:extLst>
              <a:ext uri="{FF2B5EF4-FFF2-40B4-BE49-F238E27FC236}">
                <a16:creationId xmlns:a16="http://schemas.microsoft.com/office/drawing/2014/main" id="{A6D7CE78-CB98-4C62-ABE8-687999953685}"/>
              </a:ext>
            </a:extLst>
          </p:cNvPr>
          <p:cNvCxnSpPr/>
          <p:nvPr/>
        </p:nvCxnSpPr>
        <p:spPr>
          <a:xfrm rot="5400000">
            <a:off x="2319499" y="2552700"/>
            <a:ext cx="762000" cy="76200"/>
          </a:xfrm>
          <a:prstGeom prst="straightConnector1">
            <a:avLst/>
          </a:prstGeom>
          <a:ln w="381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27" name="Group 852">
            <a:extLst>
              <a:ext uri="{FF2B5EF4-FFF2-40B4-BE49-F238E27FC236}">
                <a16:creationId xmlns:a16="http://schemas.microsoft.com/office/drawing/2014/main" id="{97179567-1281-48D1-98B3-1FB27F90F2BF}"/>
              </a:ext>
            </a:extLst>
          </p:cNvPr>
          <p:cNvGrpSpPr/>
          <p:nvPr/>
        </p:nvGrpSpPr>
        <p:grpSpPr>
          <a:xfrm>
            <a:off x="2220440" y="1734458"/>
            <a:ext cx="1600200" cy="475342"/>
            <a:chOff x="654135" y="0"/>
            <a:chExt cx="2271278" cy="674688"/>
          </a:xfrm>
        </p:grpSpPr>
        <p:grpSp>
          <p:nvGrpSpPr>
            <p:cNvPr id="28" name="Group 40">
              <a:extLst>
                <a:ext uri="{FF2B5EF4-FFF2-40B4-BE49-F238E27FC236}">
                  <a16:creationId xmlns:a16="http://schemas.microsoft.com/office/drawing/2014/main" id="{D83721D1-CA9F-4A19-B5CA-4B2863992B1A}"/>
                </a:ext>
              </a:extLst>
            </p:cNvPr>
            <p:cNvGrpSpPr/>
            <p:nvPr/>
          </p:nvGrpSpPr>
          <p:grpSpPr>
            <a:xfrm>
              <a:off x="1143000" y="0"/>
              <a:ext cx="759023" cy="674688"/>
              <a:chOff x="4572000" y="990603"/>
              <a:chExt cx="759023" cy="674688"/>
            </a:xfrm>
          </p:grpSpPr>
          <p:grpSp>
            <p:nvGrpSpPr>
              <p:cNvPr id="30" name="Group 20">
                <a:extLst>
                  <a:ext uri="{FF2B5EF4-FFF2-40B4-BE49-F238E27FC236}">
                    <a16:creationId xmlns:a16="http://schemas.microsoft.com/office/drawing/2014/main" id="{168AEC9B-BD7D-49E9-A3CA-F34CBE7C9F71}"/>
                  </a:ext>
                </a:extLst>
              </p:cNvPr>
              <p:cNvGrpSpPr>
                <a:grpSpLocks/>
              </p:cNvGrpSpPr>
              <p:nvPr/>
            </p:nvGrpSpPr>
            <p:grpSpPr bwMode="auto">
              <a:xfrm>
                <a:off x="4648200" y="990603"/>
                <a:ext cx="541338" cy="674688"/>
                <a:chOff x="2767" y="2204"/>
                <a:chExt cx="617" cy="768"/>
              </a:xfrm>
            </p:grpSpPr>
            <p:sp>
              <p:nvSpPr>
                <p:cNvPr id="32" name="Freeform 21">
                  <a:extLst>
                    <a:ext uri="{FF2B5EF4-FFF2-40B4-BE49-F238E27FC236}">
                      <a16:creationId xmlns:a16="http://schemas.microsoft.com/office/drawing/2014/main" id="{449D880B-3C25-45D7-BABF-8D041022007B}"/>
                    </a:ext>
                  </a:extLst>
                </p:cNvPr>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 name="Rectangle 22">
                  <a:extLst>
                    <a:ext uri="{FF2B5EF4-FFF2-40B4-BE49-F238E27FC236}">
                      <a16:creationId xmlns:a16="http://schemas.microsoft.com/office/drawing/2014/main" id="{07D010A2-EE4B-4D94-AEBE-28BB5382BD1D}"/>
                    </a:ext>
                  </a:extLst>
                </p:cNvPr>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4" name="Freeform 23">
                  <a:extLst>
                    <a:ext uri="{FF2B5EF4-FFF2-40B4-BE49-F238E27FC236}">
                      <a16:creationId xmlns:a16="http://schemas.microsoft.com/office/drawing/2014/main" id="{0FCF7406-C6BB-4A79-A8CA-0BCE7AE4D95D}"/>
                    </a:ext>
                  </a:extLst>
                </p:cNvPr>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31" name="TextBox 30">
                <a:extLst>
                  <a:ext uri="{FF2B5EF4-FFF2-40B4-BE49-F238E27FC236}">
                    <a16:creationId xmlns:a16="http://schemas.microsoft.com/office/drawing/2014/main" id="{2B2E94EB-84A4-49F7-95DE-E0A1D6CB6A81}"/>
                  </a:ext>
                </a:extLst>
              </p:cNvPr>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29" name="TextBox 28">
              <a:extLst>
                <a:ext uri="{FF2B5EF4-FFF2-40B4-BE49-F238E27FC236}">
                  <a16:creationId xmlns:a16="http://schemas.microsoft.com/office/drawing/2014/main" id="{6000A700-2CC6-47B4-9D4F-3260C7F34C39}"/>
                </a:ext>
              </a:extLst>
            </p:cNvPr>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grpSp>
        <p:nvGrpSpPr>
          <p:cNvPr id="35" name="Group 34">
            <a:extLst>
              <a:ext uri="{FF2B5EF4-FFF2-40B4-BE49-F238E27FC236}">
                <a16:creationId xmlns:a16="http://schemas.microsoft.com/office/drawing/2014/main" id="{575A0D67-B643-4339-8A2D-D342DA31430D}"/>
              </a:ext>
            </a:extLst>
          </p:cNvPr>
          <p:cNvGrpSpPr/>
          <p:nvPr/>
        </p:nvGrpSpPr>
        <p:grpSpPr>
          <a:xfrm>
            <a:off x="2129000" y="2929128"/>
            <a:ext cx="967486" cy="810399"/>
            <a:chOff x="0" y="2929128"/>
            <a:chExt cx="967486" cy="810399"/>
          </a:xfrm>
        </p:grpSpPr>
        <p:sp>
          <p:nvSpPr>
            <p:cNvPr id="36" name="Text Box 195">
              <a:extLst>
                <a:ext uri="{FF2B5EF4-FFF2-40B4-BE49-F238E27FC236}">
                  <a16:creationId xmlns:a16="http://schemas.microsoft.com/office/drawing/2014/main" id="{9C5225AA-147D-49C6-872C-04C8DCE4D310}"/>
                </a:ext>
              </a:extLst>
            </p:cNvPr>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b="1" dirty="0">
                  <a:solidFill>
                    <a:prstClr val="black"/>
                  </a:solidFill>
                </a:rPr>
                <a:t>LIHTCs</a:t>
              </a:r>
              <a:endParaRPr lang="en-US" sz="1400" b="1" dirty="0">
                <a:solidFill>
                  <a:prstClr val="black"/>
                </a:solidFill>
              </a:endParaRPr>
            </a:p>
          </p:txBody>
        </p:sp>
        <p:sp>
          <p:nvSpPr>
            <p:cNvPr id="37" name="Oval 36">
              <a:extLst>
                <a:ext uri="{FF2B5EF4-FFF2-40B4-BE49-F238E27FC236}">
                  <a16:creationId xmlns:a16="http://schemas.microsoft.com/office/drawing/2014/main" id="{2D65E121-1D31-4FDB-8A27-D692EC1C027A}"/>
                </a:ext>
              </a:extLst>
            </p:cNvPr>
            <p:cNvSpPr/>
            <p:nvPr/>
          </p:nvSpPr>
          <p:spPr bwMode="auto">
            <a:xfrm>
              <a:off x="152400" y="2929128"/>
              <a:ext cx="697855" cy="566928"/>
            </a:xfrm>
            <a:prstGeom prst="ellipse">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8" name="Text Box 2" hidden="1">
              <a:extLst>
                <a:ext uri="{FF2B5EF4-FFF2-40B4-BE49-F238E27FC236}">
                  <a16:creationId xmlns:a16="http://schemas.microsoft.com/office/drawing/2014/main" id="{16A4AC0F-18AD-4858-B117-765AB64EF6CE}"/>
                </a:ext>
              </a:extLst>
            </p:cNvPr>
            <p:cNvSpPr txBox="1">
              <a:spLocks noChangeArrowheads="1"/>
            </p:cNvSpPr>
            <p:nvPr/>
          </p:nvSpPr>
          <p:spPr bwMode="auto">
            <a:xfrm>
              <a:off x="0" y="3112734"/>
              <a:ext cx="967486" cy="240066"/>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200" b="1" dirty="0">
                  <a:solidFill>
                    <a:schemeClr val="accent6">
                      <a:lumMod val="50000"/>
                    </a:schemeClr>
                  </a:solidFill>
                  <a:latin typeface="Arial" pitchFamily="34" charset="0"/>
                  <a:cs typeface="Arial" pitchFamily="34" charset="0"/>
                </a:rPr>
                <a:t>$17.5mil   </a:t>
              </a:r>
            </a:p>
          </p:txBody>
        </p:sp>
      </p:grpSp>
      <p:grpSp>
        <p:nvGrpSpPr>
          <p:cNvPr id="41" name="Group 40">
            <a:extLst>
              <a:ext uri="{FF2B5EF4-FFF2-40B4-BE49-F238E27FC236}">
                <a16:creationId xmlns:a16="http://schemas.microsoft.com/office/drawing/2014/main" id="{2227B04F-1C02-402E-A55E-A3ABFD5AC945}"/>
              </a:ext>
            </a:extLst>
          </p:cNvPr>
          <p:cNvGrpSpPr/>
          <p:nvPr/>
        </p:nvGrpSpPr>
        <p:grpSpPr>
          <a:xfrm>
            <a:off x="-1936703" y="4558906"/>
            <a:ext cx="576900" cy="847919"/>
            <a:chOff x="3244830" y="4151769"/>
            <a:chExt cx="576900" cy="847919"/>
          </a:xfrm>
        </p:grpSpPr>
        <p:pic>
          <p:nvPicPr>
            <p:cNvPr id="42" name="Picture 2">
              <a:extLst>
                <a:ext uri="{FF2B5EF4-FFF2-40B4-BE49-F238E27FC236}">
                  <a16:creationId xmlns:a16="http://schemas.microsoft.com/office/drawing/2014/main" id="{4A003CE1-8B07-4B20-9FA6-19D1723B868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34603" y="4151769"/>
              <a:ext cx="240444"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2" descr="Picture1.png">
              <a:extLst>
                <a:ext uri="{FF2B5EF4-FFF2-40B4-BE49-F238E27FC236}">
                  <a16:creationId xmlns:a16="http://schemas.microsoft.com/office/drawing/2014/main" id="{757CE0CD-CC6E-46CC-9B29-D3D8F7005886}"/>
                </a:ext>
              </a:extLst>
            </p:cNvPr>
            <p:cNvPicPr>
              <a:picLocks noChangeAspect="1"/>
            </p:cNvPicPr>
            <p:nvPr/>
          </p:nvPicPr>
          <p:blipFill>
            <a:blip r:embed="rId10" cstate="print"/>
            <a:srcRect t="27175"/>
            <a:stretch>
              <a:fillRect/>
            </a:stretch>
          </p:blipFill>
          <p:spPr>
            <a:xfrm>
              <a:off x="3244830" y="4367730"/>
              <a:ext cx="576900" cy="631958"/>
            </a:xfrm>
            <a:prstGeom prst="rect">
              <a:avLst/>
            </a:prstGeom>
          </p:spPr>
        </p:pic>
      </p:grpSp>
      <p:pic>
        <p:nvPicPr>
          <p:cNvPr id="46" name="Picture 45" descr="Picture1.png">
            <a:extLst>
              <a:ext uri="{FF2B5EF4-FFF2-40B4-BE49-F238E27FC236}">
                <a16:creationId xmlns:a16="http://schemas.microsoft.com/office/drawing/2014/main" id="{EB8B01D2-7D0A-4773-9D49-988246FA00B4}"/>
              </a:ext>
            </a:extLst>
          </p:cNvPr>
          <p:cNvPicPr>
            <a:picLocks noChangeAspect="1"/>
          </p:cNvPicPr>
          <p:nvPr/>
        </p:nvPicPr>
        <p:blipFill>
          <a:blip r:embed="rId10" cstate="print"/>
          <a:srcRect t="27175"/>
          <a:stretch>
            <a:fillRect/>
          </a:stretch>
        </p:blipFill>
        <p:spPr>
          <a:xfrm>
            <a:off x="-1247548" y="5229657"/>
            <a:ext cx="951264" cy="1042051"/>
          </a:xfrm>
          <a:prstGeom prst="rect">
            <a:avLst/>
          </a:prstGeom>
        </p:spPr>
      </p:pic>
      <p:sp>
        <p:nvSpPr>
          <p:cNvPr id="6" name="Date Placeholder 5">
            <a:extLst>
              <a:ext uri="{FF2B5EF4-FFF2-40B4-BE49-F238E27FC236}">
                <a16:creationId xmlns:a16="http://schemas.microsoft.com/office/drawing/2014/main" id="{FF51A79E-51D0-8D76-809F-B6284D5E259B}"/>
              </a:ext>
            </a:extLst>
          </p:cNvPr>
          <p:cNvSpPr>
            <a:spLocks noGrp="1"/>
          </p:cNvSpPr>
          <p:nvPr>
            <p:ph type="dt" sz="half" idx="2"/>
          </p:nvPr>
        </p:nvSpPr>
        <p:spPr/>
        <p:txBody>
          <a:bodyPr/>
          <a:lstStyle/>
          <a:p>
            <a:r>
              <a:rPr lang="en-US"/>
              <a:t>September 7, 2022</a:t>
            </a:r>
            <a:endParaRPr lang="en-US" dirty="0"/>
          </a:p>
        </p:txBody>
      </p:sp>
      <p:sp>
        <p:nvSpPr>
          <p:cNvPr id="10" name="Footer Placeholder 9">
            <a:extLst>
              <a:ext uri="{FF2B5EF4-FFF2-40B4-BE49-F238E27FC236}">
                <a16:creationId xmlns:a16="http://schemas.microsoft.com/office/drawing/2014/main" id="{5A80E928-EC8C-58B3-94C6-05676A4B8AE7}"/>
              </a:ext>
            </a:extLst>
          </p:cNvPr>
          <p:cNvSpPr>
            <a:spLocks noGrp="1"/>
          </p:cNvSpPr>
          <p:nvPr>
            <p:ph type="ftr" sz="quarter" idx="3"/>
          </p:nvPr>
        </p:nvSpPr>
        <p:spPr/>
        <p:txBody>
          <a:bodyPr/>
          <a:lstStyle/>
          <a:p>
            <a:r>
              <a:rPr lang="en-US"/>
              <a:t>www.novoco.com</a:t>
            </a:r>
            <a:endParaRPr lang="en-US" dirty="0"/>
          </a:p>
        </p:txBody>
      </p:sp>
      <p:grpSp>
        <p:nvGrpSpPr>
          <p:cNvPr id="64" name="Group 63">
            <a:extLst>
              <a:ext uri="{FF2B5EF4-FFF2-40B4-BE49-F238E27FC236}">
                <a16:creationId xmlns:a16="http://schemas.microsoft.com/office/drawing/2014/main" id="{7579A546-4BDE-509F-B464-BA5A32ED0AC7}"/>
              </a:ext>
            </a:extLst>
          </p:cNvPr>
          <p:cNvGrpSpPr/>
          <p:nvPr/>
        </p:nvGrpSpPr>
        <p:grpSpPr>
          <a:xfrm>
            <a:off x="-42532" y="3638266"/>
            <a:ext cx="1771954" cy="1416250"/>
            <a:chOff x="-42532" y="3638266"/>
            <a:chExt cx="1771954" cy="1416250"/>
          </a:xfrm>
        </p:grpSpPr>
        <p:sp>
          <p:nvSpPr>
            <p:cNvPr id="65" name="TextBox 64">
              <a:extLst>
                <a:ext uri="{FF2B5EF4-FFF2-40B4-BE49-F238E27FC236}">
                  <a16:creationId xmlns:a16="http://schemas.microsoft.com/office/drawing/2014/main" id="{9A15A91A-AF3E-7979-C8C2-CB2153BEBAFE}"/>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66" name="Freeform: Shape 65">
              <a:extLst>
                <a:ext uri="{FF2B5EF4-FFF2-40B4-BE49-F238E27FC236}">
                  <a16:creationId xmlns:a16="http://schemas.microsoft.com/office/drawing/2014/main" id="{EB30589A-386A-1AAF-F5B1-DB0616990D7D}"/>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289E5C27-BDE7-04DC-1093-F9D6EAA60DC6}"/>
                </a:ext>
              </a:extLst>
            </p:cNvPr>
            <p:cNvGrpSpPr/>
            <p:nvPr/>
          </p:nvGrpSpPr>
          <p:grpSpPr>
            <a:xfrm>
              <a:off x="763586" y="3638266"/>
              <a:ext cx="587500" cy="847218"/>
              <a:chOff x="466406" y="3706846"/>
              <a:chExt cx="587500" cy="847218"/>
            </a:xfrm>
          </p:grpSpPr>
          <p:grpSp>
            <p:nvGrpSpPr>
              <p:cNvPr id="68" name="Group 67">
                <a:extLst>
                  <a:ext uri="{FF2B5EF4-FFF2-40B4-BE49-F238E27FC236}">
                    <a16:creationId xmlns:a16="http://schemas.microsoft.com/office/drawing/2014/main" id="{BA3B8FC5-A83D-A6A2-9060-18577BD2AD07}"/>
                  </a:ext>
                </a:extLst>
              </p:cNvPr>
              <p:cNvGrpSpPr/>
              <p:nvPr/>
            </p:nvGrpSpPr>
            <p:grpSpPr>
              <a:xfrm>
                <a:off x="761213" y="3706846"/>
                <a:ext cx="235737" cy="283757"/>
                <a:chOff x="1062414" y="3692558"/>
                <a:chExt cx="272350" cy="327828"/>
              </a:xfrm>
            </p:grpSpPr>
            <p:cxnSp>
              <p:nvCxnSpPr>
                <p:cNvPr id="70" name="Straight Connector 69">
                  <a:extLst>
                    <a:ext uri="{FF2B5EF4-FFF2-40B4-BE49-F238E27FC236}">
                      <a16:creationId xmlns:a16="http://schemas.microsoft.com/office/drawing/2014/main" id="{B5575C1B-BECF-2235-FBCF-507D0232F58D}"/>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Picture 2" descr="North Carolina state flag">
                  <a:extLst>
                    <a:ext uri="{FF2B5EF4-FFF2-40B4-BE49-F238E27FC236}">
                      <a16:creationId xmlns:a16="http://schemas.microsoft.com/office/drawing/2014/main" id="{6C8BD1AE-E0ED-D9BA-B0A9-31948A654F1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69" name="Picture 68">
                <a:extLst>
                  <a:ext uri="{FF2B5EF4-FFF2-40B4-BE49-F238E27FC236}">
                    <a16:creationId xmlns:a16="http://schemas.microsoft.com/office/drawing/2014/main" id="{A929379D-AB6B-0248-F469-9BCFD8E138D2}"/>
                  </a:ext>
                </a:extLst>
              </p:cNvPr>
              <p:cNvPicPr>
                <a:picLocks noChangeAspect="1"/>
              </p:cNvPicPr>
              <p:nvPr/>
            </p:nvPicPr>
            <p:blipFill rotWithShape="1">
              <a:blip r:embed="rId12"/>
              <a:srcRect t="23431"/>
              <a:stretch/>
            </p:blipFill>
            <p:spPr>
              <a:xfrm>
                <a:off x="466406" y="3905250"/>
                <a:ext cx="587500" cy="648814"/>
              </a:xfrm>
              <a:prstGeom prst="rect">
                <a:avLst/>
              </a:prstGeom>
            </p:spPr>
          </p:pic>
        </p:grpSp>
      </p:grpSp>
    </p:spTree>
    <p:extLst>
      <p:ext uri="{BB962C8B-B14F-4D97-AF65-F5344CB8AC3E}">
        <p14:creationId xmlns:p14="http://schemas.microsoft.com/office/powerpoint/2010/main" val="217206783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1" name="Picture 2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944" y="791016"/>
            <a:ext cx="1046509"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7" name="Picture 636" descr="iStock_000010054205Small.jpg"/>
          <p:cNvPicPr>
            <a:picLocks noChangeAspect="1"/>
          </p:cNvPicPr>
          <p:nvPr/>
        </p:nvPicPr>
        <p:blipFill>
          <a:blip r:embed="rId4"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cxnSp>
        <p:nvCxnSpPr>
          <p:cNvPr id="751" name="Straight Arrow Connector 750"/>
          <p:cNvCxnSpPr/>
          <p:nvPr/>
        </p:nvCxnSpPr>
        <p:spPr>
          <a:xfrm rot="5400000">
            <a:off x="190499" y="2552700"/>
            <a:ext cx="762000" cy="76200"/>
          </a:xfrm>
          <a:prstGeom prst="straightConnector1">
            <a:avLst/>
          </a:prstGeom>
          <a:ln w="381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8" name="Group 852"/>
          <p:cNvGrpSpPr/>
          <p:nvPr/>
        </p:nvGrpSpPr>
        <p:grpSpPr>
          <a:xfrm>
            <a:off x="91440" y="1734458"/>
            <a:ext cx="1600200" cy="475342"/>
            <a:chOff x="654135" y="0"/>
            <a:chExt cx="2271278" cy="674688"/>
          </a:xfrm>
        </p:grpSpPr>
        <p:grpSp>
          <p:nvGrpSpPr>
            <p:cNvPr id="19" name="Group 40"/>
            <p:cNvGrpSpPr/>
            <p:nvPr/>
          </p:nvGrpSpPr>
          <p:grpSpPr>
            <a:xfrm>
              <a:off x="1143000" y="0"/>
              <a:ext cx="759023" cy="674688"/>
              <a:chOff x="4572000" y="990603"/>
              <a:chExt cx="759023" cy="674688"/>
            </a:xfrm>
          </p:grpSpPr>
          <p:grpSp>
            <p:nvGrpSpPr>
              <p:cNvPr id="20"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grpSp>
        <p:nvGrpSpPr>
          <p:cNvPr id="22" name="Group 21"/>
          <p:cNvGrpSpPr/>
          <p:nvPr/>
        </p:nvGrpSpPr>
        <p:grpSpPr>
          <a:xfrm>
            <a:off x="0" y="2929128"/>
            <a:ext cx="967486" cy="810399"/>
            <a:chOff x="0" y="2929128"/>
            <a:chExt cx="967486" cy="810399"/>
          </a:xfrm>
        </p:grpSpPr>
        <p:sp>
          <p:nvSpPr>
            <p:cNvPr id="214"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b="1" dirty="0">
                  <a:solidFill>
                    <a:prstClr val="black"/>
                  </a:solidFill>
                </a:rPr>
                <a:t>LIHTCs</a:t>
              </a:r>
              <a:endParaRPr lang="en-US" sz="1400" b="1" dirty="0">
                <a:solidFill>
                  <a:prstClr val="black"/>
                </a:solidFill>
              </a:endParaRPr>
            </a:p>
          </p:txBody>
        </p:sp>
        <p:sp>
          <p:nvSpPr>
            <p:cNvPr id="215" name="Oval 214"/>
            <p:cNvSpPr/>
            <p:nvPr/>
          </p:nvSpPr>
          <p:spPr bwMode="auto">
            <a:xfrm>
              <a:off x="152400" y="2929128"/>
              <a:ext cx="697855" cy="566928"/>
            </a:xfrm>
            <a:prstGeom prst="ellipse">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16" name="Text Box 2" hidden="1"/>
            <p:cNvSpPr txBox="1">
              <a:spLocks noChangeArrowheads="1"/>
            </p:cNvSpPr>
            <p:nvPr/>
          </p:nvSpPr>
          <p:spPr bwMode="auto">
            <a:xfrm>
              <a:off x="0" y="3112734"/>
              <a:ext cx="967486" cy="240066"/>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200" b="1" dirty="0">
                  <a:solidFill>
                    <a:schemeClr val="accent6">
                      <a:lumMod val="50000"/>
                    </a:schemeClr>
                  </a:solidFill>
                  <a:latin typeface="Arial" pitchFamily="34" charset="0"/>
                  <a:cs typeface="Arial" pitchFamily="34" charset="0"/>
                </a:rPr>
                <a:t>$17.5mil   </a:t>
              </a:r>
            </a:p>
          </p:txBody>
        </p:sp>
      </p:grpSp>
      <p:grpSp>
        <p:nvGrpSpPr>
          <p:cNvPr id="2" name="Group 1"/>
          <p:cNvGrpSpPr/>
          <p:nvPr/>
        </p:nvGrpSpPr>
        <p:grpSpPr>
          <a:xfrm>
            <a:off x="9312443" y="-4267"/>
            <a:ext cx="5534526" cy="7014667"/>
            <a:chOff x="9435766" y="-822404"/>
            <a:chExt cx="6057900" cy="7678011"/>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5766" y="-822404"/>
              <a:ext cx="6057900" cy="149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5766" y="740557"/>
              <a:ext cx="6057900"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tle 2"/>
          <p:cNvSpPr>
            <a:spLocks noGrp="1"/>
          </p:cNvSpPr>
          <p:nvPr>
            <p:ph type="title" idx="4294967295"/>
          </p:nvPr>
        </p:nvSpPr>
        <p:spPr>
          <a:xfrm>
            <a:off x="0" y="-893763"/>
            <a:ext cx="8229600" cy="884238"/>
          </a:xfrm>
        </p:spPr>
        <p:txBody>
          <a:bodyPr>
            <a:normAutofit fontScale="90000"/>
          </a:bodyPr>
          <a:lstStyle/>
          <a:p>
            <a:r>
              <a:rPr lang="en-US" dirty="0"/>
              <a:t>9%</a:t>
            </a:r>
            <a:r>
              <a:rPr lang="en-US" baseline="0" dirty="0"/>
              <a:t> credits vs. bonds and 4% credits</a:t>
            </a:r>
            <a:endParaRPr lang="en-US" dirty="0"/>
          </a:p>
        </p:txBody>
      </p:sp>
      <p:sp>
        <p:nvSpPr>
          <p:cNvPr id="5" name="Date Placeholder 4">
            <a:extLst>
              <a:ext uri="{FF2B5EF4-FFF2-40B4-BE49-F238E27FC236}">
                <a16:creationId xmlns:a16="http://schemas.microsoft.com/office/drawing/2014/main" id="{1634484B-9D85-6330-4979-29223CCA454F}"/>
              </a:ext>
            </a:extLst>
          </p:cNvPr>
          <p:cNvSpPr>
            <a:spLocks noGrp="1"/>
          </p:cNvSpPr>
          <p:nvPr>
            <p:ph type="dt" sz="half" idx="2"/>
          </p:nvPr>
        </p:nvSpPr>
        <p:spPr/>
        <p:txBody>
          <a:bodyPr/>
          <a:lstStyle/>
          <a:p>
            <a:r>
              <a:rPr lang="en-US"/>
              <a:t>September 7, 2022</a:t>
            </a:r>
            <a:endParaRPr lang="en-US" dirty="0"/>
          </a:p>
        </p:txBody>
      </p:sp>
      <p:sp>
        <p:nvSpPr>
          <p:cNvPr id="6" name="Footer Placeholder 5">
            <a:extLst>
              <a:ext uri="{FF2B5EF4-FFF2-40B4-BE49-F238E27FC236}">
                <a16:creationId xmlns:a16="http://schemas.microsoft.com/office/drawing/2014/main" id="{0D097F1D-7E10-AC17-D288-454C5E619C48}"/>
              </a:ext>
            </a:extLst>
          </p:cNvPr>
          <p:cNvSpPr>
            <a:spLocks noGrp="1"/>
          </p:cNvSpPr>
          <p:nvPr>
            <p:ph type="ftr" sz="quarter" idx="3"/>
          </p:nvPr>
        </p:nvSpPr>
        <p:spPr/>
        <p:txBody>
          <a:bodyPr/>
          <a:lstStyle/>
          <a:p>
            <a:r>
              <a:rPr lang="en-US"/>
              <a:t>www.novoco.com</a:t>
            </a:r>
            <a:endParaRPr lang="en-US" dirty="0"/>
          </a:p>
        </p:txBody>
      </p:sp>
      <p:grpSp>
        <p:nvGrpSpPr>
          <p:cNvPr id="14" name="Group 13">
            <a:extLst>
              <a:ext uri="{FF2B5EF4-FFF2-40B4-BE49-F238E27FC236}">
                <a16:creationId xmlns:a16="http://schemas.microsoft.com/office/drawing/2014/main" id="{667E8711-3DC3-5FCC-1BD9-FD9BC290239F}"/>
              </a:ext>
            </a:extLst>
          </p:cNvPr>
          <p:cNvGrpSpPr/>
          <p:nvPr/>
        </p:nvGrpSpPr>
        <p:grpSpPr>
          <a:xfrm>
            <a:off x="-42532" y="3638266"/>
            <a:ext cx="1771954" cy="1416250"/>
            <a:chOff x="-42532" y="3638266"/>
            <a:chExt cx="1771954" cy="1416250"/>
          </a:xfrm>
        </p:grpSpPr>
        <p:sp>
          <p:nvSpPr>
            <p:cNvPr id="30" name="TextBox 29">
              <a:extLst>
                <a:ext uri="{FF2B5EF4-FFF2-40B4-BE49-F238E27FC236}">
                  <a16:creationId xmlns:a16="http://schemas.microsoft.com/office/drawing/2014/main" id="{1010AD24-C4A4-60D4-DBB9-7BF5CE73AD92}"/>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40" name="Freeform: Shape 39">
              <a:extLst>
                <a:ext uri="{FF2B5EF4-FFF2-40B4-BE49-F238E27FC236}">
                  <a16:creationId xmlns:a16="http://schemas.microsoft.com/office/drawing/2014/main" id="{4354408D-1252-51B0-9E17-134A4E762E84}"/>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7CC719FF-078A-B8D4-C692-D170CEDE6F01}"/>
                </a:ext>
              </a:extLst>
            </p:cNvPr>
            <p:cNvGrpSpPr/>
            <p:nvPr/>
          </p:nvGrpSpPr>
          <p:grpSpPr>
            <a:xfrm>
              <a:off x="763586" y="3638266"/>
              <a:ext cx="587500" cy="847218"/>
              <a:chOff x="466406" y="3706846"/>
              <a:chExt cx="587500" cy="847218"/>
            </a:xfrm>
          </p:grpSpPr>
          <p:grpSp>
            <p:nvGrpSpPr>
              <p:cNvPr id="9" name="Group 8">
                <a:extLst>
                  <a:ext uri="{FF2B5EF4-FFF2-40B4-BE49-F238E27FC236}">
                    <a16:creationId xmlns:a16="http://schemas.microsoft.com/office/drawing/2014/main" id="{501751CB-10AB-F293-F1DE-D2B7745B33CA}"/>
                  </a:ext>
                </a:extLst>
              </p:cNvPr>
              <p:cNvGrpSpPr/>
              <p:nvPr/>
            </p:nvGrpSpPr>
            <p:grpSpPr>
              <a:xfrm>
                <a:off x="761213" y="3706846"/>
                <a:ext cx="235737" cy="283757"/>
                <a:chOff x="1062414" y="3692558"/>
                <a:chExt cx="272350" cy="327828"/>
              </a:xfrm>
            </p:grpSpPr>
            <p:cxnSp>
              <p:nvCxnSpPr>
                <p:cNvPr id="8" name="Straight Connector 7">
                  <a:extLst>
                    <a:ext uri="{FF2B5EF4-FFF2-40B4-BE49-F238E27FC236}">
                      <a16:creationId xmlns:a16="http://schemas.microsoft.com/office/drawing/2014/main" id="{BBD5CF23-6F8A-6146-B3B6-39EF8CC619BF}"/>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North Carolina state flag">
                  <a:extLst>
                    <a:ext uri="{FF2B5EF4-FFF2-40B4-BE49-F238E27FC236}">
                      <a16:creationId xmlns:a16="http://schemas.microsoft.com/office/drawing/2014/main" id="{4C42D8A2-EFB4-BEED-4826-0957F805B78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33" name="Picture 32">
                <a:extLst>
                  <a:ext uri="{FF2B5EF4-FFF2-40B4-BE49-F238E27FC236}">
                    <a16:creationId xmlns:a16="http://schemas.microsoft.com/office/drawing/2014/main" id="{94DCE5DE-8498-1113-689B-C0CBF9CDF659}"/>
                  </a:ext>
                </a:extLst>
              </p:cNvPr>
              <p:cNvPicPr>
                <a:picLocks noChangeAspect="1"/>
              </p:cNvPicPr>
              <p:nvPr/>
            </p:nvPicPr>
            <p:blipFill rotWithShape="1">
              <a:blip r:embed="rId8"/>
              <a:srcRect t="23431"/>
              <a:stretch/>
            </p:blipFill>
            <p:spPr>
              <a:xfrm>
                <a:off x="466406" y="3905250"/>
                <a:ext cx="587500" cy="648814"/>
              </a:xfrm>
              <a:prstGeom prst="rect">
                <a:avLst/>
              </a:prstGeom>
            </p:spPr>
          </p:pic>
        </p:grpSp>
      </p:grpSp>
    </p:spTree>
    <p:extLst>
      <p:ext uri="{BB962C8B-B14F-4D97-AF65-F5344CB8AC3E}">
        <p14:creationId xmlns:p14="http://schemas.microsoft.com/office/powerpoint/2010/main" val="12410718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E44811B-2D89-B12B-7C16-A13A84C22A7E}"/>
              </a:ext>
            </a:extLst>
          </p:cNvPr>
          <p:cNvPicPr>
            <a:picLocks noChangeAspect="1"/>
          </p:cNvPicPr>
          <p:nvPr/>
        </p:nvPicPr>
        <p:blipFill>
          <a:blip r:embed="rId2"/>
          <a:stretch>
            <a:fillRect/>
          </a:stretch>
        </p:blipFill>
        <p:spPr>
          <a:xfrm>
            <a:off x="46309" y="689210"/>
            <a:ext cx="1197864" cy="2897925"/>
          </a:xfrm>
          <a:prstGeom prst="rect">
            <a:avLst/>
          </a:prstGeom>
        </p:spPr>
      </p:pic>
      <p:pic>
        <p:nvPicPr>
          <p:cNvPr id="23" name="Picture 22" hidden="1"/>
          <p:cNvPicPr>
            <a:picLocks noChangeAspect="1"/>
          </p:cNvPicPr>
          <p:nvPr/>
        </p:nvPicPr>
        <p:blipFill>
          <a:blip r:embed="rId3"/>
          <a:stretch>
            <a:fillRect/>
          </a:stretch>
        </p:blipFill>
        <p:spPr>
          <a:xfrm>
            <a:off x="46361" y="689209"/>
            <a:ext cx="1201943" cy="2907792"/>
          </a:xfrm>
          <a:prstGeom prst="rect">
            <a:avLst/>
          </a:prstGeom>
        </p:spPr>
      </p:pic>
      <p:pic>
        <p:nvPicPr>
          <p:cNvPr id="14" name="Picture 13" hidden="1"/>
          <p:cNvPicPr>
            <a:picLocks noChangeAspect="1"/>
          </p:cNvPicPr>
          <p:nvPr/>
        </p:nvPicPr>
        <p:blipFill>
          <a:blip r:embed="rId4"/>
          <a:stretch>
            <a:fillRect/>
          </a:stretch>
        </p:blipFill>
        <p:spPr>
          <a:xfrm>
            <a:off x="46361" y="689209"/>
            <a:ext cx="1201943" cy="2907792"/>
          </a:xfrm>
          <a:prstGeom prst="rect">
            <a:avLst/>
          </a:prstGeom>
        </p:spPr>
      </p:pic>
      <p:sp>
        <p:nvSpPr>
          <p:cNvPr id="216" name="TextBox 215"/>
          <p:cNvSpPr txBox="1"/>
          <p:nvPr/>
        </p:nvSpPr>
        <p:spPr>
          <a:xfrm>
            <a:off x="7832616" y="3504765"/>
            <a:ext cx="1143000" cy="307777"/>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4mil</a:t>
            </a:r>
          </a:p>
        </p:txBody>
      </p:sp>
      <p:sp>
        <p:nvSpPr>
          <p:cNvPr id="236" name="TextBox 235"/>
          <p:cNvSpPr txBox="1"/>
          <p:nvPr/>
        </p:nvSpPr>
        <p:spPr>
          <a:xfrm>
            <a:off x="6839996" y="3504765"/>
            <a:ext cx="1143000" cy="307777"/>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6mil</a:t>
            </a:r>
          </a:p>
        </p:txBody>
      </p:sp>
      <p:sp>
        <p:nvSpPr>
          <p:cNvPr id="215" name="A x's"/>
          <p:cNvSpPr txBox="1"/>
          <p:nvPr/>
        </p:nvSpPr>
        <p:spPr>
          <a:xfrm>
            <a:off x="7961644" y="3504765"/>
            <a:ext cx="1092493" cy="307777"/>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p:txBody>
      </p:sp>
      <p:sp>
        <p:nvSpPr>
          <p:cNvPr id="234" name="A x's"/>
          <p:cNvSpPr txBox="1"/>
          <p:nvPr/>
        </p:nvSpPr>
        <p:spPr>
          <a:xfrm>
            <a:off x="6969024" y="3504765"/>
            <a:ext cx="1092493" cy="307777"/>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p:txBody>
      </p:sp>
      <p:sp>
        <p:nvSpPr>
          <p:cNvPr id="226" name="Rounded Rectangle 225"/>
          <p:cNvSpPr/>
          <p:nvPr/>
        </p:nvSpPr>
        <p:spPr>
          <a:xfrm>
            <a:off x="4390402" y="791602"/>
            <a:ext cx="457200" cy="1865376"/>
          </a:xfrm>
          <a:prstGeom prst="roundRect">
            <a:avLst>
              <a:gd name="adj" fmla="val 5128"/>
            </a:avLst>
          </a:prstGeom>
          <a:solidFill>
            <a:srgbClr val="C5B089"/>
          </a:solidFill>
          <a:ln w="15875">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227" name="Left Brace 226"/>
          <p:cNvSpPr/>
          <p:nvPr/>
        </p:nvSpPr>
        <p:spPr>
          <a:xfrm flipH="1">
            <a:off x="4829175" y="794797"/>
            <a:ext cx="201710" cy="169693"/>
          </a:xfrm>
          <a:prstGeom prst="leftBrace">
            <a:avLst>
              <a:gd name="adj1" fmla="val 19444"/>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8" name="TextBox 227"/>
          <p:cNvSpPr txBox="1"/>
          <p:nvPr/>
        </p:nvSpPr>
        <p:spPr>
          <a:xfrm>
            <a:off x="5235677" y="593085"/>
            <a:ext cx="3574568" cy="1269578"/>
          </a:xfrm>
          <a:prstGeom prst="rect">
            <a:avLst/>
          </a:prstGeom>
          <a:noFill/>
        </p:spPr>
        <p:txBody>
          <a:bodyPr wrap="square" rtlCol="0">
            <a:spAutoFit/>
          </a:bodyPr>
          <a:lstStyle/>
          <a:p>
            <a:pPr>
              <a:spcBef>
                <a:spcPts val="600"/>
              </a:spcBef>
              <a:tabLst>
                <a:tab pos="2119313" algn="l"/>
              </a:tabLst>
            </a:pPr>
            <a:r>
              <a:rPr lang="en-US" sz="1400" b="1" dirty="0">
                <a:latin typeface="Arial" pitchFamily="34" charset="0"/>
                <a:cs typeface="Arial" pitchFamily="34" charset="0"/>
              </a:rPr>
              <a:t>Ineligible costs:</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Land</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Marketing</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P’ship org. costs</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Commercial property</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Other</a:t>
            </a:r>
          </a:p>
        </p:txBody>
      </p:sp>
      <p:sp>
        <p:nvSpPr>
          <p:cNvPr id="229" name="Text Box 140"/>
          <p:cNvSpPr txBox="1">
            <a:spLocks noChangeArrowheads="1"/>
          </p:cNvSpPr>
          <p:nvPr/>
        </p:nvSpPr>
        <p:spPr bwMode="auto">
          <a:xfrm>
            <a:off x="3864340" y="2702521"/>
            <a:ext cx="1509324" cy="227755"/>
          </a:xfrm>
          <a:prstGeom prst="rect">
            <a:avLst/>
          </a:prstGeom>
          <a:noFill/>
          <a:ln w="9525">
            <a:noFill/>
            <a:miter lim="800000"/>
            <a:headEnd/>
            <a:tailEnd/>
          </a:ln>
          <a:effectLst/>
        </p:spPr>
        <p:txBody>
          <a:bodyPr wrap="square">
            <a:spAutoFit/>
          </a:bodyPr>
          <a:lstStyle/>
          <a:p>
            <a:pPr algn="ctr">
              <a:lnSpc>
                <a:spcPct val="80000"/>
              </a:lnSpc>
            </a:pPr>
            <a:r>
              <a:rPr lang="en-US" sz="1100" b="1" dirty="0">
                <a:solidFill>
                  <a:srgbClr val="000000"/>
                </a:solidFill>
                <a:latin typeface="Arial" pitchFamily="34" charset="0"/>
                <a:cs typeface="Arial" pitchFamily="34" charset="0"/>
              </a:rPr>
              <a:t>Total Project Costs</a:t>
            </a:r>
            <a:endParaRPr lang="en-US" sz="1200" b="1" baseline="-25000" dirty="0">
              <a:solidFill>
                <a:srgbClr val="000000"/>
              </a:solidFill>
              <a:latin typeface="Arial" pitchFamily="34" charset="0"/>
              <a:cs typeface="Arial" pitchFamily="34" charset="0"/>
            </a:endParaRPr>
          </a:p>
        </p:txBody>
      </p:sp>
      <p:sp>
        <p:nvSpPr>
          <p:cNvPr id="288" name="Rounded Rectangle 287"/>
          <p:cNvSpPr/>
          <p:nvPr/>
        </p:nvSpPr>
        <p:spPr>
          <a:xfrm>
            <a:off x="4390402" y="964130"/>
            <a:ext cx="457200" cy="1692848"/>
          </a:xfrm>
          <a:prstGeom prst="roundRect">
            <a:avLst>
              <a:gd name="adj" fmla="val 5128"/>
            </a:avLst>
          </a:prstGeom>
          <a:solidFill>
            <a:srgbClr val="C5B089"/>
          </a:solidFill>
          <a:ln w="15875">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319" name="Rounded Rectangle 318"/>
          <p:cNvSpPr/>
          <p:nvPr/>
        </p:nvSpPr>
        <p:spPr>
          <a:xfrm>
            <a:off x="4390402" y="794797"/>
            <a:ext cx="457200" cy="1862181"/>
          </a:xfrm>
          <a:prstGeom prst="roundRect">
            <a:avLst>
              <a:gd name="adj" fmla="val 5128"/>
            </a:avLst>
          </a:prstGeom>
          <a:noFill/>
          <a:ln w="22225">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320" name="Straight Connector 319"/>
          <p:cNvCxnSpPr/>
          <p:nvPr/>
        </p:nvCxnSpPr>
        <p:spPr>
          <a:xfrm>
            <a:off x="4238002" y="2661940"/>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44" name="Text Box 140"/>
          <p:cNvSpPr txBox="1">
            <a:spLocks noChangeArrowheads="1"/>
          </p:cNvSpPr>
          <p:nvPr/>
        </p:nvSpPr>
        <p:spPr bwMode="auto">
          <a:xfrm>
            <a:off x="4132142" y="567448"/>
            <a:ext cx="995944" cy="243786"/>
          </a:xfrm>
          <a:prstGeom prst="rect">
            <a:avLst/>
          </a:prstGeom>
          <a:noFill/>
          <a:ln w="9525">
            <a:noFill/>
            <a:miter lim="800000"/>
            <a:headEnd/>
            <a:tailEnd/>
          </a:ln>
          <a:effectLst/>
        </p:spPr>
        <p:txBody>
          <a:bodyPr wrap="square">
            <a:spAutoFit/>
          </a:bodyPr>
          <a:lstStyle/>
          <a:p>
            <a:pPr algn="ctr">
              <a:lnSpc>
                <a:spcPct val="80000"/>
              </a:lnSpc>
            </a:pPr>
            <a:r>
              <a:rPr lang="en-US" sz="1200" b="1" dirty="0">
                <a:solidFill>
                  <a:srgbClr val="000000"/>
                </a:solidFill>
                <a:latin typeface="Arial" pitchFamily="34" charset="0"/>
                <a:cs typeface="Arial" pitchFamily="34" charset="0"/>
              </a:rPr>
              <a:t>$10.8mil</a:t>
            </a:r>
            <a:endParaRPr lang="en-US" sz="1400" b="1" baseline="-25000" dirty="0">
              <a:solidFill>
                <a:srgbClr val="000000"/>
              </a:solidFill>
              <a:latin typeface="Arial" pitchFamily="34" charset="0"/>
              <a:cs typeface="Arial" pitchFamily="34" charset="0"/>
            </a:endParaRPr>
          </a:p>
        </p:txBody>
      </p:sp>
      <p:grpSp>
        <p:nvGrpSpPr>
          <p:cNvPr id="5" name="Group 4"/>
          <p:cNvGrpSpPr/>
          <p:nvPr/>
        </p:nvGrpSpPr>
        <p:grpSpPr>
          <a:xfrm>
            <a:off x="6711482" y="639338"/>
            <a:ext cx="1339883" cy="289310"/>
            <a:chOff x="6644288" y="615274"/>
            <a:chExt cx="1339883" cy="289310"/>
          </a:xfrm>
        </p:grpSpPr>
        <p:sp>
          <p:nvSpPr>
            <p:cNvPr id="346" name="Text Box 140"/>
            <p:cNvSpPr txBox="1">
              <a:spLocks noChangeArrowheads="1"/>
            </p:cNvSpPr>
            <p:nvPr/>
          </p:nvSpPr>
          <p:spPr bwMode="auto">
            <a:xfrm>
              <a:off x="6988227" y="615274"/>
              <a:ext cx="995944" cy="289310"/>
            </a:xfrm>
            <a:prstGeom prst="rect">
              <a:avLst/>
            </a:prstGeom>
            <a:noFill/>
            <a:ln w="9525">
              <a:noFill/>
              <a:miter lim="800000"/>
              <a:headEnd/>
              <a:tailEnd/>
            </a:ln>
            <a:effectLst/>
          </p:spPr>
          <p:txBody>
            <a:bodyPr wrap="square">
              <a:spAutoFit/>
            </a:bodyPr>
            <a:lstStyle/>
            <a:p>
              <a:pPr>
                <a:lnSpc>
                  <a:spcPct val="80000"/>
                </a:lnSpc>
              </a:pPr>
              <a:r>
                <a:rPr lang="en-US" sz="1600" b="1" dirty="0">
                  <a:solidFill>
                    <a:srgbClr val="000000"/>
                  </a:solidFill>
                  <a:latin typeface="Arial" pitchFamily="34" charset="0"/>
                  <a:cs typeface="Arial" pitchFamily="34" charset="0"/>
                </a:rPr>
                <a:t>$800k</a:t>
              </a:r>
              <a:endParaRPr lang="en-US" b="1" baseline="-25000" dirty="0">
                <a:solidFill>
                  <a:srgbClr val="000000"/>
                </a:solidFill>
                <a:latin typeface="Arial" pitchFamily="34" charset="0"/>
                <a:cs typeface="Arial" pitchFamily="34" charset="0"/>
              </a:endParaRPr>
            </a:p>
          </p:txBody>
        </p:sp>
        <p:cxnSp>
          <p:nvCxnSpPr>
            <p:cNvPr id="4" name="Straight Arrow Connector 3"/>
            <p:cNvCxnSpPr/>
            <p:nvPr/>
          </p:nvCxnSpPr>
          <p:spPr>
            <a:xfrm flipH="1">
              <a:off x="6644288" y="728971"/>
              <a:ext cx="3791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59" name="Rounded Rectangle 358"/>
          <p:cNvSpPr/>
          <p:nvPr/>
        </p:nvSpPr>
        <p:spPr>
          <a:xfrm>
            <a:off x="4390402" y="964130"/>
            <a:ext cx="457200" cy="1673352"/>
          </a:xfrm>
          <a:prstGeom prst="roundRect">
            <a:avLst>
              <a:gd name="adj" fmla="val 5128"/>
            </a:avLst>
          </a:prstGeom>
          <a:noFill/>
          <a:ln w="44450">
            <a:solidFill>
              <a:srgbClr val="FEE31A"/>
            </a:solidFill>
          </a:ln>
          <a:effectLst>
            <a:glow rad="88900">
              <a:srgbClr val="FEE31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4" name="TextBox 243"/>
          <p:cNvSpPr txBox="1"/>
          <p:nvPr/>
        </p:nvSpPr>
        <p:spPr>
          <a:xfrm>
            <a:off x="4567416" y="3504765"/>
            <a:ext cx="2743200" cy="307777"/>
          </a:xfrm>
          <a:prstGeom prst="rect">
            <a:avLst/>
          </a:prstGeom>
          <a:noFill/>
        </p:spPr>
        <p:txBody>
          <a:bodyPr wrap="square" rtlCol="0">
            <a:spAutoFit/>
          </a:bodyPr>
          <a:lstStyle/>
          <a:p>
            <a:pPr>
              <a:spcBef>
                <a:spcPts val="600"/>
              </a:spcBef>
              <a:tabLst>
                <a:tab pos="2176463" algn="l"/>
              </a:tabLst>
            </a:pPr>
            <a:r>
              <a:rPr lang="en-US" sz="1400" b="1" dirty="0">
                <a:latin typeface="Arial" pitchFamily="34" charset="0"/>
                <a:cs typeface="Arial" pitchFamily="34" charset="0"/>
              </a:rPr>
              <a:t>Eligible basis</a:t>
            </a:r>
          </a:p>
        </p:txBody>
      </p:sp>
      <p:sp>
        <p:nvSpPr>
          <p:cNvPr id="449" name="TextBox 448"/>
          <p:cNvSpPr txBox="1"/>
          <p:nvPr/>
        </p:nvSpPr>
        <p:spPr>
          <a:xfrm>
            <a:off x="952817" y="7162800"/>
            <a:ext cx="2975815" cy="276999"/>
          </a:xfrm>
          <a:prstGeom prst="rect">
            <a:avLst/>
          </a:prstGeom>
          <a:noFill/>
        </p:spPr>
        <p:txBody>
          <a:bodyPr wrap="none" rtlCol="0">
            <a:spAutoFit/>
          </a:bodyPr>
          <a:lstStyle/>
          <a:p>
            <a:r>
              <a:rPr lang="en-US" sz="1200" b="1" dirty="0">
                <a:solidFill>
                  <a:srgbClr val="FFFF00"/>
                </a:solidFill>
              </a:rPr>
              <a:t>http://www.ohfa.org/housingdev/mfb.htm</a:t>
            </a:r>
          </a:p>
        </p:txBody>
      </p:sp>
      <p:grpSp>
        <p:nvGrpSpPr>
          <p:cNvPr id="2" name="Group 1"/>
          <p:cNvGrpSpPr/>
          <p:nvPr/>
        </p:nvGrpSpPr>
        <p:grpSpPr>
          <a:xfrm>
            <a:off x="4150587" y="7202712"/>
            <a:ext cx="2144221" cy="1420207"/>
            <a:chOff x="490653" y="4968823"/>
            <a:chExt cx="2144221" cy="1420207"/>
          </a:xfrm>
        </p:grpSpPr>
        <p:sp>
          <p:nvSpPr>
            <p:cNvPr id="365" name="Oval 151"/>
            <p:cNvSpPr/>
            <p:nvPr/>
          </p:nvSpPr>
          <p:spPr bwMode="auto">
            <a:xfrm>
              <a:off x="1295401" y="4968823"/>
              <a:ext cx="685799" cy="1216152"/>
            </a:xfrm>
            <a:custGeom>
              <a:avLst/>
              <a:gdLst/>
              <a:ahLst/>
              <a:cxnLst/>
              <a:rect l="l" t="t" r="r" b="b"/>
              <a:pathLst>
                <a:path w="685799" h="1216152">
                  <a:moveTo>
                    <a:pt x="0" y="0"/>
                  </a:moveTo>
                  <a:cubicBezTo>
                    <a:pt x="378756" y="0"/>
                    <a:pt x="685799" y="272245"/>
                    <a:pt x="685799" y="608076"/>
                  </a:cubicBezTo>
                  <a:cubicBezTo>
                    <a:pt x="685799" y="943907"/>
                    <a:pt x="378756" y="1216152"/>
                    <a:pt x="0" y="1216152"/>
                  </a:cubicBezTo>
                  <a:close/>
                </a:path>
              </a:pathLst>
            </a:custGeom>
            <a:solidFill>
              <a:srgbClr val="F9D601"/>
            </a:solidFill>
            <a:ln w="12700">
              <a:solidFill>
                <a:srgbClr val="FFCE53"/>
              </a:solidFill>
              <a:prstDash val="solid"/>
              <a:round/>
              <a:headEnd/>
              <a:tailEnd/>
            </a:ln>
            <a:effectLst/>
            <a:scene3d>
              <a:camera prst="orthographicFront">
                <a:rot lat="17700000" lon="0" rev="0"/>
              </a:camera>
              <a:lightRig rig="threePt" dir="t"/>
            </a:scene3d>
            <a:sp3d extrusionH="120650">
              <a:extrusionClr>
                <a:srgbClr val="F9D601"/>
              </a:extrusionClr>
            </a:sp3d>
          </p:spPr>
          <p:txBody>
            <a:bodyPr/>
            <a:lstStyle/>
            <a:p>
              <a:pPr>
                <a:defRPr/>
              </a:pPr>
              <a:endParaRPr lang="en-US" dirty="0"/>
            </a:p>
          </p:txBody>
        </p:sp>
        <p:grpSp>
          <p:nvGrpSpPr>
            <p:cNvPr id="348" name="Group 347"/>
            <p:cNvGrpSpPr/>
            <p:nvPr/>
          </p:nvGrpSpPr>
          <p:grpSpPr>
            <a:xfrm>
              <a:off x="490653" y="4970740"/>
              <a:ext cx="2144221" cy="1418290"/>
              <a:chOff x="490653" y="4970740"/>
              <a:chExt cx="2144221" cy="1418290"/>
            </a:xfrm>
          </p:grpSpPr>
          <p:sp>
            <p:nvSpPr>
              <p:cNvPr id="349" name="TextBox 348"/>
              <p:cNvSpPr txBox="1"/>
              <p:nvPr/>
            </p:nvSpPr>
            <p:spPr>
              <a:xfrm>
                <a:off x="490653" y="5973532"/>
                <a:ext cx="1600200" cy="415498"/>
              </a:xfrm>
              <a:prstGeom prst="rect">
                <a:avLst/>
              </a:prstGeom>
              <a:noFill/>
            </p:spPr>
            <p:txBody>
              <a:bodyPr wrap="square" rtlCol="0">
                <a:spAutoFit/>
              </a:bodyPr>
              <a:lstStyle/>
              <a:p>
                <a:pPr algn="ctr"/>
                <a:r>
                  <a:rPr lang="en-US" sz="1050" b="1" dirty="0">
                    <a:latin typeface="Arial" pitchFamily="34" charset="0"/>
                    <a:cs typeface="Arial" pitchFamily="34" charset="0"/>
                  </a:rPr>
                  <a:t>Private Activity</a:t>
                </a:r>
              </a:p>
              <a:p>
                <a:pPr algn="ctr"/>
                <a:r>
                  <a:rPr lang="en-US" sz="1050" b="1" dirty="0">
                    <a:latin typeface="Arial" pitchFamily="34" charset="0"/>
                    <a:cs typeface="Arial" pitchFamily="34" charset="0"/>
                  </a:rPr>
                  <a:t>Tax-Exempt Bonds</a:t>
                </a:r>
              </a:p>
            </p:txBody>
          </p:sp>
          <p:sp>
            <p:nvSpPr>
              <p:cNvPr id="350" name="Pie 349"/>
              <p:cNvSpPr/>
              <p:nvPr/>
            </p:nvSpPr>
            <p:spPr bwMode="auto">
              <a:xfrm>
                <a:off x="609600" y="4970740"/>
                <a:ext cx="1371600" cy="1219200"/>
              </a:xfrm>
              <a:prstGeom prst="pie">
                <a:avLst>
                  <a:gd name="adj1" fmla="val 2519624"/>
                  <a:gd name="adj2" fmla="val 16211793"/>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a:defRPr/>
                </a:pPr>
                <a:endParaRPr lang="en-US" dirty="0"/>
              </a:p>
            </p:txBody>
          </p:sp>
          <p:sp>
            <p:nvSpPr>
              <p:cNvPr id="351" name="Oval 2055"/>
              <p:cNvSpPr/>
              <p:nvPr/>
            </p:nvSpPr>
            <p:spPr>
              <a:xfrm>
                <a:off x="1295400" y="5321808"/>
                <a:ext cx="694944" cy="438912"/>
              </a:xfrm>
              <a:custGeom>
                <a:avLst/>
                <a:gdLst/>
                <a:ahLst/>
                <a:cxnLst/>
                <a:rect l="l" t="t" r="r" b="b"/>
                <a:pathLst>
                  <a:path w="684684" h="449646">
                    <a:moveTo>
                      <a:pt x="0" y="0"/>
                    </a:moveTo>
                    <a:cubicBezTo>
                      <a:pt x="378244" y="187"/>
                      <a:pt x="684684" y="117014"/>
                      <a:pt x="684684" y="261094"/>
                    </a:cubicBezTo>
                    <a:cubicBezTo>
                      <a:pt x="684684" y="335550"/>
                      <a:pt x="602851" y="402728"/>
                      <a:pt x="471330" y="449646"/>
                    </a:cubicBezTo>
                    <a:lnTo>
                      <a:pt x="0" y="261567"/>
                    </a:lnTo>
                    <a:close/>
                  </a:path>
                </a:pathLst>
              </a:custGeom>
              <a:solidFill>
                <a:srgbClr val="FFCE53"/>
              </a:solidFill>
              <a:ln w="19050">
                <a:solidFill>
                  <a:srgbClr val="F9D601"/>
                </a:solidFill>
              </a:ln>
              <a:effectLst>
                <a:glow rad="38100">
                  <a:srgbClr val="F9D60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TextBox 351"/>
              <p:cNvSpPr txBox="1"/>
              <p:nvPr/>
            </p:nvSpPr>
            <p:spPr>
              <a:xfrm>
                <a:off x="685800" y="5418129"/>
                <a:ext cx="1219200" cy="313932"/>
              </a:xfrm>
              <a:prstGeom prst="rect">
                <a:avLst/>
              </a:prstGeom>
              <a:noFill/>
            </p:spPr>
            <p:txBody>
              <a:bodyPr wrap="square" rtlCol="0">
                <a:spAutoFit/>
              </a:bodyPr>
              <a:lstStyle/>
              <a:p>
                <a:pPr algn="ctr" rtl="0">
                  <a:lnSpc>
                    <a:spcPct val="90000"/>
                  </a:lnSpc>
                </a:pPr>
                <a:r>
                  <a:rPr lang="en-US" sz="1600" b="1" kern="1200" dirty="0">
                    <a:solidFill>
                      <a:schemeClr val="accent1">
                        <a:lumMod val="75000"/>
                      </a:schemeClr>
                    </a:solidFill>
                    <a:latin typeface="Arial" pitchFamily="34" charset="0"/>
                    <a:cs typeface="Arial" pitchFamily="34" charset="0"/>
                  </a:rPr>
                  <a:t>$2.44B</a:t>
                </a:r>
              </a:p>
            </p:txBody>
          </p:sp>
          <p:pic>
            <p:nvPicPr>
              <p:cNvPr id="35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842" y="5658999"/>
                <a:ext cx="943032" cy="37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85" name="TextBox 384" hidden="1"/>
          <p:cNvSpPr txBox="1"/>
          <p:nvPr/>
        </p:nvSpPr>
        <p:spPr>
          <a:xfrm>
            <a:off x="881180" y="5419479"/>
            <a:ext cx="1219200" cy="313932"/>
          </a:xfrm>
          <a:prstGeom prst="rect">
            <a:avLst/>
          </a:prstGeom>
          <a:noFill/>
        </p:spPr>
        <p:txBody>
          <a:bodyPr wrap="square" rtlCol="0">
            <a:spAutoFit/>
          </a:bodyPr>
          <a:lstStyle/>
          <a:p>
            <a:pPr algn="ctr" rtl="0">
              <a:lnSpc>
                <a:spcPct val="90000"/>
              </a:lnSpc>
            </a:pPr>
            <a:r>
              <a:rPr lang="en-US" sz="1600" b="1" kern="1200" dirty="0">
                <a:solidFill>
                  <a:schemeClr val="accent1">
                    <a:lumMod val="75000"/>
                  </a:schemeClr>
                </a:solidFill>
                <a:latin typeface="Arial" pitchFamily="34" charset="0"/>
                <a:cs typeface="Arial" pitchFamily="34" charset="0"/>
              </a:rPr>
              <a:t>$2.44B</a:t>
            </a:r>
          </a:p>
        </p:txBody>
      </p:sp>
      <p:sp>
        <p:nvSpPr>
          <p:cNvPr id="192" name="Rectangle 191" hidden="1"/>
          <p:cNvSpPr/>
          <p:nvPr/>
        </p:nvSpPr>
        <p:spPr>
          <a:xfrm>
            <a:off x="1371255" y="1838431"/>
            <a:ext cx="1056635" cy="18288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hidden="1"/>
          <p:cNvSpPr/>
          <p:nvPr/>
        </p:nvSpPr>
        <p:spPr>
          <a:xfrm>
            <a:off x="1371255" y="2034374"/>
            <a:ext cx="1056635" cy="164241"/>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TextBox 252"/>
          <p:cNvSpPr txBox="1"/>
          <p:nvPr/>
        </p:nvSpPr>
        <p:spPr>
          <a:xfrm>
            <a:off x="9346693" y="0"/>
            <a:ext cx="2448127" cy="892552"/>
          </a:xfrm>
          <a:prstGeom prst="rect">
            <a:avLst/>
          </a:prstGeom>
          <a:noFill/>
        </p:spPr>
        <p:txBody>
          <a:bodyPr wrap="square" rtlCol="0">
            <a:spAutoFit/>
          </a:bodyPr>
          <a:lstStyle/>
          <a:p>
            <a:pPr>
              <a:spcBef>
                <a:spcPts val="600"/>
              </a:spcBef>
              <a:tabLst>
                <a:tab pos="2119313" algn="l"/>
              </a:tabLst>
            </a:pPr>
            <a:r>
              <a:rPr lang="en-US" sz="1400" b="1" dirty="0">
                <a:latin typeface="Arial" pitchFamily="34" charset="0"/>
                <a:cs typeface="Arial" pitchFamily="34" charset="0"/>
              </a:rPr>
              <a:t>Total development costs</a:t>
            </a:r>
          </a:p>
          <a:p>
            <a:pPr>
              <a:spcBef>
                <a:spcPts val="600"/>
              </a:spcBef>
              <a:tabLst>
                <a:tab pos="2119313" algn="l"/>
              </a:tabLst>
            </a:pPr>
            <a:r>
              <a:rPr lang="en-US" sz="1400" b="1" u="sng" dirty="0">
                <a:latin typeface="Arial" pitchFamily="34" charset="0"/>
                <a:cs typeface="Arial" pitchFamily="34" charset="0"/>
              </a:rPr>
              <a:t>Less: ineligible costs	</a:t>
            </a:r>
          </a:p>
          <a:p>
            <a:pPr>
              <a:spcBef>
                <a:spcPts val="600"/>
              </a:spcBef>
              <a:tabLst>
                <a:tab pos="2119313" algn="l"/>
              </a:tabLst>
            </a:pPr>
            <a:r>
              <a:rPr lang="en-US" sz="1400" b="1" dirty="0">
                <a:latin typeface="Arial" pitchFamily="34" charset="0"/>
                <a:cs typeface="Arial" pitchFamily="34" charset="0"/>
              </a:rPr>
              <a:t>Eligible basis</a:t>
            </a:r>
          </a:p>
        </p:txBody>
      </p:sp>
      <p:sp>
        <p:nvSpPr>
          <p:cNvPr id="214" name="TextBox 213"/>
          <p:cNvSpPr txBox="1"/>
          <p:nvPr/>
        </p:nvSpPr>
        <p:spPr>
          <a:xfrm>
            <a:off x="11424133" y="0"/>
            <a:ext cx="1161872" cy="892552"/>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1.8Mil</a:t>
            </a:r>
          </a:p>
          <a:p>
            <a:pPr algn="r">
              <a:spcBef>
                <a:spcPts val="600"/>
              </a:spcBef>
              <a:tabLst>
                <a:tab pos="2119313" algn="l"/>
              </a:tabLst>
            </a:pPr>
            <a:r>
              <a:rPr lang="en-US" sz="1400" b="1" dirty="0">
                <a:latin typeface="Arial" pitchFamily="34" charset="0"/>
                <a:cs typeface="Arial" pitchFamily="34" charset="0"/>
              </a:rPr>
              <a:t>200k</a:t>
            </a:r>
          </a:p>
          <a:p>
            <a:pPr algn="r">
              <a:spcBef>
                <a:spcPts val="600"/>
              </a:spcBef>
              <a:tabLst>
                <a:tab pos="2119313" algn="l"/>
              </a:tabLst>
            </a:pPr>
            <a:r>
              <a:rPr lang="en-US" sz="1400" b="1" dirty="0">
                <a:latin typeface="Arial" pitchFamily="34" charset="0"/>
                <a:cs typeface="Arial" pitchFamily="34" charset="0"/>
              </a:rPr>
              <a:t>1.6Mil</a:t>
            </a:r>
          </a:p>
        </p:txBody>
      </p:sp>
      <p:sp>
        <p:nvSpPr>
          <p:cNvPr id="225" name="A x's"/>
          <p:cNvSpPr txBox="1"/>
          <p:nvPr/>
        </p:nvSpPr>
        <p:spPr>
          <a:xfrm>
            <a:off x="11684454" y="0"/>
            <a:ext cx="1092493" cy="892552"/>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746125" algn="l"/>
                <a:tab pos="2119313" algn="l"/>
              </a:tabLst>
            </a:pPr>
            <a:r>
              <a:rPr lang="en-US" sz="1400" b="1" u="sng" dirty="0">
                <a:latin typeface="Arial" pitchFamily="34" charset="0"/>
                <a:cs typeface="Arial" pitchFamily="34" charset="0"/>
              </a:rPr>
              <a:t>-	</a:t>
            </a:r>
          </a:p>
          <a:p>
            <a:pPr>
              <a:spcBef>
                <a:spcPts val="600"/>
              </a:spcBef>
              <a:tabLst>
                <a:tab pos="854075" algn="l"/>
                <a:tab pos="2119313" algn="l"/>
              </a:tabLst>
            </a:pPr>
            <a:r>
              <a:rPr lang="en-US" sz="1400" b="1" dirty="0">
                <a:latin typeface="Arial" pitchFamily="34" charset="0"/>
                <a:cs typeface="Arial" pitchFamily="34" charset="0"/>
              </a:rPr>
              <a:t>$</a:t>
            </a:r>
          </a:p>
        </p:txBody>
      </p:sp>
      <p:grpSp>
        <p:nvGrpSpPr>
          <p:cNvPr id="21" name="Group 20"/>
          <p:cNvGrpSpPr/>
          <p:nvPr/>
        </p:nvGrpSpPr>
        <p:grpSpPr>
          <a:xfrm>
            <a:off x="1597547" y="4381214"/>
            <a:ext cx="1640350" cy="1517647"/>
            <a:chOff x="1597547" y="4381214"/>
            <a:chExt cx="1640350" cy="1517647"/>
          </a:xfrm>
        </p:grpSpPr>
        <p:sp>
          <p:nvSpPr>
            <p:cNvPr id="470" name="Freeform 72"/>
            <p:cNvSpPr>
              <a:spLocks/>
            </p:cNvSpPr>
            <p:nvPr/>
          </p:nvSpPr>
          <p:spPr bwMode="auto">
            <a:xfrm>
              <a:off x="1597547" y="4381214"/>
              <a:ext cx="1640350" cy="1517647"/>
            </a:xfrm>
            <a:custGeom>
              <a:avLst/>
              <a:gdLst/>
              <a:ahLst/>
              <a:cxnLst>
                <a:cxn ang="0">
                  <a:pos x="1200" y="0"/>
                </a:cxn>
                <a:cxn ang="0">
                  <a:pos x="336" y="0"/>
                </a:cxn>
                <a:cxn ang="0">
                  <a:pos x="336" y="432"/>
                </a:cxn>
                <a:cxn ang="0">
                  <a:pos x="0" y="432"/>
                </a:cxn>
                <a:cxn ang="0">
                  <a:pos x="0" y="1872"/>
                </a:cxn>
                <a:cxn ang="0">
                  <a:pos x="144" y="1872"/>
                </a:cxn>
                <a:cxn ang="0">
                  <a:pos x="144" y="2160"/>
                </a:cxn>
                <a:cxn ang="0">
                  <a:pos x="720" y="2160"/>
                </a:cxn>
                <a:cxn ang="0">
                  <a:pos x="720" y="2976"/>
                </a:cxn>
                <a:cxn ang="0">
                  <a:pos x="2976" y="2976"/>
                </a:cxn>
                <a:cxn ang="0">
                  <a:pos x="2976" y="1872"/>
                </a:cxn>
                <a:cxn ang="0">
                  <a:pos x="3216" y="1872"/>
                </a:cxn>
                <a:cxn ang="0">
                  <a:pos x="3216" y="1248"/>
                </a:cxn>
                <a:cxn ang="0">
                  <a:pos x="3216" y="624"/>
                </a:cxn>
                <a:cxn ang="0">
                  <a:pos x="2736" y="624"/>
                </a:cxn>
                <a:cxn ang="0">
                  <a:pos x="2736" y="336"/>
                </a:cxn>
                <a:cxn ang="0">
                  <a:pos x="2208" y="336"/>
                </a:cxn>
                <a:cxn ang="0">
                  <a:pos x="2208" y="96"/>
                </a:cxn>
                <a:cxn ang="0">
                  <a:pos x="1200" y="96"/>
                </a:cxn>
                <a:cxn ang="0">
                  <a:pos x="1200" y="0"/>
                </a:cxn>
              </a:cxnLst>
              <a:rect l="0" t="0" r="r" b="b"/>
              <a:pathLst>
                <a:path w="3216" h="2976">
                  <a:moveTo>
                    <a:pt x="1200" y="0"/>
                  </a:moveTo>
                  <a:lnTo>
                    <a:pt x="336" y="0"/>
                  </a:lnTo>
                  <a:lnTo>
                    <a:pt x="336" y="432"/>
                  </a:lnTo>
                  <a:lnTo>
                    <a:pt x="0" y="432"/>
                  </a:lnTo>
                  <a:lnTo>
                    <a:pt x="0" y="1872"/>
                  </a:lnTo>
                  <a:lnTo>
                    <a:pt x="144" y="1872"/>
                  </a:lnTo>
                  <a:lnTo>
                    <a:pt x="144" y="2160"/>
                  </a:lnTo>
                  <a:lnTo>
                    <a:pt x="720" y="2160"/>
                  </a:lnTo>
                  <a:lnTo>
                    <a:pt x="720" y="2976"/>
                  </a:lnTo>
                  <a:lnTo>
                    <a:pt x="2976" y="2976"/>
                  </a:lnTo>
                  <a:lnTo>
                    <a:pt x="2976" y="1872"/>
                  </a:lnTo>
                  <a:lnTo>
                    <a:pt x="3216" y="1872"/>
                  </a:lnTo>
                  <a:lnTo>
                    <a:pt x="3216" y="1248"/>
                  </a:lnTo>
                  <a:lnTo>
                    <a:pt x="3216" y="624"/>
                  </a:lnTo>
                  <a:lnTo>
                    <a:pt x="2736" y="624"/>
                  </a:lnTo>
                  <a:lnTo>
                    <a:pt x="2736" y="336"/>
                  </a:lnTo>
                  <a:lnTo>
                    <a:pt x="2208" y="336"/>
                  </a:lnTo>
                  <a:lnTo>
                    <a:pt x="2208" y="96"/>
                  </a:lnTo>
                  <a:lnTo>
                    <a:pt x="1200" y="96"/>
                  </a:lnTo>
                  <a:lnTo>
                    <a:pt x="1200" y="0"/>
                  </a:lnTo>
                  <a:close/>
                </a:path>
              </a:pathLst>
            </a:custGeom>
            <a:solidFill>
              <a:srgbClr val="D6BDA2"/>
            </a:solidFill>
            <a:ln w="12700">
              <a:solidFill>
                <a:srgbClr val="E24100"/>
              </a:solidFill>
              <a:round/>
              <a:headEnd/>
              <a:tailEnd/>
            </a:ln>
            <a:effectLst/>
          </p:spPr>
          <p:txBody>
            <a:bodyPr/>
            <a:lstStyle/>
            <a:p>
              <a:pPr algn="ctr"/>
              <a:endParaRPr lang="en-US" sz="1800" dirty="0">
                <a:solidFill>
                  <a:prstClr val="black"/>
                </a:solidFill>
              </a:endParaRPr>
            </a:p>
          </p:txBody>
        </p:sp>
        <p:sp>
          <p:nvSpPr>
            <p:cNvPr id="472" name="Rectangle 6"/>
            <p:cNvSpPr>
              <a:spLocks noChangeArrowheads="1"/>
            </p:cNvSpPr>
            <p:nvPr/>
          </p:nvSpPr>
          <p:spPr bwMode="auto">
            <a:xfrm>
              <a:off x="2919620" y="5531688"/>
              <a:ext cx="195863" cy="367173"/>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73" name="Rectangle 7"/>
            <p:cNvSpPr>
              <a:spLocks noChangeArrowheads="1"/>
            </p:cNvSpPr>
            <p:nvPr/>
          </p:nvSpPr>
          <p:spPr bwMode="auto">
            <a:xfrm>
              <a:off x="2478929" y="5654079"/>
              <a:ext cx="367243" cy="244782"/>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74" name="Rectangle 8"/>
            <p:cNvSpPr>
              <a:spLocks noChangeArrowheads="1"/>
            </p:cNvSpPr>
            <p:nvPr/>
          </p:nvSpPr>
          <p:spPr bwMode="auto">
            <a:xfrm>
              <a:off x="2723757" y="5360341"/>
              <a:ext cx="195863"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75" name="Rectangle 9"/>
            <p:cNvSpPr>
              <a:spLocks noChangeArrowheads="1"/>
            </p:cNvSpPr>
            <p:nvPr/>
          </p:nvSpPr>
          <p:spPr bwMode="auto">
            <a:xfrm>
              <a:off x="2919620" y="5017647"/>
              <a:ext cx="171380" cy="31821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76" name="Rectangle 10"/>
            <p:cNvSpPr>
              <a:spLocks noChangeArrowheads="1"/>
            </p:cNvSpPr>
            <p:nvPr/>
          </p:nvSpPr>
          <p:spPr bwMode="auto">
            <a:xfrm>
              <a:off x="2821689" y="4772865"/>
              <a:ext cx="195863" cy="244782"/>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77" name="Rectangle 11"/>
            <p:cNvSpPr>
              <a:spLocks noChangeArrowheads="1"/>
            </p:cNvSpPr>
            <p:nvPr/>
          </p:nvSpPr>
          <p:spPr bwMode="auto">
            <a:xfrm>
              <a:off x="2895137" y="4552561"/>
              <a:ext cx="97931" cy="34269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78" name="Rectangle 12"/>
            <p:cNvSpPr>
              <a:spLocks noChangeArrowheads="1"/>
            </p:cNvSpPr>
            <p:nvPr/>
          </p:nvSpPr>
          <p:spPr bwMode="auto">
            <a:xfrm>
              <a:off x="2723757" y="4552561"/>
              <a:ext cx="171380"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79" name="Rectangle 13"/>
            <p:cNvSpPr>
              <a:spLocks noChangeArrowheads="1"/>
            </p:cNvSpPr>
            <p:nvPr/>
          </p:nvSpPr>
          <p:spPr bwMode="auto">
            <a:xfrm>
              <a:off x="2944103" y="4699431"/>
              <a:ext cx="293794" cy="195826"/>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80" name="Rectangle 14"/>
            <p:cNvSpPr>
              <a:spLocks noChangeArrowheads="1"/>
            </p:cNvSpPr>
            <p:nvPr/>
          </p:nvSpPr>
          <p:spPr bwMode="auto">
            <a:xfrm>
              <a:off x="3017551" y="4821821"/>
              <a:ext cx="220346" cy="244782"/>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81" name="Rectangle 15"/>
            <p:cNvSpPr>
              <a:spLocks noChangeArrowheads="1"/>
            </p:cNvSpPr>
            <p:nvPr/>
          </p:nvSpPr>
          <p:spPr bwMode="auto">
            <a:xfrm>
              <a:off x="1915824" y="4381214"/>
              <a:ext cx="122414" cy="220304"/>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82" name="Rectangle 16"/>
            <p:cNvSpPr>
              <a:spLocks noChangeArrowheads="1"/>
            </p:cNvSpPr>
            <p:nvPr/>
          </p:nvSpPr>
          <p:spPr bwMode="auto">
            <a:xfrm>
              <a:off x="1989273" y="4381214"/>
              <a:ext cx="220346"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83" name="Rectangle 17"/>
            <p:cNvSpPr>
              <a:spLocks noChangeArrowheads="1"/>
            </p:cNvSpPr>
            <p:nvPr/>
          </p:nvSpPr>
          <p:spPr bwMode="auto">
            <a:xfrm>
              <a:off x="2674792" y="4772865"/>
              <a:ext cx="146897"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84" name="Rectangle 18"/>
            <p:cNvSpPr>
              <a:spLocks noChangeArrowheads="1"/>
            </p:cNvSpPr>
            <p:nvPr/>
          </p:nvSpPr>
          <p:spPr bwMode="auto">
            <a:xfrm>
              <a:off x="2527895" y="4430170"/>
              <a:ext cx="146897"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85" name="Rectangle 19"/>
            <p:cNvSpPr>
              <a:spLocks noChangeArrowheads="1"/>
            </p:cNvSpPr>
            <p:nvPr/>
          </p:nvSpPr>
          <p:spPr bwMode="auto">
            <a:xfrm>
              <a:off x="2527895" y="5091081"/>
              <a:ext cx="171380"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86" name="Rectangle 20"/>
            <p:cNvSpPr>
              <a:spLocks noChangeArrowheads="1"/>
            </p:cNvSpPr>
            <p:nvPr/>
          </p:nvSpPr>
          <p:spPr bwMode="auto">
            <a:xfrm>
              <a:off x="2062721" y="5629601"/>
              <a:ext cx="220346" cy="269260"/>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87" name="Rectangle 21"/>
            <p:cNvSpPr>
              <a:spLocks noChangeArrowheads="1"/>
            </p:cNvSpPr>
            <p:nvPr/>
          </p:nvSpPr>
          <p:spPr bwMode="auto">
            <a:xfrm>
              <a:off x="2307549" y="4748387"/>
              <a:ext cx="220346"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88" name="Rectangle 22"/>
            <p:cNvSpPr>
              <a:spLocks noChangeArrowheads="1"/>
            </p:cNvSpPr>
            <p:nvPr/>
          </p:nvSpPr>
          <p:spPr bwMode="auto">
            <a:xfrm>
              <a:off x="1768927" y="4381214"/>
              <a:ext cx="146897"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89" name="Rectangle 23"/>
            <p:cNvSpPr>
              <a:spLocks noChangeArrowheads="1"/>
            </p:cNvSpPr>
            <p:nvPr/>
          </p:nvSpPr>
          <p:spPr bwMode="auto">
            <a:xfrm>
              <a:off x="2307549" y="4797343"/>
              <a:ext cx="122414"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90" name="Rectangle 24"/>
            <p:cNvSpPr>
              <a:spLocks noChangeArrowheads="1"/>
            </p:cNvSpPr>
            <p:nvPr/>
          </p:nvSpPr>
          <p:spPr bwMode="auto">
            <a:xfrm>
              <a:off x="1768927" y="4968690"/>
              <a:ext cx="146897"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91" name="Rectangle 25"/>
            <p:cNvSpPr>
              <a:spLocks noChangeArrowheads="1"/>
            </p:cNvSpPr>
            <p:nvPr/>
          </p:nvSpPr>
          <p:spPr bwMode="auto">
            <a:xfrm>
              <a:off x="1597547" y="4601518"/>
              <a:ext cx="171380"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92" name="Rectangle 26"/>
            <p:cNvSpPr>
              <a:spLocks noChangeArrowheads="1"/>
            </p:cNvSpPr>
            <p:nvPr/>
          </p:nvSpPr>
          <p:spPr bwMode="auto">
            <a:xfrm>
              <a:off x="1597547" y="4895256"/>
              <a:ext cx="171380" cy="97913"/>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93" name="Rectangle 27"/>
            <p:cNvSpPr>
              <a:spLocks noChangeArrowheads="1"/>
            </p:cNvSpPr>
            <p:nvPr/>
          </p:nvSpPr>
          <p:spPr bwMode="auto">
            <a:xfrm>
              <a:off x="1597547" y="4993168"/>
              <a:ext cx="171380" cy="34269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94" name="Rectangle 28"/>
            <p:cNvSpPr>
              <a:spLocks noChangeArrowheads="1"/>
            </p:cNvSpPr>
            <p:nvPr/>
          </p:nvSpPr>
          <p:spPr bwMode="auto">
            <a:xfrm>
              <a:off x="1670996" y="4993168"/>
              <a:ext cx="97931"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95" name="Rectangle 29"/>
            <p:cNvSpPr>
              <a:spLocks noChangeArrowheads="1"/>
            </p:cNvSpPr>
            <p:nvPr/>
          </p:nvSpPr>
          <p:spPr bwMode="auto">
            <a:xfrm>
              <a:off x="1768927" y="5262428"/>
              <a:ext cx="342760" cy="73435"/>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96" name="Rectangle 30"/>
            <p:cNvSpPr>
              <a:spLocks noChangeArrowheads="1"/>
            </p:cNvSpPr>
            <p:nvPr/>
          </p:nvSpPr>
          <p:spPr bwMode="auto">
            <a:xfrm>
              <a:off x="1866858" y="5335863"/>
              <a:ext cx="367243" cy="7343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97" name="Rectangle 31"/>
            <p:cNvSpPr>
              <a:spLocks noChangeArrowheads="1"/>
            </p:cNvSpPr>
            <p:nvPr/>
          </p:nvSpPr>
          <p:spPr bwMode="auto">
            <a:xfrm>
              <a:off x="1670996" y="5335863"/>
              <a:ext cx="195863" cy="146869"/>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98" name="Rectangle 32"/>
            <p:cNvSpPr>
              <a:spLocks noChangeArrowheads="1"/>
            </p:cNvSpPr>
            <p:nvPr/>
          </p:nvSpPr>
          <p:spPr bwMode="auto">
            <a:xfrm>
              <a:off x="1866858" y="5409298"/>
              <a:ext cx="195863" cy="73435"/>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499" name="Rectangle 33"/>
            <p:cNvSpPr>
              <a:spLocks noChangeArrowheads="1"/>
            </p:cNvSpPr>
            <p:nvPr/>
          </p:nvSpPr>
          <p:spPr bwMode="auto">
            <a:xfrm>
              <a:off x="2062721" y="5409298"/>
              <a:ext cx="171380"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00" name="Freeform 34"/>
            <p:cNvSpPr>
              <a:spLocks/>
            </p:cNvSpPr>
            <p:nvPr/>
          </p:nvSpPr>
          <p:spPr bwMode="auto">
            <a:xfrm>
              <a:off x="1768927" y="4674952"/>
              <a:ext cx="122414" cy="293738"/>
            </a:xfrm>
            <a:custGeom>
              <a:avLst/>
              <a:gdLst/>
              <a:ahLst/>
              <a:cxnLst>
                <a:cxn ang="0">
                  <a:pos x="0" y="144"/>
                </a:cxn>
                <a:cxn ang="0">
                  <a:pos x="0" y="576"/>
                </a:cxn>
                <a:cxn ang="0">
                  <a:pos x="240" y="576"/>
                </a:cxn>
                <a:cxn ang="0">
                  <a:pos x="240" y="336"/>
                </a:cxn>
                <a:cxn ang="0">
                  <a:pos x="144" y="336"/>
                </a:cxn>
                <a:cxn ang="0">
                  <a:pos x="144" y="0"/>
                </a:cxn>
                <a:cxn ang="0">
                  <a:pos x="0" y="0"/>
                </a:cxn>
                <a:cxn ang="0">
                  <a:pos x="0" y="144"/>
                </a:cxn>
              </a:cxnLst>
              <a:rect l="0" t="0" r="r" b="b"/>
              <a:pathLst>
                <a:path w="240" h="576">
                  <a:moveTo>
                    <a:pt x="0" y="144"/>
                  </a:moveTo>
                  <a:lnTo>
                    <a:pt x="0" y="576"/>
                  </a:lnTo>
                  <a:lnTo>
                    <a:pt x="240" y="576"/>
                  </a:lnTo>
                  <a:lnTo>
                    <a:pt x="240" y="336"/>
                  </a:lnTo>
                  <a:lnTo>
                    <a:pt x="144" y="336"/>
                  </a:lnTo>
                  <a:lnTo>
                    <a:pt x="144" y="0"/>
                  </a:lnTo>
                  <a:lnTo>
                    <a:pt x="0" y="0"/>
                  </a:lnTo>
                  <a:lnTo>
                    <a:pt x="0" y="144"/>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501" name="Freeform 35"/>
            <p:cNvSpPr>
              <a:spLocks/>
            </p:cNvSpPr>
            <p:nvPr/>
          </p:nvSpPr>
          <p:spPr bwMode="auto">
            <a:xfrm>
              <a:off x="2234101" y="5091081"/>
              <a:ext cx="195863" cy="440607"/>
            </a:xfrm>
            <a:custGeom>
              <a:avLst/>
              <a:gdLst/>
              <a:ahLst/>
              <a:cxnLst>
                <a:cxn ang="0">
                  <a:pos x="192" y="528"/>
                </a:cxn>
                <a:cxn ang="0">
                  <a:pos x="192" y="144"/>
                </a:cxn>
                <a:cxn ang="0">
                  <a:pos x="0" y="144"/>
                </a:cxn>
                <a:cxn ang="0">
                  <a:pos x="0" y="0"/>
                </a:cxn>
                <a:cxn ang="0">
                  <a:pos x="384" y="0"/>
                </a:cxn>
                <a:cxn ang="0">
                  <a:pos x="384" y="864"/>
                </a:cxn>
                <a:cxn ang="0">
                  <a:pos x="288" y="864"/>
                </a:cxn>
                <a:cxn ang="0">
                  <a:pos x="288" y="528"/>
                </a:cxn>
                <a:cxn ang="0">
                  <a:pos x="192" y="528"/>
                </a:cxn>
              </a:cxnLst>
              <a:rect l="0" t="0" r="r" b="b"/>
              <a:pathLst>
                <a:path w="384" h="864">
                  <a:moveTo>
                    <a:pt x="192" y="528"/>
                  </a:moveTo>
                  <a:lnTo>
                    <a:pt x="192" y="144"/>
                  </a:lnTo>
                  <a:lnTo>
                    <a:pt x="0" y="144"/>
                  </a:lnTo>
                  <a:lnTo>
                    <a:pt x="0" y="0"/>
                  </a:lnTo>
                  <a:lnTo>
                    <a:pt x="384" y="0"/>
                  </a:lnTo>
                  <a:lnTo>
                    <a:pt x="384" y="864"/>
                  </a:lnTo>
                  <a:lnTo>
                    <a:pt x="288" y="864"/>
                  </a:lnTo>
                  <a:lnTo>
                    <a:pt x="288" y="528"/>
                  </a:lnTo>
                  <a:lnTo>
                    <a:pt x="192" y="528"/>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502" name="Freeform 36"/>
            <p:cNvSpPr>
              <a:spLocks/>
            </p:cNvSpPr>
            <p:nvPr/>
          </p:nvSpPr>
          <p:spPr bwMode="auto">
            <a:xfrm>
              <a:off x="2429963" y="4748387"/>
              <a:ext cx="293794" cy="342695"/>
            </a:xfrm>
            <a:custGeom>
              <a:avLst/>
              <a:gdLst/>
              <a:ahLst/>
              <a:cxnLst>
                <a:cxn ang="0">
                  <a:pos x="0" y="336"/>
                </a:cxn>
                <a:cxn ang="0">
                  <a:pos x="0" y="672"/>
                </a:cxn>
                <a:cxn ang="0">
                  <a:pos x="576" y="672"/>
                </a:cxn>
                <a:cxn ang="0">
                  <a:pos x="576" y="480"/>
                </a:cxn>
                <a:cxn ang="0">
                  <a:pos x="288" y="480"/>
                </a:cxn>
                <a:cxn ang="0">
                  <a:pos x="288" y="0"/>
                </a:cxn>
                <a:cxn ang="0">
                  <a:pos x="192" y="0"/>
                </a:cxn>
                <a:cxn ang="0">
                  <a:pos x="192" y="336"/>
                </a:cxn>
                <a:cxn ang="0">
                  <a:pos x="0" y="336"/>
                </a:cxn>
              </a:cxnLst>
              <a:rect l="0" t="0" r="r" b="b"/>
              <a:pathLst>
                <a:path w="576" h="672">
                  <a:moveTo>
                    <a:pt x="0" y="336"/>
                  </a:moveTo>
                  <a:lnTo>
                    <a:pt x="0" y="672"/>
                  </a:lnTo>
                  <a:lnTo>
                    <a:pt x="576" y="672"/>
                  </a:lnTo>
                  <a:lnTo>
                    <a:pt x="576" y="480"/>
                  </a:lnTo>
                  <a:lnTo>
                    <a:pt x="288" y="480"/>
                  </a:lnTo>
                  <a:lnTo>
                    <a:pt x="288" y="0"/>
                  </a:lnTo>
                  <a:lnTo>
                    <a:pt x="192" y="0"/>
                  </a:lnTo>
                  <a:lnTo>
                    <a:pt x="192" y="336"/>
                  </a:lnTo>
                  <a:lnTo>
                    <a:pt x="0" y="336"/>
                  </a:lnTo>
                  <a:close/>
                </a:path>
              </a:pathLst>
            </a:custGeom>
            <a:solidFill>
              <a:srgbClr val="99CC00"/>
            </a:solidFill>
            <a:ln w="12700">
              <a:solidFill>
                <a:schemeClr val="tx1"/>
              </a:solidFill>
              <a:round/>
              <a:headEnd/>
              <a:tailEnd/>
            </a:ln>
            <a:effectLst/>
          </p:spPr>
          <p:txBody>
            <a:bodyPr/>
            <a:lstStyle/>
            <a:p>
              <a:pPr algn="ctr"/>
              <a:endParaRPr lang="en-US" dirty="0">
                <a:solidFill>
                  <a:prstClr val="black"/>
                </a:solidFill>
              </a:endParaRPr>
            </a:p>
          </p:txBody>
        </p:sp>
        <p:sp>
          <p:nvSpPr>
            <p:cNvPr id="503" name="Freeform 37"/>
            <p:cNvSpPr>
              <a:spLocks/>
            </p:cNvSpPr>
            <p:nvPr/>
          </p:nvSpPr>
          <p:spPr bwMode="auto">
            <a:xfrm>
              <a:off x="1915824" y="5066603"/>
              <a:ext cx="269311" cy="195826"/>
            </a:xfrm>
            <a:custGeom>
              <a:avLst/>
              <a:gdLst/>
              <a:ahLst/>
              <a:cxnLst>
                <a:cxn ang="0">
                  <a:pos x="144" y="0"/>
                </a:cxn>
                <a:cxn ang="0">
                  <a:pos x="144" y="240"/>
                </a:cxn>
                <a:cxn ang="0">
                  <a:pos x="0" y="240"/>
                </a:cxn>
                <a:cxn ang="0">
                  <a:pos x="0" y="384"/>
                </a:cxn>
                <a:cxn ang="0">
                  <a:pos x="528" y="384"/>
                </a:cxn>
                <a:cxn ang="0">
                  <a:pos x="528" y="144"/>
                </a:cxn>
                <a:cxn ang="0">
                  <a:pos x="336" y="144"/>
                </a:cxn>
                <a:cxn ang="0">
                  <a:pos x="336" y="0"/>
                </a:cxn>
                <a:cxn ang="0">
                  <a:pos x="144" y="0"/>
                </a:cxn>
              </a:cxnLst>
              <a:rect l="0" t="0" r="r" b="b"/>
              <a:pathLst>
                <a:path w="528" h="384">
                  <a:moveTo>
                    <a:pt x="144" y="0"/>
                  </a:moveTo>
                  <a:lnTo>
                    <a:pt x="144" y="240"/>
                  </a:lnTo>
                  <a:lnTo>
                    <a:pt x="0" y="240"/>
                  </a:lnTo>
                  <a:lnTo>
                    <a:pt x="0" y="384"/>
                  </a:lnTo>
                  <a:lnTo>
                    <a:pt x="528" y="384"/>
                  </a:lnTo>
                  <a:lnTo>
                    <a:pt x="528" y="144"/>
                  </a:lnTo>
                  <a:lnTo>
                    <a:pt x="336" y="144"/>
                  </a:lnTo>
                  <a:lnTo>
                    <a:pt x="336" y="0"/>
                  </a:lnTo>
                  <a:lnTo>
                    <a:pt x="144" y="0"/>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504" name="Freeform 38"/>
            <p:cNvSpPr>
              <a:spLocks/>
            </p:cNvSpPr>
            <p:nvPr/>
          </p:nvSpPr>
          <p:spPr bwMode="auto">
            <a:xfrm>
              <a:off x="2380998" y="5360341"/>
              <a:ext cx="97931" cy="342695"/>
            </a:xfrm>
            <a:custGeom>
              <a:avLst/>
              <a:gdLst/>
              <a:ahLst/>
              <a:cxnLst>
                <a:cxn ang="0">
                  <a:pos x="0" y="672"/>
                </a:cxn>
                <a:cxn ang="0">
                  <a:pos x="0" y="336"/>
                </a:cxn>
                <a:cxn ang="0">
                  <a:pos x="96" y="336"/>
                </a:cxn>
                <a:cxn ang="0">
                  <a:pos x="96" y="0"/>
                </a:cxn>
                <a:cxn ang="0">
                  <a:pos x="192" y="0"/>
                </a:cxn>
                <a:cxn ang="0">
                  <a:pos x="192" y="672"/>
                </a:cxn>
                <a:cxn ang="0">
                  <a:pos x="0" y="672"/>
                </a:cxn>
              </a:cxnLst>
              <a:rect l="0" t="0" r="r" b="b"/>
              <a:pathLst>
                <a:path w="192" h="672">
                  <a:moveTo>
                    <a:pt x="0" y="672"/>
                  </a:moveTo>
                  <a:lnTo>
                    <a:pt x="0" y="336"/>
                  </a:lnTo>
                  <a:lnTo>
                    <a:pt x="96" y="336"/>
                  </a:lnTo>
                  <a:lnTo>
                    <a:pt x="96" y="0"/>
                  </a:lnTo>
                  <a:lnTo>
                    <a:pt x="192" y="0"/>
                  </a:lnTo>
                  <a:lnTo>
                    <a:pt x="192" y="672"/>
                  </a:lnTo>
                  <a:lnTo>
                    <a:pt x="0" y="672"/>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505" name="Freeform 39"/>
            <p:cNvSpPr>
              <a:spLocks/>
            </p:cNvSpPr>
            <p:nvPr/>
          </p:nvSpPr>
          <p:spPr bwMode="auto">
            <a:xfrm>
              <a:off x="2625826" y="4919734"/>
              <a:ext cx="195863" cy="514042"/>
            </a:xfrm>
            <a:custGeom>
              <a:avLst/>
              <a:gdLst/>
              <a:ahLst/>
              <a:cxnLst>
                <a:cxn ang="0">
                  <a:pos x="384" y="1008"/>
                </a:cxn>
                <a:cxn ang="0">
                  <a:pos x="384" y="0"/>
                </a:cxn>
                <a:cxn ang="0">
                  <a:pos x="192" y="0"/>
                </a:cxn>
                <a:cxn ang="0">
                  <a:pos x="192" y="336"/>
                </a:cxn>
                <a:cxn ang="0">
                  <a:pos x="96" y="336"/>
                </a:cxn>
                <a:cxn ang="0">
                  <a:pos x="96" y="576"/>
                </a:cxn>
                <a:cxn ang="0">
                  <a:pos x="0" y="576"/>
                </a:cxn>
                <a:cxn ang="0">
                  <a:pos x="0" y="912"/>
                </a:cxn>
                <a:cxn ang="0">
                  <a:pos x="288" y="912"/>
                </a:cxn>
                <a:cxn ang="0">
                  <a:pos x="288" y="1008"/>
                </a:cxn>
                <a:cxn ang="0">
                  <a:pos x="384" y="1008"/>
                </a:cxn>
              </a:cxnLst>
              <a:rect l="0" t="0" r="r" b="b"/>
              <a:pathLst>
                <a:path w="384" h="1008">
                  <a:moveTo>
                    <a:pt x="384" y="1008"/>
                  </a:moveTo>
                  <a:lnTo>
                    <a:pt x="384" y="0"/>
                  </a:lnTo>
                  <a:lnTo>
                    <a:pt x="192" y="0"/>
                  </a:lnTo>
                  <a:lnTo>
                    <a:pt x="192" y="336"/>
                  </a:lnTo>
                  <a:lnTo>
                    <a:pt x="96" y="336"/>
                  </a:lnTo>
                  <a:lnTo>
                    <a:pt x="96" y="576"/>
                  </a:lnTo>
                  <a:lnTo>
                    <a:pt x="0" y="576"/>
                  </a:lnTo>
                  <a:lnTo>
                    <a:pt x="0" y="912"/>
                  </a:lnTo>
                  <a:lnTo>
                    <a:pt x="288" y="912"/>
                  </a:lnTo>
                  <a:lnTo>
                    <a:pt x="288" y="1008"/>
                  </a:lnTo>
                  <a:lnTo>
                    <a:pt x="384" y="1008"/>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506" name="Freeform 40"/>
            <p:cNvSpPr>
              <a:spLocks/>
            </p:cNvSpPr>
            <p:nvPr/>
          </p:nvSpPr>
          <p:spPr bwMode="auto">
            <a:xfrm>
              <a:off x="2527895" y="4503605"/>
              <a:ext cx="244828" cy="269260"/>
            </a:xfrm>
            <a:custGeom>
              <a:avLst/>
              <a:gdLst/>
              <a:ahLst/>
              <a:cxnLst>
                <a:cxn ang="0">
                  <a:pos x="144" y="96"/>
                </a:cxn>
                <a:cxn ang="0">
                  <a:pos x="144" y="288"/>
                </a:cxn>
                <a:cxn ang="0">
                  <a:pos x="0" y="288"/>
                </a:cxn>
                <a:cxn ang="0">
                  <a:pos x="0" y="384"/>
                </a:cxn>
                <a:cxn ang="0">
                  <a:pos x="288" y="384"/>
                </a:cxn>
                <a:cxn ang="0">
                  <a:pos x="288" y="528"/>
                </a:cxn>
                <a:cxn ang="0">
                  <a:pos x="480" y="528"/>
                </a:cxn>
                <a:cxn ang="0">
                  <a:pos x="480" y="192"/>
                </a:cxn>
                <a:cxn ang="0">
                  <a:pos x="288" y="192"/>
                </a:cxn>
                <a:cxn ang="0">
                  <a:pos x="288" y="0"/>
                </a:cxn>
                <a:cxn ang="0">
                  <a:pos x="144" y="0"/>
                </a:cxn>
                <a:cxn ang="0">
                  <a:pos x="144" y="96"/>
                </a:cxn>
              </a:cxnLst>
              <a:rect l="0" t="0" r="r" b="b"/>
              <a:pathLst>
                <a:path w="480" h="528">
                  <a:moveTo>
                    <a:pt x="144" y="96"/>
                  </a:moveTo>
                  <a:lnTo>
                    <a:pt x="144" y="288"/>
                  </a:lnTo>
                  <a:lnTo>
                    <a:pt x="0" y="288"/>
                  </a:lnTo>
                  <a:lnTo>
                    <a:pt x="0" y="384"/>
                  </a:lnTo>
                  <a:lnTo>
                    <a:pt x="288" y="384"/>
                  </a:lnTo>
                  <a:lnTo>
                    <a:pt x="288" y="528"/>
                  </a:lnTo>
                  <a:lnTo>
                    <a:pt x="480" y="528"/>
                  </a:lnTo>
                  <a:lnTo>
                    <a:pt x="480" y="192"/>
                  </a:lnTo>
                  <a:lnTo>
                    <a:pt x="288" y="192"/>
                  </a:lnTo>
                  <a:lnTo>
                    <a:pt x="288" y="0"/>
                  </a:lnTo>
                  <a:lnTo>
                    <a:pt x="144" y="0"/>
                  </a:lnTo>
                  <a:lnTo>
                    <a:pt x="144" y="96"/>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507" name="Rectangle 41"/>
            <p:cNvSpPr>
              <a:spLocks noChangeArrowheads="1"/>
            </p:cNvSpPr>
            <p:nvPr/>
          </p:nvSpPr>
          <p:spPr bwMode="auto">
            <a:xfrm>
              <a:off x="2576860" y="4699431"/>
              <a:ext cx="97931" cy="293738"/>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08" name="Rectangle 42"/>
            <p:cNvSpPr>
              <a:spLocks noChangeArrowheads="1"/>
            </p:cNvSpPr>
            <p:nvPr/>
          </p:nvSpPr>
          <p:spPr bwMode="auto">
            <a:xfrm>
              <a:off x="2674792" y="4430170"/>
              <a:ext cx="48966"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09" name="Freeform 43"/>
            <p:cNvSpPr>
              <a:spLocks/>
            </p:cNvSpPr>
            <p:nvPr/>
          </p:nvSpPr>
          <p:spPr bwMode="auto">
            <a:xfrm>
              <a:off x="1842375" y="4601518"/>
              <a:ext cx="195863" cy="367173"/>
            </a:xfrm>
            <a:custGeom>
              <a:avLst/>
              <a:gdLst/>
              <a:ahLst/>
              <a:cxnLst>
                <a:cxn ang="0">
                  <a:pos x="0" y="144"/>
                </a:cxn>
                <a:cxn ang="0">
                  <a:pos x="0" y="480"/>
                </a:cxn>
                <a:cxn ang="0">
                  <a:pos x="96" y="480"/>
                </a:cxn>
                <a:cxn ang="0">
                  <a:pos x="96" y="720"/>
                </a:cxn>
                <a:cxn ang="0">
                  <a:pos x="384" y="720"/>
                </a:cxn>
                <a:cxn ang="0">
                  <a:pos x="384" y="0"/>
                </a:cxn>
                <a:cxn ang="0">
                  <a:pos x="144" y="0"/>
                </a:cxn>
                <a:cxn ang="0">
                  <a:pos x="144" y="144"/>
                </a:cxn>
                <a:cxn ang="0">
                  <a:pos x="0" y="144"/>
                </a:cxn>
              </a:cxnLst>
              <a:rect l="0" t="0" r="r" b="b"/>
              <a:pathLst>
                <a:path w="384" h="720">
                  <a:moveTo>
                    <a:pt x="0" y="144"/>
                  </a:moveTo>
                  <a:lnTo>
                    <a:pt x="0" y="480"/>
                  </a:lnTo>
                  <a:lnTo>
                    <a:pt x="96" y="480"/>
                  </a:lnTo>
                  <a:lnTo>
                    <a:pt x="96" y="720"/>
                  </a:lnTo>
                  <a:lnTo>
                    <a:pt x="384" y="720"/>
                  </a:lnTo>
                  <a:lnTo>
                    <a:pt x="384" y="0"/>
                  </a:lnTo>
                  <a:lnTo>
                    <a:pt x="144" y="0"/>
                  </a:lnTo>
                  <a:lnTo>
                    <a:pt x="144" y="144"/>
                  </a:lnTo>
                  <a:lnTo>
                    <a:pt x="0" y="144"/>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510" name="Freeform 44"/>
            <p:cNvSpPr>
              <a:spLocks/>
            </p:cNvSpPr>
            <p:nvPr/>
          </p:nvSpPr>
          <p:spPr bwMode="auto">
            <a:xfrm>
              <a:off x="2185135" y="4944212"/>
              <a:ext cx="146897" cy="318217"/>
            </a:xfrm>
            <a:custGeom>
              <a:avLst/>
              <a:gdLst/>
              <a:ahLst/>
              <a:cxnLst>
                <a:cxn ang="0">
                  <a:pos x="0" y="0"/>
                </a:cxn>
                <a:cxn ang="0">
                  <a:pos x="96" y="0"/>
                </a:cxn>
                <a:cxn ang="0">
                  <a:pos x="96" y="432"/>
                </a:cxn>
                <a:cxn ang="0">
                  <a:pos x="288" y="432"/>
                </a:cxn>
                <a:cxn ang="0">
                  <a:pos x="288" y="624"/>
                </a:cxn>
                <a:cxn ang="0">
                  <a:pos x="0" y="624"/>
                </a:cxn>
                <a:cxn ang="0">
                  <a:pos x="0" y="0"/>
                </a:cxn>
              </a:cxnLst>
              <a:rect l="0" t="0" r="r" b="b"/>
              <a:pathLst>
                <a:path w="288" h="624">
                  <a:moveTo>
                    <a:pt x="0" y="0"/>
                  </a:moveTo>
                  <a:lnTo>
                    <a:pt x="96" y="0"/>
                  </a:lnTo>
                  <a:lnTo>
                    <a:pt x="96" y="432"/>
                  </a:lnTo>
                  <a:lnTo>
                    <a:pt x="288" y="432"/>
                  </a:lnTo>
                  <a:lnTo>
                    <a:pt x="288" y="624"/>
                  </a:lnTo>
                  <a:lnTo>
                    <a:pt x="0" y="624"/>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511" name="Freeform 45"/>
            <p:cNvSpPr>
              <a:spLocks/>
            </p:cNvSpPr>
            <p:nvPr/>
          </p:nvSpPr>
          <p:spPr bwMode="auto">
            <a:xfrm>
              <a:off x="2234101" y="5262428"/>
              <a:ext cx="146897" cy="269260"/>
            </a:xfrm>
            <a:custGeom>
              <a:avLst/>
              <a:gdLst/>
              <a:ahLst/>
              <a:cxnLst>
                <a:cxn ang="0">
                  <a:pos x="0" y="0"/>
                </a:cxn>
                <a:cxn ang="0">
                  <a:pos x="0" y="528"/>
                </a:cxn>
                <a:cxn ang="0">
                  <a:pos x="288" y="528"/>
                </a:cxn>
                <a:cxn ang="0">
                  <a:pos x="288" y="192"/>
                </a:cxn>
                <a:cxn ang="0">
                  <a:pos x="192" y="192"/>
                </a:cxn>
                <a:cxn ang="0">
                  <a:pos x="192" y="0"/>
                </a:cxn>
                <a:cxn ang="0">
                  <a:pos x="0" y="0"/>
                </a:cxn>
              </a:cxnLst>
              <a:rect l="0" t="0" r="r" b="b"/>
              <a:pathLst>
                <a:path w="288" h="528">
                  <a:moveTo>
                    <a:pt x="0" y="0"/>
                  </a:moveTo>
                  <a:lnTo>
                    <a:pt x="0" y="528"/>
                  </a:lnTo>
                  <a:lnTo>
                    <a:pt x="288" y="528"/>
                  </a:lnTo>
                  <a:lnTo>
                    <a:pt x="288" y="192"/>
                  </a:lnTo>
                  <a:lnTo>
                    <a:pt x="192" y="192"/>
                  </a:lnTo>
                  <a:lnTo>
                    <a:pt x="192" y="0"/>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512" name="Rectangle 46"/>
            <p:cNvSpPr>
              <a:spLocks noChangeArrowheads="1"/>
            </p:cNvSpPr>
            <p:nvPr/>
          </p:nvSpPr>
          <p:spPr bwMode="auto">
            <a:xfrm>
              <a:off x="2111687" y="5262428"/>
              <a:ext cx="122414" cy="7343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13" name="Freeform 47"/>
            <p:cNvSpPr>
              <a:spLocks/>
            </p:cNvSpPr>
            <p:nvPr/>
          </p:nvSpPr>
          <p:spPr bwMode="auto">
            <a:xfrm>
              <a:off x="2478929" y="5556166"/>
              <a:ext cx="244828" cy="269260"/>
            </a:xfrm>
            <a:custGeom>
              <a:avLst/>
              <a:gdLst/>
              <a:ahLst/>
              <a:cxnLst>
                <a:cxn ang="0">
                  <a:pos x="0" y="0"/>
                </a:cxn>
                <a:cxn ang="0">
                  <a:pos x="0" y="528"/>
                </a:cxn>
                <a:cxn ang="0">
                  <a:pos x="480" y="528"/>
                </a:cxn>
                <a:cxn ang="0">
                  <a:pos x="480" y="288"/>
                </a:cxn>
                <a:cxn ang="0">
                  <a:pos x="144" y="288"/>
                </a:cxn>
                <a:cxn ang="0">
                  <a:pos x="144" y="0"/>
                </a:cxn>
                <a:cxn ang="0">
                  <a:pos x="0" y="0"/>
                </a:cxn>
              </a:cxnLst>
              <a:rect l="0" t="0" r="r" b="b"/>
              <a:pathLst>
                <a:path w="480" h="528">
                  <a:moveTo>
                    <a:pt x="0" y="0"/>
                  </a:moveTo>
                  <a:lnTo>
                    <a:pt x="0" y="528"/>
                  </a:lnTo>
                  <a:lnTo>
                    <a:pt x="480" y="528"/>
                  </a:lnTo>
                  <a:lnTo>
                    <a:pt x="480" y="288"/>
                  </a:lnTo>
                  <a:lnTo>
                    <a:pt x="144" y="288"/>
                  </a:lnTo>
                  <a:lnTo>
                    <a:pt x="144" y="0"/>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514" name="Rectangle 48"/>
            <p:cNvSpPr>
              <a:spLocks noChangeArrowheads="1"/>
            </p:cNvSpPr>
            <p:nvPr/>
          </p:nvSpPr>
          <p:spPr bwMode="auto">
            <a:xfrm>
              <a:off x="1964790" y="5482732"/>
              <a:ext cx="97931" cy="416129"/>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15" name="Freeform 49"/>
            <p:cNvSpPr>
              <a:spLocks/>
            </p:cNvSpPr>
            <p:nvPr/>
          </p:nvSpPr>
          <p:spPr bwMode="auto">
            <a:xfrm>
              <a:off x="1915824" y="4968690"/>
              <a:ext cx="122414" cy="220304"/>
            </a:xfrm>
            <a:custGeom>
              <a:avLst/>
              <a:gdLst/>
              <a:ahLst/>
              <a:cxnLst>
                <a:cxn ang="0">
                  <a:pos x="0" y="0"/>
                </a:cxn>
                <a:cxn ang="0">
                  <a:pos x="0" y="432"/>
                </a:cxn>
                <a:cxn ang="0">
                  <a:pos x="144" y="432"/>
                </a:cxn>
                <a:cxn ang="0">
                  <a:pos x="144" y="192"/>
                </a:cxn>
                <a:cxn ang="0">
                  <a:pos x="240" y="192"/>
                </a:cxn>
                <a:cxn ang="0">
                  <a:pos x="240" y="0"/>
                </a:cxn>
                <a:cxn ang="0">
                  <a:pos x="0" y="0"/>
                </a:cxn>
              </a:cxnLst>
              <a:rect l="0" t="0" r="r" b="b"/>
              <a:pathLst>
                <a:path w="240" h="432">
                  <a:moveTo>
                    <a:pt x="0" y="0"/>
                  </a:moveTo>
                  <a:lnTo>
                    <a:pt x="0" y="432"/>
                  </a:lnTo>
                  <a:lnTo>
                    <a:pt x="144" y="432"/>
                  </a:lnTo>
                  <a:lnTo>
                    <a:pt x="144" y="192"/>
                  </a:lnTo>
                  <a:lnTo>
                    <a:pt x="240" y="192"/>
                  </a:lnTo>
                  <a:lnTo>
                    <a:pt x="240" y="0"/>
                  </a:lnTo>
                  <a:lnTo>
                    <a:pt x="0" y="0"/>
                  </a:lnTo>
                  <a:close/>
                </a:path>
              </a:pathLst>
            </a:custGeom>
            <a:solidFill>
              <a:srgbClr val="D6BDA2"/>
            </a:solidFill>
            <a:ln w="12700">
              <a:solidFill>
                <a:schemeClr val="tx1"/>
              </a:solidFill>
              <a:round/>
              <a:headEnd/>
              <a:tailEnd/>
            </a:ln>
            <a:effectLst/>
          </p:spPr>
          <p:txBody>
            <a:bodyPr/>
            <a:lstStyle/>
            <a:p>
              <a:pPr algn="ctr"/>
              <a:endParaRPr lang="en-US" dirty="0">
                <a:solidFill>
                  <a:prstClr val="black"/>
                </a:solidFill>
              </a:endParaRPr>
            </a:p>
          </p:txBody>
        </p:sp>
        <p:sp>
          <p:nvSpPr>
            <p:cNvPr id="516" name="Rectangle 50"/>
            <p:cNvSpPr>
              <a:spLocks noChangeArrowheads="1"/>
            </p:cNvSpPr>
            <p:nvPr/>
          </p:nvSpPr>
          <p:spPr bwMode="auto">
            <a:xfrm>
              <a:off x="2283067" y="5703035"/>
              <a:ext cx="195863" cy="195826"/>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17" name="Rectangle 51"/>
            <p:cNvSpPr>
              <a:spLocks noChangeArrowheads="1"/>
            </p:cNvSpPr>
            <p:nvPr/>
          </p:nvSpPr>
          <p:spPr bwMode="auto">
            <a:xfrm>
              <a:off x="2234101" y="5531688"/>
              <a:ext cx="146897"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18" name="Freeform 52"/>
            <p:cNvSpPr>
              <a:spLocks/>
            </p:cNvSpPr>
            <p:nvPr/>
          </p:nvSpPr>
          <p:spPr bwMode="auto">
            <a:xfrm>
              <a:off x="2038238" y="4503605"/>
              <a:ext cx="146897" cy="318217"/>
            </a:xfrm>
            <a:custGeom>
              <a:avLst/>
              <a:gdLst/>
              <a:ahLst/>
              <a:cxnLst>
                <a:cxn ang="0">
                  <a:pos x="0" y="0"/>
                </a:cxn>
                <a:cxn ang="0">
                  <a:pos x="96" y="0"/>
                </a:cxn>
                <a:cxn ang="0">
                  <a:pos x="96" y="432"/>
                </a:cxn>
                <a:cxn ang="0">
                  <a:pos x="288" y="432"/>
                </a:cxn>
                <a:cxn ang="0">
                  <a:pos x="288" y="624"/>
                </a:cxn>
                <a:cxn ang="0">
                  <a:pos x="0" y="624"/>
                </a:cxn>
                <a:cxn ang="0">
                  <a:pos x="0" y="0"/>
                </a:cxn>
              </a:cxnLst>
              <a:rect l="0" t="0" r="r" b="b"/>
              <a:pathLst>
                <a:path w="288" h="624">
                  <a:moveTo>
                    <a:pt x="0" y="0"/>
                  </a:moveTo>
                  <a:lnTo>
                    <a:pt x="96" y="0"/>
                  </a:lnTo>
                  <a:lnTo>
                    <a:pt x="96" y="432"/>
                  </a:lnTo>
                  <a:lnTo>
                    <a:pt x="288" y="432"/>
                  </a:lnTo>
                  <a:lnTo>
                    <a:pt x="288" y="624"/>
                  </a:lnTo>
                  <a:lnTo>
                    <a:pt x="0" y="624"/>
                  </a:lnTo>
                  <a:lnTo>
                    <a:pt x="0" y="0"/>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519" name="Freeform 53"/>
            <p:cNvSpPr>
              <a:spLocks/>
            </p:cNvSpPr>
            <p:nvPr/>
          </p:nvSpPr>
          <p:spPr bwMode="auto">
            <a:xfrm>
              <a:off x="2038238" y="4821821"/>
              <a:ext cx="146897" cy="318217"/>
            </a:xfrm>
            <a:custGeom>
              <a:avLst/>
              <a:gdLst/>
              <a:ahLst/>
              <a:cxnLst>
                <a:cxn ang="0">
                  <a:pos x="0" y="0"/>
                </a:cxn>
                <a:cxn ang="0">
                  <a:pos x="288" y="0"/>
                </a:cxn>
                <a:cxn ang="0">
                  <a:pos x="288" y="624"/>
                </a:cxn>
                <a:cxn ang="0">
                  <a:pos x="96" y="624"/>
                </a:cxn>
                <a:cxn ang="0">
                  <a:pos x="96" y="480"/>
                </a:cxn>
                <a:cxn ang="0">
                  <a:pos x="0" y="480"/>
                </a:cxn>
                <a:cxn ang="0">
                  <a:pos x="0" y="0"/>
                </a:cxn>
              </a:cxnLst>
              <a:rect l="0" t="0" r="r" b="b"/>
              <a:pathLst>
                <a:path w="288" h="624">
                  <a:moveTo>
                    <a:pt x="0" y="0"/>
                  </a:moveTo>
                  <a:lnTo>
                    <a:pt x="288" y="0"/>
                  </a:lnTo>
                  <a:lnTo>
                    <a:pt x="288" y="624"/>
                  </a:lnTo>
                  <a:lnTo>
                    <a:pt x="96" y="624"/>
                  </a:lnTo>
                  <a:lnTo>
                    <a:pt x="96" y="480"/>
                  </a:lnTo>
                  <a:lnTo>
                    <a:pt x="0" y="480"/>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520" name="Freeform 54"/>
            <p:cNvSpPr>
              <a:spLocks/>
            </p:cNvSpPr>
            <p:nvPr/>
          </p:nvSpPr>
          <p:spPr bwMode="auto">
            <a:xfrm>
              <a:off x="2185135" y="4723909"/>
              <a:ext cx="122414" cy="367173"/>
            </a:xfrm>
            <a:custGeom>
              <a:avLst/>
              <a:gdLst/>
              <a:ahLst/>
              <a:cxnLst>
                <a:cxn ang="0">
                  <a:pos x="0" y="0"/>
                </a:cxn>
                <a:cxn ang="0">
                  <a:pos x="240" y="0"/>
                </a:cxn>
                <a:cxn ang="0">
                  <a:pos x="240" y="720"/>
                </a:cxn>
                <a:cxn ang="0">
                  <a:pos x="96" y="720"/>
                </a:cxn>
                <a:cxn ang="0">
                  <a:pos x="96" y="432"/>
                </a:cxn>
                <a:cxn ang="0">
                  <a:pos x="0" y="432"/>
                </a:cxn>
                <a:cxn ang="0">
                  <a:pos x="0" y="0"/>
                </a:cxn>
              </a:cxnLst>
              <a:rect l="0" t="0" r="r" b="b"/>
              <a:pathLst>
                <a:path w="240" h="720">
                  <a:moveTo>
                    <a:pt x="0" y="0"/>
                  </a:moveTo>
                  <a:lnTo>
                    <a:pt x="240" y="0"/>
                  </a:lnTo>
                  <a:lnTo>
                    <a:pt x="240" y="720"/>
                  </a:lnTo>
                  <a:lnTo>
                    <a:pt x="96" y="720"/>
                  </a:lnTo>
                  <a:lnTo>
                    <a:pt x="96" y="432"/>
                  </a:lnTo>
                  <a:lnTo>
                    <a:pt x="0" y="432"/>
                  </a:lnTo>
                  <a:lnTo>
                    <a:pt x="0" y="0"/>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521" name="Rectangle 55"/>
            <p:cNvSpPr>
              <a:spLocks noChangeArrowheads="1"/>
            </p:cNvSpPr>
            <p:nvPr/>
          </p:nvSpPr>
          <p:spPr bwMode="auto">
            <a:xfrm>
              <a:off x="2307549" y="4699431"/>
              <a:ext cx="269311" cy="48956"/>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22" name="Rectangle 56"/>
            <p:cNvSpPr>
              <a:spLocks noChangeArrowheads="1"/>
            </p:cNvSpPr>
            <p:nvPr/>
          </p:nvSpPr>
          <p:spPr bwMode="auto">
            <a:xfrm>
              <a:off x="2478929" y="5360341"/>
              <a:ext cx="146897" cy="195826"/>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23" name="Rectangle 57"/>
            <p:cNvSpPr>
              <a:spLocks noChangeArrowheads="1"/>
            </p:cNvSpPr>
            <p:nvPr/>
          </p:nvSpPr>
          <p:spPr bwMode="auto">
            <a:xfrm>
              <a:off x="2429963" y="5091081"/>
              <a:ext cx="97931" cy="146869"/>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24" name="Rectangle 58"/>
            <p:cNvSpPr>
              <a:spLocks noChangeArrowheads="1"/>
            </p:cNvSpPr>
            <p:nvPr/>
          </p:nvSpPr>
          <p:spPr bwMode="auto">
            <a:xfrm>
              <a:off x="2429963" y="5237950"/>
              <a:ext cx="195863" cy="122391"/>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25" name="Rectangle 59"/>
            <p:cNvSpPr>
              <a:spLocks noChangeArrowheads="1"/>
            </p:cNvSpPr>
            <p:nvPr/>
          </p:nvSpPr>
          <p:spPr bwMode="auto">
            <a:xfrm>
              <a:off x="2087204" y="4552561"/>
              <a:ext cx="220346"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26" name="Rectangle 60"/>
            <p:cNvSpPr>
              <a:spLocks noChangeArrowheads="1"/>
            </p:cNvSpPr>
            <p:nvPr/>
          </p:nvSpPr>
          <p:spPr bwMode="auto">
            <a:xfrm>
              <a:off x="2307549" y="4430170"/>
              <a:ext cx="220346" cy="269260"/>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27" name="Rectangle 61"/>
            <p:cNvSpPr>
              <a:spLocks noChangeArrowheads="1"/>
            </p:cNvSpPr>
            <p:nvPr/>
          </p:nvSpPr>
          <p:spPr bwMode="auto">
            <a:xfrm>
              <a:off x="2209618" y="4430170"/>
              <a:ext cx="97931" cy="122391"/>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28" name="Freeform 62"/>
            <p:cNvSpPr>
              <a:spLocks/>
            </p:cNvSpPr>
            <p:nvPr/>
          </p:nvSpPr>
          <p:spPr bwMode="auto">
            <a:xfrm>
              <a:off x="3017551" y="4944212"/>
              <a:ext cx="220346" cy="391651"/>
            </a:xfrm>
            <a:custGeom>
              <a:avLst/>
              <a:gdLst/>
              <a:ahLst/>
              <a:cxnLst>
                <a:cxn ang="0">
                  <a:pos x="0" y="576"/>
                </a:cxn>
                <a:cxn ang="0">
                  <a:pos x="0" y="240"/>
                </a:cxn>
                <a:cxn ang="0">
                  <a:pos x="240" y="240"/>
                </a:cxn>
                <a:cxn ang="0">
                  <a:pos x="240" y="0"/>
                </a:cxn>
                <a:cxn ang="0">
                  <a:pos x="432" y="0"/>
                </a:cxn>
                <a:cxn ang="0">
                  <a:pos x="432" y="768"/>
                </a:cxn>
                <a:cxn ang="0">
                  <a:pos x="144" y="768"/>
                </a:cxn>
                <a:cxn ang="0">
                  <a:pos x="144" y="576"/>
                </a:cxn>
                <a:cxn ang="0">
                  <a:pos x="0" y="576"/>
                </a:cxn>
              </a:cxnLst>
              <a:rect l="0" t="0" r="r" b="b"/>
              <a:pathLst>
                <a:path w="432" h="768">
                  <a:moveTo>
                    <a:pt x="0" y="576"/>
                  </a:moveTo>
                  <a:lnTo>
                    <a:pt x="0" y="240"/>
                  </a:lnTo>
                  <a:lnTo>
                    <a:pt x="240" y="240"/>
                  </a:lnTo>
                  <a:lnTo>
                    <a:pt x="240" y="0"/>
                  </a:lnTo>
                  <a:lnTo>
                    <a:pt x="432" y="0"/>
                  </a:lnTo>
                  <a:lnTo>
                    <a:pt x="432" y="768"/>
                  </a:lnTo>
                  <a:lnTo>
                    <a:pt x="144" y="768"/>
                  </a:lnTo>
                  <a:lnTo>
                    <a:pt x="144" y="576"/>
                  </a:lnTo>
                  <a:lnTo>
                    <a:pt x="0" y="576"/>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529" name="Rectangle 63"/>
            <p:cNvSpPr>
              <a:spLocks noChangeArrowheads="1"/>
            </p:cNvSpPr>
            <p:nvPr/>
          </p:nvSpPr>
          <p:spPr bwMode="auto">
            <a:xfrm>
              <a:off x="2552377" y="5556166"/>
              <a:ext cx="171380" cy="146869"/>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30" name="Rectangle 64"/>
            <p:cNvSpPr>
              <a:spLocks noChangeArrowheads="1"/>
            </p:cNvSpPr>
            <p:nvPr/>
          </p:nvSpPr>
          <p:spPr bwMode="auto">
            <a:xfrm>
              <a:off x="2625826" y="5384819"/>
              <a:ext cx="146897"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31" name="Rectangle 65"/>
            <p:cNvSpPr>
              <a:spLocks noChangeArrowheads="1"/>
            </p:cNvSpPr>
            <p:nvPr/>
          </p:nvSpPr>
          <p:spPr bwMode="auto">
            <a:xfrm>
              <a:off x="2821689" y="5017647"/>
              <a:ext cx="97931" cy="342695"/>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32" name="Rectangle 66"/>
            <p:cNvSpPr>
              <a:spLocks noChangeArrowheads="1"/>
            </p:cNvSpPr>
            <p:nvPr/>
          </p:nvSpPr>
          <p:spPr bwMode="auto">
            <a:xfrm>
              <a:off x="2846171" y="5654079"/>
              <a:ext cx="122414" cy="244782"/>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33" name="Rectangle 67"/>
            <p:cNvSpPr>
              <a:spLocks noChangeArrowheads="1"/>
            </p:cNvSpPr>
            <p:nvPr/>
          </p:nvSpPr>
          <p:spPr bwMode="auto">
            <a:xfrm>
              <a:off x="2919620" y="5344764"/>
              <a:ext cx="195863" cy="17802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534" name="Rectangle 68"/>
            <p:cNvSpPr>
              <a:spLocks noChangeArrowheads="1"/>
            </p:cNvSpPr>
            <p:nvPr/>
          </p:nvSpPr>
          <p:spPr bwMode="auto">
            <a:xfrm>
              <a:off x="2307549" y="4979310"/>
              <a:ext cx="122414" cy="101150"/>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grpSp>
      <p:sp>
        <p:nvSpPr>
          <p:cNvPr id="536" name="Text Box 73"/>
          <p:cNvSpPr txBox="1">
            <a:spLocks noChangeArrowheads="1"/>
          </p:cNvSpPr>
          <p:nvPr/>
        </p:nvSpPr>
        <p:spPr bwMode="auto">
          <a:xfrm>
            <a:off x="1893011" y="5909479"/>
            <a:ext cx="1449695" cy="338554"/>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rgbClr val="E24100"/>
                </a:solidFill>
                <a:latin typeface="Arial" pitchFamily="34" charset="0"/>
                <a:cs typeface="Arial" pitchFamily="34" charset="0"/>
              </a:rPr>
              <a:t>“DDA”</a:t>
            </a:r>
          </a:p>
        </p:txBody>
      </p:sp>
      <p:sp>
        <p:nvSpPr>
          <p:cNvPr id="542" name="Text Box 73"/>
          <p:cNvSpPr txBox="1">
            <a:spLocks noChangeArrowheads="1"/>
          </p:cNvSpPr>
          <p:nvPr/>
        </p:nvSpPr>
        <p:spPr bwMode="auto">
          <a:xfrm>
            <a:off x="1646585" y="4008807"/>
            <a:ext cx="1307009" cy="338554"/>
          </a:xfrm>
          <a:prstGeom prst="rect">
            <a:avLst/>
          </a:prstGeom>
          <a:noFill/>
          <a:ln w="9525">
            <a:noFill/>
            <a:miter lim="800000"/>
            <a:headEnd/>
            <a:tailEnd/>
          </a:ln>
          <a:effectLst/>
        </p:spPr>
        <p:txBody>
          <a:bodyPr wrap="square">
            <a:spAutoFit/>
          </a:bodyPr>
          <a:lstStyle/>
          <a:p>
            <a:pPr algn="r">
              <a:spcBef>
                <a:spcPct val="50000"/>
              </a:spcBef>
            </a:pPr>
            <a:r>
              <a:rPr lang="en-US" sz="1600" b="1" dirty="0">
                <a:solidFill>
                  <a:srgbClr val="E24100"/>
                </a:solidFill>
                <a:latin typeface="Arial" pitchFamily="34" charset="0"/>
                <a:cs typeface="Arial" pitchFamily="34" charset="0"/>
              </a:rPr>
              <a:t>“QCT” </a:t>
            </a:r>
          </a:p>
        </p:txBody>
      </p:sp>
      <p:grpSp>
        <p:nvGrpSpPr>
          <p:cNvPr id="543" name="Group 542"/>
          <p:cNvGrpSpPr/>
          <p:nvPr/>
        </p:nvGrpSpPr>
        <p:grpSpPr>
          <a:xfrm>
            <a:off x="5839729" y="3364336"/>
            <a:ext cx="1024328" cy="523220"/>
            <a:chOff x="3368376" y="3727048"/>
            <a:chExt cx="1145751" cy="585241"/>
          </a:xfrm>
        </p:grpSpPr>
        <p:sp>
          <p:nvSpPr>
            <p:cNvPr id="544" name="TextBox 543"/>
            <p:cNvSpPr txBox="1"/>
            <p:nvPr/>
          </p:nvSpPr>
          <p:spPr>
            <a:xfrm>
              <a:off x="3460830" y="3727048"/>
              <a:ext cx="1053297" cy="585241"/>
            </a:xfrm>
            <a:prstGeom prst="rect">
              <a:avLst/>
            </a:prstGeom>
            <a:noFill/>
          </p:spPr>
          <p:txBody>
            <a:bodyPr wrap="square" rtlCol="0">
              <a:spAutoFit/>
              <a:scene3d>
                <a:camera prst="orthographicFront"/>
                <a:lightRig rig="threePt" dir="t"/>
              </a:scene3d>
              <a:sp3d extrusionH="57150">
                <a:bevelT w="38100" h="38100"/>
              </a:sp3d>
            </a:bodyPr>
            <a:lstStyle/>
            <a:p>
              <a:pPr algn="r"/>
              <a:r>
                <a:rPr lang="en-US" sz="2800" b="1" dirty="0">
                  <a:solidFill>
                    <a:srgbClr val="7030A0"/>
                  </a:solidFill>
                  <a:latin typeface="Arial" pitchFamily="34" charset="0"/>
                  <a:cs typeface="Arial" pitchFamily="34" charset="0"/>
                </a:rPr>
                <a:t>30</a:t>
              </a:r>
              <a:r>
                <a:rPr lang="en-US" sz="2400" b="1" dirty="0">
                  <a:solidFill>
                    <a:srgbClr val="7030A0"/>
                  </a:solidFill>
                  <a:latin typeface="Arial" pitchFamily="34" charset="0"/>
                  <a:cs typeface="Arial" pitchFamily="34" charset="0"/>
                </a:rPr>
                <a:t>%</a:t>
              </a:r>
              <a:endParaRPr lang="en-US" sz="2800" b="1" dirty="0">
                <a:solidFill>
                  <a:srgbClr val="7030A0"/>
                </a:solidFill>
                <a:latin typeface="Arial" pitchFamily="34" charset="0"/>
                <a:cs typeface="Arial" pitchFamily="34" charset="0"/>
              </a:endParaRPr>
            </a:p>
          </p:txBody>
        </p:sp>
        <p:sp>
          <p:nvSpPr>
            <p:cNvPr id="545" name="Down Arrow 544"/>
            <p:cNvSpPr/>
            <p:nvPr/>
          </p:nvSpPr>
          <p:spPr>
            <a:xfrm flipV="1">
              <a:off x="3368376" y="3843427"/>
              <a:ext cx="243070" cy="334625"/>
            </a:xfrm>
            <a:prstGeom prst="downArrow">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6" name="Rectangle 63"/>
          <p:cNvSpPr>
            <a:spLocks noChangeArrowheads="1"/>
          </p:cNvSpPr>
          <p:nvPr/>
        </p:nvSpPr>
        <p:spPr bwMode="auto">
          <a:xfrm>
            <a:off x="2966787" y="4104174"/>
            <a:ext cx="171380" cy="146869"/>
          </a:xfrm>
          <a:prstGeom prst="rect">
            <a:avLst/>
          </a:prstGeom>
          <a:solidFill>
            <a:srgbClr val="99CC00"/>
          </a:solidFill>
          <a:ln w="19050">
            <a:solidFill>
              <a:schemeClr val="tx1"/>
            </a:solidFill>
            <a:miter lim="800000"/>
            <a:headEnd/>
            <a:tailEnd/>
          </a:ln>
          <a:effectLst>
            <a:outerShdw blurRad="38100" dist="12700" dir="2700000" algn="tl" rotWithShape="0">
              <a:prstClr val="black">
                <a:alpha val="35000"/>
              </a:prstClr>
            </a:outerShdw>
          </a:effectLst>
        </p:spPr>
        <p:txBody>
          <a:bodyPr wrap="none" anchor="ctr"/>
          <a:lstStyle/>
          <a:p>
            <a:pPr algn="ctr"/>
            <a:endParaRPr lang="en-US" sz="1800" dirty="0">
              <a:solidFill>
                <a:prstClr val="black"/>
              </a:solidFill>
            </a:endParaRPr>
          </a:p>
        </p:txBody>
      </p:sp>
      <p:grpSp>
        <p:nvGrpSpPr>
          <p:cNvPr id="553" name="Group 1056"/>
          <p:cNvGrpSpPr>
            <a:grpSpLocks/>
          </p:cNvGrpSpPr>
          <p:nvPr/>
        </p:nvGrpSpPr>
        <p:grpSpPr bwMode="auto">
          <a:xfrm>
            <a:off x="-1405282" y="4594604"/>
            <a:ext cx="381000" cy="381000"/>
            <a:chOff x="2256" y="720"/>
            <a:chExt cx="960" cy="960"/>
          </a:xfrm>
        </p:grpSpPr>
        <p:sp>
          <p:nvSpPr>
            <p:cNvPr id="554"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5"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6" name="WordArt 1059"/>
            <p:cNvSpPr>
              <a:spLocks noChangeArrowheads="1" noChangeShapeType="1" noTextEdit="1"/>
            </p:cNvSpPr>
            <p:nvPr/>
          </p:nvSpPr>
          <p:spPr bwMode="auto">
            <a:xfrm>
              <a:off x="2573" y="950"/>
              <a:ext cx="237" cy="50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1</a:t>
              </a:r>
            </a:p>
          </p:txBody>
        </p:sp>
      </p:grpSp>
      <p:grpSp>
        <p:nvGrpSpPr>
          <p:cNvPr id="561" name="Group 1056"/>
          <p:cNvGrpSpPr>
            <a:grpSpLocks/>
          </p:cNvGrpSpPr>
          <p:nvPr/>
        </p:nvGrpSpPr>
        <p:grpSpPr bwMode="auto">
          <a:xfrm>
            <a:off x="-1059224" y="4975604"/>
            <a:ext cx="381000" cy="381000"/>
            <a:chOff x="2256" y="720"/>
            <a:chExt cx="960" cy="960"/>
          </a:xfrm>
        </p:grpSpPr>
        <p:sp>
          <p:nvSpPr>
            <p:cNvPr id="562"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4" name="WordArt 1059"/>
            <p:cNvSpPr>
              <a:spLocks noChangeArrowheads="1" noChangeShapeType="1" noTextEdit="1"/>
            </p:cNvSpPr>
            <p:nvPr/>
          </p:nvSpPr>
          <p:spPr bwMode="auto">
            <a:xfrm>
              <a:off x="2584" y="927"/>
              <a:ext cx="300" cy="50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2</a:t>
              </a:r>
            </a:p>
          </p:txBody>
        </p:sp>
      </p:grpSp>
      <p:grpSp>
        <p:nvGrpSpPr>
          <p:cNvPr id="565" name="Group 1056"/>
          <p:cNvGrpSpPr>
            <a:grpSpLocks/>
          </p:cNvGrpSpPr>
          <p:nvPr/>
        </p:nvGrpSpPr>
        <p:grpSpPr bwMode="auto">
          <a:xfrm>
            <a:off x="-1462404" y="5382569"/>
            <a:ext cx="381000" cy="381000"/>
            <a:chOff x="2256" y="720"/>
            <a:chExt cx="960" cy="960"/>
          </a:xfrm>
        </p:grpSpPr>
        <p:sp>
          <p:nvSpPr>
            <p:cNvPr id="566"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7"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8" name="WordArt 1059"/>
            <p:cNvSpPr>
              <a:spLocks noChangeAspect="1" noChangeArrowheads="1" noChangeShapeType="1" noTextEdit="1"/>
            </p:cNvSpPr>
            <p:nvPr/>
          </p:nvSpPr>
          <p:spPr bwMode="auto">
            <a:xfrm>
              <a:off x="2584" y="927"/>
              <a:ext cx="315" cy="53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3</a:t>
              </a:r>
            </a:p>
          </p:txBody>
        </p:sp>
      </p:gr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1364" y="4008807"/>
            <a:ext cx="287765" cy="292244"/>
          </a:xfrm>
          <a:prstGeom prst="rect">
            <a:avLst/>
          </a:prstGeom>
          <a:noFill/>
          <a:ln>
            <a:noFill/>
          </a:ln>
          <a:effectLst>
            <a:outerShdw blurRad="50800" dist="12700" dir="2700000" algn="tl" rotWithShape="0">
              <a:prstClr val="black">
                <a:alpha val="5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5670" y="5925542"/>
            <a:ext cx="292244" cy="287765"/>
          </a:xfrm>
          <a:prstGeom prst="rect">
            <a:avLst/>
          </a:prstGeom>
          <a:noFill/>
          <a:ln>
            <a:noFill/>
          </a:ln>
          <a:effectLst>
            <a:outerShdw blurRad="50800" dist="12700" dir="2700000" algn="tl" rotWithShape="0">
              <a:prstClr val="black">
                <a:alpha val="5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9" name="Rectangle 568"/>
          <p:cNvSpPr/>
          <p:nvPr/>
        </p:nvSpPr>
        <p:spPr>
          <a:xfrm>
            <a:off x="10812089" y="1148220"/>
            <a:ext cx="425724" cy="26193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TextBox 320"/>
          <p:cNvSpPr txBox="1"/>
          <p:nvPr/>
        </p:nvSpPr>
        <p:spPr>
          <a:xfrm>
            <a:off x="5089349" y="1838115"/>
            <a:ext cx="2055390" cy="369332"/>
          </a:xfrm>
          <a:prstGeom prst="rect">
            <a:avLst/>
          </a:prstGeom>
          <a:noFill/>
        </p:spPr>
        <p:txBody>
          <a:bodyPr wrap="square" rtlCol="0">
            <a:spAutoFit/>
          </a:bodyPr>
          <a:lstStyle/>
          <a:p>
            <a:r>
              <a:rPr lang="en-US" b="1" dirty="0">
                <a:solidFill>
                  <a:srgbClr val="6E5A36"/>
                </a:solidFill>
                <a:latin typeface="Arial" pitchFamily="34" charset="0"/>
                <a:cs typeface="Arial" pitchFamily="34" charset="0"/>
              </a:rPr>
              <a:t>Eligible Basis</a:t>
            </a:r>
          </a:p>
        </p:txBody>
      </p:sp>
      <p:sp>
        <p:nvSpPr>
          <p:cNvPr id="358" name="Text Box 140"/>
          <p:cNvSpPr txBox="1">
            <a:spLocks noChangeArrowheads="1"/>
          </p:cNvSpPr>
          <p:nvPr/>
        </p:nvSpPr>
        <p:spPr bwMode="auto">
          <a:xfrm>
            <a:off x="6680411" y="1909205"/>
            <a:ext cx="1386818" cy="289310"/>
          </a:xfrm>
          <a:prstGeom prst="rect">
            <a:avLst/>
          </a:prstGeom>
          <a:noFill/>
          <a:ln w="9525">
            <a:noFill/>
            <a:miter lim="800000"/>
            <a:headEnd/>
            <a:tailEnd/>
          </a:ln>
          <a:effectLst/>
        </p:spPr>
        <p:txBody>
          <a:bodyPr wrap="square">
            <a:spAutoFit/>
          </a:bodyPr>
          <a:lstStyle/>
          <a:p>
            <a:pPr>
              <a:lnSpc>
                <a:spcPct val="80000"/>
              </a:lnSpc>
            </a:pPr>
            <a:r>
              <a:rPr lang="en-US" sz="1600" b="1" dirty="0">
                <a:solidFill>
                  <a:srgbClr val="000000"/>
                </a:solidFill>
                <a:latin typeface="Arial" pitchFamily="34" charset="0"/>
                <a:cs typeface="Arial" pitchFamily="34" charset="0"/>
              </a:rPr>
              <a:t>= $10mil</a:t>
            </a:r>
            <a:endParaRPr lang="en-US" b="1" baseline="-25000" dirty="0">
              <a:solidFill>
                <a:srgbClr val="000000"/>
              </a:solidFill>
              <a:latin typeface="Arial" pitchFamily="34" charset="0"/>
              <a:cs typeface="Arial" pitchFamily="34" charset="0"/>
            </a:endParaRPr>
          </a:p>
        </p:txBody>
      </p:sp>
      <p:sp>
        <p:nvSpPr>
          <p:cNvPr id="7" name="Freeform 6"/>
          <p:cNvSpPr/>
          <p:nvPr/>
        </p:nvSpPr>
        <p:spPr>
          <a:xfrm>
            <a:off x="7363328" y="2155928"/>
            <a:ext cx="84264" cy="356616"/>
          </a:xfrm>
          <a:custGeom>
            <a:avLst/>
            <a:gdLst>
              <a:gd name="connsiteX0" fmla="*/ 0 w 60157"/>
              <a:gd name="connsiteY0" fmla="*/ 0 h 529389"/>
              <a:gd name="connsiteX1" fmla="*/ 36094 w 60157"/>
              <a:gd name="connsiteY1" fmla="*/ 216568 h 529389"/>
              <a:gd name="connsiteX2" fmla="*/ 60157 w 60157"/>
              <a:gd name="connsiteY2" fmla="*/ 529389 h 529389"/>
            </a:gdLst>
            <a:ahLst/>
            <a:cxnLst>
              <a:cxn ang="0">
                <a:pos x="connsiteX0" y="connsiteY0"/>
              </a:cxn>
              <a:cxn ang="0">
                <a:pos x="connsiteX1" y="connsiteY1"/>
              </a:cxn>
              <a:cxn ang="0">
                <a:pos x="connsiteX2" y="connsiteY2"/>
              </a:cxn>
            </a:cxnLst>
            <a:rect l="l" t="t" r="r" b="b"/>
            <a:pathLst>
              <a:path w="60157" h="529389">
                <a:moveTo>
                  <a:pt x="0" y="0"/>
                </a:moveTo>
                <a:cubicBezTo>
                  <a:pt x="13034" y="64168"/>
                  <a:pt x="26068" y="128337"/>
                  <a:pt x="36094" y="216568"/>
                </a:cubicBezTo>
                <a:cubicBezTo>
                  <a:pt x="46120" y="304800"/>
                  <a:pt x="53138" y="417094"/>
                  <a:pt x="60157" y="52938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7700210" y="2081462"/>
            <a:ext cx="777240" cy="612648"/>
          </a:xfrm>
          <a:custGeom>
            <a:avLst/>
            <a:gdLst>
              <a:gd name="connsiteX0" fmla="*/ 0 w 565870"/>
              <a:gd name="connsiteY0" fmla="*/ 0 h 445169"/>
              <a:gd name="connsiteX1" fmla="*/ 409074 w 565870"/>
              <a:gd name="connsiteY1" fmla="*/ 120316 h 445169"/>
              <a:gd name="connsiteX2" fmla="*/ 541421 w 565870"/>
              <a:gd name="connsiteY2" fmla="*/ 264695 h 445169"/>
              <a:gd name="connsiteX3" fmla="*/ 565485 w 565870"/>
              <a:gd name="connsiteY3" fmla="*/ 445169 h 445169"/>
            </a:gdLst>
            <a:ahLst/>
            <a:cxnLst>
              <a:cxn ang="0">
                <a:pos x="connsiteX0" y="connsiteY0"/>
              </a:cxn>
              <a:cxn ang="0">
                <a:pos x="connsiteX1" y="connsiteY1"/>
              </a:cxn>
              <a:cxn ang="0">
                <a:pos x="connsiteX2" y="connsiteY2"/>
              </a:cxn>
              <a:cxn ang="0">
                <a:pos x="connsiteX3" y="connsiteY3"/>
              </a:cxn>
            </a:cxnLst>
            <a:rect l="l" t="t" r="r" b="b"/>
            <a:pathLst>
              <a:path w="565870" h="445169">
                <a:moveTo>
                  <a:pt x="0" y="0"/>
                </a:moveTo>
                <a:cubicBezTo>
                  <a:pt x="159418" y="38100"/>
                  <a:pt x="318837" y="76200"/>
                  <a:pt x="409074" y="120316"/>
                </a:cubicBezTo>
                <a:cubicBezTo>
                  <a:pt x="499311" y="164432"/>
                  <a:pt x="515353" y="210553"/>
                  <a:pt x="541421" y="264695"/>
                </a:cubicBezTo>
                <a:cubicBezTo>
                  <a:pt x="567489" y="318837"/>
                  <a:pt x="566487" y="382003"/>
                  <a:pt x="565485" y="44516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Rectangle 85"/>
          <p:cNvSpPr>
            <a:spLocks noChangeAspect="1" noChangeArrowheads="1"/>
          </p:cNvSpPr>
          <p:nvPr/>
        </p:nvSpPr>
        <p:spPr bwMode="auto">
          <a:xfrm>
            <a:off x="7103833" y="2940559"/>
            <a:ext cx="732496" cy="489708"/>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51" name="AutoShape 86"/>
          <p:cNvSpPr>
            <a:spLocks noChangeAspect="1" noChangeArrowheads="1"/>
          </p:cNvSpPr>
          <p:nvPr/>
        </p:nvSpPr>
        <p:spPr bwMode="auto">
          <a:xfrm rot="10800000">
            <a:off x="7059595" y="2749390"/>
            <a:ext cx="820973" cy="189768"/>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20" name="Rectangle 85"/>
          <p:cNvSpPr>
            <a:spLocks noChangeAspect="1" noChangeArrowheads="1"/>
          </p:cNvSpPr>
          <p:nvPr/>
        </p:nvSpPr>
        <p:spPr bwMode="auto">
          <a:xfrm>
            <a:off x="8223211" y="3066642"/>
            <a:ext cx="543904" cy="363625"/>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22" name="AutoShape 86"/>
          <p:cNvSpPr>
            <a:spLocks noChangeAspect="1" noChangeArrowheads="1"/>
          </p:cNvSpPr>
          <p:nvPr/>
        </p:nvSpPr>
        <p:spPr bwMode="auto">
          <a:xfrm rot="10800000">
            <a:off x="8190363" y="2924693"/>
            <a:ext cx="609601" cy="14090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23" name="TextBox 222"/>
          <p:cNvSpPr txBox="1"/>
          <p:nvPr/>
        </p:nvSpPr>
        <p:spPr>
          <a:xfrm>
            <a:off x="8329092" y="2696093"/>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B</a:t>
            </a:r>
          </a:p>
        </p:txBody>
      </p:sp>
      <p:sp>
        <p:nvSpPr>
          <p:cNvPr id="224" name="TextBox 223"/>
          <p:cNvSpPr txBox="1"/>
          <p:nvPr/>
        </p:nvSpPr>
        <p:spPr>
          <a:xfrm>
            <a:off x="7298584" y="2512323"/>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A</a:t>
            </a:r>
          </a:p>
        </p:txBody>
      </p:sp>
      <p:sp>
        <p:nvSpPr>
          <p:cNvPr id="10" name="Freeform 9"/>
          <p:cNvSpPr/>
          <p:nvPr/>
        </p:nvSpPr>
        <p:spPr>
          <a:xfrm>
            <a:off x="9747260" y="1945907"/>
            <a:ext cx="275283" cy="1157437"/>
          </a:xfrm>
          <a:custGeom>
            <a:avLst/>
            <a:gdLst>
              <a:gd name="connsiteX0" fmla="*/ 48126 w 186613"/>
              <a:gd name="connsiteY0" fmla="*/ 2731169 h 2731169"/>
              <a:gd name="connsiteX1" fmla="*/ 168442 w 186613"/>
              <a:gd name="connsiteY1" fmla="*/ 2237874 h 2731169"/>
              <a:gd name="connsiteX2" fmla="*/ 168442 w 186613"/>
              <a:gd name="connsiteY2" fmla="*/ 1179095 h 2731169"/>
              <a:gd name="connsiteX3" fmla="*/ 0 w 186613"/>
              <a:gd name="connsiteY3" fmla="*/ 0 h 2731169"/>
            </a:gdLst>
            <a:ahLst/>
            <a:cxnLst>
              <a:cxn ang="0">
                <a:pos x="connsiteX0" y="connsiteY0"/>
              </a:cxn>
              <a:cxn ang="0">
                <a:pos x="connsiteX1" y="connsiteY1"/>
              </a:cxn>
              <a:cxn ang="0">
                <a:pos x="connsiteX2" y="connsiteY2"/>
              </a:cxn>
              <a:cxn ang="0">
                <a:pos x="connsiteX3" y="connsiteY3"/>
              </a:cxn>
            </a:cxnLst>
            <a:rect l="l" t="t" r="r" b="b"/>
            <a:pathLst>
              <a:path w="186613" h="2731169">
                <a:moveTo>
                  <a:pt x="48126" y="2731169"/>
                </a:moveTo>
                <a:cubicBezTo>
                  <a:pt x="98257" y="2613861"/>
                  <a:pt x="148389" y="2496553"/>
                  <a:pt x="168442" y="2237874"/>
                </a:cubicBezTo>
                <a:cubicBezTo>
                  <a:pt x="188495" y="1979195"/>
                  <a:pt x="196516" y="1552074"/>
                  <a:pt x="168442" y="1179095"/>
                </a:cubicBezTo>
                <a:cubicBezTo>
                  <a:pt x="140368" y="806116"/>
                  <a:pt x="70184" y="403058"/>
                  <a:pt x="0" y="0"/>
                </a:cubicBezTo>
              </a:path>
            </a:pathLst>
          </a:custGeom>
          <a:noFill/>
          <a:ln w="34925">
            <a:solidFill>
              <a:srgbClr val="0070C0"/>
            </a:solidFill>
            <a:head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 name="Picture 3" hidden="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4" name="Group 852" hidden="1"/>
          <p:cNvGrpSpPr/>
          <p:nvPr/>
        </p:nvGrpSpPr>
        <p:grpSpPr>
          <a:xfrm>
            <a:off x="91440" y="1734458"/>
            <a:ext cx="1600200" cy="475342"/>
            <a:chOff x="654135" y="0"/>
            <a:chExt cx="2271278" cy="674688"/>
          </a:xfrm>
        </p:grpSpPr>
        <p:grpSp>
          <p:nvGrpSpPr>
            <p:cNvPr id="155" name="Group 40"/>
            <p:cNvGrpSpPr/>
            <p:nvPr/>
          </p:nvGrpSpPr>
          <p:grpSpPr>
            <a:xfrm>
              <a:off x="1143000" y="0"/>
              <a:ext cx="759023" cy="674688"/>
              <a:chOff x="4572000" y="990603"/>
              <a:chExt cx="759023" cy="674688"/>
            </a:xfrm>
          </p:grpSpPr>
          <p:grpSp>
            <p:nvGrpSpPr>
              <p:cNvPr id="157" name="Group 20"/>
              <p:cNvGrpSpPr>
                <a:grpSpLocks/>
              </p:cNvGrpSpPr>
              <p:nvPr/>
            </p:nvGrpSpPr>
            <p:grpSpPr bwMode="auto">
              <a:xfrm>
                <a:off x="4648200" y="990603"/>
                <a:ext cx="541338" cy="674688"/>
                <a:chOff x="2767" y="2204"/>
                <a:chExt cx="617" cy="768"/>
              </a:xfrm>
            </p:grpSpPr>
            <p:sp>
              <p:nvSpPr>
                <p:cNvPr id="15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6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158" name="TextBox 15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156" name="TextBox 155"/>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sp>
        <p:nvSpPr>
          <p:cNvPr id="162" name="TextBox 161"/>
          <p:cNvSpPr txBox="1"/>
          <p:nvPr/>
        </p:nvSpPr>
        <p:spPr>
          <a:xfrm>
            <a:off x="-2099" y="6173033"/>
            <a:ext cx="2125465"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42(d)(5)(B) </a:t>
            </a:r>
          </a:p>
        </p:txBody>
      </p:sp>
      <p:grpSp>
        <p:nvGrpSpPr>
          <p:cNvPr id="3" name="Group 2"/>
          <p:cNvGrpSpPr/>
          <p:nvPr/>
        </p:nvGrpSpPr>
        <p:grpSpPr>
          <a:xfrm>
            <a:off x="6707844" y="6972156"/>
            <a:ext cx="1935591" cy="2044905"/>
            <a:chOff x="6612129" y="4758504"/>
            <a:chExt cx="1449388" cy="1531243"/>
          </a:xfrm>
        </p:grpSpPr>
        <p:sp>
          <p:nvSpPr>
            <p:cNvPr id="196" name="Oval 6"/>
            <p:cNvSpPr>
              <a:spLocks noChangeArrowheads="1"/>
            </p:cNvSpPr>
            <p:nvPr/>
          </p:nvSpPr>
          <p:spPr bwMode="auto">
            <a:xfrm>
              <a:off x="7297193" y="4758504"/>
              <a:ext cx="97168" cy="113481"/>
            </a:xfrm>
            <a:prstGeom prst="ellipse">
              <a:avLst/>
            </a:prstGeom>
            <a:gradFill rotWithShape="1">
              <a:gsLst>
                <a:gs pos="0">
                  <a:srgbClr val="73817D"/>
                </a:gs>
                <a:gs pos="100000">
                  <a:srgbClr val="73817D">
                    <a:gamma/>
                    <a:shade val="75686"/>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en-US" dirty="0"/>
            </a:p>
          </p:txBody>
        </p:sp>
        <p:sp>
          <p:nvSpPr>
            <p:cNvPr id="197" name="AutoShape 7"/>
            <p:cNvSpPr>
              <a:spLocks noChangeArrowheads="1"/>
            </p:cNvSpPr>
            <p:nvPr/>
          </p:nvSpPr>
          <p:spPr bwMode="auto">
            <a:xfrm rot="10800000">
              <a:off x="7289234" y="4783497"/>
              <a:ext cx="111429" cy="59443"/>
            </a:xfrm>
            <a:prstGeom prst="can">
              <a:avLst>
                <a:gd name="adj" fmla="val 50000"/>
              </a:avLst>
            </a:prstGeom>
            <a:gradFill rotWithShape="1">
              <a:gsLst>
                <a:gs pos="0">
                  <a:srgbClr val="EAEAEA">
                    <a:gamma/>
                    <a:shade val="65882"/>
                    <a:invGamma/>
                  </a:srgbClr>
                </a:gs>
                <a:gs pos="100000">
                  <a:srgbClr val="EAEAEA"/>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8" name="AutoShape 8"/>
            <p:cNvSpPr>
              <a:spLocks noChangeArrowheads="1"/>
            </p:cNvSpPr>
            <p:nvPr/>
          </p:nvSpPr>
          <p:spPr bwMode="auto">
            <a:xfrm rot="10800000">
              <a:off x="7297193" y="4815920"/>
              <a:ext cx="95510" cy="145905"/>
            </a:xfrm>
            <a:prstGeom prst="can">
              <a:avLst>
                <a:gd name="adj" fmla="val 29542"/>
              </a:avLst>
            </a:prstGeom>
            <a:gradFill rotWithShape="1">
              <a:gsLst>
                <a:gs pos="0">
                  <a:srgbClr val="EAEAEA">
                    <a:gamma/>
                    <a:shade val="65882"/>
                    <a:invGamma/>
                  </a:srgbClr>
                </a:gs>
                <a:gs pos="100000">
                  <a:srgbClr val="EAEAEA"/>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9" name="AutoShape 9"/>
            <p:cNvSpPr>
              <a:spLocks noChangeArrowheads="1"/>
            </p:cNvSpPr>
            <p:nvPr/>
          </p:nvSpPr>
          <p:spPr bwMode="auto">
            <a:xfrm rot="10800000">
              <a:off x="7265356" y="4929401"/>
              <a:ext cx="159184" cy="81058"/>
            </a:xfrm>
            <a:prstGeom prst="can">
              <a:avLst>
                <a:gd name="adj" fmla="val 50000"/>
              </a:avLst>
            </a:prstGeom>
            <a:gradFill rotWithShape="1">
              <a:gsLst>
                <a:gs pos="0">
                  <a:srgbClr val="EAEAEA">
                    <a:gamma/>
                    <a:shade val="65882"/>
                    <a:invGamma/>
                  </a:srgbClr>
                </a:gs>
                <a:gs pos="100000">
                  <a:srgbClr val="EAEAEA"/>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0" name="Oval 10"/>
            <p:cNvSpPr>
              <a:spLocks noChangeArrowheads="1"/>
            </p:cNvSpPr>
            <p:nvPr/>
          </p:nvSpPr>
          <p:spPr bwMode="auto">
            <a:xfrm>
              <a:off x="7122091" y="4961825"/>
              <a:ext cx="429796" cy="486349"/>
            </a:xfrm>
            <a:prstGeom prst="ellipse">
              <a:avLst/>
            </a:prstGeom>
            <a:gradFill rotWithShape="1">
              <a:gsLst>
                <a:gs pos="0">
                  <a:srgbClr val="97C7B9">
                    <a:gamma/>
                    <a:tint val="0"/>
                    <a:invGamma/>
                  </a:srgbClr>
                </a:gs>
                <a:gs pos="100000">
                  <a:srgbClr val="97C7B9"/>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1" name="AutoShape 11"/>
            <p:cNvSpPr>
              <a:spLocks noChangeArrowheads="1"/>
            </p:cNvSpPr>
            <p:nvPr/>
          </p:nvSpPr>
          <p:spPr bwMode="auto">
            <a:xfrm rot="10800000">
              <a:off x="7094233" y="5123941"/>
              <a:ext cx="485179" cy="97270"/>
            </a:xfrm>
            <a:prstGeom prst="can">
              <a:avLst>
                <a:gd name="adj" fmla="val 50000"/>
              </a:avLst>
            </a:prstGeom>
            <a:gradFill rotWithShape="1">
              <a:gsLst>
                <a:gs pos="0">
                  <a:srgbClr val="97C7B9"/>
                </a:gs>
                <a:gs pos="100000">
                  <a:srgbClr val="97C7B9">
                    <a:gamma/>
                    <a:tint val="0"/>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2" name="AutoShape 12"/>
            <p:cNvSpPr>
              <a:spLocks noChangeArrowheads="1"/>
            </p:cNvSpPr>
            <p:nvPr/>
          </p:nvSpPr>
          <p:spPr bwMode="auto">
            <a:xfrm rot="10800000">
              <a:off x="7106172" y="5172576"/>
              <a:ext cx="461633" cy="97270"/>
            </a:xfrm>
            <a:prstGeom prst="can">
              <a:avLst>
                <a:gd name="adj" fmla="val 50000"/>
              </a:avLst>
            </a:prstGeom>
            <a:gradFill rotWithShape="1">
              <a:gsLst>
                <a:gs pos="0">
                  <a:schemeClr val="bg1">
                    <a:gamma/>
                    <a:shade val="76078"/>
                    <a:invGamma/>
                  </a:schemeClr>
                </a:gs>
                <a:gs pos="100000">
                  <a:schemeClr val="bg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3" name="AutoShape 13"/>
            <p:cNvSpPr>
              <a:spLocks noChangeArrowheads="1"/>
            </p:cNvSpPr>
            <p:nvPr/>
          </p:nvSpPr>
          <p:spPr bwMode="auto">
            <a:xfrm rot="10800000">
              <a:off x="7074335" y="5221211"/>
              <a:ext cx="525307" cy="162116"/>
            </a:xfrm>
            <a:prstGeom prst="can">
              <a:avLst>
                <a:gd name="adj" fmla="val 31940"/>
              </a:avLst>
            </a:prstGeom>
            <a:gradFill rotWithShape="1">
              <a:gsLst>
                <a:gs pos="0">
                  <a:schemeClr val="bg1">
                    <a:gamma/>
                    <a:shade val="76078"/>
                    <a:invGamma/>
                  </a:schemeClr>
                </a:gs>
                <a:gs pos="100000">
                  <a:schemeClr val="bg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4" name="AutoShape 14"/>
            <p:cNvSpPr>
              <a:spLocks noChangeArrowheads="1"/>
            </p:cNvSpPr>
            <p:nvPr/>
          </p:nvSpPr>
          <p:spPr bwMode="auto">
            <a:xfrm rot="10800000">
              <a:off x="7042167" y="5332328"/>
              <a:ext cx="588980" cy="68224"/>
            </a:xfrm>
            <a:prstGeom prst="can">
              <a:avLst>
                <a:gd name="adj" fmla="val 39060"/>
              </a:avLst>
            </a:prstGeom>
            <a:gradFill rotWithShape="1">
              <a:gsLst>
                <a:gs pos="0">
                  <a:schemeClr val="bg1">
                    <a:gamma/>
                    <a:shade val="76078"/>
                    <a:invGamma/>
                  </a:schemeClr>
                </a:gs>
                <a:gs pos="100000">
                  <a:schemeClr val="bg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 name="AutoShape 15"/>
            <p:cNvSpPr>
              <a:spLocks noChangeArrowheads="1"/>
            </p:cNvSpPr>
            <p:nvPr/>
          </p:nvSpPr>
          <p:spPr bwMode="auto">
            <a:xfrm rot="10800000">
              <a:off x="7074335" y="5375222"/>
              <a:ext cx="525307" cy="251280"/>
            </a:xfrm>
            <a:prstGeom prst="can">
              <a:avLst>
                <a:gd name="adj" fmla="val 7227"/>
              </a:avLst>
            </a:prstGeom>
            <a:gradFill rotWithShape="1">
              <a:gsLst>
                <a:gs pos="0">
                  <a:srgbClr val="C7A143"/>
                </a:gs>
                <a:gs pos="100000">
                  <a:srgbClr val="F0F0A8"/>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6" name="AutoShape 16"/>
            <p:cNvSpPr>
              <a:spLocks noChangeArrowheads="1"/>
            </p:cNvSpPr>
            <p:nvPr/>
          </p:nvSpPr>
          <p:spPr bwMode="auto">
            <a:xfrm rot="10800000">
              <a:off x="7217601" y="5376910"/>
              <a:ext cx="47755" cy="226963"/>
            </a:xfrm>
            <a:prstGeom prst="can">
              <a:avLst>
                <a:gd name="adj" fmla="val 10414"/>
              </a:avLst>
            </a:prstGeom>
            <a:gradFill rotWithShape="1">
              <a:gsLst>
                <a:gs pos="0">
                  <a:srgbClr val="FFFFFF">
                    <a:gamma/>
                    <a:shade val="76078"/>
                    <a:invGamma/>
                  </a:srgbClr>
                </a:gs>
                <a:gs pos="100000">
                  <a:srgbClr val="FFFF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7" name="AutoShape 17"/>
            <p:cNvSpPr>
              <a:spLocks noChangeArrowheads="1"/>
            </p:cNvSpPr>
            <p:nvPr/>
          </p:nvSpPr>
          <p:spPr bwMode="auto">
            <a:xfrm rot="10800000">
              <a:off x="7313111" y="5376910"/>
              <a:ext cx="47755" cy="226963"/>
            </a:xfrm>
            <a:prstGeom prst="can">
              <a:avLst>
                <a:gd name="adj" fmla="val 10414"/>
              </a:avLst>
            </a:prstGeom>
            <a:gradFill rotWithShape="1">
              <a:gsLst>
                <a:gs pos="0">
                  <a:srgbClr val="FFFFFF">
                    <a:gamma/>
                    <a:shade val="76078"/>
                    <a:invGamma/>
                  </a:srgbClr>
                </a:gs>
                <a:gs pos="100000">
                  <a:srgbClr val="FFFF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8" name="AutoShape 18"/>
            <p:cNvSpPr>
              <a:spLocks noChangeArrowheads="1"/>
            </p:cNvSpPr>
            <p:nvPr/>
          </p:nvSpPr>
          <p:spPr bwMode="auto">
            <a:xfrm rot="10800000">
              <a:off x="7408622" y="5376910"/>
              <a:ext cx="47755" cy="226963"/>
            </a:xfrm>
            <a:prstGeom prst="can">
              <a:avLst>
                <a:gd name="adj" fmla="val 10414"/>
              </a:avLst>
            </a:prstGeom>
            <a:gradFill rotWithShape="1">
              <a:gsLst>
                <a:gs pos="0">
                  <a:srgbClr val="FFFFFF">
                    <a:gamma/>
                    <a:shade val="76078"/>
                    <a:invGamma/>
                  </a:srgbClr>
                </a:gs>
                <a:gs pos="100000">
                  <a:srgbClr val="FFFF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9" name="AutoShape 19"/>
            <p:cNvSpPr>
              <a:spLocks noChangeArrowheads="1"/>
            </p:cNvSpPr>
            <p:nvPr/>
          </p:nvSpPr>
          <p:spPr bwMode="auto">
            <a:xfrm rot="10800000">
              <a:off x="7504132" y="5378937"/>
              <a:ext cx="47755" cy="226963"/>
            </a:xfrm>
            <a:prstGeom prst="can">
              <a:avLst>
                <a:gd name="adj" fmla="val 10414"/>
              </a:avLst>
            </a:prstGeom>
            <a:gradFill rotWithShape="1">
              <a:gsLst>
                <a:gs pos="0">
                  <a:srgbClr val="FFFFFF">
                    <a:gamma/>
                    <a:shade val="76078"/>
                    <a:invGamma/>
                  </a:srgbClr>
                </a:gs>
                <a:gs pos="100000">
                  <a:srgbClr val="FFFF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0" name="AutoShape 20"/>
            <p:cNvSpPr>
              <a:spLocks noChangeArrowheads="1"/>
            </p:cNvSpPr>
            <p:nvPr/>
          </p:nvSpPr>
          <p:spPr bwMode="auto">
            <a:xfrm rot="10800000">
              <a:off x="7122091" y="5378937"/>
              <a:ext cx="47755" cy="226963"/>
            </a:xfrm>
            <a:prstGeom prst="can">
              <a:avLst>
                <a:gd name="adj" fmla="val 10414"/>
              </a:avLst>
            </a:prstGeom>
            <a:gradFill rotWithShape="1">
              <a:gsLst>
                <a:gs pos="0">
                  <a:srgbClr val="FFFFFF">
                    <a:gamma/>
                    <a:shade val="85882"/>
                    <a:invGamma/>
                  </a:srgbClr>
                </a:gs>
                <a:gs pos="100000">
                  <a:srgbClr val="FFFF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1" name="AutoShape 21"/>
            <p:cNvSpPr>
              <a:spLocks noChangeArrowheads="1"/>
            </p:cNvSpPr>
            <p:nvPr/>
          </p:nvSpPr>
          <p:spPr bwMode="auto">
            <a:xfrm rot="10800000">
              <a:off x="7050458" y="5383327"/>
              <a:ext cx="38138" cy="226963"/>
            </a:xfrm>
            <a:prstGeom prst="can">
              <a:avLst>
                <a:gd name="adj" fmla="val 13040"/>
              </a:avLst>
            </a:prstGeom>
            <a:gradFill rotWithShape="1">
              <a:gsLst>
                <a:gs pos="0">
                  <a:srgbClr val="FFFFFF">
                    <a:gamma/>
                    <a:shade val="85882"/>
                    <a:invGamma/>
                  </a:srgbClr>
                </a:gs>
                <a:gs pos="100000">
                  <a:srgbClr val="FFFF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2" name="AutoShape 22"/>
            <p:cNvSpPr>
              <a:spLocks noChangeArrowheads="1"/>
            </p:cNvSpPr>
            <p:nvPr/>
          </p:nvSpPr>
          <p:spPr bwMode="auto">
            <a:xfrm rot="10800000">
              <a:off x="7585050" y="5383327"/>
              <a:ext cx="38138" cy="226963"/>
            </a:xfrm>
            <a:prstGeom prst="can">
              <a:avLst>
                <a:gd name="adj" fmla="val 13040"/>
              </a:avLst>
            </a:prstGeom>
            <a:gradFill rotWithShape="1">
              <a:gsLst>
                <a:gs pos="0">
                  <a:srgbClr val="FFFFFF">
                    <a:gamma/>
                    <a:shade val="76078"/>
                    <a:invGamma/>
                  </a:srgbClr>
                </a:gs>
                <a:gs pos="100000">
                  <a:srgbClr val="FFFFFF"/>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7" name="AutoShape 23"/>
            <p:cNvSpPr>
              <a:spLocks noChangeArrowheads="1"/>
            </p:cNvSpPr>
            <p:nvPr/>
          </p:nvSpPr>
          <p:spPr bwMode="auto">
            <a:xfrm>
              <a:off x="7106172" y="5243164"/>
              <a:ext cx="25867" cy="85449"/>
            </a:xfrm>
            <a:prstGeom prst="roundRect">
              <a:avLst>
                <a:gd name="adj" fmla="val 50000"/>
              </a:avLst>
            </a:prstGeom>
            <a:gradFill rotWithShape="1">
              <a:gsLst>
                <a:gs pos="0">
                  <a:srgbClr val="48847B"/>
                </a:gs>
                <a:gs pos="100000">
                  <a:srgbClr val="48847B">
                    <a:gamma/>
                    <a:tint val="69804"/>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8" name="AutoShape 24"/>
            <p:cNvSpPr>
              <a:spLocks noChangeArrowheads="1"/>
            </p:cNvSpPr>
            <p:nvPr/>
          </p:nvSpPr>
          <p:spPr bwMode="auto">
            <a:xfrm>
              <a:off x="7169846" y="5241475"/>
              <a:ext cx="25867" cy="85449"/>
            </a:xfrm>
            <a:prstGeom prst="roundRect">
              <a:avLst>
                <a:gd name="adj" fmla="val 50000"/>
              </a:avLst>
            </a:prstGeom>
            <a:gradFill rotWithShape="1">
              <a:gsLst>
                <a:gs pos="0">
                  <a:srgbClr val="48847B"/>
                </a:gs>
                <a:gs pos="100000">
                  <a:srgbClr val="48847B">
                    <a:gamma/>
                    <a:tint val="69804"/>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9" name="AutoShape 25"/>
            <p:cNvSpPr>
              <a:spLocks noChangeArrowheads="1"/>
            </p:cNvSpPr>
            <p:nvPr/>
          </p:nvSpPr>
          <p:spPr bwMode="auto">
            <a:xfrm>
              <a:off x="7233519" y="5239449"/>
              <a:ext cx="25867" cy="85449"/>
            </a:xfrm>
            <a:prstGeom prst="roundRect">
              <a:avLst>
                <a:gd name="adj" fmla="val 50000"/>
              </a:avLst>
            </a:prstGeom>
            <a:gradFill rotWithShape="1">
              <a:gsLst>
                <a:gs pos="0">
                  <a:srgbClr val="48847B"/>
                </a:gs>
                <a:gs pos="100000">
                  <a:srgbClr val="48847B">
                    <a:gamma/>
                    <a:tint val="69804"/>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1" name="AutoShape 26"/>
            <p:cNvSpPr>
              <a:spLocks noChangeArrowheads="1"/>
            </p:cNvSpPr>
            <p:nvPr/>
          </p:nvSpPr>
          <p:spPr bwMode="auto">
            <a:xfrm>
              <a:off x="7297193" y="5237423"/>
              <a:ext cx="25867" cy="85449"/>
            </a:xfrm>
            <a:prstGeom prst="roundRect">
              <a:avLst>
                <a:gd name="adj" fmla="val 50000"/>
              </a:avLst>
            </a:prstGeom>
            <a:gradFill rotWithShape="1">
              <a:gsLst>
                <a:gs pos="0">
                  <a:srgbClr val="48847B"/>
                </a:gs>
                <a:gs pos="100000">
                  <a:srgbClr val="48847B">
                    <a:gamma/>
                    <a:tint val="69804"/>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0" name="AutoShape 27"/>
            <p:cNvSpPr>
              <a:spLocks noChangeArrowheads="1"/>
            </p:cNvSpPr>
            <p:nvPr/>
          </p:nvSpPr>
          <p:spPr bwMode="auto">
            <a:xfrm>
              <a:off x="7360866" y="5237423"/>
              <a:ext cx="25867" cy="85449"/>
            </a:xfrm>
            <a:prstGeom prst="roundRect">
              <a:avLst>
                <a:gd name="adj" fmla="val 50000"/>
              </a:avLst>
            </a:prstGeom>
            <a:gradFill rotWithShape="1">
              <a:gsLst>
                <a:gs pos="0">
                  <a:srgbClr val="48847B"/>
                </a:gs>
                <a:gs pos="100000">
                  <a:srgbClr val="48847B">
                    <a:gamma/>
                    <a:tint val="69804"/>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1" name="AutoShape 28"/>
            <p:cNvSpPr>
              <a:spLocks noChangeArrowheads="1"/>
            </p:cNvSpPr>
            <p:nvPr/>
          </p:nvSpPr>
          <p:spPr bwMode="auto">
            <a:xfrm>
              <a:off x="7424540" y="5239449"/>
              <a:ext cx="25867" cy="85449"/>
            </a:xfrm>
            <a:prstGeom prst="roundRect">
              <a:avLst>
                <a:gd name="adj" fmla="val 50000"/>
              </a:avLst>
            </a:prstGeom>
            <a:gradFill rotWithShape="1">
              <a:gsLst>
                <a:gs pos="0">
                  <a:srgbClr val="48847B"/>
                </a:gs>
                <a:gs pos="100000">
                  <a:srgbClr val="48847B">
                    <a:gamma/>
                    <a:tint val="69804"/>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2" name="AutoShape 29"/>
            <p:cNvSpPr>
              <a:spLocks noChangeArrowheads="1"/>
            </p:cNvSpPr>
            <p:nvPr/>
          </p:nvSpPr>
          <p:spPr bwMode="auto">
            <a:xfrm>
              <a:off x="7488214" y="5241475"/>
              <a:ext cx="25867" cy="85449"/>
            </a:xfrm>
            <a:prstGeom prst="roundRect">
              <a:avLst>
                <a:gd name="adj" fmla="val 50000"/>
              </a:avLst>
            </a:prstGeom>
            <a:gradFill rotWithShape="1">
              <a:gsLst>
                <a:gs pos="0">
                  <a:srgbClr val="48847B"/>
                </a:gs>
                <a:gs pos="100000">
                  <a:srgbClr val="48847B">
                    <a:gamma/>
                    <a:tint val="69804"/>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3" name="AutoShape 30"/>
            <p:cNvSpPr>
              <a:spLocks noChangeArrowheads="1"/>
            </p:cNvSpPr>
            <p:nvPr/>
          </p:nvSpPr>
          <p:spPr bwMode="auto">
            <a:xfrm>
              <a:off x="7551887" y="5243164"/>
              <a:ext cx="25867" cy="85449"/>
            </a:xfrm>
            <a:prstGeom prst="roundRect">
              <a:avLst>
                <a:gd name="adj" fmla="val 50000"/>
              </a:avLst>
            </a:prstGeom>
            <a:gradFill rotWithShape="1">
              <a:gsLst>
                <a:gs pos="0">
                  <a:srgbClr val="48847B"/>
                </a:gs>
                <a:gs pos="100000">
                  <a:srgbClr val="48847B">
                    <a:gamma/>
                    <a:tint val="69804"/>
                    <a:invGamma/>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5" name="Line 31"/>
            <p:cNvSpPr>
              <a:spLocks noChangeShapeType="1"/>
            </p:cNvSpPr>
            <p:nvPr/>
          </p:nvSpPr>
          <p:spPr bwMode="auto">
            <a:xfrm>
              <a:off x="7313111" y="4832132"/>
              <a:ext cx="0" cy="895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7" name="Line 32"/>
            <p:cNvSpPr>
              <a:spLocks noChangeShapeType="1"/>
            </p:cNvSpPr>
            <p:nvPr/>
          </p:nvSpPr>
          <p:spPr bwMode="auto">
            <a:xfrm>
              <a:off x="7329030" y="4832132"/>
              <a:ext cx="0" cy="895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8" name="Line 33"/>
            <p:cNvSpPr>
              <a:spLocks noChangeShapeType="1"/>
            </p:cNvSpPr>
            <p:nvPr/>
          </p:nvSpPr>
          <p:spPr bwMode="auto">
            <a:xfrm>
              <a:off x="7344948" y="4832132"/>
              <a:ext cx="0" cy="895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39" name="Line 34"/>
            <p:cNvSpPr>
              <a:spLocks noChangeShapeType="1"/>
            </p:cNvSpPr>
            <p:nvPr/>
          </p:nvSpPr>
          <p:spPr bwMode="auto">
            <a:xfrm>
              <a:off x="7360866" y="4832132"/>
              <a:ext cx="0" cy="895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0" name="Line 35"/>
            <p:cNvSpPr>
              <a:spLocks noChangeShapeType="1"/>
            </p:cNvSpPr>
            <p:nvPr/>
          </p:nvSpPr>
          <p:spPr bwMode="auto">
            <a:xfrm>
              <a:off x="7376785" y="4832132"/>
              <a:ext cx="0" cy="895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1" name="Arc 36"/>
            <p:cNvSpPr>
              <a:spLocks/>
            </p:cNvSpPr>
            <p:nvPr/>
          </p:nvSpPr>
          <p:spPr bwMode="auto">
            <a:xfrm rot="1148767" flipH="1">
              <a:off x="7183774" y="4978036"/>
              <a:ext cx="127347" cy="177990"/>
            </a:xfrm>
            <a:custGeom>
              <a:avLst/>
              <a:gdLst>
                <a:gd name="G0" fmla="+- 0 0 0"/>
                <a:gd name="G1" fmla="+- 19413 0 0"/>
                <a:gd name="G2" fmla="+- 21600 0 0"/>
                <a:gd name="T0" fmla="*/ 9470 w 21600"/>
                <a:gd name="T1" fmla="*/ 0 h 23670"/>
                <a:gd name="T2" fmla="*/ 21176 w 21600"/>
                <a:gd name="T3" fmla="*/ 23670 h 23670"/>
                <a:gd name="T4" fmla="*/ 0 w 21600"/>
                <a:gd name="T5" fmla="*/ 19413 h 23670"/>
              </a:gdLst>
              <a:ahLst/>
              <a:cxnLst>
                <a:cxn ang="0">
                  <a:pos x="T0" y="T1"/>
                </a:cxn>
                <a:cxn ang="0">
                  <a:pos x="T2" y="T3"/>
                </a:cxn>
                <a:cxn ang="0">
                  <a:pos x="T4" y="T5"/>
                </a:cxn>
              </a:cxnLst>
              <a:rect l="0" t="0" r="r" b="b"/>
              <a:pathLst>
                <a:path w="21600" h="23670" fill="none" extrusionOk="0">
                  <a:moveTo>
                    <a:pt x="9470" y="-1"/>
                  </a:moveTo>
                  <a:cubicBezTo>
                    <a:pt x="16891" y="3620"/>
                    <a:pt x="21600" y="11155"/>
                    <a:pt x="21600" y="19413"/>
                  </a:cubicBezTo>
                  <a:cubicBezTo>
                    <a:pt x="21600" y="20842"/>
                    <a:pt x="21458" y="22268"/>
                    <a:pt x="21176" y="23670"/>
                  </a:cubicBezTo>
                </a:path>
                <a:path w="21600" h="23670" stroke="0" extrusionOk="0">
                  <a:moveTo>
                    <a:pt x="9470" y="-1"/>
                  </a:moveTo>
                  <a:cubicBezTo>
                    <a:pt x="16891" y="3620"/>
                    <a:pt x="21600" y="11155"/>
                    <a:pt x="21600" y="19413"/>
                  </a:cubicBezTo>
                  <a:cubicBezTo>
                    <a:pt x="21600" y="20842"/>
                    <a:pt x="21458" y="22268"/>
                    <a:pt x="21176" y="23670"/>
                  </a:cubicBezTo>
                  <a:lnTo>
                    <a:pt x="0" y="19413"/>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2" name="Arc 37"/>
            <p:cNvSpPr>
              <a:spLocks/>
            </p:cNvSpPr>
            <p:nvPr/>
          </p:nvSpPr>
          <p:spPr bwMode="auto">
            <a:xfrm rot="20390768">
              <a:off x="7378443" y="4975672"/>
              <a:ext cx="111429" cy="180355"/>
            </a:xfrm>
            <a:custGeom>
              <a:avLst/>
              <a:gdLst>
                <a:gd name="G0" fmla="+- 0 0 0"/>
                <a:gd name="G1" fmla="+- 19720 0 0"/>
                <a:gd name="G2" fmla="+- 21600 0 0"/>
                <a:gd name="T0" fmla="*/ 8813 w 21600"/>
                <a:gd name="T1" fmla="*/ 0 h 23977"/>
                <a:gd name="T2" fmla="*/ 21176 w 21600"/>
                <a:gd name="T3" fmla="*/ 23977 h 23977"/>
                <a:gd name="T4" fmla="*/ 0 w 21600"/>
                <a:gd name="T5" fmla="*/ 19720 h 23977"/>
              </a:gdLst>
              <a:ahLst/>
              <a:cxnLst>
                <a:cxn ang="0">
                  <a:pos x="T0" y="T1"/>
                </a:cxn>
                <a:cxn ang="0">
                  <a:pos x="T2" y="T3"/>
                </a:cxn>
                <a:cxn ang="0">
                  <a:pos x="T4" y="T5"/>
                </a:cxn>
              </a:cxnLst>
              <a:rect l="0" t="0" r="r" b="b"/>
              <a:pathLst>
                <a:path w="21600" h="23977" fill="none" extrusionOk="0">
                  <a:moveTo>
                    <a:pt x="8813" y="-1"/>
                  </a:moveTo>
                  <a:cubicBezTo>
                    <a:pt x="16591" y="3476"/>
                    <a:pt x="21600" y="11200"/>
                    <a:pt x="21600" y="19720"/>
                  </a:cubicBezTo>
                  <a:cubicBezTo>
                    <a:pt x="21600" y="21149"/>
                    <a:pt x="21458" y="22575"/>
                    <a:pt x="21176" y="23977"/>
                  </a:cubicBezTo>
                </a:path>
                <a:path w="21600" h="23977" stroke="0" extrusionOk="0">
                  <a:moveTo>
                    <a:pt x="8813" y="-1"/>
                  </a:moveTo>
                  <a:cubicBezTo>
                    <a:pt x="16591" y="3476"/>
                    <a:pt x="21600" y="11200"/>
                    <a:pt x="21600" y="19720"/>
                  </a:cubicBezTo>
                  <a:cubicBezTo>
                    <a:pt x="21600" y="21149"/>
                    <a:pt x="21458" y="22575"/>
                    <a:pt x="21176" y="23977"/>
                  </a:cubicBezTo>
                  <a:lnTo>
                    <a:pt x="0" y="1972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6" name="Arc 39"/>
            <p:cNvSpPr>
              <a:spLocks/>
            </p:cNvSpPr>
            <p:nvPr/>
          </p:nvSpPr>
          <p:spPr bwMode="auto">
            <a:xfrm rot="927360" flipH="1">
              <a:off x="7234514" y="4978036"/>
              <a:ext cx="95510" cy="162116"/>
            </a:xfrm>
            <a:custGeom>
              <a:avLst/>
              <a:gdLst>
                <a:gd name="G0" fmla="+- 0 0 0"/>
                <a:gd name="G1" fmla="+- 20255 0 0"/>
                <a:gd name="G2" fmla="+- 21600 0 0"/>
                <a:gd name="T0" fmla="*/ 7502 w 21600"/>
                <a:gd name="T1" fmla="*/ 0 h 20255"/>
                <a:gd name="T2" fmla="*/ 21600 w 21600"/>
                <a:gd name="T3" fmla="*/ 20255 h 20255"/>
                <a:gd name="T4" fmla="*/ 0 w 21600"/>
                <a:gd name="T5" fmla="*/ 20255 h 20255"/>
              </a:gdLst>
              <a:ahLst/>
              <a:cxnLst>
                <a:cxn ang="0">
                  <a:pos x="T0" y="T1"/>
                </a:cxn>
                <a:cxn ang="0">
                  <a:pos x="T2" y="T3"/>
                </a:cxn>
                <a:cxn ang="0">
                  <a:pos x="T4" y="T5"/>
                </a:cxn>
              </a:cxnLst>
              <a:rect l="0" t="0" r="r" b="b"/>
              <a:pathLst>
                <a:path w="21600" h="20255" fill="none" extrusionOk="0">
                  <a:moveTo>
                    <a:pt x="7502" y="-1"/>
                  </a:moveTo>
                  <a:cubicBezTo>
                    <a:pt x="15975" y="3138"/>
                    <a:pt x="21600" y="11219"/>
                    <a:pt x="21600" y="20255"/>
                  </a:cubicBezTo>
                </a:path>
                <a:path w="21600" h="20255" stroke="0" extrusionOk="0">
                  <a:moveTo>
                    <a:pt x="7502" y="-1"/>
                  </a:moveTo>
                  <a:cubicBezTo>
                    <a:pt x="15975" y="3138"/>
                    <a:pt x="21600" y="11219"/>
                    <a:pt x="21600" y="20255"/>
                  </a:cubicBezTo>
                  <a:lnTo>
                    <a:pt x="0" y="20255"/>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7" name="Arc 40"/>
            <p:cNvSpPr>
              <a:spLocks/>
            </p:cNvSpPr>
            <p:nvPr/>
          </p:nvSpPr>
          <p:spPr bwMode="auto">
            <a:xfrm rot="20671978">
              <a:off x="7344948" y="4978036"/>
              <a:ext cx="95510" cy="162116"/>
            </a:xfrm>
            <a:custGeom>
              <a:avLst/>
              <a:gdLst>
                <a:gd name="G0" fmla="+- 0 0 0"/>
                <a:gd name="G1" fmla="+- 20255 0 0"/>
                <a:gd name="G2" fmla="+- 21600 0 0"/>
                <a:gd name="T0" fmla="*/ 7502 w 21600"/>
                <a:gd name="T1" fmla="*/ 0 h 20255"/>
                <a:gd name="T2" fmla="*/ 21600 w 21600"/>
                <a:gd name="T3" fmla="*/ 20255 h 20255"/>
                <a:gd name="T4" fmla="*/ 0 w 21600"/>
                <a:gd name="T5" fmla="*/ 20255 h 20255"/>
              </a:gdLst>
              <a:ahLst/>
              <a:cxnLst>
                <a:cxn ang="0">
                  <a:pos x="T0" y="T1"/>
                </a:cxn>
                <a:cxn ang="0">
                  <a:pos x="T2" y="T3"/>
                </a:cxn>
                <a:cxn ang="0">
                  <a:pos x="T4" y="T5"/>
                </a:cxn>
              </a:cxnLst>
              <a:rect l="0" t="0" r="r" b="b"/>
              <a:pathLst>
                <a:path w="21600" h="20255" fill="none" extrusionOk="0">
                  <a:moveTo>
                    <a:pt x="7502" y="-1"/>
                  </a:moveTo>
                  <a:cubicBezTo>
                    <a:pt x="15975" y="3138"/>
                    <a:pt x="21600" y="11219"/>
                    <a:pt x="21600" y="20255"/>
                  </a:cubicBezTo>
                </a:path>
                <a:path w="21600" h="20255" stroke="0" extrusionOk="0">
                  <a:moveTo>
                    <a:pt x="7502" y="-1"/>
                  </a:moveTo>
                  <a:cubicBezTo>
                    <a:pt x="15975" y="3138"/>
                    <a:pt x="21600" y="11219"/>
                    <a:pt x="21600" y="20255"/>
                  </a:cubicBezTo>
                  <a:lnTo>
                    <a:pt x="0" y="20255"/>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8" name="Arc 41"/>
            <p:cNvSpPr>
              <a:spLocks/>
            </p:cNvSpPr>
            <p:nvPr/>
          </p:nvSpPr>
          <p:spPr bwMode="auto">
            <a:xfrm rot="21388629">
              <a:off x="7297193" y="4986142"/>
              <a:ext cx="95510" cy="137799"/>
            </a:xfrm>
            <a:custGeom>
              <a:avLst/>
              <a:gdLst>
                <a:gd name="G0" fmla="+- 0 0 0"/>
                <a:gd name="G1" fmla="+- 17219 0 0"/>
                <a:gd name="G2" fmla="+- 21600 0 0"/>
                <a:gd name="T0" fmla="*/ 13040 w 21600"/>
                <a:gd name="T1" fmla="*/ 0 h 17219"/>
                <a:gd name="T2" fmla="*/ 21600 w 21600"/>
                <a:gd name="T3" fmla="*/ 17219 h 17219"/>
                <a:gd name="T4" fmla="*/ 0 w 21600"/>
                <a:gd name="T5" fmla="*/ 17219 h 17219"/>
              </a:gdLst>
              <a:ahLst/>
              <a:cxnLst>
                <a:cxn ang="0">
                  <a:pos x="T0" y="T1"/>
                </a:cxn>
                <a:cxn ang="0">
                  <a:pos x="T2" y="T3"/>
                </a:cxn>
                <a:cxn ang="0">
                  <a:pos x="T4" y="T5"/>
                </a:cxn>
              </a:cxnLst>
              <a:rect l="0" t="0" r="r" b="b"/>
              <a:pathLst>
                <a:path w="21600" h="17219" fill="none" extrusionOk="0">
                  <a:moveTo>
                    <a:pt x="13040" y="-1"/>
                  </a:moveTo>
                  <a:cubicBezTo>
                    <a:pt x="18432" y="4082"/>
                    <a:pt x="21600" y="10455"/>
                    <a:pt x="21600" y="17219"/>
                  </a:cubicBezTo>
                </a:path>
                <a:path w="21600" h="17219" stroke="0" extrusionOk="0">
                  <a:moveTo>
                    <a:pt x="13040" y="-1"/>
                  </a:moveTo>
                  <a:cubicBezTo>
                    <a:pt x="18432" y="4082"/>
                    <a:pt x="21600" y="10455"/>
                    <a:pt x="21600" y="17219"/>
                  </a:cubicBezTo>
                  <a:lnTo>
                    <a:pt x="0" y="1721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9" name="Arc 42"/>
            <p:cNvSpPr>
              <a:spLocks/>
            </p:cNvSpPr>
            <p:nvPr/>
          </p:nvSpPr>
          <p:spPr bwMode="auto">
            <a:xfrm rot="463380" flipH="1">
              <a:off x="7281274" y="4986142"/>
              <a:ext cx="95510" cy="137799"/>
            </a:xfrm>
            <a:custGeom>
              <a:avLst/>
              <a:gdLst>
                <a:gd name="G0" fmla="+- 0 0 0"/>
                <a:gd name="G1" fmla="+- 17219 0 0"/>
                <a:gd name="G2" fmla="+- 21600 0 0"/>
                <a:gd name="T0" fmla="*/ 13040 w 21600"/>
                <a:gd name="T1" fmla="*/ 0 h 17219"/>
                <a:gd name="T2" fmla="*/ 21600 w 21600"/>
                <a:gd name="T3" fmla="*/ 17219 h 17219"/>
                <a:gd name="T4" fmla="*/ 0 w 21600"/>
                <a:gd name="T5" fmla="*/ 17219 h 17219"/>
              </a:gdLst>
              <a:ahLst/>
              <a:cxnLst>
                <a:cxn ang="0">
                  <a:pos x="T0" y="T1"/>
                </a:cxn>
                <a:cxn ang="0">
                  <a:pos x="T2" y="T3"/>
                </a:cxn>
                <a:cxn ang="0">
                  <a:pos x="T4" y="T5"/>
                </a:cxn>
              </a:cxnLst>
              <a:rect l="0" t="0" r="r" b="b"/>
              <a:pathLst>
                <a:path w="21600" h="17219" fill="none" extrusionOk="0">
                  <a:moveTo>
                    <a:pt x="13040" y="-1"/>
                  </a:moveTo>
                  <a:cubicBezTo>
                    <a:pt x="18432" y="4082"/>
                    <a:pt x="21600" y="10455"/>
                    <a:pt x="21600" y="17219"/>
                  </a:cubicBezTo>
                </a:path>
                <a:path w="21600" h="17219" stroke="0" extrusionOk="0">
                  <a:moveTo>
                    <a:pt x="13040" y="-1"/>
                  </a:moveTo>
                  <a:cubicBezTo>
                    <a:pt x="18432" y="4082"/>
                    <a:pt x="21600" y="10455"/>
                    <a:pt x="21600" y="17219"/>
                  </a:cubicBezTo>
                  <a:lnTo>
                    <a:pt x="0" y="17219"/>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0" name="Line 43"/>
            <p:cNvSpPr>
              <a:spLocks noChangeShapeType="1"/>
            </p:cNvSpPr>
            <p:nvPr/>
          </p:nvSpPr>
          <p:spPr bwMode="auto">
            <a:xfrm>
              <a:off x="7340637" y="4986142"/>
              <a:ext cx="0" cy="13239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2" name="AutoShape 44"/>
            <p:cNvSpPr>
              <a:spLocks noChangeArrowheads="1"/>
            </p:cNvSpPr>
            <p:nvPr/>
          </p:nvSpPr>
          <p:spPr bwMode="auto">
            <a:xfrm rot="5160000">
              <a:off x="7122847" y="5189796"/>
              <a:ext cx="26344" cy="36148"/>
            </a:xfrm>
            <a:prstGeom prst="roundRect">
              <a:avLst>
                <a:gd name="adj" fmla="val 50000"/>
              </a:avLst>
            </a:prstGeom>
            <a:gradFill rotWithShape="1">
              <a:gsLst>
                <a:gs pos="0">
                  <a:srgbClr val="24423E"/>
                </a:gs>
                <a:gs pos="100000">
                  <a:srgbClr val="24423E">
                    <a:gamma/>
                    <a:tint val="72941"/>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4" name="AutoShape 45"/>
            <p:cNvSpPr>
              <a:spLocks noChangeArrowheads="1"/>
            </p:cNvSpPr>
            <p:nvPr/>
          </p:nvSpPr>
          <p:spPr bwMode="auto">
            <a:xfrm rot="5280000">
              <a:off x="7174914" y="5183717"/>
              <a:ext cx="26344" cy="36148"/>
            </a:xfrm>
            <a:prstGeom prst="roundRect">
              <a:avLst>
                <a:gd name="adj" fmla="val 50000"/>
              </a:avLst>
            </a:prstGeom>
            <a:gradFill rotWithShape="1">
              <a:gsLst>
                <a:gs pos="0">
                  <a:srgbClr val="24423E"/>
                </a:gs>
                <a:gs pos="100000">
                  <a:srgbClr val="24423E">
                    <a:gamma/>
                    <a:tint val="72941"/>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5" name="AutoShape 46"/>
            <p:cNvSpPr>
              <a:spLocks noChangeArrowheads="1"/>
            </p:cNvSpPr>
            <p:nvPr/>
          </p:nvSpPr>
          <p:spPr bwMode="auto">
            <a:xfrm rot="5400000">
              <a:off x="7234276" y="5181015"/>
              <a:ext cx="26344" cy="36148"/>
            </a:xfrm>
            <a:prstGeom prst="roundRect">
              <a:avLst>
                <a:gd name="adj" fmla="val 50000"/>
              </a:avLst>
            </a:prstGeom>
            <a:gradFill rotWithShape="1">
              <a:gsLst>
                <a:gs pos="0">
                  <a:srgbClr val="24423E"/>
                </a:gs>
                <a:gs pos="100000">
                  <a:srgbClr val="24423E">
                    <a:gamma/>
                    <a:tint val="72941"/>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6" name="AutoShape 47"/>
            <p:cNvSpPr>
              <a:spLocks noChangeArrowheads="1"/>
            </p:cNvSpPr>
            <p:nvPr/>
          </p:nvSpPr>
          <p:spPr bwMode="auto">
            <a:xfrm rot="5400000">
              <a:off x="7296623" y="5178988"/>
              <a:ext cx="26344" cy="36148"/>
            </a:xfrm>
            <a:prstGeom prst="roundRect">
              <a:avLst>
                <a:gd name="adj" fmla="val 50000"/>
              </a:avLst>
            </a:prstGeom>
            <a:gradFill rotWithShape="1">
              <a:gsLst>
                <a:gs pos="0">
                  <a:srgbClr val="24423E"/>
                </a:gs>
                <a:gs pos="100000">
                  <a:srgbClr val="24423E">
                    <a:gamma/>
                    <a:tint val="72941"/>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7" name="AutoShape 48"/>
            <p:cNvSpPr>
              <a:spLocks noChangeArrowheads="1"/>
            </p:cNvSpPr>
            <p:nvPr/>
          </p:nvSpPr>
          <p:spPr bwMode="auto">
            <a:xfrm rot="5400000">
              <a:off x="7359633" y="5178988"/>
              <a:ext cx="26344" cy="36148"/>
            </a:xfrm>
            <a:prstGeom prst="roundRect">
              <a:avLst>
                <a:gd name="adj" fmla="val 50000"/>
              </a:avLst>
            </a:prstGeom>
            <a:gradFill rotWithShape="1">
              <a:gsLst>
                <a:gs pos="0">
                  <a:srgbClr val="24423E"/>
                </a:gs>
                <a:gs pos="100000">
                  <a:srgbClr val="24423E">
                    <a:gamma/>
                    <a:tint val="72941"/>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8" name="AutoShape 49"/>
            <p:cNvSpPr>
              <a:spLocks noChangeArrowheads="1"/>
            </p:cNvSpPr>
            <p:nvPr/>
          </p:nvSpPr>
          <p:spPr bwMode="auto">
            <a:xfrm rot="5460000">
              <a:off x="7420654" y="5181015"/>
              <a:ext cx="26344" cy="36148"/>
            </a:xfrm>
            <a:prstGeom prst="roundRect">
              <a:avLst>
                <a:gd name="adj" fmla="val 50000"/>
              </a:avLst>
            </a:prstGeom>
            <a:gradFill rotWithShape="1">
              <a:gsLst>
                <a:gs pos="0">
                  <a:srgbClr val="24423E"/>
                </a:gs>
                <a:gs pos="100000">
                  <a:srgbClr val="24423E">
                    <a:gamma/>
                    <a:tint val="72941"/>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9" name="AutoShape 50"/>
            <p:cNvSpPr>
              <a:spLocks noChangeArrowheads="1"/>
            </p:cNvSpPr>
            <p:nvPr/>
          </p:nvSpPr>
          <p:spPr bwMode="auto">
            <a:xfrm rot="5520000">
              <a:off x="7477363" y="5183717"/>
              <a:ext cx="26344" cy="36148"/>
            </a:xfrm>
            <a:prstGeom prst="roundRect">
              <a:avLst>
                <a:gd name="adj" fmla="val 50000"/>
              </a:avLst>
            </a:prstGeom>
            <a:gradFill rotWithShape="1">
              <a:gsLst>
                <a:gs pos="0">
                  <a:srgbClr val="24423E"/>
                </a:gs>
                <a:gs pos="100000">
                  <a:srgbClr val="24423E">
                    <a:gamma/>
                    <a:tint val="72941"/>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0" name="AutoShape 51"/>
            <p:cNvSpPr>
              <a:spLocks noChangeArrowheads="1"/>
            </p:cNvSpPr>
            <p:nvPr/>
          </p:nvSpPr>
          <p:spPr bwMode="auto">
            <a:xfrm rot="5640000">
              <a:off x="7529429" y="5189796"/>
              <a:ext cx="26344" cy="36148"/>
            </a:xfrm>
            <a:prstGeom prst="roundRect">
              <a:avLst>
                <a:gd name="adj" fmla="val 50000"/>
              </a:avLst>
            </a:prstGeom>
            <a:gradFill rotWithShape="1">
              <a:gsLst>
                <a:gs pos="0">
                  <a:srgbClr val="24423E"/>
                </a:gs>
                <a:gs pos="100000">
                  <a:srgbClr val="24423E">
                    <a:gamma/>
                    <a:tint val="72941"/>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1" name="AutoShape 52"/>
            <p:cNvSpPr>
              <a:spLocks noChangeArrowheads="1"/>
            </p:cNvSpPr>
            <p:nvPr/>
          </p:nvSpPr>
          <p:spPr bwMode="auto">
            <a:xfrm rot="10800000">
              <a:off x="7042499" y="5577867"/>
              <a:ext cx="588980" cy="68224"/>
            </a:xfrm>
            <a:prstGeom prst="can">
              <a:avLst>
                <a:gd name="adj" fmla="val 39060"/>
              </a:avLst>
            </a:prstGeom>
            <a:gradFill rotWithShape="1">
              <a:gsLst>
                <a:gs pos="0">
                  <a:schemeClr val="bg1">
                    <a:gamma/>
                    <a:shade val="76078"/>
                    <a:invGamma/>
                  </a:schemeClr>
                </a:gs>
                <a:gs pos="100000">
                  <a:schemeClr val="bg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63" name="Group 62"/>
            <p:cNvGrpSpPr>
              <a:grpSpLocks/>
            </p:cNvGrpSpPr>
            <p:nvPr/>
          </p:nvGrpSpPr>
          <p:grpSpPr bwMode="auto">
            <a:xfrm>
              <a:off x="6612129" y="5580075"/>
              <a:ext cx="1449388" cy="709672"/>
              <a:chOff x="192" y="1584"/>
              <a:chExt cx="4368" cy="2064"/>
            </a:xfrm>
          </p:grpSpPr>
          <p:grpSp>
            <p:nvGrpSpPr>
              <p:cNvPr id="164" name="Group 63"/>
              <p:cNvGrpSpPr>
                <a:grpSpLocks/>
              </p:cNvGrpSpPr>
              <p:nvPr/>
            </p:nvGrpSpPr>
            <p:grpSpPr bwMode="auto">
              <a:xfrm>
                <a:off x="192" y="1584"/>
                <a:ext cx="4368" cy="1488"/>
                <a:chOff x="288" y="3216"/>
                <a:chExt cx="4752" cy="1488"/>
              </a:xfrm>
            </p:grpSpPr>
            <p:sp>
              <p:nvSpPr>
                <p:cNvPr id="170" name="Rectangle 64"/>
                <p:cNvSpPr>
                  <a:spLocks noChangeArrowheads="1"/>
                </p:cNvSpPr>
                <p:nvPr/>
              </p:nvSpPr>
              <p:spPr bwMode="auto">
                <a:xfrm>
                  <a:off x="1632" y="3312"/>
                  <a:ext cx="1248" cy="144"/>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1" name="Rectangle 65"/>
                <p:cNvSpPr>
                  <a:spLocks noChangeArrowheads="1"/>
                </p:cNvSpPr>
                <p:nvPr/>
              </p:nvSpPr>
              <p:spPr bwMode="auto">
                <a:xfrm>
                  <a:off x="912" y="3648"/>
                  <a:ext cx="3936" cy="1056"/>
                </a:xfrm>
                <a:prstGeom prst="rect">
                  <a:avLst/>
                </a:prstGeom>
                <a:gradFill rotWithShape="1">
                  <a:gsLst>
                    <a:gs pos="0">
                      <a:srgbClr val="5F5F5F">
                        <a:gamma/>
                        <a:tint val="0"/>
                        <a:invGamma/>
                      </a:srgbClr>
                    </a:gs>
                    <a:gs pos="100000">
                      <a:srgbClr val="5F5F5F"/>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2" name="AutoShape 66"/>
                <p:cNvSpPr>
                  <a:spLocks noChangeArrowheads="1"/>
                </p:cNvSpPr>
                <p:nvPr/>
              </p:nvSpPr>
              <p:spPr bwMode="auto">
                <a:xfrm>
                  <a:off x="4752" y="3648"/>
                  <a:ext cx="240" cy="1056"/>
                </a:xfrm>
                <a:prstGeom prst="can">
                  <a:avLst>
                    <a:gd name="adj" fmla="val 2078"/>
                  </a:avLst>
                </a:prstGeom>
                <a:gradFill rotWithShape="1">
                  <a:gsLst>
                    <a:gs pos="0">
                      <a:srgbClr val="FFFFFF"/>
                    </a:gs>
                    <a:gs pos="100000">
                      <a:srgbClr val="FFFFFF">
                        <a:gamma/>
                        <a:shade val="76078"/>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3" name="Rectangle 67"/>
                <p:cNvSpPr>
                  <a:spLocks noChangeArrowheads="1"/>
                </p:cNvSpPr>
                <p:nvPr/>
              </p:nvSpPr>
              <p:spPr bwMode="auto">
                <a:xfrm>
                  <a:off x="2832" y="3312"/>
                  <a:ext cx="1056" cy="144"/>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4" name="Rectangle 68"/>
                <p:cNvSpPr>
                  <a:spLocks noChangeArrowheads="1"/>
                </p:cNvSpPr>
                <p:nvPr/>
              </p:nvSpPr>
              <p:spPr bwMode="auto">
                <a:xfrm>
                  <a:off x="2880" y="3456"/>
                  <a:ext cx="216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5" name="AutoShape 69"/>
                <p:cNvSpPr>
                  <a:spLocks noChangeArrowheads="1"/>
                </p:cNvSpPr>
                <p:nvPr/>
              </p:nvSpPr>
              <p:spPr bwMode="auto">
                <a:xfrm>
                  <a:off x="4176" y="3648"/>
                  <a:ext cx="240" cy="1056"/>
                </a:xfrm>
                <a:prstGeom prst="can">
                  <a:avLst>
                    <a:gd name="adj" fmla="val 2078"/>
                  </a:avLst>
                </a:prstGeom>
                <a:gradFill rotWithShape="1">
                  <a:gsLst>
                    <a:gs pos="0">
                      <a:srgbClr val="FFFFFF"/>
                    </a:gs>
                    <a:gs pos="100000">
                      <a:srgbClr val="FFFFFF">
                        <a:gamma/>
                        <a:shade val="76078"/>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6" name="AutoShape 70"/>
                <p:cNvSpPr>
                  <a:spLocks noChangeArrowheads="1"/>
                </p:cNvSpPr>
                <p:nvPr/>
              </p:nvSpPr>
              <p:spPr bwMode="auto">
                <a:xfrm>
                  <a:off x="3600" y="3648"/>
                  <a:ext cx="240" cy="1056"/>
                </a:xfrm>
                <a:prstGeom prst="can">
                  <a:avLst>
                    <a:gd name="adj" fmla="val 2078"/>
                  </a:avLst>
                </a:prstGeom>
                <a:gradFill rotWithShape="1">
                  <a:gsLst>
                    <a:gs pos="0">
                      <a:srgbClr val="FFFFFF"/>
                    </a:gs>
                    <a:gs pos="100000">
                      <a:srgbClr val="FFFFFF">
                        <a:gamma/>
                        <a:shade val="76078"/>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7" name="AutoShape 71"/>
                <p:cNvSpPr>
                  <a:spLocks noChangeArrowheads="1"/>
                </p:cNvSpPr>
                <p:nvPr/>
              </p:nvSpPr>
              <p:spPr bwMode="auto">
                <a:xfrm>
                  <a:off x="3024" y="3648"/>
                  <a:ext cx="240" cy="1056"/>
                </a:xfrm>
                <a:prstGeom prst="can">
                  <a:avLst>
                    <a:gd name="adj" fmla="val 2078"/>
                  </a:avLst>
                </a:prstGeom>
                <a:gradFill rotWithShape="1">
                  <a:gsLst>
                    <a:gs pos="0">
                      <a:srgbClr val="FFFFFF"/>
                    </a:gs>
                    <a:gs pos="100000">
                      <a:srgbClr val="FFFFFF">
                        <a:gamma/>
                        <a:shade val="76078"/>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8" name="AutoShape 72"/>
                <p:cNvSpPr>
                  <a:spLocks noChangeArrowheads="1"/>
                </p:cNvSpPr>
                <p:nvPr/>
              </p:nvSpPr>
              <p:spPr bwMode="auto">
                <a:xfrm>
                  <a:off x="2448" y="3648"/>
                  <a:ext cx="240" cy="1056"/>
                </a:xfrm>
                <a:prstGeom prst="can">
                  <a:avLst>
                    <a:gd name="adj" fmla="val 2078"/>
                  </a:avLst>
                </a:prstGeom>
                <a:gradFill rotWithShape="1">
                  <a:gsLst>
                    <a:gs pos="0">
                      <a:srgbClr val="FFFFFF"/>
                    </a:gs>
                    <a:gs pos="100000">
                      <a:srgbClr val="FFFFFF">
                        <a:gamma/>
                        <a:shade val="76078"/>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9" name="AutoShape 73"/>
                <p:cNvSpPr>
                  <a:spLocks noChangeArrowheads="1"/>
                </p:cNvSpPr>
                <p:nvPr/>
              </p:nvSpPr>
              <p:spPr bwMode="auto">
                <a:xfrm>
                  <a:off x="1872" y="3648"/>
                  <a:ext cx="240" cy="1056"/>
                </a:xfrm>
                <a:prstGeom prst="can">
                  <a:avLst>
                    <a:gd name="adj" fmla="val 2078"/>
                  </a:avLst>
                </a:prstGeom>
                <a:gradFill rotWithShape="1">
                  <a:gsLst>
                    <a:gs pos="0">
                      <a:srgbClr val="FFFFFF"/>
                    </a:gs>
                    <a:gs pos="100000">
                      <a:srgbClr val="FFFFFF">
                        <a:gamma/>
                        <a:shade val="76078"/>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0" name="AutoShape 74"/>
                <p:cNvSpPr>
                  <a:spLocks noChangeArrowheads="1"/>
                </p:cNvSpPr>
                <p:nvPr/>
              </p:nvSpPr>
              <p:spPr bwMode="auto">
                <a:xfrm>
                  <a:off x="1296" y="3648"/>
                  <a:ext cx="240" cy="1056"/>
                </a:xfrm>
                <a:prstGeom prst="can">
                  <a:avLst>
                    <a:gd name="adj" fmla="val 2078"/>
                  </a:avLst>
                </a:prstGeom>
                <a:gradFill rotWithShape="1">
                  <a:gsLst>
                    <a:gs pos="0">
                      <a:srgbClr val="FFFFFF"/>
                    </a:gs>
                    <a:gs pos="100000">
                      <a:srgbClr val="FFFFFF">
                        <a:gamma/>
                        <a:shade val="85882"/>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1" name="AutoShape 75"/>
                <p:cNvSpPr>
                  <a:spLocks noChangeArrowheads="1"/>
                </p:cNvSpPr>
                <p:nvPr/>
              </p:nvSpPr>
              <p:spPr bwMode="auto">
                <a:xfrm>
                  <a:off x="720" y="3648"/>
                  <a:ext cx="240" cy="1056"/>
                </a:xfrm>
                <a:prstGeom prst="can">
                  <a:avLst>
                    <a:gd name="adj" fmla="val 2078"/>
                  </a:avLst>
                </a:prstGeom>
                <a:gradFill rotWithShape="1">
                  <a:gsLst>
                    <a:gs pos="0">
                      <a:srgbClr val="FFFFFF"/>
                    </a:gs>
                    <a:gs pos="100000">
                      <a:srgbClr val="FFFFFF">
                        <a:gamma/>
                        <a:shade val="85882"/>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2" name="Freeform 76"/>
                <p:cNvSpPr>
                  <a:spLocks/>
                </p:cNvSpPr>
                <p:nvPr/>
              </p:nvSpPr>
              <p:spPr bwMode="auto">
                <a:xfrm>
                  <a:off x="336" y="3600"/>
                  <a:ext cx="384" cy="1104"/>
                </a:xfrm>
                <a:custGeom>
                  <a:avLst/>
                  <a:gdLst>
                    <a:gd name="T0" fmla="*/ 384 w 384"/>
                    <a:gd name="T1" fmla="*/ 0 h 1056"/>
                    <a:gd name="T2" fmla="*/ 0 w 384"/>
                    <a:gd name="T3" fmla="*/ 192 h 1056"/>
                    <a:gd name="T4" fmla="*/ 0 w 384"/>
                    <a:gd name="T5" fmla="*/ 1056 h 1056"/>
                    <a:gd name="T6" fmla="*/ 384 w 384"/>
                    <a:gd name="T7" fmla="*/ 1056 h 1056"/>
                    <a:gd name="T8" fmla="*/ 384 w 384"/>
                    <a:gd name="T9" fmla="*/ 0 h 1056"/>
                  </a:gdLst>
                  <a:ahLst/>
                  <a:cxnLst>
                    <a:cxn ang="0">
                      <a:pos x="T0" y="T1"/>
                    </a:cxn>
                    <a:cxn ang="0">
                      <a:pos x="T2" y="T3"/>
                    </a:cxn>
                    <a:cxn ang="0">
                      <a:pos x="T4" y="T5"/>
                    </a:cxn>
                    <a:cxn ang="0">
                      <a:pos x="T6" y="T7"/>
                    </a:cxn>
                    <a:cxn ang="0">
                      <a:pos x="T8" y="T9"/>
                    </a:cxn>
                  </a:cxnLst>
                  <a:rect l="0" t="0" r="r" b="b"/>
                  <a:pathLst>
                    <a:path w="384" h="1056">
                      <a:moveTo>
                        <a:pt x="384" y="0"/>
                      </a:moveTo>
                      <a:lnTo>
                        <a:pt x="0" y="192"/>
                      </a:lnTo>
                      <a:lnTo>
                        <a:pt x="0" y="1056"/>
                      </a:lnTo>
                      <a:lnTo>
                        <a:pt x="384" y="1056"/>
                      </a:lnTo>
                      <a:lnTo>
                        <a:pt x="384" y="0"/>
                      </a:ln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3" name="Rectangle 77"/>
                <p:cNvSpPr>
                  <a:spLocks noChangeArrowheads="1"/>
                </p:cNvSpPr>
                <p:nvPr/>
              </p:nvSpPr>
              <p:spPr bwMode="auto">
                <a:xfrm>
                  <a:off x="672" y="3456"/>
                  <a:ext cx="2208" cy="192"/>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4" name="Freeform 78"/>
                <p:cNvSpPr>
                  <a:spLocks/>
                </p:cNvSpPr>
                <p:nvPr/>
              </p:nvSpPr>
              <p:spPr bwMode="auto">
                <a:xfrm>
                  <a:off x="1440" y="3312"/>
                  <a:ext cx="192" cy="144"/>
                </a:xfrm>
                <a:custGeom>
                  <a:avLst/>
                  <a:gdLst>
                    <a:gd name="T0" fmla="*/ 192 w 192"/>
                    <a:gd name="T1" fmla="*/ 0 h 144"/>
                    <a:gd name="T2" fmla="*/ 0 w 192"/>
                    <a:gd name="T3" fmla="*/ 48 h 144"/>
                    <a:gd name="T4" fmla="*/ 0 w 192"/>
                    <a:gd name="T5" fmla="*/ 144 h 144"/>
                    <a:gd name="T6" fmla="*/ 192 w 192"/>
                    <a:gd name="T7" fmla="*/ 144 h 144"/>
                    <a:gd name="T8" fmla="*/ 192 w 192"/>
                    <a:gd name="T9" fmla="*/ 0 h 144"/>
                  </a:gdLst>
                  <a:ahLst/>
                  <a:cxnLst>
                    <a:cxn ang="0">
                      <a:pos x="T0" y="T1"/>
                    </a:cxn>
                    <a:cxn ang="0">
                      <a:pos x="T2" y="T3"/>
                    </a:cxn>
                    <a:cxn ang="0">
                      <a:pos x="T4" y="T5"/>
                    </a:cxn>
                    <a:cxn ang="0">
                      <a:pos x="T6" y="T7"/>
                    </a:cxn>
                    <a:cxn ang="0">
                      <a:pos x="T8" y="T9"/>
                    </a:cxn>
                  </a:cxnLst>
                  <a:rect l="0" t="0" r="r" b="b"/>
                  <a:pathLst>
                    <a:path w="192" h="144">
                      <a:moveTo>
                        <a:pt x="192" y="0"/>
                      </a:moveTo>
                      <a:lnTo>
                        <a:pt x="0" y="48"/>
                      </a:lnTo>
                      <a:lnTo>
                        <a:pt x="0" y="144"/>
                      </a:lnTo>
                      <a:lnTo>
                        <a:pt x="192" y="144"/>
                      </a:lnTo>
                      <a:lnTo>
                        <a:pt x="192"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85" name="Group 79"/>
                <p:cNvGrpSpPr>
                  <a:grpSpLocks/>
                </p:cNvGrpSpPr>
                <p:nvPr/>
              </p:nvGrpSpPr>
              <p:grpSpPr bwMode="auto">
                <a:xfrm>
                  <a:off x="1440" y="3216"/>
                  <a:ext cx="2640" cy="480"/>
                  <a:chOff x="1440" y="3216"/>
                  <a:chExt cx="2640" cy="480"/>
                </a:xfrm>
              </p:grpSpPr>
              <p:sp>
                <p:nvSpPr>
                  <p:cNvPr id="190" name="AutoShape 80"/>
                  <p:cNvSpPr>
                    <a:spLocks noChangeArrowheads="1"/>
                  </p:cNvSpPr>
                  <p:nvPr/>
                </p:nvSpPr>
                <p:spPr bwMode="auto">
                  <a:xfrm>
                    <a:off x="1632" y="3216"/>
                    <a:ext cx="2448" cy="480"/>
                  </a:xfrm>
                  <a:prstGeom prst="triangle">
                    <a:avLst>
                      <a:gd name="adj" fmla="val 50000"/>
                    </a:avLst>
                  </a:prstGeom>
                  <a:gradFill rotWithShape="1">
                    <a:gsLst>
                      <a:gs pos="0">
                        <a:schemeClr val="bg1"/>
                      </a:gs>
                      <a:gs pos="100000">
                        <a:schemeClr val="bg1">
                          <a:gamma/>
                          <a:shade val="86275"/>
                          <a:invGamma/>
                        </a:schemeClr>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1" name="AutoShape 81"/>
                  <p:cNvSpPr>
                    <a:spLocks noChangeArrowheads="1"/>
                  </p:cNvSpPr>
                  <p:nvPr/>
                </p:nvSpPr>
                <p:spPr bwMode="auto">
                  <a:xfrm>
                    <a:off x="2112" y="3324"/>
                    <a:ext cx="1488" cy="288"/>
                  </a:xfrm>
                  <a:prstGeom prst="triangle">
                    <a:avLst>
                      <a:gd name="adj" fmla="val 50000"/>
                    </a:avLst>
                  </a:prstGeom>
                  <a:gradFill rotWithShape="1">
                    <a:gsLst>
                      <a:gs pos="0">
                        <a:srgbClr val="DDDDDD"/>
                      </a:gs>
                      <a:gs pos="100000">
                        <a:srgbClr val="808080"/>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4" name="Freeform 82"/>
                  <p:cNvSpPr>
                    <a:spLocks/>
                  </p:cNvSpPr>
                  <p:nvPr/>
                </p:nvSpPr>
                <p:spPr bwMode="auto">
                  <a:xfrm>
                    <a:off x="1440" y="3216"/>
                    <a:ext cx="1392" cy="480"/>
                  </a:xfrm>
                  <a:custGeom>
                    <a:avLst/>
                    <a:gdLst>
                      <a:gd name="T0" fmla="*/ 1392 w 1392"/>
                      <a:gd name="T1" fmla="*/ 0 h 480"/>
                      <a:gd name="T2" fmla="*/ 192 w 1392"/>
                      <a:gd name="T3" fmla="*/ 480 h 480"/>
                      <a:gd name="T4" fmla="*/ 0 w 1392"/>
                      <a:gd name="T5" fmla="*/ 480 h 480"/>
                      <a:gd name="T6" fmla="*/ 1152 w 1392"/>
                      <a:gd name="T7" fmla="*/ 0 h 480"/>
                      <a:gd name="T8" fmla="*/ 1392 w 1392"/>
                      <a:gd name="T9" fmla="*/ 0 h 480"/>
                    </a:gdLst>
                    <a:ahLst/>
                    <a:cxnLst>
                      <a:cxn ang="0">
                        <a:pos x="T0" y="T1"/>
                      </a:cxn>
                      <a:cxn ang="0">
                        <a:pos x="T2" y="T3"/>
                      </a:cxn>
                      <a:cxn ang="0">
                        <a:pos x="T4" y="T5"/>
                      </a:cxn>
                      <a:cxn ang="0">
                        <a:pos x="T6" y="T7"/>
                      </a:cxn>
                      <a:cxn ang="0">
                        <a:pos x="T8" y="T9"/>
                      </a:cxn>
                    </a:cxnLst>
                    <a:rect l="0" t="0" r="r" b="b"/>
                    <a:pathLst>
                      <a:path w="1392" h="480">
                        <a:moveTo>
                          <a:pt x="1392" y="0"/>
                        </a:moveTo>
                        <a:lnTo>
                          <a:pt x="192" y="480"/>
                        </a:lnTo>
                        <a:lnTo>
                          <a:pt x="0" y="480"/>
                        </a:lnTo>
                        <a:lnTo>
                          <a:pt x="1152" y="0"/>
                        </a:lnTo>
                        <a:lnTo>
                          <a:pt x="1392"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86" name="AutoShape 83"/>
                <p:cNvSpPr>
                  <a:spLocks noChangeArrowheads="1"/>
                </p:cNvSpPr>
                <p:nvPr/>
              </p:nvSpPr>
              <p:spPr bwMode="auto">
                <a:xfrm>
                  <a:off x="336" y="3744"/>
                  <a:ext cx="144" cy="960"/>
                </a:xfrm>
                <a:prstGeom prst="can">
                  <a:avLst>
                    <a:gd name="adj" fmla="val 3148"/>
                  </a:avLst>
                </a:prstGeom>
                <a:gradFill rotWithShape="1">
                  <a:gsLst>
                    <a:gs pos="0">
                      <a:srgbClr val="FFFFFF"/>
                    </a:gs>
                    <a:gs pos="100000">
                      <a:srgbClr val="FFFFFF">
                        <a:gamma/>
                        <a:shade val="85882"/>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7" name="AutoShape 84"/>
                <p:cNvSpPr>
                  <a:spLocks noChangeArrowheads="1"/>
                </p:cNvSpPr>
                <p:nvPr/>
              </p:nvSpPr>
              <p:spPr bwMode="auto">
                <a:xfrm>
                  <a:off x="432" y="3696"/>
                  <a:ext cx="144" cy="1008"/>
                </a:xfrm>
                <a:prstGeom prst="can">
                  <a:avLst>
                    <a:gd name="adj" fmla="val 3306"/>
                  </a:avLst>
                </a:prstGeom>
                <a:gradFill rotWithShape="1">
                  <a:gsLst>
                    <a:gs pos="0">
                      <a:srgbClr val="FFFFFF"/>
                    </a:gs>
                    <a:gs pos="100000">
                      <a:srgbClr val="FFFFFF">
                        <a:gamma/>
                        <a:shade val="85882"/>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8" name="AutoShape 85"/>
                <p:cNvSpPr>
                  <a:spLocks noChangeArrowheads="1"/>
                </p:cNvSpPr>
                <p:nvPr/>
              </p:nvSpPr>
              <p:spPr bwMode="auto">
                <a:xfrm>
                  <a:off x="576" y="3648"/>
                  <a:ext cx="144" cy="1056"/>
                </a:xfrm>
                <a:prstGeom prst="can">
                  <a:avLst>
                    <a:gd name="adj" fmla="val 3463"/>
                  </a:avLst>
                </a:prstGeom>
                <a:gradFill rotWithShape="1">
                  <a:gsLst>
                    <a:gs pos="0">
                      <a:srgbClr val="FFFFFF"/>
                    </a:gs>
                    <a:gs pos="100000">
                      <a:srgbClr val="FFFFFF">
                        <a:gamma/>
                        <a:shade val="85882"/>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9" name="Freeform 86"/>
                <p:cNvSpPr>
                  <a:spLocks/>
                </p:cNvSpPr>
                <p:nvPr/>
              </p:nvSpPr>
              <p:spPr bwMode="auto">
                <a:xfrm>
                  <a:off x="288" y="3456"/>
                  <a:ext cx="384" cy="432"/>
                </a:xfrm>
                <a:custGeom>
                  <a:avLst/>
                  <a:gdLst>
                    <a:gd name="T0" fmla="*/ 432 w 432"/>
                    <a:gd name="T1" fmla="*/ 0 h 432"/>
                    <a:gd name="T2" fmla="*/ 0 w 432"/>
                    <a:gd name="T3" fmla="*/ 240 h 432"/>
                    <a:gd name="T4" fmla="*/ 0 w 432"/>
                    <a:gd name="T5" fmla="*/ 432 h 432"/>
                    <a:gd name="T6" fmla="*/ 432 w 432"/>
                    <a:gd name="T7" fmla="*/ 192 h 432"/>
                    <a:gd name="T8" fmla="*/ 432 w 432"/>
                    <a:gd name="T9" fmla="*/ 0 h 432"/>
                  </a:gdLst>
                  <a:ahLst/>
                  <a:cxnLst>
                    <a:cxn ang="0">
                      <a:pos x="T0" y="T1"/>
                    </a:cxn>
                    <a:cxn ang="0">
                      <a:pos x="T2" y="T3"/>
                    </a:cxn>
                    <a:cxn ang="0">
                      <a:pos x="T4" y="T5"/>
                    </a:cxn>
                    <a:cxn ang="0">
                      <a:pos x="T6" y="T7"/>
                    </a:cxn>
                    <a:cxn ang="0">
                      <a:pos x="T8" y="T9"/>
                    </a:cxn>
                  </a:cxnLst>
                  <a:rect l="0" t="0" r="r" b="b"/>
                  <a:pathLst>
                    <a:path w="432" h="432">
                      <a:moveTo>
                        <a:pt x="432" y="0"/>
                      </a:moveTo>
                      <a:lnTo>
                        <a:pt x="0" y="240"/>
                      </a:lnTo>
                      <a:lnTo>
                        <a:pt x="0" y="432"/>
                      </a:lnTo>
                      <a:lnTo>
                        <a:pt x="432" y="192"/>
                      </a:lnTo>
                      <a:lnTo>
                        <a:pt x="432"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65" name="Rectangle 87"/>
              <p:cNvSpPr>
                <a:spLocks noChangeArrowheads="1"/>
              </p:cNvSpPr>
              <p:nvPr/>
            </p:nvSpPr>
            <p:spPr bwMode="auto">
              <a:xfrm>
                <a:off x="2544" y="3072"/>
                <a:ext cx="1968" cy="48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6" name="Freeform 88"/>
              <p:cNvSpPr>
                <a:spLocks/>
              </p:cNvSpPr>
              <p:nvPr/>
            </p:nvSpPr>
            <p:spPr bwMode="auto">
              <a:xfrm>
                <a:off x="240" y="3072"/>
                <a:ext cx="336" cy="480"/>
              </a:xfrm>
              <a:custGeom>
                <a:avLst/>
                <a:gdLst>
                  <a:gd name="T0" fmla="*/ 336 w 336"/>
                  <a:gd name="T1" fmla="*/ 0 h 480"/>
                  <a:gd name="T2" fmla="*/ 336 w 336"/>
                  <a:gd name="T3" fmla="*/ 480 h 480"/>
                  <a:gd name="T4" fmla="*/ 0 w 336"/>
                  <a:gd name="T5" fmla="*/ 432 h 480"/>
                  <a:gd name="T6" fmla="*/ 0 w 336"/>
                  <a:gd name="T7" fmla="*/ 0 h 480"/>
                  <a:gd name="T8" fmla="*/ 336 w 336"/>
                  <a:gd name="T9" fmla="*/ 0 h 480"/>
                </a:gdLst>
                <a:ahLst/>
                <a:cxnLst>
                  <a:cxn ang="0">
                    <a:pos x="T0" y="T1"/>
                  </a:cxn>
                  <a:cxn ang="0">
                    <a:pos x="T2" y="T3"/>
                  </a:cxn>
                  <a:cxn ang="0">
                    <a:pos x="T4" y="T5"/>
                  </a:cxn>
                  <a:cxn ang="0">
                    <a:pos x="T6" y="T7"/>
                  </a:cxn>
                  <a:cxn ang="0">
                    <a:pos x="T8" y="T9"/>
                  </a:cxn>
                </a:cxnLst>
                <a:rect l="0" t="0" r="r" b="b"/>
                <a:pathLst>
                  <a:path w="336" h="480">
                    <a:moveTo>
                      <a:pt x="336" y="0"/>
                    </a:moveTo>
                    <a:lnTo>
                      <a:pt x="336" y="480"/>
                    </a:lnTo>
                    <a:lnTo>
                      <a:pt x="0" y="432"/>
                    </a:lnTo>
                    <a:lnTo>
                      <a:pt x="0" y="0"/>
                    </a:lnTo>
                    <a:lnTo>
                      <a:pt x="336" y="0"/>
                    </a:lnTo>
                    <a:close/>
                  </a:path>
                </a:pathLst>
              </a:cu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7" name="Rectangle 89"/>
              <p:cNvSpPr>
                <a:spLocks noChangeArrowheads="1"/>
              </p:cNvSpPr>
              <p:nvPr/>
            </p:nvSpPr>
            <p:spPr bwMode="auto">
              <a:xfrm>
                <a:off x="576" y="3072"/>
                <a:ext cx="1968" cy="48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8" name="Freeform 90"/>
              <p:cNvSpPr>
                <a:spLocks/>
              </p:cNvSpPr>
              <p:nvPr/>
            </p:nvSpPr>
            <p:spPr bwMode="auto">
              <a:xfrm>
                <a:off x="1872" y="3072"/>
                <a:ext cx="1776" cy="576"/>
              </a:xfrm>
              <a:custGeom>
                <a:avLst/>
                <a:gdLst>
                  <a:gd name="T0" fmla="*/ 1344 w 1776"/>
                  <a:gd name="T1" fmla="*/ 0 h 576"/>
                  <a:gd name="T2" fmla="*/ 1776 w 1776"/>
                  <a:gd name="T3" fmla="*/ 576 h 576"/>
                  <a:gd name="T4" fmla="*/ 96 w 1776"/>
                  <a:gd name="T5" fmla="*/ 576 h 576"/>
                  <a:gd name="T6" fmla="*/ 0 w 1776"/>
                  <a:gd name="T7" fmla="*/ 0 h 576"/>
                  <a:gd name="T8" fmla="*/ 1344 w 1776"/>
                  <a:gd name="T9" fmla="*/ 0 h 576"/>
                </a:gdLst>
                <a:ahLst/>
                <a:cxnLst>
                  <a:cxn ang="0">
                    <a:pos x="T0" y="T1"/>
                  </a:cxn>
                  <a:cxn ang="0">
                    <a:pos x="T2" y="T3"/>
                  </a:cxn>
                  <a:cxn ang="0">
                    <a:pos x="T4" y="T5"/>
                  </a:cxn>
                  <a:cxn ang="0">
                    <a:pos x="T6" y="T7"/>
                  </a:cxn>
                  <a:cxn ang="0">
                    <a:pos x="T8" y="T9"/>
                  </a:cxn>
                </a:cxnLst>
                <a:rect l="0" t="0" r="r" b="b"/>
                <a:pathLst>
                  <a:path w="1776" h="576">
                    <a:moveTo>
                      <a:pt x="1344" y="0"/>
                    </a:moveTo>
                    <a:lnTo>
                      <a:pt x="1776" y="576"/>
                    </a:lnTo>
                    <a:lnTo>
                      <a:pt x="96" y="576"/>
                    </a:lnTo>
                    <a:lnTo>
                      <a:pt x="0" y="0"/>
                    </a:lnTo>
                    <a:lnTo>
                      <a:pt x="1344" y="0"/>
                    </a:lnTo>
                    <a:close/>
                  </a:path>
                </a:pathLst>
              </a:custGeom>
              <a:pattFill prst="narHorz">
                <a:fgClr>
                  <a:schemeClr val="bg2"/>
                </a:fgClr>
                <a:bgClr>
                  <a:schemeClr val="bg1"/>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 name="Freeform 91"/>
              <p:cNvSpPr>
                <a:spLocks/>
              </p:cNvSpPr>
              <p:nvPr/>
            </p:nvSpPr>
            <p:spPr bwMode="auto">
              <a:xfrm>
                <a:off x="1872" y="3072"/>
                <a:ext cx="96" cy="576"/>
              </a:xfrm>
              <a:custGeom>
                <a:avLst/>
                <a:gdLst>
                  <a:gd name="T0" fmla="*/ 0 w 96"/>
                  <a:gd name="T1" fmla="*/ 0 h 576"/>
                  <a:gd name="T2" fmla="*/ 0 w 96"/>
                  <a:gd name="T3" fmla="*/ 480 h 576"/>
                  <a:gd name="T4" fmla="*/ 96 w 96"/>
                  <a:gd name="T5" fmla="*/ 576 h 576"/>
                  <a:gd name="T6" fmla="*/ 0 w 96"/>
                  <a:gd name="T7" fmla="*/ 0 h 576"/>
                </a:gdLst>
                <a:ahLst/>
                <a:cxnLst>
                  <a:cxn ang="0">
                    <a:pos x="T0" y="T1"/>
                  </a:cxn>
                  <a:cxn ang="0">
                    <a:pos x="T2" y="T3"/>
                  </a:cxn>
                  <a:cxn ang="0">
                    <a:pos x="T4" y="T5"/>
                  </a:cxn>
                  <a:cxn ang="0">
                    <a:pos x="T6" y="T7"/>
                  </a:cxn>
                </a:cxnLst>
                <a:rect l="0" t="0" r="r" b="b"/>
                <a:pathLst>
                  <a:path w="96" h="576">
                    <a:moveTo>
                      <a:pt x="0" y="0"/>
                    </a:moveTo>
                    <a:lnTo>
                      <a:pt x="0" y="480"/>
                    </a:lnTo>
                    <a:lnTo>
                      <a:pt x="96" y="576"/>
                    </a:lnTo>
                    <a:lnTo>
                      <a:pt x="0" y="0"/>
                    </a:lnTo>
                    <a:close/>
                  </a:path>
                </a:pathLst>
              </a:cu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grpSp>
        <p:nvGrpSpPr>
          <p:cNvPr id="245" name="Group 117"/>
          <p:cNvGrpSpPr>
            <a:grpSpLocks/>
          </p:cNvGrpSpPr>
          <p:nvPr/>
        </p:nvGrpSpPr>
        <p:grpSpPr bwMode="auto">
          <a:xfrm>
            <a:off x="-2277792" y="6635981"/>
            <a:ext cx="1525587" cy="2227263"/>
            <a:chOff x="291" y="1410"/>
            <a:chExt cx="961" cy="1403"/>
          </a:xfrm>
        </p:grpSpPr>
        <p:sp>
          <p:nvSpPr>
            <p:cNvPr id="262" name="AutoShape 113"/>
            <p:cNvSpPr>
              <a:spLocks noChangeArrowheads="1"/>
            </p:cNvSpPr>
            <p:nvPr/>
          </p:nvSpPr>
          <p:spPr bwMode="auto">
            <a:xfrm>
              <a:off x="291" y="1410"/>
              <a:ext cx="961" cy="710"/>
            </a:xfrm>
            <a:prstGeom prst="doubleWave">
              <a:avLst>
                <a:gd name="adj1" fmla="val 2616"/>
                <a:gd name="adj2" fmla="val 0"/>
              </a:avLst>
            </a:prstGeom>
            <a:solidFill>
              <a:srgbClr val="0047AB"/>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3" name="Line 115"/>
            <p:cNvSpPr>
              <a:spLocks noChangeShapeType="1"/>
            </p:cNvSpPr>
            <p:nvPr/>
          </p:nvSpPr>
          <p:spPr bwMode="auto">
            <a:xfrm>
              <a:off x="291" y="1410"/>
              <a:ext cx="0" cy="1403"/>
            </a:xfrm>
            <a:prstGeom prst="line">
              <a:avLst/>
            </a:prstGeom>
            <a:noFill/>
            <a:ln w="28575">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264" name="Picture 116"/>
            <p:cNvPicPr>
              <a:picLocks noChangeAspect="1" noChangeArrowheads="1"/>
            </p:cNvPicPr>
            <p:nvPr/>
          </p:nvPicPr>
          <p:blipFill>
            <a:blip r:embed="rId9" cstate="print">
              <a:extLst>
                <a:ext uri="{28A0092B-C50C-407E-A947-70E740481C1C}">
                  <a14:useLocalDpi xmlns:a14="http://schemas.microsoft.com/office/drawing/2010/main" val="0"/>
                </a:ext>
              </a:extLst>
            </a:blip>
            <a:srcRect l="3661" t="5792" r="62688" b="44838"/>
            <a:stretch>
              <a:fillRect/>
            </a:stretch>
          </p:blipFill>
          <p:spPr bwMode="auto">
            <a:xfrm>
              <a:off x="315" y="1465"/>
              <a:ext cx="363" cy="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 10"/>
          <p:cNvGrpSpPr/>
          <p:nvPr/>
        </p:nvGrpSpPr>
        <p:grpSpPr>
          <a:xfrm>
            <a:off x="-1652839" y="2647068"/>
            <a:ext cx="993821" cy="1387133"/>
            <a:chOff x="38240" y="3390340"/>
            <a:chExt cx="993821" cy="1387133"/>
          </a:xfrm>
        </p:grpSpPr>
        <p:sp>
          <p:nvSpPr>
            <p:cNvPr id="149" name="Freeform 79"/>
            <p:cNvSpPr>
              <a:spLocks/>
            </p:cNvSpPr>
            <p:nvPr/>
          </p:nvSpPr>
          <p:spPr bwMode="auto">
            <a:xfrm rot="180000">
              <a:off x="38240" y="3786932"/>
              <a:ext cx="993821" cy="990541"/>
            </a:xfrm>
            <a:custGeom>
              <a:avLst/>
              <a:gdLst>
                <a:gd name="T0" fmla="*/ 3 w 1185"/>
                <a:gd name="T1" fmla="*/ 853 h 2284"/>
                <a:gd name="T2" fmla="*/ 9 w 1185"/>
                <a:gd name="T3" fmla="*/ 888 h 2284"/>
                <a:gd name="T4" fmla="*/ 24 w 1185"/>
                <a:gd name="T5" fmla="*/ 914 h 2284"/>
                <a:gd name="T6" fmla="*/ 60 w 1185"/>
                <a:gd name="T7" fmla="*/ 978 h 2284"/>
                <a:gd name="T8" fmla="*/ 97 w 1185"/>
                <a:gd name="T9" fmla="*/ 1041 h 2284"/>
                <a:gd name="T10" fmla="*/ 108 w 1185"/>
                <a:gd name="T11" fmla="*/ 1061 h 2284"/>
                <a:gd name="T12" fmla="*/ 156 w 1185"/>
                <a:gd name="T13" fmla="*/ 1144 h 2284"/>
                <a:gd name="T14" fmla="*/ 228 w 1185"/>
                <a:gd name="T15" fmla="*/ 1271 h 2284"/>
                <a:gd name="T16" fmla="*/ 309 w 1185"/>
                <a:gd name="T17" fmla="*/ 1412 h 2284"/>
                <a:gd name="T18" fmla="*/ 349 w 1185"/>
                <a:gd name="T19" fmla="*/ 1483 h 2284"/>
                <a:gd name="T20" fmla="*/ 416 w 1185"/>
                <a:gd name="T21" fmla="*/ 1599 h 2284"/>
                <a:gd name="T22" fmla="*/ 555 w 1185"/>
                <a:gd name="T23" fmla="*/ 1843 h 2284"/>
                <a:gd name="T24" fmla="*/ 610 w 1185"/>
                <a:gd name="T25" fmla="*/ 1939 h 2284"/>
                <a:gd name="T26" fmla="*/ 651 w 1185"/>
                <a:gd name="T27" fmla="*/ 2010 h 2284"/>
                <a:gd name="T28" fmla="*/ 761 w 1185"/>
                <a:gd name="T29" fmla="*/ 2203 h 2284"/>
                <a:gd name="T30" fmla="*/ 826 w 1185"/>
                <a:gd name="T31" fmla="*/ 2213 h 2284"/>
                <a:gd name="T32" fmla="*/ 835 w 1185"/>
                <a:gd name="T33" fmla="*/ 2024 h 2284"/>
                <a:gd name="T34" fmla="*/ 876 w 1185"/>
                <a:gd name="T35" fmla="*/ 1952 h 2284"/>
                <a:gd name="T36" fmla="*/ 962 w 1185"/>
                <a:gd name="T37" fmla="*/ 1955 h 2284"/>
                <a:gd name="T38" fmla="*/ 994 w 1185"/>
                <a:gd name="T39" fmla="*/ 1715 h 2284"/>
                <a:gd name="T40" fmla="*/ 1010 w 1185"/>
                <a:gd name="T41" fmla="*/ 1589 h 2284"/>
                <a:gd name="T42" fmla="*/ 1022 w 1185"/>
                <a:gd name="T43" fmla="*/ 1494 h 2284"/>
                <a:gd name="T44" fmla="*/ 1038 w 1185"/>
                <a:gd name="T45" fmla="*/ 1376 h 2284"/>
                <a:gd name="T46" fmla="*/ 1050 w 1185"/>
                <a:gd name="T47" fmla="*/ 1273 h 2284"/>
                <a:gd name="T48" fmla="*/ 1056 w 1185"/>
                <a:gd name="T49" fmla="*/ 1236 h 2284"/>
                <a:gd name="T50" fmla="*/ 1065 w 1185"/>
                <a:gd name="T51" fmla="*/ 1166 h 2284"/>
                <a:gd name="T52" fmla="*/ 1090 w 1185"/>
                <a:gd name="T53" fmla="*/ 965 h 2284"/>
                <a:gd name="T54" fmla="*/ 1105 w 1185"/>
                <a:gd name="T55" fmla="*/ 858 h 2284"/>
                <a:gd name="T56" fmla="*/ 1113 w 1185"/>
                <a:gd name="T57" fmla="*/ 796 h 2284"/>
                <a:gd name="T58" fmla="*/ 1132 w 1185"/>
                <a:gd name="T59" fmla="*/ 646 h 2284"/>
                <a:gd name="T60" fmla="*/ 1160 w 1185"/>
                <a:gd name="T61" fmla="*/ 440 h 2284"/>
                <a:gd name="T62" fmla="*/ 1185 w 1185"/>
                <a:gd name="T63" fmla="*/ 244 h 2284"/>
                <a:gd name="T64" fmla="*/ 1148 w 1185"/>
                <a:gd name="T65" fmla="*/ 236 h 2284"/>
                <a:gd name="T66" fmla="*/ 1088 w 1185"/>
                <a:gd name="T67" fmla="*/ 224 h 2284"/>
                <a:gd name="T68" fmla="*/ 1012 w 1185"/>
                <a:gd name="T69" fmla="*/ 207 h 2284"/>
                <a:gd name="T70" fmla="*/ 678 w 1185"/>
                <a:gd name="T71" fmla="*/ 132 h 2284"/>
                <a:gd name="T72" fmla="*/ 628 w 1185"/>
                <a:gd name="T73" fmla="*/ 121 h 2284"/>
                <a:gd name="T74" fmla="*/ 466 w 1185"/>
                <a:gd name="T75" fmla="*/ 81 h 2284"/>
                <a:gd name="T76" fmla="*/ 379 w 1185"/>
                <a:gd name="T77" fmla="*/ 61 h 2284"/>
                <a:gd name="T78" fmla="*/ 265 w 1185"/>
                <a:gd name="T79" fmla="*/ 30 h 2284"/>
                <a:gd name="T80" fmla="*/ 177 w 1185"/>
                <a:gd name="T81" fmla="*/ 6 h 2284"/>
                <a:gd name="T82" fmla="*/ 144 w 1185"/>
                <a:gd name="T83" fmla="*/ 67 h 2284"/>
                <a:gd name="T84" fmla="*/ 114 w 1185"/>
                <a:gd name="T85" fmla="*/ 237 h 2284"/>
                <a:gd name="T86" fmla="*/ 50 w 1185"/>
                <a:gd name="T87" fmla="*/ 595 h 2284"/>
                <a:gd name="T88" fmla="*/ 33 w 1185"/>
                <a:gd name="T89" fmla="*/ 691 h 2284"/>
                <a:gd name="T90" fmla="*/ 23 w 1185"/>
                <a:gd name="T91" fmla="*/ 744 h 2284"/>
                <a:gd name="T92" fmla="*/ 16 w 1185"/>
                <a:gd name="T93" fmla="*/ 780 h 2284"/>
                <a:gd name="T94" fmla="*/ 8 w 1185"/>
                <a:gd name="T95" fmla="*/ 824 h 2284"/>
                <a:gd name="T96" fmla="*/ 5 w 1185"/>
                <a:gd name="T97" fmla="*/ 840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5" h="2284">
                  <a:moveTo>
                    <a:pt x="5" y="840"/>
                  </a:moveTo>
                  <a:lnTo>
                    <a:pt x="3" y="853"/>
                  </a:lnTo>
                  <a:lnTo>
                    <a:pt x="0" y="873"/>
                  </a:lnTo>
                  <a:lnTo>
                    <a:pt x="9" y="888"/>
                  </a:lnTo>
                  <a:lnTo>
                    <a:pt x="15" y="897"/>
                  </a:lnTo>
                  <a:lnTo>
                    <a:pt x="24" y="914"/>
                  </a:lnTo>
                  <a:lnTo>
                    <a:pt x="52" y="963"/>
                  </a:lnTo>
                  <a:lnTo>
                    <a:pt x="60" y="978"/>
                  </a:lnTo>
                  <a:lnTo>
                    <a:pt x="72" y="999"/>
                  </a:lnTo>
                  <a:lnTo>
                    <a:pt x="97" y="1041"/>
                  </a:lnTo>
                  <a:lnTo>
                    <a:pt x="104" y="1054"/>
                  </a:lnTo>
                  <a:lnTo>
                    <a:pt x="108" y="1061"/>
                  </a:lnTo>
                  <a:lnTo>
                    <a:pt x="122" y="1085"/>
                  </a:lnTo>
                  <a:lnTo>
                    <a:pt x="156" y="1144"/>
                  </a:lnTo>
                  <a:lnTo>
                    <a:pt x="181" y="1187"/>
                  </a:lnTo>
                  <a:lnTo>
                    <a:pt x="228" y="1271"/>
                  </a:lnTo>
                  <a:lnTo>
                    <a:pt x="284" y="1369"/>
                  </a:lnTo>
                  <a:lnTo>
                    <a:pt x="309" y="1412"/>
                  </a:lnTo>
                  <a:lnTo>
                    <a:pt x="316" y="1424"/>
                  </a:lnTo>
                  <a:lnTo>
                    <a:pt x="349" y="1483"/>
                  </a:lnTo>
                  <a:lnTo>
                    <a:pt x="360" y="1501"/>
                  </a:lnTo>
                  <a:lnTo>
                    <a:pt x="416" y="1599"/>
                  </a:lnTo>
                  <a:lnTo>
                    <a:pt x="511" y="1765"/>
                  </a:lnTo>
                  <a:lnTo>
                    <a:pt x="555" y="1843"/>
                  </a:lnTo>
                  <a:lnTo>
                    <a:pt x="609" y="1938"/>
                  </a:lnTo>
                  <a:lnTo>
                    <a:pt x="610" y="1939"/>
                  </a:lnTo>
                  <a:lnTo>
                    <a:pt x="632" y="1977"/>
                  </a:lnTo>
                  <a:lnTo>
                    <a:pt x="651" y="2010"/>
                  </a:lnTo>
                  <a:lnTo>
                    <a:pt x="710" y="2114"/>
                  </a:lnTo>
                  <a:lnTo>
                    <a:pt x="761" y="2203"/>
                  </a:lnTo>
                  <a:lnTo>
                    <a:pt x="807" y="2284"/>
                  </a:lnTo>
                  <a:lnTo>
                    <a:pt x="826" y="2213"/>
                  </a:lnTo>
                  <a:lnTo>
                    <a:pt x="824" y="2060"/>
                  </a:lnTo>
                  <a:lnTo>
                    <a:pt x="835" y="2024"/>
                  </a:lnTo>
                  <a:lnTo>
                    <a:pt x="828" y="1958"/>
                  </a:lnTo>
                  <a:lnTo>
                    <a:pt x="876" y="1952"/>
                  </a:lnTo>
                  <a:lnTo>
                    <a:pt x="919" y="1997"/>
                  </a:lnTo>
                  <a:lnTo>
                    <a:pt x="962" y="1955"/>
                  </a:lnTo>
                  <a:lnTo>
                    <a:pt x="987" y="1762"/>
                  </a:lnTo>
                  <a:lnTo>
                    <a:pt x="994" y="1715"/>
                  </a:lnTo>
                  <a:lnTo>
                    <a:pt x="998" y="1685"/>
                  </a:lnTo>
                  <a:lnTo>
                    <a:pt x="1010" y="1589"/>
                  </a:lnTo>
                  <a:lnTo>
                    <a:pt x="1016" y="1536"/>
                  </a:lnTo>
                  <a:lnTo>
                    <a:pt x="1022" y="1494"/>
                  </a:lnTo>
                  <a:lnTo>
                    <a:pt x="1023" y="1488"/>
                  </a:lnTo>
                  <a:lnTo>
                    <a:pt x="1038" y="1376"/>
                  </a:lnTo>
                  <a:lnTo>
                    <a:pt x="1043" y="1334"/>
                  </a:lnTo>
                  <a:lnTo>
                    <a:pt x="1050" y="1273"/>
                  </a:lnTo>
                  <a:lnTo>
                    <a:pt x="1054" y="1251"/>
                  </a:lnTo>
                  <a:lnTo>
                    <a:pt x="1056" y="1236"/>
                  </a:lnTo>
                  <a:lnTo>
                    <a:pt x="1057" y="1220"/>
                  </a:lnTo>
                  <a:lnTo>
                    <a:pt x="1065" y="1166"/>
                  </a:lnTo>
                  <a:lnTo>
                    <a:pt x="1089" y="978"/>
                  </a:lnTo>
                  <a:lnTo>
                    <a:pt x="1090" y="965"/>
                  </a:lnTo>
                  <a:lnTo>
                    <a:pt x="1098" y="904"/>
                  </a:lnTo>
                  <a:lnTo>
                    <a:pt x="1105" y="858"/>
                  </a:lnTo>
                  <a:lnTo>
                    <a:pt x="1108" y="830"/>
                  </a:lnTo>
                  <a:lnTo>
                    <a:pt x="1113" y="796"/>
                  </a:lnTo>
                  <a:lnTo>
                    <a:pt x="1121" y="728"/>
                  </a:lnTo>
                  <a:lnTo>
                    <a:pt x="1132" y="646"/>
                  </a:lnTo>
                  <a:lnTo>
                    <a:pt x="1147" y="536"/>
                  </a:lnTo>
                  <a:lnTo>
                    <a:pt x="1160" y="440"/>
                  </a:lnTo>
                  <a:lnTo>
                    <a:pt x="1180" y="276"/>
                  </a:lnTo>
                  <a:lnTo>
                    <a:pt x="1185" y="244"/>
                  </a:lnTo>
                  <a:lnTo>
                    <a:pt x="1151" y="237"/>
                  </a:lnTo>
                  <a:lnTo>
                    <a:pt x="1148" y="236"/>
                  </a:lnTo>
                  <a:lnTo>
                    <a:pt x="1143" y="236"/>
                  </a:lnTo>
                  <a:lnTo>
                    <a:pt x="1088" y="224"/>
                  </a:lnTo>
                  <a:lnTo>
                    <a:pt x="1062" y="217"/>
                  </a:lnTo>
                  <a:lnTo>
                    <a:pt x="1012" y="207"/>
                  </a:lnTo>
                  <a:lnTo>
                    <a:pt x="836" y="169"/>
                  </a:lnTo>
                  <a:lnTo>
                    <a:pt x="678" y="132"/>
                  </a:lnTo>
                  <a:lnTo>
                    <a:pt x="668" y="129"/>
                  </a:lnTo>
                  <a:lnTo>
                    <a:pt x="628" y="121"/>
                  </a:lnTo>
                  <a:lnTo>
                    <a:pt x="620" y="118"/>
                  </a:lnTo>
                  <a:lnTo>
                    <a:pt x="466" y="81"/>
                  </a:lnTo>
                  <a:lnTo>
                    <a:pt x="413" y="68"/>
                  </a:lnTo>
                  <a:lnTo>
                    <a:pt x="379" y="61"/>
                  </a:lnTo>
                  <a:lnTo>
                    <a:pt x="272" y="33"/>
                  </a:lnTo>
                  <a:lnTo>
                    <a:pt x="265" y="30"/>
                  </a:lnTo>
                  <a:lnTo>
                    <a:pt x="241" y="24"/>
                  </a:lnTo>
                  <a:lnTo>
                    <a:pt x="177" y="6"/>
                  </a:lnTo>
                  <a:lnTo>
                    <a:pt x="155" y="0"/>
                  </a:lnTo>
                  <a:lnTo>
                    <a:pt x="144" y="67"/>
                  </a:lnTo>
                  <a:lnTo>
                    <a:pt x="122" y="189"/>
                  </a:lnTo>
                  <a:lnTo>
                    <a:pt x="114" y="237"/>
                  </a:lnTo>
                  <a:lnTo>
                    <a:pt x="79" y="436"/>
                  </a:lnTo>
                  <a:lnTo>
                    <a:pt x="50" y="595"/>
                  </a:lnTo>
                  <a:lnTo>
                    <a:pt x="37" y="663"/>
                  </a:lnTo>
                  <a:lnTo>
                    <a:pt x="33" y="691"/>
                  </a:lnTo>
                  <a:lnTo>
                    <a:pt x="26" y="728"/>
                  </a:lnTo>
                  <a:lnTo>
                    <a:pt x="23" y="744"/>
                  </a:lnTo>
                  <a:lnTo>
                    <a:pt x="19" y="763"/>
                  </a:lnTo>
                  <a:lnTo>
                    <a:pt x="16" y="780"/>
                  </a:lnTo>
                  <a:lnTo>
                    <a:pt x="12" y="800"/>
                  </a:lnTo>
                  <a:lnTo>
                    <a:pt x="8" y="824"/>
                  </a:lnTo>
                  <a:lnTo>
                    <a:pt x="7" y="837"/>
                  </a:lnTo>
                  <a:lnTo>
                    <a:pt x="5" y="840"/>
                  </a:lnTo>
                  <a:close/>
                </a:path>
              </a:pathLst>
            </a:custGeom>
            <a:solidFill>
              <a:srgbClr val="95D153"/>
            </a:solidFill>
            <a:ln w="22225">
              <a:solidFill>
                <a:srgbClr val="003300"/>
              </a:solidFill>
              <a:prstDash val="solid"/>
              <a:round/>
              <a:headEnd/>
              <a:tailEnd/>
            </a:ln>
            <a:scene3d>
              <a:camera prst="orthographicFront">
                <a:rot lat="18990786" lon="20385110" rev="1472453"/>
              </a:camera>
              <a:lightRig rig="threePt" dir="t">
                <a:rot lat="0" lon="0" rev="7200000"/>
              </a:lightRig>
            </a:scene3d>
            <a:sp3d extrusionH="171450">
              <a:extrusionClr>
                <a:srgbClr val="92D050"/>
              </a:extrusionClr>
            </a:sp3d>
          </p:spPr>
          <p:txBody>
            <a:bodyPr vert="horz" wrap="square" lIns="91440" tIns="45720" rIns="91440" bIns="45720" numCol="1" anchor="t" anchorCtr="0" compatLnSpc="1">
              <a:prstTxWarp prst="textNoShape">
                <a:avLst/>
              </a:prstTxWarp>
            </a:bodyPr>
            <a:lstStyle/>
            <a:p>
              <a:endParaRPr lang="en-US" dirty="0"/>
            </a:p>
          </p:txBody>
        </p:sp>
        <p:grpSp>
          <p:nvGrpSpPr>
            <p:cNvPr id="9" name="Group 8"/>
            <p:cNvGrpSpPr/>
            <p:nvPr/>
          </p:nvGrpSpPr>
          <p:grpSpPr>
            <a:xfrm>
              <a:off x="175842" y="3390340"/>
              <a:ext cx="635981" cy="922341"/>
              <a:chOff x="175842" y="3390340"/>
              <a:chExt cx="635981" cy="922341"/>
            </a:xfrm>
          </p:grpSpPr>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8167" y="3390340"/>
                <a:ext cx="253134" cy="36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842" y="3640878"/>
                <a:ext cx="635981" cy="67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65" name="TextBox 264"/>
          <p:cNvSpPr txBox="1"/>
          <p:nvPr/>
        </p:nvSpPr>
        <p:spPr>
          <a:xfrm>
            <a:off x="-2213874" y="3927222"/>
            <a:ext cx="2028691" cy="261610"/>
          </a:xfrm>
          <a:prstGeom prst="rect">
            <a:avLst/>
          </a:prstGeom>
          <a:noFill/>
        </p:spPr>
        <p:txBody>
          <a:bodyPr wrap="square" rtlCol="0">
            <a:spAutoFit/>
          </a:bodyPr>
          <a:lstStyle/>
          <a:p>
            <a:pPr algn="ctr"/>
            <a:r>
              <a:rPr lang="en-US" sz="1100" b="1" dirty="0">
                <a:latin typeface="Arial" pitchFamily="34" charset="0"/>
                <a:cs typeface="Arial" pitchFamily="34" charset="0"/>
              </a:rPr>
              <a:t>State Allocating Agency</a:t>
            </a:r>
          </a:p>
        </p:txBody>
      </p:sp>
      <p:sp>
        <p:nvSpPr>
          <p:cNvPr id="12" name="Title 11"/>
          <p:cNvSpPr>
            <a:spLocks noGrp="1"/>
          </p:cNvSpPr>
          <p:nvPr>
            <p:ph type="title" idx="4294967295"/>
          </p:nvPr>
        </p:nvSpPr>
        <p:spPr>
          <a:xfrm>
            <a:off x="0" y="-1122363"/>
            <a:ext cx="9483725" cy="884238"/>
          </a:xfrm>
        </p:spPr>
        <p:txBody>
          <a:bodyPr>
            <a:normAutofit/>
          </a:bodyPr>
          <a:lstStyle/>
          <a:p>
            <a:r>
              <a:rPr lang="en-US" sz="4000" kern="1200" dirty="0">
                <a:solidFill>
                  <a:srgbClr val="000000"/>
                </a:solidFill>
                <a:effectLst/>
                <a:latin typeface="Calibri"/>
              </a:rPr>
              <a:t>Eligible basis, DDA and QCT and basis</a:t>
            </a:r>
            <a:r>
              <a:rPr lang="en-US" sz="4000" kern="1200" baseline="0" dirty="0">
                <a:solidFill>
                  <a:srgbClr val="000000"/>
                </a:solidFill>
                <a:effectLst/>
                <a:latin typeface="Calibri"/>
              </a:rPr>
              <a:t> boost</a:t>
            </a:r>
            <a:endParaRPr lang="en-US" dirty="0"/>
          </a:p>
        </p:txBody>
      </p:sp>
      <p:sp>
        <p:nvSpPr>
          <p:cNvPr id="13" name="Rectangle 12"/>
          <p:cNvSpPr/>
          <p:nvPr/>
        </p:nvSpPr>
        <p:spPr>
          <a:xfrm>
            <a:off x="3421071" y="4136855"/>
            <a:ext cx="5706700" cy="2298065"/>
          </a:xfrm>
          <a:prstGeom prst="rect">
            <a:avLst/>
          </a:prstGeom>
        </p:spPr>
        <p:txBody>
          <a:bodyPr wrap="square">
            <a:spAutoFit/>
          </a:bodyPr>
          <a:lstStyle/>
          <a:p>
            <a:pPr marL="236538" lvl="1" indent="-236538">
              <a:spcBef>
                <a:spcPts val="1000"/>
              </a:spcBef>
              <a:buFont typeface="+mj-lt"/>
              <a:buAutoNum type="arabicPeriod"/>
            </a:pPr>
            <a:r>
              <a:rPr lang="en-US" sz="1500" dirty="0">
                <a:latin typeface="Arial" pitchFamily="34" charset="0"/>
                <a:cs typeface="Arial" pitchFamily="34" charset="0"/>
              </a:rPr>
              <a:t>Projects located in </a:t>
            </a:r>
            <a:r>
              <a:rPr lang="en-US" sz="1500" b="1" dirty="0">
                <a:latin typeface="Arial" pitchFamily="34" charset="0"/>
                <a:cs typeface="Arial" pitchFamily="34" charset="0"/>
              </a:rPr>
              <a:t>Qualified Census Tracts (QCTs)</a:t>
            </a:r>
            <a:r>
              <a:rPr lang="en-US" sz="1500" dirty="0">
                <a:latin typeface="Arial" pitchFamily="34" charset="0"/>
                <a:cs typeface="Arial" pitchFamily="34" charset="0"/>
              </a:rPr>
              <a:t>, which are census tracts “in which 50 percent or more of the households have an income which is less than 60 percent of the area median income for such year or which has a poverty rate of at least 25 percent.” IRC §42(d)(5)(B)(ii)</a:t>
            </a:r>
          </a:p>
          <a:p>
            <a:pPr marL="236538" lvl="1" indent="-236538">
              <a:spcBef>
                <a:spcPts val="1000"/>
              </a:spcBef>
              <a:buFont typeface="+mj-lt"/>
              <a:buAutoNum type="arabicPeriod"/>
            </a:pPr>
            <a:r>
              <a:rPr lang="en-US" sz="1500" dirty="0">
                <a:latin typeface="Arial" pitchFamily="34" charset="0"/>
                <a:cs typeface="Arial" pitchFamily="34" charset="0"/>
              </a:rPr>
              <a:t>Projects located in </a:t>
            </a:r>
            <a:r>
              <a:rPr lang="en-US" sz="1500" b="1" dirty="0">
                <a:latin typeface="Arial" pitchFamily="34" charset="0"/>
                <a:cs typeface="Arial" pitchFamily="34" charset="0"/>
              </a:rPr>
              <a:t>Difficult Development Areas (DDAs)</a:t>
            </a:r>
            <a:r>
              <a:rPr lang="en-US" sz="1500" dirty="0">
                <a:latin typeface="Arial" pitchFamily="34" charset="0"/>
                <a:cs typeface="Arial" pitchFamily="34" charset="0"/>
              </a:rPr>
              <a:t>, which are areas that have “high construction, land, and utility costs relative to area median gross income.” IRC §42(d)(5)(B)(iii)</a:t>
            </a:r>
          </a:p>
        </p:txBody>
      </p:sp>
      <p:sp>
        <p:nvSpPr>
          <p:cNvPr id="267" name="Pie 266"/>
          <p:cNvSpPr>
            <a:spLocks/>
          </p:cNvSpPr>
          <p:nvPr/>
        </p:nvSpPr>
        <p:spPr bwMode="auto">
          <a:xfrm>
            <a:off x="332297" y="1876215"/>
            <a:ext cx="841528" cy="686510"/>
          </a:xfrm>
          <a:prstGeom prst="pie">
            <a:avLst>
              <a:gd name="adj1" fmla="val 18747024"/>
              <a:gd name="adj2" fmla="val 2064104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7620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68" name="Oval 267"/>
          <p:cNvSpPr>
            <a:spLocks noChangeAspect="1"/>
          </p:cNvSpPr>
          <p:nvPr/>
        </p:nvSpPr>
        <p:spPr>
          <a:xfrm>
            <a:off x="613162" y="1772558"/>
            <a:ext cx="712559" cy="704778"/>
          </a:xfrm>
          <a:prstGeom prst="ellipse">
            <a:avLst/>
          </a:prstGeom>
          <a:noFill/>
          <a:ln w="25400">
            <a:solidFill>
              <a:srgbClr val="01D5FF">
                <a:alpha val="70000"/>
              </a:srgbClr>
            </a:solidFill>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1593410" y="4602956"/>
            <a:ext cx="1544757" cy="1295377"/>
            <a:chOff x="1593410" y="4602956"/>
            <a:chExt cx="1544757" cy="1295377"/>
          </a:xfrm>
        </p:grpSpPr>
        <p:sp>
          <p:nvSpPr>
            <p:cNvPr id="15" name="Freeform 14"/>
            <p:cNvSpPr/>
            <p:nvPr/>
          </p:nvSpPr>
          <p:spPr>
            <a:xfrm>
              <a:off x="1593410" y="5101628"/>
              <a:ext cx="470780" cy="384772"/>
            </a:xfrm>
            <a:custGeom>
              <a:avLst/>
              <a:gdLst>
                <a:gd name="connsiteX0" fmla="*/ 0 w 470780"/>
                <a:gd name="connsiteY0" fmla="*/ 0 h 384772"/>
                <a:gd name="connsiteX1" fmla="*/ 366665 w 470780"/>
                <a:gd name="connsiteY1" fmla="*/ 0 h 384772"/>
                <a:gd name="connsiteX2" fmla="*/ 366665 w 470780"/>
                <a:gd name="connsiteY2" fmla="*/ 131275 h 384772"/>
                <a:gd name="connsiteX3" fmla="*/ 470780 w 470780"/>
                <a:gd name="connsiteY3" fmla="*/ 131275 h 384772"/>
                <a:gd name="connsiteX4" fmla="*/ 470780 w 470780"/>
                <a:gd name="connsiteY4" fmla="*/ 276130 h 384772"/>
                <a:gd name="connsiteX5" fmla="*/ 230863 w 470780"/>
                <a:gd name="connsiteY5" fmla="*/ 276130 h 384772"/>
                <a:gd name="connsiteX6" fmla="*/ 230863 w 470780"/>
                <a:gd name="connsiteY6" fmla="*/ 384772 h 384772"/>
                <a:gd name="connsiteX7" fmla="*/ 76954 w 470780"/>
                <a:gd name="connsiteY7" fmla="*/ 384772 h 384772"/>
                <a:gd name="connsiteX8" fmla="*/ 76954 w 470780"/>
                <a:gd name="connsiteY8" fmla="*/ 239917 h 384772"/>
                <a:gd name="connsiteX9" fmla="*/ 9053 w 470780"/>
                <a:gd name="connsiteY9" fmla="*/ 239917 h 384772"/>
                <a:gd name="connsiteX10" fmla="*/ 0 w 470780"/>
                <a:gd name="connsiteY10" fmla="*/ 0 h 38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780" h="384772">
                  <a:moveTo>
                    <a:pt x="0" y="0"/>
                  </a:moveTo>
                  <a:lnTo>
                    <a:pt x="366665" y="0"/>
                  </a:lnTo>
                  <a:lnTo>
                    <a:pt x="366665" y="131275"/>
                  </a:lnTo>
                  <a:lnTo>
                    <a:pt x="470780" y="131275"/>
                  </a:lnTo>
                  <a:lnTo>
                    <a:pt x="470780" y="276130"/>
                  </a:lnTo>
                  <a:lnTo>
                    <a:pt x="230863" y="276130"/>
                  </a:lnTo>
                  <a:lnTo>
                    <a:pt x="230863" y="384772"/>
                  </a:lnTo>
                  <a:lnTo>
                    <a:pt x="76954" y="384772"/>
                  </a:lnTo>
                  <a:lnTo>
                    <a:pt x="76954" y="239917"/>
                  </a:lnTo>
                  <a:lnTo>
                    <a:pt x="9053" y="239917"/>
                  </a:lnTo>
                  <a:lnTo>
                    <a:pt x="0" y="0"/>
                  </a:ln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16" name="Freeform 15"/>
            <p:cNvSpPr/>
            <p:nvPr/>
          </p:nvSpPr>
          <p:spPr>
            <a:xfrm>
              <a:off x="2032503" y="5470492"/>
              <a:ext cx="611109" cy="427841"/>
            </a:xfrm>
            <a:custGeom>
              <a:avLst/>
              <a:gdLst>
                <a:gd name="connsiteX0" fmla="*/ 122222 w 611109"/>
                <a:gd name="connsiteY0" fmla="*/ 0 h 316872"/>
                <a:gd name="connsiteX1" fmla="*/ 393826 w 611109"/>
                <a:gd name="connsiteY1" fmla="*/ 0 h 316872"/>
                <a:gd name="connsiteX2" fmla="*/ 393826 w 611109"/>
                <a:gd name="connsiteY2" fmla="*/ 63375 h 316872"/>
                <a:gd name="connsiteX3" fmla="*/ 611109 w 611109"/>
                <a:gd name="connsiteY3" fmla="*/ 63375 h 316872"/>
                <a:gd name="connsiteX4" fmla="*/ 611109 w 611109"/>
                <a:gd name="connsiteY4" fmla="*/ 190123 h 316872"/>
                <a:gd name="connsiteX5" fmla="*/ 402879 w 611109"/>
                <a:gd name="connsiteY5" fmla="*/ 190123 h 316872"/>
                <a:gd name="connsiteX6" fmla="*/ 402879 w 611109"/>
                <a:gd name="connsiteY6" fmla="*/ 316872 h 316872"/>
                <a:gd name="connsiteX7" fmla="*/ 0 w 611109"/>
                <a:gd name="connsiteY7" fmla="*/ 316872 h 316872"/>
                <a:gd name="connsiteX8" fmla="*/ 0 w 611109"/>
                <a:gd name="connsiteY8" fmla="*/ 90535 h 316872"/>
                <a:gd name="connsiteX9" fmla="*/ 144855 w 611109"/>
                <a:gd name="connsiteY9" fmla="*/ 90535 h 316872"/>
                <a:gd name="connsiteX10" fmla="*/ 122222 w 611109"/>
                <a:gd name="connsiteY10" fmla="*/ 0 h 31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1109" h="316872">
                  <a:moveTo>
                    <a:pt x="122222" y="0"/>
                  </a:moveTo>
                  <a:lnTo>
                    <a:pt x="393826" y="0"/>
                  </a:lnTo>
                  <a:lnTo>
                    <a:pt x="393826" y="63375"/>
                  </a:lnTo>
                  <a:lnTo>
                    <a:pt x="611109" y="63375"/>
                  </a:lnTo>
                  <a:lnTo>
                    <a:pt x="611109" y="190123"/>
                  </a:lnTo>
                  <a:lnTo>
                    <a:pt x="402879" y="190123"/>
                  </a:lnTo>
                  <a:lnTo>
                    <a:pt x="402879" y="316872"/>
                  </a:lnTo>
                  <a:lnTo>
                    <a:pt x="0" y="316872"/>
                  </a:lnTo>
                  <a:lnTo>
                    <a:pt x="0" y="90535"/>
                  </a:lnTo>
                  <a:lnTo>
                    <a:pt x="144855" y="90535"/>
                  </a:lnTo>
                  <a:lnTo>
                    <a:pt x="122222" y="0"/>
                  </a:ln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17" name="Freeform 16"/>
            <p:cNvSpPr/>
            <p:nvPr/>
          </p:nvSpPr>
          <p:spPr>
            <a:xfrm>
              <a:off x="2500253" y="5279231"/>
              <a:ext cx="576322" cy="352425"/>
            </a:xfrm>
            <a:custGeom>
              <a:avLst/>
              <a:gdLst>
                <a:gd name="connsiteX0" fmla="*/ 71497 w 576322"/>
                <a:gd name="connsiteY0" fmla="*/ 0 h 352425"/>
                <a:gd name="connsiteX1" fmla="*/ 371535 w 576322"/>
                <a:gd name="connsiteY1" fmla="*/ 0 h 352425"/>
                <a:gd name="connsiteX2" fmla="*/ 371535 w 576322"/>
                <a:gd name="connsiteY2" fmla="*/ 114300 h 352425"/>
                <a:gd name="connsiteX3" fmla="*/ 576322 w 576322"/>
                <a:gd name="connsiteY3" fmla="*/ 114300 h 352425"/>
                <a:gd name="connsiteX4" fmla="*/ 576322 w 576322"/>
                <a:gd name="connsiteY4" fmla="*/ 195263 h 352425"/>
                <a:gd name="connsiteX5" fmla="*/ 538222 w 576322"/>
                <a:gd name="connsiteY5" fmla="*/ 195263 h 352425"/>
                <a:gd name="connsiteX6" fmla="*/ 538222 w 576322"/>
                <a:gd name="connsiteY6" fmla="*/ 219075 h 352425"/>
                <a:gd name="connsiteX7" fmla="*/ 521553 w 576322"/>
                <a:gd name="connsiteY7" fmla="*/ 235744 h 352425"/>
                <a:gd name="connsiteX8" fmla="*/ 521553 w 576322"/>
                <a:gd name="connsiteY8" fmla="*/ 280988 h 352425"/>
                <a:gd name="connsiteX9" fmla="*/ 497741 w 576322"/>
                <a:gd name="connsiteY9" fmla="*/ 290513 h 352425"/>
                <a:gd name="connsiteX10" fmla="*/ 481072 w 576322"/>
                <a:gd name="connsiteY10" fmla="*/ 304800 h 352425"/>
                <a:gd name="connsiteX11" fmla="*/ 471547 w 576322"/>
                <a:gd name="connsiteY11" fmla="*/ 319088 h 352425"/>
                <a:gd name="connsiteX12" fmla="*/ 447735 w 576322"/>
                <a:gd name="connsiteY12" fmla="*/ 321469 h 352425"/>
                <a:gd name="connsiteX13" fmla="*/ 445353 w 576322"/>
                <a:gd name="connsiteY13" fmla="*/ 328613 h 352425"/>
                <a:gd name="connsiteX14" fmla="*/ 442972 w 576322"/>
                <a:gd name="connsiteY14" fmla="*/ 340519 h 352425"/>
                <a:gd name="connsiteX15" fmla="*/ 431066 w 576322"/>
                <a:gd name="connsiteY15" fmla="*/ 350044 h 352425"/>
                <a:gd name="connsiteX16" fmla="*/ 314385 w 576322"/>
                <a:gd name="connsiteY16" fmla="*/ 352425 h 352425"/>
                <a:gd name="connsiteX17" fmla="*/ 259616 w 576322"/>
                <a:gd name="connsiteY17" fmla="*/ 350044 h 352425"/>
                <a:gd name="connsiteX18" fmla="*/ 252472 w 576322"/>
                <a:gd name="connsiteY18" fmla="*/ 340519 h 352425"/>
                <a:gd name="connsiteX19" fmla="*/ 242947 w 576322"/>
                <a:gd name="connsiteY19" fmla="*/ 326232 h 352425"/>
                <a:gd name="connsiteX20" fmla="*/ 235803 w 576322"/>
                <a:gd name="connsiteY20" fmla="*/ 309563 h 352425"/>
                <a:gd name="connsiteX21" fmla="*/ 226278 w 576322"/>
                <a:gd name="connsiteY21" fmla="*/ 288132 h 352425"/>
                <a:gd name="connsiteX22" fmla="*/ 221516 w 576322"/>
                <a:gd name="connsiteY22" fmla="*/ 266700 h 352425"/>
                <a:gd name="connsiteX23" fmla="*/ 223897 w 576322"/>
                <a:gd name="connsiteY23" fmla="*/ 259557 h 352425"/>
                <a:gd name="connsiteX24" fmla="*/ 207228 w 576322"/>
                <a:gd name="connsiteY24" fmla="*/ 252413 h 352425"/>
                <a:gd name="connsiteX25" fmla="*/ 183416 w 576322"/>
                <a:gd name="connsiteY25" fmla="*/ 247650 h 352425"/>
                <a:gd name="connsiteX26" fmla="*/ 169128 w 576322"/>
                <a:gd name="connsiteY26" fmla="*/ 242888 h 352425"/>
                <a:gd name="connsiteX27" fmla="*/ 159603 w 576322"/>
                <a:gd name="connsiteY27" fmla="*/ 240507 h 352425"/>
                <a:gd name="connsiteX28" fmla="*/ 145316 w 576322"/>
                <a:gd name="connsiteY28" fmla="*/ 235744 h 352425"/>
                <a:gd name="connsiteX29" fmla="*/ 83403 w 576322"/>
                <a:gd name="connsiteY29" fmla="*/ 233363 h 352425"/>
                <a:gd name="connsiteX30" fmla="*/ 83403 w 576322"/>
                <a:gd name="connsiteY30" fmla="*/ 159544 h 352425"/>
                <a:gd name="connsiteX31" fmla="*/ 81022 w 576322"/>
                <a:gd name="connsiteY31" fmla="*/ 138113 h 352425"/>
                <a:gd name="connsiteX32" fmla="*/ 78641 w 576322"/>
                <a:gd name="connsiteY32" fmla="*/ 130969 h 352425"/>
                <a:gd name="connsiteX33" fmla="*/ 71497 w 576322"/>
                <a:gd name="connsiteY33" fmla="*/ 123825 h 352425"/>
                <a:gd name="connsiteX34" fmla="*/ 33397 w 576322"/>
                <a:gd name="connsiteY34" fmla="*/ 111919 h 352425"/>
                <a:gd name="connsiteX35" fmla="*/ 60 w 576322"/>
                <a:gd name="connsiteY35" fmla="*/ 109538 h 352425"/>
                <a:gd name="connsiteX36" fmla="*/ 66735 w 576322"/>
                <a:gd name="connsiteY36" fmla="*/ 47625 h 352425"/>
                <a:gd name="connsiteX37" fmla="*/ 73878 w 576322"/>
                <a:gd name="connsiteY37" fmla="*/ 45244 h 352425"/>
                <a:gd name="connsiteX38" fmla="*/ 76260 w 576322"/>
                <a:gd name="connsiteY38" fmla="*/ 38100 h 352425"/>
                <a:gd name="connsiteX39" fmla="*/ 71497 w 576322"/>
                <a:gd name="connsiteY39" fmla="*/ 16669 h 352425"/>
                <a:gd name="connsiteX40" fmla="*/ 71497 w 576322"/>
                <a:gd name="connsiteY40"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322" h="352425">
                  <a:moveTo>
                    <a:pt x="71497" y="0"/>
                  </a:moveTo>
                  <a:lnTo>
                    <a:pt x="371535" y="0"/>
                  </a:lnTo>
                  <a:lnTo>
                    <a:pt x="371535" y="114300"/>
                  </a:lnTo>
                  <a:lnTo>
                    <a:pt x="576322" y="114300"/>
                  </a:lnTo>
                  <a:lnTo>
                    <a:pt x="576322" y="195263"/>
                  </a:lnTo>
                  <a:lnTo>
                    <a:pt x="538222" y="195263"/>
                  </a:lnTo>
                  <a:lnTo>
                    <a:pt x="538222" y="219075"/>
                  </a:lnTo>
                  <a:lnTo>
                    <a:pt x="521553" y="235744"/>
                  </a:lnTo>
                  <a:lnTo>
                    <a:pt x="521553" y="280988"/>
                  </a:lnTo>
                  <a:lnTo>
                    <a:pt x="497741" y="290513"/>
                  </a:lnTo>
                  <a:cubicBezTo>
                    <a:pt x="492185" y="295275"/>
                    <a:pt x="485644" y="299086"/>
                    <a:pt x="481072" y="304800"/>
                  </a:cubicBezTo>
                  <a:cubicBezTo>
                    <a:pt x="474524" y="312985"/>
                    <a:pt x="484451" y="316110"/>
                    <a:pt x="471547" y="319088"/>
                  </a:cubicBezTo>
                  <a:cubicBezTo>
                    <a:pt x="463774" y="320882"/>
                    <a:pt x="455672" y="320675"/>
                    <a:pt x="447735" y="321469"/>
                  </a:cubicBezTo>
                  <a:cubicBezTo>
                    <a:pt x="446941" y="323850"/>
                    <a:pt x="445962" y="326178"/>
                    <a:pt x="445353" y="328613"/>
                  </a:cubicBezTo>
                  <a:cubicBezTo>
                    <a:pt x="444371" y="332539"/>
                    <a:pt x="444393" y="336729"/>
                    <a:pt x="442972" y="340519"/>
                  </a:cubicBezTo>
                  <a:cubicBezTo>
                    <a:pt x="440810" y="346284"/>
                    <a:pt x="437423" y="349800"/>
                    <a:pt x="431066" y="350044"/>
                  </a:cubicBezTo>
                  <a:cubicBezTo>
                    <a:pt x="392193" y="351539"/>
                    <a:pt x="353279" y="351631"/>
                    <a:pt x="314385" y="352425"/>
                  </a:cubicBezTo>
                  <a:cubicBezTo>
                    <a:pt x="296129" y="351631"/>
                    <a:pt x="277561" y="353495"/>
                    <a:pt x="259616" y="350044"/>
                  </a:cubicBezTo>
                  <a:cubicBezTo>
                    <a:pt x="255719" y="349295"/>
                    <a:pt x="254748" y="343770"/>
                    <a:pt x="252472" y="340519"/>
                  </a:cubicBezTo>
                  <a:cubicBezTo>
                    <a:pt x="249190" y="335830"/>
                    <a:pt x="242947" y="326232"/>
                    <a:pt x="242947" y="326232"/>
                  </a:cubicBezTo>
                  <a:cubicBezTo>
                    <a:pt x="236648" y="301033"/>
                    <a:pt x="245201" y="330709"/>
                    <a:pt x="235803" y="309563"/>
                  </a:cubicBezTo>
                  <a:cubicBezTo>
                    <a:pt x="224470" y="284062"/>
                    <a:pt x="237056" y="304296"/>
                    <a:pt x="226278" y="288132"/>
                  </a:cubicBezTo>
                  <a:cubicBezTo>
                    <a:pt x="223823" y="280765"/>
                    <a:pt x="221516" y="275082"/>
                    <a:pt x="221516" y="266700"/>
                  </a:cubicBezTo>
                  <a:cubicBezTo>
                    <a:pt x="221516" y="264190"/>
                    <a:pt x="223103" y="261938"/>
                    <a:pt x="223897" y="259557"/>
                  </a:cubicBezTo>
                  <a:cubicBezTo>
                    <a:pt x="217786" y="256501"/>
                    <a:pt x="213738" y="253915"/>
                    <a:pt x="207228" y="252413"/>
                  </a:cubicBezTo>
                  <a:cubicBezTo>
                    <a:pt x="199341" y="250593"/>
                    <a:pt x="191095" y="250209"/>
                    <a:pt x="183416" y="247650"/>
                  </a:cubicBezTo>
                  <a:cubicBezTo>
                    <a:pt x="178653" y="246063"/>
                    <a:pt x="173998" y="244105"/>
                    <a:pt x="169128" y="242888"/>
                  </a:cubicBezTo>
                  <a:cubicBezTo>
                    <a:pt x="165953" y="242094"/>
                    <a:pt x="162738" y="241447"/>
                    <a:pt x="159603" y="240507"/>
                  </a:cubicBezTo>
                  <a:cubicBezTo>
                    <a:pt x="154795" y="239064"/>
                    <a:pt x="150332" y="235937"/>
                    <a:pt x="145316" y="235744"/>
                  </a:cubicBezTo>
                  <a:lnTo>
                    <a:pt x="83403" y="233363"/>
                  </a:lnTo>
                  <a:cubicBezTo>
                    <a:pt x="88833" y="200791"/>
                    <a:pt x="86873" y="218530"/>
                    <a:pt x="83403" y="159544"/>
                  </a:cubicBezTo>
                  <a:cubicBezTo>
                    <a:pt x="82981" y="152369"/>
                    <a:pt x="82204" y="145203"/>
                    <a:pt x="81022" y="138113"/>
                  </a:cubicBezTo>
                  <a:cubicBezTo>
                    <a:pt x="80609" y="135637"/>
                    <a:pt x="80033" y="133058"/>
                    <a:pt x="78641" y="130969"/>
                  </a:cubicBezTo>
                  <a:cubicBezTo>
                    <a:pt x="76773" y="128167"/>
                    <a:pt x="74084" y="125981"/>
                    <a:pt x="71497" y="123825"/>
                  </a:cubicBezTo>
                  <a:cubicBezTo>
                    <a:pt x="61018" y="115093"/>
                    <a:pt x="46459" y="113163"/>
                    <a:pt x="33397" y="111919"/>
                  </a:cubicBezTo>
                  <a:cubicBezTo>
                    <a:pt x="22307" y="110863"/>
                    <a:pt x="11172" y="110332"/>
                    <a:pt x="60" y="109538"/>
                  </a:cubicBezTo>
                  <a:cubicBezTo>
                    <a:pt x="3391" y="26264"/>
                    <a:pt x="-17505" y="53242"/>
                    <a:pt x="66735" y="47625"/>
                  </a:cubicBezTo>
                  <a:cubicBezTo>
                    <a:pt x="69239" y="47458"/>
                    <a:pt x="71497" y="46038"/>
                    <a:pt x="73878" y="45244"/>
                  </a:cubicBezTo>
                  <a:cubicBezTo>
                    <a:pt x="74672" y="42863"/>
                    <a:pt x="76260" y="40610"/>
                    <a:pt x="76260" y="38100"/>
                  </a:cubicBezTo>
                  <a:cubicBezTo>
                    <a:pt x="76260" y="29723"/>
                    <a:pt x="73952" y="24034"/>
                    <a:pt x="71497" y="16669"/>
                  </a:cubicBezTo>
                  <a:cubicBezTo>
                    <a:pt x="74009" y="1599"/>
                    <a:pt x="73878" y="7210"/>
                    <a:pt x="71497" y="0"/>
                  </a:cubicBez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18" name="Freeform 17"/>
            <p:cNvSpPr/>
            <p:nvPr/>
          </p:nvSpPr>
          <p:spPr>
            <a:xfrm>
              <a:off x="2466899" y="4821821"/>
              <a:ext cx="671268" cy="459792"/>
            </a:xfrm>
            <a:custGeom>
              <a:avLst/>
              <a:gdLst>
                <a:gd name="connsiteX0" fmla="*/ 152476 w 520213"/>
                <a:gd name="connsiteY0" fmla="*/ 348046 h 348046"/>
                <a:gd name="connsiteX1" fmla="*/ 152476 w 520213"/>
                <a:gd name="connsiteY1" fmla="*/ 348046 h 348046"/>
                <a:gd name="connsiteX2" fmla="*/ 90564 w 520213"/>
                <a:gd name="connsiteY2" fmla="*/ 343283 h 348046"/>
                <a:gd name="connsiteX3" fmla="*/ 26270 w 520213"/>
                <a:gd name="connsiteY3" fmla="*/ 343283 h 348046"/>
                <a:gd name="connsiteX4" fmla="*/ 76 w 520213"/>
                <a:gd name="connsiteY4" fmla="*/ 338521 h 348046"/>
                <a:gd name="connsiteX5" fmla="*/ 2457 w 520213"/>
                <a:gd name="connsiteY5" fmla="*/ 274227 h 348046"/>
                <a:gd name="connsiteX6" fmla="*/ 4839 w 520213"/>
                <a:gd name="connsiteY6" fmla="*/ 267083 h 348046"/>
                <a:gd name="connsiteX7" fmla="*/ 76 w 520213"/>
                <a:gd name="connsiteY7" fmla="*/ 212314 h 348046"/>
                <a:gd name="connsiteX8" fmla="*/ 2457 w 520213"/>
                <a:gd name="connsiteY8" fmla="*/ 198027 h 348046"/>
                <a:gd name="connsiteX9" fmla="*/ 28651 w 520213"/>
                <a:gd name="connsiteY9" fmla="*/ 195646 h 348046"/>
                <a:gd name="connsiteX10" fmla="*/ 40557 w 520213"/>
                <a:gd name="connsiteY10" fmla="*/ 193264 h 348046"/>
                <a:gd name="connsiteX11" fmla="*/ 128664 w 520213"/>
                <a:gd name="connsiteY11" fmla="*/ 188502 h 348046"/>
                <a:gd name="connsiteX12" fmla="*/ 128664 w 520213"/>
                <a:gd name="connsiteY12" fmla="*/ 98014 h 348046"/>
                <a:gd name="connsiteX13" fmla="*/ 185814 w 520213"/>
                <a:gd name="connsiteY13" fmla="*/ 95633 h 348046"/>
                <a:gd name="connsiteX14" fmla="*/ 197720 w 520213"/>
                <a:gd name="connsiteY14" fmla="*/ 93252 h 348046"/>
                <a:gd name="connsiteX15" fmla="*/ 207245 w 520213"/>
                <a:gd name="connsiteY15" fmla="*/ 90871 h 348046"/>
                <a:gd name="connsiteX16" fmla="*/ 226295 w 520213"/>
                <a:gd name="connsiteY16" fmla="*/ 95633 h 348046"/>
                <a:gd name="connsiteX17" fmla="*/ 235820 w 520213"/>
                <a:gd name="connsiteY17" fmla="*/ 93252 h 348046"/>
                <a:gd name="connsiteX18" fmla="*/ 242964 w 520213"/>
                <a:gd name="connsiteY18" fmla="*/ 90871 h 348046"/>
                <a:gd name="connsiteX19" fmla="*/ 273920 w 520213"/>
                <a:gd name="connsiteY19" fmla="*/ 93252 h 348046"/>
                <a:gd name="connsiteX20" fmla="*/ 302495 w 520213"/>
                <a:gd name="connsiteY20" fmla="*/ 90871 h 348046"/>
                <a:gd name="connsiteX21" fmla="*/ 304876 w 520213"/>
                <a:gd name="connsiteY21" fmla="*/ 81346 h 348046"/>
                <a:gd name="connsiteX22" fmla="*/ 302495 w 520213"/>
                <a:gd name="connsiteY22" fmla="*/ 67058 h 348046"/>
                <a:gd name="connsiteX23" fmla="*/ 300114 w 520213"/>
                <a:gd name="connsiteY23" fmla="*/ 28958 h 348046"/>
                <a:gd name="connsiteX24" fmla="*/ 423939 w 520213"/>
                <a:gd name="connsiteY24" fmla="*/ 12289 h 348046"/>
                <a:gd name="connsiteX25" fmla="*/ 440607 w 520213"/>
                <a:gd name="connsiteY25" fmla="*/ 9908 h 348046"/>
                <a:gd name="connsiteX26" fmla="*/ 514426 w 520213"/>
                <a:gd name="connsiteY26" fmla="*/ 140877 h 348046"/>
                <a:gd name="connsiteX27" fmla="*/ 478707 w 520213"/>
                <a:gd name="connsiteY27" fmla="*/ 152783 h 348046"/>
                <a:gd name="connsiteX28" fmla="*/ 481089 w 520213"/>
                <a:gd name="connsiteY28" fmla="*/ 167071 h 348046"/>
                <a:gd name="connsiteX29" fmla="*/ 485851 w 520213"/>
                <a:gd name="connsiteY29" fmla="*/ 174214 h 348046"/>
                <a:gd name="connsiteX30" fmla="*/ 492995 w 520213"/>
                <a:gd name="connsiteY30" fmla="*/ 209933 h 348046"/>
                <a:gd name="connsiteX31" fmla="*/ 507282 w 520213"/>
                <a:gd name="connsiteY31" fmla="*/ 217077 h 348046"/>
                <a:gd name="connsiteX32" fmla="*/ 514426 w 520213"/>
                <a:gd name="connsiteY32" fmla="*/ 221839 h 348046"/>
                <a:gd name="connsiteX33" fmla="*/ 512045 w 520213"/>
                <a:gd name="connsiteY33" fmla="*/ 283752 h 348046"/>
                <a:gd name="connsiteX34" fmla="*/ 509664 w 520213"/>
                <a:gd name="connsiteY34" fmla="*/ 293277 h 348046"/>
                <a:gd name="connsiteX35" fmla="*/ 504901 w 520213"/>
                <a:gd name="connsiteY35" fmla="*/ 307564 h 348046"/>
                <a:gd name="connsiteX36" fmla="*/ 502520 w 520213"/>
                <a:gd name="connsiteY36" fmla="*/ 328996 h 348046"/>
                <a:gd name="connsiteX37" fmla="*/ 473945 w 520213"/>
                <a:gd name="connsiteY37" fmla="*/ 338521 h 348046"/>
                <a:gd name="connsiteX38" fmla="*/ 454895 w 520213"/>
                <a:gd name="connsiteY38" fmla="*/ 343283 h 348046"/>
                <a:gd name="connsiteX39" fmla="*/ 152476 w 520213"/>
                <a:gd name="connsiteY39" fmla="*/ 348046 h 3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0213" h="348046">
                  <a:moveTo>
                    <a:pt x="152476" y="348046"/>
                  </a:moveTo>
                  <a:lnTo>
                    <a:pt x="152476" y="348046"/>
                  </a:lnTo>
                  <a:cubicBezTo>
                    <a:pt x="103302" y="339850"/>
                    <a:pt x="123987" y="339106"/>
                    <a:pt x="90564" y="343283"/>
                  </a:cubicBezTo>
                  <a:cubicBezTo>
                    <a:pt x="65823" y="351529"/>
                    <a:pt x="82199" y="347011"/>
                    <a:pt x="26270" y="343283"/>
                  </a:cubicBezTo>
                  <a:cubicBezTo>
                    <a:pt x="21699" y="342978"/>
                    <a:pt x="5225" y="339551"/>
                    <a:pt x="76" y="338521"/>
                  </a:cubicBezTo>
                  <a:cubicBezTo>
                    <a:pt x="870" y="317090"/>
                    <a:pt x="1030" y="295626"/>
                    <a:pt x="2457" y="274227"/>
                  </a:cubicBezTo>
                  <a:cubicBezTo>
                    <a:pt x="2624" y="271722"/>
                    <a:pt x="4839" y="269593"/>
                    <a:pt x="4839" y="267083"/>
                  </a:cubicBezTo>
                  <a:cubicBezTo>
                    <a:pt x="4839" y="224474"/>
                    <a:pt x="7087" y="233349"/>
                    <a:pt x="76" y="212314"/>
                  </a:cubicBezTo>
                  <a:cubicBezTo>
                    <a:pt x="870" y="207552"/>
                    <a:pt x="-1713" y="200460"/>
                    <a:pt x="2457" y="198027"/>
                  </a:cubicBezTo>
                  <a:cubicBezTo>
                    <a:pt x="10030" y="193610"/>
                    <a:pt x="19951" y="196734"/>
                    <a:pt x="28651" y="195646"/>
                  </a:cubicBezTo>
                  <a:cubicBezTo>
                    <a:pt x="32667" y="195144"/>
                    <a:pt x="36520" y="193552"/>
                    <a:pt x="40557" y="193264"/>
                  </a:cubicBezTo>
                  <a:cubicBezTo>
                    <a:pt x="69894" y="191168"/>
                    <a:pt x="128664" y="188502"/>
                    <a:pt x="128664" y="188502"/>
                  </a:cubicBezTo>
                  <a:cubicBezTo>
                    <a:pt x="128578" y="186781"/>
                    <a:pt x="122690" y="102555"/>
                    <a:pt x="128664" y="98014"/>
                  </a:cubicBezTo>
                  <a:cubicBezTo>
                    <a:pt x="143844" y="86477"/>
                    <a:pt x="166764" y="96427"/>
                    <a:pt x="185814" y="95633"/>
                  </a:cubicBezTo>
                  <a:cubicBezTo>
                    <a:pt x="189783" y="94839"/>
                    <a:pt x="193769" y="94130"/>
                    <a:pt x="197720" y="93252"/>
                  </a:cubicBezTo>
                  <a:cubicBezTo>
                    <a:pt x="200915" y="92542"/>
                    <a:pt x="203972" y="90871"/>
                    <a:pt x="207245" y="90871"/>
                  </a:cubicBezTo>
                  <a:cubicBezTo>
                    <a:pt x="212991" y="90871"/>
                    <a:pt x="220658" y="93754"/>
                    <a:pt x="226295" y="95633"/>
                  </a:cubicBezTo>
                  <a:cubicBezTo>
                    <a:pt x="229470" y="94839"/>
                    <a:pt x="232673" y="94151"/>
                    <a:pt x="235820" y="93252"/>
                  </a:cubicBezTo>
                  <a:cubicBezTo>
                    <a:pt x="238234" y="92562"/>
                    <a:pt x="240454" y="90871"/>
                    <a:pt x="242964" y="90871"/>
                  </a:cubicBezTo>
                  <a:cubicBezTo>
                    <a:pt x="253313" y="90871"/>
                    <a:pt x="263601" y="92458"/>
                    <a:pt x="273920" y="93252"/>
                  </a:cubicBezTo>
                  <a:cubicBezTo>
                    <a:pt x="283445" y="92458"/>
                    <a:pt x="293574" y="94302"/>
                    <a:pt x="302495" y="90871"/>
                  </a:cubicBezTo>
                  <a:cubicBezTo>
                    <a:pt x="305550" y="89696"/>
                    <a:pt x="304876" y="84619"/>
                    <a:pt x="304876" y="81346"/>
                  </a:cubicBezTo>
                  <a:cubicBezTo>
                    <a:pt x="304876" y="76518"/>
                    <a:pt x="303289" y="71821"/>
                    <a:pt x="302495" y="67058"/>
                  </a:cubicBezTo>
                  <a:cubicBezTo>
                    <a:pt x="301701" y="54358"/>
                    <a:pt x="300114" y="41683"/>
                    <a:pt x="300114" y="28958"/>
                  </a:cubicBezTo>
                  <a:cubicBezTo>
                    <a:pt x="300114" y="-25090"/>
                    <a:pt x="373454" y="13279"/>
                    <a:pt x="423939" y="12289"/>
                  </a:cubicBezTo>
                  <a:cubicBezTo>
                    <a:pt x="429495" y="11495"/>
                    <a:pt x="434995" y="9908"/>
                    <a:pt x="440607" y="9908"/>
                  </a:cubicBezTo>
                  <a:cubicBezTo>
                    <a:pt x="554821" y="9908"/>
                    <a:pt x="511731" y="-4679"/>
                    <a:pt x="514426" y="140877"/>
                  </a:cubicBezTo>
                  <a:cubicBezTo>
                    <a:pt x="494158" y="154389"/>
                    <a:pt x="505828" y="149770"/>
                    <a:pt x="478707" y="152783"/>
                  </a:cubicBezTo>
                  <a:cubicBezTo>
                    <a:pt x="479501" y="157546"/>
                    <a:pt x="479562" y="162490"/>
                    <a:pt x="481089" y="167071"/>
                  </a:cubicBezTo>
                  <a:cubicBezTo>
                    <a:pt x="481994" y="169786"/>
                    <a:pt x="485290" y="171408"/>
                    <a:pt x="485851" y="174214"/>
                  </a:cubicBezTo>
                  <a:cubicBezTo>
                    <a:pt x="488852" y="189221"/>
                    <a:pt x="482815" y="199753"/>
                    <a:pt x="492995" y="209933"/>
                  </a:cubicBezTo>
                  <a:cubicBezTo>
                    <a:pt x="499820" y="216758"/>
                    <a:pt x="499535" y="213204"/>
                    <a:pt x="507282" y="217077"/>
                  </a:cubicBezTo>
                  <a:cubicBezTo>
                    <a:pt x="509842" y="218357"/>
                    <a:pt x="512045" y="220252"/>
                    <a:pt x="514426" y="221839"/>
                  </a:cubicBezTo>
                  <a:cubicBezTo>
                    <a:pt x="513632" y="242477"/>
                    <a:pt x="513419" y="263145"/>
                    <a:pt x="512045" y="283752"/>
                  </a:cubicBezTo>
                  <a:cubicBezTo>
                    <a:pt x="511827" y="287017"/>
                    <a:pt x="510604" y="290142"/>
                    <a:pt x="509664" y="293277"/>
                  </a:cubicBezTo>
                  <a:cubicBezTo>
                    <a:pt x="508221" y="298085"/>
                    <a:pt x="504901" y="307564"/>
                    <a:pt x="504901" y="307564"/>
                  </a:cubicBezTo>
                  <a:cubicBezTo>
                    <a:pt x="504107" y="314708"/>
                    <a:pt x="504793" y="322177"/>
                    <a:pt x="502520" y="328996"/>
                  </a:cubicBezTo>
                  <a:cubicBezTo>
                    <a:pt x="498759" y="340280"/>
                    <a:pt x="480654" y="337775"/>
                    <a:pt x="473945" y="338521"/>
                  </a:cubicBezTo>
                  <a:cubicBezTo>
                    <a:pt x="468236" y="340424"/>
                    <a:pt x="460757" y="343244"/>
                    <a:pt x="454895" y="343283"/>
                  </a:cubicBezTo>
                  <a:lnTo>
                    <a:pt x="152476" y="348046"/>
                  </a:ln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19" name="Freeform 18"/>
            <p:cNvSpPr/>
            <p:nvPr/>
          </p:nvSpPr>
          <p:spPr>
            <a:xfrm>
              <a:off x="1707356" y="4714269"/>
              <a:ext cx="536788" cy="295881"/>
            </a:xfrm>
            <a:custGeom>
              <a:avLst/>
              <a:gdLst>
                <a:gd name="connsiteX0" fmla="*/ 88107 w 536788"/>
                <a:gd name="connsiteY0" fmla="*/ 2987 h 295881"/>
                <a:gd name="connsiteX1" fmla="*/ 88107 w 536788"/>
                <a:gd name="connsiteY1" fmla="*/ 2987 h 295881"/>
                <a:gd name="connsiteX2" fmla="*/ 126207 w 536788"/>
                <a:gd name="connsiteY2" fmla="*/ 5369 h 295881"/>
                <a:gd name="connsiteX3" fmla="*/ 147638 w 536788"/>
                <a:gd name="connsiteY3" fmla="*/ 7750 h 295881"/>
                <a:gd name="connsiteX4" fmla="*/ 159544 w 536788"/>
                <a:gd name="connsiteY4" fmla="*/ 10131 h 295881"/>
                <a:gd name="connsiteX5" fmla="*/ 350044 w 536788"/>
                <a:gd name="connsiteY5" fmla="*/ 12512 h 295881"/>
                <a:gd name="connsiteX6" fmla="*/ 357188 w 536788"/>
                <a:gd name="connsiteY6" fmla="*/ 14894 h 295881"/>
                <a:gd name="connsiteX7" fmla="*/ 373857 w 536788"/>
                <a:gd name="connsiteY7" fmla="*/ 17275 h 295881"/>
                <a:gd name="connsiteX8" fmla="*/ 528638 w 536788"/>
                <a:gd name="connsiteY8" fmla="*/ 19656 h 295881"/>
                <a:gd name="connsiteX9" fmla="*/ 528638 w 536788"/>
                <a:gd name="connsiteY9" fmla="*/ 191106 h 295881"/>
                <a:gd name="connsiteX10" fmla="*/ 523875 w 536788"/>
                <a:gd name="connsiteY10" fmla="*/ 233969 h 295881"/>
                <a:gd name="connsiteX11" fmla="*/ 509588 w 536788"/>
                <a:gd name="connsiteY11" fmla="*/ 236350 h 295881"/>
                <a:gd name="connsiteX12" fmla="*/ 485775 w 536788"/>
                <a:gd name="connsiteY12" fmla="*/ 238731 h 295881"/>
                <a:gd name="connsiteX13" fmla="*/ 478632 w 536788"/>
                <a:gd name="connsiteY13" fmla="*/ 241112 h 295881"/>
                <a:gd name="connsiteX14" fmla="*/ 411957 w 536788"/>
                <a:gd name="connsiteY14" fmla="*/ 243494 h 295881"/>
                <a:gd name="connsiteX15" fmla="*/ 407194 w 536788"/>
                <a:gd name="connsiteY15" fmla="*/ 257781 h 295881"/>
                <a:gd name="connsiteX16" fmla="*/ 400050 w 536788"/>
                <a:gd name="connsiteY16" fmla="*/ 281594 h 295881"/>
                <a:gd name="connsiteX17" fmla="*/ 390525 w 536788"/>
                <a:gd name="connsiteY17" fmla="*/ 283975 h 295881"/>
                <a:gd name="connsiteX18" fmla="*/ 376238 w 536788"/>
                <a:gd name="connsiteY18" fmla="*/ 286356 h 295881"/>
                <a:gd name="connsiteX19" fmla="*/ 361950 w 536788"/>
                <a:gd name="connsiteY19" fmla="*/ 291119 h 295881"/>
                <a:gd name="connsiteX20" fmla="*/ 354807 w 536788"/>
                <a:gd name="connsiteY20" fmla="*/ 293500 h 295881"/>
                <a:gd name="connsiteX21" fmla="*/ 326232 w 536788"/>
                <a:gd name="connsiteY21" fmla="*/ 295881 h 295881"/>
                <a:gd name="connsiteX22" fmla="*/ 257175 w 536788"/>
                <a:gd name="connsiteY22" fmla="*/ 293500 h 295881"/>
                <a:gd name="connsiteX23" fmla="*/ 238125 w 536788"/>
                <a:gd name="connsiteY23" fmla="*/ 288737 h 295881"/>
                <a:gd name="connsiteX24" fmla="*/ 223838 w 536788"/>
                <a:gd name="connsiteY24" fmla="*/ 286356 h 295881"/>
                <a:gd name="connsiteX25" fmla="*/ 157163 w 536788"/>
                <a:gd name="connsiteY25" fmla="*/ 288737 h 295881"/>
                <a:gd name="connsiteX26" fmla="*/ 147638 w 536788"/>
                <a:gd name="connsiteY26" fmla="*/ 286356 h 295881"/>
                <a:gd name="connsiteX27" fmla="*/ 152400 w 536788"/>
                <a:gd name="connsiteY27" fmla="*/ 253019 h 295881"/>
                <a:gd name="connsiteX28" fmla="*/ 154782 w 536788"/>
                <a:gd name="connsiteY28" fmla="*/ 243494 h 295881"/>
                <a:gd name="connsiteX29" fmla="*/ 161925 w 536788"/>
                <a:gd name="connsiteY29" fmla="*/ 236350 h 295881"/>
                <a:gd name="connsiteX30" fmla="*/ 164307 w 536788"/>
                <a:gd name="connsiteY30" fmla="*/ 226825 h 295881"/>
                <a:gd name="connsiteX31" fmla="*/ 169069 w 536788"/>
                <a:gd name="connsiteY31" fmla="*/ 212537 h 295881"/>
                <a:gd name="connsiteX32" fmla="*/ 164307 w 536788"/>
                <a:gd name="connsiteY32" fmla="*/ 191106 h 295881"/>
                <a:gd name="connsiteX33" fmla="*/ 159544 w 536788"/>
                <a:gd name="connsiteY33" fmla="*/ 183962 h 295881"/>
                <a:gd name="connsiteX34" fmla="*/ 157163 w 536788"/>
                <a:gd name="connsiteY34" fmla="*/ 172056 h 295881"/>
                <a:gd name="connsiteX35" fmla="*/ 126207 w 536788"/>
                <a:gd name="connsiteY35" fmla="*/ 164912 h 295881"/>
                <a:gd name="connsiteX36" fmla="*/ 47625 w 536788"/>
                <a:gd name="connsiteY36" fmla="*/ 155387 h 295881"/>
                <a:gd name="connsiteX37" fmla="*/ 42863 w 536788"/>
                <a:gd name="connsiteY37" fmla="*/ 136337 h 295881"/>
                <a:gd name="connsiteX38" fmla="*/ 21432 w 536788"/>
                <a:gd name="connsiteY38" fmla="*/ 114906 h 295881"/>
                <a:gd name="connsiteX39" fmla="*/ 16669 w 536788"/>
                <a:gd name="connsiteY39" fmla="*/ 107762 h 295881"/>
                <a:gd name="connsiteX40" fmla="*/ 0 w 536788"/>
                <a:gd name="connsiteY40" fmla="*/ 91094 h 295881"/>
                <a:gd name="connsiteX41" fmla="*/ 2382 w 536788"/>
                <a:gd name="connsiteY41" fmla="*/ 67281 h 295881"/>
                <a:gd name="connsiteX42" fmla="*/ 7144 w 536788"/>
                <a:gd name="connsiteY42" fmla="*/ 52994 h 295881"/>
                <a:gd name="connsiteX43" fmla="*/ 9525 w 536788"/>
                <a:gd name="connsiteY43" fmla="*/ 45850 h 295881"/>
                <a:gd name="connsiteX44" fmla="*/ 14288 w 536788"/>
                <a:gd name="connsiteY44" fmla="*/ 26800 h 295881"/>
                <a:gd name="connsiteX45" fmla="*/ 14288 w 536788"/>
                <a:gd name="connsiteY45" fmla="*/ 606 h 295881"/>
                <a:gd name="connsiteX46" fmla="*/ 23813 w 536788"/>
                <a:gd name="connsiteY46" fmla="*/ 2987 h 295881"/>
                <a:gd name="connsiteX47" fmla="*/ 35719 w 536788"/>
                <a:gd name="connsiteY47" fmla="*/ 5369 h 295881"/>
                <a:gd name="connsiteX48" fmla="*/ 42863 w 536788"/>
                <a:gd name="connsiteY48" fmla="*/ 7750 h 295881"/>
                <a:gd name="connsiteX49" fmla="*/ 57150 w 536788"/>
                <a:gd name="connsiteY49" fmla="*/ 10131 h 295881"/>
                <a:gd name="connsiteX50" fmla="*/ 102394 w 536788"/>
                <a:gd name="connsiteY50" fmla="*/ 7750 h 295881"/>
                <a:gd name="connsiteX51" fmla="*/ 116682 w 536788"/>
                <a:gd name="connsiteY51" fmla="*/ 2987 h 295881"/>
                <a:gd name="connsiteX52" fmla="*/ 88107 w 536788"/>
                <a:gd name="connsiteY52" fmla="*/ 2987 h 29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6788" h="295881">
                  <a:moveTo>
                    <a:pt x="88107" y="2987"/>
                  </a:moveTo>
                  <a:lnTo>
                    <a:pt x="88107" y="2987"/>
                  </a:lnTo>
                  <a:lnTo>
                    <a:pt x="126207" y="5369"/>
                  </a:lnTo>
                  <a:cubicBezTo>
                    <a:pt x="133372" y="5942"/>
                    <a:pt x="140523" y="6734"/>
                    <a:pt x="147638" y="7750"/>
                  </a:cubicBezTo>
                  <a:cubicBezTo>
                    <a:pt x="151645" y="8322"/>
                    <a:pt x="155498" y="10036"/>
                    <a:pt x="159544" y="10131"/>
                  </a:cubicBezTo>
                  <a:cubicBezTo>
                    <a:pt x="223031" y="11625"/>
                    <a:pt x="286544" y="11718"/>
                    <a:pt x="350044" y="12512"/>
                  </a:cubicBezTo>
                  <a:cubicBezTo>
                    <a:pt x="352425" y="13306"/>
                    <a:pt x="354727" y="14402"/>
                    <a:pt x="357188" y="14894"/>
                  </a:cubicBezTo>
                  <a:cubicBezTo>
                    <a:pt x="362692" y="15995"/>
                    <a:pt x="368246" y="17119"/>
                    <a:pt x="373857" y="17275"/>
                  </a:cubicBezTo>
                  <a:cubicBezTo>
                    <a:pt x="425437" y="18708"/>
                    <a:pt x="477044" y="18862"/>
                    <a:pt x="528638" y="19656"/>
                  </a:cubicBezTo>
                  <a:cubicBezTo>
                    <a:pt x="543933" y="80841"/>
                    <a:pt x="533993" y="37612"/>
                    <a:pt x="528638" y="191106"/>
                  </a:cubicBezTo>
                  <a:cubicBezTo>
                    <a:pt x="528137" y="205473"/>
                    <a:pt x="529454" y="220720"/>
                    <a:pt x="523875" y="233969"/>
                  </a:cubicBezTo>
                  <a:cubicBezTo>
                    <a:pt x="522001" y="238419"/>
                    <a:pt x="514379" y="235751"/>
                    <a:pt x="509588" y="236350"/>
                  </a:cubicBezTo>
                  <a:cubicBezTo>
                    <a:pt x="501672" y="237339"/>
                    <a:pt x="493713" y="237937"/>
                    <a:pt x="485775" y="238731"/>
                  </a:cubicBezTo>
                  <a:cubicBezTo>
                    <a:pt x="483394" y="239525"/>
                    <a:pt x="481137" y="240950"/>
                    <a:pt x="478632" y="241112"/>
                  </a:cubicBezTo>
                  <a:cubicBezTo>
                    <a:pt x="456439" y="242544"/>
                    <a:pt x="433614" y="238441"/>
                    <a:pt x="411957" y="243494"/>
                  </a:cubicBezTo>
                  <a:cubicBezTo>
                    <a:pt x="407068" y="244635"/>
                    <a:pt x="408411" y="252911"/>
                    <a:pt x="407194" y="257781"/>
                  </a:cubicBezTo>
                  <a:cubicBezTo>
                    <a:pt x="406367" y="261090"/>
                    <a:pt x="401597" y="281207"/>
                    <a:pt x="400050" y="281594"/>
                  </a:cubicBezTo>
                  <a:cubicBezTo>
                    <a:pt x="396875" y="282388"/>
                    <a:pt x="393734" y="283333"/>
                    <a:pt x="390525" y="283975"/>
                  </a:cubicBezTo>
                  <a:cubicBezTo>
                    <a:pt x="385791" y="284922"/>
                    <a:pt x="380922" y="285185"/>
                    <a:pt x="376238" y="286356"/>
                  </a:cubicBezTo>
                  <a:cubicBezTo>
                    <a:pt x="371368" y="287574"/>
                    <a:pt x="366713" y="289531"/>
                    <a:pt x="361950" y="291119"/>
                  </a:cubicBezTo>
                  <a:cubicBezTo>
                    <a:pt x="359569" y="291913"/>
                    <a:pt x="357308" y="293292"/>
                    <a:pt x="354807" y="293500"/>
                  </a:cubicBezTo>
                  <a:lnTo>
                    <a:pt x="326232" y="295881"/>
                  </a:lnTo>
                  <a:cubicBezTo>
                    <a:pt x="303213" y="295087"/>
                    <a:pt x="280132" y="295361"/>
                    <a:pt x="257175" y="293500"/>
                  </a:cubicBezTo>
                  <a:cubicBezTo>
                    <a:pt x="250651" y="292971"/>
                    <a:pt x="244581" y="289813"/>
                    <a:pt x="238125" y="288737"/>
                  </a:cubicBezTo>
                  <a:lnTo>
                    <a:pt x="223838" y="286356"/>
                  </a:lnTo>
                  <a:cubicBezTo>
                    <a:pt x="201613" y="287150"/>
                    <a:pt x="179402" y="288737"/>
                    <a:pt x="157163" y="288737"/>
                  </a:cubicBezTo>
                  <a:cubicBezTo>
                    <a:pt x="153890" y="288737"/>
                    <a:pt x="148432" y="289531"/>
                    <a:pt x="147638" y="286356"/>
                  </a:cubicBezTo>
                  <a:cubicBezTo>
                    <a:pt x="143830" y="271124"/>
                    <a:pt x="149083" y="264626"/>
                    <a:pt x="152400" y="253019"/>
                  </a:cubicBezTo>
                  <a:cubicBezTo>
                    <a:pt x="153299" y="249872"/>
                    <a:pt x="153158" y="246336"/>
                    <a:pt x="154782" y="243494"/>
                  </a:cubicBezTo>
                  <a:cubicBezTo>
                    <a:pt x="156453" y="240570"/>
                    <a:pt x="159544" y="238731"/>
                    <a:pt x="161925" y="236350"/>
                  </a:cubicBezTo>
                  <a:cubicBezTo>
                    <a:pt x="162719" y="233175"/>
                    <a:pt x="163367" y="229960"/>
                    <a:pt x="164307" y="226825"/>
                  </a:cubicBezTo>
                  <a:cubicBezTo>
                    <a:pt x="165750" y="222017"/>
                    <a:pt x="169069" y="212537"/>
                    <a:pt x="169069" y="212537"/>
                  </a:cubicBezTo>
                  <a:cubicBezTo>
                    <a:pt x="168155" y="207052"/>
                    <a:pt x="167237" y="196967"/>
                    <a:pt x="164307" y="191106"/>
                  </a:cubicBezTo>
                  <a:cubicBezTo>
                    <a:pt x="163027" y="188546"/>
                    <a:pt x="161132" y="186343"/>
                    <a:pt x="159544" y="183962"/>
                  </a:cubicBezTo>
                  <a:cubicBezTo>
                    <a:pt x="158750" y="179993"/>
                    <a:pt x="160025" y="174918"/>
                    <a:pt x="157163" y="172056"/>
                  </a:cubicBezTo>
                  <a:cubicBezTo>
                    <a:pt x="152806" y="167700"/>
                    <a:pt x="130789" y="165567"/>
                    <a:pt x="126207" y="164912"/>
                  </a:cubicBezTo>
                  <a:cubicBezTo>
                    <a:pt x="91531" y="153355"/>
                    <a:pt x="116926" y="160521"/>
                    <a:pt x="47625" y="155387"/>
                  </a:cubicBezTo>
                  <a:cubicBezTo>
                    <a:pt x="46038" y="149037"/>
                    <a:pt x="45606" y="142280"/>
                    <a:pt x="42863" y="136337"/>
                  </a:cubicBezTo>
                  <a:cubicBezTo>
                    <a:pt x="37421" y="124546"/>
                    <a:pt x="30049" y="123523"/>
                    <a:pt x="21432" y="114906"/>
                  </a:cubicBezTo>
                  <a:cubicBezTo>
                    <a:pt x="19408" y="112882"/>
                    <a:pt x="18693" y="109786"/>
                    <a:pt x="16669" y="107762"/>
                  </a:cubicBezTo>
                  <a:cubicBezTo>
                    <a:pt x="-3131" y="87962"/>
                    <a:pt x="10769" y="107245"/>
                    <a:pt x="0" y="91094"/>
                  </a:cubicBezTo>
                  <a:cubicBezTo>
                    <a:pt x="794" y="83156"/>
                    <a:pt x="912" y="75122"/>
                    <a:pt x="2382" y="67281"/>
                  </a:cubicBezTo>
                  <a:cubicBezTo>
                    <a:pt x="3307" y="62347"/>
                    <a:pt x="5557" y="57756"/>
                    <a:pt x="7144" y="52994"/>
                  </a:cubicBezTo>
                  <a:cubicBezTo>
                    <a:pt x="7938" y="50613"/>
                    <a:pt x="9033" y="48311"/>
                    <a:pt x="9525" y="45850"/>
                  </a:cubicBezTo>
                  <a:cubicBezTo>
                    <a:pt x="12399" y="31483"/>
                    <a:pt x="10627" y="37784"/>
                    <a:pt x="14288" y="26800"/>
                  </a:cubicBezTo>
                  <a:cubicBezTo>
                    <a:pt x="13694" y="23234"/>
                    <a:pt x="8905" y="4913"/>
                    <a:pt x="14288" y="606"/>
                  </a:cubicBezTo>
                  <a:cubicBezTo>
                    <a:pt x="16844" y="-1438"/>
                    <a:pt x="20618" y="2277"/>
                    <a:pt x="23813" y="2987"/>
                  </a:cubicBezTo>
                  <a:cubicBezTo>
                    <a:pt x="27764" y="3865"/>
                    <a:pt x="31793" y="4387"/>
                    <a:pt x="35719" y="5369"/>
                  </a:cubicBezTo>
                  <a:cubicBezTo>
                    <a:pt x="38154" y="5978"/>
                    <a:pt x="40413" y="7206"/>
                    <a:pt x="42863" y="7750"/>
                  </a:cubicBezTo>
                  <a:cubicBezTo>
                    <a:pt x="47576" y="8797"/>
                    <a:pt x="52388" y="9337"/>
                    <a:pt x="57150" y="10131"/>
                  </a:cubicBezTo>
                  <a:cubicBezTo>
                    <a:pt x="72231" y="9337"/>
                    <a:pt x="87399" y="9549"/>
                    <a:pt x="102394" y="7750"/>
                  </a:cubicBezTo>
                  <a:cubicBezTo>
                    <a:pt x="107379" y="7152"/>
                    <a:pt x="111919" y="4575"/>
                    <a:pt x="116682" y="2987"/>
                  </a:cubicBezTo>
                  <a:cubicBezTo>
                    <a:pt x="124578" y="355"/>
                    <a:pt x="121315" y="606"/>
                    <a:pt x="88107" y="2987"/>
                  </a:cubicBez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0" name="Freeform 19"/>
            <p:cNvSpPr/>
            <p:nvPr/>
          </p:nvSpPr>
          <p:spPr>
            <a:xfrm>
              <a:off x="2128978" y="4602956"/>
              <a:ext cx="655701" cy="266700"/>
            </a:xfrm>
            <a:custGeom>
              <a:avLst/>
              <a:gdLst>
                <a:gd name="connsiteX0" fmla="*/ 99872 w 655701"/>
                <a:gd name="connsiteY0" fmla="*/ 126207 h 266700"/>
                <a:gd name="connsiteX1" fmla="*/ 99872 w 655701"/>
                <a:gd name="connsiteY1" fmla="*/ 126207 h 266700"/>
                <a:gd name="connsiteX2" fmla="*/ 109397 w 655701"/>
                <a:gd name="connsiteY2" fmla="*/ 145257 h 266700"/>
                <a:gd name="connsiteX3" fmla="*/ 109397 w 655701"/>
                <a:gd name="connsiteY3" fmla="*/ 233363 h 266700"/>
                <a:gd name="connsiteX4" fmla="*/ 107016 w 655701"/>
                <a:gd name="connsiteY4" fmla="*/ 240507 h 266700"/>
                <a:gd name="connsiteX5" fmla="*/ 104635 w 655701"/>
                <a:gd name="connsiteY5" fmla="*/ 250032 h 266700"/>
                <a:gd name="connsiteX6" fmla="*/ 107016 w 655701"/>
                <a:gd name="connsiteY6" fmla="*/ 259557 h 266700"/>
                <a:gd name="connsiteX7" fmla="*/ 311803 w 655701"/>
                <a:gd name="connsiteY7" fmla="*/ 261938 h 266700"/>
                <a:gd name="connsiteX8" fmla="*/ 326091 w 655701"/>
                <a:gd name="connsiteY8" fmla="*/ 264319 h 266700"/>
                <a:gd name="connsiteX9" fmla="*/ 371335 w 655701"/>
                <a:gd name="connsiteY9" fmla="*/ 266700 h 266700"/>
                <a:gd name="connsiteX10" fmla="*/ 461822 w 655701"/>
                <a:gd name="connsiteY10" fmla="*/ 259557 h 266700"/>
                <a:gd name="connsiteX11" fmla="*/ 468966 w 655701"/>
                <a:gd name="connsiteY11" fmla="*/ 257175 h 266700"/>
                <a:gd name="connsiteX12" fmla="*/ 478491 w 655701"/>
                <a:gd name="connsiteY12" fmla="*/ 254794 h 266700"/>
                <a:gd name="connsiteX13" fmla="*/ 552310 w 655701"/>
                <a:gd name="connsiteY13" fmla="*/ 257175 h 266700"/>
                <a:gd name="connsiteX14" fmla="*/ 559453 w 655701"/>
                <a:gd name="connsiteY14" fmla="*/ 259557 h 266700"/>
                <a:gd name="connsiteX15" fmla="*/ 578503 w 655701"/>
                <a:gd name="connsiteY15" fmla="*/ 261938 h 266700"/>
                <a:gd name="connsiteX16" fmla="*/ 618985 w 655701"/>
                <a:gd name="connsiteY16" fmla="*/ 259557 h 266700"/>
                <a:gd name="connsiteX17" fmla="*/ 616603 w 655701"/>
                <a:gd name="connsiteY17" fmla="*/ 250032 h 266700"/>
                <a:gd name="connsiteX18" fmla="*/ 607078 w 655701"/>
                <a:gd name="connsiteY18" fmla="*/ 238125 h 266700"/>
                <a:gd name="connsiteX19" fmla="*/ 602316 w 655701"/>
                <a:gd name="connsiteY19" fmla="*/ 223838 h 266700"/>
                <a:gd name="connsiteX20" fmla="*/ 597553 w 655701"/>
                <a:gd name="connsiteY20" fmla="*/ 133350 h 266700"/>
                <a:gd name="connsiteX21" fmla="*/ 599935 w 655701"/>
                <a:gd name="connsiteY21" fmla="*/ 119063 h 266700"/>
                <a:gd name="connsiteX22" fmla="*/ 614222 w 655701"/>
                <a:gd name="connsiteY22" fmla="*/ 107157 h 266700"/>
                <a:gd name="connsiteX23" fmla="*/ 628510 w 655701"/>
                <a:gd name="connsiteY23" fmla="*/ 92869 h 266700"/>
                <a:gd name="connsiteX24" fmla="*/ 635653 w 655701"/>
                <a:gd name="connsiteY24" fmla="*/ 85725 h 266700"/>
                <a:gd name="connsiteX25" fmla="*/ 649941 w 655701"/>
                <a:gd name="connsiteY25" fmla="*/ 64294 h 266700"/>
                <a:gd name="connsiteX26" fmla="*/ 654703 w 655701"/>
                <a:gd name="connsiteY26" fmla="*/ 57150 h 266700"/>
                <a:gd name="connsiteX27" fmla="*/ 647560 w 655701"/>
                <a:gd name="connsiteY27" fmla="*/ 4763 h 266700"/>
                <a:gd name="connsiteX28" fmla="*/ 640416 w 655701"/>
                <a:gd name="connsiteY28" fmla="*/ 0 h 266700"/>
                <a:gd name="connsiteX29" fmla="*/ 547547 w 655701"/>
                <a:gd name="connsiteY29" fmla="*/ 2382 h 266700"/>
                <a:gd name="connsiteX30" fmla="*/ 499922 w 655701"/>
                <a:gd name="connsiteY30" fmla="*/ 7144 h 266700"/>
                <a:gd name="connsiteX31" fmla="*/ 11766 w 655701"/>
                <a:gd name="connsiteY31" fmla="*/ 11907 h 266700"/>
                <a:gd name="connsiteX32" fmla="*/ 26053 w 655701"/>
                <a:gd name="connsiteY32" fmla="*/ 130969 h 266700"/>
                <a:gd name="connsiteX33" fmla="*/ 45103 w 655701"/>
                <a:gd name="connsiteY33" fmla="*/ 133350 h 266700"/>
                <a:gd name="connsiteX34" fmla="*/ 99872 w 655701"/>
                <a:gd name="connsiteY34" fmla="*/ 12620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5701" h="266700">
                  <a:moveTo>
                    <a:pt x="99872" y="126207"/>
                  </a:moveTo>
                  <a:lnTo>
                    <a:pt x="99872" y="126207"/>
                  </a:lnTo>
                  <a:cubicBezTo>
                    <a:pt x="103047" y="132557"/>
                    <a:pt x="108267" y="138248"/>
                    <a:pt x="109397" y="145257"/>
                  </a:cubicBezTo>
                  <a:cubicBezTo>
                    <a:pt x="113276" y="169308"/>
                    <a:pt x="112461" y="207312"/>
                    <a:pt x="109397" y="233363"/>
                  </a:cubicBezTo>
                  <a:cubicBezTo>
                    <a:pt x="109104" y="235856"/>
                    <a:pt x="107706" y="238093"/>
                    <a:pt x="107016" y="240507"/>
                  </a:cubicBezTo>
                  <a:cubicBezTo>
                    <a:pt x="106117" y="243654"/>
                    <a:pt x="105429" y="246857"/>
                    <a:pt x="104635" y="250032"/>
                  </a:cubicBezTo>
                  <a:cubicBezTo>
                    <a:pt x="105429" y="253207"/>
                    <a:pt x="103749" y="259369"/>
                    <a:pt x="107016" y="259557"/>
                  </a:cubicBezTo>
                  <a:cubicBezTo>
                    <a:pt x="175170" y="263474"/>
                    <a:pt x="243552" y="260454"/>
                    <a:pt x="311803" y="261938"/>
                  </a:cubicBezTo>
                  <a:cubicBezTo>
                    <a:pt x="316630" y="262043"/>
                    <a:pt x="321278" y="263934"/>
                    <a:pt x="326091" y="264319"/>
                  </a:cubicBezTo>
                  <a:cubicBezTo>
                    <a:pt x="341145" y="265523"/>
                    <a:pt x="356254" y="265906"/>
                    <a:pt x="371335" y="266700"/>
                  </a:cubicBezTo>
                  <a:cubicBezTo>
                    <a:pt x="380098" y="266152"/>
                    <a:pt x="436139" y="265265"/>
                    <a:pt x="461822" y="259557"/>
                  </a:cubicBezTo>
                  <a:cubicBezTo>
                    <a:pt x="464272" y="259012"/>
                    <a:pt x="466552" y="257865"/>
                    <a:pt x="468966" y="257175"/>
                  </a:cubicBezTo>
                  <a:cubicBezTo>
                    <a:pt x="472113" y="256276"/>
                    <a:pt x="475316" y="255588"/>
                    <a:pt x="478491" y="254794"/>
                  </a:cubicBezTo>
                  <a:cubicBezTo>
                    <a:pt x="503097" y="255588"/>
                    <a:pt x="527733" y="255729"/>
                    <a:pt x="552310" y="257175"/>
                  </a:cubicBezTo>
                  <a:cubicBezTo>
                    <a:pt x="554816" y="257322"/>
                    <a:pt x="556984" y="259108"/>
                    <a:pt x="559453" y="259557"/>
                  </a:cubicBezTo>
                  <a:cubicBezTo>
                    <a:pt x="565749" y="260702"/>
                    <a:pt x="572153" y="261144"/>
                    <a:pt x="578503" y="261938"/>
                  </a:cubicBezTo>
                  <a:lnTo>
                    <a:pt x="618985" y="259557"/>
                  </a:lnTo>
                  <a:cubicBezTo>
                    <a:pt x="622109" y="258581"/>
                    <a:pt x="617502" y="253179"/>
                    <a:pt x="616603" y="250032"/>
                  </a:cubicBezTo>
                  <a:cubicBezTo>
                    <a:pt x="613896" y="240559"/>
                    <a:pt x="615650" y="243840"/>
                    <a:pt x="607078" y="238125"/>
                  </a:cubicBezTo>
                  <a:cubicBezTo>
                    <a:pt x="605491" y="233363"/>
                    <a:pt x="602478" y="228855"/>
                    <a:pt x="602316" y="223838"/>
                  </a:cubicBezTo>
                  <a:cubicBezTo>
                    <a:pt x="599754" y="144409"/>
                    <a:pt x="603418" y="174391"/>
                    <a:pt x="597553" y="133350"/>
                  </a:cubicBezTo>
                  <a:cubicBezTo>
                    <a:pt x="598347" y="128588"/>
                    <a:pt x="597974" y="123475"/>
                    <a:pt x="599935" y="119063"/>
                  </a:cubicBezTo>
                  <a:cubicBezTo>
                    <a:pt x="602596" y="113077"/>
                    <a:pt x="609805" y="111083"/>
                    <a:pt x="614222" y="107157"/>
                  </a:cubicBezTo>
                  <a:cubicBezTo>
                    <a:pt x="619256" y="102682"/>
                    <a:pt x="623747" y="97632"/>
                    <a:pt x="628510" y="92869"/>
                  </a:cubicBezTo>
                  <a:cubicBezTo>
                    <a:pt x="630891" y="90488"/>
                    <a:pt x="633785" y="88527"/>
                    <a:pt x="635653" y="85725"/>
                  </a:cubicBezTo>
                  <a:lnTo>
                    <a:pt x="649941" y="64294"/>
                  </a:lnTo>
                  <a:lnTo>
                    <a:pt x="654703" y="57150"/>
                  </a:lnTo>
                  <a:cubicBezTo>
                    <a:pt x="654098" y="45649"/>
                    <a:pt x="660333" y="17537"/>
                    <a:pt x="647560" y="4763"/>
                  </a:cubicBezTo>
                  <a:cubicBezTo>
                    <a:pt x="645536" y="2739"/>
                    <a:pt x="642797" y="1588"/>
                    <a:pt x="640416" y="0"/>
                  </a:cubicBezTo>
                  <a:lnTo>
                    <a:pt x="547547" y="2382"/>
                  </a:lnTo>
                  <a:cubicBezTo>
                    <a:pt x="452854" y="6591"/>
                    <a:pt x="698258" y="4427"/>
                    <a:pt x="499922" y="7144"/>
                  </a:cubicBezTo>
                  <a:lnTo>
                    <a:pt x="11766" y="11907"/>
                  </a:lnTo>
                  <a:cubicBezTo>
                    <a:pt x="13775" y="110361"/>
                    <a:pt x="-23952" y="123277"/>
                    <a:pt x="26053" y="130969"/>
                  </a:cubicBezTo>
                  <a:cubicBezTo>
                    <a:pt x="32378" y="131942"/>
                    <a:pt x="38753" y="132556"/>
                    <a:pt x="45103" y="133350"/>
                  </a:cubicBezTo>
                  <a:cubicBezTo>
                    <a:pt x="70799" y="139776"/>
                    <a:pt x="90744" y="127398"/>
                    <a:pt x="99872" y="126207"/>
                  </a:cubicBez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grpSp>
      <p:grpSp>
        <p:nvGrpSpPr>
          <p:cNvPr id="537" name="Group 75"/>
          <p:cNvGrpSpPr>
            <a:grpSpLocks noChangeAspect="1"/>
          </p:cNvGrpSpPr>
          <p:nvPr/>
        </p:nvGrpSpPr>
        <p:grpSpPr bwMode="auto">
          <a:xfrm>
            <a:off x="2320620" y="4773325"/>
            <a:ext cx="223794" cy="223794"/>
            <a:chOff x="3962400" y="2133600"/>
            <a:chExt cx="2438400" cy="2438400"/>
          </a:xfrm>
          <a:effectLst>
            <a:outerShdw blurRad="50800" dist="38100" dir="4200000" algn="tl" rotWithShape="0">
              <a:prstClr val="black">
                <a:alpha val="70000"/>
              </a:prstClr>
            </a:outerShdw>
          </a:effectLst>
        </p:grpSpPr>
        <p:sp>
          <p:nvSpPr>
            <p:cNvPr id="538" name="Oval 537"/>
            <p:cNvSpPr/>
            <p:nvPr/>
          </p:nvSpPr>
          <p:spPr>
            <a:xfrm>
              <a:off x="3962400" y="2133600"/>
              <a:ext cx="2438400" cy="2438400"/>
            </a:xfrm>
            <a:prstGeom prst="ellipse">
              <a:avLst/>
            </a:prstGeom>
            <a:gradFill flip="none" rotWithShape="1">
              <a:gsLst>
                <a:gs pos="0">
                  <a:srgbClr val="F3A025"/>
                </a:gs>
                <a:gs pos="50000">
                  <a:srgbClr val="FFC000"/>
                </a:gs>
                <a:gs pos="100000">
                  <a:srgbClr val="FFFF66"/>
                </a:gs>
              </a:gsLst>
              <a:path path="circle">
                <a:fillToRect t="100000" r="100000"/>
              </a:path>
              <a:tileRect l="-100000" b="-100000"/>
            </a:gradFill>
            <a:ln w="28575">
              <a:solidFill>
                <a:srgbClr val="E24100"/>
              </a:solidFill>
            </a:ln>
            <a:scene3d>
              <a:camera prst="orthographicFront"/>
              <a:lightRig rig="threePt" dir="t">
                <a:rot lat="0" lon="0" rev="6600000"/>
              </a:lightRig>
            </a:scene3d>
            <a:sp3d>
              <a:bevelT w="12700" h="254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539" name="Oval 538"/>
            <p:cNvSpPr/>
            <p:nvPr/>
          </p:nvSpPr>
          <p:spPr>
            <a:xfrm>
              <a:off x="4419595" y="2218272"/>
              <a:ext cx="1828800" cy="1828800"/>
            </a:xfrm>
            <a:prstGeom prst="ellipse">
              <a:avLst/>
            </a:prstGeom>
            <a:solidFill>
              <a:srgbClr val="FFFF6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540" name="Oval 539"/>
            <p:cNvSpPr/>
            <p:nvPr/>
          </p:nvSpPr>
          <p:spPr>
            <a:xfrm>
              <a:off x="4876800" y="2370667"/>
              <a:ext cx="1219200" cy="1219200"/>
            </a:xfrm>
            <a:prstGeom prst="ellipse">
              <a:avLst/>
            </a:prstGeom>
            <a:solidFill>
              <a:srgbClr val="FFFF6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541" name="Oval 540"/>
            <p:cNvSpPr/>
            <p:nvPr/>
          </p:nvSpPr>
          <p:spPr>
            <a:xfrm>
              <a:off x="5181600" y="2438400"/>
              <a:ext cx="846667" cy="846667"/>
            </a:xfrm>
            <a:prstGeom prst="ellipse">
              <a:avLst/>
            </a:prstGeom>
            <a:solidFill>
              <a:srgbClr val="FFFFCC">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sp>
        <p:nvSpPr>
          <p:cNvPr id="266" name="Rectangle 63"/>
          <p:cNvSpPr>
            <a:spLocks noChangeArrowheads="1"/>
          </p:cNvSpPr>
          <p:nvPr/>
        </p:nvSpPr>
        <p:spPr bwMode="auto">
          <a:xfrm>
            <a:off x="2990885" y="6003620"/>
            <a:ext cx="171380" cy="146869"/>
          </a:xfrm>
          <a:prstGeom prst="rect">
            <a:avLst/>
          </a:prstGeom>
          <a:solidFill>
            <a:srgbClr val="FF6D33"/>
          </a:solidFill>
          <a:ln w="19050">
            <a:solidFill>
              <a:schemeClr val="tx1"/>
            </a:solidFill>
            <a:miter lim="800000"/>
            <a:headEnd/>
            <a:tailEnd/>
          </a:ln>
          <a:effectLst>
            <a:outerShdw blurRad="38100" dist="12700" dir="2700000" algn="tl" rotWithShape="0">
              <a:prstClr val="black">
                <a:alpha val="35000"/>
              </a:prstClr>
            </a:outerShdw>
          </a:effectLst>
        </p:spPr>
        <p:txBody>
          <a:bodyPr wrap="none" anchor="ctr"/>
          <a:lstStyle/>
          <a:p>
            <a:pPr algn="ctr"/>
            <a:endParaRPr lang="en-US" sz="1800" dirty="0">
              <a:solidFill>
                <a:prstClr val="black"/>
              </a:solidFill>
            </a:endParaRPr>
          </a:p>
        </p:txBody>
      </p:sp>
      <p:sp>
        <p:nvSpPr>
          <p:cNvPr id="269" name="Freeform 69"/>
          <p:cNvSpPr>
            <a:spLocks/>
          </p:cNvSpPr>
          <p:nvPr/>
        </p:nvSpPr>
        <p:spPr bwMode="auto">
          <a:xfrm>
            <a:off x="1597547" y="4381214"/>
            <a:ext cx="1640350" cy="1517647"/>
          </a:xfrm>
          <a:custGeom>
            <a:avLst/>
            <a:gdLst/>
            <a:ahLst/>
            <a:cxnLst>
              <a:cxn ang="0">
                <a:pos x="1200" y="0"/>
              </a:cxn>
              <a:cxn ang="0">
                <a:pos x="336" y="0"/>
              </a:cxn>
              <a:cxn ang="0">
                <a:pos x="336" y="432"/>
              </a:cxn>
              <a:cxn ang="0">
                <a:pos x="0" y="432"/>
              </a:cxn>
              <a:cxn ang="0">
                <a:pos x="0" y="1872"/>
              </a:cxn>
              <a:cxn ang="0">
                <a:pos x="144" y="1872"/>
              </a:cxn>
              <a:cxn ang="0">
                <a:pos x="144" y="2160"/>
              </a:cxn>
              <a:cxn ang="0">
                <a:pos x="720" y="2160"/>
              </a:cxn>
              <a:cxn ang="0">
                <a:pos x="720" y="2976"/>
              </a:cxn>
              <a:cxn ang="0">
                <a:pos x="2976" y="2976"/>
              </a:cxn>
              <a:cxn ang="0">
                <a:pos x="2976" y="1872"/>
              </a:cxn>
              <a:cxn ang="0">
                <a:pos x="3216" y="1872"/>
              </a:cxn>
              <a:cxn ang="0">
                <a:pos x="3216" y="1248"/>
              </a:cxn>
              <a:cxn ang="0">
                <a:pos x="3216" y="624"/>
              </a:cxn>
              <a:cxn ang="0">
                <a:pos x="2736" y="624"/>
              </a:cxn>
              <a:cxn ang="0">
                <a:pos x="2736" y="336"/>
              </a:cxn>
              <a:cxn ang="0">
                <a:pos x="2208" y="336"/>
              </a:cxn>
              <a:cxn ang="0">
                <a:pos x="2208" y="96"/>
              </a:cxn>
              <a:cxn ang="0">
                <a:pos x="1200" y="96"/>
              </a:cxn>
              <a:cxn ang="0">
                <a:pos x="1200" y="0"/>
              </a:cxn>
            </a:cxnLst>
            <a:rect l="0" t="0" r="r" b="b"/>
            <a:pathLst>
              <a:path w="3216" h="2976">
                <a:moveTo>
                  <a:pt x="1200" y="0"/>
                </a:moveTo>
                <a:lnTo>
                  <a:pt x="336" y="0"/>
                </a:lnTo>
                <a:lnTo>
                  <a:pt x="336" y="432"/>
                </a:lnTo>
                <a:lnTo>
                  <a:pt x="0" y="432"/>
                </a:lnTo>
                <a:lnTo>
                  <a:pt x="0" y="1872"/>
                </a:lnTo>
                <a:lnTo>
                  <a:pt x="144" y="1872"/>
                </a:lnTo>
                <a:lnTo>
                  <a:pt x="144" y="2160"/>
                </a:lnTo>
                <a:lnTo>
                  <a:pt x="720" y="2160"/>
                </a:lnTo>
                <a:lnTo>
                  <a:pt x="720" y="2976"/>
                </a:lnTo>
                <a:lnTo>
                  <a:pt x="2976" y="2976"/>
                </a:lnTo>
                <a:lnTo>
                  <a:pt x="2976" y="1872"/>
                </a:lnTo>
                <a:lnTo>
                  <a:pt x="3216" y="1872"/>
                </a:lnTo>
                <a:lnTo>
                  <a:pt x="3216" y="1248"/>
                </a:lnTo>
                <a:lnTo>
                  <a:pt x="3216" y="624"/>
                </a:lnTo>
                <a:lnTo>
                  <a:pt x="2736" y="624"/>
                </a:lnTo>
                <a:lnTo>
                  <a:pt x="2736" y="336"/>
                </a:lnTo>
                <a:lnTo>
                  <a:pt x="2208" y="336"/>
                </a:lnTo>
                <a:lnTo>
                  <a:pt x="2208" y="96"/>
                </a:lnTo>
                <a:lnTo>
                  <a:pt x="1200" y="96"/>
                </a:lnTo>
                <a:lnTo>
                  <a:pt x="1200" y="0"/>
                </a:lnTo>
                <a:close/>
              </a:path>
            </a:pathLst>
          </a:custGeom>
          <a:noFill/>
          <a:ln w="38100">
            <a:solidFill>
              <a:schemeClr val="tx1"/>
            </a:solidFill>
            <a:round/>
            <a:headEnd/>
            <a:tailEnd/>
          </a:ln>
          <a:effectLst/>
        </p:spPr>
        <p:txBody>
          <a:bodyPr/>
          <a:lstStyle/>
          <a:p>
            <a:pPr algn="ctr"/>
            <a:endParaRPr lang="en-US" sz="1800" dirty="0">
              <a:solidFill>
                <a:prstClr val="black"/>
              </a:solidFill>
            </a:endParaRPr>
          </a:p>
        </p:txBody>
      </p:sp>
      <p:sp>
        <p:nvSpPr>
          <p:cNvPr id="270" name="Left Brace 269"/>
          <p:cNvSpPr/>
          <p:nvPr/>
        </p:nvSpPr>
        <p:spPr>
          <a:xfrm>
            <a:off x="4109850" y="964491"/>
            <a:ext cx="256304" cy="1672991"/>
          </a:xfrm>
          <a:prstGeom prst="leftBrace">
            <a:avLst>
              <a:gd name="adj1" fmla="val 49174"/>
              <a:gd name="adj2" fmla="val 1424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1" name="TextBox 270"/>
          <p:cNvSpPr txBox="1"/>
          <p:nvPr/>
        </p:nvSpPr>
        <p:spPr>
          <a:xfrm>
            <a:off x="1719961" y="755599"/>
            <a:ext cx="2518041" cy="1461939"/>
          </a:xfrm>
          <a:prstGeom prst="rect">
            <a:avLst/>
          </a:prstGeom>
          <a:noFill/>
        </p:spPr>
        <p:txBody>
          <a:bodyPr wrap="square" rtlCol="0">
            <a:spAutoFit/>
          </a:bodyPr>
          <a:lstStyle/>
          <a:p>
            <a:pPr>
              <a:spcBef>
                <a:spcPts val="600"/>
              </a:spcBef>
              <a:tabLst>
                <a:tab pos="2119313" algn="l"/>
              </a:tabLst>
            </a:pPr>
            <a:r>
              <a:rPr lang="en-US" sz="1400" b="1" dirty="0">
                <a:latin typeface="Arial" pitchFamily="34" charset="0"/>
                <a:cs typeface="Arial" pitchFamily="34" charset="0"/>
              </a:rPr>
              <a:t>Eligible costs:</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Building and paving</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Construction loan interest</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Developer fee</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Site work</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Off-site improvements </a:t>
            </a:r>
            <a:br>
              <a:rPr lang="en-US" sz="1200" dirty="0">
                <a:solidFill>
                  <a:schemeClr val="accent1">
                    <a:lumMod val="75000"/>
                  </a:schemeClr>
                </a:solidFill>
                <a:latin typeface="Arial" pitchFamily="34" charset="0"/>
                <a:cs typeface="Arial" pitchFamily="34" charset="0"/>
              </a:rPr>
            </a:br>
            <a:r>
              <a:rPr lang="en-US" sz="1100" dirty="0">
                <a:solidFill>
                  <a:schemeClr val="accent1">
                    <a:lumMod val="75000"/>
                  </a:schemeClr>
                </a:solidFill>
                <a:latin typeface="Arial" pitchFamily="34" charset="0"/>
                <a:cs typeface="Arial" pitchFamily="34" charset="0"/>
              </a:rPr>
              <a:t>(under certain circumstances)</a:t>
            </a:r>
          </a:p>
        </p:txBody>
      </p:sp>
      <p:sp>
        <p:nvSpPr>
          <p:cNvPr id="24" name="Freeform 23"/>
          <p:cNvSpPr/>
          <p:nvPr/>
        </p:nvSpPr>
        <p:spPr>
          <a:xfrm>
            <a:off x="3076575" y="921505"/>
            <a:ext cx="1028700" cy="280173"/>
          </a:xfrm>
          <a:custGeom>
            <a:avLst/>
            <a:gdLst>
              <a:gd name="connsiteX0" fmla="*/ 792956 w 792956"/>
              <a:gd name="connsiteY0" fmla="*/ 248168 h 256693"/>
              <a:gd name="connsiteX1" fmla="*/ 588169 w 792956"/>
              <a:gd name="connsiteY1" fmla="*/ 231500 h 256693"/>
              <a:gd name="connsiteX2" fmla="*/ 428625 w 792956"/>
              <a:gd name="connsiteY2" fmla="*/ 36237 h 256693"/>
              <a:gd name="connsiteX3" fmla="*/ 0 w 792956"/>
              <a:gd name="connsiteY3" fmla="*/ 518 h 256693"/>
              <a:gd name="connsiteX0" fmla="*/ 792956 w 792956"/>
              <a:gd name="connsiteY0" fmla="*/ 248038 h 252913"/>
              <a:gd name="connsiteX1" fmla="*/ 578644 w 792956"/>
              <a:gd name="connsiteY1" fmla="*/ 220548 h 252913"/>
              <a:gd name="connsiteX2" fmla="*/ 428625 w 792956"/>
              <a:gd name="connsiteY2" fmla="*/ 36107 h 252913"/>
              <a:gd name="connsiteX3" fmla="*/ 0 w 792956"/>
              <a:gd name="connsiteY3" fmla="*/ 388 h 252913"/>
              <a:gd name="connsiteX0" fmla="*/ 809625 w 809625"/>
              <a:gd name="connsiteY0" fmla="*/ 248038 h 252913"/>
              <a:gd name="connsiteX1" fmla="*/ 578644 w 809625"/>
              <a:gd name="connsiteY1" fmla="*/ 220548 h 252913"/>
              <a:gd name="connsiteX2" fmla="*/ 428625 w 809625"/>
              <a:gd name="connsiteY2" fmla="*/ 36107 h 252913"/>
              <a:gd name="connsiteX3" fmla="*/ 0 w 809625"/>
              <a:gd name="connsiteY3" fmla="*/ 388 h 252913"/>
              <a:gd name="connsiteX0" fmla="*/ 809625 w 809625"/>
              <a:gd name="connsiteY0" fmla="*/ 248038 h 250032"/>
              <a:gd name="connsiteX1" fmla="*/ 578644 w 809625"/>
              <a:gd name="connsiteY1" fmla="*/ 220548 h 250032"/>
              <a:gd name="connsiteX2" fmla="*/ 428625 w 809625"/>
              <a:gd name="connsiteY2" fmla="*/ 36107 h 250032"/>
              <a:gd name="connsiteX3" fmla="*/ 0 w 809625"/>
              <a:gd name="connsiteY3" fmla="*/ 388 h 250032"/>
              <a:gd name="connsiteX0" fmla="*/ 800100 w 800100"/>
              <a:gd name="connsiteY0" fmla="*/ 254531 h 255583"/>
              <a:gd name="connsiteX1" fmla="*/ 578644 w 800100"/>
              <a:gd name="connsiteY1" fmla="*/ 220548 h 255583"/>
              <a:gd name="connsiteX2" fmla="*/ 428625 w 800100"/>
              <a:gd name="connsiteY2" fmla="*/ 36107 h 255583"/>
              <a:gd name="connsiteX3" fmla="*/ 0 w 800100"/>
              <a:gd name="connsiteY3" fmla="*/ 388 h 255583"/>
              <a:gd name="connsiteX0" fmla="*/ 800100 w 800100"/>
              <a:gd name="connsiteY0" fmla="*/ 254531 h 254531"/>
              <a:gd name="connsiteX1" fmla="*/ 578644 w 800100"/>
              <a:gd name="connsiteY1" fmla="*/ 220548 h 254531"/>
              <a:gd name="connsiteX2" fmla="*/ 428625 w 800100"/>
              <a:gd name="connsiteY2" fmla="*/ 36107 h 254531"/>
              <a:gd name="connsiteX3" fmla="*/ 0 w 800100"/>
              <a:gd name="connsiteY3" fmla="*/ 388 h 254531"/>
            </a:gdLst>
            <a:ahLst/>
            <a:cxnLst>
              <a:cxn ang="0">
                <a:pos x="connsiteX0" y="connsiteY0"/>
              </a:cxn>
              <a:cxn ang="0">
                <a:pos x="connsiteX1" y="connsiteY1"/>
              </a:cxn>
              <a:cxn ang="0">
                <a:pos x="connsiteX2" y="connsiteY2"/>
              </a:cxn>
              <a:cxn ang="0">
                <a:pos x="connsiteX3" y="connsiteY3"/>
              </a:cxn>
            </a:cxnLst>
            <a:rect l="l" t="t" r="r" b="b"/>
            <a:pathLst>
              <a:path w="800100" h="254531">
                <a:moveTo>
                  <a:pt x="800100" y="254531"/>
                </a:moveTo>
                <a:cubicBezTo>
                  <a:pt x="737593" y="253036"/>
                  <a:pt x="640556" y="256952"/>
                  <a:pt x="578644" y="220548"/>
                </a:cubicBezTo>
                <a:cubicBezTo>
                  <a:pt x="516732" y="184144"/>
                  <a:pt x="525066" y="72800"/>
                  <a:pt x="428625" y="36107"/>
                </a:cubicBezTo>
                <a:cubicBezTo>
                  <a:pt x="332184" y="-586"/>
                  <a:pt x="165298" y="-1001"/>
                  <a:pt x="0" y="38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25" name="Freeform 24"/>
          <p:cNvSpPr/>
          <p:nvPr/>
        </p:nvSpPr>
        <p:spPr>
          <a:xfrm>
            <a:off x="5026819" y="753036"/>
            <a:ext cx="240506" cy="125646"/>
          </a:xfrm>
          <a:custGeom>
            <a:avLst/>
            <a:gdLst>
              <a:gd name="connsiteX0" fmla="*/ 0 w 240506"/>
              <a:gd name="connsiteY0" fmla="*/ 106383 h 106383"/>
              <a:gd name="connsiteX1" fmla="*/ 95250 w 240506"/>
              <a:gd name="connsiteY1" fmla="*/ 84952 h 106383"/>
              <a:gd name="connsiteX2" fmla="*/ 142875 w 240506"/>
              <a:gd name="connsiteY2" fmla="*/ 11133 h 106383"/>
              <a:gd name="connsiteX3" fmla="*/ 240506 w 240506"/>
              <a:gd name="connsiteY3" fmla="*/ 1608 h 106383"/>
            </a:gdLst>
            <a:ahLst/>
            <a:cxnLst>
              <a:cxn ang="0">
                <a:pos x="connsiteX0" y="connsiteY0"/>
              </a:cxn>
              <a:cxn ang="0">
                <a:pos x="connsiteX1" y="connsiteY1"/>
              </a:cxn>
              <a:cxn ang="0">
                <a:pos x="connsiteX2" y="connsiteY2"/>
              </a:cxn>
              <a:cxn ang="0">
                <a:pos x="connsiteX3" y="connsiteY3"/>
              </a:cxn>
            </a:cxnLst>
            <a:rect l="l" t="t" r="r" b="b"/>
            <a:pathLst>
              <a:path w="240506" h="106383">
                <a:moveTo>
                  <a:pt x="0" y="106383"/>
                </a:moveTo>
                <a:cubicBezTo>
                  <a:pt x="35719" y="103605"/>
                  <a:pt x="71438" y="100827"/>
                  <a:pt x="95250" y="84952"/>
                </a:cubicBezTo>
                <a:cubicBezTo>
                  <a:pt x="119063" y="69077"/>
                  <a:pt x="118666" y="25024"/>
                  <a:pt x="142875" y="11133"/>
                </a:cubicBezTo>
                <a:cubicBezTo>
                  <a:pt x="167084" y="-2758"/>
                  <a:pt x="203795" y="-575"/>
                  <a:pt x="240506" y="160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6" name="Rectangle 5"/>
          <p:cNvSpPr/>
          <p:nvPr/>
        </p:nvSpPr>
        <p:spPr>
          <a:xfrm>
            <a:off x="-2130421" y="7301299"/>
            <a:ext cx="1230368" cy="68660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26">
            <a:extLst>
              <a:ext uri="{FF2B5EF4-FFF2-40B4-BE49-F238E27FC236}">
                <a16:creationId xmlns:a16="http://schemas.microsoft.com/office/drawing/2014/main" id="{AC853F17-CF81-0F7C-2B0E-2A505731A81F}"/>
              </a:ext>
            </a:extLst>
          </p:cNvPr>
          <p:cNvSpPr>
            <a:spLocks noGrp="1"/>
          </p:cNvSpPr>
          <p:nvPr>
            <p:ph type="dt" sz="half" idx="2"/>
          </p:nvPr>
        </p:nvSpPr>
        <p:spPr/>
        <p:txBody>
          <a:bodyPr/>
          <a:lstStyle/>
          <a:p>
            <a:r>
              <a:rPr lang="en-US"/>
              <a:t>September 7, 2022</a:t>
            </a:r>
            <a:endParaRPr lang="en-US" dirty="0"/>
          </a:p>
        </p:txBody>
      </p:sp>
      <p:sp>
        <p:nvSpPr>
          <p:cNvPr id="28" name="Footer Placeholder 27">
            <a:extLst>
              <a:ext uri="{FF2B5EF4-FFF2-40B4-BE49-F238E27FC236}">
                <a16:creationId xmlns:a16="http://schemas.microsoft.com/office/drawing/2014/main" id="{919EB5F3-FFEA-C373-9BB6-03BFAE01CB7B}"/>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106998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22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8">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8">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8">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8">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8">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1">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1">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1">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1">
                                            <p:txEl>
                                              <p:pRg st="3" end="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1">
                                            <p:txEl>
                                              <p:pRg st="4" end="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1">
                                            <p:txEl>
                                              <p:pRg st="5" end="5"/>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8"/>
                                        </p:tgtEl>
                                        <p:attrNameLst>
                                          <p:attrName>style.visibility</p:attrName>
                                        </p:attrNameLst>
                                      </p:cBhvr>
                                      <p:to>
                                        <p:strVal val="visible"/>
                                      </p:to>
                                    </p:set>
                                  </p:childTnLst>
                                </p:cTn>
                              </p:par>
                              <p:par>
                                <p:cTn id="67" presetID="10" presetClass="entr" presetSubtype="0" fill="hold" grpId="0" nodeType="withEffect">
                                  <p:stCondLst>
                                    <p:cond delay="0"/>
                                  </p:stCondLst>
                                  <p:childTnLst>
                                    <p:set>
                                      <p:cBhvr>
                                        <p:cTn id="68" dur="1" fill="hold">
                                          <p:stCondLst>
                                            <p:cond delay="0"/>
                                          </p:stCondLst>
                                        </p:cTn>
                                        <p:tgtEl>
                                          <p:spTgt spid="569"/>
                                        </p:tgtEl>
                                        <p:attrNameLst>
                                          <p:attrName>style.visibility</p:attrName>
                                        </p:attrNameLst>
                                      </p:cBhvr>
                                      <p:to>
                                        <p:strVal val="visible"/>
                                      </p:to>
                                    </p:set>
                                    <p:animEffect transition="in" filter="fade">
                                      <p:cBhvr>
                                        <p:cTn id="69" dur="400"/>
                                        <p:tgtEl>
                                          <p:spTgt spid="569"/>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4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51"/>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2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2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22"/>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23"/>
                                        </p:tgtEl>
                                        <p:attrNameLst>
                                          <p:attrName>style.visibility</p:attrName>
                                        </p:attrNameLst>
                                      </p:cBhvr>
                                      <p:to>
                                        <p:strVal val="visible"/>
                                      </p:to>
                                    </p:set>
                                  </p:childTnLst>
                                </p:cTn>
                              </p:par>
                              <p:par>
                                <p:cTn id="84" presetID="1" presetClass="exit" presetSubtype="0" fill="hold" grpId="1" nodeType="withEffect">
                                  <p:stCondLst>
                                    <p:cond delay="0"/>
                                  </p:stCondLst>
                                  <p:childTnLst>
                                    <p:set>
                                      <p:cBhvr>
                                        <p:cTn id="85" dur="1" fill="hold">
                                          <p:stCondLst>
                                            <p:cond delay="0"/>
                                          </p:stCondLst>
                                        </p:cTn>
                                        <p:tgtEl>
                                          <p:spTgt spid="359"/>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8"/>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44">
                                            <p:txEl>
                                              <p:pRg st="0" end="0"/>
                                            </p:txEl>
                                          </p:spTgt>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234">
                                            <p:txEl>
                                              <p:pRg st="0" end="0"/>
                                            </p:txEl>
                                          </p:spTgt>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236">
                                            <p:txEl>
                                              <p:pRg st="0" end="0"/>
                                            </p:txEl>
                                          </p:spTgt>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15">
                                            <p:txEl>
                                              <p:pRg st="0" end="0"/>
                                            </p:txEl>
                                          </p:spTgt>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543"/>
                                        </p:tgtEl>
                                        <p:attrNameLst>
                                          <p:attrName>style.visibility</p:attrName>
                                        </p:attrNameLst>
                                      </p:cBhvr>
                                      <p:to>
                                        <p:strVal val="visible"/>
                                      </p:to>
                                    </p:set>
                                    <p:animEffect transition="in" filter="fade">
                                      <p:cBhvr>
                                        <p:cTn id="104" dur="300"/>
                                        <p:tgtEl>
                                          <p:spTgt spid="54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62"/>
                                        </p:tgtEl>
                                        <p:attrNameLst>
                                          <p:attrName>style.visibility</p:attrName>
                                        </p:attrNameLst>
                                      </p:cBhvr>
                                      <p:to>
                                        <p:strVal val="visible"/>
                                      </p:to>
                                    </p:set>
                                    <p:animEffect transition="in" filter="fade">
                                      <p:cBhvr>
                                        <p:cTn id="109" dur="300"/>
                                        <p:tgtEl>
                                          <p:spTgt spid="162"/>
                                        </p:tgtEl>
                                      </p:cBhvr>
                                    </p:animEffect>
                                  </p:childTnLst>
                                </p:cTn>
                              </p:par>
                              <p:par>
                                <p:cTn id="110" presetID="1" presetClass="entr" presetSubtype="0" fill="hold" grpId="0" nodeType="withEffect">
                                  <p:stCondLst>
                                    <p:cond delay="0"/>
                                  </p:stCondLst>
                                  <p:childTnLst>
                                    <p:set>
                                      <p:cBhvr>
                                        <p:cTn id="111" dur="1" fill="hold">
                                          <p:stCondLst>
                                            <p:cond delay="0"/>
                                          </p:stCondLst>
                                        </p:cTn>
                                        <p:tgtEl>
                                          <p:spTgt spid="542"/>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21"/>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537"/>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8194"/>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546"/>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269"/>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13">
                                            <p:txEl>
                                              <p:pRg st="1" end="1"/>
                                            </p:txEl>
                                          </p:spTgt>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536"/>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8195"/>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66"/>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allAtOnce"/>
      <p:bldP spid="236" grpId="0" build="allAtOnce"/>
      <p:bldP spid="215" grpId="0" build="p"/>
      <p:bldP spid="234" grpId="0" build="p"/>
      <p:bldP spid="226" grpId="0" animBg="1"/>
      <p:bldP spid="226" grpId="1" uiExpand="1" animBg="1"/>
      <p:bldP spid="227" grpId="0" uiExpand="1" animBg="1"/>
      <p:bldP spid="228" grpId="0" uiExpand="1" build="p"/>
      <p:bldP spid="229" grpId="0"/>
      <p:bldP spid="288" grpId="0" uiExpand="1" animBg="1"/>
      <p:bldP spid="319" grpId="0" animBg="1"/>
      <p:bldP spid="344" grpId="0"/>
      <p:bldP spid="359" grpId="0" animBg="1"/>
      <p:bldP spid="359" grpId="1" animBg="1"/>
      <p:bldP spid="244" grpId="0" build="p"/>
      <p:bldP spid="536" grpId="0"/>
      <p:bldP spid="542" grpId="0"/>
      <p:bldP spid="546" grpId="0" animBg="1"/>
      <p:bldP spid="569" grpId="0" animBg="1"/>
      <p:bldP spid="321" grpId="0"/>
      <p:bldP spid="358" grpId="0"/>
      <p:bldP spid="7" grpId="0" animBg="1"/>
      <p:bldP spid="8" grpId="0" animBg="1"/>
      <p:bldP spid="243" grpId="0" animBg="1"/>
      <p:bldP spid="251" grpId="0" animBg="1"/>
      <p:bldP spid="220" grpId="0" animBg="1"/>
      <p:bldP spid="222" grpId="0" animBg="1"/>
      <p:bldP spid="223" grpId="0"/>
      <p:bldP spid="224" grpId="0"/>
      <p:bldP spid="162" grpId="0"/>
      <p:bldP spid="13" grpId="0" uiExpand="1" build="p"/>
      <p:bldP spid="266" grpId="0" animBg="1"/>
      <p:bldP spid="269" grpId="0" animBg="1"/>
      <p:bldP spid="270" grpId="0" animBg="1"/>
      <p:bldP spid="271" grpId="0" uiExpand="1" build="p"/>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C37409-F426-97B4-744C-0743EE830C30}"/>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46361" y="689209"/>
            <a:ext cx="1353429" cy="2895851"/>
          </a:xfrm>
          <a:prstGeom prst="rect">
            <a:avLst/>
          </a:prstGeom>
          <a:effectLst>
            <a:softEdge rad="0"/>
          </a:effectLst>
        </p:spPr>
      </p:pic>
      <p:pic>
        <p:nvPicPr>
          <p:cNvPr id="4" name="Picture 3" hidden="1"/>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46361" y="689209"/>
            <a:ext cx="1353429" cy="2908044"/>
          </a:xfrm>
          <a:prstGeom prst="rect">
            <a:avLst/>
          </a:prstGeom>
          <a:noFill/>
          <a:ln>
            <a:noFill/>
          </a:ln>
          <a:effectLst/>
        </p:spPr>
      </p:pic>
      <p:pic>
        <p:nvPicPr>
          <p:cNvPr id="13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1335" y="536575"/>
            <a:ext cx="7346950"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 name="Rectangle 230"/>
          <p:cNvSpPr/>
          <p:nvPr/>
        </p:nvSpPr>
        <p:spPr>
          <a:xfrm flipH="1">
            <a:off x="0" y="0"/>
            <a:ext cx="9143996" cy="38256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TextBox 222"/>
          <p:cNvSpPr txBox="1"/>
          <p:nvPr/>
        </p:nvSpPr>
        <p:spPr>
          <a:xfrm>
            <a:off x="-2099" y="6173033"/>
            <a:ext cx="2125465"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42(d)(5)(B) </a:t>
            </a:r>
          </a:p>
        </p:txBody>
      </p:sp>
      <p:sp>
        <p:nvSpPr>
          <p:cNvPr id="214" name="TextBox 213"/>
          <p:cNvSpPr txBox="1"/>
          <p:nvPr/>
        </p:nvSpPr>
        <p:spPr>
          <a:xfrm>
            <a:off x="11424133" y="0"/>
            <a:ext cx="1161872" cy="892552"/>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1.8Mil</a:t>
            </a:r>
          </a:p>
          <a:p>
            <a:pPr algn="r">
              <a:spcBef>
                <a:spcPts val="600"/>
              </a:spcBef>
              <a:tabLst>
                <a:tab pos="2119313" algn="l"/>
              </a:tabLst>
            </a:pPr>
            <a:r>
              <a:rPr lang="en-US" sz="1400" b="1" dirty="0">
                <a:latin typeface="Arial" pitchFamily="34" charset="0"/>
                <a:cs typeface="Arial" pitchFamily="34" charset="0"/>
              </a:rPr>
              <a:t>200k</a:t>
            </a:r>
          </a:p>
          <a:p>
            <a:pPr algn="r">
              <a:spcBef>
                <a:spcPts val="600"/>
              </a:spcBef>
              <a:tabLst>
                <a:tab pos="2119313" algn="l"/>
              </a:tabLst>
            </a:pPr>
            <a:r>
              <a:rPr lang="en-US" sz="1400" b="1" dirty="0">
                <a:latin typeface="Arial" pitchFamily="34" charset="0"/>
                <a:cs typeface="Arial" pitchFamily="34" charset="0"/>
              </a:rPr>
              <a:t>1.6Mil</a:t>
            </a:r>
          </a:p>
        </p:txBody>
      </p:sp>
      <p:sp>
        <p:nvSpPr>
          <p:cNvPr id="225" name="A x's"/>
          <p:cNvSpPr txBox="1"/>
          <p:nvPr/>
        </p:nvSpPr>
        <p:spPr>
          <a:xfrm>
            <a:off x="11684454" y="0"/>
            <a:ext cx="1092493" cy="892552"/>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746125" algn="l"/>
                <a:tab pos="2119313" algn="l"/>
              </a:tabLst>
            </a:pPr>
            <a:r>
              <a:rPr lang="en-US" sz="1400" b="1" u="sng" dirty="0">
                <a:latin typeface="Arial" pitchFamily="34" charset="0"/>
                <a:cs typeface="Arial" pitchFamily="34" charset="0"/>
              </a:rPr>
              <a:t>-	</a:t>
            </a:r>
          </a:p>
          <a:p>
            <a:pPr>
              <a:spcBef>
                <a:spcPts val="600"/>
              </a:spcBef>
              <a:tabLst>
                <a:tab pos="854075" algn="l"/>
                <a:tab pos="2119313" algn="l"/>
              </a:tabLst>
            </a:pPr>
            <a:r>
              <a:rPr lang="en-US" sz="1400" b="1" dirty="0">
                <a:latin typeface="Arial" pitchFamily="34" charset="0"/>
                <a:cs typeface="Arial" pitchFamily="34" charset="0"/>
              </a:rPr>
              <a:t>$</a:t>
            </a:r>
          </a:p>
        </p:txBody>
      </p:sp>
      <p:grpSp>
        <p:nvGrpSpPr>
          <p:cNvPr id="553" name="Group 1056"/>
          <p:cNvGrpSpPr>
            <a:grpSpLocks/>
          </p:cNvGrpSpPr>
          <p:nvPr/>
        </p:nvGrpSpPr>
        <p:grpSpPr bwMode="auto">
          <a:xfrm>
            <a:off x="-1405282" y="4594604"/>
            <a:ext cx="381000" cy="381000"/>
            <a:chOff x="2256" y="720"/>
            <a:chExt cx="960" cy="960"/>
          </a:xfrm>
        </p:grpSpPr>
        <p:sp>
          <p:nvSpPr>
            <p:cNvPr id="554"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5"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6" name="WordArt 1059"/>
            <p:cNvSpPr>
              <a:spLocks noChangeArrowheads="1" noChangeShapeType="1" noTextEdit="1"/>
            </p:cNvSpPr>
            <p:nvPr/>
          </p:nvSpPr>
          <p:spPr bwMode="auto">
            <a:xfrm>
              <a:off x="2573" y="950"/>
              <a:ext cx="237" cy="50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1</a:t>
              </a:r>
            </a:p>
          </p:txBody>
        </p:sp>
      </p:grpSp>
      <p:grpSp>
        <p:nvGrpSpPr>
          <p:cNvPr id="561" name="Group 1056"/>
          <p:cNvGrpSpPr>
            <a:grpSpLocks/>
          </p:cNvGrpSpPr>
          <p:nvPr/>
        </p:nvGrpSpPr>
        <p:grpSpPr bwMode="auto">
          <a:xfrm>
            <a:off x="-1059224" y="4975604"/>
            <a:ext cx="381000" cy="381000"/>
            <a:chOff x="2256" y="720"/>
            <a:chExt cx="960" cy="960"/>
          </a:xfrm>
        </p:grpSpPr>
        <p:sp>
          <p:nvSpPr>
            <p:cNvPr id="562"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4" name="WordArt 1059"/>
            <p:cNvSpPr>
              <a:spLocks noChangeArrowheads="1" noChangeShapeType="1" noTextEdit="1"/>
            </p:cNvSpPr>
            <p:nvPr/>
          </p:nvSpPr>
          <p:spPr bwMode="auto">
            <a:xfrm>
              <a:off x="2584" y="927"/>
              <a:ext cx="300" cy="50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2</a:t>
              </a:r>
            </a:p>
          </p:txBody>
        </p:sp>
      </p:grpSp>
      <p:grpSp>
        <p:nvGrpSpPr>
          <p:cNvPr id="565" name="Group 1056"/>
          <p:cNvGrpSpPr>
            <a:grpSpLocks/>
          </p:cNvGrpSpPr>
          <p:nvPr/>
        </p:nvGrpSpPr>
        <p:grpSpPr bwMode="auto">
          <a:xfrm>
            <a:off x="-1462404" y="5382569"/>
            <a:ext cx="381000" cy="381000"/>
            <a:chOff x="2256" y="720"/>
            <a:chExt cx="960" cy="960"/>
          </a:xfrm>
        </p:grpSpPr>
        <p:sp>
          <p:nvSpPr>
            <p:cNvPr id="566"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7"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8" name="WordArt 1059"/>
            <p:cNvSpPr>
              <a:spLocks noChangeAspect="1" noChangeArrowheads="1" noChangeShapeType="1" noTextEdit="1"/>
            </p:cNvSpPr>
            <p:nvPr/>
          </p:nvSpPr>
          <p:spPr bwMode="auto">
            <a:xfrm>
              <a:off x="2584" y="927"/>
              <a:ext cx="315" cy="53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3</a:t>
              </a:r>
            </a:p>
          </p:txBody>
        </p:sp>
      </p:grpSp>
      <p:sp>
        <p:nvSpPr>
          <p:cNvPr id="569" name="Rectangle 568"/>
          <p:cNvSpPr/>
          <p:nvPr/>
        </p:nvSpPr>
        <p:spPr>
          <a:xfrm>
            <a:off x="10812089" y="1148220"/>
            <a:ext cx="425724" cy="26193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idx="4294967295"/>
          </p:nvPr>
        </p:nvSpPr>
        <p:spPr>
          <a:xfrm>
            <a:off x="0" y="-884238"/>
            <a:ext cx="9839325" cy="884238"/>
          </a:xfrm>
        </p:spPr>
        <p:txBody>
          <a:bodyPr>
            <a:normAutofit/>
          </a:bodyPr>
          <a:lstStyle/>
          <a:p>
            <a:r>
              <a:rPr lang="en-US" dirty="0"/>
              <a:t>QCT and basis</a:t>
            </a:r>
            <a:r>
              <a:rPr lang="en-US" baseline="0" dirty="0"/>
              <a:t> boost</a:t>
            </a:r>
            <a:endParaRPr lang="en-US" dirty="0"/>
          </a:p>
        </p:txBody>
      </p:sp>
      <p:grpSp>
        <p:nvGrpSpPr>
          <p:cNvPr id="192" name="Group 191"/>
          <p:cNvGrpSpPr/>
          <p:nvPr/>
        </p:nvGrpSpPr>
        <p:grpSpPr>
          <a:xfrm>
            <a:off x="5839729" y="3364336"/>
            <a:ext cx="1024328" cy="523220"/>
            <a:chOff x="3368376" y="3727048"/>
            <a:chExt cx="1145751" cy="585241"/>
          </a:xfrm>
        </p:grpSpPr>
        <p:sp>
          <p:nvSpPr>
            <p:cNvPr id="193" name="TextBox 192"/>
            <p:cNvSpPr txBox="1"/>
            <p:nvPr/>
          </p:nvSpPr>
          <p:spPr>
            <a:xfrm>
              <a:off x="3460830" y="3727048"/>
              <a:ext cx="1053297" cy="585241"/>
            </a:xfrm>
            <a:prstGeom prst="rect">
              <a:avLst/>
            </a:prstGeom>
            <a:noFill/>
          </p:spPr>
          <p:txBody>
            <a:bodyPr wrap="square" rtlCol="0">
              <a:spAutoFit/>
              <a:scene3d>
                <a:camera prst="orthographicFront"/>
                <a:lightRig rig="threePt" dir="t"/>
              </a:scene3d>
              <a:sp3d extrusionH="57150">
                <a:bevelT w="38100" h="38100"/>
              </a:sp3d>
            </a:bodyPr>
            <a:lstStyle/>
            <a:p>
              <a:pPr algn="r"/>
              <a:r>
                <a:rPr lang="en-US" sz="2800" b="1" dirty="0">
                  <a:solidFill>
                    <a:srgbClr val="7030A0"/>
                  </a:solidFill>
                  <a:latin typeface="Arial" pitchFamily="34" charset="0"/>
                  <a:cs typeface="Arial" pitchFamily="34" charset="0"/>
                </a:rPr>
                <a:t>30</a:t>
              </a:r>
              <a:r>
                <a:rPr lang="en-US" sz="2400" b="1" dirty="0">
                  <a:solidFill>
                    <a:srgbClr val="7030A0"/>
                  </a:solidFill>
                  <a:latin typeface="Arial" pitchFamily="34" charset="0"/>
                  <a:cs typeface="Arial" pitchFamily="34" charset="0"/>
                </a:rPr>
                <a:t>%</a:t>
              </a:r>
              <a:endParaRPr lang="en-US" sz="2800" b="1" dirty="0">
                <a:solidFill>
                  <a:srgbClr val="7030A0"/>
                </a:solidFill>
                <a:latin typeface="Arial" pitchFamily="34" charset="0"/>
                <a:cs typeface="Arial" pitchFamily="34" charset="0"/>
              </a:endParaRPr>
            </a:p>
          </p:txBody>
        </p:sp>
        <p:sp>
          <p:nvSpPr>
            <p:cNvPr id="224" name="Down Arrow 223"/>
            <p:cNvSpPr/>
            <p:nvPr/>
          </p:nvSpPr>
          <p:spPr>
            <a:xfrm flipV="1">
              <a:off x="3368376" y="3843427"/>
              <a:ext cx="243070" cy="334625"/>
            </a:xfrm>
            <a:prstGeom prst="downArrow">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a:extLst>
              <a:ext uri="{FF2B5EF4-FFF2-40B4-BE49-F238E27FC236}">
                <a16:creationId xmlns:a16="http://schemas.microsoft.com/office/drawing/2014/main" id="{CBE71045-9932-4EC9-B337-3667C79FEF87}"/>
              </a:ext>
            </a:extLst>
          </p:cNvPr>
          <p:cNvPicPr>
            <a:picLocks noChangeAspect="1"/>
          </p:cNvPicPr>
          <p:nvPr/>
        </p:nvPicPr>
        <p:blipFill rotWithShape="1">
          <a:blip r:embed="rId7"/>
          <a:srcRect l="1861" t="924" r="7023" b="13757"/>
          <a:stretch/>
        </p:blipFill>
        <p:spPr>
          <a:xfrm>
            <a:off x="4438650" y="237139"/>
            <a:ext cx="3895329" cy="5628401"/>
          </a:xfrm>
          <a:prstGeom prst="rect">
            <a:avLst/>
          </a:prstGeom>
          <a:noFill/>
          <a:ln w="44450">
            <a:solidFill>
              <a:srgbClr val="1F3A77"/>
            </a:solidFill>
            <a:miter lim="800000"/>
            <a:headEnd/>
            <a:tailEnd/>
          </a:ln>
          <a:effectLst>
            <a:outerShdw blurRad="101600" dist="25400" dir="3600000" algn="ctr" rotWithShape="0">
              <a:prstClr val="black">
                <a:alpha val="55000"/>
              </a:prstClr>
            </a:outerShdw>
          </a:effectLst>
        </p:spPr>
      </p:pic>
      <p:sp>
        <p:nvSpPr>
          <p:cNvPr id="146" name="Freeform: Shape 145">
            <a:extLst>
              <a:ext uri="{FF2B5EF4-FFF2-40B4-BE49-F238E27FC236}">
                <a16:creationId xmlns:a16="http://schemas.microsoft.com/office/drawing/2014/main" id="{2A6F7DE4-F6A9-4B02-A080-2B9523CE40A0}"/>
              </a:ext>
            </a:extLst>
          </p:cNvPr>
          <p:cNvSpPr/>
          <p:nvPr/>
        </p:nvSpPr>
        <p:spPr>
          <a:xfrm>
            <a:off x="4438649" y="237137"/>
            <a:ext cx="3895330" cy="5656921"/>
          </a:xfrm>
          <a:custGeom>
            <a:avLst/>
            <a:gdLst>
              <a:gd name="connsiteX0" fmla="*/ 1135533 w 3895330"/>
              <a:gd name="connsiteY0" fmla="*/ 1862325 h 5656921"/>
              <a:gd name="connsiteX1" fmla="*/ 1135533 w 3895330"/>
              <a:gd name="connsiteY1" fmla="*/ 2798671 h 5656921"/>
              <a:gd name="connsiteX2" fmla="*/ 2693671 w 3895330"/>
              <a:gd name="connsiteY2" fmla="*/ 2798671 h 5656921"/>
              <a:gd name="connsiteX3" fmla="*/ 2693671 w 3895330"/>
              <a:gd name="connsiteY3" fmla="*/ 1862325 h 5656921"/>
              <a:gd name="connsiteX4" fmla="*/ 0 w 3895330"/>
              <a:gd name="connsiteY4" fmla="*/ 0 h 5656921"/>
              <a:gd name="connsiteX5" fmla="*/ 3895330 w 3895330"/>
              <a:gd name="connsiteY5" fmla="*/ 0 h 5656921"/>
              <a:gd name="connsiteX6" fmla="*/ 3895330 w 3895330"/>
              <a:gd name="connsiteY6" fmla="*/ 5656921 h 5656921"/>
              <a:gd name="connsiteX7" fmla="*/ 0 w 3895330"/>
              <a:gd name="connsiteY7" fmla="*/ 5656921 h 565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5330" h="5656921">
                <a:moveTo>
                  <a:pt x="1135533" y="1862325"/>
                </a:moveTo>
                <a:lnTo>
                  <a:pt x="1135533" y="2798671"/>
                </a:lnTo>
                <a:lnTo>
                  <a:pt x="2693671" y="2798671"/>
                </a:lnTo>
                <a:lnTo>
                  <a:pt x="2693671" y="1862325"/>
                </a:lnTo>
                <a:close/>
                <a:moveTo>
                  <a:pt x="0" y="0"/>
                </a:moveTo>
                <a:lnTo>
                  <a:pt x="3895330" y="0"/>
                </a:lnTo>
                <a:lnTo>
                  <a:pt x="3895330" y="5656921"/>
                </a:lnTo>
                <a:lnTo>
                  <a:pt x="0" y="5656921"/>
                </a:lnTo>
                <a:close/>
              </a:path>
            </a:pathLst>
          </a:custGeom>
          <a:solidFill>
            <a:schemeClr val="tx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6" name="TextBox novoco.com"/>
          <p:cNvSpPr txBox="1"/>
          <p:nvPr/>
        </p:nvSpPr>
        <p:spPr>
          <a:xfrm>
            <a:off x="3838454" y="5927512"/>
            <a:ext cx="5095722" cy="276999"/>
          </a:xfrm>
          <a:prstGeom prst="rect">
            <a:avLst/>
          </a:prstGeom>
          <a:noFill/>
        </p:spPr>
        <p:txBody>
          <a:bodyPr wrap="square" rtlCol="0">
            <a:spAutoFit/>
          </a:bodyPr>
          <a:lstStyle/>
          <a:p>
            <a:pPr algn="ctr"/>
            <a:r>
              <a:rPr lang="en-US" sz="1200" b="1" dirty="0">
                <a:latin typeface="Arial" pitchFamily="34" charset="0"/>
                <a:cs typeface="Arial" pitchFamily="34" charset="0"/>
              </a:rPr>
              <a:t>www.novoco.com &gt; affordable housing resource center</a:t>
            </a:r>
          </a:p>
        </p:txBody>
      </p:sp>
      <p:grpSp>
        <p:nvGrpSpPr>
          <p:cNvPr id="112" name="Group 111"/>
          <p:cNvGrpSpPr/>
          <p:nvPr/>
        </p:nvGrpSpPr>
        <p:grpSpPr>
          <a:xfrm>
            <a:off x="1597547" y="4381214"/>
            <a:ext cx="1640350" cy="1517647"/>
            <a:chOff x="1597547" y="4381214"/>
            <a:chExt cx="1640350" cy="1517647"/>
          </a:xfrm>
        </p:grpSpPr>
        <p:sp>
          <p:nvSpPr>
            <p:cNvPr id="113" name="Freeform 72"/>
            <p:cNvSpPr>
              <a:spLocks/>
            </p:cNvSpPr>
            <p:nvPr/>
          </p:nvSpPr>
          <p:spPr bwMode="auto">
            <a:xfrm>
              <a:off x="1597547" y="4381214"/>
              <a:ext cx="1640350" cy="1517647"/>
            </a:xfrm>
            <a:custGeom>
              <a:avLst/>
              <a:gdLst/>
              <a:ahLst/>
              <a:cxnLst>
                <a:cxn ang="0">
                  <a:pos x="1200" y="0"/>
                </a:cxn>
                <a:cxn ang="0">
                  <a:pos x="336" y="0"/>
                </a:cxn>
                <a:cxn ang="0">
                  <a:pos x="336" y="432"/>
                </a:cxn>
                <a:cxn ang="0">
                  <a:pos x="0" y="432"/>
                </a:cxn>
                <a:cxn ang="0">
                  <a:pos x="0" y="1872"/>
                </a:cxn>
                <a:cxn ang="0">
                  <a:pos x="144" y="1872"/>
                </a:cxn>
                <a:cxn ang="0">
                  <a:pos x="144" y="2160"/>
                </a:cxn>
                <a:cxn ang="0">
                  <a:pos x="720" y="2160"/>
                </a:cxn>
                <a:cxn ang="0">
                  <a:pos x="720" y="2976"/>
                </a:cxn>
                <a:cxn ang="0">
                  <a:pos x="2976" y="2976"/>
                </a:cxn>
                <a:cxn ang="0">
                  <a:pos x="2976" y="1872"/>
                </a:cxn>
                <a:cxn ang="0">
                  <a:pos x="3216" y="1872"/>
                </a:cxn>
                <a:cxn ang="0">
                  <a:pos x="3216" y="1248"/>
                </a:cxn>
                <a:cxn ang="0">
                  <a:pos x="3216" y="624"/>
                </a:cxn>
                <a:cxn ang="0">
                  <a:pos x="2736" y="624"/>
                </a:cxn>
                <a:cxn ang="0">
                  <a:pos x="2736" y="336"/>
                </a:cxn>
                <a:cxn ang="0">
                  <a:pos x="2208" y="336"/>
                </a:cxn>
                <a:cxn ang="0">
                  <a:pos x="2208" y="96"/>
                </a:cxn>
                <a:cxn ang="0">
                  <a:pos x="1200" y="96"/>
                </a:cxn>
                <a:cxn ang="0">
                  <a:pos x="1200" y="0"/>
                </a:cxn>
              </a:cxnLst>
              <a:rect l="0" t="0" r="r" b="b"/>
              <a:pathLst>
                <a:path w="3216" h="2976">
                  <a:moveTo>
                    <a:pt x="1200" y="0"/>
                  </a:moveTo>
                  <a:lnTo>
                    <a:pt x="336" y="0"/>
                  </a:lnTo>
                  <a:lnTo>
                    <a:pt x="336" y="432"/>
                  </a:lnTo>
                  <a:lnTo>
                    <a:pt x="0" y="432"/>
                  </a:lnTo>
                  <a:lnTo>
                    <a:pt x="0" y="1872"/>
                  </a:lnTo>
                  <a:lnTo>
                    <a:pt x="144" y="1872"/>
                  </a:lnTo>
                  <a:lnTo>
                    <a:pt x="144" y="2160"/>
                  </a:lnTo>
                  <a:lnTo>
                    <a:pt x="720" y="2160"/>
                  </a:lnTo>
                  <a:lnTo>
                    <a:pt x="720" y="2976"/>
                  </a:lnTo>
                  <a:lnTo>
                    <a:pt x="2976" y="2976"/>
                  </a:lnTo>
                  <a:lnTo>
                    <a:pt x="2976" y="1872"/>
                  </a:lnTo>
                  <a:lnTo>
                    <a:pt x="3216" y="1872"/>
                  </a:lnTo>
                  <a:lnTo>
                    <a:pt x="3216" y="1248"/>
                  </a:lnTo>
                  <a:lnTo>
                    <a:pt x="3216" y="624"/>
                  </a:lnTo>
                  <a:lnTo>
                    <a:pt x="2736" y="624"/>
                  </a:lnTo>
                  <a:lnTo>
                    <a:pt x="2736" y="336"/>
                  </a:lnTo>
                  <a:lnTo>
                    <a:pt x="2208" y="336"/>
                  </a:lnTo>
                  <a:lnTo>
                    <a:pt x="2208" y="96"/>
                  </a:lnTo>
                  <a:lnTo>
                    <a:pt x="1200" y="96"/>
                  </a:lnTo>
                  <a:lnTo>
                    <a:pt x="1200" y="0"/>
                  </a:lnTo>
                  <a:close/>
                </a:path>
              </a:pathLst>
            </a:custGeom>
            <a:solidFill>
              <a:srgbClr val="D6BDA2"/>
            </a:solidFill>
            <a:ln w="12700">
              <a:solidFill>
                <a:srgbClr val="E24100"/>
              </a:solidFill>
              <a:round/>
              <a:headEnd/>
              <a:tailEnd/>
            </a:ln>
            <a:effectLst/>
          </p:spPr>
          <p:txBody>
            <a:bodyPr/>
            <a:lstStyle/>
            <a:p>
              <a:pPr algn="ctr"/>
              <a:endParaRPr lang="en-US" sz="1800" dirty="0">
                <a:solidFill>
                  <a:prstClr val="black"/>
                </a:solidFill>
              </a:endParaRPr>
            </a:p>
          </p:txBody>
        </p:sp>
        <p:sp>
          <p:nvSpPr>
            <p:cNvPr id="114" name="Rectangle 6"/>
            <p:cNvSpPr>
              <a:spLocks noChangeArrowheads="1"/>
            </p:cNvSpPr>
            <p:nvPr/>
          </p:nvSpPr>
          <p:spPr bwMode="auto">
            <a:xfrm>
              <a:off x="2919620" y="5531688"/>
              <a:ext cx="195863" cy="367173"/>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15" name="Rectangle 7"/>
            <p:cNvSpPr>
              <a:spLocks noChangeArrowheads="1"/>
            </p:cNvSpPr>
            <p:nvPr/>
          </p:nvSpPr>
          <p:spPr bwMode="auto">
            <a:xfrm>
              <a:off x="2478929" y="5654079"/>
              <a:ext cx="367243" cy="244782"/>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16" name="Rectangle 8"/>
            <p:cNvSpPr>
              <a:spLocks noChangeArrowheads="1"/>
            </p:cNvSpPr>
            <p:nvPr/>
          </p:nvSpPr>
          <p:spPr bwMode="auto">
            <a:xfrm>
              <a:off x="2723757" y="5360341"/>
              <a:ext cx="195863"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17" name="Rectangle 9"/>
            <p:cNvSpPr>
              <a:spLocks noChangeArrowheads="1"/>
            </p:cNvSpPr>
            <p:nvPr/>
          </p:nvSpPr>
          <p:spPr bwMode="auto">
            <a:xfrm>
              <a:off x="2919620" y="5017647"/>
              <a:ext cx="171380" cy="31821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18" name="Rectangle 10"/>
            <p:cNvSpPr>
              <a:spLocks noChangeArrowheads="1"/>
            </p:cNvSpPr>
            <p:nvPr/>
          </p:nvSpPr>
          <p:spPr bwMode="auto">
            <a:xfrm>
              <a:off x="2821689" y="4772865"/>
              <a:ext cx="195863" cy="244782"/>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19" name="Rectangle 11"/>
            <p:cNvSpPr>
              <a:spLocks noChangeArrowheads="1"/>
            </p:cNvSpPr>
            <p:nvPr/>
          </p:nvSpPr>
          <p:spPr bwMode="auto">
            <a:xfrm>
              <a:off x="2895137" y="4552561"/>
              <a:ext cx="97931" cy="34269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0" name="Rectangle 12"/>
            <p:cNvSpPr>
              <a:spLocks noChangeArrowheads="1"/>
            </p:cNvSpPr>
            <p:nvPr/>
          </p:nvSpPr>
          <p:spPr bwMode="auto">
            <a:xfrm>
              <a:off x="2723757" y="4552561"/>
              <a:ext cx="171380"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1" name="Rectangle 13"/>
            <p:cNvSpPr>
              <a:spLocks noChangeArrowheads="1"/>
            </p:cNvSpPr>
            <p:nvPr/>
          </p:nvSpPr>
          <p:spPr bwMode="auto">
            <a:xfrm>
              <a:off x="2944103" y="4699431"/>
              <a:ext cx="293794" cy="195826"/>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2" name="Rectangle 14"/>
            <p:cNvSpPr>
              <a:spLocks noChangeArrowheads="1"/>
            </p:cNvSpPr>
            <p:nvPr/>
          </p:nvSpPr>
          <p:spPr bwMode="auto">
            <a:xfrm>
              <a:off x="3017551" y="4821821"/>
              <a:ext cx="220346" cy="244782"/>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3" name="Rectangle 15"/>
            <p:cNvSpPr>
              <a:spLocks noChangeArrowheads="1"/>
            </p:cNvSpPr>
            <p:nvPr/>
          </p:nvSpPr>
          <p:spPr bwMode="auto">
            <a:xfrm>
              <a:off x="1915824" y="4381214"/>
              <a:ext cx="122414" cy="220304"/>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4" name="Rectangle 16"/>
            <p:cNvSpPr>
              <a:spLocks noChangeArrowheads="1"/>
            </p:cNvSpPr>
            <p:nvPr/>
          </p:nvSpPr>
          <p:spPr bwMode="auto">
            <a:xfrm>
              <a:off x="1989273" y="4381214"/>
              <a:ext cx="220346"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5" name="Rectangle 17"/>
            <p:cNvSpPr>
              <a:spLocks noChangeArrowheads="1"/>
            </p:cNvSpPr>
            <p:nvPr/>
          </p:nvSpPr>
          <p:spPr bwMode="auto">
            <a:xfrm>
              <a:off x="2674792" y="4772865"/>
              <a:ext cx="146897"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6" name="Rectangle 18"/>
            <p:cNvSpPr>
              <a:spLocks noChangeArrowheads="1"/>
            </p:cNvSpPr>
            <p:nvPr/>
          </p:nvSpPr>
          <p:spPr bwMode="auto">
            <a:xfrm>
              <a:off x="2527895" y="4430170"/>
              <a:ext cx="146897"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7" name="Rectangle 19"/>
            <p:cNvSpPr>
              <a:spLocks noChangeArrowheads="1"/>
            </p:cNvSpPr>
            <p:nvPr/>
          </p:nvSpPr>
          <p:spPr bwMode="auto">
            <a:xfrm>
              <a:off x="2527895" y="5091081"/>
              <a:ext cx="171380"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8" name="Rectangle 20"/>
            <p:cNvSpPr>
              <a:spLocks noChangeArrowheads="1"/>
            </p:cNvSpPr>
            <p:nvPr/>
          </p:nvSpPr>
          <p:spPr bwMode="auto">
            <a:xfrm>
              <a:off x="2062721" y="5629601"/>
              <a:ext cx="220346" cy="269260"/>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9" name="Rectangle 21"/>
            <p:cNvSpPr>
              <a:spLocks noChangeArrowheads="1"/>
            </p:cNvSpPr>
            <p:nvPr/>
          </p:nvSpPr>
          <p:spPr bwMode="auto">
            <a:xfrm>
              <a:off x="2307549" y="4748387"/>
              <a:ext cx="220346"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30" name="Rectangle 22"/>
            <p:cNvSpPr>
              <a:spLocks noChangeArrowheads="1"/>
            </p:cNvSpPr>
            <p:nvPr/>
          </p:nvSpPr>
          <p:spPr bwMode="auto">
            <a:xfrm>
              <a:off x="1768927" y="4381214"/>
              <a:ext cx="146897"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31" name="Rectangle 23"/>
            <p:cNvSpPr>
              <a:spLocks noChangeArrowheads="1"/>
            </p:cNvSpPr>
            <p:nvPr/>
          </p:nvSpPr>
          <p:spPr bwMode="auto">
            <a:xfrm>
              <a:off x="2307549" y="4797343"/>
              <a:ext cx="122414"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32" name="Rectangle 24"/>
            <p:cNvSpPr>
              <a:spLocks noChangeArrowheads="1"/>
            </p:cNvSpPr>
            <p:nvPr/>
          </p:nvSpPr>
          <p:spPr bwMode="auto">
            <a:xfrm>
              <a:off x="1768927" y="4968690"/>
              <a:ext cx="146897"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33" name="Rectangle 25"/>
            <p:cNvSpPr>
              <a:spLocks noChangeArrowheads="1"/>
            </p:cNvSpPr>
            <p:nvPr/>
          </p:nvSpPr>
          <p:spPr bwMode="auto">
            <a:xfrm>
              <a:off x="1597547" y="4601518"/>
              <a:ext cx="171380"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34" name="Rectangle 26"/>
            <p:cNvSpPr>
              <a:spLocks noChangeArrowheads="1"/>
            </p:cNvSpPr>
            <p:nvPr/>
          </p:nvSpPr>
          <p:spPr bwMode="auto">
            <a:xfrm>
              <a:off x="1597547" y="4895256"/>
              <a:ext cx="171380" cy="97913"/>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62" name="Rectangle 27"/>
            <p:cNvSpPr>
              <a:spLocks noChangeArrowheads="1"/>
            </p:cNvSpPr>
            <p:nvPr/>
          </p:nvSpPr>
          <p:spPr bwMode="auto">
            <a:xfrm>
              <a:off x="1597547" y="4993168"/>
              <a:ext cx="171380" cy="34269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63" name="Rectangle 28"/>
            <p:cNvSpPr>
              <a:spLocks noChangeArrowheads="1"/>
            </p:cNvSpPr>
            <p:nvPr/>
          </p:nvSpPr>
          <p:spPr bwMode="auto">
            <a:xfrm>
              <a:off x="1670996" y="4993168"/>
              <a:ext cx="97931"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64" name="Rectangle 29"/>
            <p:cNvSpPr>
              <a:spLocks noChangeArrowheads="1"/>
            </p:cNvSpPr>
            <p:nvPr/>
          </p:nvSpPr>
          <p:spPr bwMode="auto">
            <a:xfrm>
              <a:off x="1768927" y="5262428"/>
              <a:ext cx="342760" cy="73435"/>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65" name="Rectangle 30"/>
            <p:cNvSpPr>
              <a:spLocks noChangeArrowheads="1"/>
            </p:cNvSpPr>
            <p:nvPr/>
          </p:nvSpPr>
          <p:spPr bwMode="auto">
            <a:xfrm>
              <a:off x="1866858" y="5335863"/>
              <a:ext cx="367243" cy="7343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67" name="Rectangle 31"/>
            <p:cNvSpPr>
              <a:spLocks noChangeArrowheads="1"/>
            </p:cNvSpPr>
            <p:nvPr/>
          </p:nvSpPr>
          <p:spPr bwMode="auto">
            <a:xfrm>
              <a:off x="1670996" y="5335863"/>
              <a:ext cx="195863" cy="146869"/>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68" name="Rectangle 32"/>
            <p:cNvSpPr>
              <a:spLocks noChangeArrowheads="1"/>
            </p:cNvSpPr>
            <p:nvPr/>
          </p:nvSpPr>
          <p:spPr bwMode="auto">
            <a:xfrm>
              <a:off x="1866858" y="5409298"/>
              <a:ext cx="195863" cy="73435"/>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10" name="Rectangle 33"/>
            <p:cNvSpPr>
              <a:spLocks noChangeArrowheads="1"/>
            </p:cNvSpPr>
            <p:nvPr/>
          </p:nvSpPr>
          <p:spPr bwMode="auto">
            <a:xfrm>
              <a:off x="2062721" y="5409298"/>
              <a:ext cx="171380"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19" name="Freeform 34"/>
            <p:cNvSpPr>
              <a:spLocks/>
            </p:cNvSpPr>
            <p:nvPr/>
          </p:nvSpPr>
          <p:spPr bwMode="auto">
            <a:xfrm>
              <a:off x="1768927" y="4674952"/>
              <a:ext cx="122414" cy="293738"/>
            </a:xfrm>
            <a:custGeom>
              <a:avLst/>
              <a:gdLst/>
              <a:ahLst/>
              <a:cxnLst>
                <a:cxn ang="0">
                  <a:pos x="0" y="144"/>
                </a:cxn>
                <a:cxn ang="0">
                  <a:pos x="0" y="576"/>
                </a:cxn>
                <a:cxn ang="0">
                  <a:pos x="240" y="576"/>
                </a:cxn>
                <a:cxn ang="0">
                  <a:pos x="240" y="336"/>
                </a:cxn>
                <a:cxn ang="0">
                  <a:pos x="144" y="336"/>
                </a:cxn>
                <a:cxn ang="0">
                  <a:pos x="144" y="0"/>
                </a:cxn>
                <a:cxn ang="0">
                  <a:pos x="0" y="0"/>
                </a:cxn>
                <a:cxn ang="0">
                  <a:pos x="0" y="144"/>
                </a:cxn>
              </a:cxnLst>
              <a:rect l="0" t="0" r="r" b="b"/>
              <a:pathLst>
                <a:path w="240" h="576">
                  <a:moveTo>
                    <a:pt x="0" y="144"/>
                  </a:moveTo>
                  <a:lnTo>
                    <a:pt x="0" y="576"/>
                  </a:lnTo>
                  <a:lnTo>
                    <a:pt x="240" y="576"/>
                  </a:lnTo>
                  <a:lnTo>
                    <a:pt x="240" y="336"/>
                  </a:lnTo>
                  <a:lnTo>
                    <a:pt x="144" y="336"/>
                  </a:lnTo>
                  <a:lnTo>
                    <a:pt x="144" y="0"/>
                  </a:lnTo>
                  <a:lnTo>
                    <a:pt x="0" y="0"/>
                  </a:lnTo>
                  <a:lnTo>
                    <a:pt x="0" y="144"/>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21" name="Freeform 35"/>
            <p:cNvSpPr>
              <a:spLocks/>
            </p:cNvSpPr>
            <p:nvPr/>
          </p:nvSpPr>
          <p:spPr bwMode="auto">
            <a:xfrm>
              <a:off x="2234101" y="5091081"/>
              <a:ext cx="195863" cy="440607"/>
            </a:xfrm>
            <a:custGeom>
              <a:avLst/>
              <a:gdLst/>
              <a:ahLst/>
              <a:cxnLst>
                <a:cxn ang="0">
                  <a:pos x="192" y="528"/>
                </a:cxn>
                <a:cxn ang="0">
                  <a:pos x="192" y="144"/>
                </a:cxn>
                <a:cxn ang="0">
                  <a:pos x="0" y="144"/>
                </a:cxn>
                <a:cxn ang="0">
                  <a:pos x="0" y="0"/>
                </a:cxn>
                <a:cxn ang="0">
                  <a:pos x="384" y="0"/>
                </a:cxn>
                <a:cxn ang="0">
                  <a:pos x="384" y="864"/>
                </a:cxn>
                <a:cxn ang="0">
                  <a:pos x="288" y="864"/>
                </a:cxn>
                <a:cxn ang="0">
                  <a:pos x="288" y="528"/>
                </a:cxn>
                <a:cxn ang="0">
                  <a:pos x="192" y="528"/>
                </a:cxn>
              </a:cxnLst>
              <a:rect l="0" t="0" r="r" b="b"/>
              <a:pathLst>
                <a:path w="384" h="864">
                  <a:moveTo>
                    <a:pt x="192" y="528"/>
                  </a:moveTo>
                  <a:lnTo>
                    <a:pt x="192" y="144"/>
                  </a:lnTo>
                  <a:lnTo>
                    <a:pt x="0" y="144"/>
                  </a:lnTo>
                  <a:lnTo>
                    <a:pt x="0" y="0"/>
                  </a:lnTo>
                  <a:lnTo>
                    <a:pt x="384" y="0"/>
                  </a:lnTo>
                  <a:lnTo>
                    <a:pt x="384" y="864"/>
                  </a:lnTo>
                  <a:lnTo>
                    <a:pt x="288" y="864"/>
                  </a:lnTo>
                  <a:lnTo>
                    <a:pt x="288" y="528"/>
                  </a:lnTo>
                  <a:lnTo>
                    <a:pt x="192" y="528"/>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222" name="Freeform 36"/>
            <p:cNvSpPr>
              <a:spLocks/>
            </p:cNvSpPr>
            <p:nvPr/>
          </p:nvSpPr>
          <p:spPr bwMode="auto">
            <a:xfrm>
              <a:off x="2429963" y="4748387"/>
              <a:ext cx="293794" cy="342695"/>
            </a:xfrm>
            <a:custGeom>
              <a:avLst/>
              <a:gdLst/>
              <a:ahLst/>
              <a:cxnLst>
                <a:cxn ang="0">
                  <a:pos x="0" y="336"/>
                </a:cxn>
                <a:cxn ang="0">
                  <a:pos x="0" y="672"/>
                </a:cxn>
                <a:cxn ang="0">
                  <a:pos x="576" y="672"/>
                </a:cxn>
                <a:cxn ang="0">
                  <a:pos x="576" y="480"/>
                </a:cxn>
                <a:cxn ang="0">
                  <a:pos x="288" y="480"/>
                </a:cxn>
                <a:cxn ang="0">
                  <a:pos x="288" y="0"/>
                </a:cxn>
                <a:cxn ang="0">
                  <a:pos x="192" y="0"/>
                </a:cxn>
                <a:cxn ang="0">
                  <a:pos x="192" y="336"/>
                </a:cxn>
                <a:cxn ang="0">
                  <a:pos x="0" y="336"/>
                </a:cxn>
              </a:cxnLst>
              <a:rect l="0" t="0" r="r" b="b"/>
              <a:pathLst>
                <a:path w="576" h="672">
                  <a:moveTo>
                    <a:pt x="0" y="336"/>
                  </a:moveTo>
                  <a:lnTo>
                    <a:pt x="0" y="672"/>
                  </a:lnTo>
                  <a:lnTo>
                    <a:pt x="576" y="672"/>
                  </a:lnTo>
                  <a:lnTo>
                    <a:pt x="576" y="480"/>
                  </a:lnTo>
                  <a:lnTo>
                    <a:pt x="288" y="480"/>
                  </a:lnTo>
                  <a:lnTo>
                    <a:pt x="288" y="0"/>
                  </a:lnTo>
                  <a:lnTo>
                    <a:pt x="192" y="0"/>
                  </a:lnTo>
                  <a:lnTo>
                    <a:pt x="192" y="336"/>
                  </a:lnTo>
                  <a:lnTo>
                    <a:pt x="0" y="336"/>
                  </a:lnTo>
                  <a:close/>
                </a:path>
              </a:pathLst>
            </a:custGeom>
            <a:solidFill>
              <a:srgbClr val="99CC00"/>
            </a:solidFill>
            <a:ln w="12700">
              <a:solidFill>
                <a:schemeClr val="tx1"/>
              </a:solidFill>
              <a:round/>
              <a:headEnd/>
              <a:tailEnd/>
            </a:ln>
            <a:effectLst/>
          </p:spPr>
          <p:txBody>
            <a:bodyPr/>
            <a:lstStyle/>
            <a:p>
              <a:pPr algn="ctr"/>
              <a:endParaRPr lang="en-US" dirty="0">
                <a:solidFill>
                  <a:prstClr val="black"/>
                </a:solidFill>
              </a:endParaRPr>
            </a:p>
          </p:txBody>
        </p:sp>
        <p:sp>
          <p:nvSpPr>
            <p:cNvPr id="227" name="Freeform 37"/>
            <p:cNvSpPr>
              <a:spLocks/>
            </p:cNvSpPr>
            <p:nvPr/>
          </p:nvSpPr>
          <p:spPr bwMode="auto">
            <a:xfrm>
              <a:off x="1915824" y="5066603"/>
              <a:ext cx="269311" cy="195826"/>
            </a:xfrm>
            <a:custGeom>
              <a:avLst/>
              <a:gdLst/>
              <a:ahLst/>
              <a:cxnLst>
                <a:cxn ang="0">
                  <a:pos x="144" y="0"/>
                </a:cxn>
                <a:cxn ang="0">
                  <a:pos x="144" y="240"/>
                </a:cxn>
                <a:cxn ang="0">
                  <a:pos x="0" y="240"/>
                </a:cxn>
                <a:cxn ang="0">
                  <a:pos x="0" y="384"/>
                </a:cxn>
                <a:cxn ang="0">
                  <a:pos x="528" y="384"/>
                </a:cxn>
                <a:cxn ang="0">
                  <a:pos x="528" y="144"/>
                </a:cxn>
                <a:cxn ang="0">
                  <a:pos x="336" y="144"/>
                </a:cxn>
                <a:cxn ang="0">
                  <a:pos x="336" y="0"/>
                </a:cxn>
                <a:cxn ang="0">
                  <a:pos x="144" y="0"/>
                </a:cxn>
              </a:cxnLst>
              <a:rect l="0" t="0" r="r" b="b"/>
              <a:pathLst>
                <a:path w="528" h="384">
                  <a:moveTo>
                    <a:pt x="144" y="0"/>
                  </a:moveTo>
                  <a:lnTo>
                    <a:pt x="144" y="240"/>
                  </a:lnTo>
                  <a:lnTo>
                    <a:pt x="0" y="240"/>
                  </a:lnTo>
                  <a:lnTo>
                    <a:pt x="0" y="384"/>
                  </a:lnTo>
                  <a:lnTo>
                    <a:pt x="528" y="384"/>
                  </a:lnTo>
                  <a:lnTo>
                    <a:pt x="528" y="144"/>
                  </a:lnTo>
                  <a:lnTo>
                    <a:pt x="336" y="144"/>
                  </a:lnTo>
                  <a:lnTo>
                    <a:pt x="336" y="0"/>
                  </a:lnTo>
                  <a:lnTo>
                    <a:pt x="144" y="0"/>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228" name="Freeform 38"/>
            <p:cNvSpPr>
              <a:spLocks/>
            </p:cNvSpPr>
            <p:nvPr/>
          </p:nvSpPr>
          <p:spPr bwMode="auto">
            <a:xfrm>
              <a:off x="2380998" y="5360341"/>
              <a:ext cx="97931" cy="342695"/>
            </a:xfrm>
            <a:custGeom>
              <a:avLst/>
              <a:gdLst/>
              <a:ahLst/>
              <a:cxnLst>
                <a:cxn ang="0">
                  <a:pos x="0" y="672"/>
                </a:cxn>
                <a:cxn ang="0">
                  <a:pos x="0" y="336"/>
                </a:cxn>
                <a:cxn ang="0">
                  <a:pos x="96" y="336"/>
                </a:cxn>
                <a:cxn ang="0">
                  <a:pos x="96" y="0"/>
                </a:cxn>
                <a:cxn ang="0">
                  <a:pos x="192" y="0"/>
                </a:cxn>
                <a:cxn ang="0">
                  <a:pos x="192" y="672"/>
                </a:cxn>
                <a:cxn ang="0">
                  <a:pos x="0" y="672"/>
                </a:cxn>
              </a:cxnLst>
              <a:rect l="0" t="0" r="r" b="b"/>
              <a:pathLst>
                <a:path w="192" h="672">
                  <a:moveTo>
                    <a:pt x="0" y="672"/>
                  </a:moveTo>
                  <a:lnTo>
                    <a:pt x="0" y="336"/>
                  </a:lnTo>
                  <a:lnTo>
                    <a:pt x="96" y="336"/>
                  </a:lnTo>
                  <a:lnTo>
                    <a:pt x="96" y="0"/>
                  </a:lnTo>
                  <a:lnTo>
                    <a:pt x="192" y="0"/>
                  </a:lnTo>
                  <a:lnTo>
                    <a:pt x="192" y="672"/>
                  </a:lnTo>
                  <a:lnTo>
                    <a:pt x="0" y="672"/>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230" name="Freeform 39"/>
            <p:cNvSpPr>
              <a:spLocks/>
            </p:cNvSpPr>
            <p:nvPr/>
          </p:nvSpPr>
          <p:spPr bwMode="auto">
            <a:xfrm>
              <a:off x="2625826" y="4919734"/>
              <a:ext cx="195863" cy="514042"/>
            </a:xfrm>
            <a:custGeom>
              <a:avLst/>
              <a:gdLst/>
              <a:ahLst/>
              <a:cxnLst>
                <a:cxn ang="0">
                  <a:pos x="384" y="1008"/>
                </a:cxn>
                <a:cxn ang="0">
                  <a:pos x="384" y="0"/>
                </a:cxn>
                <a:cxn ang="0">
                  <a:pos x="192" y="0"/>
                </a:cxn>
                <a:cxn ang="0">
                  <a:pos x="192" y="336"/>
                </a:cxn>
                <a:cxn ang="0">
                  <a:pos x="96" y="336"/>
                </a:cxn>
                <a:cxn ang="0">
                  <a:pos x="96" y="576"/>
                </a:cxn>
                <a:cxn ang="0">
                  <a:pos x="0" y="576"/>
                </a:cxn>
                <a:cxn ang="0">
                  <a:pos x="0" y="912"/>
                </a:cxn>
                <a:cxn ang="0">
                  <a:pos x="288" y="912"/>
                </a:cxn>
                <a:cxn ang="0">
                  <a:pos x="288" y="1008"/>
                </a:cxn>
                <a:cxn ang="0">
                  <a:pos x="384" y="1008"/>
                </a:cxn>
              </a:cxnLst>
              <a:rect l="0" t="0" r="r" b="b"/>
              <a:pathLst>
                <a:path w="384" h="1008">
                  <a:moveTo>
                    <a:pt x="384" y="1008"/>
                  </a:moveTo>
                  <a:lnTo>
                    <a:pt x="384" y="0"/>
                  </a:lnTo>
                  <a:lnTo>
                    <a:pt x="192" y="0"/>
                  </a:lnTo>
                  <a:lnTo>
                    <a:pt x="192" y="336"/>
                  </a:lnTo>
                  <a:lnTo>
                    <a:pt x="96" y="336"/>
                  </a:lnTo>
                  <a:lnTo>
                    <a:pt x="96" y="576"/>
                  </a:lnTo>
                  <a:lnTo>
                    <a:pt x="0" y="576"/>
                  </a:lnTo>
                  <a:lnTo>
                    <a:pt x="0" y="912"/>
                  </a:lnTo>
                  <a:lnTo>
                    <a:pt x="288" y="912"/>
                  </a:lnTo>
                  <a:lnTo>
                    <a:pt x="288" y="1008"/>
                  </a:lnTo>
                  <a:lnTo>
                    <a:pt x="384" y="1008"/>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32" name="Freeform 40"/>
            <p:cNvSpPr>
              <a:spLocks/>
            </p:cNvSpPr>
            <p:nvPr/>
          </p:nvSpPr>
          <p:spPr bwMode="auto">
            <a:xfrm>
              <a:off x="2527895" y="4503605"/>
              <a:ext cx="244828" cy="269260"/>
            </a:xfrm>
            <a:custGeom>
              <a:avLst/>
              <a:gdLst/>
              <a:ahLst/>
              <a:cxnLst>
                <a:cxn ang="0">
                  <a:pos x="144" y="96"/>
                </a:cxn>
                <a:cxn ang="0">
                  <a:pos x="144" y="288"/>
                </a:cxn>
                <a:cxn ang="0">
                  <a:pos x="0" y="288"/>
                </a:cxn>
                <a:cxn ang="0">
                  <a:pos x="0" y="384"/>
                </a:cxn>
                <a:cxn ang="0">
                  <a:pos x="288" y="384"/>
                </a:cxn>
                <a:cxn ang="0">
                  <a:pos x="288" y="528"/>
                </a:cxn>
                <a:cxn ang="0">
                  <a:pos x="480" y="528"/>
                </a:cxn>
                <a:cxn ang="0">
                  <a:pos x="480" y="192"/>
                </a:cxn>
                <a:cxn ang="0">
                  <a:pos x="288" y="192"/>
                </a:cxn>
                <a:cxn ang="0">
                  <a:pos x="288" y="0"/>
                </a:cxn>
                <a:cxn ang="0">
                  <a:pos x="144" y="0"/>
                </a:cxn>
                <a:cxn ang="0">
                  <a:pos x="144" y="96"/>
                </a:cxn>
              </a:cxnLst>
              <a:rect l="0" t="0" r="r" b="b"/>
              <a:pathLst>
                <a:path w="480" h="528">
                  <a:moveTo>
                    <a:pt x="144" y="96"/>
                  </a:moveTo>
                  <a:lnTo>
                    <a:pt x="144" y="288"/>
                  </a:lnTo>
                  <a:lnTo>
                    <a:pt x="0" y="288"/>
                  </a:lnTo>
                  <a:lnTo>
                    <a:pt x="0" y="384"/>
                  </a:lnTo>
                  <a:lnTo>
                    <a:pt x="288" y="384"/>
                  </a:lnTo>
                  <a:lnTo>
                    <a:pt x="288" y="528"/>
                  </a:lnTo>
                  <a:lnTo>
                    <a:pt x="480" y="528"/>
                  </a:lnTo>
                  <a:lnTo>
                    <a:pt x="480" y="192"/>
                  </a:lnTo>
                  <a:lnTo>
                    <a:pt x="288" y="192"/>
                  </a:lnTo>
                  <a:lnTo>
                    <a:pt x="288" y="0"/>
                  </a:lnTo>
                  <a:lnTo>
                    <a:pt x="144" y="0"/>
                  </a:lnTo>
                  <a:lnTo>
                    <a:pt x="144" y="96"/>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33" name="Rectangle 41"/>
            <p:cNvSpPr>
              <a:spLocks noChangeArrowheads="1"/>
            </p:cNvSpPr>
            <p:nvPr/>
          </p:nvSpPr>
          <p:spPr bwMode="auto">
            <a:xfrm>
              <a:off x="2576860" y="4699431"/>
              <a:ext cx="97931" cy="293738"/>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34" name="Rectangle 42"/>
            <p:cNvSpPr>
              <a:spLocks noChangeArrowheads="1"/>
            </p:cNvSpPr>
            <p:nvPr/>
          </p:nvSpPr>
          <p:spPr bwMode="auto">
            <a:xfrm>
              <a:off x="2674792" y="4430170"/>
              <a:ext cx="48966"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35" name="Freeform 43"/>
            <p:cNvSpPr>
              <a:spLocks/>
            </p:cNvSpPr>
            <p:nvPr/>
          </p:nvSpPr>
          <p:spPr bwMode="auto">
            <a:xfrm>
              <a:off x="1842375" y="4601518"/>
              <a:ext cx="195863" cy="367173"/>
            </a:xfrm>
            <a:custGeom>
              <a:avLst/>
              <a:gdLst/>
              <a:ahLst/>
              <a:cxnLst>
                <a:cxn ang="0">
                  <a:pos x="0" y="144"/>
                </a:cxn>
                <a:cxn ang="0">
                  <a:pos x="0" y="480"/>
                </a:cxn>
                <a:cxn ang="0">
                  <a:pos x="96" y="480"/>
                </a:cxn>
                <a:cxn ang="0">
                  <a:pos x="96" y="720"/>
                </a:cxn>
                <a:cxn ang="0">
                  <a:pos x="384" y="720"/>
                </a:cxn>
                <a:cxn ang="0">
                  <a:pos x="384" y="0"/>
                </a:cxn>
                <a:cxn ang="0">
                  <a:pos x="144" y="0"/>
                </a:cxn>
                <a:cxn ang="0">
                  <a:pos x="144" y="144"/>
                </a:cxn>
                <a:cxn ang="0">
                  <a:pos x="0" y="144"/>
                </a:cxn>
              </a:cxnLst>
              <a:rect l="0" t="0" r="r" b="b"/>
              <a:pathLst>
                <a:path w="384" h="720">
                  <a:moveTo>
                    <a:pt x="0" y="144"/>
                  </a:moveTo>
                  <a:lnTo>
                    <a:pt x="0" y="480"/>
                  </a:lnTo>
                  <a:lnTo>
                    <a:pt x="96" y="480"/>
                  </a:lnTo>
                  <a:lnTo>
                    <a:pt x="96" y="720"/>
                  </a:lnTo>
                  <a:lnTo>
                    <a:pt x="384" y="720"/>
                  </a:lnTo>
                  <a:lnTo>
                    <a:pt x="384" y="0"/>
                  </a:lnTo>
                  <a:lnTo>
                    <a:pt x="144" y="0"/>
                  </a:lnTo>
                  <a:lnTo>
                    <a:pt x="144" y="144"/>
                  </a:lnTo>
                  <a:lnTo>
                    <a:pt x="0" y="144"/>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36" name="Freeform 44"/>
            <p:cNvSpPr>
              <a:spLocks/>
            </p:cNvSpPr>
            <p:nvPr/>
          </p:nvSpPr>
          <p:spPr bwMode="auto">
            <a:xfrm>
              <a:off x="2185135" y="4944212"/>
              <a:ext cx="146897" cy="318217"/>
            </a:xfrm>
            <a:custGeom>
              <a:avLst/>
              <a:gdLst/>
              <a:ahLst/>
              <a:cxnLst>
                <a:cxn ang="0">
                  <a:pos x="0" y="0"/>
                </a:cxn>
                <a:cxn ang="0">
                  <a:pos x="96" y="0"/>
                </a:cxn>
                <a:cxn ang="0">
                  <a:pos x="96" y="432"/>
                </a:cxn>
                <a:cxn ang="0">
                  <a:pos x="288" y="432"/>
                </a:cxn>
                <a:cxn ang="0">
                  <a:pos x="288" y="624"/>
                </a:cxn>
                <a:cxn ang="0">
                  <a:pos x="0" y="624"/>
                </a:cxn>
                <a:cxn ang="0">
                  <a:pos x="0" y="0"/>
                </a:cxn>
              </a:cxnLst>
              <a:rect l="0" t="0" r="r" b="b"/>
              <a:pathLst>
                <a:path w="288" h="624">
                  <a:moveTo>
                    <a:pt x="0" y="0"/>
                  </a:moveTo>
                  <a:lnTo>
                    <a:pt x="96" y="0"/>
                  </a:lnTo>
                  <a:lnTo>
                    <a:pt x="96" y="432"/>
                  </a:lnTo>
                  <a:lnTo>
                    <a:pt x="288" y="432"/>
                  </a:lnTo>
                  <a:lnTo>
                    <a:pt x="288" y="624"/>
                  </a:lnTo>
                  <a:lnTo>
                    <a:pt x="0" y="624"/>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37" name="Freeform 45"/>
            <p:cNvSpPr>
              <a:spLocks/>
            </p:cNvSpPr>
            <p:nvPr/>
          </p:nvSpPr>
          <p:spPr bwMode="auto">
            <a:xfrm>
              <a:off x="2234101" y="5262428"/>
              <a:ext cx="146897" cy="269260"/>
            </a:xfrm>
            <a:custGeom>
              <a:avLst/>
              <a:gdLst/>
              <a:ahLst/>
              <a:cxnLst>
                <a:cxn ang="0">
                  <a:pos x="0" y="0"/>
                </a:cxn>
                <a:cxn ang="0">
                  <a:pos x="0" y="528"/>
                </a:cxn>
                <a:cxn ang="0">
                  <a:pos x="288" y="528"/>
                </a:cxn>
                <a:cxn ang="0">
                  <a:pos x="288" y="192"/>
                </a:cxn>
                <a:cxn ang="0">
                  <a:pos x="192" y="192"/>
                </a:cxn>
                <a:cxn ang="0">
                  <a:pos x="192" y="0"/>
                </a:cxn>
                <a:cxn ang="0">
                  <a:pos x="0" y="0"/>
                </a:cxn>
              </a:cxnLst>
              <a:rect l="0" t="0" r="r" b="b"/>
              <a:pathLst>
                <a:path w="288" h="528">
                  <a:moveTo>
                    <a:pt x="0" y="0"/>
                  </a:moveTo>
                  <a:lnTo>
                    <a:pt x="0" y="528"/>
                  </a:lnTo>
                  <a:lnTo>
                    <a:pt x="288" y="528"/>
                  </a:lnTo>
                  <a:lnTo>
                    <a:pt x="288" y="192"/>
                  </a:lnTo>
                  <a:lnTo>
                    <a:pt x="192" y="192"/>
                  </a:lnTo>
                  <a:lnTo>
                    <a:pt x="192" y="0"/>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38" name="Rectangle 46"/>
            <p:cNvSpPr>
              <a:spLocks noChangeArrowheads="1"/>
            </p:cNvSpPr>
            <p:nvPr/>
          </p:nvSpPr>
          <p:spPr bwMode="auto">
            <a:xfrm>
              <a:off x="2111687" y="5262428"/>
              <a:ext cx="122414" cy="7343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39" name="Freeform 47"/>
            <p:cNvSpPr>
              <a:spLocks/>
            </p:cNvSpPr>
            <p:nvPr/>
          </p:nvSpPr>
          <p:spPr bwMode="auto">
            <a:xfrm>
              <a:off x="2478929" y="5556166"/>
              <a:ext cx="244828" cy="269260"/>
            </a:xfrm>
            <a:custGeom>
              <a:avLst/>
              <a:gdLst/>
              <a:ahLst/>
              <a:cxnLst>
                <a:cxn ang="0">
                  <a:pos x="0" y="0"/>
                </a:cxn>
                <a:cxn ang="0">
                  <a:pos x="0" y="528"/>
                </a:cxn>
                <a:cxn ang="0">
                  <a:pos x="480" y="528"/>
                </a:cxn>
                <a:cxn ang="0">
                  <a:pos x="480" y="288"/>
                </a:cxn>
                <a:cxn ang="0">
                  <a:pos x="144" y="288"/>
                </a:cxn>
                <a:cxn ang="0">
                  <a:pos x="144" y="0"/>
                </a:cxn>
                <a:cxn ang="0">
                  <a:pos x="0" y="0"/>
                </a:cxn>
              </a:cxnLst>
              <a:rect l="0" t="0" r="r" b="b"/>
              <a:pathLst>
                <a:path w="480" h="528">
                  <a:moveTo>
                    <a:pt x="0" y="0"/>
                  </a:moveTo>
                  <a:lnTo>
                    <a:pt x="0" y="528"/>
                  </a:lnTo>
                  <a:lnTo>
                    <a:pt x="480" y="528"/>
                  </a:lnTo>
                  <a:lnTo>
                    <a:pt x="480" y="288"/>
                  </a:lnTo>
                  <a:lnTo>
                    <a:pt x="144" y="288"/>
                  </a:lnTo>
                  <a:lnTo>
                    <a:pt x="144" y="0"/>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40" name="Rectangle 48"/>
            <p:cNvSpPr>
              <a:spLocks noChangeArrowheads="1"/>
            </p:cNvSpPr>
            <p:nvPr/>
          </p:nvSpPr>
          <p:spPr bwMode="auto">
            <a:xfrm>
              <a:off x="1964790" y="5482732"/>
              <a:ext cx="97931" cy="416129"/>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41" name="Freeform 49"/>
            <p:cNvSpPr>
              <a:spLocks/>
            </p:cNvSpPr>
            <p:nvPr/>
          </p:nvSpPr>
          <p:spPr bwMode="auto">
            <a:xfrm>
              <a:off x="1915824" y="4968690"/>
              <a:ext cx="122414" cy="220304"/>
            </a:xfrm>
            <a:custGeom>
              <a:avLst/>
              <a:gdLst/>
              <a:ahLst/>
              <a:cxnLst>
                <a:cxn ang="0">
                  <a:pos x="0" y="0"/>
                </a:cxn>
                <a:cxn ang="0">
                  <a:pos x="0" y="432"/>
                </a:cxn>
                <a:cxn ang="0">
                  <a:pos x="144" y="432"/>
                </a:cxn>
                <a:cxn ang="0">
                  <a:pos x="144" y="192"/>
                </a:cxn>
                <a:cxn ang="0">
                  <a:pos x="240" y="192"/>
                </a:cxn>
                <a:cxn ang="0">
                  <a:pos x="240" y="0"/>
                </a:cxn>
                <a:cxn ang="0">
                  <a:pos x="0" y="0"/>
                </a:cxn>
              </a:cxnLst>
              <a:rect l="0" t="0" r="r" b="b"/>
              <a:pathLst>
                <a:path w="240" h="432">
                  <a:moveTo>
                    <a:pt x="0" y="0"/>
                  </a:moveTo>
                  <a:lnTo>
                    <a:pt x="0" y="432"/>
                  </a:lnTo>
                  <a:lnTo>
                    <a:pt x="144" y="432"/>
                  </a:lnTo>
                  <a:lnTo>
                    <a:pt x="144" y="192"/>
                  </a:lnTo>
                  <a:lnTo>
                    <a:pt x="240" y="192"/>
                  </a:lnTo>
                  <a:lnTo>
                    <a:pt x="240" y="0"/>
                  </a:lnTo>
                  <a:lnTo>
                    <a:pt x="0" y="0"/>
                  </a:lnTo>
                  <a:close/>
                </a:path>
              </a:pathLst>
            </a:custGeom>
            <a:solidFill>
              <a:srgbClr val="D6BDA2"/>
            </a:solidFill>
            <a:ln w="12700">
              <a:solidFill>
                <a:schemeClr val="tx1"/>
              </a:solidFill>
              <a:round/>
              <a:headEnd/>
              <a:tailEnd/>
            </a:ln>
            <a:effectLst/>
          </p:spPr>
          <p:txBody>
            <a:bodyPr/>
            <a:lstStyle/>
            <a:p>
              <a:pPr algn="ctr"/>
              <a:endParaRPr lang="en-US" dirty="0">
                <a:solidFill>
                  <a:prstClr val="black"/>
                </a:solidFill>
              </a:endParaRPr>
            </a:p>
          </p:txBody>
        </p:sp>
        <p:sp>
          <p:nvSpPr>
            <p:cNvPr id="242" name="Rectangle 50"/>
            <p:cNvSpPr>
              <a:spLocks noChangeArrowheads="1"/>
            </p:cNvSpPr>
            <p:nvPr/>
          </p:nvSpPr>
          <p:spPr bwMode="auto">
            <a:xfrm>
              <a:off x="2283067" y="5703035"/>
              <a:ext cx="195863" cy="195826"/>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43" name="Rectangle 51"/>
            <p:cNvSpPr>
              <a:spLocks noChangeArrowheads="1"/>
            </p:cNvSpPr>
            <p:nvPr/>
          </p:nvSpPr>
          <p:spPr bwMode="auto">
            <a:xfrm>
              <a:off x="2234101" y="5531688"/>
              <a:ext cx="146897"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44" name="Freeform 52"/>
            <p:cNvSpPr>
              <a:spLocks/>
            </p:cNvSpPr>
            <p:nvPr/>
          </p:nvSpPr>
          <p:spPr bwMode="auto">
            <a:xfrm>
              <a:off x="2038238" y="4503605"/>
              <a:ext cx="146897" cy="318217"/>
            </a:xfrm>
            <a:custGeom>
              <a:avLst/>
              <a:gdLst/>
              <a:ahLst/>
              <a:cxnLst>
                <a:cxn ang="0">
                  <a:pos x="0" y="0"/>
                </a:cxn>
                <a:cxn ang="0">
                  <a:pos x="96" y="0"/>
                </a:cxn>
                <a:cxn ang="0">
                  <a:pos x="96" y="432"/>
                </a:cxn>
                <a:cxn ang="0">
                  <a:pos x="288" y="432"/>
                </a:cxn>
                <a:cxn ang="0">
                  <a:pos x="288" y="624"/>
                </a:cxn>
                <a:cxn ang="0">
                  <a:pos x="0" y="624"/>
                </a:cxn>
                <a:cxn ang="0">
                  <a:pos x="0" y="0"/>
                </a:cxn>
              </a:cxnLst>
              <a:rect l="0" t="0" r="r" b="b"/>
              <a:pathLst>
                <a:path w="288" h="624">
                  <a:moveTo>
                    <a:pt x="0" y="0"/>
                  </a:moveTo>
                  <a:lnTo>
                    <a:pt x="96" y="0"/>
                  </a:lnTo>
                  <a:lnTo>
                    <a:pt x="96" y="432"/>
                  </a:lnTo>
                  <a:lnTo>
                    <a:pt x="288" y="432"/>
                  </a:lnTo>
                  <a:lnTo>
                    <a:pt x="288" y="624"/>
                  </a:lnTo>
                  <a:lnTo>
                    <a:pt x="0" y="624"/>
                  </a:lnTo>
                  <a:lnTo>
                    <a:pt x="0" y="0"/>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245" name="Freeform 53"/>
            <p:cNvSpPr>
              <a:spLocks/>
            </p:cNvSpPr>
            <p:nvPr/>
          </p:nvSpPr>
          <p:spPr bwMode="auto">
            <a:xfrm>
              <a:off x="2038238" y="4821821"/>
              <a:ext cx="146897" cy="318217"/>
            </a:xfrm>
            <a:custGeom>
              <a:avLst/>
              <a:gdLst/>
              <a:ahLst/>
              <a:cxnLst>
                <a:cxn ang="0">
                  <a:pos x="0" y="0"/>
                </a:cxn>
                <a:cxn ang="0">
                  <a:pos x="288" y="0"/>
                </a:cxn>
                <a:cxn ang="0">
                  <a:pos x="288" y="624"/>
                </a:cxn>
                <a:cxn ang="0">
                  <a:pos x="96" y="624"/>
                </a:cxn>
                <a:cxn ang="0">
                  <a:pos x="96" y="480"/>
                </a:cxn>
                <a:cxn ang="0">
                  <a:pos x="0" y="480"/>
                </a:cxn>
                <a:cxn ang="0">
                  <a:pos x="0" y="0"/>
                </a:cxn>
              </a:cxnLst>
              <a:rect l="0" t="0" r="r" b="b"/>
              <a:pathLst>
                <a:path w="288" h="624">
                  <a:moveTo>
                    <a:pt x="0" y="0"/>
                  </a:moveTo>
                  <a:lnTo>
                    <a:pt x="288" y="0"/>
                  </a:lnTo>
                  <a:lnTo>
                    <a:pt x="288" y="624"/>
                  </a:lnTo>
                  <a:lnTo>
                    <a:pt x="96" y="624"/>
                  </a:lnTo>
                  <a:lnTo>
                    <a:pt x="96" y="480"/>
                  </a:lnTo>
                  <a:lnTo>
                    <a:pt x="0" y="480"/>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46" name="Freeform 54"/>
            <p:cNvSpPr>
              <a:spLocks/>
            </p:cNvSpPr>
            <p:nvPr/>
          </p:nvSpPr>
          <p:spPr bwMode="auto">
            <a:xfrm>
              <a:off x="2185135" y="4723909"/>
              <a:ext cx="122414" cy="367173"/>
            </a:xfrm>
            <a:custGeom>
              <a:avLst/>
              <a:gdLst/>
              <a:ahLst/>
              <a:cxnLst>
                <a:cxn ang="0">
                  <a:pos x="0" y="0"/>
                </a:cxn>
                <a:cxn ang="0">
                  <a:pos x="240" y="0"/>
                </a:cxn>
                <a:cxn ang="0">
                  <a:pos x="240" y="720"/>
                </a:cxn>
                <a:cxn ang="0">
                  <a:pos x="96" y="720"/>
                </a:cxn>
                <a:cxn ang="0">
                  <a:pos x="96" y="432"/>
                </a:cxn>
                <a:cxn ang="0">
                  <a:pos x="0" y="432"/>
                </a:cxn>
                <a:cxn ang="0">
                  <a:pos x="0" y="0"/>
                </a:cxn>
              </a:cxnLst>
              <a:rect l="0" t="0" r="r" b="b"/>
              <a:pathLst>
                <a:path w="240" h="720">
                  <a:moveTo>
                    <a:pt x="0" y="0"/>
                  </a:moveTo>
                  <a:lnTo>
                    <a:pt x="240" y="0"/>
                  </a:lnTo>
                  <a:lnTo>
                    <a:pt x="240" y="720"/>
                  </a:lnTo>
                  <a:lnTo>
                    <a:pt x="96" y="720"/>
                  </a:lnTo>
                  <a:lnTo>
                    <a:pt x="96" y="432"/>
                  </a:lnTo>
                  <a:lnTo>
                    <a:pt x="0" y="432"/>
                  </a:lnTo>
                  <a:lnTo>
                    <a:pt x="0" y="0"/>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247" name="Rectangle 55"/>
            <p:cNvSpPr>
              <a:spLocks noChangeArrowheads="1"/>
            </p:cNvSpPr>
            <p:nvPr/>
          </p:nvSpPr>
          <p:spPr bwMode="auto">
            <a:xfrm>
              <a:off x="2307549" y="4699431"/>
              <a:ext cx="269311" cy="48956"/>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48" name="Rectangle 56"/>
            <p:cNvSpPr>
              <a:spLocks noChangeArrowheads="1"/>
            </p:cNvSpPr>
            <p:nvPr/>
          </p:nvSpPr>
          <p:spPr bwMode="auto">
            <a:xfrm>
              <a:off x="2478929" y="5360341"/>
              <a:ext cx="146897" cy="195826"/>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49" name="Rectangle 57"/>
            <p:cNvSpPr>
              <a:spLocks noChangeArrowheads="1"/>
            </p:cNvSpPr>
            <p:nvPr/>
          </p:nvSpPr>
          <p:spPr bwMode="auto">
            <a:xfrm>
              <a:off x="2429963" y="5091081"/>
              <a:ext cx="97931" cy="146869"/>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0" name="Rectangle 58"/>
            <p:cNvSpPr>
              <a:spLocks noChangeArrowheads="1"/>
            </p:cNvSpPr>
            <p:nvPr/>
          </p:nvSpPr>
          <p:spPr bwMode="auto">
            <a:xfrm>
              <a:off x="2429963" y="5237950"/>
              <a:ext cx="195863" cy="122391"/>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1" name="Rectangle 59"/>
            <p:cNvSpPr>
              <a:spLocks noChangeArrowheads="1"/>
            </p:cNvSpPr>
            <p:nvPr/>
          </p:nvSpPr>
          <p:spPr bwMode="auto">
            <a:xfrm>
              <a:off x="2087204" y="4552561"/>
              <a:ext cx="220346"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2" name="Rectangle 60"/>
            <p:cNvSpPr>
              <a:spLocks noChangeArrowheads="1"/>
            </p:cNvSpPr>
            <p:nvPr/>
          </p:nvSpPr>
          <p:spPr bwMode="auto">
            <a:xfrm>
              <a:off x="2307549" y="4430170"/>
              <a:ext cx="220346" cy="269260"/>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4" name="Rectangle 61"/>
            <p:cNvSpPr>
              <a:spLocks noChangeArrowheads="1"/>
            </p:cNvSpPr>
            <p:nvPr/>
          </p:nvSpPr>
          <p:spPr bwMode="auto">
            <a:xfrm>
              <a:off x="2209618" y="4430170"/>
              <a:ext cx="97931" cy="122391"/>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5" name="Freeform 62"/>
            <p:cNvSpPr>
              <a:spLocks/>
            </p:cNvSpPr>
            <p:nvPr/>
          </p:nvSpPr>
          <p:spPr bwMode="auto">
            <a:xfrm>
              <a:off x="3017551" y="4944212"/>
              <a:ext cx="220346" cy="391651"/>
            </a:xfrm>
            <a:custGeom>
              <a:avLst/>
              <a:gdLst/>
              <a:ahLst/>
              <a:cxnLst>
                <a:cxn ang="0">
                  <a:pos x="0" y="576"/>
                </a:cxn>
                <a:cxn ang="0">
                  <a:pos x="0" y="240"/>
                </a:cxn>
                <a:cxn ang="0">
                  <a:pos x="240" y="240"/>
                </a:cxn>
                <a:cxn ang="0">
                  <a:pos x="240" y="0"/>
                </a:cxn>
                <a:cxn ang="0">
                  <a:pos x="432" y="0"/>
                </a:cxn>
                <a:cxn ang="0">
                  <a:pos x="432" y="768"/>
                </a:cxn>
                <a:cxn ang="0">
                  <a:pos x="144" y="768"/>
                </a:cxn>
                <a:cxn ang="0">
                  <a:pos x="144" y="576"/>
                </a:cxn>
                <a:cxn ang="0">
                  <a:pos x="0" y="576"/>
                </a:cxn>
              </a:cxnLst>
              <a:rect l="0" t="0" r="r" b="b"/>
              <a:pathLst>
                <a:path w="432" h="768">
                  <a:moveTo>
                    <a:pt x="0" y="576"/>
                  </a:moveTo>
                  <a:lnTo>
                    <a:pt x="0" y="240"/>
                  </a:lnTo>
                  <a:lnTo>
                    <a:pt x="240" y="240"/>
                  </a:lnTo>
                  <a:lnTo>
                    <a:pt x="240" y="0"/>
                  </a:lnTo>
                  <a:lnTo>
                    <a:pt x="432" y="0"/>
                  </a:lnTo>
                  <a:lnTo>
                    <a:pt x="432" y="768"/>
                  </a:lnTo>
                  <a:lnTo>
                    <a:pt x="144" y="768"/>
                  </a:lnTo>
                  <a:lnTo>
                    <a:pt x="144" y="576"/>
                  </a:lnTo>
                  <a:lnTo>
                    <a:pt x="0" y="576"/>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56" name="Rectangle 63"/>
            <p:cNvSpPr>
              <a:spLocks noChangeArrowheads="1"/>
            </p:cNvSpPr>
            <p:nvPr/>
          </p:nvSpPr>
          <p:spPr bwMode="auto">
            <a:xfrm>
              <a:off x="2552377" y="5556166"/>
              <a:ext cx="171380" cy="146869"/>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7" name="Rectangle 64"/>
            <p:cNvSpPr>
              <a:spLocks noChangeArrowheads="1"/>
            </p:cNvSpPr>
            <p:nvPr/>
          </p:nvSpPr>
          <p:spPr bwMode="auto">
            <a:xfrm>
              <a:off x="2625826" y="5384819"/>
              <a:ext cx="146897"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8" name="Rectangle 65"/>
            <p:cNvSpPr>
              <a:spLocks noChangeArrowheads="1"/>
            </p:cNvSpPr>
            <p:nvPr/>
          </p:nvSpPr>
          <p:spPr bwMode="auto">
            <a:xfrm>
              <a:off x="2821689" y="5017647"/>
              <a:ext cx="97931" cy="342695"/>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9" name="Rectangle 66"/>
            <p:cNvSpPr>
              <a:spLocks noChangeArrowheads="1"/>
            </p:cNvSpPr>
            <p:nvPr/>
          </p:nvSpPr>
          <p:spPr bwMode="auto">
            <a:xfrm>
              <a:off x="2846171" y="5654079"/>
              <a:ext cx="122414" cy="244782"/>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60" name="Rectangle 67"/>
            <p:cNvSpPr>
              <a:spLocks noChangeArrowheads="1"/>
            </p:cNvSpPr>
            <p:nvPr/>
          </p:nvSpPr>
          <p:spPr bwMode="auto">
            <a:xfrm>
              <a:off x="2919620" y="5344764"/>
              <a:ext cx="195863" cy="17802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61" name="Rectangle 68"/>
            <p:cNvSpPr>
              <a:spLocks noChangeArrowheads="1"/>
            </p:cNvSpPr>
            <p:nvPr/>
          </p:nvSpPr>
          <p:spPr bwMode="auto">
            <a:xfrm>
              <a:off x="2307549" y="4979310"/>
              <a:ext cx="122414" cy="101150"/>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grpSp>
      <p:sp>
        <p:nvSpPr>
          <p:cNvPr id="262" name="Text Box 73"/>
          <p:cNvSpPr txBox="1">
            <a:spLocks noChangeArrowheads="1"/>
          </p:cNvSpPr>
          <p:nvPr/>
        </p:nvSpPr>
        <p:spPr bwMode="auto">
          <a:xfrm>
            <a:off x="1893011" y="5909479"/>
            <a:ext cx="1449695" cy="338554"/>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rgbClr val="E24100"/>
                </a:solidFill>
                <a:latin typeface="Arial" pitchFamily="34" charset="0"/>
                <a:cs typeface="Arial" pitchFamily="34" charset="0"/>
              </a:rPr>
              <a:t>“DDA”</a:t>
            </a:r>
          </a:p>
        </p:txBody>
      </p:sp>
      <p:pic>
        <p:nvPicPr>
          <p:cNvPr id="26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5670" y="5925542"/>
            <a:ext cx="292244" cy="287765"/>
          </a:xfrm>
          <a:prstGeom prst="rect">
            <a:avLst/>
          </a:prstGeom>
          <a:noFill/>
          <a:ln>
            <a:noFill/>
          </a:ln>
          <a:effectLst>
            <a:outerShdw blurRad="50800" dist="12700" dir="2700000" algn="tl" rotWithShape="0">
              <a:prstClr val="black">
                <a:alpha val="5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7" name="Group 266"/>
          <p:cNvGrpSpPr/>
          <p:nvPr/>
        </p:nvGrpSpPr>
        <p:grpSpPr>
          <a:xfrm>
            <a:off x="1593410" y="4602956"/>
            <a:ext cx="1544757" cy="1295377"/>
            <a:chOff x="1593410" y="4602956"/>
            <a:chExt cx="1544757" cy="1295377"/>
          </a:xfrm>
        </p:grpSpPr>
        <p:sp>
          <p:nvSpPr>
            <p:cNvPr id="268" name="Freeform 267"/>
            <p:cNvSpPr/>
            <p:nvPr/>
          </p:nvSpPr>
          <p:spPr>
            <a:xfrm>
              <a:off x="1593410" y="5101628"/>
              <a:ext cx="470780" cy="384772"/>
            </a:xfrm>
            <a:custGeom>
              <a:avLst/>
              <a:gdLst>
                <a:gd name="connsiteX0" fmla="*/ 0 w 470780"/>
                <a:gd name="connsiteY0" fmla="*/ 0 h 384772"/>
                <a:gd name="connsiteX1" fmla="*/ 366665 w 470780"/>
                <a:gd name="connsiteY1" fmla="*/ 0 h 384772"/>
                <a:gd name="connsiteX2" fmla="*/ 366665 w 470780"/>
                <a:gd name="connsiteY2" fmla="*/ 131275 h 384772"/>
                <a:gd name="connsiteX3" fmla="*/ 470780 w 470780"/>
                <a:gd name="connsiteY3" fmla="*/ 131275 h 384772"/>
                <a:gd name="connsiteX4" fmla="*/ 470780 w 470780"/>
                <a:gd name="connsiteY4" fmla="*/ 276130 h 384772"/>
                <a:gd name="connsiteX5" fmla="*/ 230863 w 470780"/>
                <a:gd name="connsiteY5" fmla="*/ 276130 h 384772"/>
                <a:gd name="connsiteX6" fmla="*/ 230863 w 470780"/>
                <a:gd name="connsiteY6" fmla="*/ 384772 h 384772"/>
                <a:gd name="connsiteX7" fmla="*/ 76954 w 470780"/>
                <a:gd name="connsiteY7" fmla="*/ 384772 h 384772"/>
                <a:gd name="connsiteX8" fmla="*/ 76954 w 470780"/>
                <a:gd name="connsiteY8" fmla="*/ 239917 h 384772"/>
                <a:gd name="connsiteX9" fmla="*/ 9053 w 470780"/>
                <a:gd name="connsiteY9" fmla="*/ 239917 h 384772"/>
                <a:gd name="connsiteX10" fmla="*/ 0 w 470780"/>
                <a:gd name="connsiteY10" fmla="*/ 0 h 38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780" h="384772">
                  <a:moveTo>
                    <a:pt x="0" y="0"/>
                  </a:moveTo>
                  <a:lnTo>
                    <a:pt x="366665" y="0"/>
                  </a:lnTo>
                  <a:lnTo>
                    <a:pt x="366665" y="131275"/>
                  </a:lnTo>
                  <a:lnTo>
                    <a:pt x="470780" y="131275"/>
                  </a:lnTo>
                  <a:lnTo>
                    <a:pt x="470780" y="276130"/>
                  </a:lnTo>
                  <a:lnTo>
                    <a:pt x="230863" y="276130"/>
                  </a:lnTo>
                  <a:lnTo>
                    <a:pt x="230863" y="384772"/>
                  </a:lnTo>
                  <a:lnTo>
                    <a:pt x="76954" y="384772"/>
                  </a:lnTo>
                  <a:lnTo>
                    <a:pt x="76954" y="239917"/>
                  </a:lnTo>
                  <a:lnTo>
                    <a:pt x="9053" y="239917"/>
                  </a:lnTo>
                  <a:lnTo>
                    <a:pt x="0" y="0"/>
                  </a:ln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69" name="Freeform 268"/>
            <p:cNvSpPr/>
            <p:nvPr/>
          </p:nvSpPr>
          <p:spPr>
            <a:xfrm>
              <a:off x="2032503" y="5470492"/>
              <a:ext cx="611109" cy="427841"/>
            </a:xfrm>
            <a:custGeom>
              <a:avLst/>
              <a:gdLst>
                <a:gd name="connsiteX0" fmla="*/ 122222 w 611109"/>
                <a:gd name="connsiteY0" fmla="*/ 0 h 316872"/>
                <a:gd name="connsiteX1" fmla="*/ 393826 w 611109"/>
                <a:gd name="connsiteY1" fmla="*/ 0 h 316872"/>
                <a:gd name="connsiteX2" fmla="*/ 393826 w 611109"/>
                <a:gd name="connsiteY2" fmla="*/ 63375 h 316872"/>
                <a:gd name="connsiteX3" fmla="*/ 611109 w 611109"/>
                <a:gd name="connsiteY3" fmla="*/ 63375 h 316872"/>
                <a:gd name="connsiteX4" fmla="*/ 611109 w 611109"/>
                <a:gd name="connsiteY4" fmla="*/ 190123 h 316872"/>
                <a:gd name="connsiteX5" fmla="*/ 402879 w 611109"/>
                <a:gd name="connsiteY5" fmla="*/ 190123 h 316872"/>
                <a:gd name="connsiteX6" fmla="*/ 402879 w 611109"/>
                <a:gd name="connsiteY6" fmla="*/ 316872 h 316872"/>
                <a:gd name="connsiteX7" fmla="*/ 0 w 611109"/>
                <a:gd name="connsiteY7" fmla="*/ 316872 h 316872"/>
                <a:gd name="connsiteX8" fmla="*/ 0 w 611109"/>
                <a:gd name="connsiteY8" fmla="*/ 90535 h 316872"/>
                <a:gd name="connsiteX9" fmla="*/ 144855 w 611109"/>
                <a:gd name="connsiteY9" fmla="*/ 90535 h 316872"/>
                <a:gd name="connsiteX10" fmla="*/ 122222 w 611109"/>
                <a:gd name="connsiteY10" fmla="*/ 0 h 31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1109" h="316872">
                  <a:moveTo>
                    <a:pt x="122222" y="0"/>
                  </a:moveTo>
                  <a:lnTo>
                    <a:pt x="393826" y="0"/>
                  </a:lnTo>
                  <a:lnTo>
                    <a:pt x="393826" y="63375"/>
                  </a:lnTo>
                  <a:lnTo>
                    <a:pt x="611109" y="63375"/>
                  </a:lnTo>
                  <a:lnTo>
                    <a:pt x="611109" y="190123"/>
                  </a:lnTo>
                  <a:lnTo>
                    <a:pt x="402879" y="190123"/>
                  </a:lnTo>
                  <a:lnTo>
                    <a:pt x="402879" y="316872"/>
                  </a:lnTo>
                  <a:lnTo>
                    <a:pt x="0" y="316872"/>
                  </a:lnTo>
                  <a:lnTo>
                    <a:pt x="0" y="90535"/>
                  </a:lnTo>
                  <a:lnTo>
                    <a:pt x="144855" y="90535"/>
                  </a:lnTo>
                  <a:lnTo>
                    <a:pt x="122222" y="0"/>
                  </a:ln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70" name="Freeform 269"/>
            <p:cNvSpPr/>
            <p:nvPr/>
          </p:nvSpPr>
          <p:spPr>
            <a:xfrm>
              <a:off x="2500253" y="5279231"/>
              <a:ext cx="576322" cy="352425"/>
            </a:xfrm>
            <a:custGeom>
              <a:avLst/>
              <a:gdLst>
                <a:gd name="connsiteX0" fmla="*/ 71497 w 576322"/>
                <a:gd name="connsiteY0" fmla="*/ 0 h 352425"/>
                <a:gd name="connsiteX1" fmla="*/ 371535 w 576322"/>
                <a:gd name="connsiteY1" fmla="*/ 0 h 352425"/>
                <a:gd name="connsiteX2" fmla="*/ 371535 w 576322"/>
                <a:gd name="connsiteY2" fmla="*/ 114300 h 352425"/>
                <a:gd name="connsiteX3" fmla="*/ 576322 w 576322"/>
                <a:gd name="connsiteY3" fmla="*/ 114300 h 352425"/>
                <a:gd name="connsiteX4" fmla="*/ 576322 w 576322"/>
                <a:gd name="connsiteY4" fmla="*/ 195263 h 352425"/>
                <a:gd name="connsiteX5" fmla="*/ 538222 w 576322"/>
                <a:gd name="connsiteY5" fmla="*/ 195263 h 352425"/>
                <a:gd name="connsiteX6" fmla="*/ 538222 w 576322"/>
                <a:gd name="connsiteY6" fmla="*/ 219075 h 352425"/>
                <a:gd name="connsiteX7" fmla="*/ 521553 w 576322"/>
                <a:gd name="connsiteY7" fmla="*/ 235744 h 352425"/>
                <a:gd name="connsiteX8" fmla="*/ 521553 w 576322"/>
                <a:gd name="connsiteY8" fmla="*/ 280988 h 352425"/>
                <a:gd name="connsiteX9" fmla="*/ 497741 w 576322"/>
                <a:gd name="connsiteY9" fmla="*/ 290513 h 352425"/>
                <a:gd name="connsiteX10" fmla="*/ 481072 w 576322"/>
                <a:gd name="connsiteY10" fmla="*/ 304800 h 352425"/>
                <a:gd name="connsiteX11" fmla="*/ 471547 w 576322"/>
                <a:gd name="connsiteY11" fmla="*/ 319088 h 352425"/>
                <a:gd name="connsiteX12" fmla="*/ 447735 w 576322"/>
                <a:gd name="connsiteY12" fmla="*/ 321469 h 352425"/>
                <a:gd name="connsiteX13" fmla="*/ 445353 w 576322"/>
                <a:gd name="connsiteY13" fmla="*/ 328613 h 352425"/>
                <a:gd name="connsiteX14" fmla="*/ 442972 w 576322"/>
                <a:gd name="connsiteY14" fmla="*/ 340519 h 352425"/>
                <a:gd name="connsiteX15" fmla="*/ 431066 w 576322"/>
                <a:gd name="connsiteY15" fmla="*/ 350044 h 352425"/>
                <a:gd name="connsiteX16" fmla="*/ 314385 w 576322"/>
                <a:gd name="connsiteY16" fmla="*/ 352425 h 352425"/>
                <a:gd name="connsiteX17" fmla="*/ 259616 w 576322"/>
                <a:gd name="connsiteY17" fmla="*/ 350044 h 352425"/>
                <a:gd name="connsiteX18" fmla="*/ 252472 w 576322"/>
                <a:gd name="connsiteY18" fmla="*/ 340519 h 352425"/>
                <a:gd name="connsiteX19" fmla="*/ 242947 w 576322"/>
                <a:gd name="connsiteY19" fmla="*/ 326232 h 352425"/>
                <a:gd name="connsiteX20" fmla="*/ 235803 w 576322"/>
                <a:gd name="connsiteY20" fmla="*/ 309563 h 352425"/>
                <a:gd name="connsiteX21" fmla="*/ 226278 w 576322"/>
                <a:gd name="connsiteY21" fmla="*/ 288132 h 352425"/>
                <a:gd name="connsiteX22" fmla="*/ 221516 w 576322"/>
                <a:gd name="connsiteY22" fmla="*/ 266700 h 352425"/>
                <a:gd name="connsiteX23" fmla="*/ 223897 w 576322"/>
                <a:gd name="connsiteY23" fmla="*/ 259557 h 352425"/>
                <a:gd name="connsiteX24" fmla="*/ 207228 w 576322"/>
                <a:gd name="connsiteY24" fmla="*/ 252413 h 352425"/>
                <a:gd name="connsiteX25" fmla="*/ 183416 w 576322"/>
                <a:gd name="connsiteY25" fmla="*/ 247650 h 352425"/>
                <a:gd name="connsiteX26" fmla="*/ 169128 w 576322"/>
                <a:gd name="connsiteY26" fmla="*/ 242888 h 352425"/>
                <a:gd name="connsiteX27" fmla="*/ 159603 w 576322"/>
                <a:gd name="connsiteY27" fmla="*/ 240507 h 352425"/>
                <a:gd name="connsiteX28" fmla="*/ 145316 w 576322"/>
                <a:gd name="connsiteY28" fmla="*/ 235744 h 352425"/>
                <a:gd name="connsiteX29" fmla="*/ 83403 w 576322"/>
                <a:gd name="connsiteY29" fmla="*/ 233363 h 352425"/>
                <a:gd name="connsiteX30" fmla="*/ 83403 w 576322"/>
                <a:gd name="connsiteY30" fmla="*/ 159544 h 352425"/>
                <a:gd name="connsiteX31" fmla="*/ 81022 w 576322"/>
                <a:gd name="connsiteY31" fmla="*/ 138113 h 352425"/>
                <a:gd name="connsiteX32" fmla="*/ 78641 w 576322"/>
                <a:gd name="connsiteY32" fmla="*/ 130969 h 352425"/>
                <a:gd name="connsiteX33" fmla="*/ 71497 w 576322"/>
                <a:gd name="connsiteY33" fmla="*/ 123825 h 352425"/>
                <a:gd name="connsiteX34" fmla="*/ 33397 w 576322"/>
                <a:gd name="connsiteY34" fmla="*/ 111919 h 352425"/>
                <a:gd name="connsiteX35" fmla="*/ 60 w 576322"/>
                <a:gd name="connsiteY35" fmla="*/ 109538 h 352425"/>
                <a:gd name="connsiteX36" fmla="*/ 66735 w 576322"/>
                <a:gd name="connsiteY36" fmla="*/ 47625 h 352425"/>
                <a:gd name="connsiteX37" fmla="*/ 73878 w 576322"/>
                <a:gd name="connsiteY37" fmla="*/ 45244 h 352425"/>
                <a:gd name="connsiteX38" fmla="*/ 76260 w 576322"/>
                <a:gd name="connsiteY38" fmla="*/ 38100 h 352425"/>
                <a:gd name="connsiteX39" fmla="*/ 71497 w 576322"/>
                <a:gd name="connsiteY39" fmla="*/ 16669 h 352425"/>
                <a:gd name="connsiteX40" fmla="*/ 71497 w 576322"/>
                <a:gd name="connsiteY40"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322" h="352425">
                  <a:moveTo>
                    <a:pt x="71497" y="0"/>
                  </a:moveTo>
                  <a:lnTo>
                    <a:pt x="371535" y="0"/>
                  </a:lnTo>
                  <a:lnTo>
                    <a:pt x="371535" y="114300"/>
                  </a:lnTo>
                  <a:lnTo>
                    <a:pt x="576322" y="114300"/>
                  </a:lnTo>
                  <a:lnTo>
                    <a:pt x="576322" y="195263"/>
                  </a:lnTo>
                  <a:lnTo>
                    <a:pt x="538222" y="195263"/>
                  </a:lnTo>
                  <a:lnTo>
                    <a:pt x="538222" y="219075"/>
                  </a:lnTo>
                  <a:lnTo>
                    <a:pt x="521553" y="235744"/>
                  </a:lnTo>
                  <a:lnTo>
                    <a:pt x="521553" y="280988"/>
                  </a:lnTo>
                  <a:lnTo>
                    <a:pt x="497741" y="290513"/>
                  </a:lnTo>
                  <a:cubicBezTo>
                    <a:pt x="492185" y="295275"/>
                    <a:pt x="485644" y="299086"/>
                    <a:pt x="481072" y="304800"/>
                  </a:cubicBezTo>
                  <a:cubicBezTo>
                    <a:pt x="474524" y="312985"/>
                    <a:pt x="484451" y="316110"/>
                    <a:pt x="471547" y="319088"/>
                  </a:cubicBezTo>
                  <a:cubicBezTo>
                    <a:pt x="463774" y="320882"/>
                    <a:pt x="455672" y="320675"/>
                    <a:pt x="447735" y="321469"/>
                  </a:cubicBezTo>
                  <a:cubicBezTo>
                    <a:pt x="446941" y="323850"/>
                    <a:pt x="445962" y="326178"/>
                    <a:pt x="445353" y="328613"/>
                  </a:cubicBezTo>
                  <a:cubicBezTo>
                    <a:pt x="444371" y="332539"/>
                    <a:pt x="444393" y="336729"/>
                    <a:pt x="442972" y="340519"/>
                  </a:cubicBezTo>
                  <a:cubicBezTo>
                    <a:pt x="440810" y="346284"/>
                    <a:pt x="437423" y="349800"/>
                    <a:pt x="431066" y="350044"/>
                  </a:cubicBezTo>
                  <a:cubicBezTo>
                    <a:pt x="392193" y="351539"/>
                    <a:pt x="353279" y="351631"/>
                    <a:pt x="314385" y="352425"/>
                  </a:cubicBezTo>
                  <a:cubicBezTo>
                    <a:pt x="296129" y="351631"/>
                    <a:pt x="277561" y="353495"/>
                    <a:pt x="259616" y="350044"/>
                  </a:cubicBezTo>
                  <a:cubicBezTo>
                    <a:pt x="255719" y="349295"/>
                    <a:pt x="254748" y="343770"/>
                    <a:pt x="252472" y="340519"/>
                  </a:cubicBezTo>
                  <a:cubicBezTo>
                    <a:pt x="249190" y="335830"/>
                    <a:pt x="242947" y="326232"/>
                    <a:pt x="242947" y="326232"/>
                  </a:cubicBezTo>
                  <a:cubicBezTo>
                    <a:pt x="236648" y="301033"/>
                    <a:pt x="245201" y="330709"/>
                    <a:pt x="235803" y="309563"/>
                  </a:cubicBezTo>
                  <a:cubicBezTo>
                    <a:pt x="224470" y="284062"/>
                    <a:pt x="237056" y="304296"/>
                    <a:pt x="226278" y="288132"/>
                  </a:cubicBezTo>
                  <a:cubicBezTo>
                    <a:pt x="223823" y="280765"/>
                    <a:pt x="221516" y="275082"/>
                    <a:pt x="221516" y="266700"/>
                  </a:cubicBezTo>
                  <a:cubicBezTo>
                    <a:pt x="221516" y="264190"/>
                    <a:pt x="223103" y="261938"/>
                    <a:pt x="223897" y="259557"/>
                  </a:cubicBezTo>
                  <a:cubicBezTo>
                    <a:pt x="217786" y="256501"/>
                    <a:pt x="213738" y="253915"/>
                    <a:pt x="207228" y="252413"/>
                  </a:cubicBezTo>
                  <a:cubicBezTo>
                    <a:pt x="199341" y="250593"/>
                    <a:pt x="191095" y="250209"/>
                    <a:pt x="183416" y="247650"/>
                  </a:cubicBezTo>
                  <a:cubicBezTo>
                    <a:pt x="178653" y="246063"/>
                    <a:pt x="173998" y="244105"/>
                    <a:pt x="169128" y="242888"/>
                  </a:cubicBezTo>
                  <a:cubicBezTo>
                    <a:pt x="165953" y="242094"/>
                    <a:pt x="162738" y="241447"/>
                    <a:pt x="159603" y="240507"/>
                  </a:cubicBezTo>
                  <a:cubicBezTo>
                    <a:pt x="154795" y="239064"/>
                    <a:pt x="150332" y="235937"/>
                    <a:pt x="145316" y="235744"/>
                  </a:cubicBezTo>
                  <a:lnTo>
                    <a:pt x="83403" y="233363"/>
                  </a:lnTo>
                  <a:cubicBezTo>
                    <a:pt x="88833" y="200791"/>
                    <a:pt x="86873" y="218530"/>
                    <a:pt x="83403" y="159544"/>
                  </a:cubicBezTo>
                  <a:cubicBezTo>
                    <a:pt x="82981" y="152369"/>
                    <a:pt x="82204" y="145203"/>
                    <a:pt x="81022" y="138113"/>
                  </a:cubicBezTo>
                  <a:cubicBezTo>
                    <a:pt x="80609" y="135637"/>
                    <a:pt x="80033" y="133058"/>
                    <a:pt x="78641" y="130969"/>
                  </a:cubicBezTo>
                  <a:cubicBezTo>
                    <a:pt x="76773" y="128167"/>
                    <a:pt x="74084" y="125981"/>
                    <a:pt x="71497" y="123825"/>
                  </a:cubicBezTo>
                  <a:cubicBezTo>
                    <a:pt x="61018" y="115093"/>
                    <a:pt x="46459" y="113163"/>
                    <a:pt x="33397" y="111919"/>
                  </a:cubicBezTo>
                  <a:cubicBezTo>
                    <a:pt x="22307" y="110863"/>
                    <a:pt x="11172" y="110332"/>
                    <a:pt x="60" y="109538"/>
                  </a:cubicBezTo>
                  <a:cubicBezTo>
                    <a:pt x="3391" y="26264"/>
                    <a:pt x="-17505" y="53242"/>
                    <a:pt x="66735" y="47625"/>
                  </a:cubicBezTo>
                  <a:cubicBezTo>
                    <a:pt x="69239" y="47458"/>
                    <a:pt x="71497" y="46038"/>
                    <a:pt x="73878" y="45244"/>
                  </a:cubicBezTo>
                  <a:cubicBezTo>
                    <a:pt x="74672" y="42863"/>
                    <a:pt x="76260" y="40610"/>
                    <a:pt x="76260" y="38100"/>
                  </a:cubicBezTo>
                  <a:cubicBezTo>
                    <a:pt x="76260" y="29723"/>
                    <a:pt x="73952" y="24034"/>
                    <a:pt x="71497" y="16669"/>
                  </a:cubicBezTo>
                  <a:cubicBezTo>
                    <a:pt x="74009" y="1599"/>
                    <a:pt x="73878" y="7210"/>
                    <a:pt x="71497" y="0"/>
                  </a:cubicBez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71" name="Freeform 270"/>
            <p:cNvSpPr/>
            <p:nvPr/>
          </p:nvSpPr>
          <p:spPr>
            <a:xfrm>
              <a:off x="2466899" y="4821821"/>
              <a:ext cx="671268" cy="459792"/>
            </a:xfrm>
            <a:custGeom>
              <a:avLst/>
              <a:gdLst>
                <a:gd name="connsiteX0" fmla="*/ 152476 w 520213"/>
                <a:gd name="connsiteY0" fmla="*/ 348046 h 348046"/>
                <a:gd name="connsiteX1" fmla="*/ 152476 w 520213"/>
                <a:gd name="connsiteY1" fmla="*/ 348046 h 348046"/>
                <a:gd name="connsiteX2" fmla="*/ 90564 w 520213"/>
                <a:gd name="connsiteY2" fmla="*/ 343283 h 348046"/>
                <a:gd name="connsiteX3" fmla="*/ 26270 w 520213"/>
                <a:gd name="connsiteY3" fmla="*/ 343283 h 348046"/>
                <a:gd name="connsiteX4" fmla="*/ 76 w 520213"/>
                <a:gd name="connsiteY4" fmla="*/ 338521 h 348046"/>
                <a:gd name="connsiteX5" fmla="*/ 2457 w 520213"/>
                <a:gd name="connsiteY5" fmla="*/ 274227 h 348046"/>
                <a:gd name="connsiteX6" fmla="*/ 4839 w 520213"/>
                <a:gd name="connsiteY6" fmla="*/ 267083 h 348046"/>
                <a:gd name="connsiteX7" fmla="*/ 76 w 520213"/>
                <a:gd name="connsiteY7" fmla="*/ 212314 h 348046"/>
                <a:gd name="connsiteX8" fmla="*/ 2457 w 520213"/>
                <a:gd name="connsiteY8" fmla="*/ 198027 h 348046"/>
                <a:gd name="connsiteX9" fmla="*/ 28651 w 520213"/>
                <a:gd name="connsiteY9" fmla="*/ 195646 h 348046"/>
                <a:gd name="connsiteX10" fmla="*/ 40557 w 520213"/>
                <a:gd name="connsiteY10" fmla="*/ 193264 h 348046"/>
                <a:gd name="connsiteX11" fmla="*/ 128664 w 520213"/>
                <a:gd name="connsiteY11" fmla="*/ 188502 h 348046"/>
                <a:gd name="connsiteX12" fmla="*/ 128664 w 520213"/>
                <a:gd name="connsiteY12" fmla="*/ 98014 h 348046"/>
                <a:gd name="connsiteX13" fmla="*/ 185814 w 520213"/>
                <a:gd name="connsiteY13" fmla="*/ 95633 h 348046"/>
                <a:gd name="connsiteX14" fmla="*/ 197720 w 520213"/>
                <a:gd name="connsiteY14" fmla="*/ 93252 h 348046"/>
                <a:gd name="connsiteX15" fmla="*/ 207245 w 520213"/>
                <a:gd name="connsiteY15" fmla="*/ 90871 h 348046"/>
                <a:gd name="connsiteX16" fmla="*/ 226295 w 520213"/>
                <a:gd name="connsiteY16" fmla="*/ 95633 h 348046"/>
                <a:gd name="connsiteX17" fmla="*/ 235820 w 520213"/>
                <a:gd name="connsiteY17" fmla="*/ 93252 h 348046"/>
                <a:gd name="connsiteX18" fmla="*/ 242964 w 520213"/>
                <a:gd name="connsiteY18" fmla="*/ 90871 h 348046"/>
                <a:gd name="connsiteX19" fmla="*/ 273920 w 520213"/>
                <a:gd name="connsiteY19" fmla="*/ 93252 h 348046"/>
                <a:gd name="connsiteX20" fmla="*/ 302495 w 520213"/>
                <a:gd name="connsiteY20" fmla="*/ 90871 h 348046"/>
                <a:gd name="connsiteX21" fmla="*/ 304876 w 520213"/>
                <a:gd name="connsiteY21" fmla="*/ 81346 h 348046"/>
                <a:gd name="connsiteX22" fmla="*/ 302495 w 520213"/>
                <a:gd name="connsiteY22" fmla="*/ 67058 h 348046"/>
                <a:gd name="connsiteX23" fmla="*/ 300114 w 520213"/>
                <a:gd name="connsiteY23" fmla="*/ 28958 h 348046"/>
                <a:gd name="connsiteX24" fmla="*/ 423939 w 520213"/>
                <a:gd name="connsiteY24" fmla="*/ 12289 h 348046"/>
                <a:gd name="connsiteX25" fmla="*/ 440607 w 520213"/>
                <a:gd name="connsiteY25" fmla="*/ 9908 h 348046"/>
                <a:gd name="connsiteX26" fmla="*/ 514426 w 520213"/>
                <a:gd name="connsiteY26" fmla="*/ 140877 h 348046"/>
                <a:gd name="connsiteX27" fmla="*/ 478707 w 520213"/>
                <a:gd name="connsiteY27" fmla="*/ 152783 h 348046"/>
                <a:gd name="connsiteX28" fmla="*/ 481089 w 520213"/>
                <a:gd name="connsiteY28" fmla="*/ 167071 h 348046"/>
                <a:gd name="connsiteX29" fmla="*/ 485851 w 520213"/>
                <a:gd name="connsiteY29" fmla="*/ 174214 h 348046"/>
                <a:gd name="connsiteX30" fmla="*/ 492995 w 520213"/>
                <a:gd name="connsiteY30" fmla="*/ 209933 h 348046"/>
                <a:gd name="connsiteX31" fmla="*/ 507282 w 520213"/>
                <a:gd name="connsiteY31" fmla="*/ 217077 h 348046"/>
                <a:gd name="connsiteX32" fmla="*/ 514426 w 520213"/>
                <a:gd name="connsiteY32" fmla="*/ 221839 h 348046"/>
                <a:gd name="connsiteX33" fmla="*/ 512045 w 520213"/>
                <a:gd name="connsiteY33" fmla="*/ 283752 h 348046"/>
                <a:gd name="connsiteX34" fmla="*/ 509664 w 520213"/>
                <a:gd name="connsiteY34" fmla="*/ 293277 h 348046"/>
                <a:gd name="connsiteX35" fmla="*/ 504901 w 520213"/>
                <a:gd name="connsiteY35" fmla="*/ 307564 h 348046"/>
                <a:gd name="connsiteX36" fmla="*/ 502520 w 520213"/>
                <a:gd name="connsiteY36" fmla="*/ 328996 h 348046"/>
                <a:gd name="connsiteX37" fmla="*/ 473945 w 520213"/>
                <a:gd name="connsiteY37" fmla="*/ 338521 h 348046"/>
                <a:gd name="connsiteX38" fmla="*/ 454895 w 520213"/>
                <a:gd name="connsiteY38" fmla="*/ 343283 h 348046"/>
                <a:gd name="connsiteX39" fmla="*/ 152476 w 520213"/>
                <a:gd name="connsiteY39" fmla="*/ 348046 h 3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0213" h="348046">
                  <a:moveTo>
                    <a:pt x="152476" y="348046"/>
                  </a:moveTo>
                  <a:lnTo>
                    <a:pt x="152476" y="348046"/>
                  </a:lnTo>
                  <a:cubicBezTo>
                    <a:pt x="103302" y="339850"/>
                    <a:pt x="123987" y="339106"/>
                    <a:pt x="90564" y="343283"/>
                  </a:cubicBezTo>
                  <a:cubicBezTo>
                    <a:pt x="65823" y="351529"/>
                    <a:pt x="82199" y="347011"/>
                    <a:pt x="26270" y="343283"/>
                  </a:cubicBezTo>
                  <a:cubicBezTo>
                    <a:pt x="21699" y="342978"/>
                    <a:pt x="5225" y="339551"/>
                    <a:pt x="76" y="338521"/>
                  </a:cubicBezTo>
                  <a:cubicBezTo>
                    <a:pt x="870" y="317090"/>
                    <a:pt x="1030" y="295626"/>
                    <a:pt x="2457" y="274227"/>
                  </a:cubicBezTo>
                  <a:cubicBezTo>
                    <a:pt x="2624" y="271722"/>
                    <a:pt x="4839" y="269593"/>
                    <a:pt x="4839" y="267083"/>
                  </a:cubicBezTo>
                  <a:cubicBezTo>
                    <a:pt x="4839" y="224474"/>
                    <a:pt x="7087" y="233349"/>
                    <a:pt x="76" y="212314"/>
                  </a:cubicBezTo>
                  <a:cubicBezTo>
                    <a:pt x="870" y="207552"/>
                    <a:pt x="-1713" y="200460"/>
                    <a:pt x="2457" y="198027"/>
                  </a:cubicBezTo>
                  <a:cubicBezTo>
                    <a:pt x="10030" y="193610"/>
                    <a:pt x="19951" y="196734"/>
                    <a:pt x="28651" y="195646"/>
                  </a:cubicBezTo>
                  <a:cubicBezTo>
                    <a:pt x="32667" y="195144"/>
                    <a:pt x="36520" y="193552"/>
                    <a:pt x="40557" y="193264"/>
                  </a:cubicBezTo>
                  <a:cubicBezTo>
                    <a:pt x="69894" y="191168"/>
                    <a:pt x="128664" y="188502"/>
                    <a:pt x="128664" y="188502"/>
                  </a:cubicBezTo>
                  <a:cubicBezTo>
                    <a:pt x="128578" y="186781"/>
                    <a:pt x="122690" y="102555"/>
                    <a:pt x="128664" y="98014"/>
                  </a:cubicBezTo>
                  <a:cubicBezTo>
                    <a:pt x="143844" y="86477"/>
                    <a:pt x="166764" y="96427"/>
                    <a:pt x="185814" y="95633"/>
                  </a:cubicBezTo>
                  <a:cubicBezTo>
                    <a:pt x="189783" y="94839"/>
                    <a:pt x="193769" y="94130"/>
                    <a:pt x="197720" y="93252"/>
                  </a:cubicBezTo>
                  <a:cubicBezTo>
                    <a:pt x="200915" y="92542"/>
                    <a:pt x="203972" y="90871"/>
                    <a:pt x="207245" y="90871"/>
                  </a:cubicBezTo>
                  <a:cubicBezTo>
                    <a:pt x="212991" y="90871"/>
                    <a:pt x="220658" y="93754"/>
                    <a:pt x="226295" y="95633"/>
                  </a:cubicBezTo>
                  <a:cubicBezTo>
                    <a:pt x="229470" y="94839"/>
                    <a:pt x="232673" y="94151"/>
                    <a:pt x="235820" y="93252"/>
                  </a:cubicBezTo>
                  <a:cubicBezTo>
                    <a:pt x="238234" y="92562"/>
                    <a:pt x="240454" y="90871"/>
                    <a:pt x="242964" y="90871"/>
                  </a:cubicBezTo>
                  <a:cubicBezTo>
                    <a:pt x="253313" y="90871"/>
                    <a:pt x="263601" y="92458"/>
                    <a:pt x="273920" y="93252"/>
                  </a:cubicBezTo>
                  <a:cubicBezTo>
                    <a:pt x="283445" y="92458"/>
                    <a:pt x="293574" y="94302"/>
                    <a:pt x="302495" y="90871"/>
                  </a:cubicBezTo>
                  <a:cubicBezTo>
                    <a:pt x="305550" y="89696"/>
                    <a:pt x="304876" y="84619"/>
                    <a:pt x="304876" y="81346"/>
                  </a:cubicBezTo>
                  <a:cubicBezTo>
                    <a:pt x="304876" y="76518"/>
                    <a:pt x="303289" y="71821"/>
                    <a:pt x="302495" y="67058"/>
                  </a:cubicBezTo>
                  <a:cubicBezTo>
                    <a:pt x="301701" y="54358"/>
                    <a:pt x="300114" y="41683"/>
                    <a:pt x="300114" y="28958"/>
                  </a:cubicBezTo>
                  <a:cubicBezTo>
                    <a:pt x="300114" y="-25090"/>
                    <a:pt x="373454" y="13279"/>
                    <a:pt x="423939" y="12289"/>
                  </a:cubicBezTo>
                  <a:cubicBezTo>
                    <a:pt x="429495" y="11495"/>
                    <a:pt x="434995" y="9908"/>
                    <a:pt x="440607" y="9908"/>
                  </a:cubicBezTo>
                  <a:cubicBezTo>
                    <a:pt x="554821" y="9908"/>
                    <a:pt x="511731" y="-4679"/>
                    <a:pt x="514426" y="140877"/>
                  </a:cubicBezTo>
                  <a:cubicBezTo>
                    <a:pt x="494158" y="154389"/>
                    <a:pt x="505828" y="149770"/>
                    <a:pt x="478707" y="152783"/>
                  </a:cubicBezTo>
                  <a:cubicBezTo>
                    <a:pt x="479501" y="157546"/>
                    <a:pt x="479562" y="162490"/>
                    <a:pt x="481089" y="167071"/>
                  </a:cubicBezTo>
                  <a:cubicBezTo>
                    <a:pt x="481994" y="169786"/>
                    <a:pt x="485290" y="171408"/>
                    <a:pt x="485851" y="174214"/>
                  </a:cubicBezTo>
                  <a:cubicBezTo>
                    <a:pt x="488852" y="189221"/>
                    <a:pt x="482815" y="199753"/>
                    <a:pt x="492995" y="209933"/>
                  </a:cubicBezTo>
                  <a:cubicBezTo>
                    <a:pt x="499820" y="216758"/>
                    <a:pt x="499535" y="213204"/>
                    <a:pt x="507282" y="217077"/>
                  </a:cubicBezTo>
                  <a:cubicBezTo>
                    <a:pt x="509842" y="218357"/>
                    <a:pt x="512045" y="220252"/>
                    <a:pt x="514426" y="221839"/>
                  </a:cubicBezTo>
                  <a:cubicBezTo>
                    <a:pt x="513632" y="242477"/>
                    <a:pt x="513419" y="263145"/>
                    <a:pt x="512045" y="283752"/>
                  </a:cubicBezTo>
                  <a:cubicBezTo>
                    <a:pt x="511827" y="287017"/>
                    <a:pt x="510604" y="290142"/>
                    <a:pt x="509664" y="293277"/>
                  </a:cubicBezTo>
                  <a:cubicBezTo>
                    <a:pt x="508221" y="298085"/>
                    <a:pt x="504901" y="307564"/>
                    <a:pt x="504901" y="307564"/>
                  </a:cubicBezTo>
                  <a:cubicBezTo>
                    <a:pt x="504107" y="314708"/>
                    <a:pt x="504793" y="322177"/>
                    <a:pt x="502520" y="328996"/>
                  </a:cubicBezTo>
                  <a:cubicBezTo>
                    <a:pt x="498759" y="340280"/>
                    <a:pt x="480654" y="337775"/>
                    <a:pt x="473945" y="338521"/>
                  </a:cubicBezTo>
                  <a:cubicBezTo>
                    <a:pt x="468236" y="340424"/>
                    <a:pt x="460757" y="343244"/>
                    <a:pt x="454895" y="343283"/>
                  </a:cubicBezTo>
                  <a:lnTo>
                    <a:pt x="152476" y="348046"/>
                  </a:ln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72" name="Freeform 271"/>
            <p:cNvSpPr/>
            <p:nvPr/>
          </p:nvSpPr>
          <p:spPr>
            <a:xfrm>
              <a:off x="1707356" y="4714269"/>
              <a:ext cx="536788" cy="295881"/>
            </a:xfrm>
            <a:custGeom>
              <a:avLst/>
              <a:gdLst>
                <a:gd name="connsiteX0" fmla="*/ 88107 w 536788"/>
                <a:gd name="connsiteY0" fmla="*/ 2987 h 295881"/>
                <a:gd name="connsiteX1" fmla="*/ 88107 w 536788"/>
                <a:gd name="connsiteY1" fmla="*/ 2987 h 295881"/>
                <a:gd name="connsiteX2" fmla="*/ 126207 w 536788"/>
                <a:gd name="connsiteY2" fmla="*/ 5369 h 295881"/>
                <a:gd name="connsiteX3" fmla="*/ 147638 w 536788"/>
                <a:gd name="connsiteY3" fmla="*/ 7750 h 295881"/>
                <a:gd name="connsiteX4" fmla="*/ 159544 w 536788"/>
                <a:gd name="connsiteY4" fmla="*/ 10131 h 295881"/>
                <a:gd name="connsiteX5" fmla="*/ 350044 w 536788"/>
                <a:gd name="connsiteY5" fmla="*/ 12512 h 295881"/>
                <a:gd name="connsiteX6" fmla="*/ 357188 w 536788"/>
                <a:gd name="connsiteY6" fmla="*/ 14894 h 295881"/>
                <a:gd name="connsiteX7" fmla="*/ 373857 w 536788"/>
                <a:gd name="connsiteY7" fmla="*/ 17275 h 295881"/>
                <a:gd name="connsiteX8" fmla="*/ 528638 w 536788"/>
                <a:gd name="connsiteY8" fmla="*/ 19656 h 295881"/>
                <a:gd name="connsiteX9" fmla="*/ 528638 w 536788"/>
                <a:gd name="connsiteY9" fmla="*/ 191106 h 295881"/>
                <a:gd name="connsiteX10" fmla="*/ 523875 w 536788"/>
                <a:gd name="connsiteY10" fmla="*/ 233969 h 295881"/>
                <a:gd name="connsiteX11" fmla="*/ 509588 w 536788"/>
                <a:gd name="connsiteY11" fmla="*/ 236350 h 295881"/>
                <a:gd name="connsiteX12" fmla="*/ 485775 w 536788"/>
                <a:gd name="connsiteY12" fmla="*/ 238731 h 295881"/>
                <a:gd name="connsiteX13" fmla="*/ 478632 w 536788"/>
                <a:gd name="connsiteY13" fmla="*/ 241112 h 295881"/>
                <a:gd name="connsiteX14" fmla="*/ 411957 w 536788"/>
                <a:gd name="connsiteY14" fmla="*/ 243494 h 295881"/>
                <a:gd name="connsiteX15" fmla="*/ 407194 w 536788"/>
                <a:gd name="connsiteY15" fmla="*/ 257781 h 295881"/>
                <a:gd name="connsiteX16" fmla="*/ 400050 w 536788"/>
                <a:gd name="connsiteY16" fmla="*/ 281594 h 295881"/>
                <a:gd name="connsiteX17" fmla="*/ 390525 w 536788"/>
                <a:gd name="connsiteY17" fmla="*/ 283975 h 295881"/>
                <a:gd name="connsiteX18" fmla="*/ 376238 w 536788"/>
                <a:gd name="connsiteY18" fmla="*/ 286356 h 295881"/>
                <a:gd name="connsiteX19" fmla="*/ 361950 w 536788"/>
                <a:gd name="connsiteY19" fmla="*/ 291119 h 295881"/>
                <a:gd name="connsiteX20" fmla="*/ 354807 w 536788"/>
                <a:gd name="connsiteY20" fmla="*/ 293500 h 295881"/>
                <a:gd name="connsiteX21" fmla="*/ 326232 w 536788"/>
                <a:gd name="connsiteY21" fmla="*/ 295881 h 295881"/>
                <a:gd name="connsiteX22" fmla="*/ 257175 w 536788"/>
                <a:gd name="connsiteY22" fmla="*/ 293500 h 295881"/>
                <a:gd name="connsiteX23" fmla="*/ 238125 w 536788"/>
                <a:gd name="connsiteY23" fmla="*/ 288737 h 295881"/>
                <a:gd name="connsiteX24" fmla="*/ 223838 w 536788"/>
                <a:gd name="connsiteY24" fmla="*/ 286356 h 295881"/>
                <a:gd name="connsiteX25" fmla="*/ 157163 w 536788"/>
                <a:gd name="connsiteY25" fmla="*/ 288737 h 295881"/>
                <a:gd name="connsiteX26" fmla="*/ 147638 w 536788"/>
                <a:gd name="connsiteY26" fmla="*/ 286356 h 295881"/>
                <a:gd name="connsiteX27" fmla="*/ 152400 w 536788"/>
                <a:gd name="connsiteY27" fmla="*/ 253019 h 295881"/>
                <a:gd name="connsiteX28" fmla="*/ 154782 w 536788"/>
                <a:gd name="connsiteY28" fmla="*/ 243494 h 295881"/>
                <a:gd name="connsiteX29" fmla="*/ 161925 w 536788"/>
                <a:gd name="connsiteY29" fmla="*/ 236350 h 295881"/>
                <a:gd name="connsiteX30" fmla="*/ 164307 w 536788"/>
                <a:gd name="connsiteY30" fmla="*/ 226825 h 295881"/>
                <a:gd name="connsiteX31" fmla="*/ 169069 w 536788"/>
                <a:gd name="connsiteY31" fmla="*/ 212537 h 295881"/>
                <a:gd name="connsiteX32" fmla="*/ 164307 w 536788"/>
                <a:gd name="connsiteY32" fmla="*/ 191106 h 295881"/>
                <a:gd name="connsiteX33" fmla="*/ 159544 w 536788"/>
                <a:gd name="connsiteY33" fmla="*/ 183962 h 295881"/>
                <a:gd name="connsiteX34" fmla="*/ 157163 w 536788"/>
                <a:gd name="connsiteY34" fmla="*/ 172056 h 295881"/>
                <a:gd name="connsiteX35" fmla="*/ 126207 w 536788"/>
                <a:gd name="connsiteY35" fmla="*/ 164912 h 295881"/>
                <a:gd name="connsiteX36" fmla="*/ 47625 w 536788"/>
                <a:gd name="connsiteY36" fmla="*/ 155387 h 295881"/>
                <a:gd name="connsiteX37" fmla="*/ 42863 w 536788"/>
                <a:gd name="connsiteY37" fmla="*/ 136337 h 295881"/>
                <a:gd name="connsiteX38" fmla="*/ 21432 w 536788"/>
                <a:gd name="connsiteY38" fmla="*/ 114906 h 295881"/>
                <a:gd name="connsiteX39" fmla="*/ 16669 w 536788"/>
                <a:gd name="connsiteY39" fmla="*/ 107762 h 295881"/>
                <a:gd name="connsiteX40" fmla="*/ 0 w 536788"/>
                <a:gd name="connsiteY40" fmla="*/ 91094 h 295881"/>
                <a:gd name="connsiteX41" fmla="*/ 2382 w 536788"/>
                <a:gd name="connsiteY41" fmla="*/ 67281 h 295881"/>
                <a:gd name="connsiteX42" fmla="*/ 7144 w 536788"/>
                <a:gd name="connsiteY42" fmla="*/ 52994 h 295881"/>
                <a:gd name="connsiteX43" fmla="*/ 9525 w 536788"/>
                <a:gd name="connsiteY43" fmla="*/ 45850 h 295881"/>
                <a:gd name="connsiteX44" fmla="*/ 14288 w 536788"/>
                <a:gd name="connsiteY44" fmla="*/ 26800 h 295881"/>
                <a:gd name="connsiteX45" fmla="*/ 14288 w 536788"/>
                <a:gd name="connsiteY45" fmla="*/ 606 h 295881"/>
                <a:gd name="connsiteX46" fmla="*/ 23813 w 536788"/>
                <a:gd name="connsiteY46" fmla="*/ 2987 h 295881"/>
                <a:gd name="connsiteX47" fmla="*/ 35719 w 536788"/>
                <a:gd name="connsiteY47" fmla="*/ 5369 h 295881"/>
                <a:gd name="connsiteX48" fmla="*/ 42863 w 536788"/>
                <a:gd name="connsiteY48" fmla="*/ 7750 h 295881"/>
                <a:gd name="connsiteX49" fmla="*/ 57150 w 536788"/>
                <a:gd name="connsiteY49" fmla="*/ 10131 h 295881"/>
                <a:gd name="connsiteX50" fmla="*/ 102394 w 536788"/>
                <a:gd name="connsiteY50" fmla="*/ 7750 h 295881"/>
                <a:gd name="connsiteX51" fmla="*/ 116682 w 536788"/>
                <a:gd name="connsiteY51" fmla="*/ 2987 h 295881"/>
                <a:gd name="connsiteX52" fmla="*/ 88107 w 536788"/>
                <a:gd name="connsiteY52" fmla="*/ 2987 h 29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6788" h="295881">
                  <a:moveTo>
                    <a:pt x="88107" y="2987"/>
                  </a:moveTo>
                  <a:lnTo>
                    <a:pt x="88107" y="2987"/>
                  </a:lnTo>
                  <a:lnTo>
                    <a:pt x="126207" y="5369"/>
                  </a:lnTo>
                  <a:cubicBezTo>
                    <a:pt x="133372" y="5942"/>
                    <a:pt x="140523" y="6734"/>
                    <a:pt x="147638" y="7750"/>
                  </a:cubicBezTo>
                  <a:cubicBezTo>
                    <a:pt x="151645" y="8322"/>
                    <a:pt x="155498" y="10036"/>
                    <a:pt x="159544" y="10131"/>
                  </a:cubicBezTo>
                  <a:cubicBezTo>
                    <a:pt x="223031" y="11625"/>
                    <a:pt x="286544" y="11718"/>
                    <a:pt x="350044" y="12512"/>
                  </a:cubicBezTo>
                  <a:cubicBezTo>
                    <a:pt x="352425" y="13306"/>
                    <a:pt x="354727" y="14402"/>
                    <a:pt x="357188" y="14894"/>
                  </a:cubicBezTo>
                  <a:cubicBezTo>
                    <a:pt x="362692" y="15995"/>
                    <a:pt x="368246" y="17119"/>
                    <a:pt x="373857" y="17275"/>
                  </a:cubicBezTo>
                  <a:cubicBezTo>
                    <a:pt x="425437" y="18708"/>
                    <a:pt x="477044" y="18862"/>
                    <a:pt x="528638" y="19656"/>
                  </a:cubicBezTo>
                  <a:cubicBezTo>
                    <a:pt x="543933" y="80841"/>
                    <a:pt x="533993" y="37612"/>
                    <a:pt x="528638" y="191106"/>
                  </a:cubicBezTo>
                  <a:cubicBezTo>
                    <a:pt x="528137" y="205473"/>
                    <a:pt x="529454" y="220720"/>
                    <a:pt x="523875" y="233969"/>
                  </a:cubicBezTo>
                  <a:cubicBezTo>
                    <a:pt x="522001" y="238419"/>
                    <a:pt x="514379" y="235751"/>
                    <a:pt x="509588" y="236350"/>
                  </a:cubicBezTo>
                  <a:cubicBezTo>
                    <a:pt x="501672" y="237339"/>
                    <a:pt x="493713" y="237937"/>
                    <a:pt x="485775" y="238731"/>
                  </a:cubicBezTo>
                  <a:cubicBezTo>
                    <a:pt x="483394" y="239525"/>
                    <a:pt x="481137" y="240950"/>
                    <a:pt x="478632" y="241112"/>
                  </a:cubicBezTo>
                  <a:cubicBezTo>
                    <a:pt x="456439" y="242544"/>
                    <a:pt x="433614" y="238441"/>
                    <a:pt x="411957" y="243494"/>
                  </a:cubicBezTo>
                  <a:cubicBezTo>
                    <a:pt x="407068" y="244635"/>
                    <a:pt x="408411" y="252911"/>
                    <a:pt x="407194" y="257781"/>
                  </a:cubicBezTo>
                  <a:cubicBezTo>
                    <a:pt x="406367" y="261090"/>
                    <a:pt x="401597" y="281207"/>
                    <a:pt x="400050" y="281594"/>
                  </a:cubicBezTo>
                  <a:cubicBezTo>
                    <a:pt x="396875" y="282388"/>
                    <a:pt x="393734" y="283333"/>
                    <a:pt x="390525" y="283975"/>
                  </a:cubicBezTo>
                  <a:cubicBezTo>
                    <a:pt x="385791" y="284922"/>
                    <a:pt x="380922" y="285185"/>
                    <a:pt x="376238" y="286356"/>
                  </a:cubicBezTo>
                  <a:cubicBezTo>
                    <a:pt x="371368" y="287574"/>
                    <a:pt x="366713" y="289531"/>
                    <a:pt x="361950" y="291119"/>
                  </a:cubicBezTo>
                  <a:cubicBezTo>
                    <a:pt x="359569" y="291913"/>
                    <a:pt x="357308" y="293292"/>
                    <a:pt x="354807" y="293500"/>
                  </a:cubicBezTo>
                  <a:lnTo>
                    <a:pt x="326232" y="295881"/>
                  </a:lnTo>
                  <a:cubicBezTo>
                    <a:pt x="303213" y="295087"/>
                    <a:pt x="280132" y="295361"/>
                    <a:pt x="257175" y="293500"/>
                  </a:cubicBezTo>
                  <a:cubicBezTo>
                    <a:pt x="250651" y="292971"/>
                    <a:pt x="244581" y="289813"/>
                    <a:pt x="238125" y="288737"/>
                  </a:cubicBezTo>
                  <a:lnTo>
                    <a:pt x="223838" y="286356"/>
                  </a:lnTo>
                  <a:cubicBezTo>
                    <a:pt x="201613" y="287150"/>
                    <a:pt x="179402" y="288737"/>
                    <a:pt x="157163" y="288737"/>
                  </a:cubicBezTo>
                  <a:cubicBezTo>
                    <a:pt x="153890" y="288737"/>
                    <a:pt x="148432" y="289531"/>
                    <a:pt x="147638" y="286356"/>
                  </a:cubicBezTo>
                  <a:cubicBezTo>
                    <a:pt x="143830" y="271124"/>
                    <a:pt x="149083" y="264626"/>
                    <a:pt x="152400" y="253019"/>
                  </a:cubicBezTo>
                  <a:cubicBezTo>
                    <a:pt x="153299" y="249872"/>
                    <a:pt x="153158" y="246336"/>
                    <a:pt x="154782" y="243494"/>
                  </a:cubicBezTo>
                  <a:cubicBezTo>
                    <a:pt x="156453" y="240570"/>
                    <a:pt x="159544" y="238731"/>
                    <a:pt x="161925" y="236350"/>
                  </a:cubicBezTo>
                  <a:cubicBezTo>
                    <a:pt x="162719" y="233175"/>
                    <a:pt x="163367" y="229960"/>
                    <a:pt x="164307" y="226825"/>
                  </a:cubicBezTo>
                  <a:cubicBezTo>
                    <a:pt x="165750" y="222017"/>
                    <a:pt x="169069" y="212537"/>
                    <a:pt x="169069" y="212537"/>
                  </a:cubicBezTo>
                  <a:cubicBezTo>
                    <a:pt x="168155" y="207052"/>
                    <a:pt x="167237" y="196967"/>
                    <a:pt x="164307" y="191106"/>
                  </a:cubicBezTo>
                  <a:cubicBezTo>
                    <a:pt x="163027" y="188546"/>
                    <a:pt x="161132" y="186343"/>
                    <a:pt x="159544" y="183962"/>
                  </a:cubicBezTo>
                  <a:cubicBezTo>
                    <a:pt x="158750" y="179993"/>
                    <a:pt x="160025" y="174918"/>
                    <a:pt x="157163" y="172056"/>
                  </a:cubicBezTo>
                  <a:cubicBezTo>
                    <a:pt x="152806" y="167700"/>
                    <a:pt x="130789" y="165567"/>
                    <a:pt x="126207" y="164912"/>
                  </a:cubicBezTo>
                  <a:cubicBezTo>
                    <a:pt x="91531" y="153355"/>
                    <a:pt x="116926" y="160521"/>
                    <a:pt x="47625" y="155387"/>
                  </a:cubicBezTo>
                  <a:cubicBezTo>
                    <a:pt x="46038" y="149037"/>
                    <a:pt x="45606" y="142280"/>
                    <a:pt x="42863" y="136337"/>
                  </a:cubicBezTo>
                  <a:cubicBezTo>
                    <a:pt x="37421" y="124546"/>
                    <a:pt x="30049" y="123523"/>
                    <a:pt x="21432" y="114906"/>
                  </a:cubicBezTo>
                  <a:cubicBezTo>
                    <a:pt x="19408" y="112882"/>
                    <a:pt x="18693" y="109786"/>
                    <a:pt x="16669" y="107762"/>
                  </a:cubicBezTo>
                  <a:cubicBezTo>
                    <a:pt x="-3131" y="87962"/>
                    <a:pt x="10769" y="107245"/>
                    <a:pt x="0" y="91094"/>
                  </a:cubicBezTo>
                  <a:cubicBezTo>
                    <a:pt x="794" y="83156"/>
                    <a:pt x="912" y="75122"/>
                    <a:pt x="2382" y="67281"/>
                  </a:cubicBezTo>
                  <a:cubicBezTo>
                    <a:pt x="3307" y="62347"/>
                    <a:pt x="5557" y="57756"/>
                    <a:pt x="7144" y="52994"/>
                  </a:cubicBezTo>
                  <a:cubicBezTo>
                    <a:pt x="7938" y="50613"/>
                    <a:pt x="9033" y="48311"/>
                    <a:pt x="9525" y="45850"/>
                  </a:cubicBezTo>
                  <a:cubicBezTo>
                    <a:pt x="12399" y="31483"/>
                    <a:pt x="10627" y="37784"/>
                    <a:pt x="14288" y="26800"/>
                  </a:cubicBezTo>
                  <a:cubicBezTo>
                    <a:pt x="13694" y="23234"/>
                    <a:pt x="8905" y="4913"/>
                    <a:pt x="14288" y="606"/>
                  </a:cubicBezTo>
                  <a:cubicBezTo>
                    <a:pt x="16844" y="-1438"/>
                    <a:pt x="20618" y="2277"/>
                    <a:pt x="23813" y="2987"/>
                  </a:cubicBezTo>
                  <a:cubicBezTo>
                    <a:pt x="27764" y="3865"/>
                    <a:pt x="31793" y="4387"/>
                    <a:pt x="35719" y="5369"/>
                  </a:cubicBezTo>
                  <a:cubicBezTo>
                    <a:pt x="38154" y="5978"/>
                    <a:pt x="40413" y="7206"/>
                    <a:pt x="42863" y="7750"/>
                  </a:cubicBezTo>
                  <a:cubicBezTo>
                    <a:pt x="47576" y="8797"/>
                    <a:pt x="52388" y="9337"/>
                    <a:pt x="57150" y="10131"/>
                  </a:cubicBezTo>
                  <a:cubicBezTo>
                    <a:pt x="72231" y="9337"/>
                    <a:pt x="87399" y="9549"/>
                    <a:pt x="102394" y="7750"/>
                  </a:cubicBezTo>
                  <a:cubicBezTo>
                    <a:pt x="107379" y="7152"/>
                    <a:pt x="111919" y="4575"/>
                    <a:pt x="116682" y="2987"/>
                  </a:cubicBezTo>
                  <a:cubicBezTo>
                    <a:pt x="124578" y="355"/>
                    <a:pt x="121315" y="606"/>
                    <a:pt x="88107" y="2987"/>
                  </a:cubicBez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73" name="Freeform 272"/>
            <p:cNvSpPr/>
            <p:nvPr/>
          </p:nvSpPr>
          <p:spPr>
            <a:xfrm>
              <a:off x="2128978" y="4602956"/>
              <a:ext cx="655701" cy="266700"/>
            </a:xfrm>
            <a:custGeom>
              <a:avLst/>
              <a:gdLst>
                <a:gd name="connsiteX0" fmla="*/ 99872 w 655701"/>
                <a:gd name="connsiteY0" fmla="*/ 126207 h 266700"/>
                <a:gd name="connsiteX1" fmla="*/ 99872 w 655701"/>
                <a:gd name="connsiteY1" fmla="*/ 126207 h 266700"/>
                <a:gd name="connsiteX2" fmla="*/ 109397 w 655701"/>
                <a:gd name="connsiteY2" fmla="*/ 145257 h 266700"/>
                <a:gd name="connsiteX3" fmla="*/ 109397 w 655701"/>
                <a:gd name="connsiteY3" fmla="*/ 233363 h 266700"/>
                <a:gd name="connsiteX4" fmla="*/ 107016 w 655701"/>
                <a:gd name="connsiteY4" fmla="*/ 240507 h 266700"/>
                <a:gd name="connsiteX5" fmla="*/ 104635 w 655701"/>
                <a:gd name="connsiteY5" fmla="*/ 250032 h 266700"/>
                <a:gd name="connsiteX6" fmla="*/ 107016 w 655701"/>
                <a:gd name="connsiteY6" fmla="*/ 259557 h 266700"/>
                <a:gd name="connsiteX7" fmla="*/ 311803 w 655701"/>
                <a:gd name="connsiteY7" fmla="*/ 261938 h 266700"/>
                <a:gd name="connsiteX8" fmla="*/ 326091 w 655701"/>
                <a:gd name="connsiteY8" fmla="*/ 264319 h 266700"/>
                <a:gd name="connsiteX9" fmla="*/ 371335 w 655701"/>
                <a:gd name="connsiteY9" fmla="*/ 266700 h 266700"/>
                <a:gd name="connsiteX10" fmla="*/ 461822 w 655701"/>
                <a:gd name="connsiteY10" fmla="*/ 259557 h 266700"/>
                <a:gd name="connsiteX11" fmla="*/ 468966 w 655701"/>
                <a:gd name="connsiteY11" fmla="*/ 257175 h 266700"/>
                <a:gd name="connsiteX12" fmla="*/ 478491 w 655701"/>
                <a:gd name="connsiteY12" fmla="*/ 254794 h 266700"/>
                <a:gd name="connsiteX13" fmla="*/ 552310 w 655701"/>
                <a:gd name="connsiteY13" fmla="*/ 257175 h 266700"/>
                <a:gd name="connsiteX14" fmla="*/ 559453 w 655701"/>
                <a:gd name="connsiteY14" fmla="*/ 259557 h 266700"/>
                <a:gd name="connsiteX15" fmla="*/ 578503 w 655701"/>
                <a:gd name="connsiteY15" fmla="*/ 261938 h 266700"/>
                <a:gd name="connsiteX16" fmla="*/ 618985 w 655701"/>
                <a:gd name="connsiteY16" fmla="*/ 259557 h 266700"/>
                <a:gd name="connsiteX17" fmla="*/ 616603 w 655701"/>
                <a:gd name="connsiteY17" fmla="*/ 250032 h 266700"/>
                <a:gd name="connsiteX18" fmla="*/ 607078 w 655701"/>
                <a:gd name="connsiteY18" fmla="*/ 238125 h 266700"/>
                <a:gd name="connsiteX19" fmla="*/ 602316 w 655701"/>
                <a:gd name="connsiteY19" fmla="*/ 223838 h 266700"/>
                <a:gd name="connsiteX20" fmla="*/ 597553 w 655701"/>
                <a:gd name="connsiteY20" fmla="*/ 133350 h 266700"/>
                <a:gd name="connsiteX21" fmla="*/ 599935 w 655701"/>
                <a:gd name="connsiteY21" fmla="*/ 119063 h 266700"/>
                <a:gd name="connsiteX22" fmla="*/ 614222 w 655701"/>
                <a:gd name="connsiteY22" fmla="*/ 107157 h 266700"/>
                <a:gd name="connsiteX23" fmla="*/ 628510 w 655701"/>
                <a:gd name="connsiteY23" fmla="*/ 92869 h 266700"/>
                <a:gd name="connsiteX24" fmla="*/ 635653 w 655701"/>
                <a:gd name="connsiteY24" fmla="*/ 85725 h 266700"/>
                <a:gd name="connsiteX25" fmla="*/ 649941 w 655701"/>
                <a:gd name="connsiteY25" fmla="*/ 64294 h 266700"/>
                <a:gd name="connsiteX26" fmla="*/ 654703 w 655701"/>
                <a:gd name="connsiteY26" fmla="*/ 57150 h 266700"/>
                <a:gd name="connsiteX27" fmla="*/ 647560 w 655701"/>
                <a:gd name="connsiteY27" fmla="*/ 4763 h 266700"/>
                <a:gd name="connsiteX28" fmla="*/ 640416 w 655701"/>
                <a:gd name="connsiteY28" fmla="*/ 0 h 266700"/>
                <a:gd name="connsiteX29" fmla="*/ 547547 w 655701"/>
                <a:gd name="connsiteY29" fmla="*/ 2382 h 266700"/>
                <a:gd name="connsiteX30" fmla="*/ 499922 w 655701"/>
                <a:gd name="connsiteY30" fmla="*/ 7144 h 266700"/>
                <a:gd name="connsiteX31" fmla="*/ 11766 w 655701"/>
                <a:gd name="connsiteY31" fmla="*/ 11907 h 266700"/>
                <a:gd name="connsiteX32" fmla="*/ 26053 w 655701"/>
                <a:gd name="connsiteY32" fmla="*/ 130969 h 266700"/>
                <a:gd name="connsiteX33" fmla="*/ 45103 w 655701"/>
                <a:gd name="connsiteY33" fmla="*/ 133350 h 266700"/>
                <a:gd name="connsiteX34" fmla="*/ 99872 w 655701"/>
                <a:gd name="connsiteY34" fmla="*/ 12620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5701" h="266700">
                  <a:moveTo>
                    <a:pt x="99872" y="126207"/>
                  </a:moveTo>
                  <a:lnTo>
                    <a:pt x="99872" y="126207"/>
                  </a:lnTo>
                  <a:cubicBezTo>
                    <a:pt x="103047" y="132557"/>
                    <a:pt x="108267" y="138248"/>
                    <a:pt x="109397" y="145257"/>
                  </a:cubicBezTo>
                  <a:cubicBezTo>
                    <a:pt x="113276" y="169308"/>
                    <a:pt x="112461" y="207312"/>
                    <a:pt x="109397" y="233363"/>
                  </a:cubicBezTo>
                  <a:cubicBezTo>
                    <a:pt x="109104" y="235856"/>
                    <a:pt x="107706" y="238093"/>
                    <a:pt x="107016" y="240507"/>
                  </a:cubicBezTo>
                  <a:cubicBezTo>
                    <a:pt x="106117" y="243654"/>
                    <a:pt x="105429" y="246857"/>
                    <a:pt x="104635" y="250032"/>
                  </a:cubicBezTo>
                  <a:cubicBezTo>
                    <a:pt x="105429" y="253207"/>
                    <a:pt x="103749" y="259369"/>
                    <a:pt x="107016" y="259557"/>
                  </a:cubicBezTo>
                  <a:cubicBezTo>
                    <a:pt x="175170" y="263474"/>
                    <a:pt x="243552" y="260454"/>
                    <a:pt x="311803" y="261938"/>
                  </a:cubicBezTo>
                  <a:cubicBezTo>
                    <a:pt x="316630" y="262043"/>
                    <a:pt x="321278" y="263934"/>
                    <a:pt x="326091" y="264319"/>
                  </a:cubicBezTo>
                  <a:cubicBezTo>
                    <a:pt x="341145" y="265523"/>
                    <a:pt x="356254" y="265906"/>
                    <a:pt x="371335" y="266700"/>
                  </a:cubicBezTo>
                  <a:cubicBezTo>
                    <a:pt x="380098" y="266152"/>
                    <a:pt x="436139" y="265265"/>
                    <a:pt x="461822" y="259557"/>
                  </a:cubicBezTo>
                  <a:cubicBezTo>
                    <a:pt x="464272" y="259012"/>
                    <a:pt x="466552" y="257865"/>
                    <a:pt x="468966" y="257175"/>
                  </a:cubicBezTo>
                  <a:cubicBezTo>
                    <a:pt x="472113" y="256276"/>
                    <a:pt x="475316" y="255588"/>
                    <a:pt x="478491" y="254794"/>
                  </a:cubicBezTo>
                  <a:cubicBezTo>
                    <a:pt x="503097" y="255588"/>
                    <a:pt x="527733" y="255729"/>
                    <a:pt x="552310" y="257175"/>
                  </a:cubicBezTo>
                  <a:cubicBezTo>
                    <a:pt x="554816" y="257322"/>
                    <a:pt x="556984" y="259108"/>
                    <a:pt x="559453" y="259557"/>
                  </a:cubicBezTo>
                  <a:cubicBezTo>
                    <a:pt x="565749" y="260702"/>
                    <a:pt x="572153" y="261144"/>
                    <a:pt x="578503" y="261938"/>
                  </a:cubicBezTo>
                  <a:lnTo>
                    <a:pt x="618985" y="259557"/>
                  </a:lnTo>
                  <a:cubicBezTo>
                    <a:pt x="622109" y="258581"/>
                    <a:pt x="617502" y="253179"/>
                    <a:pt x="616603" y="250032"/>
                  </a:cubicBezTo>
                  <a:cubicBezTo>
                    <a:pt x="613896" y="240559"/>
                    <a:pt x="615650" y="243840"/>
                    <a:pt x="607078" y="238125"/>
                  </a:cubicBezTo>
                  <a:cubicBezTo>
                    <a:pt x="605491" y="233363"/>
                    <a:pt x="602478" y="228855"/>
                    <a:pt x="602316" y="223838"/>
                  </a:cubicBezTo>
                  <a:cubicBezTo>
                    <a:pt x="599754" y="144409"/>
                    <a:pt x="603418" y="174391"/>
                    <a:pt x="597553" y="133350"/>
                  </a:cubicBezTo>
                  <a:cubicBezTo>
                    <a:pt x="598347" y="128588"/>
                    <a:pt x="597974" y="123475"/>
                    <a:pt x="599935" y="119063"/>
                  </a:cubicBezTo>
                  <a:cubicBezTo>
                    <a:pt x="602596" y="113077"/>
                    <a:pt x="609805" y="111083"/>
                    <a:pt x="614222" y="107157"/>
                  </a:cubicBezTo>
                  <a:cubicBezTo>
                    <a:pt x="619256" y="102682"/>
                    <a:pt x="623747" y="97632"/>
                    <a:pt x="628510" y="92869"/>
                  </a:cubicBezTo>
                  <a:cubicBezTo>
                    <a:pt x="630891" y="90488"/>
                    <a:pt x="633785" y="88527"/>
                    <a:pt x="635653" y="85725"/>
                  </a:cubicBezTo>
                  <a:lnTo>
                    <a:pt x="649941" y="64294"/>
                  </a:lnTo>
                  <a:lnTo>
                    <a:pt x="654703" y="57150"/>
                  </a:lnTo>
                  <a:cubicBezTo>
                    <a:pt x="654098" y="45649"/>
                    <a:pt x="660333" y="17537"/>
                    <a:pt x="647560" y="4763"/>
                  </a:cubicBezTo>
                  <a:cubicBezTo>
                    <a:pt x="645536" y="2739"/>
                    <a:pt x="642797" y="1588"/>
                    <a:pt x="640416" y="0"/>
                  </a:cubicBezTo>
                  <a:lnTo>
                    <a:pt x="547547" y="2382"/>
                  </a:lnTo>
                  <a:cubicBezTo>
                    <a:pt x="452854" y="6591"/>
                    <a:pt x="698258" y="4427"/>
                    <a:pt x="499922" y="7144"/>
                  </a:cubicBezTo>
                  <a:lnTo>
                    <a:pt x="11766" y="11907"/>
                  </a:lnTo>
                  <a:cubicBezTo>
                    <a:pt x="13775" y="110361"/>
                    <a:pt x="-23952" y="123277"/>
                    <a:pt x="26053" y="130969"/>
                  </a:cubicBezTo>
                  <a:cubicBezTo>
                    <a:pt x="32378" y="131942"/>
                    <a:pt x="38753" y="132556"/>
                    <a:pt x="45103" y="133350"/>
                  </a:cubicBezTo>
                  <a:cubicBezTo>
                    <a:pt x="70799" y="139776"/>
                    <a:pt x="90744" y="127398"/>
                    <a:pt x="99872" y="126207"/>
                  </a:cubicBez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grpSp>
      <p:grpSp>
        <p:nvGrpSpPr>
          <p:cNvPr id="274" name="Group 75"/>
          <p:cNvGrpSpPr>
            <a:grpSpLocks noChangeAspect="1"/>
          </p:cNvGrpSpPr>
          <p:nvPr/>
        </p:nvGrpSpPr>
        <p:grpSpPr bwMode="auto">
          <a:xfrm>
            <a:off x="2320620" y="4773325"/>
            <a:ext cx="223794" cy="223794"/>
            <a:chOff x="3962400" y="2133600"/>
            <a:chExt cx="2438400" cy="2438400"/>
          </a:xfrm>
          <a:effectLst>
            <a:outerShdw blurRad="50800" dist="38100" dir="4200000" algn="tl" rotWithShape="0">
              <a:prstClr val="black">
                <a:alpha val="70000"/>
              </a:prstClr>
            </a:outerShdw>
          </a:effectLst>
        </p:grpSpPr>
        <p:sp>
          <p:nvSpPr>
            <p:cNvPr id="275" name="Oval 274"/>
            <p:cNvSpPr/>
            <p:nvPr/>
          </p:nvSpPr>
          <p:spPr>
            <a:xfrm>
              <a:off x="3962400" y="2133600"/>
              <a:ext cx="2438400" cy="2438400"/>
            </a:xfrm>
            <a:prstGeom prst="ellipse">
              <a:avLst/>
            </a:prstGeom>
            <a:gradFill flip="none" rotWithShape="1">
              <a:gsLst>
                <a:gs pos="0">
                  <a:srgbClr val="F3A025"/>
                </a:gs>
                <a:gs pos="50000">
                  <a:srgbClr val="FFC000"/>
                </a:gs>
                <a:gs pos="100000">
                  <a:srgbClr val="FFFF66"/>
                </a:gs>
              </a:gsLst>
              <a:path path="circle">
                <a:fillToRect t="100000" r="100000"/>
              </a:path>
              <a:tileRect l="-100000" b="-100000"/>
            </a:gradFill>
            <a:ln w="28575">
              <a:solidFill>
                <a:srgbClr val="E24100"/>
              </a:solidFill>
            </a:ln>
            <a:scene3d>
              <a:camera prst="orthographicFront"/>
              <a:lightRig rig="threePt" dir="t">
                <a:rot lat="0" lon="0" rev="6600000"/>
              </a:lightRig>
            </a:scene3d>
            <a:sp3d>
              <a:bevelT w="12700" h="254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276" name="Oval 275"/>
            <p:cNvSpPr/>
            <p:nvPr/>
          </p:nvSpPr>
          <p:spPr>
            <a:xfrm>
              <a:off x="4419595" y="2218272"/>
              <a:ext cx="1828800" cy="1828800"/>
            </a:xfrm>
            <a:prstGeom prst="ellipse">
              <a:avLst/>
            </a:prstGeom>
            <a:solidFill>
              <a:srgbClr val="FFFF6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277" name="Oval 276"/>
            <p:cNvSpPr/>
            <p:nvPr/>
          </p:nvSpPr>
          <p:spPr>
            <a:xfrm>
              <a:off x="4876800" y="2370667"/>
              <a:ext cx="1219200" cy="1219200"/>
            </a:xfrm>
            <a:prstGeom prst="ellipse">
              <a:avLst/>
            </a:prstGeom>
            <a:solidFill>
              <a:srgbClr val="FFFF6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278" name="Oval 277"/>
            <p:cNvSpPr/>
            <p:nvPr/>
          </p:nvSpPr>
          <p:spPr>
            <a:xfrm>
              <a:off x="5181600" y="2438400"/>
              <a:ext cx="846667" cy="846667"/>
            </a:xfrm>
            <a:prstGeom prst="ellipse">
              <a:avLst/>
            </a:prstGeom>
            <a:solidFill>
              <a:srgbClr val="FFFFCC">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sp>
        <p:nvSpPr>
          <p:cNvPr id="279" name="Rectangle 63"/>
          <p:cNvSpPr>
            <a:spLocks noChangeArrowheads="1"/>
          </p:cNvSpPr>
          <p:nvPr/>
        </p:nvSpPr>
        <p:spPr bwMode="auto">
          <a:xfrm>
            <a:off x="2990885" y="6003620"/>
            <a:ext cx="171380" cy="146869"/>
          </a:xfrm>
          <a:prstGeom prst="rect">
            <a:avLst/>
          </a:prstGeom>
          <a:solidFill>
            <a:srgbClr val="FF6D33"/>
          </a:solidFill>
          <a:ln w="19050">
            <a:solidFill>
              <a:schemeClr val="tx1"/>
            </a:solidFill>
            <a:miter lim="800000"/>
            <a:headEnd/>
            <a:tailEnd/>
          </a:ln>
          <a:effectLst>
            <a:outerShdw blurRad="38100" dist="12700" dir="2700000" algn="tl" rotWithShape="0">
              <a:prstClr val="black">
                <a:alpha val="35000"/>
              </a:prstClr>
            </a:outerShdw>
          </a:effectLst>
        </p:spPr>
        <p:txBody>
          <a:bodyPr wrap="none" anchor="ctr"/>
          <a:lstStyle/>
          <a:p>
            <a:pPr algn="ctr"/>
            <a:endParaRPr lang="en-US" sz="1800" dirty="0">
              <a:solidFill>
                <a:prstClr val="black"/>
              </a:solidFill>
            </a:endParaRPr>
          </a:p>
        </p:txBody>
      </p:sp>
      <p:sp>
        <p:nvSpPr>
          <p:cNvPr id="280" name="Freeform 69"/>
          <p:cNvSpPr>
            <a:spLocks/>
          </p:cNvSpPr>
          <p:nvPr/>
        </p:nvSpPr>
        <p:spPr bwMode="auto">
          <a:xfrm>
            <a:off x="1597547" y="4381214"/>
            <a:ext cx="1640350" cy="1517647"/>
          </a:xfrm>
          <a:custGeom>
            <a:avLst/>
            <a:gdLst/>
            <a:ahLst/>
            <a:cxnLst>
              <a:cxn ang="0">
                <a:pos x="1200" y="0"/>
              </a:cxn>
              <a:cxn ang="0">
                <a:pos x="336" y="0"/>
              </a:cxn>
              <a:cxn ang="0">
                <a:pos x="336" y="432"/>
              </a:cxn>
              <a:cxn ang="0">
                <a:pos x="0" y="432"/>
              </a:cxn>
              <a:cxn ang="0">
                <a:pos x="0" y="1872"/>
              </a:cxn>
              <a:cxn ang="0">
                <a:pos x="144" y="1872"/>
              </a:cxn>
              <a:cxn ang="0">
                <a:pos x="144" y="2160"/>
              </a:cxn>
              <a:cxn ang="0">
                <a:pos x="720" y="2160"/>
              </a:cxn>
              <a:cxn ang="0">
                <a:pos x="720" y="2976"/>
              </a:cxn>
              <a:cxn ang="0">
                <a:pos x="2976" y="2976"/>
              </a:cxn>
              <a:cxn ang="0">
                <a:pos x="2976" y="1872"/>
              </a:cxn>
              <a:cxn ang="0">
                <a:pos x="3216" y="1872"/>
              </a:cxn>
              <a:cxn ang="0">
                <a:pos x="3216" y="1248"/>
              </a:cxn>
              <a:cxn ang="0">
                <a:pos x="3216" y="624"/>
              </a:cxn>
              <a:cxn ang="0">
                <a:pos x="2736" y="624"/>
              </a:cxn>
              <a:cxn ang="0">
                <a:pos x="2736" y="336"/>
              </a:cxn>
              <a:cxn ang="0">
                <a:pos x="2208" y="336"/>
              </a:cxn>
              <a:cxn ang="0">
                <a:pos x="2208" y="96"/>
              </a:cxn>
              <a:cxn ang="0">
                <a:pos x="1200" y="96"/>
              </a:cxn>
              <a:cxn ang="0">
                <a:pos x="1200" y="0"/>
              </a:cxn>
            </a:cxnLst>
            <a:rect l="0" t="0" r="r" b="b"/>
            <a:pathLst>
              <a:path w="3216" h="2976">
                <a:moveTo>
                  <a:pt x="1200" y="0"/>
                </a:moveTo>
                <a:lnTo>
                  <a:pt x="336" y="0"/>
                </a:lnTo>
                <a:lnTo>
                  <a:pt x="336" y="432"/>
                </a:lnTo>
                <a:lnTo>
                  <a:pt x="0" y="432"/>
                </a:lnTo>
                <a:lnTo>
                  <a:pt x="0" y="1872"/>
                </a:lnTo>
                <a:lnTo>
                  <a:pt x="144" y="1872"/>
                </a:lnTo>
                <a:lnTo>
                  <a:pt x="144" y="2160"/>
                </a:lnTo>
                <a:lnTo>
                  <a:pt x="720" y="2160"/>
                </a:lnTo>
                <a:lnTo>
                  <a:pt x="720" y="2976"/>
                </a:lnTo>
                <a:lnTo>
                  <a:pt x="2976" y="2976"/>
                </a:lnTo>
                <a:lnTo>
                  <a:pt x="2976" y="1872"/>
                </a:lnTo>
                <a:lnTo>
                  <a:pt x="3216" y="1872"/>
                </a:lnTo>
                <a:lnTo>
                  <a:pt x="3216" y="1248"/>
                </a:lnTo>
                <a:lnTo>
                  <a:pt x="3216" y="624"/>
                </a:lnTo>
                <a:lnTo>
                  <a:pt x="2736" y="624"/>
                </a:lnTo>
                <a:lnTo>
                  <a:pt x="2736" y="336"/>
                </a:lnTo>
                <a:lnTo>
                  <a:pt x="2208" y="336"/>
                </a:lnTo>
                <a:lnTo>
                  <a:pt x="2208" y="96"/>
                </a:lnTo>
                <a:lnTo>
                  <a:pt x="1200" y="96"/>
                </a:lnTo>
                <a:lnTo>
                  <a:pt x="1200" y="0"/>
                </a:lnTo>
                <a:close/>
              </a:path>
            </a:pathLst>
          </a:custGeom>
          <a:noFill/>
          <a:ln w="38100">
            <a:solidFill>
              <a:schemeClr val="tx1"/>
            </a:solidFill>
            <a:round/>
            <a:headEnd/>
            <a:tailEnd/>
          </a:ln>
          <a:effectLst/>
        </p:spPr>
        <p:txBody>
          <a:bodyPr/>
          <a:lstStyle/>
          <a:p>
            <a:pPr algn="ctr"/>
            <a:endParaRPr lang="en-US" sz="1800" dirty="0">
              <a:solidFill>
                <a:prstClr val="black"/>
              </a:solidFill>
            </a:endParaRPr>
          </a:p>
        </p:txBody>
      </p:sp>
      <p:pic>
        <p:nvPicPr>
          <p:cNvPr id="110"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t="565" r="46988" b="87023"/>
          <a:stretch/>
        </p:blipFill>
        <p:spPr bwMode="auto">
          <a:xfrm>
            <a:off x="4174302" y="1996290"/>
            <a:ext cx="899629" cy="294137"/>
          </a:xfrm>
          <a:prstGeom prst="rect">
            <a:avLst/>
          </a:prstGeom>
          <a:noFill/>
          <a:ln w="9525">
            <a:solidFill>
              <a:schemeClr val="tx1">
                <a:lumMod val="65000"/>
                <a:lumOff val="35000"/>
              </a:schemeClr>
            </a:solidFill>
            <a:miter lim="800000"/>
            <a:headEnd/>
            <a:tailEnd/>
          </a:ln>
          <a:effectLst>
            <a:outerShdw blurRad="190500" dist="25400" dir="3600000" sx="101000" sy="101000" algn="tl" rotWithShape="0">
              <a:prstClr val="black">
                <a:alpha val="59000"/>
              </a:prstClr>
            </a:outerShdw>
          </a:effectLst>
          <a:extLst>
            <a:ext uri="{909E8E84-426E-40DD-AFC4-6F175D3DCCD1}">
              <a14:hiddenFill xmlns:a14="http://schemas.microsoft.com/office/drawing/2010/main">
                <a:solidFill>
                  <a:schemeClr val="accent1"/>
                </a:solidFill>
              </a14:hiddenFill>
            </a:ext>
          </a:extLst>
        </p:spPr>
      </p:pic>
      <p:pic>
        <p:nvPicPr>
          <p:cNvPr id="13" name="Picture 12">
            <a:extLst>
              <a:ext uri="{FF2B5EF4-FFF2-40B4-BE49-F238E27FC236}">
                <a16:creationId xmlns:a16="http://schemas.microsoft.com/office/drawing/2014/main" id="{00CAE44D-7ABA-4CD8-82DE-42B0B82C7651}"/>
              </a:ext>
            </a:extLst>
          </p:cNvPr>
          <p:cNvPicPr>
            <a:picLocks noChangeAspect="1"/>
          </p:cNvPicPr>
          <p:nvPr/>
        </p:nvPicPr>
        <p:blipFill>
          <a:blip r:embed="rId10"/>
          <a:stretch>
            <a:fillRect/>
          </a:stretch>
        </p:blipFill>
        <p:spPr>
          <a:xfrm>
            <a:off x="5266749" y="1213588"/>
            <a:ext cx="3758798" cy="2278060"/>
          </a:xfrm>
          <a:prstGeom prst="rect">
            <a:avLst/>
          </a:prstGeom>
          <a:noFill/>
          <a:ln w="9525">
            <a:solidFill>
              <a:schemeClr val="tx1">
                <a:lumMod val="65000"/>
                <a:lumOff val="35000"/>
              </a:schemeClr>
            </a:solidFill>
            <a:miter lim="800000"/>
            <a:headEnd/>
            <a:tailEnd/>
          </a:ln>
          <a:effectLst>
            <a:outerShdw blurRad="190500" dist="25400" dir="3600000" sx="101000" sy="101000" algn="tl" rotWithShape="0">
              <a:prstClr val="black">
                <a:alpha val="59000"/>
              </a:prstClr>
            </a:outerShdw>
          </a:effectLst>
        </p:spPr>
      </p:pic>
      <p:pic>
        <p:nvPicPr>
          <p:cNvPr id="6" name="Picture 5"/>
          <p:cNvPicPr>
            <a:picLocks noChangeAspect="1"/>
          </p:cNvPicPr>
          <p:nvPr/>
        </p:nvPicPr>
        <p:blipFill>
          <a:blip r:embed="rId11"/>
          <a:stretch>
            <a:fillRect/>
          </a:stretch>
        </p:blipFill>
        <p:spPr>
          <a:xfrm>
            <a:off x="4174302" y="2928109"/>
            <a:ext cx="1003577" cy="247797"/>
          </a:xfrm>
          <a:prstGeom prst="rect">
            <a:avLst/>
          </a:prstGeom>
          <a:noFill/>
          <a:ln w="9525">
            <a:solidFill>
              <a:schemeClr val="tx1">
                <a:lumMod val="65000"/>
                <a:lumOff val="35000"/>
              </a:schemeClr>
            </a:solidFill>
            <a:miter lim="800000"/>
            <a:headEnd/>
            <a:tailEnd/>
          </a:ln>
          <a:effectLst>
            <a:outerShdw blurRad="190500" dist="25400" dir="3600000" sx="101000" sy="101000" algn="tl" rotWithShape="0">
              <a:prstClr val="black">
                <a:alpha val="59000"/>
              </a:prstClr>
            </a:outerShdw>
          </a:effectLst>
        </p:spPr>
      </p:pic>
      <p:pic>
        <p:nvPicPr>
          <p:cNvPr id="10" name="Picture 9"/>
          <p:cNvPicPr>
            <a:picLocks noChangeAspect="1"/>
          </p:cNvPicPr>
          <p:nvPr/>
        </p:nvPicPr>
        <p:blipFill>
          <a:blip r:embed="rId12"/>
          <a:stretch>
            <a:fillRect/>
          </a:stretch>
        </p:blipFill>
        <p:spPr>
          <a:xfrm>
            <a:off x="7743417" y="2525272"/>
            <a:ext cx="426757" cy="774259"/>
          </a:xfrm>
          <a:prstGeom prst="rect">
            <a:avLst/>
          </a:prstGeom>
          <a:effectLst>
            <a:outerShdw blurRad="63500" dist="50800" dir="600000" algn="tl" rotWithShape="0">
              <a:prstClr val="black">
                <a:alpha val="40000"/>
              </a:prstClr>
            </a:outerShdw>
          </a:effectLst>
        </p:spPr>
      </p:pic>
      <p:pic>
        <p:nvPicPr>
          <p:cNvPr id="138" name="Picture 137"/>
          <p:cNvPicPr>
            <a:picLocks noChangeAspect="1"/>
          </p:cNvPicPr>
          <p:nvPr/>
        </p:nvPicPr>
        <p:blipFill>
          <a:blip r:embed="rId12"/>
          <a:stretch>
            <a:fillRect/>
          </a:stretch>
        </p:blipFill>
        <p:spPr>
          <a:xfrm>
            <a:off x="8203652" y="2975426"/>
            <a:ext cx="426757" cy="774259"/>
          </a:xfrm>
          <a:prstGeom prst="rect">
            <a:avLst/>
          </a:prstGeom>
          <a:effectLst>
            <a:outerShdw blurRad="63500" dist="50800" dir="600000" algn="tl" rotWithShape="0">
              <a:prstClr val="black">
                <a:alpha val="40000"/>
              </a:prstClr>
            </a:outerShdw>
          </a:effectLst>
        </p:spPr>
      </p:pic>
      <p:pic>
        <p:nvPicPr>
          <p:cNvPr id="139" name="Picture 138"/>
          <p:cNvPicPr>
            <a:picLocks noChangeAspect="1"/>
          </p:cNvPicPr>
          <p:nvPr/>
        </p:nvPicPr>
        <p:blipFill>
          <a:blip r:embed="rId13">
            <a:grayscl/>
          </a:blip>
          <a:stretch>
            <a:fillRect/>
          </a:stretch>
        </p:blipFill>
        <p:spPr>
          <a:xfrm>
            <a:off x="7743417" y="2525272"/>
            <a:ext cx="426757" cy="774259"/>
          </a:xfrm>
          <a:prstGeom prst="rect">
            <a:avLst/>
          </a:prstGeom>
          <a:effectLst>
            <a:outerShdw blurRad="63500" dist="50800" dir="600000" algn="tl" rotWithShape="0">
              <a:prstClr val="black">
                <a:alpha val="40000"/>
              </a:prstClr>
            </a:outerShdw>
          </a:effectLst>
        </p:spPr>
      </p:pic>
      <p:sp>
        <p:nvSpPr>
          <p:cNvPr id="136" name="Text Box 73"/>
          <p:cNvSpPr txBox="1">
            <a:spLocks noChangeArrowheads="1"/>
          </p:cNvSpPr>
          <p:nvPr/>
        </p:nvSpPr>
        <p:spPr bwMode="auto">
          <a:xfrm>
            <a:off x="1646585" y="4008807"/>
            <a:ext cx="1307009" cy="338554"/>
          </a:xfrm>
          <a:prstGeom prst="rect">
            <a:avLst/>
          </a:prstGeom>
          <a:noFill/>
          <a:ln w="9525">
            <a:noFill/>
            <a:miter lim="800000"/>
            <a:headEnd/>
            <a:tailEnd/>
          </a:ln>
          <a:effectLst/>
        </p:spPr>
        <p:txBody>
          <a:bodyPr wrap="square">
            <a:spAutoFit/>
          </a:bodyPr>
          <a:lstStyle/>
          <a:p>
            <a:pPr algn="r">
              <a:spcBef>
                <a:spcPct val="50000"/>
              </a:spcBef>
            </a:pPr>
            <a:r>
              <a:rPr lang="en-US" sz="1600" b="1" dirty="0">
                <a:solidFill>
                  <a:srgbClr val="E24100"/>
                </a:solidFill>
                <a:latin typeface="Arial" pitchFamily="34" charset="0"/>
                <a:cs typeface="Arial" pitchFamily="34" charset="0"/>
              </a:rPr>
              <a:t>“QCT” </a:t>
            </a:r>
          </a:p>
        </p:txBody>
      </p:sp>
      <p:sp>
        <p:nvSpPr>
          <p:cNvPr id="140" name="Rectangle 63"/>
          <p:cNvSpPr>
            <a:spLocks noChangeArrowheads="1"/>
          </p:cNvSpPr>
          <p:nvPr/>
        </p:nvSpPr>
        <p:spPr bwMode="auto">
          <a:xfrm>
            <a:off x="2966787" y="4104174"/>
            <a:ext cx="171380" cy="146869"/>
          </a:xfrm>
          <a:prstGeom prst="rect">
            <a:avLst/>
          </a:prstGeom>
          <a:solidFill>
            <a:srgbClr val="99CC00"/>
          </a:solidFill>
          <a:ln w="19050">
            <a:solidFill>
              <a:schemeClr val="tx1"/>
            </a:solidFill>
            <a:miter lim="800000"/>
            <a:headEnd/>
            <a:tailEnd/>
          </a:ln>
          <a:effectLst>
            <a:outerShdw blurRad="38100" dist="12700" dir="2700000" algn="tl" rotWithShape="0">
              <a:prstClr val="black">
                <a:alpha val="35000"/>
              </a:prstClr>
            </a:outerShdw>
          </a:effectLst>
        </p:spPr>
        <p:txBody>
          <a:bodyPr wrap="none" anchor="ctr"/>
          <a:lstStyle/>
          <a:p>
            <a:pPr algn="ctr"/>
            <a:endParaRPr lang="en-US" sz="1800" dirty="0">
              <a:solidFill>
                <a:prstClr val="black"/>
              </a:solidFill>
            </a:endParaRPr>
          </a:p>
        </p:txBody>
      </p:sp>
      <p:pic>
        <p:nvPicPr>
          <p:cNvPr id="14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21364" y="4008807"/>
            <a:ext cx="287765" cy="292244"/>
          </a:xfrm>
          <a:prstGeom prst="rect">
            <a:avLst/>
          </a:prstGeom>
          <a:noFill/>
          <a:ln>
            <a:noFill/>
          </a:ln>
          <a:effectLst>
            <a:outerShdw blurRad="50800" dist="12700" dir="2700000" algn="tl" rotWithShape="0">
              <a:prstClr val="black">
                <a:alpha val="5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 name="Picture 144" hidden="1">
            <a:extLst>
              <a:ext uri="{FF2B5EF4-FFF2-40B4-BE49-F238E27FC236}">
                <a16:creationId xmlns:a16="http://schemas.microsoft.com/office/drawing/2014/main" id="{DF20B1BD-57AE-44AF-B6C8-855FAC3F9C22}"/>
              </a:ext>
            </a:extLst>
          </p:cNvPr>
          <p:cNvPicPr>
            <a:picLocks noChangeAspect="1"/>
          </p:cNvPicPr>
          <p:nvPr/>
        </p:nvPicPr>
        <p:blipFill>
          <a:blip r:embed="rId15"/>
          <a:stretch>
            <a:fillRect/>
          </a:stretch>
        </p:blipFill>
        <p:spPr>
          <a:xfrm>
            <a:off x="46362" y="689209"/>
            <a:ext cx="1197812" cy="2907792"/>
          </a:xfrm>
          <a:prstGeom prst="rect">
            <a:avLst/>
          </a:prstGeom>
        </p:spPr>
      </p:pic>
      <p:sp>
        <p:nvSpPr>
          <p:cNvPr id="5" name="Date Placeholder 4">
            <a:extLst>
              <a:ext uri="{FF2B5EF4-FFF2-40B4-BE49-F238E27FC236}">
                <a16:creationId xmlns:a16="http://schemas.microsoft.com/office/drawing/2014/main" id="{39EC790A-9DD8-2665-949F-72AED8E31856}"/>
              </a:ext>
            </a:extLst>
          </p:cNvPr>
          <p:cNvSpPr>
            <a:spLocks noGrp="1"/>
          </p:cNvSpPr>
          <p:nvPr>
            <p:ph type="dt" sz="half" idx="2"/>
          </p:nvPr>
        </p:nvSpPr>
        <p:spPr/>
        <p:txBody>
          <a:bodyPr/>
          <a:lstStyle/>
          <a:p>
            <a:r>
              <a:rPr lang="en-US"/>
              <a:t>September 7, 2022</a:t>
            </a:r>
            <a:endParaRPr lang="en-US" dirty="0"/>
          </a:p>
        </p:txBody>
      </p:sp>
      <p:sp>
        <p:nvSpPr>
          <p:cNvPr id="7" name="Footer Placeholder 6">
            <a:extLst>
              <a:ext uri="{FF2B5EF4-FFF2-40B4-BE49-F238E27FC236}">
                <a16:creationId xmlns:a16="http://schemas.microsoft.com/office/drawing/2014/main" id="{D7CDBB55-DBBD-2A74-862C-1CA5C6D79564}"/>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3690013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6"/>
                                        </p:tgtEl>
                                        <p:attrNameLst>
                                          <p:attrName>style.visibility</p:attrName>
                                        </p:attrNameLst>
                                      </p:cBhvr>
                                      <p:to>
                                        <p:strVal val="visible"/>
                                      </p:to>
                                    </p:set>
                                    <p:animEffect transition="in" filter="fade">
                                      <p:cBhvr>
                                        <p:cTn id="13" dur="1000"/>
                                        <p:tgtEl>
                                          <p:spTgt spid="166"/>
                                        </p:tgtEl>
                                      </p:cBhvr>
                                    </p:animEffect>
                                    <p:anim calcmode="lin" valueType="num">
                                      <p:cBhvr>
                                        <p:cTn id="14" dur="1000" fill="hold"/>
                                        <p:tgtEl>
                                          <p:spTgt spid="166"/>
                                        </p:tgtEl>
                                        <p:attrNameLst>
                                          <p:attrName>ppt_x</p:attrName>
                                        </p:attrNameLst>
                                      </p:cBhvr>
                                      <p:tavLst>
                                        <p:tav tm="0">
                                          <p:val>
                                            <p:strVal val="#ppt_x"/>
                                          </p:val>
                                        </p:tav>
                                        <p:tav tm="100000">
                                          <p:val>
                                            <p:strVal val="#ppt_x"/>
                                          </p:val>
                                        </p:tav>
                                      </p:tavLst>
                                    </p:anim>
                                    <p:anim calcmode="lin" valueType="num">
                                      <p:cBhvr>
                                        <p:cTn id="15" dur="900" decel="100000" fill="hold"/>
                                        <p:tgtEl>
                                          <p:spTgt spid="16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6"/>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30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3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fade">
                                      <p:cBhvr>
                                        <p:cTn id="30" dur="300"/>
                                        <p:tgtEl>
                                          <p:spTgt spid="1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3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38"/>
                                        </p:tgtEl>
                                        <p:attrNameLst>
                                          <p:attrName>style.visibility</p:attrName>
                                        </p:attrNameLst>
                                      </p:cBhvr>
                                      <p:to>
                                        <p:strVal val="visible"/>
                                      </p:to>
                                    </p:set>
                                  </p:childTnLst>
                                </p:cTn>
                              </p:par>
                            </p:childTnLst>
                          </p:cTn>
                        </p:par>
                        <p:par>
                          <p:cTn id="40" fill="hold">
                            <p:stCondLst>
                              <p:cond delay="0"/>
                            </p:stCondLst>
                            <p:childTnLst>
                              <p:par>
                                <p:cTn id="41" presetID="42" presetClass="path" presetSubtype="0" fill="hold" nodeType="afterEffect">
                                  <p:stCondLst>
                                    <p:cond delay="0"/>
                                  </p:stCondLst>
                                  <p:childTnLst>
                                    <p:animMotion origin="layout" path="M 3.88889E-6 2.22222E-6 L -0.05035 -0.06551 " pathEditMode="relative" rAng="0" ptsTypes="AA">
                                      <p:cBhvr>
                                        <p:cTn id="42" dur="700" fill="hold"/>
                                        <p:tgtEl>
                                          <p:spTgt spid="138"/>
                                        </p:tgtEl>
                                        <p:attrNameLst>
                                          <p:attrName>ppt_x</p:attrName>
                                          <p:attrName>ppt_y</p:attrName>
                                        </p:attrNameLst>
                                      </p:cBhvr>
                                      <p:rCtr x="-2517" y="-3287"/>
                                    </p:animMotion>
                                  </p:childTnLst>
                                </p:cTn>
                              </p:par>
                            </p:childTnLst>
                          </p:cTn>
                        </p:par>
                        <p:par>
                          <p:cTn id="43" fill="hold">
                            <p:stCondLst>
                              <p:cond delay="700"/>
                            </p:stCondLst>
                            <p:childTnLst>
                              <p:par>
                                <p:cTn id="44" presetID="1" presetClass="exit" presetSubtype="0" fill="hold" nodeType="afterEffect">
                                  <p:stCondLst>
                                    <p:cond delay="0"/>
                                  </p:stCondLst>
                                  <p:childTnLst>
                                    <p:set>
                                      <p:cBhvr>
                                        <p:cTn id="45" dur="1" fill="hold">
                                          <p:stCondLst>
                                            <p:cond delay="0"/>
                                          </p:stCondLst>
                                        </p:cTn>
                                        <p:tgtEl>
                                          <p:spTgt spid="138"/>
                                        </p:tgtEl>
                                        <p:attrNameLst>
                                          <p:attrName>style.visibility</p:attrName>
                                        </p:attrNameLst>
                                      </p:cBhvr>
                                      <p:to>
                                        <p:strVal val="hidden"/>
                                      </p:to>
                                    </p:set>
                                  </p:childTnLst>
                                </p:cTn>
                              </p:par>
                              <p:par>
                                <p:cTn id="46" presetID="1"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par>
                                <p:cTn id="48" presetID="1" presetClass="entr" presetSubtype="0" fill="hold" nodeType="withEffect">
                                  <p:stCondLst>
                                    <p:cond delay="500"/>
                                  </p:stCondLst>
                                  <p:childTnLst>
                                    <p:set>
                                      <p:cBhvr>
                                        <p:cTn id="49" dur="1" fill="hold">
                                          <p:stCondLst>
                                            <p:cond delay="0"/>
                                          </p:stCondLst>
                                        </p:cTn>
                                        <p:tgtEl>
                                          <p:spTgt spid="139"/>
                                        </p:tgtEl>
                                        <p:attrNameLst>
                                          <p:attrName>style.visibility</p:attrName>
                                        </p:attrNameLst>
                                      </p:cBhvr>
                                      <p:to>
                                        <p:strVal val="visible"/>
                                      </p:to>
                                    </p:set>
                                  </p:childTnLst>
                                </p:cTn>
                              </p:par>
                              <p:par>
                                <p:cTn id="50" presetID="1" presetClass="exit" presetSubtype="0" fill="hold" nodeType="withEffect">
                                  <p:stCondLst>
                                    <p:cond delay="1100"/>
                                  </p:stCondLst>
                                  <p:childTnLst>
                                    <p:set>
                                      <p:cBhvr>
                                        <p:cTn id="51" dur="1" fill="hold">
                                          <p:stCondLst>
                                            <p:cond delay="0"/>
                                          </p:stCondLst>
                                        </p:cTn>
                                        <p:tgtEl>
                                          <p:spTgt spid="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138">
            <a:extLst>
              <a:ext uri="{FF2B5EF4-FFF2-40B4-BE49-F238E27FC236}">
                <a16:creationId xmlns:a16="http://schemas.microsoft.com/office/drawing/2014/main" id="{CBAD8742-6CB7-D8DB-26F7-264E6C7A5B64}"/>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46361" y="689209"/>
            <a:ext cx="1353429" cy="2895851"/>
          </a:xfrm>
          <a:prstGeom prst="rect">
            <a:avLst/>
          </a:prstGeom>
          <a:effectLst>
            <a:softEdge rad="0"/>
          </a:effectLst>
        </p:spPr>
      </p:pic>
      <p:pic>
        <p:nvPicPr>
          <p:cNvPr id="5" name="Picture 4">
            <a:extLst>
              <a:ext uri="{FF2B5EF4-FFF2-40B4-BE49-F238E27FC236}">
                <a16:creationId xmlns:a16="http://schemas.microsoft.com/office/drawing/2014/main" id="{CD94B641-0FC8-482C-B94A-16D85C2CACBB}"/>
              </a:ext>
            </a:extLst>
          </p:cNvPr>
          <p:cNvPicPr>
            <a:picLocks noChangeAspect="1"/>
          </p:cNvPicPr>
          <p:nvPr/>
        </p:nvPicPr>
        <p:blipFill>
          <a:blip r:embed="rId4"/>
          <a:stretch>
            <a:fillRect/>
          </a:stretch>
        </p:blipFill>
        <p:spPr>
          <a:xfrm>
            <a:off x="3885195" y="4097133"/>
            <a:ext cx="1919196" cy="2162051"/>
          </a:xfrm>
          <a:prstGeom prst="rect">
            <a:avLst/>
          </a:prstGeom>
        </p:spPr>
      </p:pic>
      <p:grpSp>
        <p:nvGrpSpPr>
          <p:cNvPr id="13" name="Group 12">
            <a:extLst>
              <a:ext uri="{FF2B5EF4-FFF2-40B4-BE49-F238E27FC236}">
                <a16:creationId xmlns:a16="http://schemas.microsoft.com/office/drawing/2014/main" id="{CA6092DE-3966-4533-A746-6C036941B91E}"/>
              </a:ext>
            </a:extLst>
          </p:cNvPr>
          <p:cNvGrpSpPr/>
          <p:nvPr/>
        </p:nvGrpSpPr>
        <p:grpSpPr>
          <a:xfrm>
            <a:off x="5846682" y="4198315"/>
            <a:ext cx="3256913" cy="1937657"/>
            <a:chOff x="5846682" y="4198315"/>
            <a:chExt cx="3256913" cy="1937657"/>
          </a:xfrm>
        </p:grpSpPr>
        <p:pic>
          <p:nvPicPr>
            <p:cNvPr id="9" name="Picture 8">
              <a:extLst>
                <a:ext uri="{FF2B5EF4-FFF2-40B4-BE49-F238E27FC236}">
                  <a16:creationId xmlns:a16="http://schemas.microsoft.com/office/drawing/2014/main" id="{8EC333D1-F655-4F98-AAC3-765F403EE168}"/>
                </a:ext>
              </a:extLst>
            </p:cNvPr>
            <p:cNvPicPr>
              <a:picLocks noChangeAspect="1"/>
            </p:cNvPicPr>
            <p:nvPr/>
          </p:nvPicPr>
          <p:blipFill>
            <a:blip r:embed="rId5"/>
            <a:stretch>
              <a:fillRect/>
            </a:stretch>
          </p:blipFill>
          <p:spPr>
            <a:xfrm>
              <a:off x="6235940" y="4198315"/>
              <a:ext cx="2867655" cy="1937657"/>
            </a:xfrm>
            <a:prstGeom prst="rect">
              <a:avLst/>
            </a:prstGeom>
          </p:spPr>
        </p:pic>
        <p:pic>
          <p:nvPicPr>
            <p:cNvPr id="12" name="Picture 11">
              <a:extLst>
                <a:ext uri="{FF2B5EF4-FFF2-40B4-BE49-F238E27FC236}">
                  <a16:creationId xmlns:a16="http://schemas.microsoft.com/office/drawing/2014/main" id="{3D6C662D-FC6A-4D24-B6C2-9B6E0E032082}"/>
                </a:ext>
              </a:extLst>
            </p:cNvPr>
            <p:cNvPicPr>
              <a:picLocks noChangeAspect="1"/>
            </p:cNvPicPr>
            <p:nvPr/>
          </p:nvPicPr>
          <p:blipFill>
            <a:blip r:embed="rId6"/>
            <a:stretch>
              <a:fillRect/>
            </a:stretch>
          </p:blipFill>
          <p:spPr>
            <a:xfrm>
              <a:off x="5846682" y="4502341"/>
              <a:ext cx="1222681" cy="406644"/>
            </a:xfrm>
            <a:prstGeom prst="rect">
              <a:avLst/>
            </a:prstGeom>
          </p:spPr>
        </p:pic>
      </p:grpSp>
      <p:pic>
        <p:nvPicPr>
          <p:cNvPr id="14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1364" y="4008807"/>
            <a:ext cx="287765" cy="292244"/>
          </a:xfrm>
          <a:prstGeom prst="rect">
            <a:avLst/>
          </a:prstGeom>
          <a:noFill/>
          <a:ln>
            <a:noFill/>
          </a:ln>
          <a:effectLst>
            <a:outerShdw blurRad="50800" dist="12700" dir="2700000" algn="tl" rotWithShape="0">
              <a:prstClr val="black">
                <a:alpha val="5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7" name="Picture 136" hidden="1"/>
          <p:cNvPicPr>
            <a:picLocks noChangeAspect="1"/>
          </p:cNvPicPr>
          <p:nvPr/>
        </p:nvPicPr>
        <p:blipFill>
          <a:blip r:embed="rId8">
            <a:extLst>
              <a:ext uri="{BEBA8EAE-BF5A-486C-A8C5-ECC9F3942E4B}">
                <a14:imgProps xmlns:a14="http://schemas.microsoft.com/office/drawing/2010/main">
                  <a14:imgLayer r:embed="rId9">
                    <a14:imgEffect>
                      <a14:artisticBlur/>
                    </a14:imgEffect>
                  </a14:imgLayer>
                </a14:imgProps>
              </a:ext>
            </a:extLst>
          </a:blip>
          <a:stretch>
            <a:fillRect/>
          </a:stretch>
        </p:blipFill>
        <p:spPr>
          <a:xfrm>
            <a:off x="46361" y="689209"/>
            <a:ext cx="1353429" cy="2908044"/>
          </a:xfrm>
          <a:prstGeom prst="rect">
            <a:avLst/>
          </a:prstGeom>
          <a:noFill/>
          <a:ln>
            <a:noFill/>
          </a:ln>
          <a:effectLst/>
        </p:spPr>
      </p:pic>
      <p:sp>
        <p:nvSpPr>
          <p:cNvPr id="136" name="Text Box 73"/>
          <p:cNvSpPr txBox="1">
            <a:spLocks noChangeArrowheads="1"/>
          </p:cNvSpPr>
          <p:nvPr/>
        </p:nvSpPr>
        <p:spPr bwMode="auto">
          <a:xfrm>
            <a:off x="1646585" y="4008807"/>
            <a:ext cx="1307009" cy="338554"/>
          </a:xfrm>
          <a:prstGeom prst="rect">
            <a:avLst/>
          </a:prstGeom>
          <a:noFill/>
          <a:ln w="9525">
            <a:noFill/>
            <a:miter lim="800000"/>
            <a:headEnd/>
            <a:tailEnd/>
          </a:ln>
          <a:effectLst/>
        </p:spPr>
        <p:txBody>
          <a:bodyPr wrap="square">
            <a:spAutoFit/>
          </a:bodyPr>
          <a:lstStyle/>
          <a:p>
            <a:pPr algn="r">
              <a:spcBef>
                <a:spcPct val="50000"/>
              </a:spcBef>
            </a:pPr>
            <a:r>
              <a:rPr lang="en-US" sz="1600" b="1" dirty="0">
                <a:solidFill>
                  <a:srgbClr val="E24100"/>
                </a:solidFill>
                <a:latin typeface="Arial" pitchFamily="34" charset="0"/>
                <a:cs typeface="Arial" pitchFamily="34" charset="0"/>
              </a:rPr>
              <a:t>“QCT” </a:t>
            </a:r>
          </a:p>
        </p:txBody>
      </p:sp>
      <p:sp>
        <p:nvSpPr>
          <p:cNvPr id="138" name="Rectangle 63"/>
          <p:cNvSpPr>
            <a:spLocks noChangeArrowheads="1"/>
          </p:cNvSpPr>
          <p:nvPr/>
        </p:nvSpPr>
        <p:spPr bwMode="auto">
          <a:xfrm>
            <a:off x="2966787" y="4104174"/>
            <a:ext cx="171380" cy="146869"/>
          </a:xfrm>
          <a:prstGeom prst="rect">
            <a:avLst/>
          </a:prstGeom>
          <a:solidFill>
            <a:srgbClr val="99CC00"/>
          </a:solidFill>
          <a:ln w="19050">
            <a:solidFill>
              <a:schemeClr val="tx1"/>
            </a:solidFill>
            <a:miter lim="800000"/>
            <a:headEnd/>
            <a:tailEnd/>
          </a:ln>
          <a:effectLst>
            <a:outerShdw blurRad="38100" dist="12700" dir="2700000" algn="tl" rotWithShape="0">
              <a:prstClr val="black">
                <a:alpha val="35000"/>
              </a:prstClr>
            </a:outerShdw>
          </a:effectLst>
        </p:spPr>
        <p:txBody>
          <a:bodyPr wrap="none" anchor="ctr"/>
          <a:lstStyle/>
          <a:p>
            <a:pPr algn="ctr"/>
            <a:endParaRPr lang="en-US" sz="1800" dirty="0">
              <a:solidFill>
                <a:prstClr val="black"/>
              </a:solidFill>
            </a:endParaRPr>
          </a:p>
        </p:txBody>
      </p:sp>
      <p:pic>
        <p:nvPicPr>
          <p:cNvPr id="13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1335" y="536575"/>
            <a:ext cx="7346950"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1" name="Rectangle 230"/>
          <p:cNvSpPr/>
          <p:nvPr/>
        </p:nvSpPr>
        <p:spPr>
          <a:xfrm flipH="1">
            <a:off x="0" y="0"/>
            <a:ext cx="9143998" cy="38256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3" name="TextBox 222"/>
          <p:cNvSpPr txBox="1"/>
          <p:nvPr/>
        </p:nvSpPr>
        <p:spPr>
          <a:xfrm>
            <a:off x="-2099" y="6173033"/>
            <a:ext cx="2125465"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42(d)(5)(B) </a:t>
            </a:r>
          </a:p>
        </p:txBody>
      </p:sp>
      <p:sp>
        <p:nvSpPr>
          <p:cNvPr id="214" name="TextBox 213"/>
          <p:cNvSpPr txBox="1"/>
          <p:nvPr/>
        </p:nvSpPr>
        <p:spPr>
          <a:xfrm>
            <a:off x="11424133" y="0"/>
            <a:ext cx="1161872" cy="892552"/>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1.8Mil</a:t>
            </a:r>
          </a:p>
          <a:p>
            <a:pPr algn="r">
              <a:spcBef>
                <a:spcPts val="600"/>
              </a:spcBef>
              <a:tabLst>
                <a:tab pos="2119313" algn="l"/>
              </a:tabLst>
            </a:pPr>
            <a:r>
              <a:rPr lang="en-US" sz="1400" b="1" dirty="0">
                <a:latin typeface="Arial" pitchFamily="34" charset="0"/>
                <a:cs typeface="Arial" pitchFamily="34" charset="0"/>
              </a:rPr>
              <a:t>200k</a:t>
            </a:r>
          </a:p>
          <a:p>
            <a:pPr algn="r">
              <a:spcBef>
                <a:spcPts val="600"/>
              </a:spcBef>
              <a:tabLst>
                <a:tab pos="2119313" algn="l"/>
              </a:tabLst>
            </a:pPr>
            <a:r>
              <a:rPr lang="en-US" sz="1400" b="1" dirty="0">
                <a:latin typeface="Arial" pitchFamily="34" charset="0"/>
                <a:cs typeface="Arial" pitchFamily="34" charset="0"/>
              </a:rPr>
              <a:t>1.6Mil</a:t>
            </a:r>
          </a:p>
        </p:txBody>
      </p:sp>
      <p:sp>
        <p:nvSpPr>
          <p:cNvPr id="225" name="A x's"/>
          <p:cNvSpPr txBox="1"/>
          <p:nvPr/>
        </p:nvSpPr>
        <p:spPr>
          <a:xfrm>
            <a:off x="11684454" y="0"/>
            <a:ext cx="1092493" cy="892552"/>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746125" algn="l"/>
                <a:tab pos="2119313" algn="l"/>
              </a:tabLst>
            </a:pPr>
            <a:r>
              <a:rPr lang="en-US" sz="1400" b="1" u="sng" dirty="0">
                <a:latin typeface="Arial" pitchFamily="34" charset="0"/>
                <a:cs typeface="Arial" pitchFamily="34" charset="0"/>
              </a:rPr>
              <a:t>-	</a:t>
            </a:r>
          </a:p>
          <a:p>
            <a:pPr>
              <a:spcBef>
                <a:spcPts val="600"/>
              </a:spcBef>
              <a:tabLst>
                <a:tab pos="854075" algn="l"/>
                <a:tab pos="2119313" algn="l"/>
              </a:tabLst>
            </a:pPr>
            <a:r>
              <a:rPr lang="en-US" sz="1400" b="1" dirty="0">
                <a:latin typeface="Arial" pitchFamily="34" charset="0"/>
                <a:cs typeface="Arial" pitchFamily="34" charset="0"/>
              </a:rPr>
              <a:t>$</a:t>
            </a:r>
          </a:p>
        </p:txBody>
      </p:sp>
      <p:grpSp>
        <p:nvGrpSpPr>
          <p:cNvPr id="553" name="Group 1056"/>
          <p:cNvGrpSpPr>
            <a:grpSpLocks/>
          </p:cNvGrpSpPr>
          <p:nvPr/>
        </p:nvGrpSpPr>
        <p:grpSpPr bwMode="auto">
          <a:xfrm>
            <a:off x="-1405282" y="4594604"/>
            <a:ext cx="381000" cy="381000"/>
            <a:chOff x="2256" y="720"/>
            <a:chExt cx="960" cy="960"/>
          </a:xfrm>
        </p:grpSpPr>
        <p:sp>
          <p:nvSpPr>
            <p:cNvPr id="554"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5"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6" name="WordArt 1059"/>
            <p:cNvSpPr>
              <a:spLocks noChangeArrowheads="1" noChangeShapeType="1" noTextEdit="1"/>
            </p:cNvSpPr>
            <p:nvPr/>
          </p:nvSpPr>
          <p:spPr bwMode="auto">
            <a:xfrm>
              <a:off x="2573" y="950"/>
              <a:ext cx="237" cy="50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1</a:t>
              </a:r>
            </a:p>
          </p:txBody>
        </p:sp>
      </p:grpSp>
      <p:grpSp>
        <p:nvGrpSpPr>
          <p:cNvPr id="561" name="Group 1056"/>
          <p:cNvGrpSpPr>
            <a:grpSpLocks/>
          </p:cNvGrpSpPr>
          <p:nvPr/>
        </p:nvGrpSpPr>
        <p:grpSpPr bwMode="auto">
          <a:xfrm>
            <a:off x="-1059224" y="4975604"/>
            <a:ext cx="381000" cy="381000"/>
            <a:chOff x="2256" y="720"/>
            <a:chExt cx="960" cy="960"/>
          </a:xfrm>
        </p:grpSpPr>
        <p:sp>
          <p:nvSpPr>
            <p:cNvPr id="562"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4" name="WordArt 1059"/>
            <p:cNvSpPr>
              <a:spLocks noChangeArrowheads="1" noChangeShapeType="1" noTextEdit="1"/>
            </p:cNvSpPr>
            <p:nvPr/>
          </p:nvSpPr>
          <p:spPr bwMode="auto">
            <a:xfrm>
              <a:off x="2584" y="927"/>
              <a:ext cx="300" cy="50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2</a:t>
              </a:r>
            </a:p>
          </p:txBody>
        </p:sp>
      </p:grpSp>
      <p:grpSp>
        <p:nvGrpSpPr>
          <p:cNvPr id="565" name="Group 1056"/>
          <p:cNvGrpSpPr>
            <a:grpSpLocks/>
          </p:cNvGrpSpPr>
          <p:nvPr/>
        </p:nvGrpSpPr>
        <p:grpSpPr bwMode="auto">
          <a:xfrm>
            <a:off x="-1462404" y="5382569"/>
            <a:ext cx="381000" cy="381000"/>
            <a:chOff x="2256" y="720"/>
            <a:chExt cx="960" cy="960"/>
          </a:xfrm>
        </p:grpSpPr>
        <p:sp>
          <p:nvSpPr>
            <p:cNvPr id="566"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7"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8" name="WordArt 1059"/>
            <p:cNvSpPr>
              <a:spLocks noChangeAspect="1" noChangeArrowheads="1" noChangeShapeType="1" noTextEdit="1"/>
            </p:cNvSpPr>
            <p:nvPr/>
          </p:nvSpPr>
          <p:spPr bwMode="auto">
            <a:xfrm>
              <a:off x="2584" y="927"/>
              <a:ext cx="315" cy="53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3</a:t>
              </a:r>
            </a:p>
          </p:txBody>
        </p:sp>
      </p:grpSp>
      <p:sp>
        <p:nvSpPr>
          <p:cNvPr id="569" name="Rectangle 568"/>
          <p:cNvSpPr/>
          <p:nvPr/>
        </p:nvSpPr>
        <p:spPr>
          <a:xfrm>
            <a:off x="10812089" y="1148220"/>
            <a:ext cx="425724" cy="26193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idx="4294967295"/>
          </p:nvPr>
        </p:nvSpPr>
        <p:spPr>
          <a:xfrm>
            <a:off x="0" y="-884238"/>
            <a:ext cx="9839325" cy="884238"/>
          </a:xfrm>
        </p:spPr>
        <p:txBody>
          <a:bodyPr>
            <a:normAutofit/>
          </a:bodyPr>
          <a:lstStyle/>
          <a:p>
            <a:r>
              <a:rPr lang="en-US" dirty="0"/>
              <a:t>QCT and basis</a:t>
            </a:r>
            <a:r>
              <a:rPr lang="en-US" baseline="0" dirty="0"/>
              <a:t> boost</a:t>
            </a:r>
            <a:endParaRPr lang="en-US" dirty="0"/>
          </a:p>
        </p:txBody>
      </p:sp>
      <p:grpSp>
        <p:nvGrpSpPr>
          <p:cNvPr id="192" name="Group 191"/>
          <p:cNvGrpSpPr/>
          <p:nvPr/>
        </p:nvGrpSpPr>
        <p:grpSpPr>
          <a:xfrm>
            <a:off x="5839729" y="3364336"/>
            <a:ext cx="1024328" cy="523220"/>
            <a:chOff x="3368376" y="3727048"/>
            <a:chExt cx="1145751" cy="585241"/>
          </a:xfrm>
        </p:grpSpPr>
        <p:sp>
          <p:nvSpPr>
            <p:cNvPr id="193" name="TextBox 192"/>
            <p:cNvSpPr txBox="1"/>
            <p:nvPr/>
          </p:nvSpPr>
          <p:spPr>
            <a:xfrm>
              <a:off x="3460830" y="3727048"/>
              <a:ext cx="1053297" cy="585241"/>
            </a:xfrm>
            <a:prstGeom prst="rect">
              <a:avLst/>
            </a:prstGeom>
            <a:noFill/>
          </p:spPr>
          <p:txBody>
            <a:bodyPr wrap="square" rtlCol="0">
              <a:spAutoFit/>
              <a:scene3d>
                <a:camera prst="orthographicFront"/>
                <a:lightRig rig="threePt" dir="t"/>
              </a:scene3d>
              <a:sp3d extrusionH="57150">
                <a:bevelT w="38100" h="38100"/>
              </a:sp3d>
            </a:bodyPr>
            <a:lstStyle/>
            <a:p>
              <a:pPr algn="r"/>
              <a:r>
                <a:rPr lang="en-US" sz="2800" b="1" dirty="0">
                  <a:solidFill>
                    <a:srgbClr val="7030A0"/>
                  </a:solidFill>
                  <a:latin typeface="Arial" pitchFamily="34" charset="0"/>
                  <a:cs typeface="Arial" pitchFamily="34" charset="0"/>
                </a:rPr>
                <a:t>30</a:t>
              </a:r>
              <a:r>
                <a:rPr lang="en-US" sz="2400" b="1" dirty="0">
                  <a:solidFill>
                    <a:srgbClr val="7030A0"/>
                  </a:solidFill>
                  <a:latin typeface="Arial" pitchFamily="34" charset="0"/>
                  <a:cs typeface="Arial" pitchFamily="34" charset="0"/>
                </a:rPr>
                <a:t>%</a:t>
              </a:r>
              <a:endParaRPr lang="en-US" sz="2800" b="1" dirty="0">
                <a:solidFill>
                  <a:srgbClr val="7030A0"/>
                </a:solidFill>
                <a:latin typeface="Arial" pitchFamily="34" charset="0"/>
                <a:cs typeface="Arial" pitchFamily="34" charset="0"/>
              </a:endParaRPr>
            </a:p>
          </p:txBody>
        </p:sp>
        <p:sp>
          <p:nvSpPr>
            <p:cNvPr id="224" name="Down Arrow 223"/>
            <p:cNvSpPr/>
            <p:nvPr/>
          </p:nvSpPr>
          <p:spPr>
            <a:xfrm flipV="1">
              <a:off x="3368376" y="3843427"/>
              <a:ext cx="243070" cy="334625"/>
            </a:xfrm>
            <a:prstGeom prst="downArrow">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p:cNvGrpSpPr/>
          <p:nvPr/>
        </p:nvGrpSpPr>
        <p:grpSpPr>
          <a:xfrm>
            <a:off x="1597547" y="4381214"/>
            <a:ext cx="1640350" cy="1517647"/>
            <a:chOff x="1597547" y="4381214"/>
            <a:chExt cx="1640350" cy="1517647"/>
          </a:xfrm>
        </p:grpSpPr>
        <p:sp>
          <p:nvSpPr>
            <p:cNvPr id="113" name="Freeform 72"/>
            <p:cNvSpPr>
              <a:spLocks/>
            </p:cNvSpPr>
            <p:nvPr/>
          </p:nvSpPr>
          <p:spPr bwMode="auto">
            <a:xfrm>
              <a:off x="1597547" y="4381214"/>
              <a:ext cx="1640350" cy="1517647"/>
            </a:xfrm>
            <a:custGeom>
              <a:avLst/>
              <a:gdLst/>
              <a:ahLst/>
              <a:cxnLst>
                <a:cxn ang="0">
                  <a:pos x="1200" y="0"/>
                </a:cxn>
                <a:cxn ang="0">
                  <a:pos x="336" y="0"/>
                </a:cxn>
                <a:cxn ang="0">
                  <a:pos x="336" y="432"/>
                </a:cxn>
                <a:cxn ang="0">
                  <a:pos x="0" y="432"/>
                </a:cxn>
                <a:cxn ang="0">
                  <a:pos x="0" y="1872"/>
                </a:cxn>
                <a:cxn ang="0">
                  <a:pos x="144" y="1872"/>
                </a:cxn>
                <a:cxn ang="0">
                  <a:pos x="144" y="2160"/>
                </a:cxn>
                <a:cxn ang="0">
                  <a:pos x="720" y="2160"/>
                </a:cxn>
                <a:cxn ang="0">
                  <a:pos x="720" y="2976"/>
                </a:cxn>
                <a:cxn ang="0">
                  <a:pos x="2976" y="2976"/>
                </a:cxn>
                <a:cxn ang="0">
                  <a:pos x="2976" y="1872"/>
                </a:cxn>
                <a:cxn ang="0">
                  <a:pos x="3216" y="1872"/>
                </a:cxn>
                <a:cxn ang="0">
                  <a:pos x="3216" y="1248"/>
                </a:cxn>
                <a:cxn ang="0">
                  <a:pos x="3216" y="624"/>
                </a:cxn>
                <a:cxn ang="0">
                  <a:pos x="2736" y="624"/>
                </a:cxn>
                <a:cxn ang="0">
                  <a:pos x="2736" y="336"/>
                </a:cxn>
                <a:cxn ang="0">
                  <a:pos x="2208" y="336"/>
                </a:cxn>
                <a:cxn ang="0">
                  <a:pos x="2208" y="96"/>
                </a:cxn>
                <a:cxn ang="0">
                  <a:pos x="1200" y="96"/>
                </a:cxn>
                <a:cxn ang="0">
                  <a:pos x="1200" y="0"/>
                </a:cxn>
              </a:cxnLst>
              <a:rect l="0" t="0" r="r" b="b"/>
              <a:pathLst>
                <a:path w="3216" h="2976">
                  <a:moveTo>
                    <a:pt x="1200" y="0"/>
                  </a:moveTo>
                  <a:lnTo>
                    <a:pt x="336" y="0"/>
                  </a:lnTo>
                  <a:lnTo>
                    <a:pt x="336" y="432"/>
                  </a:lnTo>
                  <a:lnTo>
                    <a:pt x="0" y="432"/>
                  </a:lnTo>
                  <a:lnTo>
                    <a:pt x="0" y="1872"/>
                  </a:lnTo>
                  <a:lnTo>
                    <a:pt x="144" y="1872"/>
                  </a:lnTo>
                  <a:lnTo>
                    <a:pt x="144" y="2160"/>
                  </a:lnTo>
                  <a:lnTo>
                    <a:pt x="720" y="2160"/>
                  </a:lnTo>
                  <a:lnTo>
                    <a:pt x="720" y="2976"/>
                  </a:lnTo>
                  <a:lnTo>
                    <a:pt x="2976" y="2976"/>
                  </a:lnTo>
                  <a:lnTo>
                    <a:pt x="2976" y="1872"/>
                  </a:lnTo>
                  <a:lnTo>
                    <a:pt x="3216" y="1872"/>
                  </a:lnTo>
                  <a:lnTo>
                    <a:pt x="3216" y="1248"/>
                  </a:lnTo>
                  <a:lnTo>
                    <a:pt x="3216" y="624"/>
                  </a:lnTo>
                  <a:lnTo>
                    <a:pt x="2736" y="624"/>
                  </a:lnTo>
                  <a:lnTo>
                    <a:pt x="2736" y="336"/>
                  </a:lnTo>
                  <a:lnTo>
                    <a:pt x="2208" y="336"/>
                  </a:lnTo>
                  <a:lnTo>
                    <a:pt x="2208" y="96"/>
                  </a:lnTo>
                  <a:lnTo>
                    <a:pt x="1200" y="96"/>
                  </a:lnTo>
                  <a:lnTo>
                    <a:pt x="1200" y="0"/>
                  </a:lnTo>
                  <a:close/>
                </a:path>
              </a:pathLst>
            </a:custGeom>
            <a:solidFill>
              <a:srgbClr val="D6BDA2"/>
            </a:solidFill>
            <a:ln w="12700">
              <a:solidFill>
                <a:srgbClr val="E24100"/>
              </a:solidFill>
              <a:round/>
              <a:headEnd/>
              <a:tailEnd/>
            </a:ln>
            <a:effectLst/>
          </p:spPr>
          <p:txBody>
            <a:bodyPr/>
            <a:lstStyle/>
            <a:p>
              <a:pPr algn="ctr"/>
              <a:endParaRPr lang="en-US" sz="1800" dirty="0">
                <a:solidFill>
                  <a:prstClr val="black"/>
                </a:solidFill>
              </a:endParaRPr>
            </a:p>
          </p:txBody>
        </p:sp>
        <p:sp>
          <p:nvSpPr>
            <p:cNvPr id="114" name="Rectangle 6"/>
            <p:cNvSpPr>
              <a:spLocks noChangeArrowheads="1"/>
            </p:cNvSpPr>
            <p:nvPr/>
          </p:nvSpPr>
          <p:spPr bwMode="auto">
            <a:xfrm>
              <a:off x="2919620" y="5531688"/>
              <a:ext cx="195863" cy="367173"/>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15" name="Rectangle 7"/>
            <p:cNvSpPr>
              <a:spLocks noChangeArrowheads="1"/>
            </p:cNvSpPr>
            <p:nvPr/>
          </p:nvSpPr>
          <p:spPr bwMode="auto">
            <a:xfrm>
              <a:off x="2478929" y="5654079"/>
              <a:ext cx="367243" cy="244782"/>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16" name="Rectangle 8"/>
            <p:cNvSpPr>
              <a:spLocks noChangeArrowheads="1"/>
            </p:cNvSpPr>
            <p:nvPr/>
          </p:nvSpPr>
          <p:spPr bwMode="auto">
            <a:xfrm>
              <a:off x="2723757" y="5360341"/>
              <a:ext cx="195863"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17" name="Rectangle 9"/>
            <p:cNvSpPr>
              <a:spLocks noChangeArrowheads="1"/>
            </p:cNvSpPr>
            <p:nvPr/>
          </p:nvSpPr>
          <p:spPr bwMode="auto">
            <a:xfrm>
              <a:off x="2919620" y="5017647"/>
              <a:ext cx="171380" cy="31821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18" name="Rectangle 10"/>
            <p:cNvSpPr>
              <a:spLocks noChangeArrowheads="1"/>
            </p:cNvSpPr>
            <p:nvPr/>
          </p:nvSpPr>
          <p:spPr bwMode="auto">
            <a:xfrm>
              <a:off x="2821689" y="4772865"/>
              <a:ext cx="195863" cy="244782"/>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19" name="Rectangle 11"/>
            <p:cNvSpPr>
              <a:spLocks noChangeArrowheads="1"/>
            </p:cNvSpPr>
            <p:nvPr/>
          </p:nvSpPr>
          <p:spPr bwMode="auto">
            <a:xfrm>
              <a:off x="2895137" y="4552561"/>
              <a:ext cx="97931" cy="34269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0" name="Rectangle 12"/>
            <p:cNvSpPr>
              <a:spLocks noChangeArrowheads="1"/>
            </p:cNvSpPr>
            <p:nvPr/>
          </p:nvSpPr>
          <p:spPr bwMode="auto">
            <a:xfrm>
              <a:off x="2723757" y="4552561"/>
              <a:ext cx="171380"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1" name="Rectangle 13"/>
            <p:cNvSpPr>
              <a:spLocks noChangeArrowheads="1"/>
            </p:cNvSpPr>
            <p:nvPr/>
          </p:nvSpPr>
          <p:spPr bwMode="auto">
            <a:xfrm>
              <a:off x="2944103" y="4699431"/>
              <a:ext cx="293794" cy="195826"/>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2" name="Rectangle 14"/>
            <p:cNvSpPr>
              <a:spLocks noChangeArrowheads="1"/>
            </p:cNvSpPr>
            <p:nvPr/>
          </p:nvSpPr>
          <p:spPr bwMode="auto">
            <a:xfrm>
              <a:off x="3017551" y="4821821"/>
              <a:ext cx="220346" cy="244782"/>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3" name="Rectangle 15"/>
            <p:cNvSpPr>
              <a:spLocks noChangeArrowheads="1"/>
            </p:cNvSpPr>
            <p:nvPr/>
          </p:nvSpPr>
          <p:spPr bwMode="auto">
            <a:xfrm>
              <a:off x="1915824" y="4381214"/>
              <a:ext cx="122414" cy="220304"/>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4" name="Rectangle 16"/>
            <p:cNvSpPr>
              <a:spLocks noChangeArrowheads="1"/>
            </p:cNvSpPr>
            <p:nvPr/>
          </p:nvSpPr>
          <p:spPr bwMode="auto">
            <a:xfrm>
              <a:off x="1989273" y="4381214"/>
              <a:ext cx="220346"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5" name="Rectangle 17"/>
            <p:cNvSpPr>
              <a:spLocks noChangeArrowheads="1"/>
            </p:cNvSpPr>
            <p:nvPr/>
          </p:nvSpPr>
          <p:spPr bwMode="auto">
            <a:xfrm>
              <a:off x="2674792" y="4772865"/>
              <a:ext cx="146897"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6" name="Rectangle 18"/>
            <p:cNvSpPr>
              <a:spLocks noChangeArrowheads="1"/>
            </p:cNvSpPr>
            <p:nvPr/>
          </p:nvSpPr>
          <p:spPr bwMode="auto">
            <a:xfrm>
              <a:off x="2527895" y="4430170"/>
              <a:ext cx="146897"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7" name="Rectangle 19"/>
            <p:cNvSpPr>
              <a:spLocks noChangeArrowheads="1"/>
            </p:cNvSpPr>
            <p:nvPr/>
          </p:nvSpPr>
          <p:spPr bwMode="auto">
            <a:xfrm>
              <a:off x="2527895" y="5091081"/>
              <a:ext cx="171380"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8" name="Rectangle 20"/>
            <p:cNvSpPr>
              <a:spLocks noChangeArrowheads="1"/>
            </p:cNvSpPr>
            <p:nvPr/>
          </p:nvSpPr>
          <p:spPr bwMode="auto">
            <a:xfrm>
              <a:off x="2062721" y="5629601"/>
              <a:ext cx="220346" cy="269260"/>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29" name="Rectangle 21"/>
            <p:cNvSpPr>
              <a:spLocks noChangeArrowheads="1"/>
            </p:cNvSpPr>
            <p:nvPr/>
          </p:nvSpPr>
          <p:spPr bwMode="auto">
            <a:xfrm>
              <a:off x="2307549" y="4748387"/>
              <a:ext cx="220346"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30" name="Rectangle 22"/>
            <p:cNvSpPr>
              <a:spLocks noChangeArrowheads="1"/>
            </p:cNvSpPr>
            <p:nvPr/>
          </p:nvSpPr>
          <p:spPr bwMode="auto">
            <a:xfrm>
              <a:off x="1768927" y="4381214"/>
              <a:ext cx="146897"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31" name="Rectangle 23"/>
            <p:cNvSpPr>
              <a:spLocks noChangeArrowheads="1"/>
            </p:cNvSpPr>
            <p:nvPr/>
          </p:nvSpPr>
          <p:spPr bwMode="auto">
            <a:xfrm>
              <a:off x="2307549" y="4797343"/>
              <a:ext cx="122414"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32" name="Rectangle 24"/>
            <p:cNvSpPr>
              <a:spLocks noChangeArrowheads="1"/>
            </p:cNvSpPr>
            <p:nvPr/>
          </p:nvSpPr>
          <p:spPr bwMode="auto">
            <a:xfrm>
              <a:off x="1768927" y="4968690"/>
              <a:ext cx="146897"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33" name="Rectangle 25"/>
            <p:cNvSpPr>
              <a:spLocks noChangeArrowheads="1"/>
            </p:cNvSpPr>
            <p:nvPr/>
          </p:nvSpPr>
          <p:spPr bwMode="auto">
            <a:xfrm>
              <a:off x="1597547" y="4601518"/>
              <a:ext cx="171380"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34" name="Rectangle 26"/>
            <p:cNvSpPr>
              <a:spLocks noChangeArrowheads="1"/>
            </p:cNvSpPr>
            <p:nvPr/>
          </p:nvSpPr>
          <p:spPr bwMode="auto">
            <a:xfrm>
              <a:off x="1597547" y="4895256"/>
              <a:ext cx="171380" cy="97913"/>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62" name="Rectangle 27"/>
            <p:cNvSpPr>
              <a:spLocks noChangeArrowheads="1"/>
            </p:cNvSpPr>
            <p:nvPr/>
          </p:nvSpPr>
          <p:spPr bwMode="auto">
            <a:xfrm>
              <a:off x="1597547" y="4993168"/>
              <a:ext cx="171380" cy="34269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63" name="Rectangle 28"/>
            <p:cNvSpPr>
              <a:spLocks noChangeArrowheads="1"/>
            </p:cNvSpPr>
            <p:nvPr/>
          </p:nvSpPr>
          <p:spPr bwMode="auto">
            <a:xfrm>
              <a:off x="1670996" y="4993168"/>
              <a:ext cx="97931"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64" name="Rectangle 29"/>
            <p:cNvSpPr>
              <a:spLocks noChangeArrowheads="1"/>
            </p:cNvSpPr>
            <p:nvPr/>
          </p:nvSpPr>
          <p:spPr bwMode="auto">
            <a:xfrm>
              <a:off x="1768927" y="5262428"/>
              <a:ext cx="342760" cy="73435"/>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65" name="Rectangle 30"/>
            <p:cNvSpPr>
              <a:spLocks noChangeArrowheads="1"/>
            </p:cNvSpPr>
            <p:nvPr/>
          </p:nvSpPr>
          <p:spPr bwMode="auto">
            <a:xfrm>
              <a:off x="1866858" y="5335863"/>
              <a:ext cx="367243" cy="7343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67" name="Rectangle 31"/>
            <p:cNvSpPr>
              <a:spLocks noChangeArrowheads="1"/>
            </p:cNvSpPr>
            <p:nvPr/>
          </p:nvSpPr>
          <p:spPr bwMode="auto">
            <a:xfrm>
              <a:off x="1670996" y="5335863"/>
              <a:ext cx="195863" cy="146869"/>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68" name="Rectangle 32"/>
            <p:cNvSpPr>
              <a:spLocks noChangeArrowheads="1"/>
            </p:cNvSpPr>
            <p:nvPr/>
          </p:nvSpPr>
          <p:spPr bwMode="auto">
            <a:xfrm>
              <a:off x="1866858" y="5409298"/>
              <a:ext cx="195863" cy="73435"/>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10" name="Rectangle 33"/>
            <p:cNvSpPr>
              <a:spLocks noChangeArrowheads="1"/>
            </p:cNvSpPr>
            <p:nvPr/>
          </p:nvSpPr>
          <p:spPr bwMode="auto">
            <a:xfrm>
              <a:off x="2062721" y="5409298"/>
              <a:ext cx="171380"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19" name="Freeform 34"/>
            <p:cNvSpPr>
              <a:spLocks/>
            </p:cNvSpPr>
            <p:nvPr/>
          </p:nvSpPr>
          <p:spPr bwMode="auto">
            <a:xfrm>
              <a:off x="1768927" y="4674952"/>
              <a:ext cx="122414" cy="293738"/>
            </a:xfrm>
            <a:custGeom>
              <a:avLst/>
              <a:gdLst/>
              <a:ahLst/>
              <a:cxnLst>
                <a:cxn ang="0">
                  <a:pos x="0" y="144"/>
                </a:cxn>
                <a:cxn ang="0">
                  <a:pos x="0" y="576"/>
                </a:cxn>
                <a:cxn ang="0">
                  <a:pos x="240" y="576"/>
                </a:cxn>
                <a:cxn ang="0">
                  <a:pos x="240" y="336"/>
                </a:cxn>
                <a:cxn ang="0">
                  <a:pos x="144" y="336"/>
                </a:cxn>
                <a:cxn ang="0">
                  <a:pos x="144" y="0"/>
                </a:cxn>
                <a:cxn ang="0">
                  <a:pos x="0" y="0"/>
                </a:cxn>
                <a:cxn ang="0">
                  <a:pos x="0" y="144"/>
                </a:cxn>
              </a:cxnLst>
              <a:rect l="0" t="0" r="r" b="b"/>
              <a:pathLst>
                <a:path w="240" h="576">
                  <a:moveTo>
                    <a:pt x="0" y="144"/>
                  </a:moveTo>
                  <a:lnTo>
                    <a:pt x="0" y="576"/>
                  </a:lnTo>
                  <a:lnTo>
                    <a:pt x="240" y="576"/>
                  </a:lnTo>
                  <a:lnTo>
                    <a:pt x="240" y="336"/>
                  </a:lnTo>
                  <a:lnTo>
                    <a:pt x="144" y="336"/>
                  </a:lnTo>
                  <a:lnTo>
                    <a:pt x="144" y="0"/>
                  </a:lnTo>
                  <a:lnTo>
                    <a:pt x="0" y="0"/>
                  </a:lnTo>
                  <a:lnTo>
                    <a:pt x="0" y="144"/>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21" name="Freeform 35"/>
            <p:cNvSpPr>
              <a:spLocks/>
            </p:cNvSpPr>
            <p:nvPr/>
          </p:nvSpPr>
          <p:spPr bwMode="auto">
            <a:xfrm>
              <a:off x="2234101" y="5091081"/>
              <a:ext cx="195863" cy="440607"/>
            </a:xfrm>
            <a:custGeom>
              <a:avLst/>
              <a:gdLst/>
              <a:ahLst/>
              <a:cxnLst>
                <a:cxn ang="0">
                  <a:pos x="192" y="528"/>
                </a:cxn>
                <a:cxn ang="0">
                  <a:pos x="192" y="144"/>
                </a:cxn>
                <a:cxn ang="0">
                  <a:pos x="0" y="144"/>
                </a:cxn>
                <a:cxn ang="0">
                  <a:pos x="0" y="0"/>
                </a:cxn>
                <a:cxn ang="0">
                  <a:pos x="384" y="0"/>
                </a:cxn>
                <a:cxn ang="0">
                  <a:pos x="384" y="864"/>
                </a:cxn>
                <a:cxn ang="0">
                  <a:pos x="288" y="864"/>
                </a:cxn>
                <a:cxn ang="0">
                  <a:pos x="288" y="528"/>
                </a:cxn>
                <a:cxn ang="0">
                  <a:pos x="192" y="528"/>
                </a:cxn>
              </a:cxnLst>
              <a:rect l="0" t="0" r="r" b="b"/>
              <a:pathLst>
                <a:path w="384" h="864">
                  <a:moveTo>
                    <a:pt x="192" y="528"/>
                  </a:moveTo>
                  <a:lnTo>
                    <a:pt x="192" y="144"/>
                  </a:lnTo>
                  <a:lnTo>
                    <a:pt x="0" y="144"/>
                  </a:lnTo>
                  <a:lnTo>
                    <a:pt x="0" y="0"/>
                  </a:lnTo>
                  <a:lnTo>
                    <a:pt x="384" y="0"/>
                  </a:lnTo>
                  <a:lnTo>
                    <a:pt x="384" y="864"/>
                  </a:lnTo>
                  <a:lnTo>
                    <a:pt x="288" y="864"/>
                  </a:lnTo>
                  <a:lnTo>
                    <a:pt x="288" y="528"/>
                  </a:lnTo>
                  <a:lnTo>
                    <a:pt x="192" y="528"/>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222" name="Freeform 36"/>
            <p:cNvSpPr>
              <a:spLocks/>
            </p:cNvSpPr>
            <p:nvPr/>
          </p:nvSpPr>
          <p:spPr bwMode="auto">
            <a:xfrm>
              <a:off x="2429963" y="4748387"/>
              <a:ext cx="293794" cy="342695"/>
            </a:xfrm>
            <a:custGeom>
              <a:avLst/>
              <a:gdLst/>
              <a:ahLst/>
              <a:cxnLst>
                <a:cxn ang="0">
                  <a:pos x="0" y="336"/>
                </a:cxn>
                <a:cxn ang="0">
                  <a:pos x="0" y="672"/>
                </a:cxn>
                <a:cxn ang="0">
                  <a:pos x="576" y="672"/>
                </a:cxn>
                <a:cxn ang="0">
                  <a:pos x="576" y="480"/>
                </a:cxn>
                <a:cxn ang="0">
                  <a:pos x="288" y="480"/>
                </a:cxn>
                <a:cxn ang="0">
                  <a:pos x="288" y="0"/>
                </a:cxn>
                <a:cxn ang="0">
                  <a:pos x="192" y="0"/>
                </a:cxn>
                <a:cxn ang="0">
                  <a:pos x="192" y="336"/>
                </a:cxn>
                <a:cxn ang="0">
                  <a:pos x="0" y="336"/>
                </a:cxn>
              </a:cxnLst>
              <a:rect l="0" t="0" r="r" b="b"/>
              <a:pathLst>
                <a:path w="576" h="672">
                  <a:moveTo>
                    <a:pt x="0" y="336"/>
                  </a:moveTo>
                  <a:lnTo>
                    <a:pt x="0" y="672"/>
                  </a:lnTo>
                  <a:lnTo>
                    <a:pt x="576" y="672"/>
                  </a:lnTo>
                  <a:lnTo>
                    <a:pt x="576" y="480"/>
                  </a:lnTo>
                  <a:lnTo>
                    <a:pt x="288" y="480"/>
                  </a:lnTo>
                  <a:lnTo>
                    <a:pt x="288" y="0"/>
                  </a:lnTo>
                  <a:lnTo>
                    <a:pt x="192" y="0"/>
                  </a:lnTo>
                  <a:lnTo>
                    <a:pt x="192" y="336"/>
                  </a:lnTo>
                  <a:lnTo>
                    <a:pt x="0" y="336"/>
                  </a:lnTo>
                  <a:close/>
                </a:path>
              </a:pathLst>
            </a:custGeom>
            <a:solidFill>
              <a:srgbClr val="99CC00"/>
            </a:solidFill>
            <a:ln w="12700">
              <a:solidFill>
                <a:schemeClr val="tx1"/>
              </a:solidFill>
              <a:round/>
              <a:headEnd/>
              <a:tailEnd/>
            </a:ln>
            <a:effectLst/>
          </p:spPr>
          <p:txBody>
            <a:bodyPr/>
            <a:lstStyle/>
            <a:p>
              <a:pPr algn="ctr"/>
              <a:endParaRPr lang="en-US" dirty="0">
                <a:solidFill>
                  <a:prstClr val="black"/>
                </a:solidFill>
              </a:endParaRPr>
            </a:p>
          </p:txBody>
        </p:sp>
        <p:sp>
          <p:nvSpPr>
            <p:cNvPr id="227" name="Freeform 37"/>
            <p:cNvSpPr>
              <a:spLocks/>
            </p:cNvSpPr>
            <p:nvPr/>
          </p:nvSpPr>
          <p:spPr bwMode="auto">
            <a:xfrm>
              <a:off x="1915824" y="5066603"/>
              <a:ext cx="269311" cy="195826"/>
            </a:xfrm>
            <a:custGeom>
              <a:avLst/>
              <a:gdLst/>
              <a:ahLst/>
              <a:cxnLst>
                <a:cxn ang="0">
                  <a:pos x="144" y="0"/>
                </a:cxn>
                <a:cxn ang="0">
                  <a:pos x="144" y="240"/>
                </a:cxn>
                <a:cxn ang="0">
                  <a:pos x="0" y="240"/>
                </a:cxn>
                <a:cxn ang="0">
                  <a:pos x="0" y="384"/>
                </a:cxn>
                <a:cxn ang="0">
                  <a:pos x="528" y="384"/>
                </a:cxn>
                <a:cxn ang="0">
                  <a:pos x="528" y="144"/>
                </a:cxn>
                <a:cxn ang="0">
                  <a:pos x="336" y="144"/>
                </a:cxn>
                <a:cxn ang="0">
                  <a:pos x="336" y="0"/>
                </a:cxn>
                <a:cxn ang="0">
                  <a:pos x="144" y="0"/>
                </a:cxn>
              </a:cxnLst>
              <a:rect l="0" t="0" r="r" b="b"/>
              <a:pathLst>
                <a:path w="528" h="384">
                  <a:moveTo>
                    <a:pt x="144" y="0"/>
                  </a:moveTo>
                  <a:lnTo>
                    <a:pt x="144" y="240"/>
                  </a:lnTo>
                  <a:lnTo>
                    <a:pt x="0" y="240"/>
                  </a:lnTo>
                  <a:lnTo>
                    <a:pt x="0" y="384"/>
                  </a:lnTo>
                  <a:lnTo>
                    <a:pt x="528" y="384"/>
                  </a:lnTo>
                  <a:lnTo>
                    <a:pt x="528" y="144"/>
                  </a:lnTo>
                  <a:lnTo>
                    <a:pt x="336" y="144"/>
                  </a:lnTo>
                  <a:lnTo>
                    <a:pt x="336" y="0"/>
                  </a:lnTo>
                  <a:lnTo>
                    <a:pt x="144" y="0"/>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228" name="Freeform 38"/>
            <p:cNvSpPr>
              <a:spLocks/>
            </p:cNvSpPr>
            <p:nvPr/>
          </p:nvSpPr>
          <p:spPr bwMode="auto">
            <a:xfrm>
              <a:off x="2380998" y="5360341"/>
              <a:ext cx="97931" cy="342695"/>
            </a:xfrm>
            <a:custGeom>
              <a:avLst/>
              <a:gdLst/>
              <a:ahLst/>
              <a:cxnLst>
                <a:cxn ang="0">
                  <a:pos x="0" y="672"/>
                </a:cxn>
                <a:cxn ang="0">
                  <a:pos x="0" y="336"/>
                </a:cxn>
                <a:cxn ang="0">
                  <a:pos x="96" y="336"/>
                </a:cxn>
                <a:cxn ang="0">
                  <a:pos x="96" y="0"/>
                </a:cxn>
                <a:cxn ang="0">
                  <a:pos x="192" y="0"/>
                </a:cxn>
                <a:cxn ang="0">
                  <a:pos x="192" y="672"/>
                </a:cxn>
                <a:cxn ang="0">
                  <a:pos x="0" y="672"/>
                </a:cxn>
              </a:cxnLst>
              <a:rect l="0" t="0" r="r" b="b"/>
              <a:pathLst>
                <a:path w="192" h="672">
                  <a:moveTo>
                    <a:pt x="0" y="672"/>
                  </a:moveTo>
                  <a:lnTo>
                    <a:pt x="0" y="336"/>
                  </a:lnTo>
                  <a:lnTo>
                    <a:pt x="96" y="336"/>
                  </a:lnTo>
                  <a:lnTo>
                    <a:pt x="96" y="0"/>
                  </a:lnTo>
                  <a:lnTo>
                    <a:pt x="192" y="0"/>
                  </a:lnTo>
                  <a:lnTo>
                    <a:pt x="192" y="672"/>
                  </a:lnTo>
                  <a:lnTo>
                    <a:pt x="0" y="672"/>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230" name="Freeform 39"/>
            <p:cNvSpPr>
              <a:spLocks/>
            </p:cNvSpPr>
            <p:nvPr/>
          </p:nvSpPr>
          <p:spPr bwMode="auto">
            <a:xfrm>
              <a:off x="2625826" y="4919734"/>
              <a:ext cx="195863" cy="514042"/>
            </a:xfrm>
            <a:custGeom>
              <a:avLst/>
              <a:gdLst/>
              <a:ahLst/>
              <a:cxnLst>
                <a:cxn ang="0">
                  <a:pos x="384" y="1008"/>
                </a:cxn>
                <a:cxn ang="0">
                  <a:pos x="384" y="0"/>
                </a:cxn>
                <a:cxn ang="0">
                  <a:pos x="192" y="0"/>
                </a:cxn>
                <a:cxn ang="0">
                  <a:pos x="192" y="336"/>
                </a:cxn>
                <a:cxn ang="0">
                  <a:pos x="96" y="336"/>
                </a:cxn>
                <a:cxn ang="0">
                  <a:pos x="96" y="576"/>
                </a:cxn>
                <a:cxn ang="0">
                  <a:pos x="0" y="576"/>
                </a:cxn>
                <a:cxn ang="0">
                  <a:pos x="0" y="912"/>
                </a:cxn>
                <a:cxn ang="0">
                  <a:pos x="288" y="912"/>
                </a:cxn>
                <a:cxn ang="0">
                  <a:pos x="288" y="1008"/>
                </a:cxn>
                <a:cxn ang="0">
                  <a:pos x="384" y="1008"/>
                </a:cxn>
              </a:cxnLst>
              <a:rect l="0" t="0" r="r" b="b"/>
              <a:pathLst>
                <a:path w="384" h="1008">
                  <a:moveTo>
                    <a:pt x="384" y="1008"/>
                  </a:moveTo>
                  <a:lnTo>
                    <a:pt x="384" y="0"/>
                  </a:lnTo>
                  <a:lnTo>
                    <a:pt x="192" y="0"/>
                  </a:lnTo>
                  <a:lnTo>
                    <a:pt x="192" y="336"/>
                  </a:lnTo>
                  <a:lnTo>
                    <a:pt x="96" y="336"/>
                  </a:lnTo>
                  <a:lnTo>
                    <a:pt x="96" y="576"/>
                  </a:lnTo>
                  <a:lnTo>
                    <a:pt x="0" y="576"/>
                  </a:lnTo>
                  <a:lnTo>
                    <a:pt x="0" y="912"/>
                  </a:lnTo>
                  <a:lnTo>
                    <a:pt x="288" y="912"/>
                  </a:lnTo>
                  <a:lnTo>
                    <a:pt x="288" y="1008"/>
                  </a:lnTo>
                  <a:lnTo>
                    <a:pt x="384" y="1008"/>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32" name="Freeform 40"/>
            <p:cNvSpPr>
              <a:spLocks/>
            </p:cNvSpPr>
            <p:nvPr/>
          </p:nvSpPr>
          <p:spPr bwMode="auto">
            <a:xfrm>
              <a:off x="2527895" y="4503605"/>
              <a:ext cx="244828" cy="269260"/>
            </a:xfrm>
            <a:custGeom>
              <a:avLst/>
              <a:gdLst/>
              <a:ahLst/>
              <a:cxnLst>
                <a:cxn ang="0">
                  <a:pos x="144" y="96"/>
                </a:cxn>
                <a:cxn ang="0">
                  <a:pos x="144" y="288"/>
                </a:cxn>
                <a:cxn ang="0">
                  <a:pos x="0" y="288"/>
                </a:cxn>
                <a:cxn ang="0">
                  <a:pos x="0" y="384"/>
                </a:cxn>
                <a:cxn ang="0">
                  <a:pos x="288" y="384"/>
                </a:cxn>
                <a:cxn ang="0">
                  <a:pos x="288" y="528"/>
                </a:cxn>
                <a:cxn ang="0">
                  <a:pos x="480" y="528"/>
                </a:cxn>
                <a:cxn ang="0">
                  <a:pos x="480" y="192"/>
                </a:cxn>
                <a:cxn ang="0">
                  <a:pos x="288" y="192"/>
                </a:cxn>
                <a:cxn ang="0">
                  <a:pos x="288" y="0"/>
                </a:cxn>
                <a:cxn ang="0">
                  <a:pos x="144" y="0"/>
                </a:cxn>
                <a:cxn ang="0">
                  <a:pos x="144" y="96"/>
                </a:cxn>
              </a:cxnLst>
              <a:rect l="0" t="0" r="r" b="b"/>
              <a:pathLst>
                <a:path w="480" h="528">
                  <a:moveTo>
                    <a:pt x="144" y="96"/>
                  </a:moveTo>
                  <a:lnTo>
                    <a:pt x="144" y="288"/>
                  </a:lnTo>
                  <a:lnTo>
                    <a:pt x="0" y="288"/>
                  </a:lnTo>
                  <a:lnTo>
                    <a:pt x="0" y="384"/>
                  </a:lnTo>
                  <a:lnTo>
                    <a:pt x="288" y="384"/>
                  </a:lnTo>
                  <a:lnTo>
                    <a:pt x="288" y="528"/>
                  </a:lnTo>
                  <a:lnTo>
                    <a:pt x="480" y="528"/>
                  </a:lnTo>
                  <a:lnTo>
                    <a:pt x="480" y="192"/>
                  </a:lnTo>
                  <a:lnTo>
                    <a:pt x="288" y="192"/>
                  </a:lnTo>
                  <a:lnTo>
                    <a:pt x="288" y="0"/>
                  </a:lnTo>
                  <a:lnTo>
                    <a:pt x="144" y="0"/>
                  </a:lnTo>
                  <a:lnTo>
                    <a:pt x="144" y="96"/>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33" name="Rectangle 41"/>
            <p:cNvSpPr>
              <a:spLocks noChangeArrowheads="1"/>
            </p:cNvSpPr>
            <p:nvPr/>
          </p:nvSpPr>
          <p:spPr bwMode="auto">
            <a:xfrm>
              <a:off x="2576860" y="4699431"/>
              <a:ext cx="97931" cy="293738"/>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34" name="Rectangle 42"/>
            <p:cNvSpPr>
              <a:spLocks noChangeArrowheads="1"/>
            </p:cNvSpPr>
            <p:nvPr/>
          </p:nvSpPr>
          <p:spPr bwMode="auto">
            <a:xfrm>
              <a:off x="2674792" y="4430170"/>
              <a:ext cx="48966"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35" name="Freeform 43"/>
            <p:cNvSpPr>
              <a:spLocks/>
            </p:cNvSpPr>
            <p:nvPr/>
          </p:nvSpPr>
          <p:spPr bwMode="auto">
            <a:xfrm>
              <a:off x="1842375" y="4601518"/>
              <a:ext cx="195863" cy="367173"/>
            </a:xfrm>
            <a:custGeom>
              <a:avLst/>
              <a:gdLst/>
              <a:ahLst/>
              <a:cxnLst>
                <a:cxn ang="0">
                  <a:pos x="0" y="144"/>
                </a:cxn>
                <a:cxn ang="0">
                  <a:pos x="0" y="480"/>
                </a:cxn>
                <a:cxn ang="0">
                  <a:pos x="96" y="480"/>
                </a:cxn>
                <a:cxn ang="0">
                  <a:pos x="96" y="720"/>
                </a:cxn>
                <a:cxn ang="0">
                  <a:pos x="384" y="720"/>
                </a:cxn>
                <a:cxn ang="0">
                  <a:pos x="384" y="0"/>
                </a:cxn>
                <a:cxn ang="0">
                  <a:pos x="144" y="0"/>
                </a:cxn>
                <a:cxn ang="0">
                  <a:pos x="144" y="144"/>
                </a:cxn>
                <a:cxn ang="0">
                  <a:pos x="0" y="144"/>
                </a:cxn>
              </a:cxnLst>
              <a:rect l="0" t="0" r="r" b="b"/>
              <a:pathLst>
                <a:path w="384" h="720">
                  <a:moveTo>
                    <a:pt x="0" y="144"/>
                  </a:moveTo>
                  <a:lnTo>
                    <a:pt x="0" y="480"/>
                  </a:lnTo>
                  <a:lnTo>
                    <a:pt x="96" y="480"/>
                  </a:lnTo>
                  <a:lnTo>
                    <a:pt x="96" y="720"/>
                  </a:lnTo>
                  <a:lnTo>
                    <a:pt x="384" y="720"/>
                  </a:lnTo>
                  <a:lnTo>
                    <a:pt x="384" y="0"/>
                  </a:lnTo>
                  <a:lnTo>
                    <a:pt x="144" y="0"/>
                  </a:lnTo>
                  <a:lnTo>
                    <a:pt x="144" y="144"/>
                  </a:lnTo>
                  <a:lnTo>
                    <a:pt x="0" y="144"/>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36" name="Freeform 44"/>
            <p:cNvSpPr>
              <a:spLocks/>
            </p:cNvSpPr>
            <p:nvPr/>
          </p:nvSpPr>
          <p:spPr bwMode="auto">
            <a:xfrm>
              <a:off x="2185135" y="4944212"/>
              <a:ext cx="146897" cy="318217"/>
            </a:xfrm>
            <a:custGeom>
              <a:avLst/>
              <a:gdLst/>
              <a:ahLst/>
              <a:cxnLst>
                <a:cxn ang="0">
                  <a:pos x="0" y="0"/>
                </a:cxn>
                <a:cxn ang="0">
                  <a:pos x="96" y="0"/>
                </a:cxn>
                <a:cxn ang="0">
                  <a:pos x="96" y="432"/>
                </a:cxn>
                <a:cxn ang="0">
                  <a:pos x="288" y="432"/>
                </a:cxn>
                <a:cxn ang="0">
                  <a:pos x="288" y="624"/>
                </a:cxn>
                <a:cxn ang="0">
                  <a:pos x="0" y="624"/>
                </a:cxn>
                <a:cxn ang="0">
                  <a:pos x="0" y="0"/>
                </a:cxn>
              </a:cxnLst>
              <a:rect l="0" t="0" r="r" b="b"/>
              <a:pathLst>
                <a:path w="288" h="624">
                  <a:moveTo>
                    <a:pt x="0" y="0"/>
                  </a:moveTo>
                  <a:lnTo>
                    <a:pt x="96" y="0"/>
                  </a:lnTo>
                  <a:lnTo>
                    <a:pt x="96" y="432"/>
                  </a:lnTo>
                  <a:lnTo>
                    <a:pt x="288" y="432"/>
                  </a:lnTo>
                  <a:lnTo>
                    <a:pt x="288" y="624"/>
                  </a:lnTo>
                  <a:lnTo>
                    <a:pt x="0" y="624"/>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37" name="Freeform 45"/>
            <p:cNvSpPr>
              <a:spLocks/>
            </p:cNvSpPr>
            <p:nvPr/>
          </p:nvSpPr>
          <p:spPr bwMode="auto">
            <a:xfrm>
              <a:off x="2234101" y="5262428"/>
              <a:ext cx="146897" cy="269260"/>
            </a:xfrm>
            <a:custGeom>
              <a:avLst/>
              <a:gdLst/>
              <a:ahLst/>
              <a:cxnLst>
                <a:cxn ang="0">
                  <a:pos x="0" y="0"/>
                </a:cxn>
                <a:cxn ang="0">
                  <a:pos x="0" y="528"/>
                </a:cxn>
                <a:cxn ang="0">
                  <a:pos x="288" y="528"/>
                </a:cxn>
                <a:cxn ang="0">
                  <a:pos x="288" y="192"/>
                </a:cxn>
                <a:cxn ang="0">
                  <a:pos x="192" y="192"/>
                </a:cxn>
                <a:cxn ang="0">
                  <a:pos x="192" y="0"/>
                </a:cxn>
                <a:cxn ang="0">
                  <a:pos x="0" y="0"/>
                </a:cxn>
              </a:cxnLst>
              <a:rect l="0" t="0" r="r" b="b"/>
              <a:pathLst>
                <a:path w="288" h="528">
                  <a:moveTo>
                    <a:pt x="0" y="0"/>
                  </a:moveTo>
                  <a:lnTo>
                    <a:pt x="0" y="528"/>
                  </a:lnTo>
                  <a:lnTo>
                    <a:pt x="288" y="528"/>
                  </a:lnTo>
                  <a:lnTo>
                    <a:pt x="288" y="192"/>
                  </a:lnTo>
                  <a:lnTo>
                    <a:pt x="192" y="192"/>
                  </a:lnTo>
                  <a:lnTo>
                    <a:pt x="192" y="0"/>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38" name="Rectangle 46"/>
            <p:cNvSpPr>
              <a:spLocks noChangeArrowheads="1"/>
            </p:cNvSpPr>
            <p:nvPr/>
          </p:nvSpPr>
          <p:spPr bwMode="auto">
            <a:xfrm>
              <a:off x="2111687" y="5262428"/>
              <a:ext cx="122414" cy="7343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39" name="Freeform 47"/>
            <p:cNvSpPr>
              <a:spLocks/>
            </p:cNvSpPr>
            <p:nvPr/>
          </p:nvSpPr>
          <p:spPr bwMode="auto">
            <a:xfrm>
              <a:off x="2478929" y="5556166"/>
              <a:ext cx="244828" cy="269260"/>
            </a:xfrm>
            <a:custGeom>
              <a:avLst/>
              <a:gdLst/>
              <a:ahLst/>
              <a:cxnLst>
                <a:cxn ang="0">
                  <a:pos x="0" y="0"/>
                </a:cxn>
                <a:cxn ang="0">
                  <a:pos x="0" y="528"/>
                </a:cxn>
                <a:cxn ang="0">
                  <a:pos x="480" y="528"/>
                </a:cxn>
                <a:cxn ang="0">
                  <a:pos x="480" y="288"/>
                </a:cxn>
                <a:cxn ang="0">
                  <a:pos x="144" y="288"/>
                </a:cxn>
                <a:cxn ang="0">
                  <a:pos x="144" y="0"/>
                </a:cxn>
                <a:cxn ang="0">
                  <a:pos x="0" y="0"/>
                </a:cxn>
              </a:cxnLst>
              <a:rect l="0" t="0" r="r" b="b"/>
              <a:pathLst>
                <a:path w="480" h="528">
                  <a:moveTo>
                    <a:pt x="0" y="0"/>
                  </a:moveTo>
                  <a:lnTo>
                    <a:pt x="0" y="528"/>
                  </a:lnTo>
                  <a:lnTo>
                    <a:pt x="480" y="528"/>
                  </a:lnTo>
                  <a:lnTo>
                    <a:pt x="480" y="288"/>
                  </a:lnTo>
                  <a:lnTo>
                    <a:pt x="144" y="288"/>
                  </a:lnTo>
                  <a:lnTo>
                    <a:pt x="144" y="0"/>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40" name="Rectangle 48"/>
            <p:cNvSpPr>
              <a:spLocks noChangeArrowheads="1"/>
            </p:cNvSpPr>
            <p:nvPr/>
          </p:nvSpPr>
          <p:spPr bwMode="auto">
            <a:xfrm>
              <a:off x="1964790" y="5482732"/>
              <a:ext cx="97931" cy="416129"/>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41" name="Freeform 49"/>
            <p:cNvSpPr>
              <a:spLocks/>
            </p:cNvSpPr>
            <p:nvPr/>
          </p:nvSpPr>
          <p:spPr bwMode="auto">
            <a:xfrm>
              <a:off x="1915824" y="4968690"/>
              <a:ext cx="122414" cy="220304"/>
            </a:xfrm>
            <a:custGeom>
              <a:avLst/>
              <a:gdLst/>
              <a:ahLst/>
              <a:cxnLst>
                <a:cxn ang="0">
                  <a:pos x="0" y="0"/>
                </a:cxn>
                <a:cxn ang="0">
                  <a:pos x="0" y="432"/>
                </a:cxn>
                <a:cxn ang="0">
                  <a:pos x="144" y="432"/>
                </a:cxn>
                <a:cxn ang="0">
                  <a:pos x="144" y="192"/>
                </a:cxn>
                <a:cxn ang="0">
                  <a:pos x="240" y="192"/>
                </a:cxn>
                <a:cxn ang="0">
                  <a:pos x="240" y="0"/>
                </a:cxn>
                <a:cxn ang="0">
                  <a:pos x="0" y="0"/>
                </a:cxn>
              </a:cxnLst>
              <a:rect l="0" t="0" r="r" b="b"/>
              <a:pathLst>
                <a:path w="240" h="432">
                  <a:moveTo>
                    <a:pt x="0" y="0"/>
                  </a:moveTo>
                  <a:lnTo>
                    <a:pt x="0" y="432"/>
                  </a:lnTo>
                  <a:lnTo>
                    <a:pt x="144" y="432"/>
                  </a:lnTo>
                  <a:lnTo>
                    <a:pt x="144" y="192"/>
                  </a:lnTo>
                  <a:lnTo>
                    <a:pt x="240" y="192"/>
                  </a:lnTo>
                  <a:lnTo>
                    <a:pt x="240" y="0"/>
                  </a:lnTo>
                  <a:lnTo>
                    <a:pt x="0" y="0"/>
                  </a:lnTo>
                  <a:close/>
                </a:path>
              </a:pathLst>
            </a:custGeom>
            <a:solidFill>
              <a:srgbClr val="D6BDA2"/>
            </a:solidFill>
            <a:ln w="12700">
              <a:solidFill>
                <a:schemeClr val="tx1"/>
              </a:solidFill>
              <a:round/>
              <a:headEnd/>
              <a:tailEnd/>
            </a:ln>
            <a:effectLst/>
          </p:spPr>
          <p:txBody>
            <a:bodyPr/>
            <a:lstStyle/>
            <a:p>
              <a:pPr algn="ctr"/>
              <a:endParaRPr lang="en-US" dirty="0">
                <a:solidFill>
                  <a:prstClr val="black"/>
                </a:solidFill>
              </a:endParaRPr>
            </a:p>
          </p:txBody>
        </p:sp>
        <p:sp>
          <p:nvSpPr>
            <p:cNvPr id="242" name="Rectangle 50"/>
            <p:cNvSpPr>
              <a:spLocks noChangeArrowheads="1"/>
            </p:cNvSpPr>
            <p:nvPr/>
          </p:nvSpPr>
          <p:spPr bwMode="auto">
            <a:xfrm>
              <a:off x="2283067" y="5703035"/>
              <a:ext cx="195863" cy="195826"/>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43" name="Rectangle 51"/>
            <p:cNvSpPr>
              <a:spLocks noChangeArrowheads="1"/>
            </p:cNvSpPr>
            <p:nvPr/>
          </p:nvSpPr>
          <p:spPr bwMode="auto">
            <a:xfrm>
              <a:off x="2234101" y="5531688"/>
              <a:ext cx="146897"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44" name="Freeform 52"/>
            <p:cNvSpPr>
              <a:spLocks/>
            </p:cNvSpPr>
            <p:nvPr/>
          </p:nvSpPr>
          <p:spPr bwMode="auto">
            <a:xfrm>
              <a:off x="2038238" y="4503605"/>
              <a:ext cx="146897" cy="318217"/>
            </a:xfrm>
            <a:custGeom>
              <a:avLst/>
              <a:gdLst/>
              <a:ahLst/>
              <a:cxnLst>
                <a:cxn ang="0">
                  <a:pos x="0" y="0"/>
                </a:cxn>
                <a:cxn ang="0">
                  <a:pos x="96" y="0"/>
                </a:cxn>
                <a:cxn ang="0">
                  <a:pos x="96" y="432"/>
                </a:cxn>
                <a:cxn ang="0">
                  <a:pos x="288" y="432"/>
                </a:cxn>
                <a:cxn ang="0">
                  <a:pos x="288" y="624"/>
                </a:cxn>
                <a:cxn ang="0">
                  <a:pos x="0" y="624"/>
                </a:cxn>
                <a:cxn ang="0">
                  <a:pos x="0" y="0"/>
                </a:cxn>
              </a:cxnLst>
              <a:rect l="0" t="0" r="r" b="b"/>
              <a:pathLst>
                <a:path w="288" h="624">
                  <a:moveTo>
                    <a:pt x="0" y="0"/>
                  </a:moveTo>
                  <a:lnTo>
                    <a:pt x="96" y="0"/>
                  </a:lnTo>
                  <a:lnTo>
                    <a:pt x="96" y="432"/>
                  </a:lnTo>
                  <a:lnTo>
                    <a:pt x="288" y="432"/>
                  </a:lnTo>
                  <a:lnTo>
                    <a:pt x="288" y="624"/>
                  </a:lnTo>
                  <a:lnTo>
                    <a:pt x="0" y="624"/>
                  </a:lnTo>
                  <a:lnTo>
                    <a:pt x="0" y="0"/>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245" name="Freeform 53"/>
            <p:cNvSpPr>
              <a:spLocks/>
            </p:cNvSpPr>
            <p:nvPr/>
          </p:nvSpPr>
          <p:spPr bwMode="auto">
            <a:xfrm>
              <a:off x="2038238" y="4821821"/>
              <a:ext cx="146897" cy="318217"/>
            </a:xfrm>
            <a:custGeom>
              <a:avLst/>
              <a:gdLst/>
              <a:ahLst/>
              <a:cxnLst>
                <a:cxn ang="0">
                  <a:pos x="0" y="0"/>
                </a:cxn>
                <a:cxn ang="0">
                  <a:pos x="288" y="0"/>
                </a:cxn>
                <a:cxn ang="0">
                  <a:pos x="288" y="624"/>
                </a:cxn>
                <a:cxn ang="0">
                  <a:pos x="96" y="624"/>
                </a:cxn>
                <a:cxn ang="0">
                  <a:pos x="96" y="480"/>
                </a:cxn>
                <a:cxn ang="0">
                  <a:pos x="0" y="480"/>
                </a:cxn>
                <a:cxn ang="0">
                  <a:pos x="0" y="0"/>
                </a:cxn>
              </a:cxnLst>
              <a:rect l="0" t="0" r="r" b="b"/>
              <a:pathLst>
                <a:path w="288" h="624">
                  <a:moveTo>
                    <a:pt x="0" y="0"/>
                  </a:moveTo>
                  <a:lnTo>
                    <a:pt x="288" y="0"/>
                  </a:lnTo>
                  <a:lnTo>
                    <a:pt x="288" y="624"/>
                  </a:lnTo>
                  <a:lnTo>
                    <a:pt x="96" y="624"/>
                  </a:lnTo>
                  <a:lnTo>
                    <a:pt x="96" y="480"/>
                  </a:lnTo>
                  <a:lnTo>
                    <a:pt x="0" y="480"/>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46" name="Freeform 54"/>
            <p:cNvSpPr>
              <a:spLocks/>
            </p:cNvSpPr>
            <p:nvPr/>
          </p:nvSpPr>
          <p:spPr bwMode="auto">
            <a:xfrm>
              <a:off x="2185135" y="4723909"/>
              <a:ext cx="122414" cy="367173"/>
            </a:xfrm>
            <a:custGeom>
              <a:avLst/>
              <a:gdLst/>
              <a:ahLst/>
              <a:cxnLst>
                <a:cxn ang="0">
                  <a:pos x="0" y="0"/>
                </a:cxn>
                <a:cxn ang="0">
                  <a:pos x="240" y="0"/>
                </a:cxn>
                <a:cxn ang="0">
                  <a:pos x="240" y="720"/>
                </a:cxn>
                <a:cxn ang="0">
                  <a:pos x="96" y="720"/>
                </a:cxn>
                <a:cxn ang="0">
                  <a:pos x="96" y="432"/>
                </a:cxn>
                <a:cxn ang="0">
                  <a:pos x="0" y="432"/>
                </a:cxn>
                <a:cxn ang="0">
                  <a:pos x="0" y="0"/>
                </a:cxn>
              </a:cxnLst>
              <a:rect l="0" t="0" r="r" b="b"/>
              <a:pathLst>
                <a:path w="240" h="720">
                  <a:moveTo>
                    <a:pt x="0" y="0"/>
                  </a:moveTo>
                  <a:lnTo>
                    <a:pt x="240" y="0"/>
                  </a:lnTo>
                  <a:lnTo>
                    <a:pt x="240" y="720"/>
                  </a:lnTo>
                  <a:lnTo>
                    <a:pt x="96" y="720"/>
                  </a:lnTo>
                  <a:lnTo>
                    <a:pt x="96" y="432"/>
                  </a:lnTo>
                  <a:lnTo>
                    <a:pt x="0" y="432"/>
                  </a:lnTo>
                  <a:lnTo>
                    <a:pt x="0" y="0"/>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247" name="Rectangle 55"/>
            <p:cNvSpPr>
              <a:spLocks noChangeArrowheads="1"/>
            </p:cNvSpPr>
            <p:nvPr/>
          </p:nvSpPr>
          <p:spPr bwMode="auto">
            <a:xfrm>
              <a:off x="2307549" y="4699431"/>
              <a:ext cx="269311" cy="48956"/>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48" name="Rectangle 56"/>
            <p:cNvSpPr>
              <a:spLocks noChangeArrowheads="1"/>
            </p:cNvSpPr>
            <p:nvPr/>
          </p:nvSpPr>
          <p:spPr bwMode="auto">
            <a:xfrm>
              <a:off x="2478929" y="5360341"/>
              <a:ext cx="146897" cy="195826"/>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49" name="Rectangle 57"/>
            <p:cNvSpPr>
              <a:spLocks noChangeArrowheads="1"/>
            </p:cNvSpPr>
            <p:nvPr/>
          </p:nvSpPr>
          <p:spPr bwMode="auto">
            <a:xfrm>
              <a:off x="2429963" y="5091081"/>
              <a:ext cx="97931" cy="146869"/>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0" name="Rectangle 58"/>
            <p:cNvSpPr>
              <a:spLocks noChangeArrowheads="1"/>
            </p:cNvSpPr>
            <p:nvPr/>
          </p:nvSpPr>
          <p:spPr bwMode="auto">
            <a:xfrm>
              <a:off x="2429963" y="5237950"/>
              <a:ext cx="195863" cy="122391"/>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1" name="Rectangle 59"/>
            <p:cNvSpPr>
              <a:spLocks noChangeArrowheads="1"/>
            </p:cNvSpPr>
            <p:nvPr/>
          </p:nvSpPr>
          <p:spPr bwMode="auto">
            <a:xfrm>
              <a:off x="2087204" y="4552561"/>
              <a:ext cx="220346"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2" name="Rectangle 60"/>
            <p:cNvSpPr>
              <a:spLocks noChangeArrowheads="1"/>
            </p:cNvSpPr>
            <p:nvPr/>
          </p:nvSpPr>
          <p:spPr bwMode="auto">
            <a:xfrm>
              <a:off x="2307549" y="4430170"/>
              <a:ext cx="220346" cy="269260"/>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4" name="Rectangle 61"/>
            <p:cNvSpPr>
              <a:spLocks noChangeArrowheads="1"/>
            </p:cNvSpPr>
            <p:nvPr/>
          </p:nvSpPr>
          <p:spPr bwMode="auto">
            <a:xfrm>
              <a:off x="2209618" y="4430170"/>
              <a:ext cx="97931" cy="122391"/>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5" name="Freeform 62"/>
            <p:cNvSpPr>
              <a:spLocks/>
            </p:cNvSpPr>
            <p:nvPr/>
          </p:nvSpPr>
          <p:spPr bwMode="auto">
            <a:xfrm>
              <a:off x="3017551" y="4944212"/>
              <a:ext cx="220346" cy="391651"/>
            </a:xfrm>
            <a:custGeom>
              <a:avLst/>
              <a:gdLst/>
              <a:ahLst/>
              <a:cxnLst>
                <a:cxn ang="0">
                  <a:pos x="0" y="576"/>
                </a:cxn>
                <a:cxn ang="0">
                  <a:pos x="0" y="240"/>
                </a:cxn>
                <a:cxn ang="0">
                  <a:pos x="240" y="240"/>
                </a:cxn>
                <a:cxn ang="0">
                  <a:pos x="240" y="0"/>
                </a:cxn>
                <a:cxn ang="0">
                  <a:pos x="432" y="0"/>
                </a:cxn>
                <a:cxn ang="0">
                  <a:pos x="432" y="768"/>
                </a:cxn>
                <a:cxn ang="0">
                  <a:pos x="144" y="768"/>
                </a:cxn>
                <a:cxn ang="0">
                  <a:pos x="144" y="576"/>
                </a:cxn>
                <a:cxn ang="0">
                  <a:pos x="0" y="576"/>
                </a:cxn>
              </a:cxnLst>
              <a:rect l="0" t="0" r="r" b="b"/>
              <a:pathLst>
                <a:path w="432" h="768">
                  <a:moveTo>
                    <a:pt x="0" y="576"/>
                  </a:moveTo>
                  <a:lnTo>
                    <a:pt x="0" y="240"/>
                  </a:lnTo>
                  <a:lnTo>
                    <a:pt x="240" y="240"/>
                  </a:lnTo>
                  <a:lnTo>
                    <a:pt x="240" y="0"/>
                  </a:lnTo>
                  <a:lnTo>
                    <a:pt x="432" y="0"/>
                  </a:lnTo>
                  <a:lnTo>
                    <a:pt x="432" y="768"/>
                  </a:lnTo>
                  <a:lnTo>
                    <a:pt x="144" y="768"/>
                  </a:lnTo>
                  <a:lnTo>
                    <a:pt x="144" y="576"/>
                  </a:lnTo>
                  <a:lnTo>
                    <a:pt x="0" y="576"/>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56" name="Rectangle 63"/>
            <p:cNvSpPr>
              <a:spLocks noChangeArrowheads="1"/>
            </p:cNvSpPr>
            <p:nvPr/>
          </p:nvSpPr>
          <p:spPr bwMode="auto">
            <a:xfrm>
              <a:off x="2552377" y="5556166"/>
              <a:ext cx="171380" cy="146869"/>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7" name="Rectangle 64"/>
            <p:cNvSpPr>
              <a:spLocks noChangeArrowheads="1"/>
            </p:cNvSpPr>
            <p:nvPr/>
          </p:nvSpPr>
          <p:spPr bwMode="auto">
            <a:xfrm>
              <a:off x="2625826" y="5384819"/>
              <a:ext cx="146897"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8" name="Rectangle 65"/>
            <p:cNvSpPr>
              <a:spLocks noChangeArrowheads="1"/>
            </p:cNvSpPr>
            <p:nvPr/>
          </p:nvSpPr>
          <p:spPr bwMode="auto">
            <a:xfrm>
              <a:off x="2821689" y="5017647"/>
              <a:ext cx="97931" cy="342695"/>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59" name="Rectangle 66"/>
            <p:cNvSpPr>
              <a:spLocks noChangeArrowheads="1"/>
            </p:cNvSpPr>
            <p:nvPr/>
          </p:nvSpPr>
          <p:spPr bwMode="auto">
            <a:xfrm>
              <a:off x="2846171" y="5654079"/>
              <a:ext cx="122414" cy="244782"/>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60" name="Rectangle 67"/>
            <p:cNvSpPr>
              <a:spLocks noChangeArrowheads="1"/>
            </p:cNvSpPr>
            <p:nvPr/>
          </p:nvSpPr>
          <p:spPr bwMode="auto">
            <a:xfrm>
              <a:off x="2919620" y="5344764"/>
              <a:ext cx="195863" cy="17802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61" name="Rectangle 68"/>
            <p:cNvSpPr>
              <a:spLocks noChangeArrowheads="1"/>
            </p:cNvSpPr>
            <p:nvPr/>
          </p:nvSpPr>
          <p:spPr bwMode="auto">
            <a:xfrm>
              <a:off x="2307549" y="4979310"/>
              <a:ext cx="122414" cy="101150"/>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grpSp>
      <p:sp>
        <p:nvSpPr>
          <p:cNvPr id="262" name="Text Box 73"/>
          <p:cNvSpPr txBox="1">
            <a:spLocks noChangeArrowheads="1"/>
          </p:cNvSpPr>
          <p:nvPr/>
        </p:nvSpPr>
        <p:spPr bwMode="auto">
          <a:xfrm>
            <a:off x="1893011" y="5909479"/>
            <a:ext cx="1449695" cy="338554"/>
          </a:xfrm>
          <a:prstGeom prst="rect">
            <a:avLst/>
          </a:prstGeom>
          <a:noFill/>
          <a:ln w="9525">
            <a:noFill/>
            <a:miter lim="800000"/>
            <a:headEnd/>
            <a:tailEnd/>
          </a:ln>
          <a:effectLst/>
        </p:spPr>
        <p:txBody>
          <a:bodyPr wrap="square">
            <a:spAutoFit/>
          </a:bodyPr>
          <a:lstStyle/>
          <a:p>
            <a:pPr algn="ctr">
              <a:spcBef>
                <a:spcPct val="50000"/>
              </a:spcBef>
            </a:pPr>
            <a:r>
              <a:rPr lang="en-US" sz="1600" b="1" dirty="0">
                <a:solidFill>
                  <a:srgbClr val="E24100"/>
                </a:solidFill>
                <a:latin typeface="Arial" pitchFamily="34" charset="0"/>
                <a:cs typeface="Arial" pitchFamily="34" charset="0"/>
              </a:rPr>
              <a:t>“DDA”</a:t>
            </a:r>
          </a:p>
        </p:txBody>
      </p:sp>
      <p:pic>
        <p:nvPicPr>
          <p:cNvPr id="266"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5670" y="5925542"/>
            <a:ext cx="292244" cy="287765"/>
          </a:xfrm>
          <a:prstGeom prst="rect">
            <a:avLst/>
          </a:prstGeom>
          <a:noFill/>
          <a:ln>
            <a:noFill/>
          </a:ln>
          <a:effectLst>
            <a:outerShdw blurRad="50800" dist="12700" dir="2700000" algn="tl" rotWithShape="0">
              <a:prstClr val="black">
                <a:alpha val="5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67" name="Group 266"/>
          <p:cNvGrpSpPr/>
          <p:nvPr/>
        </p:nvGrpSpPr>
        <p:grpSpPr>
          <a:xfrm>
            <a:off x="1593410" y="4602956"/>
            <a:ext cx="1544757" cy="1295377"/>
            <a:chOff x="1593410" y="4602956"/>
            <a:chExt cx="1544757" cy="1295377"/>
          </a:xfrm>
        </p:grpSpPr>
        <p:sp>
          <p:nvSpPr>
            <p:cNvPr id="268" name="Freeform 267"/>
            <p:cNvSpPr/>
            <p:nvPr/>
          </p:nvSpPr>
          <p:spPr>
            <a:xfrm>
              <a:off x="1593410" y="5101628"/>
              <a:ext cx="470780" cy="384772"/>
            </a:xfrm>
            <a:custGeom>
              <a:avLst/>
              <a:gdLst>
                <a:gd name="connsiteX0" fmla="*/ 0 w 470780"/>
                <a:gd name="connsiteY0" fmla="*/ 0 h 384772"/>
                <a:gd name="connsiteX1" fmla="*/ 366665 w 470780"/>
                <a:gd name="connsiteY1" fmla="*/ 0 h 384772"/>
                <a:gd name="connsiteX2" fmla="*/ 366665 w 470780"/>
                <a:gd name="connsiteY2" fmla="*/ 131275 h 384772"/>
                <a:gd name="connsiteX3" fmla="*/ 470780 w 470780"/>
                <a:gd name="connsiteY3" fmla="*/ 131275 h 384772"/>
                <a:gd name="connsiteX4" fmla="*/ 470780 w 470780"/>
                <a:gd name="connsiteY4" fmla="*/ 276130 h 384772"/>
                <a:gd name="connsiteX5" fmla="*/ 230863 w 470780"/>
                <a:gd name="connsiteY5" fmla="*/ 276130 h 384772"/>
                <a:gd name="connsiteX6" fmla="*/ 230863 w 470780"/>
                <a:gd name="connsiteY6" fmla="*/ 384772 h 384772"/>
                <a:gd name="connsiteX7" fmla="*/ 76954 w 470780"/>
                <a:gd name="connsiteY7" fmla="*/ 384772 h 384772"/>
                <a:gd name="connsiteX8" fmla="*/ 76954 w 470780"/>
                <a:gd name="connsiteY8" fmla="*/ 239917 h 384772"/>
                <a:gd name="connsiteX9" fmla="*/ 9053 w 470780"/>
                <a:gd name="connsiteY9" fmla="*/ 239917 h 384772"/>
                <a:gd name="connsiteX10" fmla="*/ 0 w 470780"/>
                <a:gd name="connsiteY10" fmla="*/ 0 h 38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780" h="384772">
                  <a:moveTo>
                    <a:pt x="0" y="0"/>
                  </a:moveTo>
                  <a:lnTo>
                    <a:pt x="366665" y="0"/>
                  </a:lnTo>
                  <a:lnTo>
                    <a:pt x="366665" y="131275"/>
                  </a:lnTo>
                  <a:lnTo>
                    <a:pt x="470780" y="131275"/>
                  </a:lnTo>
                  <a:lnTo>
                    <a:pt x="470780" y="276130"/>
                  </a:lnTo>
                  <a:lnTo>
                    <a:pt x="230863" y="276130"/>
                  </a:lnTo>
                  <a:lnTo>
                    <a:pt x="230863" y="384772"/>
                  </a:lnTo>
                  <a:lnTo>
                    <a:pt x="76954" y="384772"/>
                  </a:lnTo>
                  <a:lnTo>
                    <a:pt x="76954" y="239917"/>
                  </a:lnTo>
                  <a:lnTo>
                    <a:pt x="9053" y="239917"/>
                  </a:lnTo>
                  <a:lnTo>
                    <a:pt x="0" y="0"/>
                  </a:ln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69" name="Freeform 268"/>
            <p:cNvSpPr/>
            <p:nvPr/>
          </p:nvSpPr>
          <p:spPr>
            <a:xfrm>
              <a:off x="2032503" y="5470492"/>
              <a:ext cx="611109" cy="427841"/>
            </a:xfrm>
            <a:custGeom>
              <a:avLst/>
              <a:gdLst>
                <a:gd name="connsiteX0" fmla="*/ 122222 w 611109"/>
                <a:gd name="connsiteY0" fmla="*/ 0 h 316872"/>
                <a:gd name="connsiteX1" fmla="*/ 393826 w 611109"/>
                <a:gd name="connsiteY1" fmla="*/ 0 h 316872"/>
                <a:gd name="connsiteX2" fmla="*/ 393826 w 611109"/>
                <a:gd name="connsiteY2" fmla="*/ 63375 h 316872"/>
                <a:gd name="connsiteX3" fmla="*/ 611109 w 611109"/>
                <a:gd name="connsiteY3" fmla="*/ 63375 h 316872"/>
                <a:gd name="connsiteX4" fmla="*/ 611109 w 611109"/>
                <a:gd name="connsiteY4" fmla="*/ 190123 h 316872"/>
                <a:gd name="connsiteX5" fmla="*/ 402879 w 611109"/>
                <a:gd name="connsiteY5" fmla="*/ 190123 h 316872"/>
                <a:gd name="connsiteX6" fmla="*/ 402879 w 611109"/>
                <a:gd name="connsiteY6" fmla="*/ 316872 h 316872"/>
                <a:gd name="connsiteX7" fmla="*/ 0 w 611109"/>
                <a:gd name="connsiteY7" fmla="*/ 316872 h 316872"/>
                <a:gd name="connsiteX8" fmla="*/ 0 w 611109"/>
                <a:gd name="connsiteY8" fmla="*/ 90535 h 316872"/>
                <a:gd name="connsiteX9" fmla="*/ 144855 w 611109"/>
                <a:gd name="connsiteY9" fmla="*/ 90535 h 316872"/>
                <a:gd name="connsiteX10" fmla="*/ 122222 w 611109"/>
                <a:gd name="connsiteY10" fmla="*/ 0 h 31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1109" h="316872">
                  <a:moveTo>
                    <a:pt x="122222" y="0"/>
                  </a:moveTo>
                  <a:lnTo>
                    <a:pt x="393826" y="0"/>
                  </a:lnTo>
                  <a:lnTo>
                    <a:pt x="393826" y="63375"/>
                  </a:lnTo>
                  <a:lnTo>
                    <a:pt x="611109" y="63375"/>
                  </a:lnTo>
                  <a:lnTo>
                    <a:pt x="611109" y="190123"/>
                  </a:lnTo>
                  <a:lnTo>
                    <a:pt x="402879" y="190123"/>
                  </a:lnTo>
                  <a:lnTo>
                    <a:pt x="402879" y="316872"/>
                  </a:lnTo>
                  <a:lnTo>
                    <a:pt x="0" y="316872"/>
                  </a:lnTo>
                  <a:lnTo>
                    <a:pt x="0" y="90535"/>
                  </a:lnTo>
                  <a:lnTo>
                    <a:pt x="144855" y="90535"/>
                  </a:lnTo>
                  <a:lnTo>
                    <a:pt x="122222" y="0"/>
                  </a:ln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70" name="Freeform 269"/>
            <p:cNvSpPr/>
            <p:nvPr/>
          </p:nvSpPr>
          <p:spPr>
            <a:xfrm>
              <a:off x="2500253" y="5279231"/>
              <a:ext cx="576322" cy="352425"/>
            </a:xfrm>
            <a:custGeom>
              <a:avLst/>
              <a:gdLst>
                <a:gd name="connsiteX0" fmla="*/ 71497 w 576322"/>
                <a:gd name="connsiteY0" fmla="*/ 0 h 352425"/>
                <a:gd name="connsiteX1" fmla="*/ 371535 w 576322"/>
                <a:gd name="connsiteY1" fmla="*/ 0 h 352425"/>
                <a:gd name="connsiteX2" fmla="*/ 371535 w 576322"/>
                <a:gd name="connsiteY2" fmla="*/ 114300 h 352425"/>
                <a:gd name="connsiteX3" fmla="*/ 576322 w 576322"/>
                <a:gd name="connsiteY3" fmla="*/ 114300 h 352425"/>
                <a:gd name="connsiteX4" fmla="*/ 576322 w 576322"/>
                <a:gd name="connsiteY4" fmla="*/ 195263 h 352425"/>
                <a:gd name="connsiteX5" fmla="*/ 538222 w 576322"/>
                <a:gd name="connsiteY5" fmla="*/ 195263 h 352425"/>
                <a:gd name="connsiteX6" fmla="*/ 538222 w 576322"/>
                <a:gd name="connsiteY6" fmla="*/ 219075 h 352425"/>
                <a:gd name="connsiteX7" fmla="*/ 521553 w 576322"/>
                <a:gd name="connsiteY7" fmla="*/ 235744 h 352425"/>
                <a:gd name="connsiteX8" fmla="*/ 521553 w 576322"/>
                <a:gd name="connsiteY8" fmla="*/ 280988 h 352425"/>
                <a:gd name="connsiteX9" fmla="*/ 497741 w 576322"/>
                <a:gd name="connsiteY9" fmla="*/ 290513 h 352425"/>
                <a:gd name="connsiteX10" fmla="*/ 481072 w 576322"/>
                <a:gd name="connsiteY10" fmla="*/ 304800 h 352425"/>
                <a:gd name="connsiteX11" fmla="*/ 471547 w 576322"/>
                <a:gd name="connsiteY11" fmla="*/ 319088 h 352425"/>
                <a:gd name="connsiteX12" fmla="*/ 447735 w 576322"/>
                <a:gd name="connsiteY12" fmla="*/ 321469 h 352425"/>
                <a:gd name="connsiteX13" fmla="*/ 445353 w 576322"/>
                <a:gd name="connsiteY13" fmla="*/ 328613 h 352425"/>
                <a:gd name="connsiteX14" fmla="*/ 442972 w 576322"/>
                <a:gd name="connsiteY14" fmla="*/ 340519 h 352425"/>
                <a:gd name="connsiteX15" fmla="*/ 431066 w 576322"/>
                <a:gd name="connsiteY15" fmla="*/ 350044 h 352425"/>
                <a:gd name="connsiteX16" fmla="*/ 314385 w 576322"/>
                <a:gd name="connsiteY16" fmla="*/ 352425 h 352425"/>
                <a:gd name="connsiteX17" fmla="*/ 259616 w 576322"/>
                <a:gd name="connsiteY17" fmla="*/ 350044 h 352425"/>
                <a:gd name="connsiteX18" fmla="*/ 252472 w 576322"/>
                <a:gd name="connsiteY18" fmla="*/ 340519 h 352425"/>
                <a:gd name="connsiteX19" fmla="*/ 242947 w 576322"/>
                <a:gd name="connsiteY19" fmla="*/ 326232 h 352425"/>
                <a:gd name="connsiteX20" fmla="*/ 235803 w 576322"/>
                <a:gd name="connsiteY20" fmla="*/ 309563 h 352425"/>
                <a:gd name="connsiteX21" fmla="*/ 226278 w 576322"/>
                <a:gd name="connsiteY21" fmla="*/ 288132 h 352425"/>
                <a:gd name="connsiteX22" fmla="*/ 221516 w 576322"/>
                <a:gd name="connsiteY22" fmla="*/ 266700 h 352425"/>
                <a:gd name="connsiteX23" fmla="*/ 223897 w 576322"/>
                <a:gd name="connsiteY23" fmla="*/ 259557 h 352425"/>
                <a:gd name="connsiteX24" fmla="*/ 207228 w 576322"/>
                <a:gd name="connsiteY24" fmla="*/ 252413 h 352425"/>
                <a:gd name="connsiteX25" fmla="*/ 183416 w 576322"/>
                <a:gd name="connsiteY25" fmla="*/ 247650 h 352425"/>
                <a:gd name="connsiteX26" fmla="*/ 169128 w 576322"/>
                <a:gd name="connsiteY26" fmla="*/ 242888 h 352425"/>
                <a:gd name="connsiteX27" fmla="*/ 159603 w 576322"/>
                <a:gd name="connsiteY27" fmla="*/ 240507 h 352425"/>
                <a:gd name="connsiteX28" fmla="*/ 145316 w 576322"/>
                <a:gd name="connsiteY28" fmla="*/ 235744 h 352425"/>
                <a:gd name="connsiteX29" fmla="*/ 83403 w 576322"/>
                <a:gd name="connsiteY29" fmla="*/ 233363 h 352425"/>
                <a:gd name="connsiteX30" fmla="*/ 83403 w 576322"/>
                <a:gd name="connsiteY30" fmla="*/ 159544 h 352425"/>
                <a:gd name="connsiteX31" fmla="*/ 81022 w 576322"/>
                <a:gd name="connsiteY31" fmla="*/ 138113 h 352425"/>
                <a:gd name="connsiteX32" fmla="*/ 78641 w 576322"/>
                <a:gd name="connsiteY32" fmla="*/ 130969 h 352425"/>
                <a:gd name="connsiteX33" fmla="*/ 71497 w 576322"/>
                <a:gd name="connsiteY33" fmla="*/ 123825 h 352425"/>
                <a:gd name="connsiteX34" fmla="*/ 33397 w 576322"/>
                <a:gd name="connsiteY34" fmla="*/ 111919 h 352425"/>
                <a:gd name="connsiteX35" fmla="*/ 60 w 576322"/>
                <a:gd name="connsiteY35" fmla="*/ 109538 h 352425"/>
                <a:gd name="connsiteX36" fmla="*/ 66735 w 576322"/>
                <a:gd name="connsiteY36" fmla="*/ 47625 h 352425"/>
                <a:gd name="connsiteX37" fmla="*/ 73878 w 576322"/>
                <a:gd name="connsiteY37" fmla="*/ 45244 h 352425"/>
                <a:gd name="connsiteX38" fmla="*/ 76260 w 576322"/>
                <a:gd name="connsiteY38" fmla="*/ 38100 h 352425"/>
                <a:gd name="connsiteX39" fmla="*/ 71497 w 576322"/>
                <a:gd name="connsiteY39" fmla="*/ 16669 h 352425"/>
                <a:gd name="connsiteX40" fmla="*/ 71497 w 576322"/>
                <a:gd name="connsiteY40"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322" h="352425">
                  <a:moveTo>
                    <a:pt x="71497" y="0"/>
                  </a:moveTo>
                  <a:lnTo>
                    <a:pt x="371535" y="0"/>
                  </a:lnTo>
                  <a:lnTo>
                    <a:pt x="371535" y="114300"/>
                  </a:lnTo>
                  <a:lnTo>
                    <a:pt x="576322" y="114300"/>
                  </a:lnTo>
                  <a:lnTo>
                    <a:pt x="576322" y="195263"/>
                  </a:lnTo>
                  <a:lnTo>
                    <a:pt x="538222" y="195263"/>
                  </a:lnTo>
                  <a:lnTo>
                    <a:pt x="538222" y="219075"/>
                  </a:lnTo>
                  <a:lnTo>
                    <a:pt x="521553" y="235744"/>
                  </a:lnTo>
                  <a:lnTo>
                    <a:pt x="521553" y="280988"/>
                  </a:lnTo>
                  <a:lnTo>
                    <a:pt x="497741" y="290513"/>
                  </a:lnTo>
                  <a:cubicBezTo>
                    <a:pt x="492185" y="295275"/>
                    <a:pt x="485644" y="299086"/>
                    <a:pt x="481072" y="304800"/>
                  </a:cubicBezTo>
                  <a:cubicBezTo>
                    <a:pt x="474524" y="312985"/>
                    <a:pt x="484451" y="316110"/>
                    <a:pt x="471547" y="319088"/>
                  </a:cubicBezTo>
                  <a:cubicBezTo>
                    <a:pt x="463774" y="320882"/>
                    <a:pt x="455672" y="320675"/>
                    <a:pt x="447735" y="321469"/>
                  </a:cubicBezTo>
                  <a:cubicBezTo>
                    <a:pt x="446941" y="323850"/>
                    <a:pt x="445962" y="326178"/>
                    <a:pt x="445353" y="328613"/>
                  </a:cubicBezTo>
                  <a:cubicBezTo>
                    <a:pt x="444371" y="332539"/>
                    <a:pt x="444393" y="336729"/>
                    <a:pt x="442972" y="340519"/>
                  </a:cubicBezTo>
                  <a:cubicBezTo>
                    <a:pt x="440810" y="346284"/>
                    <a:pt x="437423" y="349800"/>
                    <a:pt x="431066" y="350044"/>
                  </a:cubicBezTo>
                  <a:cubicBezTo>
                    <a:pt x="392193" y="351539"/>
                    <a:pt x="353279" y="351631"/>
                    <a:pt x="314385" y="352425"/>
                  </a:cubicBezTo>
                  <a:cubicBezTo>
                    <a:pt x="296129" y="351631"/>
                    <a:pt x="277561" y="353495"/>
                    <a:pt x="259616" y="350044"/>
                  </a:cubicBezTo>
                  <a:cubicBezTo>
                    <a:pt x="255719" y="349295"/>
                    <a:pt x="254748" y="343770"/>
                    <a:pt x="252472" y="340519"/>
                  </a:cubicBezTo>
                  <a:cubicBezTo>
                    <a:pt x="249190" y="335830"/>
                    <a:pt x="242947" y="326232"/>
                    <a:pt x="242947" y="326232"/>
                  </a:cubicBezTo>
                  <a:cubicBezTo>
                    <a:pt x="236648" y="301033"/>
                    <a:pt x="245201" y="330709"/>
                    <a:pt x="235803" y="309563"/>
                  </a:cubicBezTo>
                  <a:cubicBezTo>
                    <a:pt x="224470" y="284062"/>
                    <a:pt x="237056" y="304296"/>
                    <a:pt x="226278" y="288132"/>
                  </a:cubicBezTo>
                  <a:cubicBezTo>
                    <a:pt x="223823" y="280765"/>
                    <a:pt x="221516" y="275082"/>
                    <a:pt x="221516" y="266700"/>
                  </a:cubicBezTo>
                  <a:cubicBezTo>
                    <a:pt x="221516" y="264190"/>
                    <a:pt x="223103" y="261938"/>
                    <a:pt x="223897" y="259557"/>
                  </a:cubicBezTo>
                  <a:cubicBezTo>
                    <a:pt x="217786" y="256501"/>
                    <a:pt x="213738" y="253915"/>
                    <a:pt x="207228" y="252413"/>
                  </a:cubicBezTo>
                  <a:cubicBezTo>
                    <a:pt x="199341" y="250593"/>
                    <a:pt x="191095" y="250209"/>
                    <a:pt x="183416" y="247650"/>
                  </a:cubicBezTo>
                  <a:cubicBezTo>
                    <a:pt x="178653" y="246063"/>
                    <a:pt x="173998" y="244105"/>
                    <a:pt x="169128" y="242888"/>
                  </a:cubicBezTo>
                  <a:cubicBezTo>
                    <a:pt x="165953" y="242094"/>
                    <a:pt x="162738" y="241447"/>
                    <a:pt x="159603" y="240507"/>
                  </a:cubicBezTo>
                  <a:cubicBezTo>
                    <a:pt x="154795" y="239064"/>
                    <a:pt x="150332" y="235937"/>
                    <a:pt x="145316" y="235744"/>
                  </a:cubicBezTo>
                  <a:lnTo>
                    <a:pt x="83403" y="233363"/>
                  </a:lnTo>
                  <a:cubicBezTo>
                    <a:pt x="88833" y="200791"/>
                    <a:pt x="86873" y="218530"/>
                    <a:pt x="83403" y="159544"/>
                  </a:cubicBezTo>
                  <a:cubicBezTo>
                    <a:pt x="82981" y="152369"/>
                    <a:pt x="82204" y="145203"/>
                    <a:pt x="81022" y="138113"/>
                  </a:cubicBezTo>
                  <a:cubicBezTo>
                    <a:pt x="80609" y="135637"/>
                    <a:pt x="80033" y="133058"/>
                    <a:pt x="78641" y="130969"/>
                  </a:cubicBezTo>
                  <a:cubicBezTo>
                    <a:pt x="76773" y="128167"/>
                    <a:pt x="74084" y="125981"/>
                    <a:pt x="71497" y="123825"/>
                  </a:cubicBezTo>
                  <a:cubicBezTo>
                    <a:pt x="61018" y="115093"/>
                    <a:pt x="46459" y="113163"/>
                    <a:pt x="33397" y="111919"/>
                  </a:cubicBezTo>
                  <a:cubicBezTo>
                    <a:pt x="22307" y="110863"/>
                    <a:pt x="11172" y="110332"/>
                    <a:pt x="60" y="109538"/>
                  </a:cubicBezTo>
                  <a:cubicBezTo>
                    <a:pt x="3391" y="26264"/>
                    <a:pt x="-17505" y="53242"/>
                    <a:pt x="66735" y="47625"/>
                  </a:cubicBezTo>
                  <a:cubicBezTo>
                    <a:pt x="69239" y="47458"/>
                    <a:pt x="71497" y="46038"/>
                    <a:pt x="73878" y="45244"/>
                  </a:cubicBezTo>
                  <a:cubicBezTo>
                    <a:pt x="74672" y="42863"/>
                    <a:pt x="76260" y="40610"/>
                    <a:pt x="76260" y="38100"/>
                  </a:cubicBezTo>
                  <a:cubicBezTo>
                    <a:pt x="76260" y="29723"/>
                    <a:pt x="73952" y="24034"/>
                    <a:pt x="71497" y="16669"/>
                  </a:cubicBezTo>
                  <a:cubicBezTo>
                    <a:pt x="74009" y="1599"/>
                    <a:pt x="73878" y="7210"/>
                    <a:pt x="71497" y="0"/>
                  </a:cubicBez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71" name="Freeform 270"/>
            <p:cNvSpPr/>
            <p:nvPr/>
          </p:nvSpPr>
          <p:spPr>
            <a:xfrm>
              <a:off x="2466899" y="4821821"/>
              <a:ext cx="671268" cy="459792"/>
            </a:xfrm>
            <a:custGeom>
              <a:avLst/>
              <a:gdLst>
                <a:gd name="connsiteX0" fmla="*/ 152476 w 520213"/>
                <a:gd name="connsiteY0" fmla="*/ 348046 h 348046"/>
                <a:gd name="connsiteX1" fmla="*/ 152476 w 520213"/>
                <a:gd name="connsiteY1" fmla="*/ 348046 h 348046"/>
                <a:gd name="connsiteX2" fmla="*/ 90564 w 520213"/>
                <a:gd name="connsiteY2" fmla="*/ 343283 h 348046"/>
                <a:gd name="connsiteX3" fmla="*/ 26270 w 520213"/>
                <a:gd name="connsiteY3" fmla="*/ 343283 h 348046"/>
                <a:gd name="connsiteX4" fmla="*/ 76 w 520213"/>
                <a:gd name="connsiteY4" fmla="*/ 338521 h 348046"/>
                <a:gd name="connsiteX5" fmla="*/ 2457 w 520213"/>
                <a:gd name="connsiteY5" fmla="*/ 274227 h 348046"/>
                <a:gd name="connsiteX6" fmla="*/ 4839 w 520213"/>
                <a:gd name="connsiteY6" fmla="*/ 267083 h 348046"/>
                <a:gd name="connsiteX7" fmla="*/ 76 w 520213"/>
                <a:gd name="connsiteY7" fmla="*/ 212314 h 348046"/>
                <a:gd name="connsiteX8" fmla="*/ 2457 w 520213"/>
                <a:gd name="connsiteY8" fmla="*/ 198027 h 348046"/>
                <a:gd name="connsiteX9" fmla="*/ 28651 w 520213"/>
                <a:gd name="connsiteY9" fmla="*/ 195646 h 348046"/>
                <a:gd name="connsiteX10" fmla="*/ 40557 w 520213"/>
                <a:gd name="connsiteY10" fmla="*/ 193264 h 348046"/>
                <a:gd name="connsiteX11" fmla="*/ 128664 w 520213"/>
                <a:gd name="connsiteY11" fmla="*/ 188502 h 348046"/>
                <a:gd name="connsiteX12" fmla="*/ 128664 w 520213"/>
                <a:gd name="connsiteY12" fmla="*/ 98014 h 348046"/>
                <a:gd name="connsiteX13" fmla="*/ 185814 w 520213"/>
                <a:gd name="connsiteY13" fmla="*/ 95633 h 348046"/>
                <a:gd name="connsiteX14" fmla="*/ 197720 w 520213"/>
                <a:gd name="connsiteY14" fmla="*/ 93252 h 348046"/>
                <a:gd name="connsiteX15" fmla="*/ 207245 w 520213"/>
                <a:gd name="connsiteY15" fmla="*/ 90871 h 348046"/>
                <a:gd name="connsiteX16" fmla="*/ 226295 w 520213"/>
                <a:gd name="connsiteY16" fmla="*/ 95633 h 348046"/>
                <a:gd name="connsiteX17" fmla="*/ 235820 w 520213"/>
                <a:gd name="connsiteY17" fmla="*/ 93252 h 348046"/>
                <a:gd name="connsiteX18" fmla="*/ 242964 w 520213"/>
                <a:gd name="connsiteY18" fmla="*/ 90871 h 348046"/>
                <a:gd name="connsiteX19" fmla="*/ 273920 w 520213"/>
                <a:gd name="connsiteY19" fmla="*/ 93252 h 348046"/>
                <a:gd name="connsiteX20" fmla="*/ 302495 w 520213"/>
                <a:gd name="connsiteY20" fmla="*/ 90871 h 348046"/>
                <a:gd name="connsiteX21" fmla="*/ 304876 w 520213"/>
                <a:gd name="connsiteY21" fmla="*/ 81346 h 348046"/>
                <a:gd name="connsiteX22" fmla="*/ 302495 w 520213"/>
                <a:gd name="connsiteY22" fmla="*/ 67058 h 348046"/>
                <a:gd name="connsiteX23" fmla="*/ 300114 w 520213"/>
                <a:gd name="connsiteY23" fmla="*/ 28958 h 348046"/>
                <a:gd name="connsiteX24" fmla="*/ 423939 w 520213"/>
                <a:gd name="connsiteY24" fmla="*/ 12289 h 348046"/>
                <a:gd name="connsiteX25" fmla="*/ 440607 w 520213"/>
                <a:gd name="connsiteY25" fmla="*/ 9908 h 348046"/>
                <a:gd name="connsiteX26" fmla="*/ 514426 w 520213"/>
                <a:gd name="connsiteY26" fmla="*/ 140877 h 348046"/>
                <a:gd name="connsiteX27" fmla="*/ 478707 w 520213"/>
                <a:gd name="connsiteY27" fmla="*/ 152783 h 348046"/>
                <a:gd name="connsiteX28" fmla="*/ 481089 w 520213"/>
                <a:gd name="connsiteY28" fmla="*/ 167071 h 348046"/>
                <a:gd name="connsiteX29" fmla="*/ 485851 w 520213"/>
                <a:gd name="connsiteY29" fmla="*/ 174214 h 348046"/>
                <a:gd name="connsiteX30" fmla="*/ 492995 w 520213"/>
                <a:gd name="connsiteY30" fmla="*/ 209933 h 348046"/>
                <a:gd name="connsiteX31" fmla="*/ 507282 w 520213"/>
                <a:gd name="connsiteY31" fmla="*/ 217077 h 348046"/>
                <a:gd name="connsiteX32" fmla="*/ 514426 w 520213"/>
                <a:gd name="connsiteY32" fmla="*/ 221839 h 348046"/>
                <a:gd name="connsiteX33" fmla="*/ 512045 w 520213"/>
                <a:gd name="connsiteY33" fmla="*/ 283752 h 348046"/>
                <a:gd name="connsiteX34" fmla="*/ 509664 w 520213"/>
                <a:gd name="connsiteY34" fmla="*/ 293277 h 348046"/>
                <a:gd name="connsiteX35" fmla="*/ 504901 w 520213"/>
                <a:gd name="connsiteY35" fmla="*/ 307564 h 348046"/>
                <a:gd name="connsiteX36" fmla="*/ 502520 w 520213"/>
                <a:gd name="connsiteY36" fmla="*/ 328996 h 348046"/>
                <a:gd name="connsiteX37" fmla="*/ 473945 w 520213"/>
                <a:gd name="connsiteY37" fmla="*/ 338521 h 348046"/>
                <a:gd name="connsiteX38" fmla="*/ 454895 w 520213"/>
                <a:gd name="connsiteY38" fmla="*/ 343283 h 348046"/>
                <a:gd name="connsiteX39" fmla="*/ 152476 w 520213"/>
                <a:gd name="connsiteY39" fmla="*/ 348046 h 3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0213" h="348046">
                  <a:moveTo>
                    <a:pt x="152476" y="348046"/>
                  </a:moveTo>
                  <a:lnTo>
                    <a:pt x="152476" y="348046"/>
                  </a:lnTo>
                  <a:cubicBezTo>
                    <a:pt x="103302" y="339850"/>
                    <a:pt x="123987" y="339106"/>
                    <a:pt x="90564" y="343283"/>
                  </a:cubicBezTo>
                  <a:cubicBezTo>
                    <a:pt x="65823" y="351529"/>
                    <a:pt x="82199" y="347011"/>
                    <a:pt x="26270" y="343283"/>
                  </a:cubicBezTo>
                  <a:cubicBezTo>
                    <a:pt x="21699" y="342978"/>
                    <a:pt x="5225" y="339551"/>
                    <a:pt x="76" y="338521"/>
                  </a:cubicBezTo>
                  <a:cubicBezTo>
                    <a:pt x="870" y="317090"/>
                    <a:pt x="1030" y="295626"/>
                    <a:pt x="2457" y="274227"/>
                  </a:cubicBezTo>
                  <a:cubicBezTo>
                    <a:pt x="2624" y="271722"/>
                    <a:pt x="4839" y="269593"/>
                    <a:pt x="4839" y="267083"/>
                  </a:cubicBezTo>
                  <a:cubicBezTo>
                    <a:pt x="4839" y="224474"/>
                    <a:pt x="7087" y="233349"/>
                    <a:pt x="76" y="212314"/>
                  </a:cubicBezTo>
                  <a:cubicBezTo>
                    <a:pt x="870" y="207552"/>
                    <a:pt x="-1713" y="200460"/>
                    <a:pt x="2457" y="198027"/>
                  </a:cubicBezTo>
                  <a:cubicBezTo>
                    <a:pt x="10030" y="193610"/>
                    <a:pt x="19951" y="196734"/>
                    <a:pt x="28651" y="195646"/>
                  </a:cubicBezTo>
                  <a:cubicBezTo>
                    <a:pt x="32667" y="195144"/>
                    <a:pt x="36520" y="193552"/>
                    <a:pt x="40557" y="193264"/>
                  </a:cubicBezTo>
                  <a:cubicBezTo>
                    <a:pt x="69894" y="191168"/>
                    <a:pt x="128664" y="188502"/>
                    <a:pt x="128664" y="188502"/>
                  </a:cubicBezTo>
                  <a:cubicBezTo>
                    <a:pt x="128578" y="186781"/>
                    <a:pt x="122690" y="102555"/>
                    <a:pt x="128664" y="98014"/>
                  </a:cubicBezTo>
                  <a:cubicBezTo>
                    <a:pt x="143844" y="86477"/>
                    <a:pt x="166764" y="96427"/>
                    <a:pt x="185814" y="95633"/>
                  </a:cubicBezTo>
                  <a:cubicBezTo>
                    <a:pt x="189783" y="94839"/>
                    <a:pt x="193769" y="94130"/>
                    <a:pt x="197720" y="93252"/>
                  </a:cubicBezTo>
                  <a:cubicBezTo>
                    <a:pt x="200915" y="92542"/>
                    <a:pt x="203972" y="90871"/>
                    <a:pt x="207245" y="90871"/>
                  </a:cubicBezTo>
                  <a:cubicBezTo>
                    <a:pt x="212991" y="90871"/>
                    <a:pt x="220658" y="93754"/>
                    <a:pt x="226295" y="95633"/>
                  </a:cubicBezTo>
                  <a:cubicBezTo>
                    <a:pt x="229470" y="94839"/>
                    <a:pt x="232673" y="94151"/>
                    <a:pt x="235820" y="93252"/>
                  </a:cubicBezTo>
                  <a:cubicBezTo>
                    <a:pt x="238234" y="92562"/>
                    <a:pt x="240454" y="90871"/>
                    <a:pt x="242964" y="90871"/>
                  </a:cubicBezTo>
                  <a:cubicBezTo>
                    <a:pt x="253313" y="90871"/>
                    <a:pt x="263601" y="92458"/>
                    <a:pt x="273920" y="93252"/>
                  </a:cubicBezTo>
                  <a:cubicBezTo>
                    <a:pt x="283445" y="92458"/>
                    <a:pt x="293574" y="94302"/>
                    <a:pt x="302495" y="90871"/>
                  </a:cubicBezTo>
                  <a:cubicBezTo>
                    <a:pt x="305550" y="89696"/>
                    <a:pt x="304876" y="84619"/>
                    <a:pt x="304876" y="81346"/>
                  </a:cubicBezTo>
                  <a:cubicBezTo>
                    <a:pt x="304876" y="76518"/>
                    <a:pt x="303289" y="71821"/>
                    <a:pt x="302495" y="67058"/>
                  </a:cubicBezTo>
                  <a:cubicBezTo>
                    <a:pt x="301701" y="54358"/>
                    <a:pt x="300114" y="41683"/>
                    <a:pt x="300114" y="28958"/>
                  </a:cubicBezTo>
                  <a:cubicBezTo>
                    <a:pt x="300114" y="-25090"/>
                    <a:pt x="373454" y="13279"/>
                    <a:pt x="423939" y="12289"/>
                  </a:cubicBezTo>
                  <a:cubicBezTo>
                    <a:pt x="429495" y="11495"/>
                    <a:pt x="434995" y="9908"/>
                    <a:pt x="440607" y="9908"/>
                  </a:cubicBezTo>
                  <a:cubicBezTo>
                    <a:pt x="554821" y="9908"/>
                    <a:pt x="511731" y="-4679"/>
                    <a:pt x="514426" y="140877"/>
                  </a:cubicBezTo>
                  <a:cubicBezTo>
                    <a:pt x="494158" y="154389"/>
                    <a:pt x="505828" y="149770"/>
                    <a:pt x="478707" y="152783"/>
                  </a:cubicBezTo>
                  <a:cubicBezTo>
                    <a:pt x="479501" y="157546"/>
                    <a:pt x="479562" y="162490"/>
                    <a:pt x="481089" y="167071"/>
                  </a:cubicBezTo>
                  <a:cubicBezTo>
                    <a:pt x="481994" y="169786"/>
                    <a:pt x="485290" y="171408"/>
                    <a:pt x="485851" y="174214"/>
                  </a:cubicBezTo>
                  <a:cubicBezTo>
                    <a:pt x="488852" y="189221"/>
                    <a:pt x="482815" y="199753"/>
                    <a:pt x="492995" y="209933"/>
                  </a:cubicBezTo>
                  <a:cubicBezTo>
                    <a:pt x="499820" y="216758"/>
                    <a:pt x="499535" y="213204"/>
                    <a:pt x="507282" y="217077"/>
                  </a:cubicBezTo>
                  <a:cubicBezTo>
                    <a:pt x="509842" y="218357"/>
                    <a:pt x="512045" y="220252"/>
                    <a:pt x="514426" y="221839"/>
                  </a:cubicBezTo>
                  <a:cubicBezTo>
                    <a:pt x="513632" y="242477"/>
                    <a:pt x="513419" y="263145"/>
                    <a:pt x="512045" y="283752"/>
                  </a:cubicBezTo>
                  <a:cubicBezTo>
                    <a:pt x="511827" y="287017"/>
                    <a:pt x="510604" y="290142"/>
                    <a:pt x="509664" y="293277"/>
                  </a:cubicBezTo>
                  <a:cubicBezTo>
                    <a:pt x="508221" y="298085"/>
                    <a:pt x="504901" y="307564"/>
                    <a:pt x="504901" y="307564"/>
                  </a:cubicBezTo>
                  <a:cubicBezTo>
                    <a:pt x="504107" y="314708"/>
                    <a:pt x="504793" y="322177"/>
                    <a:pt x="502520" y="328996"/>
                  </a:cubicBezTo>
                  <a:cubicBezTo>
                    <a:pt x="498759" y="340280"/>
                    <a:pt x="480654" y="337775"/>
                    <a:pt x="473945" y="338521"/>
                  </a:cubicBezTo>
                  <a:cubicBezTo>
                    <a:pt x="468236" y="340424"/>
                    <a:pt x="460757" y="343244"/>
                    <a:pt x="454895" y="343283"/>
                  </a:cubicBezTo>
                  <a:lnTo>
                    <a:pt x="152476" y="348046"/>
                  </a:ln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72" name="Freeform 271"/>
            <p:cNvSpPr/>
            <p:nvPr/>
          </p:nvSpPr>
          <p:spPr>
            <a:xfrm>
              <a:off x="1707356" y="4714269"/>
              <a:ext cx="536788" cy="295881"/>
            </a:xfrm>
            <a:custGeom>
              <a:avLst/>
              <a:gdLst>
                <a:gd name="connsiteX0" fmla="*/ 88107 w 536788"/>
                <a:gd name="connsiteY0" fmla="*/ 2987 h 295881"/>
                <a:gd name="connsiteX1" fmla="*/ 88107 w 536788"/>
                <a:gd name="connsiteY1" fmla="*/ 2987 h 295881"/>
                <a:gd name="connsiteX2" fmla="*/ 126207 w 536788"/>
                <a:gd name="connsiteY2" fmla="*/ 5369 h 295881"/>
                <a:gd name="connsiteX3" fmla="*/ 147638 w 536788"/>
                <a:gd name="connsiteY3" fmla="*/ 7750 h 295881"/>
                <a:gd name="connsiteX4" fmla="*/ 159544 w 536788"/>
                <a:gd name="connsiteY4" fmla="*/ 10131 h 295881"/>
                <a:gd name="connsiteX5" fmla="*/ 350044 w 536788"/>
                <a:gd name="connsiteY5" fmla="*/ 12512 h 295881"/>
                <a:gd name="connsiteX6" fmla="*/ 357188 w 536788"/>
                <a:gd name="connsiteY6" fmla="*/ 14894 h 295881"/>
                <a:gd name="connsiteX7" fmla="*/ 373857 w 536788"/>
                <a:gd name="connsiteY7" fmla="*/ 17275 h 295881"/>
                <a:gd name="connsiteX8" fmla="*/ 528638 w 536788"/>
                <a:gd name="connsiteY8" fmla="*/ 19656 h 295881"/>
                <a:gd name="connsiteX9" fmla="*/ 528638 w 536788"/>
                <a:gd name="connsiteY9" fmla="*/ 191106 h 295881"/>
                <a:gd name="connsiteX10" fmla="*/ 523875 w 536788"/>
                <a:gd name="connsiteY10" fmla="*/ 233969 h 295881"/>
                <a:gd name="connsiteX11" fmla="*/ 509588 w 536788"/>
                <a:gd name="connsiteY11" fmla="*/ 236350 h 295881"/>
                <a:gd name="connsiteX12" fmla="*/ 485775 w 536788"/>
                <a:gd name="connsiteY12" fmla="*/ 238731 h 295881"/>
                <a:gd name="connsiteX13" fmla="*/ 478632 w 536788"/>
                <a:gd name="connsiteY13" fmla="*/ 241112 h 295881"/>
                <a:gd name="connsiteX14" fmla="*/ 411957 w 536788"/>
                <a:gd name="connsiteY14" fmla="*/ 243494 h 295881"/>
                <a:gd name="connsiteX15" fmla="*/ 407194 w 536788"/>
                <a:gd name="connsiteY15" fmla="*/ 257781 h 295881"/>
                <a:gd name="connsiteX16" fmla="*/ 400050 w 536788"/>
                <a:gd name="connsiteY16" fmla="*/ 281594 h 295881"/>
                <a:gd name="connsiteX17" fmla="*/ 390525 w 536788"/>
                <a:gd name="connsiteY17" fmla="*/ 283975 h 295881"/>
                <a:gd name="connsiteX18" fmla="*/ 376238 w 536788"/>
                <a:gd name="connsiteY18" fmla="*/ 286356 h 295881"/>
                <a:gd name="connsiteX19" fmla="*/ 361950 w 536788"/>
                <a:gd name="connsiteY19" fmla="*/ 291119 h 295881"/>
                <a:gd name="connsiteX20" fmla="*/ 354807 w 536788"/>
                <a:gd name="connsiteY20" fmla="*/ 293500 h 295881"/>
                <a:gd name="connsiteX21" fmla="*/ 326232 w 536788"/>
                <a:gd name="connsiteY21" fmla="*/ 295881 h 295881"/>
                <a:gd name="connsiteX22" fmla="*/ 257175 w 536788"/>
                <a:gd name="connsiteY22" fmla="*/ 293500 h 295881"/>
                <a:gd name="connsiteX23" fmla="*/ 238125 w 536788"/>
                <a:gd name="connsiteY23" fmla="*/ 288737 h 295881"/>
                <a:gd name="connsiteX24" fmla="*/ 223838 w 536788"/>
                <a:gd name="connsiteY24" fmla="*/ 286356 h 295881"/>
                <a:gd name="connsiteX25" fmla="*/ 157163 w 536788"/>
                <a:gd name="connsiteY25" fmla="*/ 288737 h 295881"/>
                <a:gd name="connsiteX26" fmla="*/ 147638 w 536788"/>
                <a:gd name="connsiteY26" fmla="*/ 286356 h 295881"/>
                <a:gd name="connsiteX27" fmla="*/ 152400 w 536788"/>
                <a:gd name="connsiteY27" fmla="*/ 253019 h 295881"/>
                <a:gd name="connsiteX28" fmla="*/ 154782 w 536788"/>
                <a:gd name="connsiteY28" fmla="*/ 243494 h 295881"/>
                <a:gd name="connsiteX29" fmla="*/ 161925 w 536788"/>
                <a:gd name="connsiteY29" fmla="*/ 236350 h 295881"/>
                <a:gd name="connsiteX30" fmla="*/ 164307 w 536788"/>
                <a:gd name="connsiteY30" fmla="*/ 226825 h 295881"/>
                <a:gd name="connsiteX31" fmla="*/ 169069 w 536788"/>
                <a:gd name="connsiteY31" fmla="*/ 212537 h 295881"/>
                <a:gd name="connsiteX32" fmla="*/ 164307 w 536788"/>
                <a:gd name="connsiteY32" fmla="*/ 191106 h 295881"/>
                <a:gd name="connsiteX33" fmla="*/ 159544 w 536788"/>
                <a:gd name="connsiteY33" fmla="*/ 183962 h 295881"/>
                <a:gd name="connsiteX34" fmla="*/ 157163 w 536788"/>
                <a:gd name="connsiteY34" fmla="*/ 172056 h 295881"/>
                <a:gd name="connsiteX35" fmla="*/ 126207 w 536788"/>
                <a:gd name="connsiteY35" fmla="*/ 164912 h 295881"/>
                <a:gd name="connsiteX36" fmla="*/ 47625 w 536788"/>
                <a:gd name="connsiteY36" fmla="*/ 155387 h 295881"/>
                <a:gd name="connsiteX37" fmla="*/ 42863 w 536788"/>
                <a:gd name="connsiteY37" fmla="*/ 136337 h 295881"/>
                <a:gd name="connsiteX38" fmla="*/ 21432 w 536788"/>
                <a:gd name="connsiteY38" fmla="*/ 114906 h 295881"/>
                <a:gd name="connsiteX39" fmla="*/ 16669 w 536788"/>
                <a:gd name="connsiteY39" fmla="*/ 107762 h 295881"/>
                <a:gd name="connsiteX40" fmla="*/ 0 w 536788"/>
                <a:gd name="connsiteY40" fmla="*/ 91094 h 295881"/>
                <a:gd name="connsiteX41" fmla="*/ 2382 w 536788"/>
                <a:gd name="connsiteY41" fmla="*/ 67281 h 295881"/>
                <a:gd name="connsiteX42" fmla="*/ 7144 w 536788"/>
                <a:gd name="connsiteY42" fmla="*/ 52994 h 295881"/>
                <a:gd name="connsiteX43" fmla="*/ 9525 w 536788"/>
                <a:gd name="connsiteY43" fmla="*/ 45850 h 295881"/>
                <a:gd name="connsiteX44" fmla="*/ 14288 w 536788"/>
                <a:gd name="connsiteY44" fmla="*/ 26800 h 295881"/>
                <a:gd name="connsiteX45" fmla="*/ 14288 w 536788"/>
                <a:gd name="connsiteY45" fmla="*/ 606 h 295881"/>
                <a:gd name="connsiteX46" fmla="*/ 23813 w 536788"/>
                <a:gd name="connsiteY46" fmla="*/ 2987 h 295881"/>
                <a:gd name="connsiteX47" fmla="*/ 35719 w 536788"/>
                <a:gd name="connsiteY47" fmla="*/ 5369 h 295881"/>
                <a:gd name="connsiteX48" fmla="*/ 42863 w 536788"/>
                <a:gd name="connsiteY48" fmla="*/ 7750 h 295881"/>
                <a:gd name="connsiteX49" fmla="*/ 57150 w 536788"/>
                <a:gd name="connsiteY49" fmla="*/ 10131 h 295881"/>
                <a:gd name="connsiteX50" fmla="*/ 102394 w 536788"/>
                <a:gd name="connsiteY50" fmla="*/ 7750 h 295881"/>
                <a:gd name="connsiteX51" fmla="*/ 116682 w 536788"/>
                <a:gd name="connsiteY51" fmla="*/ 2987 h 295881"/>
                <a:gd name="connsiteX52" fmla="*/ 88107 w 536788"/>
                <a:gd name="connsiteY52" fmla="*/ 2987 h 29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6788" h="295881">
                  <a:moveTo>
                    <a:pt x="88107" y="2987"/>
                  </a:moveTo>
                  <a:lnTo>
                    <a:pt x="88107" y="2987"/>
                  </a:lnTo>
                  <a:lnTo>
                    <a:pt x="126207" y="5369"/>
                  </a:lnTo>
                  <a:cubicBezTo>
                    <a:pt x="133372" y="5942"/>
                    <a:pt x="140523" y="6734"/>
                    <a:pt x="147638" y="7750"/>
                  </a:cubicBezTo>
                  <a:cubicBezTo>
                    <a:pt x="151645" y="8322"/>
                    <a:pt x="155498" y="10036"/>
                    <a:pt x="159544" y="10131"/>
                  </a:cubicBezTo>
                  <a:cubicBezTo>
                    <a:pt x="223031" y="11625"/>
                    <a:pt x="286544" y="11718"/>
                    <a:pt x="350044" y="12512"/>
                  </a:cubicBezTo>
                  <a:cubicBezTo>
                    <a:pt x="352425" y="13306"/>
                    <a:pt x="354727" y="14402"/>
                    <a:pt x="357188" y="14894"/>
                  </a:cubicBezTo>
                  <a:cubicBezTo>
                    <a:pt x="362692" y="15995"/>
                    <a:pt x="368246" y="17119"/>
                    <a:pt x="373857" y="17275"/>
                  </a:cubicBezTo>
                  <a:cubicBezTo>
                    <a:pt x="425437" y="18708"/>
                    <a:pt x="477044" y="18862"/>
                    <a:pt x="528638" y="19656"/>
                  </a:cubicBezTo>
                  <a:cubicBezTo>
                    <a:pt x="543933" y="80841"/>
                    <a:pt x="533993" y="37612"/>
                    <a:pt x="528638" y="191106"/>
                  </a:cubicBezTo>
                  <a:cubicBezTo>
                    <a:pt x="528137" y="205473"/>
                    <a:pt x="529454" y="220720"/>
                    <a:pt x="523875" y="233969"/>
                  </a:cubicBezTo>
                  <a:cubicBezTo>
                    <a:pt x="522001" y="238419"/>
                    <a:pt x="514379" y="235751"/>
                    <a:pt x="509588" y="236350"/>
                  </a:cubicBezTo>
                  <a:cubicBezTo>
                    <a:pt x="501672" y="237339"/>
                    <a:pt x="493713" y="237937"/>
                    <a:pt x="485775" y="238731"/>
                  </a:cubicBezTo>
                  <a:cubicBezTo>
                    <a:pt x="483394" y="239525"/>
                    <a:pt x="481137" y="240950"/>
                    <a:pt x="478632" y="241112"/>
                  </a:cubicBezTo>
                  <a:cubicBezTo>
                    <a:pt x="456439" y="242544"/>
                    <a:pt x="433614" y="238441"/>
                    <a:pt x="411957" y="243494"/>
                  </a:cubicBezTo>
                  <a:cubicBezTo>
                    <a:pt x="407068" y="244635"/>
                    <a:pt x="408411" y="252911"/>
                    <a:pt x="407194" y="257781"/>
                  </a:cubicBezTo>
                  <a:cubicBezTo>
                    <a:pt x="406367" y="261090"/>
                    <a:pt x="401597" y="281207"/>
                    <a:pt x="400050" y="281594"/>
                  </a:cubicBezTo>
                  <a:cubicBezTo>
                    <a:pt x="396875" y="282388"/>
                    <a:pt x="393734" y="283333"/>
                    <a:pt x="390525" y="283975"/>
                  </a:cubicBezTo>
                  <a:cubicBezTo>
                    <a:pt x="385791" y="284922"/>
                    <a:pt x="380922" y="285185"/>
                    <a:pt x="376238" y="286356"/>
                  </a:cubicBezTo>
                  <a:cubicBezTo>
                    <a:pt x="371368" y="287574"/>
                    <a:pt x="366713" y="289531"/>
                    <a:pt x="361950" y="291119"/>
                  </a:cubicBezTo>
                  <a:cubicBezTo>
                    <a:pt x="359569" y="291913"/>
                    <a:pt x="357308" y="293292"/>
                    <a:pt x="354807" y="293500"/>
                  </a:cubicBezTo>
                  <a:lnTo>
                    <a:pt x="326232" y="295881"/>
                  </a:lnTo>
                  <a:cubicBezTo>
                    <a:pt x="303213" y="295087"/>
                    <a:pt x="280132" y="295361"/>
                    <a:pt x="257175" y="293500"/>
                  </a:cubicBezTo>
                  <a:cubicBezTo>
                    <a:pt x="250651" y="292971"/>
                    <a:pt x="244581" y="289813"/>
                    <a:pt x="238125" y="288737"/>
                  </a:cubicBezTo>
                  <a:lnTo>
                    <a:pt x="223838" y="286356"/>
                  </a:lnTo>
                  <a:cubicBezTo>
                    <a:pt x="201613" y="287150"/>
                    <a:pt x="179402" y="288737"/>
                    <a:pt x="157163" y="288737"/>
                  </a:cubicBezTo>
                  <a:cubicBezTo>
                    <a:pt x="153890" y="288737"/>
                    <a:pt x="148432" y="289531"/>
                    <a:pt x="147638" y="286356"/>
                  </a:cubicBezTo>
                  <a:cubicBezTo>
                    <a:pt x="143830" y="271124"/>
                    <a:pt x="149083" y="264626"/>
                    <a:pt x="152400" y="253019"/>
                  </a:cubicBezTo>
                  <a:cubicBezTo>
                    <a:pt x="153299" y="249872"/>
                    <a:pt x="153158" y="246336"/>
                    <a:pt x="154782" y="243494"/>
                  </a:cubicBezTo>
                  <a:cubicBezTo>
                    <a:pt x="156453" y="240570"/>
                    <a:pt x="159544" y="238731"/>
                    <a:pt x="161925" y="236350"/>
                  </a:cubicBezTo>
                  <a:cubicBezTo>
                    <a:pt x="162719" y="233175"/>
                    <a:pt x="163367" y="229960"/>
                    <a:pt x="164307" y="226825"/>
                  </a:cubicBezTo>
                  <a:cubicBezTo>
                    <a:pt x="165750" y="222017"/>
                    <a:pt x="169069" y="212537"/>
                    <a:pt x="169069" y="212537"/>
                  </a:cubicBezTo>
                  <a:cubicBezTo>
                    <a:pt x="168155" y="207052"/>
                    <a:pt x="167237" y="196967"/>
                    <a:pt x="164307" y="191106"/>
                  </a:cubicBezTo>
                  <a:cubicBezTo>
                    <a:pt x="163027" y="188546"/>
                    <a:pt x="161132" y="186343"/>
                    <a:pt x="159544" y="183962"/>
                  </a:cubicBezTo>
                  <a:cubicBezTo>
                    <a:pt x="158750" y="179993"/>
                    <a:pt x="160025" y="174918"/>
                    <a:pt x="157163" y="172056"/>
                  </a:cubicBezTo>
                  <a:cubicBezTo>
                    <a:pt x="152806" y="167700"/>
                    <a:pt x="130789" y="165567"/>
                    <a:pt x="126207" y="164912"/>
                  </a:cubicBezTo>
                  <a:cubicBezTo>
                    <a:pt x="91531" y="153355"/>
                    <a:pt x="116926" y="160521"/>
                    <a:pt x="47625" y="155387"/>
                  </a:cubicBezTo>
                  <a:cubicBezTo>
                    <a:pt x="46038" y="149037"/>
                    <a:pt x="45606" y="142280"/>
                    <a:pt x="42863" y="136337"/>
                  </a:cubicBezTo>
                  <a:cubicBezTo>
                    <a:pt x="37421" y="124546"/>
                    <a:pt x="30049" y="123523"/>
                    <a:pt x="21432" y="114906"/>
                  </a:cubicBezTo>
                  <a:cubicBezTo>
                    <a:pt x="19408" y="112882"/>
                    <a:pt x="18693" y="109786"/>
                    <a:pt x="16669" y="107762"/>
                  </a:cubicBezTo>
                  <a:cubicBezTo>
                    <a:pt x="-3131" y="87962"/>
                    <a:pt x="10769" y="107245"/>
                    <a:pt x="0" y="91094"/>
                  </a:cubicBezTo>
                  <a:cubicBezTo>
                    <a:pt x="794" y="83156"/>
                    <a:pt x="912" y="75122"/>
                    <a:pt x="2382" y="67281"/>
                  </a:cubicBezTo>
                  <a:cubicBezTo>
                    <a:pt x="3307" y="62347"/>
                    <a:pt x="5557" y="57756"/>
                    <a:pt x="7144" y="52994"/>
                  </a:cubicBezTo>
                  <a:cubicBezTo>
                    <a:pt x="7938" y="50613"/>
                    <a:pt x="9033" y="48311"/>
                    <a:pt x="9525" y="45850"/>
                  </a:cubicBezTo>
                  <a:cubicBezTo>
                    <a:pt x="12399" y="31483"/>
                    <a:pt x="10627" y="37784"/>
                    <a:pt x="14288" y="26800"/>
                  </a:cubicBezTo>
                  <a:cubicBezTo>
                    <a:pt x="13694" y="23234"/>
                    <a:pt x="8905" y="4913"/>
                    <a:pt x="14288" y="606"/>
                  </a:cubicBezTo>
                  <a:cubicBezTo>
                    <a:pt x="16844" y="-1438"/>
                    <a:pt x="20618" y="2277"/>
                    <a:pt x="23813" y="2987"/>
                  </a:cubicBezTo>
                  <a:cubicBezTo>
                    <a:pt x="27764" y="3865"/>
                    <a:pt x="31793" y="4387"/>
                    <a:pt x="35719" y="5369"/>
                  </a:cubicBezTo>
                  <a:cubicBezTo>
                    <a:pt x="38154" y="5978"/>
                    <a:pt x="40413" y="7206"/>
                    <a:pt x="42863" y="7750"/>
                  </a:cubicBezTo>
                  <a:cubicBezTo>
                    <a:pt x="47576" y="8797"/>
                    <a:pt x="52388" y="9337"/>
                    <a:pt x="57150" y="10131"/>
                  </a:cubicBezTo>
                  <a:cubicBezTo>
                    <a:pt x="72231" y="9337"/>
                    <a:pt x="87399" y="9549"/>
                    <a:pt x="102394" y="7750"/>
                  </a:cubicBezTo>
                  <a:cubicBezTo>
                    <a:pt x="107379" y="7152"/>
                    <a:pt x="111919" y="4575"/>
                    <a:pt x="116682" y="2987"/>
                  </a:cubicBezTo>
                  <a:cubicBezTo>
                    <a:pt x="124578" y="355"/>
                    <a:pt x="121315" y="606"/>
                    <a:pt x="88107" y="2987"/>
                  </a:cubicBez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73" name="Freeform 272"/>
            <p:cNvSpPr/>
            <p:nvPr/>
          </p:nvSpPr>
          <p:spPr>
            <a:xfrm>
              <a:off x="2128978" y="4602956"/>
              <a:ext cx="655701" cy="266700"/>
            </a:xfrm>
            <a:custGeom>
              <a:avLst/>
              <a:gdLst>
                <a:gd name="connsiteX0" fmla="*/ 99872 w 655701"/>
                <a:gd name="connsiteY0" fmla="*/ 126207 h 266700"/>
                <a:gd name="connsiteX1" fmla="*/ 99872 w 655701"/>
                <a:gd name="connsiteY1" fmla="*/ 126207 h 266700"/>
                <a:gd name="connsiteX2" fmla="*/ 109397 w 655701"/>
                <a:gd name="connsiteY2" fmla="*/ 145257 h 266700"/>
                <a:gd name="connsiteX3" fmla="*/ 109397 w 655701"/>
                <a:gd name="connsiteY3" fmla="*/ 233363 h 266700"/>
                <a:gd name="connsiteX4" fmla="*/ 107016 w 655701"/>
                <a:gd name="connsiteY4" fmla="*/ 240507 h 266700"/>
                <a:gd name="connsiteX5" fmla="*/ 104635 w 655701"/>
                <a:gd name="connsiteY5" fmla="*/ 250032 h 266700"/>
                <a:gd name="connsiteX6" fmla="*/ 107016 w 655701"/>
                <a:gd name="connsiteY6" fmla="*/ 259557 h 266700"/>
                <a:gd name="connsiteX7" fmla="*/ 311803 w 655701"/>
                <a:gd name="connsiteY7" fmla="*/ 261938 h 266700"/>
                <a:gd name="connsiteX8" fmla="*/ 326091 w 655701"/>
                <a:gd name="connsiteY8" fmla="*/ 264319 h 266700"/>
                <a:gd name="connsiteX9" fmla="*/ 371335 w 655701"/>
                <a:gd name="connsiteY9" fmla="*/ 266700 h 266700"/>
                <a:gd name="connsiteX10" fmla="*/ 461822 w 655701"/>
                <a:gd name="connsiteY10" fmla="*/ 259557 h 266700"/>
                <a:gd name="connsiteX11" fmla="*/ 468966 w 655701"/>
                <a:gd name="connsiteY11" fmla="*/ 257175 h 266700"/>
                <a:gd name="connsiteX12" fmla="*/ 478491 w 655701"/>
                <a:gd name="connsiteY12" fmla="*/ 254794 h 266700"/>
                <a:gd name="connsiteX13" fmla="*/ 552310 w 655701"/>
                <a:gd name="connsiteY13" fmla="*/ 257175 h 266700"/>
                <a:gd name="connsiteX14" fmla="*/ 559453 w 655701"/>
                <a:gd name="connsiteY14" fmla="*/ 259557 h 266700"/>
                <a:gd name="connsiteX15" fmla="*/ 578503 w 655701"/>
                <a:gd name="connsiteY15" fmla="*/ 261938 h 266700"/>
                <a:gd name="connsiteX16" fmla="*/ 618985 w 655701"/>
                <a:gd name="connsiteY16" fmla="*/ 259557 h 266700"/>
                <a:gd name="connsiteX17" fmla="*/ 616603 w 655701"/>
                <a:gd name="connsiteY17" fmla="*/ 250032 h 266700"/>
                <a:gd name="connsiteX18" fmla="*/ 607078 w 655701"/>
                <a:gd name="connsiteY18" fmla="*/ 238125 h 266700"/>
                <a:gd name="connsiteX19" fmla="*/ 602316 w 655701"/>
                <a:gd name="connsiteY19" fmla="*/ 223838 h 266700"/>
                <a:gd name="connsiteX20" fmla="*/ 597553 w 655701"/>
                <a:gd name="connsiteY20" fmla="*/ 133350 h 266700"/>
                <a:gd name="connsiteX21" fmla="*/ 599935 w 655701"/>
                <a:gd name="connsiteY21" fmla="*/ 119063 h 266700"/>
                <a:gd name="connsiteX22" fmla="*/ 614222 w 655701"/>
                <a:gd name="connsiteY22" fmla="*/ 107157 h 266700"/>
                <a:gd name="connsiteX23" fmla="*/ 628510 w 655701"/>
                <a:gd name="connsiteY23" fmla="*/ 92869 h 266700"/>
                <a:gd name="connsiteX24" fmla="*/ 635653 w 655701"/>
                <a:gd name="connsiteY24" fmla="*/ 85725 h 266700"/>
                <a:gd name="connsiteX25" fmla="*/ 649941 w 655701"/>
                <a:gd name="connsiteY25" fmla="*/ 64294 h 266700"/>
                <a:gd name="connsiteX26" fmla="*/ 654703 w 655701"/>
                <a:gd name="connsiteY26" fmla="*/ 57150 h 266700"/>
                <a:gd name="connsiteX27" fmla="*/ 647560 w 655701"/>
                <a:gd name="connsiteY27" fmla="*/ 4763 h 266700"/>
                <a:gd name="connsiteX28" fmla="*/ 640416 w 655701"/>
                <a:gd name="connsiteY28" fmla="*/ 0 h 266700"/>
                <a:gd name="connsiteX29" fmla="*/ 547547 w 655701"/>
                <a:gd name="connsiteY29" fmla="*/ 2382 h 266700"/>
                <a:gd name="connsiteX30" fmla="*/ 499922 w 655701"/>
                <a:gd name="connsiteY30" fmla="*/ 7144 h 266700"/>
                <a:gd name="connsiteX31" fmla="*/ 11766 w 655701"/>
                <a:gd name="connsiteY31" fmla="*/ 11907 h 266700"/>
                <a:gd name="connsiteX32" fmla="*/ 26053 w 655701"/>
                <a:gd name="connsiteY32" fmla="*/ 130969 h 266700"/>
                <a:gd name="connsiteX33" fmla="*/ 45103 w 655701"/>
                <a:gd name="connsiteY33" fmla="*/ 133350 h 266700"/>
                <a:gd name="connsiteX34" fmla="*/ 99872 w 655701"/>
                <a:gd name="connsiteY34" fmla="*/ 12620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5701" h="266700">
                  <a:moveTo>
                    <a:pt x="99872" y="126207"/>
                  </a:moveTo>
                  <a:lnTo>
                    <a:pt x="99872" y="126207"/>
                  </a:lnTo>
                  <a:cubicBezTo>
                    <a:pt x="103047" y="132557"/>
                    <a:pt x="108267" y="138248"/>
                    <a:pt x="109397" y="145257"/>
                  </a:cubicBezTo>
                  <a:cubicBezTo>
                    <a:pt x="113276" y="169308"/>
                    <a:pt x="112461" y="207312"/>
                    <a:pt x="109397" y="233363"/>
                  </a:cubicBezTo>
                  <a:cubicBezTo>
                    <a:pt x="109104" y="235856"/>
                    <a:pt x="107706" y="238093"/>
                    <a:pt x="107016" y="240507"/>
                  </a:cubicBezTo>
                  <a:cubicBezTo>
                    <a:pt x="106117" y="243654"/>
                    <a:pt x="105429" y="246857"/>
                    <a:pt x="104635" y="250032"/>
                  </a:cubicBezTo>
                  <a:cubicBezTo>
                    <a:pt x="105429" y="253207"/>
                    <a:pt x="103749" y="259369"/>
                    <a:pt x="107016" y="259557"/>
                  </a:cubicBezTo>
                  <a:cubicBezTo>
                    <a:pt x="175170" y="263474"/>
                    <a:pt x="243552" y="260454"/>
                    <a:pt x="311803" y="261938"/>
                  </a:cubicBezTo>
                  <a:cubicBezTo>
                    <a:pt x="316630" y="262043"/>
                    <a:pt x="321278" y="263934"/>
                    <a:pt x="326091" y="264319"/>
                  </a:cubicBezTo>
                  <a:cubicBezTo>
                    <a:pt x="341145" y="265523"/>
                    <a:pt x="356254" y="265906"/>
                    <a:pt x="371335" y="266700"/>
                  </a:cubicBezTo>
                  <a:cubicBezTo>
                    <a:pt x="380098" y="266152"/>
                    <a:pt x="436139" y="265265"/>
                    <a:pt x="461822" y="259557"/>
                  </a:cubicBezTo>
                  <a:cubicBezTo>
                    <a:pt x="464272" y="259012"/>
                    <a:pt x="466552" y="257865"/>
                    <a:pt x="468966" y="257175"/>
                  </a:cubicBezTo>
                  <a:cubicBezTo>
                    <a:pt x="472113" y="256276"/>
                    <a:pt x="475316" y="255588"/>
                    <a:pt x="478491" y="254794"/>
                  </a:cubicBezTo>
                  <a:cubicBezTo>
                    <a:pt x="503097" y="255588"/>
                    <a:pt x="527733" y="255729"/>
                    <a:pt x="552310" y="257175"/>
                  </a:cubicBezTo>
                  <a:cubicBezTo>
                    <a:pt x="554816" y="257322"/>
                    <a:pt x="556984" y="259108"/>
                    <a:pt x="559453" y="259557"/>
                  </a:cubicBezTo>
                  <a:cubicBezTo>
                    <a:pt x="565749" y="260702"/>
                    <a:pt x="572153" y="261144"/>
                    <a:pt x="578503" y="261938"/>
                  </a:cubicBezTo>
                  <a:lnTo>
                    <a:pt x="618985" y="259557"/>
                  </a:lnTo>
                  <a:cubicBezTo>
                    <a:pt x="622109" y="258581"/>
                    <a:pt x="617502" y="253179"/>
                    <a:pt x="616603" y="250032"/>
                  </a:cubicBezTo>
                  <a:cubicBezTo>
                    <a:pt x="613896" y="240559"/>
                    <a:pt x="615650" y="243840"/>
                    <a:pt x="607078" y="238125"/>
                  </a:cubicBezTo>
                  <a:cubicBezTo>
                    <a:pt x="605491" y="233363"/>
                    <a:pt x="602478" y="228855"/>
                    <a:pt x="602316" y="223838"/>
                  </a:cubicBezTo>
                  <a:cubicBezTo>
                    <a:pt x="599754" y="144409"/>
                    <a:pt x="603418" y="174391"/>
                    <a:pt x="597553" y="133350"/>
                  </a:cubicBezTo>
                  <a:cubicBezTo>
                    <a:pt x="598347" y="128588"/>
                    <a:pt x="597974" y="123475"/>
                    <a:pt x="599935" y="119063"/>
                  </a:cubicBezTo>
                  <a:cubicBezTo>
                    <a:pt x="602596" y="113077"/>
                    <a:pt x="609805" y="111083"/>
                    <a:pt x="614222" y="107157"/>
                  </a:cubicBezTo>
                  <a:cubicBezTo>
                    <a:pt x="619256" y="102682"/>
                    <a:pt x="623747" y="97632"/>
                    <a:pt x="628510" y="92869"/>
                  </a:cubicBezTo>
                  <a:cubicBezTo>
                    <a:pt x="630891" y="90488"/>
                    <a:pt x="633785" y="88527"/>
                    <a:pt x="635653" y="85725"/>
                  </a:cubicBezTo>
                  <a:lnTo>
                    <a:pt x="649941" y="64294"/>
                  </a:lnTo>
                  <a:lnTo>
                    <a:pt x="654703" y="57150"/>
                  </a:lnTo>
                  <a:cubicBezTo>
                    <a:pt x="654098" y="45649"/>
                    <a:pt x="660333" y="17537"/>
                    <a:pt x="647560" y="4763"/>
                  </a:cubicBezTo>
                  <a:cubicBezTo>
                    <a:pt x="645536" y="2739"/>
                    <a:pt x="642797" y="1588"/>
                    <a:pt x="640416" y="0"/>
                  </a:cubicBezTo>
                  <a:lnTo>
                    <a:pt x="547547" y="2382"/>
                  </a:lnTo>
                  <a:cubicBezTo>
                    <a:pt x="452854" y="6591"/>
                    <a:pt x="698258" y="4427"/>
                    <a:pt x="499922" y="7144"/>
                  </a:cubicBezTo>
                  <a:lnTo>
                    <a:pt x="11766" y="11907"/>
                  </a:lnTo>
                  <a:cubicBezTo>
                    <a:pt x="13775" y="110361"/>
                    <a:pt x="-23952" y="123277"/>
                    <a:pt x="26053" y="130969"/>
                  </a:cubicBezTo>
                  <a:cubicBezTo>
                    <a:pt x="32378" y="131942"/>
                    <a:pt x="38753" y="132556"/>
                    <a:pt x="45103" y="133350"/>
                  </a:cubicBezTo>
                  <a:cubicBezTo>
                    <a:pt x="70799" y="139776"/>
                    <a:pt x="90744" y="127398"/>
                    <a:pt x="99872" y="126207"/>
                  </a:cubicBez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grpSp>
      <p:grpSp>
        <p:nvGrpSpPr>
          <p:cNvPr id="274" name="Group 75"/>
          <p:cNvGrpSpPr>
            <a:grpSpLocks noChangeAspect="1"/>
          </p:cNvGrpSpPr>
          <p:nvPr/>
        </p:nvGrpSpPr>
        <p:grpSpPr bwMode="auto">
          <a:xfrm>
            <a:off x="2320620" y="4773325"/>
            <a:ext cx="223794" cy="223794"/>
            <a:chOff x="3962400" y="2133600"/>
            <a:chExt cx="2438400" cy="2438400"/>
          </a:xfrm>
          <a:effectLst>
            <a:outerShdw blurRad="50800" dist="38100" dir="4200000" algn="tl" rotWithShape="0">
              <a:prstClr val="black">
                <a:alpha val="70000"/>
              </a:prstClr>
            </a:outerShdw>
          </a:effectLst>
        </p:grpSpPr>
        <p:sp>
          <p:nvSpPr>
            <p:cNvPr id="275" name="Oval 274"/>
            <p:cNvSpPr/>
            <p:nvPr/>
          </p:nvSpPr>
          <p:spPr>
            <a:xfrm>
              <a:off x="3962400" y="2133600"/>
              <a:ext cx="2438400" cy="2438400"/>
            </a:xfrm>
            <a:prstGeom prst="ellipse">
              <a:avLst/>
            </a:prstGeom>
            <a:gradFill flip="none" rotWithShape="1">
              <a:gsLst>
                <a:gs pos="0">
                  <a:srgbClr val="F3A025"/>
                </a:gs>
                <a:gs pos="50000">
                  <a:srgbClr val="FFC000"/>
                </a:gs>
                <a:gs pos="100000">
                  <a:srgbClr val="FFFF66"/>
                </a:gs>
              </a:gsLst>
              <a:path path="circle">
                <a:fillToRect t="100000" r="100000"/>
              </a:path>
              <a:tileRect l="-100000" b="-100000"/>
            </a:gradFill>
            <a:ln w="28575">
              <a:solidFill>
                <a:srgbClr val="E24100"/>
              </a:solidFill>
            </a:ln>
            <a:scene3d>
              <a:camera prst="orthographicFront"/>
              <a:lightRig rig="threePt" dir="t">
                <a:rot lat="0" lon="0" rev="6600000"/>
              </a:lightRig>
            </a:scene3d>
            <a:sp3d>
              <a:bevelT w="12700" h="254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276" name="Oval 275"/>
            <p:cNvSpPr/>
            <p:nvPr/>
          </p:nvSpPr>
          <p:spPr>
            <a:xfrm>
              <a:off x="4419595" y="2218272"/>
              <a:ext cx="1828800" cy="1828800"/>
            </a:xfrm>
            <a:prstGeom prst="ellipse">
              <a:avLst/>
            </a:prstGeom>
            <a:solidFill>
              <a:srgbClr val="FFFF6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277" name="Oval 276"/>
            <p:cNvSpPr/>
            <p:nvPr/>
          </p:nvSpPr>
          <p:spPr>
            <a:xfrm>
              <a:off x="4876800" y="2370667"/>
              <a:ext cx="1219200" cy="1219200"/>
            </a:xfrm>
            <a:prstGeom prst="ellipse">
              <a:avLst/>
            </a:prstGeom>
            <a:solidFill>
              <a:srgbClr val="FFFF6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278" name="Oval 277"/>
            <p:cNvSpPr/>
            <p:nvPr/>
          </p:nvSpPr>
          <p:spPr>
            <a:xfrm>
              <a:off x="5181600" y="2438400"/>
              <a:ext cx="846667" cy="846667"/>
            </a:xfrm>
            <a:prstGeom prst="ellipse">
              <a:avLst/>
            </a:prstGeom>
            <a:solidFill>
              <a:srgbClr val="FFFFCC">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sp>
        <p:nvSpPr>
          <p:cNvPr id="279" name="Rectangle 63"/>
          <p:cNvSpPr>
            <a:spLocks noChangeArrowheads="1"/>
          </p:cNvSpPr>
          <p:nvPr/>
        </p:nvSpPr>
        <p:spPr bwMode="auto">
          <a:xfrm>
            <a:off x="2990885" y="6003620"/>
            <a:ext cx="171380" cy="146869"/>
          </a:xfrm>
          <a:prstGeom prst="rect">
            <a:avLst/>
          </a:prstGeom>
          <a:solidFill>
            <a:srgbClr val="FF6D33"/>
          </a:solidFill>
          <a:ln w="19050">
            <a:solidFill>
              <a:schemeClr val="tx1"/>
            </a:solidFill>
            <a:miter lim="800000"/>
            <a:headEnd/>
            <a:tailEnd/>
          </a:ln>
          <a:effectLst>
            <a:outerShdw blurRad="38100" dist="12700" dir="2700000" algn="tl" rotWithShape="0">
              <a:prstClr val="black">
                <a:alpha val="35000"/>
              </a:prstClr>
            </a:outerShdw>
          </a:effectLst>
        </p:spPr>
        <p:txBody>
          <a:bodyPr wrap="none" anchor="ctr"/>
          <a:lstStyle/>
          <a:p>
            <a:pPr algn="ctr"/>
            <a:endParaRPr lang="en-US" sz="1800" dirty="0">
              <a:solidFill>
                <a:prstClr val="black"/>
              </a:solidFill>
            </a:endParaRPr>
          </a:p>
        </p:txBody>
      </p:sp>
      <p:pic>
        <p:nvPicPr>
          <p:cNvPr id="2" name="Picture 1"/>
          <p:cNvPicPr>
            <a:picLocks noChangeAspect="1"/>
          </p:cNvPicPr>
          <p:nvPr/>
        </p:nvPicPr>
        <p:blipFill>
          <a:blip r:embed="rId12"/>
          <a:stretch>
            <a:fillRect/>
          </a:stretch>
        </p:blipFill>
        <p:spPr>
          <a:xfrm>
            <a:off x="5384810" y="7536553"/>
            <a:ext cx="1847064" cy="2162051"/>
          </a:xfrm>
          <a:prstGeom prst="rect">
            <a:avLst/>
          </a:prstGeom>
        </p:spPr>
      </p:pic>
      <p:sp>
        <p:nvSpPr>
          <p:cNvPr id="280" name="Freeform 69"/>
          <p:cNvSpPr>
            <a:spLocks/>
          </p:cNvSpPr>
          <p:nvPr/>
        </p:nvSpPr>
        <p:spPr bwMode="auto">
          <a:xfrm>
            <a:off x="1597547" y="4381214"/>
            <a:ext cx="1640350" cy="1517647"/>
          </a:xfrm>
          <a:custGeom>
            <a:avLst/>
            <a:gdLst/>
            <a:ahLst/>
            <a:cxnLst>
              <a:cxn ang="0">
                <a:pos x="1200" y="0"/>
              </a:cxn>
              <a:cxn ang="0">
                <a:pos x="336" y="0"/>
              </a:cxn>
              <a:cxn ang="0">
                <a:pos x="336" y="432"/>
              </a:cxn>
              <a:cxn ang="0">
                <a:pos x="0" y="432"/>
              </a:cxn>
              <a:cxn ang="0">
                <a:pos x="0" y="1872"/>
              </a:cxn>
              <a:cxn ang="0">
                <a:pos x="144" y="1872"/>
              </a:cxn>
              <a:cxn ang="0">
                <a:pos x="144" y="2160"/>
              </a:cxn>
              <a:cxn ang="0">
                <a:pos x="720" y="2160"/>
              </a:cxn>
              <a:cxn ang="0">
                <a:pos x="720" y="2976"/>
              </a:cxn>
              <a:cxn ang="0">
                <a:pos x="2976" y="2976"/>
              </a:cxn>
              <a:cxn ang="0">
                <a:pos x="2976" y="1872"/>
              </a:cxn>
              <a:cxn ang="0">
                <a:pos x="3216" y="1872"/>
              </a:cxn>
              <a:cxn ang="0">
                <a:pos x="3216" y="1248"/>
              </a:cxn>
              <a:cxn ang="0">
                <a:pos x="3216" y="624"/>
              </a:cxn>
              <a:cxn ang="0">
                <a:pos x="2736" y="624"/>
              </a:cxn>
              <a:cxn ang="0">
                <a:pos x="2736" y="336"/>
              </a:cxn>
              <a:cxn ang="0">
                <a:pos x="2208" y="336"/>
              </a:cxn>
              <a:cxn ang="0">
                <a:pos x="2208" y="96"/>
              </a:cxn>
              <a:cxn ang="0">
                <a:pos x="1200" y="96"/>
              </a:cxn>
              <a:cxn ang="0">
                <a:pos x="1200" y="0"/>
              </a:cxn>
            </a:cxnLst>
            <a:rect l="0" t="0" r="r" b="b"/>
            <a:pathLst>
              <a:path w="3216" h="2976">
                <a:moveTo>
                  <a:pt x="1200" y="0"/>
                </a:moveTo>
                <a:lnTo>
                  <a:pt x="336" y="0"/>
                </a:lnTo>
                <a:lnTo>
                  <a:pt x="336" y="432"/>
                </a:lnTo>
                <a:lnTo>
                  <a:pt x="0" y="432"/>
                </a:lnTo>
                <a:lnTo>
                  <a:pt x="0" y="1872"/>
                </a:lnTo>
                <a:lnTo>
                  <a:pt x="144" y="1872"/>
                </a:lnTo>
                <a:lnTo>
                  <a:pt x="144" y="2160"/>
                </a:lnTo>
                <a:lnTo>
                  <a:pt x="720" y="2160"/>
                </a:lnTo>
                <a:lnTo>
                  <a:pt x="720" y="2976"/>
                </a:lnTo>
                <a:lnTo>
                  <a:pt x="2976" y="2976"/>
                </a:lnTo>
                <a:lnTo>
                  <a:pt x="2976" y="1872"/>
                </a:lnTo>
                <a:lnTo>
                  <a:pt x="3216" y="1872"/>
                </a:lnTo>
                <a:lnTo>
                  <a:pt x="3216" y="1248"/>
                </a:lnTo>
                <a:lnTo>
                  <a:pt x="3216" y="624"/>
                </a:lnTo>
                <a:lnTo>
                  <a:pt x="2736" y="624"/>
                </a:lnTo>
                <a:lnTo>
                  <a:pt x="2736" y="336"/>
                </a:lnTo>
                <a:lnTo>
                  <a:pt x="2208" y="336"/>
                </a:lnTo>
                <a:lnTo>
                  <a:pt x="2208" y="96"/>
                </a:lnTo>
                <a:lnTo>
                  <a:pt x="1200" y="96"/>
                </a:lnTo>
                <a:lnTo>
                  <a:pt x="1200" y="0"/>
                </a:lnTo>
                <a:close/>
              </a:path>
            </a:pathLst>
          </a:custGeom>
          <a:noFill/>
          <a:ln w="38100">
            <a:solidFill>
              <a:schemeClr val="tx1"/>
            </a:solidFill>
            <a:round/>
            <a:headEnd/>
            <a:tailEnd/>
          </a:ln>
          <a:effectLst/>
        </p:spPr>
        <p:txBody>
          <a:bodyPr/>
          <a:lstStyle/>
          <a:p>
            <a:pPr algn="ctr"/>
            <a:endParaRPr lang="en-US" sz="1800" dirty="0">
              <a:solidFill>
                <a:prstClr val="black"/>
              </a:solidFill>
            </a:endParaRPr>
          </a:p>
        </p:txBody>
      </p:sp>
      <p:pic>
        <p:nvPicPr>
          <p:cNvPr id="6" name="Picture 5">
            <a:extLst>
              <a:ext uri="{FF2B5EF4-FFF2-40B4-BE49-F238E27FC236}">
                <a16:creationId xmlns:a16="http://schemas.microsoft.com/office/drawing/2014/main" id="{8A8F6B03-10E5-40E9-9BA0-07F6BE77499D}"/>
              </a:ext>
            </a:extLst>
          </p:cNvPr>
          <p:cNvPicPr>
            <a:picLocks noChangeAspect="1"/>
          </p:cNvPicPr>
          <p:nvPr/>
        </p:nvPicPr>
        <p:blipFill>
          <a:blip r:embed="rId13"/>
          <a:stretch>
            <a:fillRect/>
          </a:stretch>
        </p:blipFill>
        <p:spPr>
          <a:xfrm>
            <a:off x="858106" y="458806"/>
            <a:ext cx="7235802" cy="5593535"/>
          </a:xfrm>
          <a:prstGeom prst="rect">
            <a:avLst/>
          </a:prstGeom>
          <a:ln>
            <a:solidFill>
              <a:schemeClr val="bg1">
                <a:lumMod val="75000"/>
              </a:schemeClr>
            </a:solidFill>
          </a:ln>
          <a:effectLst>
            <a:outerShdw blurRad="152400" dist="25400" dir="2700000" algn="tl" rotWithShape="0">
              <a:prstClr val="black">
                <a:alpha val="61000"/>
              </a:prstClr>
            </a:outerShdw>
          </a:effectLst>
        </p:spPr>
      </p:pic>
      <p:pic>
        <p:nvPicPr>
          <p:cNvPr id="7" name="Picture 6">
            <a:extLst>
              <a:ext uri="{FF2B5EF4-FFF2-40B4-BE49-F238E27FC236}">
                <a16:creationId xmlns:a16="http://schemas.microsoft.com/office/drawing/2014/main" id="{16DD1B04-0CD1-4A76-B43E-60C9D977BFFB}"/>
              </a:ext>
            </a:extLst>
          </p:cNvPr>
          <p:cNvPicPr>
            <a:picLocks noChangeAspect="1"/>
          </p:cNvPicPr>
          <p:nvPr/>
        </p:nvPicPr>
        <p:blipFill>
          <a:blip r:embed="rId14"/>
          <a:stretch>
            <a:fillRect/>
          </a:stretch>
        </p:blipFill>
        <p:spPr>
          <a:xfrm>
            <a:off x="971828" y="1456501"/>
            <a:ext cx="7956126" cy="540759"/>
          </a:xfrm>
          <a:prstGeom prst="rect">
            <a:avLst/>
          </a:prstGeom>
          <a:ln>
            <a:solidFill>
              <a:schemeClr val="bg1">
                <a:lumMod val="75000"/>
              </a:schemeClr>
            </a:solidFill>
          </a:ln>
          <a:effectLst>
            <a:outerShdw blurRad="152400" dist="25400" dir="2700000" algn="tl" rotWithShape="0">
              <a:prstClr val="black">
                <a:alpha val="61000"/>
              </a:prstClr>
            </a:outerShdw>
          </a:effectLst>
        </p:spPr>
      </p:pic>
      <p:pic>
        <p:nvPicPr>
          <p:cNvPr id="15" name="Picture 14">
            <a:extLst>
              <a:ext uri="{FF2B5EF4-FFF2-40B4-BE49-F238E27FC236}">
                <a16:creationId xmlns:a16="http://schemas.microsoft.com/office/drawing/2014/main" id="{DD15A749-74C7-42B3-9E1E-A617DBF01768}"/>
              </a:ext>
            </a:extLst>
          </p:cNvPr>
          <p:cNvPicPr>
            <a:picLocks noChangeAspect="1"/>
          </p:cNvPicPr>
          <p:nvPr/>
        </p:nvPicPr>
        <p:blipFill rotWithShape="1">
          <a:blip r:embed="rId15"/>
          <a:srcRect l="1784" t="8326" r="1965"/>
          <a:stretch/>
        </p:blipFill>
        <p:spPr>
          <a:xfrm>
            <a:off x="99641" y="1447800"/>
            <a:ext cx="2373924" cy="569955"/>
          </a:xfrm>
          <a:prstGeom prst="rect">
            <a:avLst/>
          </a:prstGeom>
          <a:ln>
            <a:solidFill>
              <a:schemeClr val="bg1">
                <a:lumMod val="75000"/>
              </a:schemeClr>
            </a:solidFill>
          </a:ln>
          <a:effectLst>
            <a:outerShdw blurRad="152400" dist="25400" dir="2700000" algn="tl" rotWithShape="0">
              <a:prstClr val="black">
                <a:alpha val="61000"/>
              </a:prstClr>
            </a:outerShdw>
          </a:effectLst>
        </p:spPr>
      </p:pic>
      <p:pic>
        <p:nvPicPr>
          <p:cNvPr id="8" name="Picture 7">
            <a:extLst>
              <a:ext uri="{FF2B5EF4-FFF2-40B4-BE49-F238E27FC236}">
                <a16:creationId xmlns:a16="http://schemas.microsoft.com/office/drawing/2014/main" id="{64D6BA95-4AE8-4109-B098-EF2F2158A506}"/>
              </a:ext>
            </a:extLst>
          </p:cNvPr>
          <p:cNvPicPr>
            <a:picLocks noChangeAspect="1"/>
          </p:cNvPicPr>
          <p:nvPr/>
        </p:nvPicPr>
        <p:blipFill>
          <a:blip r:embed="rId16"/>
          <a:stretch>
            <a:fillRect/>
          </a:stretch>
        </p:blipFill>
        <p:spPr>
          <a:xfrm>
            <a:off x="262035" y="304617"/>
            <a:ext cx="8541440" cy="631060"/>
          </a:xfrm>
          <a:prstGeom prst="rect">
            <a:avLst/>
          </a:prstGeom>
          <a:ln>
            <a:solidFill>
              <a:schemeClr val="bg1">
                <a:lumMod val="75000"/>
              </a:schemeClr>
            </a:solidFill>
          </a:ln>
          <a:effectLst>
            <a:outerShdw blurRad="152400" dist="25400" dir="2700000" algn="tl" rotWithShape="0">
              <a:prstClr val="black">
                <a:alpha val="61000"/>
              </a:prstClr>
            </a:outerShdw>
          </a:effectLst>
        </p:spPr>
      </p:pic>
      <p:sp>
        <p:nvSpPr>
          <p:cNvPr id="4" name="Date Placeholder 3">
            <a:extLst>
              <a:ext uri="{FF2B5EF4-FFF2-40B4-BE49-F238E27FC236}">
                <a16:creationId xmlns:a16="http://schemas.microsoft.com/office/drawing/2014/main" id="{87F85CCA-E8BA-79D4-5C6A-EBDB8794EAF7}"/>
              </a:ext>
            </a:extLst>
          </p:cNvPr>
          <p:cNvSpPr>
            <a:spLocks noGrp="1"/>
          </p:cNvSpPr>
          <p:nvPr>
            <p:ph type="dt" sz="half" idx="2"/>
          </p:nvPr>
        </p:nvSpPr>
        <p:spPr/>
        <p:txBody>
          <a:bodyPr/>
          <a:lstStyle/>
          <a:p>
            <a:r>
              <a:rPr lang="en-US"/>
              <a:t>September 7, 2022</a:t>
            </a:r>
            <a:endParaRPr lang="en-US" dirty="0"/>
          </a:p>
        </p:txBody>
      </p:sp>
      <p:sp>
        <p:nvSpPr>
          <p:cNvPr id="10" name="Footer Placeholder 9">
            <a:extLst>
              <a:ext uri="{FF2B5EF4-FFF2-40B4-BE49-F238E27FC236}">
                <a16:creationId xmlns:a16="http://schemas.microsoft.com/office/drawing/2014/main" id="{072FA94F-48F0-F8F5-4E7B-2272B056577F}"/>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24130340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3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300"/>
                                        <p:tgtEl>
                                          <p:spTgt spid="7"/>
                                        </p:tgtEl>
                                      </p:cBhvr>
                                    </p:animEffect>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3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
                                        <p:tgtEl>
                                          <p:spTgt spid="6"/>
                                        </p:tgtEl>
                                      </p:cBhvr>
                                    </p:animEffect>
                                    <p:set>
                                      <p:cBhvr>
                                        <p:cTn id="22" dur="1" fill="hold">
                                          <p:stCondLst>
                                            <p:cond delay="199"/>
                                          </p:stCondLst>
                                        </p:cTn>
                                        <p:tgtEl>
                                          <p:spTgt spid="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
                                        <p:tgtEl>
                                          <p:spTgt spid="8"/>
                                        </p:tgtEl>
                                      </p:cBhvr>
                                    </p:animEffect>
                                    <p:set>
                                      <p:cBhvr>
                                        <p:cTn id="25" dur="1" fill="hold">
                                          <p:stCondLst>
                                            <p:cond delay="199"/>
                                          </p:stCondLst>
                                        </p:cTn>
                                        <p:tgtEl>
                                          <p:spTgt spid="8"/>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
                                        <p:tgtEl>
                                          <p:spTgt spid="7"/>
                                        </p:tgtEl>
                                      </p:cBhvr>
                                    </p:animEffect>
                                    <p:set>
                                      <p:cBhvr>
                                        <p:cTn id="28" dur="1" fill="hold">
                                          <p:stCondLst>
                                            <p:cond delay="199"/>
                                          </p:stCondLst>
                                        </p:cTn>
                                        <p:tgtEl>
                                          <p:spTgt spid="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
                                        <p:tgtEl>
                                          <p:spTgt spid="15"/>
                                        </p:tgtEl>
                                      </p:cBhvr>
                                    </p:animEffect>
                                    <p:set>
                                      <p:cBhvr>
                                        <p:cTn id="31" dur="1" fill="hold">
                                          <p:stCondLst>
                                            <p:cond delay="199"/>
                                          </p:stCondLst>
                                        </p:cTn>
                                        <p:tgtEl>
                                          <p:spTgt spid="15"/>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1" name="Group 150"/>
          <p:cNvGrpSpPr/>
          <p:nvPr/>
        </p:nvGrpSpPr>
        <p:grpSpPr>
          <a:xfrm>
            <a:off x="1597547" y="4381214"/>
            <a:ext cx="1640350" cy="1517647"/>
            <a:chOff x="1597547" y="4381214"/>
            <a:chExt cx="1640350" cy="1517647"/>
          </a:xfrm>
        </p:grpSpPr>
        <p:sp>
          <p:nvSpPr>
            <p:cNvPr id="152" name="Freeform 72"/>
            <p:cNvSpPr>
              <a:spLocks/>
            </p:cNvSpPr>
            <p:nvPr/>
          </p:nvSpPr>
          <p:spPr bwMode="auto">
            <a:xfrm>
              <a:off x="1597547" y="4381214"/>
              <a:ext cx="1640350" cy="1517647"/>
            </a:xfrm>
            <a:custGeom>
              <a:avLst/>
              <a:gdLst/>
              <a:ahLst/>
              <a:cxnLst>
                <a:cxn ang="0">
                  <a:pos x="1200" y="0"/>
                </a:cxn>
                <a:cxn ang="0">
                  <a:pos x="336" y="0"/>
                </a:cxn>
                <a:cxn ang="0">
                  <a:pos x="336" y="432"/>
                </a:cxn>
                <a:cxn ang="0">
                  <a:pos x="0" y="432"/>
                </a:cxn>
                <a:cxn ang="0">
                  <a:pos x="0" y="1872"/>
                </a:cxn>
                <a:cxn ang="0">
                  <a:pos x="144" y="1872"/>
                </a:cxn>
                <a:cxn ang="0">
                  <a:pos x="144" y="2160"/>
                </a:cxn>
                <a:cxn ang="0">
                  <a:pos x="720" y="2160"/>
                </a:cxn>
                <a:cxn ang="0">
                  <a:pos x="720" y="2976"/>
                </a:cxn>
                <a:cxn ang="0">
                  <a:pos x="2976" y="2976"/>
                </a:cxn>
                <a:cxn ang="0">
                  <a:pos x="2976" y="1872"/>
                </a:cxn>
                <a:cxn ang="0">
                  <a:pos x="3216" y="1872"/>
                </a:cxn>
                <a:cxn ang="0">
                  <a:pos x="3216" y="1248"/>
                </a:cxn>
                <a:cxn ang="0">
                  <a:pos x="3216" y="624"/>
                </a:cxn>
                <a:cxn ang="0">
                  <a:pos x="2736" y="624"/>
                </a:cxn>
                <a:cxn ang="0">
                  <a:pos x="2736" y="336"/>
                </a:cxn>
                <a:cxn ang="0">
                  <a:pos x="2208" y="336"/>
                </a:cxn>
                <a:cxn ang="0">
                  <a:pos x="2208" y="96"/>
                </a:cxn>
                <a:cxn ang="0">
                  <a:pos x="1200" y="96"/>
                </a:cxn>
                <a:cxn ang="0">
                  <a:pos x="1200" y="0"/>
                </a:cxn>
              </a:cxnLst>
              <a:rect l="0" t="0" r="r" b="b"/>
              <a:pathLst>
                <a:path w="3216" h="2976">
                  <a:moveTo>
                    <a:pt x="1200" y="0"/>
                  </a:moveTo>
                  <a:lnTo>
                    <a:pt x="336" y="0"/>
                  </a:lnTo>
                  <a:lnTo>
                    <a:pt x="336" y="432"/>
                  </a:lnTo>
                  <a:lnTo>
                    <a:pt x="0" y="432"/>
                  </a:lnTo>
                  <a:lnTo>
                    <a:pt x="0" y="1872"/>
                  </a:lnTo>
                  <a:lnTo>
                    <a:pt x="144" y="1872"/>
                  </a:lnTo>
                  <a:lnTo>
                    <a:pt x="144" y="2160"/>
                  </a:lnTo>
                  <a:lnTo>
                    <a:pt x="720" y="2160"/>
                  </a:lnTo>
                  <a:lnTo>
                    <a:pt x="720" y="2976"/>
                  </a:lnTo>
                  <a:lnTo>
                    <a:pt x="2976" y="2976"/>
                  </a:lnTo>
                  <a:lnTo>
                    <a:pt x="2976" y="1872"/>
                  </a:lnTo>
                  <a:lnTo>
                    <a:pt x="3216" y="1872"/>
                  </a:lnTo>
                  <a:lnTo>
                    <a:pt x="3216" y="1248"/>
                  </a:lnTo>
                  <a:lnTo>
                    <a:pt x="3216" y="624"/>
                  </a:lnTo>
                  <a:lnTo>
                    <a:pt x="2736" y="624"/>
                  </a:lnTo>
                  <a:lnTo>
                    <a:pt x="2736" y="336"/>
                  </a:lnTo>
                  <a:lnTo>
                    <a:pt x="2208" y="336"/>
                  </a:lnTo>
                  <a:lnTo>
                    <a:pt x="2208" y="96"/>
                  </a:lnTo>
                  <a:lnTo>
                    <a:pt x="1200" y="96"/>
                  </a:lnTo>
                  <a:lnTo>
                    <a:pt x="1200" y="0"/>
                  </a:lnTo>
                  <a:close/>
                </a:path>
              </a:pathLst>
            </a:custGeom>
            <a:solidFill>
              <a:srgbClr val="D6BDA2"/>
            </a:solidFill>
            <a:ln w="12700">
              <a:solidFill>
                <a:srgbClr val="E24100"/>
              </a:solidFill>
              <a:round/>
              <a:headEnd/>
              <a:tailEnd/>
            </a:ln>
            <a:effectLst/>
          </p:spPr>
          <p:txBody>
            <a:bodyPr/>
            <a:lstStyle/>
            <a:p>
              <a:pPr algn="ctr"/>
              <a:endParaRPr lang="en-US" sz="1800" dirty="0">
                <a:solidFill>
                  <a:prstClr val="black"/>
                </a:solidFill>
              </a:endParaRPr>
            </a:p>
          </p:txBody>
        </p:sp>
        <p:sp>
          <p:nvSpPr>
            <p:cNvPr id="162" name="Rectangle 6"/>
            <p:cNvSpPr>
              <a:spLocks noChangeArrowheads="1"/>
            </p:cNvSpPr>
            <p:nvPr/>
          </p:nvSpPr>
          <p:spPr bwMode="auto">
            <a:xfrm>
              <a:off x="2919620" y="5531688"/>
              <a:ext cx="195863" cy="367173"/>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69" name="Rectangle 7"/>
            <p:cNvSpPr>
              <a:spLocks noChangeArrowheads="1"/>
            </p:cNvSpPr>
            <p:nvPr/>
          </p:nvSpPr>
          <p:spPr bwMode="auto">
            <a:xfrm>
              <a:off x="2478929" y="5654079"/>
              <a:ext cx="367243" cy="244782"/>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70" name="Rectangle 8"/>
            <p:cNvSpPr>
              <a:spLocks noChangeArrowheads="1"/>
            </p:cNvSpPr>
            <p:nvPr/>
          </p:nvSpPr>
          <p:spPr bwMode="auto">
            <a:xfrm>
              <a:off x="2723757" y="5360341"/>
              <a:ext cx="195863"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71" name="Rectangle 9"/>
            <p:cNvSpPr>
              <a:spLocks noChangeArrowheads="1"/>
            </p:cNvSpPr>
            <p:nvPr/>
          </p:nvSpPr>
          <p:spPr bwMode="auto">
            <a:xfrm>
              <a:off x="2919620" y="5017647"/>
              <a:ext cx="171380" cy="31821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72" name="Rectangle 10"/>
            <p:cNvSpPr>
              <a:spLocks noChangeArrowheads="1"/>
            </p:cNvSpPr>
            <p:nvPr/>
          </p:nvSpPr>
          <p:spPr bwMode="auto">
            <a:xfrm>
              <a:off x="2821689" y="4772865"/>
              <a:ext cx="195863" cy="244782"/>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73" name="Rectangle 11"/>
            <p:cNvSpPr>
              <a:spLocks noChangeArrowheads="1"/>
            </p:cNvSpPr>
            <p:nvPr/>
          </p:nvSpPr>
          <p:spPr bwMode="auto">
            <a:xfrm>
              <a:off x="2895137" y="4552561"/>
              <a:ext cx="97931" cy="34269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74" name="Rectangle 12"/>
            <p:cNvSpPr>
              <a:spLocks noChangeArrowheads="1"/>
            </p:cNvSpPr>
            <p:nvPr/>
          </p:nvSpPr>
          <p:spPr bwMode="auto">
            <a:xfrm>
              <a:off x="2723757" y="4552561"/>
              <a:ext cx="171380"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75" name="Rectangle 13"/>
            <p:cNvSpPr>
              <a:spLocks noChangeArrowheads="1"/>
            </p:cNvSpPr>
            <p:nvPr/>
          </p:nvSpPr>
          <p:spPr bwMode="auto">
            <a:xfrm>
              <a:off x="2944103" y="4699431"/>
              <a:ext cx="293794" cy="195826"/>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76" name="Rectangle 14"/>
            <p:cNvSpPr>
              <a:spLocks noChangeArrowheads="1"/>
            </p:cNvSpPr>
            <p:nvPr/>
          </p:nvSpPr>
          <p:spPr bwMode="auto">
            <a:xfrm>
              <a:off x="3017551" y="4821821"/>
              <a:ext cx="220346" cy="244782"/>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77" name="Rectangle 15"/>
            <p:cNvSpPr>
              <a:spLocks noChangeArrowheads="1"/>
            </p:cNvSpPr>
            <p:nvPr/>
          </p:nvSpPr>
          <p:spPr bwMode="auto">
            <a:xfrm>
              <a:off x="1915824" y="4381214"/>
              <a:ext cx="122414" cy="220304"/>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78" name="Rectangle 16"/>
            <p:cNvSpPr>
              <a:spLocks noChangeArrowheads="1"/>
            </p:cNvSpPr>
            <p:nvPr/>
          </p:nvSpPr>
          <p:spPr bwMode="auto">
            <a:xfrm>
              <a:off x="1989273" y="4381214"/>
              <a:ext cx="220346"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79" name="Rectangle 17"/>
            <p:cNvSpPr>
              <a:spLocks noChangeArrowheads="1"/>
            </p:cNvSpPr>
            <p:nvPr/>
          </p:nvSpPr>
          <p:spPr bwMode="auto">
            <a:xfrm>
              <a:off x="2674792" y="4772865"/>
              <a:ext cx="146897"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80" name="Rectangle 18"/>
            <p:cNvSpPr>
              <a:spLocks noChangeArrowheads="1"/>
            </p:cNvSpPr>
            <p:nvPr/>
          </p:nvSpPr>
          <p:spPr bwMode="auto">
            <a:xfrm>
              <a:off x="2527895" y="4430170"/>
              <a:ext cx="146897"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81" name="Rectangle 19"/>
            <p:cNvSpPr>
              <a:spLocks noChangeArrowheads="1"/>
            </p:cNvSpPr>
            <p:nvPr/>
          </p:nvSpPr>
          <p:spPr bwMode="auto">
            <a:xfrm>
              <a:off x="2527895" y="5091081"/>
              <a:ext cx="171380"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82" name="Rectangle 20"/>
            <p:cNvSpPr>
              <a:spLocks noChangeArrowheads="1"/>
            </p:cNvSpPr>
            <p:nvPr/>
          </p:nvSpPr>
          <p:spPr bwMode="auto">
            <a:xfrm>
              <a:off x="2062721" y="5629601"/>
              <a:ext cx="220346" cy="269260"/>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83" name="Rectangle 21"/>
            <p:cNvSpPr>
              <a:spLocks noChangeArrowheads="1"/>
            </p:cNvSpPr>
            <p:nvPr/>
          </p:nvSpPr>
          <p:spPr bwMode="auto">
            <a:xfrm>
              <a:off x="2307549" y="4748387"/>
              <a:ext cx="220346"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84" name="Rectangle 22"/>
            <p:cNvSpPr>
              <a:spLocks noChangeArrowheads="1"/>
            </p:cNvSpPr>
            <p:nvPr/>
          </p:nvSpPr>
          <p:spPr bwMode="auto">
            <a:xfrm>
              <a:off x="1768927" y="4381214"/>
              <a:ext cx="146897"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85" name="Rectangle 23"/>
            <p:cNvSpPr>
              <a:spLocks noChangeArrowheads="1"/>
            </p:cNvSpPr>
            <p:nvPr/>
          </p:nvSpPr>
          <p:spPr bwMode="auto">
            <a:xfrm>
              <a:off x="2307549" y="4797343"/>
              <a:ext cx="122414"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86" name="Rectangle 24"/>
            <p:cNvSpPr>
              <a:spLocks noChangeArrowheads="1"/>
            </p:cNvSpPr>
            <p:nvPr/>
          </p:nvSpPr>
          <p:spPr bwMode="auto">
            <a:xfrm>
              <a:off x="1768927" y="4968690"/>
              <a:ext cx="146897"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87" name="Rectangle 25"/>
            <p:cNvSpPr>
              <a:spLocks noChangeArrowheads="1"/>
            </p:cNvSpPr>
            <p:nvPr/>
          </p:nvSpPr>
          <p:spPr bwMode="auto">
            <a:xfrm>
              <a:off x="1597547" y="4601518"/>
              <a:ext cx="171380" cy="293738"/>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88" name="Rectangle 26"/>
            <p:cNvSpPr>
              <a:spLocks noChangeArrowheads="1"/>
            </p:cNvSpPr>
            <p:nvPr/>
          </p:nvSpPr>
          <p:spPr bwMode="auto">
            <a:xfrm>
              <a:off x="1597547" y="4895256"/>
              <a:ext cx="171380" cy="97913"/>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89" name="Rectangle 27"/>
            <p:cNvSpPr>
              <a:spLocks noChangeArrowheads="1"/>
            </p:cNvSpPr>
            <p:nvPr/>
          </p:nvSpPr>
          <p:spPr bwMode="auto">
            <a:xfrm>
              <a:off x="1597547" y="4993168"/>
              <a:ext cx="171380" cy="34269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90" name="Rectangle 28"/>
            <p:cNvSpPr>
              <a:spLocks noChangeArrowheads="1"/>
            </p:cNvSpPr>
            <p:nvPr/>
          </p:nvSpPr>
          <p:spPr bwMode="auto">
            <a:xfrm>
              <a:off x="1670996" y="4993168"/>
              <a:ext cx="97931"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91" name="Rectangle 29"/>
            <p:cNvSpPr>
              <a:spLocks noChangeArrowheads="1"/>
            </p:cNvSpPr>
            <p:nvPr/>
          </p:nvSpPr>
          <p:spPr bwMode="auto">
            <a:xfrm>
              <a:off x="1768927" y="5262428"/>
              <a:ext cx="342760" cy="73435"/>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92" name="Rectangle 30"/>
            <p:cNvSpPr>
              <a:spLocks noChangeArrowheads="1"/>
            </p:cNvSpPr>
            <p:nvPr/>
          </p:nvSpPr>
          <p:spPr bwMode="auto">
            <a:xfrm>
              <a:off x="1866858" y="5335863"/>
              <a:ext cx="367243" cy="7343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93" name="Rectangle 31"/>
            <p:cNvSpPr>
              <a:spLocks noChangeArrowheads="1"/>
            </p:cNvSpPr>
            <p:nvPr/>
          </p:nvSpPr>
          <p:spPr bwMode="auto">
            <a:xfrm>
              <a:off x="1670996" y="5335863"/>
              <a:ext cx="195863" cy="146869"/>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94" name="Rectangle 32"/>
            <p:cNvSpPr>
              <a:spLocks noChangeArrowheads="1"/>
            </p:cNvSpPr>
            <p:nvPr/>
          </p:nvSpPr>
          <p:spPr bwMode="auto">
            <a:xfrm>
              <a:off x="1866858" y="5409298"/>
              <a:ext cx="195863" cy="73435"/>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95" name="Rectangle 33"/>
            <p:cNvSpPr>
              <a:spLocks noChangeArrowheads="1"/>
            </p:cNvSpPr>
            <p:nvPr/>
          </p:nvSpPr>
          <p:spPr bwMode="auto">
            <a:xfrm>
              <a:off x="2062721" y="5409298"/>
              <a:ext cx="171380" cy="22030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196" name="Freeform 34"/>
            <p:cNvSpPr>
              <a:spLocks/>
            </p:cNvSpPr>
            <p:nvPr/>
          </p:nvSpPr>
          <p:spPr bwMode="auto">
            <a:xfrm>
              <a:off x="1768927" y="4674952"/>
              <a:ext cx="122414" cy="293738"/>
            </a:xfrm>
            <a:custGeom>
              <a:avLst/>
              <a:gdLst/>
              <a:ahLst/>
              <a:cxnLst>
                <a:cxn ang="0">
                  <a:pos x="0" y="144"/>
                </a:cxn>
                <a:cxn ang="0">
                  <a:pos x="0" y="576"/>
                </a:cxn>
                <a:cxn ang="0">
                  <a:pos x="240" y="576"/>
                </a:cxn>
                <a:cxn ang="0">
                  <a:pos x="240" y="336"/>
                </a:cxn>
                <a:cxn ang="0">
                  <a:pos x="144" y="336"/>
                </a:cxn>
                <a:cxn ang="0">
                  <a:pos x="144" y="0"/>
                </a:cxn>
                <a:cxn ang="0">
                  <a:pos x="0" y="0"/>
                </a:cxn>
                <a:cxn ang="0">
                  <a:pos x="0" y="144"/>
                </a:cxn>
              </a:cxnLst>
              <a:rect l="0" t="0" r="r" b="b"/>
              <a:pathLst>
                <a:path w="240" h="576">
                  <a:moveTo>
                    <a:pt x="0" y="144"/>
                  </a:moveTo>
                  <a:lnTo>
                    <a:pt x="0" y="576"/>
                  </a:lnTo>
                  <a:lnTo>
                    <a:pt x="240" y="576"/>
                  </a:lnTo>
                  <a:lnTo>
                    <a:pt x="240" y="336"/>
                  </a:lnTo>
                  <a:lnTo>
                    <a:pt x="144" y="336"/>
                  </a:lnTo>
                  <a:lnTo>
                    <a:pt x="144" y="0"/>
                  </a:lnTo>
                  <a:lnTo>
                    <a:pt x="0" y="0"/>
                  </a:lnTo>
                  <a:lnTo>
                    <a:pt x="0" y="144"/>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197" name="Freeform 35"/>
            <p:cNvSpPr>
              <a:spLocks/>
            </p:cNvSpPr>
            <p:nvPr/>
          </p:nvSpPr>
          <p:spPr bwMode="auto">
            <a:xfrm>
              <a:off x="2234101" y="5091081"/>
              <a:ext cx="195863" cy="440607"/>
            </a:xfrm>
            <a:custGeom>
              <a:avLst/>
              <a:gdLst/>
              <a:ahLst/>
              <a:cxnLst>
                <a:cxn ang="0">
                  <a:pos x="192" y="528"/>
                </a:cxn>
                <a:cxn ang="0">
                  <a:pos x="192" y="144"/>
                </a:cxn>
                <a:cxn ang="0">
                  <a:pos x="0" y="144"/>
                </a:cxn>
                <a:cxn ang="0">
                  <a:pos x="0" y="0"/>
                </a:cxn>
                <a:cxn ang="0">
                  <a:pos x="384" y="0"/>
                </a:cxn>
                <a:cxn ang="0">
                  <a:pos x="384" y="864"/>
                </a:cxn>
                <a:cxn ang="0">
                  <a:pos x="288" y="864"/>
                </a:cxn>
                <a:cxn ang="0">
                  <a:pos x="288" y="528"/>
                </a:cxn>
                <a:cxn ang="0">
                  <a:pos x="192" y="528"/>
                </a:cxn>
              </a:cxnLst>
              <a:rect l="0" t="0" r="r" b="b"/>
              <a:pathLst>
                <a:path w="384" h="864">
                  <a:moveTo>
                    <a:pt x="192" y="528"/>
                  </a:moveTo>
                  <a:lnTo>
                    <a:pt x="192" y="144"/>
                  </a:lnTo>
                  <a:lnTo>
                    <a:pt x="0" y="144"/>
                  </a:lnTo>
                  <a:lnTo>
                    <a:pt x="0" y="0"/>
                  </a:lnTo>
                  <a:lnTo>
                    <a:pt x="384" y="0"/>
                  </a:lnTo>
                  <a:lnTo>
                    <a:pt x="384" y="864"/>
                  </a:lnTo>
                  <a:lnTo>
                    <a:pt x="288" y="864"/>
                  </a:lnTo>
                  <a:lnTo>
                    <a:pt x="288" y="528"/>
                  </a:lnTo>
                  <a:lnTo>
                    <a:pt x="192" y="528"/>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198" name="Freeform 36"/>
            <p:cNvSpPr>
              <a:spLocks/>
            </p:cNvSpPr>
            <p:nvPr/>
          </p:nvSpPr>
          <p:spPr bwMode="auto">
            <a:xfrm>
              <a:off x="2429963" y="4748387"/>
              <a:ext cx="293794" cy="342695"/>
            </a:xfrm>
            <a:custGeom>
              <a:avLst/>
              <a:gdLst/>
              <a:ahLst/>
              <a:cxnLst>
                <a:cxn ang="0">
                  <a:pos x="0" y="336"/>
                </a:cxn>
                <a:cxn ang="0">
                  <a:pos x="0" y="672"/>
                </a:cxn>
                <a:cxn ang="0">
                  <a:pos x="576" y="672"/>
                </a:cxn>
                <a:cxn ang="0">
                  <a:pos x="576" y="480"/>
                </a:cxn>
                <a:cxn ang="0">
                  <a:pos x="288" y="480"/>
                </a:cxn>
                <a:cxn ang="0">
                  <a:pos x="288" y="0"/>
                </a:cxn>
                <a:cxn ang="0">
                  <a:pos x="192" y="0"/>
                </a:cxn>
                <a:cxn ang="0">
                  <a:pos x="192" y="336"/>
                </a:cxn>
                <a:cxn ang="0">
                  <a:pos x="0" y="336"/>
                </a:cxn>
              </a:cxnLst>
              <a:rect l="0" t="0" r="r" b="b"/>
              <a:pathLst>
                <a:path w="576" h="672">
                  <a:moveTo>
                    <a:pt x="0" y="336"/>
                  </a:moveTo>
                  <a:lnTo>
                    <a:pt x="0" y="672"/>
                  </a:lnTo>
                  <a:lnTo>
                    <a:pt x="576" y="672"/>
                  </a:lnTo>
                  <a:lnTo>
                    <a:pt x="576" y="480"/>
                  </a:lnTo>
                  <a:lnTo>
                    <a:pt x="288" y="480"/>
                  </a:lnTo>
                  <a:lnTo>
                    <a:pt x="288" y="0"/>
                  </a:lnTo>
                  <a:lnTo>
                    <a:pt x="192" y="0"/>
                  </a:lnTo>
                  <a:lnTo>
                    <a:pt x="192" y="336"/>
                  </a:lnTo>
                  <a:lnTo>
                    <a:pt x="0" y="336"/>
                  </a:lnTo>
                  <a:close/>
                </a:path>
              </a:pathLst>
            </a:custGeom>
            <a:solidFill>
              <a:srgbClr val="99CC00"/>
            </a:solidFill>
            <a:ln w="12700">
              <a:solidFill>
                <a:schemeClr val="tx1"/>
              </a:solidFill>
              <a:round/>
              <a:headEnd/>
              <a:tailEnd/>
            </a:ln>
            <a:effectLst/>
          </p:spPr>
          <p:txBody>
            <a:bodyPr/>
            <a:lstStyle/>
            <a:p>
              <a:pPr algn="ctr"/>
              <a:endParaRPr lang="en-US" dirty="0">
                <a:solidFill>
                  <a:prstClr val="black"/>
                </a:solidFill>
              </a:endParaRPr>
            </a:p>
          </p:txBody>
        </p:sp>
        <p:sp>
          <p:nvSpPr>
            <p:cNvPr id="199" name="Freeform 37"/>
            <p:cNvSpPr>
              <a:spLocks/>
            </p:cNvSpPr>
            <p:nvPr/>
          </p:nvSpPr>
          <p:spPr bwMode="auto">
            <a:xfrm>
              <a:off x="1915824" y="5066603"/>
              <a:ext cx="269311" cy="195826"/>
            </a:xfrm>
            <a:custGeom>
              <a:avLst/>
              <a:gdLst/>
              <a:ahLst/>
              <a:cxnLst>
                <a:cxn ang="0">
                  <a:pos x="144" y="0"/>
                </a:cxn>
                <a:cxn ang="0">
                  <a:pos x="144" y="240"/>
                </a:cxn>
                <a:cxn ang="0">
                  <a:pos x="0" y="240"/>
                </a:cxn>
                <a:cxn ang="0">
                  <a:pos x="0" y="384"/>
                </a:cxn>
                <a:cxn ang="0">
                  <a:pos x="528" y="384"/>
                </a:cxn>
                <a:cxn ang="0">
                  <a:pos x="528" y="144"/>
                </a:cxn>
                <a:cxn ang="0">
                  <a:pos x="336" y="144"/>
                </a:cxn>
                <a:cxn ang="0">
                  <a:pos x="336" y="0"/>
                </a:cxn>
                <a:cxn ang="0">
                  <a:pos x="144" y="0"/>
                </a:cxn>
              </a:cxnLst>
              <a:rect l="0" t="0" r="r" b="b"/>
              <a:pathLst>
                <a:path w="528" h="384">
                  <a:moveTo>
                    <a:pt x="144" y="0"/>
                  </a:moveTo>
                  <a:lnTo>
                    <a:pt x="144" y="240"/>
                  </a:lnTo>
                  <a:lnTo>
                    <a:pt x="0" y="240"/>
                  </a:lnTo>
                  <a:lnTo>
                    <a:pt x="0" y="384"/>
                  </a:lnTo>
                  <a:lnTo>
                    <a:pt x="528" y="384"/>
                  </a:lnTo>
                  <a:lnTo>
                    <a:pt x="528" y="144"/>
                  </a:lnTo>
                  <a:lnTo>
                    <a:pt x="336" y="144"/>
                  </a:lnTo>
                  <a:lnTo>
                    <a:pt x="336" y="0"/>
                  </a:lnTo>
                  <a:lnTo>
                    <a:pt x="144" y="0"/>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200" name="Freeform 38"/>
            <p:cNvSpPr>
              <a:spLocks/>
            </p:cNvSpPr>
            <p:nvPr/>
          </p:nvSpPr>
          <p:spPr bwMode="auto">
            <a:xfrm>
              <a:off x="2380998" y="5360341"/>
              <a:ext cx="97931" cy="342695"/>
            </a:xfrm>
            <a:custGeom>
              <a:avLst/>
              <a:gdLst/>
              <a:ahLst/>
              <a:cxnLst>
                <a:cxn ang="0">
                  <a:pos x="0" y="672"/>
                </a:cxn>
                <a:cxn ang="0">
                  <a:pos x="0" y="336"/>
                </a:cxn>
                <a:cxn ang="0">
                  <a:pos x="96" y="336"/>
                </a:cxn>
                <a:cxn ang="0">
                  <a:pos x="96" y="0"/>
                </a:cxn>
                <a:cxn ang="0">
                  <a:pos x="192" y="0"/>
                </a:cxn>
                <a:cxn ang="0">
                  <a:pos x="192" y="672"/>
                </a:cxn>
                <a:cxn ang="0">
                  <a:pos x="0" y="672"/>
                </a:cxn>
              </a:cxnLst>
              <a:rect l="0" t="0" r="r" b="b"/>
              <a:pathLst>
                <a:path w="192" h="672">
                  <a:moveTo>
                    <a:pt x="0" y="672"/>
                  </a:moveTo>
                  <a:lnTo>
                    <a:pt x="0" y="336"/>
                  </a:lnTo>
                  <a:lnTo>
                    <a:pt x="96" y="336"/>
                  </a:lnTo>
                  <a:lnTo>
                    <a:pt x="96" y="0"/>
                  </a:lnTo>
                  <a:lnTo>
                    <a:pt x="192" y="0"/>
                  </a:lnTo>
                  <a:lnTo>
                    <a:pt x="192" y="672"/>
                  </a:lnTo>
                  <a:lnTo>
                    <a:pt x="0" y="672"/>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201" name="Freeform 39"/>
            <p:cNvSpPr>
              <a:spLocks/>
            </p:cNvSpPr>
            <p:nvPr/>
          </p:nvSpPr>
          <p:spPr bwMode="auto">
            <a:xfrm>
              <a:off x="2625826" y="4919734"/>
              <a:ext cx="195863" cy="514042"/>
            </a:xfrm>
            <a:custGeom>
              <a:avLst/>
              <a:gdLst/>
              <a:ahLst/>
              <a:cxnLst>
                <a:cxn ang="0">
                  <a:pos x="384" y="1008"/>
                </a:cxn>
                <a:cxn ang="0">
                  <a:pos x="384" y="0"/>
                </a:cxn>
                <a:cxn ang="0">
                  <a:pos x="192" y="0"/>
                </a:cxn>
                <a:cxn ang="0">
                  <a:pos x="192" y="336"/>
                </a:cxn>
                <a:cxn ang="0">
                  <a:pos x="96" y="336"/>
                </a:cxn>
                <a:cxn ang="0">
                  <a:pos x="96" y="576"/>
                </a:cxn>
                <a:cxn ang="0">
                  <a:pos x="0" y="576"/>
                </a:cxn>
                <a:cxn ang="0">
                  <a:pos x="0" y="912"/>
                </a:cxn>
                <a:cxn ang="0">
                  <a:pos x="288" y="912"/>
                </a:cxn>
                <a:cxn ang="0">
                  <a:pos x="288" y="1008"/>
                </a:cxn>
                <a:cxn ang="0">
                  <a:pos x="384" y="1008"/>
                </a:cxn>
              </a:cxnLst>
              <a:rect l="0" t="0" r="r" b="b"/>
              <a:pathLst>
                <a:path w="384" h="1008">
                  <a:moveTo>
                    <a:pt x="384" y="1008"/>
                  </a:moveTo>
                  <a:lnTo>
                    <a:pt x="384" y="0"/>
                  </a:lnTo>
                  <a:lnTo>
                    <a:pt x="192" y="0"/>
                  </a:lnTo>
                  <a:lnTo>
                    <a:pt x="192" y="336"/>
                  </a:lnTo>
                  <a:lnTo>
                    <a:pt x="96" y="336"/>
                  </a:lnTo>
                  <a:lnTo>
                    <a:pt x="96" y="576"/>
                  </a:lnTo>
                  <a:lnTo>
                    <a:pt x="0" y="576"/>
                  </a:lnTo>
                  <a:lnTo>
                    <a:pt x="0" y="912"/>
                  </a:lnTo>
                  <a:lnTo>
                    <a:pt x="288" y="912"/>
                  </a:lnTo>
                  <a:lnTo>
                    <a:pt x="288" y="1008"/>
                  </a:lnTo>
                  <a:lnTo>
                    <a:pt x="384" y="1008"/>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02" name="Freeform 40"/>
            <p:cNvSpPr>
              <a:spLocks/>
            </p:cNvSpPr>
            <p:nvPr/>
          </p:nvSpPr>
          <p:spPr bwMode="auto">
            <a:xfrm>
              <a:off x="2527895" y="4503605"/>
              <a:ext cx="244828" cy="269260"/>
            </a:xfrm>
            <a:custGeom>
              <a:avLst/>
              <a:gdLst/>
              <a:ahLst/>
              <a:cxnLst>
                <a:cxn ang="0">
                  <a:pos x="144" y="96"/>
                </a:cxn>
                <a:cxn ang="0">
                  <a:pos x="144" y="288"/>
                </a:cxn>
                <a:cxn ang="0">
                  <a:pos x="0" y="288"/>
                </a:cxn>
                <a:cxn ang="0">
                  <a:pos x="0" y="384"/>
                </a:cxn>
                <a:cxn ang="0">
                  <a:pos x="288" y="384"/>
                </a:cxn>
                <a:cxn ang="0">
                  <a:pos x="288" y="528"/>
                </a:cxn>
                <a:cxn ang="0">
                  <a:pos x="480" y="528"/>
                </a:cxn>
                <a:cxn ang="0">
                  <a:pos x="480" y="192"/>
                </a:cxn>
                <a:cxn ang="0">
                  <a:pos x="288" y="192"/>
                </a:cxn>
                <a:cxn ang="0">
                  <a:pos x="288" y="0"/>
                </a:cxn>
                <a:cxn ang="0">
                  <a:pos x="144" y="0"/>
                </a:cxn>
                <a:cxn ang="0">
                  <a:pos x="144" y="96"/>
                </a:cxn>
              </a:cxnLst>
              <a:rect l="0" t="0" r="r" b="b"/>
              <a:pathLst>
                <a:path w="480" h="528">
                  <a:moveTo>
                    <a:pt x="144" y="96"/>
                  </a:moveTo>
                  <a:lnTo>
                    <a:pt x="144" y="288"/>
                  </a:lnTo>
                  <a:lnTo>
                    <a:pt x="0" y="288"/>
                  </a:lnTo>
                  <a:lnTo>
                    <a:pt x="0" y="384"/>
                  </a:lnTo>
                  <a:lnTo>
                    <a:pt x="288" y="384"/>
                  </a:lnTo>
                  <a:lnTo>
                    <a:pt x="288" y="528"/>
                  </a:lnTo>
                  <a:lnTo>
                    <a:pt x="480" y="528"/>
                  </a:lnTo>
                  <a:lnTo>
                    <a:pt x="480" y="192"/>
                  </a:lnTo>
                  <a:lnTo>
                    <a:pt x="288" y="192"/>
                  </a:lnTo>
                  <a:lnTo>
                    <a:pt x="288" y="0"/>
                  </a:lnTo>
                  <a:lnTo>
                    <a:pt x="144" y="0"/>
                  </a:lnTo>
                  <a:lnTo>
                    <a:pt x="144" y="96"/>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03" name="Rectangle 41"/>
            <p:cNvSpPr>
              <a:spLocks noChangeArrowheads="1"/>
            </p:cNvSpPr>
            <p:nvPr/>
          </p:nvSpPr>
          <p:spPr bwMode="auto">
            <a:xfrm>
              <a:off x="2576860" y="4699431"/>
              <a:ext cx="97931" cy="293738"/>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04" name="Rectangle 42"/>
            <p:cNvSpPr>
              <a:spLocks noChangeArrowheads="1"/>
            </p:cNvSpPr>
            <p:nvPr/>
          </p:nvSpPr>
          <p:spPr bwMode="auto">
            <a:xfrm>
              <a:off x="2674792" y="4430170"/>
              <a:ext cx="48966"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05" name="Freeform 43"/>
            <p:cNvSpPr>
              <a:spLocks/>
            </p:cNvSpPr>
            <p:nvPr/>
          </p:nvSpPr>
          <p:spPr bwMode="auto">
            <a:xfrm>
              <a:off x="1842375" y="4601518"/>
              <a:ext cx="195863" cy="367173"/>
            </a:xfrm>
            <a:custGeom>
              <a:avLst/>
              <a:gdLst/>
              <a:ahLst/>
              <a:cxnLst>
                <a:cxn ang="0">
                  <a:pos x="0" y="144"/>
                </a:cxn>
                <a:cxn ang="0">
                  <a:pos x="0" y="480"/>
                </a:cxn>
                <a:cxn ang="0">
                  <a:pos x="96" y="480"/>
                </a:cxn>
                <a:cxn ang="0">
                  <a:pos x="96" y="720"/>
                </a:cxn>
                <a:cxn ang="0">
                  <a:pos x="384" y="720"/>
                </a:cxn>
                <a:cxn ang="0">
                  <a:pos x="384" y="0"/>
                </a:cxn>
                <a:cxn ang="0">
                  <a:pos x="144" y="0"/>
                </a:cxn>
                <a:cxn ang="0">
                  <a:pos x="144" y="144"/>
                </a:cxn>
                <a:cxn ang="0">
                  <a:pos x="0" y="144"/>
                </a:cxn>
              </a:cxnLst>
              <a:rect l="0" t="0" r="r" b="b"/>
              <a:pathLst>
                <a:path w="384" h="720">
                  <a:moveTo>
                    <a:pt x="0" y="144"/>
                  </a:moveTo>
                  <a:lnTo>
                    <a:pt x="0" y="480"/>
                  </a:lnTo>
                  <a:lnTo>
                    <a:pt x="96" y="480"/>
                  </a:lnTo>
                  <a:lnTo>
                    <a:pt x="96" y="720"/>
                  </a:lnTo>
                  <a:lnTo>
                    <a:pt x="384" y="720"/>
                  </a:lnTo>
                  <a:lnTo>
                    <a:pt x="384" y="0"/>
                  </a:lnTo>
                  <a:lnTo>
                    <a:pt x="144" y="0"/>
                  </a:lnTo>
                  <a:lnTo>
                    <a:pt x="144" y="144"/>
                  </a:lnTo>
                  <a:lnTo>
                    <a:pt x="0" y="144"/>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06" name="Freeform 44"/>
            <p:cNvSpPr>
              <a:spLocks/>
            </p:cNvSpPr>
            <p:nvPr/>
          </p:nvSpPr>
          <p:spPr bwMode="auto">
            <a:xfrm>
              <a:off x="2185135" y="4944212"/>
              <a:ext cx="146897" cy="318217"/>
            </a:xfrm>
            <a:custGeom>
              <a:avLst/>
              <a:gdLst/>
              <a:ahLst/>
              <a:cxnLst>
                <a:cxn ang="0">
                  <a:pos x="0" y="0"/>
                </a:cxn>
                <a:cxn ang="0">
                  <a:pos x="96" y="0"/>
                </a:cxn>
                <a:cxn ang="0">
                  <a:pos x="96" y="432"/>
                </a:cxn>
                <a:cxn ang="0">
                  <a:pos x="288" y="432"/>
                </a:cxn>
                <a:cxn ang="0">
                  <a:pos x="288" y="624"/>
                </a:cxn>
                <a:cxn ang="0">
                  <a:pos x="0" y="624"/>
                </a:cxn>
                <a:cxn ang="0">
                  <a:pos x="0" y="0"/>
                </a:cxn>
              </a:cxnLst>
              <a:rect l="0" t="0" r="r" b="b"/>
              <a:pathLst>
                <a:path w="288" h="624">
                  <a:moveTo>
                    <a:pt x="0" y="0"/>
                  </a:moveTo>
                  <a:lnTo>
                    <a:pt x="96" y="0"/>
                  </a:lnTo>
                  <a:lnTo>
                    <a:pt x="96" y="432"/>
                  </a:lnTo>
                  <a:lnTo>
                    <a:pt x="288" y="432"/>
                  </a:lnTo>
                  <a:lnTo>
                    <a:pt x="288" y="624"/>
                  </a:lnTo>
                  <a:lnTo>
                    <a:pt x="0" y="624"/>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07" name="Freeform 45"/>
            <p:cNvSpPr>
              <a:spLocks/>
            </p:cNvSpPr>
            <p:nvPr/>
          </p:nvSpPr>
          <p:spPr bwMode="auto">
            <a:xfrm>
              <a:off x="2234101" y="5262428"/>
              <a:ext cx="146897" cy="269260"/>
            </a:xfrm>
            <a:custGeom>
              <a:avLst/>
              <a:gdLst/>
              <a:ahLst/>
              <a:cxnLst>
                <a:cxn ang="0">
                  <a:pos x="0" y="0"/>
                </a:cxn>
                <a:cxn ang="0">
                  <a:pos x="0" y="528"/>
                </a:cxn>
                <a:cxn ang="0">
                  <a:pos x="288" y="528"/>
                </a:cxn>
                <a:cxn ang="0">
                  <a:pos x="288" y="192"/>
                </a:cxn>
                <a:cxn ang="0">
                  <a:pos x="192" y="192"/>
                </a:cxn>
                <a:cxn ang="0">
                  <a:pos x="192" y="0"/>
                </a:cxn>
                <a:cxn ang="0">
                  <a:pos x="0" y="0"/>
                </a:cxn>
              </a:cxnLst>
              <a:rect l="0" t="0" r="r" b="b"/>
              <a:pathLst>
                <a:path w="288" h="528">
                  <a:moveTo>
                    <a:pt x="0" y="0"/>
                  </a:moveTo>
                  <a:lnTo>
                    <a:pt x="0" y="528"/>
                  </a:lnTo>
                  <a:lnTo>
                    <a:pt x="288" y="528"/>
                  </a:lnTo>
                  <a:lnTo>
                    <a:pt x="288" y="192"/>
                  </a:lnTo>
                  <a:lnTo>
                    <a:pt x="192" y="192"/>
                  </a:lnTo>
                  <a:lnTo>
                    <a:pt x="192" y="0"/>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08" name="Rectangle 46"/>
            <p:cNvSpPr>
              <a:spLocks noChangeArrowheads="1"/>
            </p:cNvSpPr>
            <p:nvPr/>
          </p:nvSpPr>
          <p:spPr bwMode="auto">
            <a:xfrm>
              <a:off x="2111687" y="5262428"/>
              <a:ext cx="122414" cy="73435"/>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09" name="Freeform 47"/>
            <p:cNvSpPr>
              <a:spLocks/>
            </p:cNvSpPr>
            <p:nvPr/>
          </p:nvSpPr>
          <p:spPr bwMode="auto">
            <a:xfrm>
              <a:off x="2478929" y="5556166"/>
              <a:ext cx="244828" cy="269260"/>
            </a:xfrm>
            <a:custGeom>
              <a:avLst/>
              <a:gdLst/>
              <a:ahLst/>
              <a:cxnLst>
                <a:cxn ang="0">
                  <a:pos x="0" y="0"/>
                </a:cxn>
                <a:cxn ang="0">
                  <a:pos x="0" y="528"/>
                </a:cxn>
                <a:cxn ang="0">
                  <a:pos x="480" y="528"/>
                </a:cxn>
                <a:cxn ang="0">
                  <a:pos x="480" y="288"/>
                </a:cxn>
                <a:cxn ang="0">
                  <a:pos x="144" y="288"/>
                </a:cxn>
                <a:cxn ang="0">
                  <a:pos x="144" y="0"/>
                </a:cxn>
                <a:cxn ang="0">
                  <a:pos x="0" y="0"/>
                </a:cxn>
              </a:cxnLst>
              <a:rect l="0" t="0" r="r" b="b"/>
              <a:pathLst>
                <a:path w="480" h="528">
                  <a:moveTo>
                    <a:pt x="0" y="0"/>
                  </a:moveTo>
                  <a:lnTo>
                    <a:pt x="0" y="528"/>
                  </a:lnTo>
                  <a:lnTo>
                    <a:pt x="480" y="528"/>
                  </a:lnTo>
                  <a:lnTo>
                    <a:pt x="480" y="288"/>
                  </a:lnTo>
                  <a:lnTo>
                    <a:pt x="144" y="288"/>
                  </a:lnTo>
                  <a:lnTo>
                    <a:pt x="144" y="0"/>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10" name="Rectangle 48"/>
            <p:cNvSpPr>
              <a:spLocks noChangeArrowheads="1"/>
            </p:cNvSpPr>
            <p:nvPr/>
          </p:nvSpPr>
          <p:spPr bwMode="auto">
            <a:xfrm>
              <a:off x="1964790" y="5482732"/>
              <a:ext cx="97931" cy="416129"/>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11" name="Freeform 49"/>
            <p:cNvSpPr>
              <a:spLocks/>
            </p:cNvSpPr>
            <p:nvPr/>
          </p:nvSpPr>
          <p:spPr bwMode="auto">
            <a:xfrm>
              <a:off x="1915824" y="4968690"/>
              <a:ext cx="122414" cy="220304"/>
            </a:xfrm>
            <a:custGeom>
              <a:avLst/>
              <a:gdLst/>
              <a:ahLst/>
              <a:cxnLst>
                <a:cxn ang="0">
                  <a:pos x="0" y="0"/>
                </a:cxn>
                <a:cxn ang="0">
                  <a:pos x="0" y="432"/>
                </a:cxn>
                <a:cxn ang="0">
                  <a:pos x="144" y="432"/>
                </a:cxn>
                <a:cxn ang="0">
                  <a:pos x="144" y="192"/>
                </a:cxn>
                <a:cxn ang="0">
                  <a:pos x="240" y="192"/>
                </a:cxn>
                <a:cxn ang="0">
                  <a:pos x="240" y="0"/>
                </a:cxn>
                <a:cxn ang="0">
                  <a:pos x="0" y="0"/>
                </a:cxn>
              </a:cxnLst>
              <a:rect l="0" t="0" r="r" b="b"/>
              <a:pathLst>
                <a:path w="240" h="432">
                  <a:moveTo>
                    <a:pt x="0" y="0"/>
                  </a:moveTo>
                  <a:lnTo>
                    <a:pt x="0" y="432"/>
                  </a:lnTo>
                  <a:lnTo>
                    <a:pt x="144" y="432"/>
                  </a:lnTo>
                  <a:lnTo>
                    <a:pt x="144" y="192"/>
                  </a:lnTo>
                  <a:lnTo>
                    <a:pt x="240" y="192"/>
                  </a:lnTo>
                  <a:lnTo>
                    <a:pt x="240" y="0"/>
                  </a:lnTo>
                  <a:lnTo>
                    <a:pt x="0" y="0"/>
                  </a:lnTo>
                  <a:close/>
                </a:path>
              </a:pathLst>
            </a:custGeom>
            <a:solidFill>
              <a:srgbClr val="D6BDA2"/>
            </a:solidFill>
            <a:ln w="12700">
              <a:solidFill>
                <a:schemeClr val="tx1"/>
              </a:solidFill>
              <a:round/>
              <a:headEnd/>
              <a:tailEnd/>
            </a:ln>
            <a:effectLst/>
          </p:spPr>
          <p:txBody>
            <a:bodyPr/>
            <a:lstStyle/>
            <a:p>
              <a:pPr algn="ctr"/>
              <a:endParaRPr lang="en-US" dirty="0">
                <a:solidFill>
                  <a:prstClr val="black"/>
                </a:solidFill>
              </a:endParaRPr>
            </a:p>
          </p:txBody>
        </p:sp>
        <p:sp>
          <p:nvSpPr>
            <p:cNvPr id="212" name="Rectangle 50"/>
            <p:cNvSpPr>
              <a:spLocks noChangeArrowheads="1"/>
            </p:cNvSpPr>
            <p:nvPr/>
          </p:nvSpPr>
          <p:spPr bwMode="auto">
            <a:xfrm>
              <a:off x="2283067" y="5703035"/>
              <a:ext cx="195863" cy="195826"/>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13" name="Rectangle 51"/>
            <p:cNvSpPr>
              <a:spLocks noChangeArrowheads="1"/>
            </p:cNvSpPr>
            <p:nvPr/>
          </p:nvSpPr>
          <p:spPr bwMode="auto">
            <a:xfrm>
              <a:off x="2234101" y="5531688"/>
              <a:ext cx="146897" cy="171347"/>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17" name="Freeform 52"/>
            <p:cNvSpPr>
              <a:spLocks/>
            </p:cNvSpPr>
            <p:nvPr/>
          </p:nvSpPr>
          <p:spPr bwMode="auto">
            <a:xfrm>
              <a:off x="2038238" y="4503605"/>
              <a:ext cx="146897" cy="318217"/>
            </a:xfrm>
            <a:custGeom>
              <a:avLst/>
              <a:gdLst/>
              <a:ahLst/>
              <a:cxnLst>
                <a:cxn ang="0">
                  <a:pos x="0" y="0"/>
                </a:cxn>
                <a:cxn ang="0">
                  <a:pos x="96" y="0"/>
                </a:cxn>
                <a:cxn ang="0">
                  <a:pos x="96" y="432"/>
                </a:cxn>
                <a:cxn ang="0">
                  <a:pos x="288" y="432"/>
                </a:cxn>
                <a:cxn ang="0">
                  <a:pos x="288" y="624"/>
                </a:cxn>
                <a:cxn ang="0">
                  <a:pos x="0" y="624"/>
                </a:cxn>
                <a:cxn ang="0">
                  <a:pos x="0" y="0"/>
                </a:cxn>
              </a:cxnLst>
              <a:rect l="0" t="0" r="r" b="b"/>
              <a:pathLst>
                <a:path w="288" h="624">
                  <a:moveTo>
                    <a:pt x="0" y="0"/>
                  </a:moveTo>
                  <a:lnTo>
                    <a:pt x="96" y="0"/>
                  </a:lnTo>
                  <a:lnTo>
                    <a:pt x="96" y="432"/>
                  </a:lnTo>
                  <a:lnTo>
                    <a:pt x="288" y="432"/>
                  </a:lnTo>
                  <a:lnTo>
                    <a:pt x="288" y="624"/>
                  </a:lnTo>
                  <a:lnTo>
                    <a:pt x="0" y="624"/>
                  </a:lnTo>
                  <a:lnTo>
                    <a:pt x="0" y="0"/>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218" name="Freeform 53"/>
            <p:cNvSpPr>
              <a:spLocks/>
            </p:cNvSpPr>
            <p:nvPr/>
          </p:nvSpPr>
          <p:spPr bwMode="auto">
            <a:xfrm>
              <a:off x="2038238" y="4821821"/>
              <a:ext cx="146897" cy="318217"/>
            </a:xfrm>
            <a:custGeom>
              <a:avLst/>
              <a:gdLst/>
              <a:ahLst/>
              <a:cxnLst>
                <a:cxn ang="0">
                  <a:pos x="0" y="0"/>
                </a:cxn>
                <a:cxn ang="0">
                  <a:pos x="288" y="0"/>
                </a:cxn>
                <a:cxn ang="0">
                  <a:pos x="288" y="624"/>
                </a:cxn>
                <a:cxn ang="0">
                  <a:pos x="96" y="624"/>
                </a:cxn>
                <a:cxn ang="0">
                  <a:pos x="96" y="480"/>
                </a:cxn>
                <a:cxn ang="0">
                  <a:pos x="0" y="480"/>
                </a:cxn>
                <a:cxn ang="0">
                  <a:pos x="0" y="0"/>
                </a:cxn>
              </a:cxnLst>
              <a:rect l="0" t="0" r="r" b="b"/>
              <a:pathLst>
                <a:path w="288" h="624">
                  <a:moveTo>
                    <a:pt x="0" y="0"/>
                  </a:moveTo>
                  <a:lnTo>
                    <a:pt x="288" y="0"/>
                  </a:lnTo>
                  <a:lnTo>
                    <a:pt x="288" y="624"/>
                  </a:lnTo>
                  <a:lnTo>
                    <a:pt x="96" y="624"/>
                  </a:lnTo>
                  <a:lnTo>
                    <a:pt x="96" y="480"/>
                  </a:lnTo>
                  <a:lnTo>
                    <a:pt x="0" y="480"/>
                  </a:lnTo>
                  <a:lnTo>
                    <a:pt x="0" y="0"/>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19" name="Freeform 54"/>
            <p:cNvSpPr>
              <a:spLocks/>
            </p:cNvSpPr>
            <p:nvPr/>
          </p:nvSpPr>
          <p:spPr bwMode="auto">
            <a:xfrm>
              <a:off x="2185135" y="4723909"/>
              <a:ext cx="122414" cy="367173"/>
            </a:xfrm>
            <a:custGeom>
              <a:avLst/>
              <a:gdLst/>
              <a:ahLst/>
              <a:cxnLst>
                <a:cxn ang="0">
                  <a:pos x="0" y="0"/>
                </a:cxn>
                <a:cxn ang="0">
                  <a:pos x="240" y="0"/>
                </a:cxn>
                <a:cxn ang="0">
                  <a:pos x="240" y="720"/>
                </a:cxn>
                <a:cxn ang="0">
                  <a:pos x="96" y="720"/>
                </a:cxn>
                <a:cxn ang="0">
                  <a:pos x="96" y="432"/>
                </a:cxn>
                <a:cxn ang="0">
                  <a:pos x="0" y="432"/>
                </a:cxn>
                <a:cxn ang="0">
                  <a:pos x="0" y="0"/>
                </a:cxn>
              </a:cxnLst>
              <a:rect l="0" t="0" r="r" b="b"/>
              <a:pathLst>
                <a:path w="240" h="720">
                  <a:moveTo>
                    <a:pt x="0" y="0"/>
                  </a:moveTo>
                  <a:lnTo>
                    <a:pt x="240" y="0"/>
                  </a:lnTo>
                  <a:lnTo>
                    <a:pt x="240" y="720"/>
                  </a:lnTo>
                  <a:lnTo>
                    <a:pt x="96" y="720"/>
                  </a:lnTo>
                  <a:lnTo>
                    <a:pt x="96" y="432"/>
                  </a:lnTo>
                  <a:lnTo>
                    <a:pt x="0" y="432"/>
                  </a:lnTo>
                  <a:lnTo>
                    <a:pt x="0" y="0"/>
                  </a:lnTo>
                  <a:close/>
                </a:path>
              </a:pathLst>
            </a:custGeom>
            <a:solidFill>
              <a:srgbClr val="99CC00"/>
            </a:solidFill>
            <a:ln w="12700">
              <a:solidFill>
                <a:schemeClr val="tx1"/>
              </a:solidFill>
              <a:round/>
              <a:headEnd/>
              <a:tailEnd/>
            </a:ln>
            <a:effectLst/>
          </p:spPr>
          <p:txBody>
            <a:bodyPr/>
            <a:lstStyle/>
            <a:p>
              <a:pPr algn="ctr"/>
              <a:endParaRPr lang="en-US" sz="1800" dirty="0">
                <a:solidFill>
                  <a:prstClr val="black"/>
                </a:solidFill>
              </a:endParaRPr>
            </a:p>
          </p:txBody>
        </p:sp>
        <p:sp>
          <p:nvSpPr>
            <p:cNvPr id="221" name="Rectangle 55"/>
            <p:cNvSpPr>
              <a:spLocks noChangeArrowheads="1"/>
            </p:cNvSpPr>
            <p:nvPr/>
          </p:nvSpPr>
          <p:spPr bwMode="auto">
            <a:xfrm>
              <a:off x="2307549" y="4699431"/>
              <a:ext cx="269311" cy="48956"/>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26" name="Rectangle 56"/>
            <p:cNvSpPr>
              <a:spLocks noChangeArrowheads="1"/>
            </p:cNvSpPr>
            <p:nvPr/>
          </p:nvSpPr>
          <p:spPr bwMode="auto">
            <a:xfrm>
              <a:off x="2478929" y="5360341"/>
              <a:ext cx="146897" cy="195826"/>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30" name="Rectangle 57"/>
            <p:cNvSpPr>
              <a:spLocks noChangeArrowheads="1"/>
            </p:cNvSpPr>
            <p:nvPr/>
          </p:nvSpPr>
          <p:spPr bwMode="auto">
            <a:xfrm>
              <a:off x="2429963" y="5091081"/>
              <a:ext cx="97931" cy="146869"/>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31" name="Rectangle 58"/>
            <p:cNvSpPr>
              <a:spLocks noChangeArrowheads="1"/>
            </p:cNvSpPr>
            <p:nvPr/>
          </p:nvSpPr>
          <p:spPr bwMode="auto">
            <a:xfrm>
              <a:off x="2429963" y="5237950"/>
              <a:ext cx="195863" cy="122391"/>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32" name="Rectangle 59"/>
            <p:cNvSpPr>
              <a:spLocks noChangeArrowheads="1"/>
            </p:cNvSpPr>
            <p:nvPr/>
          </p:nvSpPr>
          <p:spPr bwMode="auto">
            <a:xfrm>
              <a:off x="2087204" y="4552561"/>
              <a:ext cx="220346"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33" name="Rectangle 60"/>
            <p:cNvSpPr>
              <a:spLocks noChangeArrowheads="1"/>
            </p:cNvSpPr>
            <p:nvPr/>
          </p:nvSpPr>
          <p:spPr bwMode="auto">
            <a:xfrm>
              <a:off x="2307549" y="4430170"/>
              <a:ext cx="220346" cy="269260"/>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35" name="Rectangle 61"/>
            <p:cNvSpPr>
              <a:spLocks noChangeArrowheads="1"/>
            </p:cNvSpPr>
            <p:nvPr/>
          </p:nvSpPr>
          <p:spPr bwMode="auto">
            <a:xfrm>
              <a:off x="2209618" y="4430170"/>
              <a:ext cx="97931" cy="122391"/>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37" name="Freeform 62"/>
            <p:cNvSpPr>
              <a:spLocks/>
            </p:cNvSpPr>
            <p:nvPr/>
          </p:nvSpPr>
          <p:spPr bwMode="auto">
            <a:xfrm>
              <a:off x="3017551" y="4944212"/>
              <a:ext cx="220346" cy="391651"/>
            </a:xfrm>
            <a:custGeom>
              <a:avLst/>
              <a:gdLst/>
              <a:ahLst/>
              <a:cxnLst>
                <a:cxn ang="0">
                  <a:pos x="0" y="576"/>
                </a:cxn>
                <a:cxn ang="0">
                  <a:pos x="0" y="240"/>
                </a:cxn>
                <a:cxn ang="0">
                  <a:pos x="240" y="240"/>
                </a:cxn>
                <a:cxn ang="0">
                  <a:pos x="240" y="0"/>
                </a:cxn>
                <a:cxn ang="0">
                  <a:pos x="432" y="0"/>
                </a:cxn>
                <a:cxn ang="0">
                  <a:pos x="432" y="768"/>
                </a:cxn>
                <a:cxn ang="0">
                  <a:pos x="144" y="768"/>
                </a:cxn>
                <a:cxn ang="0">
                  <a:pos x="144" y="576"/>
                </a:cxn>
                <a:cxn ang="0">
                  <a:pos x="0" y="576"/>
                </a:cxn>
              </a:cxnLst>
              <a:rect l="0" t="0" r="r" b="b"/>
              <a:pathLst>
                <a:path w="432" h="768">
                  <a:moveTo>
                    <a:pt x="0" y="576"/>
                  </a:moveTo>
                  <a:lnTo>
                    <a:pt x="0" y="240"/>
                  </a:lnTo>
                  <a:lnTo>
                    <a:pt x="240" y="240"/>
                  </a:lnTo>
                  <a:lnTo>
                    <a:pt x="240" y="0"/>
                  </a:lnTo>
                  <a:lnTo>
                    <a:pt x="432" y="0"/>
                  </a:lnTo>
                  <a:lnTo>
                    <a:pt x="432" y="768"/>
                  </a:lnTo>
                  <a:lnTo>
                    <a:pt x="144" y="768"/>
                  </a:lnTo>
                  <a:lnTo>
                    <a:pt x="144" y="576"/>
                  </a:lnTo>
                  <a:lnTo>
                    <a:pt x="0" y="576"/>
                  </a:lnTo>
                  <a:close/>
                </a:path>
              </a:pathLst>
            </a:custGeom>
            <a:solidFill>
              <a:srgbClr val="D6BDA2"/>
            </a:solidFill>
            <a:ln w="12700">
              <a:solidFill>
                <a:schemeClr val="tx1"/>
              </a:solidFill>
              <a:round/>
              <a:headEnd/>
              <a:tailEnd/>
            </a:ln>
            <a:effectLst/>
          </p:spPr>
          <p:txBody>
            <a:bodyPr/>
            <a:lstStyle/>
            <a:p>
              <a:pPr algn="ctr"/>
              <a:endParaRPr lang="en-US" sz="1800" dirty="0">
                <a:solidFill>
                  <a:prstClr val="black"/>
                </a:solidFill>
              </a:endParaRPr>
            </a:p>
          </p:txBody>
        </p:sp>
        <p:sp>
          <p:nvSpPr>
            <p:cNvPr id="238" name="Rectangle 63"/>
            <p:cNvSpPr>
              <a:spLocks noChangeArrowheads="1"/>
            </p:cNvSpPr>
            <p:nvPr/>
          </p:nvSpPr>
          <p:spPr bwMode="auto">
            <a:xfrm>
              <a:off x="2552377" y="5556166"/>
              <a:ext cx="171380" cy="146869"/>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39" name="Rectangle 64"/>
            <p:cNvSpPr>
              <a:spLocks noChangeArrowheads="1"/>
            </p:cNvSpPr>
            <p:nvPr/>
          </p:nvSpPr>
          <p:spPr bwMode="auto">
            <a:xfrm>
              <a:off x="2625826" y="5384819"/>
              <a:ext cx="146897" cy="171347"/>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40" name="Rectangle 65"/>
            <p:cNvSpPr>
              <a:spLocks noChangeArrowheads="1"/>
            </p:cNvSpPr>
            <p:nvPr/>
          </p:nvSpPr>
          <p:spPr bwMode="auto">
            <a:xfrm>
              <a:off x="2821689" y="5017647"/>
              <a:ext cx="97931" cy="342695"/>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41" name="Rectangle 66"/>
            <p:cNvSpPr>
              <a:spLocks noChangeArrowheads="1"/>
            </p:cNvSpPr>
            <p:nvPr/>
          </p:nvSpPr>
          <p:spPr bwMode="auto">
            <a:xfrm>
              <a:off x="2846171" y="5654079"/>
              <a:ext cx="122414" cy="244782"/>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42" name="Rectangle 67"/>
            <p:cNvSpPr>
              <a:spLocks noChangeArrowheads="1"/>
            </p:cNvSpPr>
            <p:nvPr/>
          </p:nvSpPr>
          <p:spPr bwMode="auto">
            <a:xfrm>
              <a:off x="2919620" y="5344764"/>
              <a:ext cx="195863" cy="178024"/>
            </a:xfrm>
            <a:prstGeom prst="rect">
              <a:avLst/>
            </a:prstGeom>
            <a:solidFill>
              <a:srgbClr val="D6BDA2"/>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sp>
          <p:nvSpPr>
            <p:cNvPr id="245" name="Rectangle 68"/>
            <p:cNvSpPr>
              <a:spLocks noChangeArrowheads="1"/>
            </p:cNvSpPr>
            <p:nvPr/>
          </p:nvSpPr>
          <p:spPr bwMode="auto">
            <a:xfrm>
              <a:off x="2307549" y="4979310"/>
              <a:ext cx="122414" cy="101150"/>
            </a:xfrm>
            <a:prstGeom prst="rect">
              <a:avLst/>
            </a:prstGeom>
            <a:solidFill>
              <a:srgbClr val="99CC00"/>
            </a:solidFill>
            <a:ln w="12700">
              <a:solidFill>
                <a:schemeClr val="tx1"/>
              </a:solidFill>
              <a:miter lim="800000"/>
              <a:headEnd/>
              <a:tailEnd/>
            </a:ln>
            <a:effectLst/>
          </p:spPr>
          <p:txBody>
            <a:bodyPr wrap="none" anchor="ctr"/>
            <a:lstStyle/>
            <a:p>
              <a:pPr algn="ctr"/>
              <a:endParaRPr lang="en-US" sz="1800" dirty="0">
                <a:solidFill>
                  <a:prstClr val="black"/>
                </a:solidFill>
              </a:endParaRPr>
            </a:p>
          </p:txBody>
        </p:sp>
      </p:grpSp>
      <p:grpSp>
        <p:nvGrpSpPr>
          <p:cNvPr id="252" name="Group 251"/>
          <p:cNvGrpSpPr/>
          <p:nvPr/>
        </p:nvGrpSpPr>
        <p:grpSpPr>
          <a:xfrm>
            <a:off x="1593410" y="4602956"/>
            <a:ext cx="1544757" cy="1295377"/>
            <a:chOff x="1593410" y="4602956"/>
            <a:chExt cx="1544757" cy="1295377"/>
          </a:xfrm>
        </p:grpSpPr>
        <p:sp>
          <p:nvSpPr>
            <p:cNvPr id="254" name="Freeform 253"/>
            <p:cNvSpPr/>
            <p:nvPr/>
          </p:nvSpPr>
          <p:spPr>
            <a:xfrm>
              <a:off x="1593410" y="5101628"/>
              <a:ext cx="470780" cy="384772"/>
            </a:xfrm>
            <a:custGeom>
              <a:avLst/>
              <a:gdLst>
                <a:gd name="connsiteX0" fmla="*/ 0 w 470780"/>
                <a:gd name="connsiteY0" fmla="*/ 0 h 384772"/>
                <a:gd name="connsiteX1" fmla="*/ 366665 w 470780"/>
                <a:gd name="connsiteY1" fmla="*/ 0 h 384772"/>
                <a:gd name="connsiteX2" fmla="*/ 366665 w 470780"/>
                <a:gd name="connsiteY2" fmla="*/ 131275 h 384772"/>
                <a:gd name="connsiteX3" fmla="*/ 470780 w 470780"/>
                <a:gd name="connsiteY3" fmla="*/ 131275 h 384772"/>
                <a:gd name="connsiteX4" fmla="*/ 470780 w 470780"/>
                <a:gd name="connsiteY4" fmla="*/ 276130 h 384772"/>
                <a:gd name="connsiteX5" fmla="*/ 230863 w 470780"/>
                <a:gd name="connsiteY5" fmla="*/ 276130 h 384772"/>
                <a:gd name="connsiteX6" fmla="*/ 230863 w 470780"/>
                <a:gd name="connsiteY6" fmla="*/ 384772 h 384772"/>
                <a:gd name="connsiteX7" fmla="*/ 76954 w 470780"/>
                <a:gd name="connsiteY7" fmla="*/ 384772 h 384772"/>
                <a:gd name="connsiteX8" fmla="*/ 76954 w 470780"/>
                <a:gd name="connsiteY8" fmla="*/ 239917 h 384772"/>
                <a:gd name="connsiteX9" fmla="*/ 9053 w 470780"/>
                <a:gd name="connsiteY9" fmla="*/ 239917 h 384772"/>
                <a:gd name="connsiteX10" fmla="*/ 0 w 470780"/>
                <a:gd name="connsiteY10" fmla="*/ 0 h 38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0780" h="384772">
                  <a:moveTo>
                    <a:pt x="0" y="0"/>
                  </a:moveTo>
                  <a:lnTo>
                    <a:pt x="366665" y="0"/>
                  </a:lnTo>
                  <a:lnTo>
                    <a:pt x="366665" y="131275"/>
                  </a:lnTo>
                  <a:lnTo>
                    <a:pt x="470780" y="131275"/>
                  </a:lnTo>
                  <a:lnTo>
                    <a:pt x="470780" y="276130"/>
                  </a:lnTo>
                  <a:lnTo>
                    <a:pt x="230863" y="276130"/>
                  </a:lnTo>
                  <a:lnTo>
                    <a:pt x="230863" y="384772"/>
                  </a:lnTo>
                  <a:lnTo>
                    <a:pt x="76954" y="384772"/>
                  </a:lnTo>
                  <a:lnTo>
                    <a:pt x="76954" y="239917"/>
                  </a:lnTo>
                  <a:lnTo>
                    <a:pt x="9053" y="239917"/>
                  </a:lnTo>
                  <a:lnTo>
                    <a:pt x="0" y="0"/>
                  </a:ln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55" name="Freeform 254"/>
            <p:cNvSpPr/>
            <p:nvPr/>
          </p:nvSpPr>
          <p:spPr>
            <a:xfrm>
              <a:off x="2032503" y="5470492"/>
              <a:ext cx="611109" cy="427841"/>
            </a:xfrm>
            <a:custGeom>
              <a:avLst/>
              <a:gdLst>
                <a:gd name="connsiteX0" fmla="*/ 122222 w 611109"/>
                <a:gd name="connsiteY0" fmla="*/ 0 h 316872"/>
                <a:gd name="connsiteX1" fmla="*/ 393826 w 611109"/>
                <a:gd name="connsiteY1" fmla="*/ 0 h 316872"/>
                <a:gd name="connsiteX2" fmla="*/ 393826 w 611109"/>
                <a:gd name="connsiteY2" fmla="*/ 63375 h 316872"/>
                <a:gd name="connsiteX3" fmla="*/ 611109 w 611109"/>
                <a:gd name="connsiteY3" fmla="*/ 63375 h 316872"/>
                <a:gd name="connsiteX4" fmla="*/ 611109 w 611109"/>
                <a:gd name="connsiteY4" fmla="*/ 190123 h 316872"/>
                <a:gd name="connsiteX5" fmla="*/ 402879 w 611109"/>
                <a:gd name="connsiteY5" fmla="*/ 190123 h 316872"/>
                <a:gd name="connsiteX6" fmla="*/ 402879 w 611109"/>
                <a:gd name="connsiteY6" fmla="*/ 316872 h 316872"/>
                <a:gd name="connsiteX7" fmla="*/ 0 w 611109"/>
                <a:gd name="connsiteY7" fmla="*/ 316872 h 316872"/>
                <a:gd name="connsiteX8" fmla="*/ 0 w 611109"/>
                <a:gd name="connsiteY8" fmla="*/ 90535 h 316872"/>
                <a:gd name="connsiteX9" fmla="*/ 144855 w 611109"/>
                <a:gd name="connsiteY9" fmla="*/ 90535 h 316872"/>
                <a:gd name="connsiteX10" fmla="*/ 122222 w 611109"/>
                <a:gd name="connsiteY10" fmla="*/ 0 h 31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1109" h="316872">
                  <a:moveTo>
                    <a:pt x="122222" y="0"/>
                  </a:moveTo>
                  <a:lnTo>
                    <a:pt x="393826" y="0"/>
                  </a:lnTo>
                  <a:lnTo>
                    <a:pt x="393826" y="63375"/>
                  </a:lnTo>
                  <a:lnTo>
                    <a:pt x="611109" y="63375"/>
                  </a:lnTo>
                  <a:lnTo>
                    <a:pt x="611109" y="190123"/>
                  </a:lnTo>
                  <a:lnTo>
                    <a:pt x="402879" y="190123"/>
                  </a:lnTo>
                  <a:lnTo>
                    <a:pt x="402879" y="316872"/>
                  </a:lnTo>
                  <a:lnTo>
                    <a:pt x="0" y="316872"/>
                  </a:lnTo>
                  <a:lnTo>
                    <a:pt x="0" y="90535"/>
                  </a:lnTo>
                  <a:lnTo>
                    <a:pt x="144855" y="90535"/>
                  </a:lnTo>
                  <a:lnTo>
                    <a:pt x="122222" y="0"/>
                  </a:ln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56" name="Freeform 255"/>
            <p:cNvSpPr/>
            <p:nvPr/>
          </p:nvSpPr>
          <p:spPr>
            <a:xfrm>
              <a:off x="2500253" y="5279231"/>
              <a:ext cx="576322" cy="352425"/>
            </a:xfrm>
            <a:custGeom>
              <a:avLst/>
              <a:gdLst>
                <a:gd name="connsiteX0" fmla="*/ 71497 w 576322"/>
                <a:gd name="connsiteY0" fmla="*/ 0 h 352425"/>
                <a:gd name="connsiteX1" fmla="*/ 371535 w 576322"/>
                <a:gd name="connsiteY1" fmla="*/ 0 h 352425"/>
                <a:gd name="connsiteX2" fmla="*/ 371535 w 576322"/>
                <a:gd name="connsiteY2" fmla="*/ 114300 h 352425"/>
                <a:gd name="connsiteX3" fmla="*/ 576322 w 576322"/>
                <a:gd name="connsiteY3" fmla="*/ 114300 h 352425"/>
                <a:gd name="connsiteX4" fmla="*/ 576322 w 576322"/>
                <a:gd name="connsiteY4" fmla="*/ 195263 h 352425"/>
                <a:gd name="connsiteX5" fmla="*/ 538222 w 576322"/>
                <a:gd name="connsiteY5" fmla="*/ 195263 h 352425"/>
                <a:gd name="connsiteX6" fmla="*/ 538222 w 576322"/>
                <a:gd name="connsiteY6" fmla="*/ 219075 h 352425"/>
                <a:gd name="connsiteX7" fmla="*/ 521553 w 576322"/>
                <a:gd name="connsiteY7" fmla="*/ 235744 h 352425"/>
                <a:gd name="connsiteX8" fmla="*/ 521553 w 576322"/>
                <a:gd name="connsiteY8" fmla="*/ 280988 h 352425"/>
                <a:gd name="connsiteX9" fmla="*/ 497741 w 576322"/>
                <a:gd name="connsiteY9" fmla="*/ 290513 h 352425"/>
                <a:gd name="connsiteX10" fmla="*/ 481072 w 576322"/>
                <a:gd name="connsiteY10" fmla="*/ 304800 h 352425"/>
                <a:gd name="connsiteX11" fmla="*/ 471547 w 576322"/>
                <a:gd name="connsiteY11" fmla="*/ 319088 h 352425"/>
                <a:gd name="connsiteX12" fmla="*/ 447735 w 576322"/>
                <a:gd name="connsiteY12" fmla="*/ 321469 h 352425"/>
                <a:gd name="connsiteX13" fmla="*/ 445353 w 576322"/>
                <a:gd name="connsiteY13" fmla="*/ 328613 h 352425"/>
                <a:gd name="connsiteX14" fmla="*/ 442972 w 576322"/>
                <a:gd name="connsiteY14" fmla="*/ 340519 h 352425"/>
                <a:gd name="connsiteX15" fmla="*/ 431066 w 576322"/>
                <a:gd name="connsiteY15" fmla="*/ 350044 h 352425"/>
                <a:gd name="connsiteX16" fmla="*/ 314385 w 576322"/>
                <a:gd name="connsiteY16" fmla="*/ 352425 h 352425"/>
                <a:gd name="connsiteX17" fmla="*/ 259616 w 576322"/>
                <a:gd name="connsiteY17" fmla="*/ 350044 h 352425"/>
                <a:gd name="connsiteX18" fmla="*/ 252472 w 576322"/>
                <a:gd name="connsiteY18" fmla="*/ 340519 h 352425"/>
                <a:gd name="connsiteX19" fmla="*/ 242947 w 576322"/>
                <a:gd name="connsiteY19" fmla="*/ 326232 h 352425"/>
                <a:gd name="connsiteX20" fmla="*/ 235803 w 576322"/>
                <a:gd name="connsiteY20" fmla="*/ 309563 h 352425"/>
                <a:gd name="connsiteX21" fmla="*/ 226278 w 576322"/>
                <a:gd name="connsiteY21" fmla="*/ 288132 h 352425"/>
                <a:gd name="connsiteX22" fmla="*/ 221516 w 576322"/>
                <a:gd name="connsiteY22" fmla="*/ 266700 h 352425"/>
                <a:gd name="connsiteX23" fmla="*/ 223897 w 576322"/>
                <a:gd name="connsiteY23" fmla="*/ 259557 h 352425"/>
                <a:gd name="connsiteX24" fmla="*/ 207228 w 576322"/>
                <a:gd name="connsiteY24" fmla="*/ 252413 h 352425"/>
                <a:gd name="connsiteX25" fmla="*/ 183416 w 576322"/>
                <a:gd name="connsiteY25" fmla="*/ 247650 h 352425"/>
                <a:gd name="connsiteX26" fmla="*/ 169128 w 576322"/>
                <a:gd name="connsiteY26" fmla="*/ 242888 h 352425"/>
                <a:gd name="connsiteX27" fmla="*/ 159603 w 576322"/>
                <a:gd name="connsiteY27" fmla="*/ 240507 h 352425"/>
                <a:gd name="connsiteX28" fmla="*/ 145316 w 576322"/>
                <a:gd name="connsiteY28" fmla="*/ 235744 h 352425"/>
                <a:gd name="connsiteX29" fmla="*/ 83403 w 576322"/>
                <a:gd name="connsiteY29" fmla="*/ 233363 h 352425"/>
                <a:gd name="connsiteX30" fmla="*/ 83403 w 576322"/>
                <a:gd name="connsiteY30" fmla="*/ 159544 h 352425"/>
                <a:gd name="connsiteX31" fmla="*/ 81022 w 576322"/>
                <a:gd name="connsiteY31" fmla="*/ 138113 h 352425"/>
                <a:gd name="connsiteX32" fmla="*/ 78641 w 576322"/>
                <a:gd name="connsiteY32" fmla="*/ 130969 h 352425"/>
                <a:gd name="connsiteX33" fmla="*/ 71497 w 576322"/>
                <a:gd name="connsiteY33" fmla="*/ 123825 h 352425"/>
                <a:gd name="connsiteX34" fmla="*/ 33397 w 576322"/>
                <a:gd name="connsiteY34" fmla="*/ 111919 h 352425"/>
                <a:gd name="connsiteX35" fmla="*/ 60 w 576322"/>
                <a:gd name="connsiteY35" fmla="*/ 109538 h 352425"/>
                <a:gd name="connsiteX36" fmla="*/ 66735 w 576322"/>
                <a:gd name="connsiteY36" fmla="*/ 47625 h 352425"/>
                <a:gd name="connsiteX37" fmla="*/ 73878 w 576322"/>
                <a:gd name="connsiteY37" fmla="*/ 45244 h 352425"/>
                <a:gd name="connsiteX38" fmla="*/ 76260 w 576322"/>
                <a:gd name="connsiteY38" fmla="*/ 38100 h 352425"/>
                <a:gd name="connsiteX39" fmla="*/ 71497 w 576322"/>
                <a:gd name="connsiteY39" fmla="*/ 16669 h 352425"/>
                <a:gd name="connsiteX40" fmla="*/ 71497 w 576322"/>
                <a:gd name="connsiteY40"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76322" h="352425">
                  <a:moveTo>
                    <a:pt x="71497" y="0"/>
                  </a:moveTo>
                  <a:lnTo>
                    <a:pt x="371535" y="0"/>
                  </a:lnTo>
                  <a:lnTo>
                    <a:pt x="371535" y="114300"/>
                  </a:lnTo>
                  <a:lnTo>
                    <a:pt x="576322" y="114300"/>
                  </a:lnTo>
                  <a:lnTo>
                    <a:pt x="576322" y="195263"/>
                  </a:lnTo>
                  <a:lnTo>
                    <a:pt x="538222" y="195263"/>
                  </a:lnTo>
                  <a:lnTo>
                    <a:pt x="538222" y="219075"/>
                  </a:lnTo>
                  <a:lnTo>
                    <a:pt x="521553" y="235744"/>
                  </a:lnTo>
                  <a:lnTo>
                    <a:pt x="521553" y="280988"/>
                  </a:lnTo>
                  <a:lnTo>
                    <a:pt x="497741" y="290513"/>
                  </a:lnTo>
                  <a:cubicBezTo>
                    <a:pt x="492185" y="295275"/>
                    <a:pt x="485644" y="299086"/>
                    <a:pt x="481072" y="304800"/>
                  </a:cubicBezTo>
                  <a:cubicBezTo>
                    <a:pt x="474524" y="312985"/>
                    <a:pt x="484451" y="316110"/>
                    <a:pt x="471547" y="319088"/>
                  </a:cubicBezTo>
                  <a:cubicBezTo>
                    <a:pt x="463774" y="320882"/>
                    <a:pt x="455672" y="320675"/>
                    <a:pt x="447735" y="321469"/>
                  </a:cubicBezTo>
                  <a:cubicBezTo>
                    <a:pt x="446941" y="323850"/>
                    <a:pt x="445962" y="326178"/>
                    <a:pt x="445353" y="328613"/>
                  </a:cubicBezTo>
                  <a:cubicBezTo>
                    <a:pt x="444371" y="332539"/>
                    <a:pt x="444393" y="336729"/>
                    <a:pt x="442972" y="340519"/>
                  </a:cubicBezTo>
                  <a:cubicBezTo>
                    <a:pt x="440810" y="346284"/>
                    <a:pt x="437423" y="349800"/>
                    <a:pt x="431066" y="350044"/>
                  </a:cubicBezTo>
                  <a:cubicBezTo>
                    <a:pt x="392193" y="351539"/>
                    <a:pt x="353279" y="351631"/>
                    <a:pt x="314385" y="352425"/>
                  </a:cubicBezTo>
                  <a:cubicBezTo>
                    <a:pt x="296129" y="351631"/>
                    <a:pt x="277561" y="353495"/>
                    <a:pt x="259616" y="350044"/>
                  </a:cubicBezTo>
                  <a:cubicBezTo>
                    <a:pt x="255719" y="349295"/>
                    <a:pt x="254748" y="343770"/>
                    <a:pt x="252472" y="340519"/>
                  </a:cubicBezTo>
                  <a:cubicBezTo>
                    <a:pt x="249190" y="335830"/>
                    <a:pt x="242947" y="326232"/>
                    <a:pt x="242947" y="326232"/>
                  </a:cubicBezTo>
                  <a:cubicBezTo>
                    <a:pt x="236648" y="301033"/>
                    <a:pt x="245201" y="330709"/>
                    <a:pt x="235803" y="309563"/>
                  </a:cubicBezTo>
                  <a:cubicBezTo>
                    <a:pt x="224470" y="284062"/>
                    <a:pt x="237056" y="304296"/>
                    <a:pt x="226278" y="288132"/>
                  </a:cubicBezTo>
                  <a:cubicBezTo>
                    <a:pt x="223823" y="280765"/>
                    <a:pt x="221516" y="275082"/>
                    <a:pt x="221516" y="266700"/>
                  </a:cubicBezTo>
                  <a:cubicBezTo>
                    <a:pt x="221516" y="264190"/>
                    <a:pt x="223103" y="261938"/>
                    <a:pt x="223897" y="259557"/>
                  </a:cubicBezTo>
                  <a:cubicBezTo>
                    <a:pt x="217786" y="256501"/>
                    <a:pt x="213738" y="253915"/>
                    <a:pt x="207228" y="252413"/>
                  </a:cubicBezTo>
                  <a:cubicBezTo>
                    <a:pt x="199341" y="250593"/>
                    <a:pt x="191095" y="250209"/>
                    <a:pt x="183416" y="247650"/>
                  </a:cubicBezTo>
                  <a:cubicBezTo>
                    <a:pt x="178653" y="246063"/>
                    <a:pt x="173998" y="244105"/>
                    <a:pt x="169128" y="242888"/>
                  </a:cubicBezTo>
                  <a:cubicBezTo>
                    <a:pt x="165953" y="242094"/>
                    <a:pt x="162738" y="241447"/>
                    <a:pt x="159603" y="240507"/>
                  </a:cubicBezTo>
                  <a:cubicBezTo>
                    <a:pt x="154795" y="239064"/>
                    <a:pt x="150332" y="235937"/>
                    <a:pt x="145316" y="235744"/>
                  </a:cubicBezTo>
                  <a:lnTo>
                    <a:pt x="83403" y="233363"/>
                  </a:lnTo>
                  <a:cubicBezTo>
                    <a:pt x="88833" y="200791"/>
                    <a:pt x="86873" y="218530"/>
                    <a:pt x="83403" y="159544"/>
                  </a:cubicBezTo>
                  <a:cubicBezTo>
                    <a:pt x="82981" y="152369"/>
                    <a:pt x="82204" y="145203"/>
                    <a:pt x="81022" y="138113"/>
                  </a:cubicBezTo>
                  <a:cubicBezTo>
                    <a:pt x="80609" y="135637"/>
                    <a:pt x="80033" y="133058"/>
                    <a:pt x="78641" y="130969"/>
                  </a:cubicBezTo>
                  <a:cubicBezTo>
                    <a:pt x="76773" y="128167"/>
                    <a:pt x="74084" y="125981"/>
                    <a:pt x="71497" y="123825"/>
                  </a:cubicBezTo>
                  <a:cubicBezTo>
                    <a:pt x="61018" y="115093"/>
                    <a:pt x="46459" y="113163"/>
                    <a:pt x="33397" y="111919"/>
                  </a:cubicBezTo>
                  <a:cubicBezTo>
                    <a:pt x="22307" y="110863"/>
                    <a:pt x="11172" y="110332"/>
                    <a:pt x="60" y="109538"/>
                  </a:cubicBezTo>
                  <a:cubicBezTo>
                    <a:pt x="3391" y="26264"/>
                    <a:pt x="-17505" y="53242"/>
                    <a:pt x="66735" y="47625"/>
                  </a:cubicBezTo>
                  <a:cubicBezTo>
                    <a:pt x="69239" y="47458"/>
                    <a:pt x="71497" y="46038"/>
                    <a:pt x="73878" y="45244"/>
                  </a:cubicBezTo>
                  <a:cubicBezTo>
                    <a:pt x="74672" y="42863"/>
                    <a:pt x="76260" y="40610"/>
                    <a:pt x="76260" y="38100"/>
                  </a:cubicBezTo>
                  <a:cubicBezTo>
                    <a:pt x="76260" y="29723"/>
                    <a:pt x="73952" y="24034"/>
                    <a:pt x="71497" y="16669"/>
                  </a:cubicBezTo>
                  <a:cubicBezTo>
                    <a:pt x="74009" y="1599"/>
                    <a:pt x="73878" y="7210"/>
                    <a:pt x="71497" y="0"/>
                  </a:cubicBez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57" name="Freeform 256"/>
            <p:cNvSpPr/>
            <p:nvPr/>
          </p:nvSpPr>
          <p:spPr>
            <a:xfrm>
              <a:off x="2466899" y="4821821"/>
              <a:ext cx="671268" cy="459792"/>
            </a:xfrm>
            <a:custGeom>
              <a:avLst/>
              <a:gdLst>
                <a:gd name="connsiteX0" fmla="*/ 152476 w 520213"/>
                <a:gd name="connsiteY0" fmla="*/ 348046 h 348046"/>
                <a:gd name="connsiteX1" fmla="*/ 152476 w 520213"/>
                <a:gd name="connsiteY1" fmla="*/ 348046 h 348046"/>
                <a:gd name="connsiteX2" fmla="*/ 90564 w 520213"/>
                <a:gd name="connsiteY2" fmla="*/ 343283 h 348046"/>
                <a:gd name="connsiteX3" fmla="*/ 26270 w 520213"/>
                <a:gd name="connsiteY3" fmla="*/ 343283 h 348046"/>
                <a:gd name="connsiteX4" fmla="*/ 76 w 520213"/>
                <a:gd name="connsiteY4" fmla="*/ 338521 h 348046"/>
                <a:gd name="connsiteX5" fmla="*/ 2457 w 520213"/>
                <a:gd name="connsiteY5" fmla="*/ 274227 h 348046"/>
                <a:gd name="connsiteX6" fmla="*/ 4839 w 520213"/>
                <a:gd name="connsiteY6" fmla="*/ 267083 h 348046"/>
                <a:gd name="connsiteX7" fmla="*/ 76 w 520213"/>
                <a:gd name="connsiteY7" fmla="*/ 212314 h 348046"/>
                <a:gd name="connsiteX8" fmla="*/ 2457 w 520213"/>
                <a:gd name="connsiteY8" fmla="*/ 198027 h 348046"/>
                <a:gd name="connsiteX9" fmla="*/ 28651 w 520213"/>
                <a:gd name="connsiteY9" fmla="*/ 195646 h 348046"/>
                <a:gd name="connsiteX10" fmla="*/ 40557 w 520213"/>
                <a:gd name="connsiteY10" fmla="*/ 193264 h 348046"/>
                <a:gd name="connsiteX11" fmla="*/ 128664 w 520213"/>
                <a:gd name="connsiteY11" fmla="*/ 188502 h 348046"/>
                <a:gd name="connsiteX12" fmla="*/ 128664 w 520213"/>
                <a:gd name="connsiteY12" fmla="*/ 98014 h 348046"/>
                <a:gd name="connsiteX13" fmla="*/ 185814 w 520213"/>
                <a:gd name="connsiteY13" fmla="*/ 95633 h 348046"/>
                <a:gd name="connsiteX14" fmla="*/ 197720 w 520213"/>
                <a:gd name="connsiteY14" fmla="*/ 93252 h 348046"/>
                <a:gd name="connsiteX15" fmla="*/ 207245 w 520213"/>
                <a:gd name="connsiteY15" fmla="*/ 90871 h 348046"/>
                <a:gd name="connsiteX16" fmla="*/ 226295 w 520213"/>
                <a:gd name="connsiteY16" fmla="*/ 95633 h 348046"/>
                <a:gd name="connsiteX17" fmla="*/ 235820 w 520213"/>
                <a:gd name="connsiteY17" fmla="*/ 93252 h 348046"/>
                <a:gd name="connsiteX18" fmla="*/ 242964 w 520213"/>
                <a:gd name="connsiteY18" fmla="*/ 90871 h 348046"/>
                <a:gd name="connsiteX19" fmla="*/ 273920 w 520213"/>
                <a:gd name="connsiteY19" fmla="*/ 93252 h 348046"/>
                <a:gd name="connsiteX20" fmla="*/ 302495 w 520213"/>
                <a:gd name="connsiteY20" fmla="*/ 90871 h 348046"/>
                <a:gd name="connsiteX21" fmla="*/ 304876 w 520213"/>
                <a:gd name="connsiteY21" fmla="*/ 81346 h 348046"/>
                <a:gd name="connsiteX22" fmla="*/ 302495 w 520213"/>
                <a:gd name="connsiteY22" fmla="*/ 67058 h 348046"/>
                <a:gd name="connsiteX23" fmla="*/ 300114 w 520213"/>
                <a:gd name="connsiteY23" fmla="*/ 28958 h 348046"/>
                <a:gd name="connsiteX24" fmla="*/ 423939 w 520213"/>
                <a:gd name="connsiteY24" fmla="*/ 12289 h 348046"/>
                <a:gd name="connsiteX25" fmla="*/ 440607 w 520213"/>
                <a:gd name="connsiteY25" fmla="*/ 9908 h 348046"/>
                <a:gd name="connsiteX26" fmla="*/ 514426 w 520213"/>
                <a:gd name="connsiteY26" fmla="*/ 140877 h 348046"/>
                <a:gd name="connsiteX27" fmla="*/ 478707 w 520213"/>
                <a:gd name="connsiteY27" fmla="*/ 152783 h 348046"/>
                <a:gd name="connsiteX28" fmla="*/ 481089 w 520213"/>
                <a:gd name="connsiteY28" fmla="*/ 167071 h 348046"/>
                <a:gd name="connsiteX29" fmla="*/ 485851 w 520213"/>
                <a:gd name="connsiteY29" fmla="*/ 174214 h 348046"/>
                <a:gd name="connsiteX30" fmla="*/ 492995 w 520213"/>
                <a:gd name="connsiteY30" fmla="*/ 209933 h 348046"/>
                <a:gd name="connsiteX31" fmla="*/ 507282 w 520213"/>
                <a:gd name="connsiteY31" fmla="*/ 217077 h 348046"/>
                <a:gd name="connsiteX32" fmla="*/ 514426 w 520213"/>
                <a:gd name="connsiteY32" fmla="*/ 221839 h 348046"/>
                <a:gd name="connsiteX33" fmla="*/ 512045 w 520213"/>
                <a:gd name="connsiteY33" fmla="*/ 283752 h 348046"/>
                <a:gd name="connsiteX34" fmla="*/ 509664 w 520213"/>
                <a:gd name="connsiteY34" fmla="*/ 293277 h 348046"/>
                <a:gd name="connsiteX35" fmla="*/ 504901 w 520213"/>
                <a:gd name="connsiteY35" fmla="*/ 307564 h 348046"/>
                <a:gd name="connsiteX36" fmla="*/ 502520 w 520213"/>
                <a:gd name="connsiteY36" fmla="*/ 328996 h 348046"/>
                <a:gd name="connsiteX37" fmla="*/ 473945 w 520213"/>
                <a:gd name="connsiteY37" fmla="*/ 338521 h 348046"/>
                <a:gd name="connsiteX38" fmla="*/ 454895 w 520213"/>
                <a:gd name="connsiteY38" fmla="*/ 343283 h 348046"/>
                <a:gd name="connsiteX39" fmla="*/ 152476 w 520213"/>
                <a:gd name="connsiteY39" fmla="*/ 348046 h 3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20213" h="348046">
                  <a:moveTo>
                    <a:pt x="152476" y="348046"/>
                  </a:moveTo>
                  <a:lnTo>
                    <a:pt x="152476" y="348046"/>
                  </a:lnTo>
                  <a:cubicBezTo>
                    <a:pt x="103302" y="339850"/>
                    <a:pt x="123987" y="339106"/>
                    <a:pt x="90564" y="343283"/>
                  </a:cubicBezTo>
                  <a:cubicBezTo>
                    <a:pt x="65823" y="351529"/>
                    <a:pt x="82199" y="347011"/>
                    <a:pt x="26270" y="343283"/>
                  </a:cubicBezTo>
                  <a:cubicBezTo>
                    <a:pt x="21699" y="342978"/>
                    <a:pt x="5225" y="339551"/>
                    <a:pt x="76" y="338521"/>
                  </a:cubicBezTo>
                  <a:cubicBezTo>
                    <a:pt x="870" y="317090"/>
                    <a:pt x="1030" y="295626"/>
                    <a:pt x="2457" y="274227"/>
                  </a:cubicBezTo>
                  <a:cubicBezTo>
                    <a:pt x="2624" y="271722"/>
                    <a:pt x="4839" y="269593"/>
                    <a:pt x="4839" y="267083"/>
                  </a:cubicBezTo>
                  <a:cubicBezTo>
                    <a:pt x="4839" y="224474"/>
                    <a:pt x="7087" y="233349"/>
                    <a:pt x="76" y="212314"/>
                  </a:cubicBezTo>
                  <a:cubicBezTo>
                    <a:pt x="870" y="207552"/>
                    <a:pt x="-1713" y="200460"/>
                    <a:pt x="2457" y="198027"/>
                  </a:cubicBezTo>
                  <a:cubicBezTo>
                    <a:pt x="10030" y="193610"/>
                    <a:pt x="19951" y="196734"/>
                    <a:pt x="28651" y="195646"/>
                  </a:cubicBezTo>
                  <a:cubicBezTo>
                    <a:pt x="32667" y="195144"/>
                    <a:pt x="36520" y="193552"/>
                    <a:pt x="40557" y="193264"/>
                  </a:cubicBezTo>
                  <a:cubicBezTo>
                    <a:pt x="69894" y="191168"/>
                    <a:pt x="128664" y="188502"/>
                    <a:pt x="128664" y="188502"/>
                  </a:cubicBezTo>
                  <a:cubicBezTo>
                    <a:pt x="128578" y="186781"/>
                    <a:pt x="122690" y="102555"/>
                    <a:pt x="128664" y="98014"/>
                  </a:cubicBezTo>
                  <a:cubicBezTo>
                    <a:pt x="143844" y="86477"/>
                    <a:pt x="166764" y="96427"/>
                    <a:pt x="185814" y="95633"/>
                  </a:cubicBezTo>
                  <a:cubicBezTo>
                    <a:pt x="189783" y="94839"/>
                    <a:pt x="193769" y="94130"/>
                    <a:pt x="197720" y="93252"/>
                  </a:cubicBezTo>
                  <a:cubicBezTo>
                    <a:pt x="200915" y="92542"/>
                    <a:pt x="203972" y="90871"/>
                    <a:pt x="207245" y="90871"/>
                  </a:cubicBezTo>
                  <a:cubicBezTo>
                    <a:pt x="212991" y="90871"/>
                    <a:pt x="220658" y="93754"/>
                    <a:pt x="226295" y="95633"/>
                  </a:cubicBezTo>
                  <a:cubicBezTo>
                    <a:pt x="229470" y="94839"/>
                    <a:pt x="232673" y="94151"/>
                    <a:pt x="235820" y="93252"/>
                  </a:cubicBezTo>
                  <a:cubicBezTo>
                    <a:pt x="238234" y="92562"/>
                    <a:pt x="240454" y="90871"/>
                    <a:pt x="242964" y="90871"/>
                  </a:cubicBezTo>
                  <a:cubicBezTo>
                    <a:pt x="253313" y="90871"/>
                    <a:pt x="263601" y="92458"/>
                    <a:pt x="273920" y="93252"/>
                  </a:cubicBezTo>
                  <a:cubicBezTo>
                    <a:pt x="283445" y="92458"/>
                    <a:pt x="293574" y="94302"/>
                    <a:pt x="302495" y="90871"/>
                  </a:cubicBezTo>
                  <a:cubicBezTo>
                    <a:pt x="305550" y="89696"/>
                    <a:pt x="304876" y="84619"/>
                    <a:pt x="304876" y="81346"/>
                  </a:cubicBezTo>
                  <a:cubicBezTo>
                    <a:pt x="304876" y="76518"/>
                    <a:pt x="303289" y="71821"/>
                    <a:pt x="302495" y="67058"/>
                  </a:cubicBezTo>
                  <a:cubicBezTo>
                    <a:pt x="301701" y="54358"/>
                    <a:pt x="300114" y="41683"/>
                    <a:pt x="300114" y="28958"/>
                  </a:cubicBezTo>
                  <a:cubicBezTo>
                    <a:pt x="300114" y="-25090"/>
                    <a:pt x="373454" y="13279"/>
                    <a:pt x="423939" y="12289"/>
                  </a:cubicBezTo>
                  <a:cubicBezTo>
                    <a:pt x="429495" y="11495"/>
                    <a:pt x="434995" y="9908"/>
                    <a:pt x="440607" y="9908"/>
                  </a:cubicBezTo>
                  <a:cubicBezTo>
                    <a:pt x="554821" y="9908"/>
                    <a:pt x="511731" y="-4679"/>
                    <a:pt x="514426" y="140877"/>
                  </a:cubicBezTo>
                  <a:cubicBezTo>
                    <a:pt x="494158" y="154389"/>
                    <a:pt x="505828" y="149770"/>
                    <a:pt x="478707" y="152783"/>
                  </a:cubicBezTo>
                  <a:cubicBezTo>
                    <a:pt x="479501" y="157546"/>
                    <a:pt x="479562" y="162490"/>
                    <a:pt x="481089" y="167071"/>
                  </a:cubicBezTo>
                  <a:cubicBezTo>
                    <a:pt x="481994" y="169786"/>
                    <a:pt x="485290" y="171408"/>
                    <a:pt x="485851" y="174214"/>
                  </a:cubicBezTo>
                  <a:cubicBezTo>
                    <a:pt x="488852" y="189221"/>
                    <a:pt x="482815" y="199753"/>
                    <a:pt x="492995" y="209933"/>
                  </a:cubicBezTo>
                  <a:cubicBezTo>
                    <a:pt x="499820" y="216758"/>
                    <a:pt x="499535" y="213204"/>
                    <a:pt x="507282" y="217077"/>
                  </a:cubicBezTo>
                  <a:cubicBezTo>
                    <a:pt x="509842" y="218357"/>
                    <a:pt x="512045" y="220252"/>
                    <a:pt x="514426" y="221839"/>
                  </a:cubicBezTo>
                  <a:cubicBezTo>
                    <a:pt x="513632" y="242477"/>
                    <a:pt x="513419" y="263145"/>
                    <a:pt x="512045" y="283752"/>
                  </a:cubicBezTo>
                  <a:cubicBezTo>
                    <a:pt x="511827" y="287017"/>
                    <a:pt x="510604" y="290142"/>
                    <a:pt x="509664" y="293277"/>
                  </a:cubicBezTo>
                  <a:cubicBezTo>
                    <a:pt x="508221" y="298085"/>
                    <a:pt x="504901" y="307564"/>
                    <a:pt x="504901" y="307564"/>
                  </a:cubicBezTo>
                  <a:cubicBezTo>
                    <a:pt x="504107" y="314708"/>
                    <a:pt x="504793" y="322177"/>
                    <a:pt x="502520" y="328996"/>
                  </a:cubicBezTo>
                  <a:cubicBezTo>
                    <a:pt x="498759" y="340280"/>
                    <a:pt x="480654" y="337775"/>
                    <a:pt x="473945" y="338521"/>
                  </a:cubicBezTo>
                  <a:cubicBezTo>
                    <a:pt x="468236" y="340424"/>
                    <a:pt x="460757" y="343244"/>
                    <a:pt x="454895" y="343283"/>
                  </a:cubicBezTo>
                  <a:lnTo>
                    <a:pt x="152476" y="348046"/>
                  </a:ln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58" name="Freeform 257"/>
            <p:cNvSpPr/>
            <p:nvPr/>
          </p:nvSpPr>
          <p:spPr>
            <a:xfrm>
              <a:off x="1707356" y="4714269"/>
              <a:ext cx="536788" cy="295881"/>
            </a:xfrm>
            <a:custGeom>
              <a:avLst/>
              <a:gdLst>
                <a:gd name="connsiteX0" fmla="*/ 88107 w 536788"/>
                <a:gd name="connsiteY0" fmla="*/ 2987 h 295881"/>
                <a:gd name="connsiteX1" fmla="*/ 88107 w 536788"/>
                <a:gd name="connsiteY1" fmla="*/ 2987 h 295881"/>
                <a:gd name="connsiteX2" fmla="*/ 126207 w 536788"/>
                <a:gd name="connsiteY2" fmla="*/ 5369 h 295881"/>
                <a:gd name="connsiteX3" fmla="*/ 147638 w 536788"/>
                <a:gd name="connsiteY3" fmla="*/ 7750 h 295881"/>
                <a:gd name="connsiteX4" fmla="*/ 159544 w 536788"/>
                <a:gd name="connsiteY4" fmla="*/ 10131 h 295881"/>
                <a:gd name="connsiteX5" fmla="*/ 350044 w 536788"/>
                <a:gd name="connsiteY5" fmla="*/ 12512 h 295881"/>
                <a:gd name="connsiteX6" fmla="*/ 357188 w 536788"/>
                <a:gd name="connsiteY6" fmla="*/ 14894 h 295881"/>
                <a:gd name="connsiteX7" fmla="*/ 373857 w 536788"/>
                <a:gd name="connsiteY7" fmla="*/ 17275 h 295881"/>
                <a:gd name="connsiteX8" fmla="*/ 528638 w 536788"/>
                <a:gd name="connsiteY8" fmla="*/ 19656 h 295881"/>
                <a:gd name="connsiteX9" fmla="*/ 528638 w 536788"/>
                <a:gd name="connsiteY9" fmla="*/ 191106 h 295881"/>
                <a:gd name="connsiteX10" fmla="*/ 523875 w 536788"/>
                <a:gd name="connsiteY10" fmla="*/ 233969 h 295881"/>
                <a:gd name="connsiteX11" fmla="*/ 509588 w 536788"/>
                <a:gd name="connsiteY11" fmla="*/ 236350 h 295881"/>
                <a:gd name="connsiteX12" fmla="*/ 485775 w 536788"/>
                <a:gd name="connsiteY12" fmla="*/ 238731 h 295881"/>
                <a:gd name="connsiteX13" fmla="*/ 478632 w 536788"/>
                <a:gd name="connsiteY13" fmla="*/ 241112 h 295881"/>
                <a:gd name="connsiteX14" fmla="*/ 411957 w 536788"/>
                <a:gd name="connsiteY14" fmla="*/ 243494 h 295881"/>
                <a:gd name="connsiteX15" fmla="*/ 407194 w 536788"/>
                <a:gd name="connsiteY15" fmla="*/ 257781 h 295881"/>
                <a:gd name="connsiteX16" fmla="*/ 400050 w 536788"/>
                <a:gd name="connsiteY16" fmla="*/ 281594 h 295881"/>
                <a:gd name="connsiteX17" fmla="*/ 390525 w 536788"/>
                <a:gd name="connsiteY17" fmla="*/ 283975 h 295881"/>
                <a:gd name="connsiteX18" fmla="*/ 376238 w 536788"/>
                <a:gd name="connsiteY18" fmla="*/ 286356 h 295881"/>
                <a:gd name="connsiteX19" fmla="*/ 361950 w 536788"/>
                <a:gd name="connsiteY19" fmla="*/ 291119 h 295881"/>
                <a:gd name="connsiteX20" fmla="*/ 354807 w 536788"/>
                <a:gd name="connsiteY20" fmla="*/ 293500 h 295881"/>
                <a:gd name="connsiteX21" fmla="*/ 326232 w 536788"/>
                <a:gd name="connsiteY21" fmla="*/ 295881 h 295881"/>
                <a:gd name="connsiteX22" fmla="*/ 257175 w 536788"/>
                <a:gd name="connsiteY22" fmla="*/ 293500 h 295881"/>
                <a:gd name="connsiteX23" fmla="*/ 238125 w 536788"/>
                <a:gd name="connsiteY23" fmla="*/ 288737 h 295881"/>
                <a:gd name="connsiteX24" fmla="*/ 223838 w 536788"/>
                <a:gd name="connsiteY24" fmla="*/ 286356 h 295881"/>
                <a:gd name="connsiteX25" fmla="*/ 157163 w 536788"/>
                <a:gd name="connsiteY25" fmla="*/ 288737 h 295881"/>
                <a:gd name="connsiteX26" fmla="*/ 147638 w 536788"/>
                <a:gd name="connsiteY26" fmla="*/ 286356 h 295881"/>
                <a:gd name="connsiteX27" fmla="*/ 152400 w 536788"/>
                <a:gd name="connsiteY27" fmla="*/ 253019 h 295881"/>
                <a:gd name="connsiteX28" fmla="*/ 154782 w 536788"/>
                <a:gd name="connsiteY28" fmla="*/ 243494 h 295881"/>
                <a:gd name="connsiteX29" fmla="*/ 161925 w 536788"/>
                <a:gd name="connsiteY29" fmla="*/ 236350 h 295881"/>
                <a:gd name="connsiteX30" fmla="*/ 164307 w 536788"/>
                <a:gd name="connsiteY30" fmla="*/ 226825 h 295881"/>
                <a:gd name="connsiteX31" fmla="*/ 169069 w 536788"/>
                <a:gd name="connsiteY31" fmla="*/ 212537 h 295881"/>
                <a:gd name="connsiteX32" fmla="*/ 164307 w 536788"/>
                <a:gd name="connsiteY32" fmla="*/ 191106 h 295881"/>
                <a:gd name="connsiteX33" fmla="*/ 159544 w 536788"/>
                <a:gd name="connsiteY33" fmla="*/ 183962 h 295881"/>
                <a:gd name="connsiteX34" fmla="*/ 157163 w 536788"/>
                <a:gd name="connsiteY34" fmla="*/ 172056 h 295881"/>
                <a:gd name="connsiteX35" fmla="*/ 126207 w 536788"/>
                <a:gd name="connsiteY35" fmla="*/ 164912 h 295881"/>
                <a:gd name="connsiteX36" fmla="*/ 47625 w 536788"/>
                <a:gd name="connsiteY36" fmla="*/ 155387 h 295881"/>
                <a:gd name="connsiteX37" fmla="*/ 42863 w 536788"/>
                <a:gd name="connsiteY37" fmla="*/ 136337 h 295881"/>
                <a:gd name="connsiteX38" fmla="*/ 21432 w 536788"/>
                <a:gd name="connsiteY38" fmla="*/ 114906 h 295881"/>
                <a:gd name="connsiteX39" fmla="*/ 16669 w 536788"/>
                <a:gd name="connsiteY39" fmla="*/ 107762 h 295881"/>
                <a:gd name="connsiteX40" fmla="*/ 0 w 536788"/>
                <a:gd name="connsiteY40" fmla="*/ 91094 h 295881"/>
                <a:gd name="connsiteX41" fmla="*/ 2382 w 536788"/>
                <a:gd name="connsiteY41" fmla="*/ 67281 h 295881"/>
                <a:gd name="connsiteX42" fmla="*/ 7144 w 536788"/>
                <a:gd name="connsiteY42" fmla="*/ 52994 h 295881"/>
                <a:gd name="connsiteX43" fmla="*/ 9525 w 536788"/>
                <a:gd name="connsiteY43" fmla="*/ 45850 h 295881"/>
                <a:gd name="connsiteX44" fmla="*/ 14288 w 536788"/>
                <a:gd name="connsiteY44" fmla="*/ 26800 h 295881"/>
                <a:gd name="connsiteX45" fmla="*/ 14288 w 536788"/>
                <a:gd name="connsiteY45" fmla="*/ 606 h 295881"/>
                <a:gd name="connsiteX46" fmla="*/ 23813 w 536788"/>
                <a:gd name="connsiteY46" fmla="*/ 2987 h 295881"/>
                <a:gd name="connsiteX47" fmla="*/ 35719 w 536788"/>
                <a:gd name="connsiteY47" fmla="*/ 5369 h 295881"/>
                <a:gd name="connsiteX48" fmla="*/ 42863 w 536788"/>
                <a:gd name="connsiteY48" fmla="*/ 7750 h 295881"/>
                <a:gd name="connsiteX49" fmla="*/ 57150 w 536788"/>
                <a:gd name="connsiteY49" fmla="*/ 10131 h 295881"/>
                <a:gd name="connsiteX50" fmla="*/ 102394 w 536788"/>
                <a:gd name="connsiteY50" fmla="*/ 7750 h 295881"/>
                <a:gd name="connsiteX51" fmla="*/ 116682 w 536788"/>
                <a:gd name="connsiteY51" fmla="*/ 2987 h 295881"/>
                <a:gd name="connsiteX52" fmla="*/ 88107 w 536788"/>
                <a:gd name="connsiteY52" fmla="*/ 2987 h 29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6788" h="295881">
                  <a:moveTo>
                    <a:pt x="88107" y="2987"/>
                  </a:moveTo>
                  <a:lnTo>
                    <a:pt x="88107" y="2987"/>
                  </a:lnTo>
                  <a:lnTo>
                    <a:pt x="126207" y="5369"/>
                  </a:lnTo>
                  <a:cubicBezTo>
                    <a:pt x="133372" y="5942"/>
                    <a:pt x="140523" y="6734"/>
                    <a:pt x="147638" y="7750"/>
                  </a:cubicBezTo>
                  <a:cubicBezTo>
                    <a:pt x="151645" y="8322"/>
                    <a:pt x="155498" y="10036"/>
                    <a:pt x="159544" y="10131"/>
                  </a:cubicBezTo>
                  <a:cubicBezTo>
                    <a:pt x="223031" y="11625"/>
                    <a:pt x="286544" y="11718"/>
                    <a:pt x="350044" y="12512"/>
                  </a:cubicBezTo>
                  <a:cubicBezTo>
                    <a:pt x="352425" y="13306"/>
                    <a:pt x="354727" y="14402"/>
                    <a:pt x="357188" y="14894"/>
                  </a:cubicBezTo>
                  <a:cubicBezTo>
                    <a:pt x="362692" y="15995"/>
                    <a:pt x="368246" y="17119"/>
                    <a:pt x="373857" y="17275"/>
                  </a:cubicBezTo>
                  <a:cubicBezTo>
                    <a:pt x="425437" y="18708"/>
                    <a:pt x="477044" y="18862"/>
                    <a:pt x="528638" y="19656"/>
                  </a:cubicBezTo>
                  <a:cubicBezTo>
                    <a:pt x="543933" y="80841"/>
                    <a:pt x="533993" y="37612"/>
                    <a:pt x="528638" y="191106"/>
                  </a:cubicBezTo>
                  <a:cubicBezTo>
                    <a:pt x="528137" y="205473"/>
                    <a:pt x="529454" y="220720"/>
                    <a:pt x="523875" y="233969"/>
                  </a:cubicBezTo>
                  <a:cubicBezTo>
                    <a:pt x="522001" y="238419"/>
                    <a:pt x="514379" y="235751"/>
                    <a:pt x="509588" y="236350"/>
                  </a:cubicBezTo>
                  <a:cubicBezTo>
                    <a:pt x="501672" y="237339"/>
                    <a:pt x="493713" y="237937"/>
                    <a:pt x="485775" y="238731"/>
                  </a:cubicBezTo>
                  <a:cubicBezTo>
                    <a:pt x="483394" y="239525"/>
                    <a:pt x="481137" y="240950"/>
                    <a:pt x="478632" y="241112"/>
                  </a:cubicBezTo>
                  <a:cubicBezTo>
                    <a:pt x="456439" y="242544"/>
                    <a:pt x="433614" y="238441"/>
                    <a:pt x="411957" y="243494"/>
                  </a:cubicBezTo>
                  <a:cubicBezTo>
                    <a:pt x="407068" y="244635"/>
                    <a:pt x="408411" y="252911"/>
                    <a:pt x="407194" y="257781"/>
                  </a:cubicBezTo>
                  <a:cubicBezTo>
                    <a:pt x="406367" y="261090"/>
                    <a:pt x="401597" y="281207"/>
                    <a:pt x="400050" y="281594"/>
                  </a:cubicBezTo>
                  <a:cubicBezTo>
                    <a:pt x="396875" y="282388"/>
                    <a:pt x="393734" y="283333"/>
                    <a:pt x="390525" y="283975"/>
                  </a:cubicBezTo>
                  <a:cubicBezTo>
                    <a:pt x="385791" y="284922"/>
                    <a:pt x="380922" y="285185"/>
                    <a:pt x="376238" y="286356"/>
                  </a:cubicBezTo>
                  <a:cubicBezTo>
                    <a:pt x="371368" y="287574"/>
                    <a:pt x="366713" y="289531"/>
                    <a:pt x="361950" y="291119"/>
                  </a:cubicBezTo>
                  <a:cubicBezTo>
                    <a:pt x="359569" y="291913"/>
                    <a:pt x="357308" y="293292"/>
                    <a:pt x="354807" y="293500"/>
                  </a:cubicBezTo>
                  <a:lnTo>
                    <a:pt x="326232" y="295881"/>
                  </a:lnTo>
                  <a:cubicBezTo>
                    <a:pt x="303213" y="295087"/>
                    <a:pt x="280132" y="295361"/>
                    <a:pt x="257175" y="293500"/>
                  </a:cubicBezTo>
                  <a:cubicBezTo>
                    <a:pt x="250651" y="292971"/>
                    <a:pt x="244581" y="289813"/>
                    <a:pt x="238125" y="288737"/>
                  </a:cubicBezTo>
                  <a:lnTo>
                    <a:pt x="223838" y="286356"/>
                  </a:lnTo>
                  <a:cubicBezTo>
                    <a:pt x="201613" y="287150"/>
                    <a:pt x="179402" y="288737"/>
                    <a:pt x="157163" y="288737"/>
                  </a:cubicBezTo>
                  <a:cubicBezTo>
                    <a:pt x="153890" y="288737"/>
                    <a:pt x="148432" y="289531"/>
                    <a:pt x="147638" y="286356"/>
                  </a:cubicBezTo>
                  <a:cubicBezTo>
                    <a:pt x="143830" y="271124"/>
                    <a:pt x="149083" y="264626"/>
                    <a:pt x="152400" y="253019"/>
                  </a:cubicBezTo>
                  <a:cubicBezTo>
                    <a:pt x="153299" y="249872"/>
                    <a:pt x="153158" y="246336"/>
                    <a:pt x="154782" y="243494"/>
                  </a:cubicBezTo>
                  <a:cubicBezTo>
                    <a:pt x="156453" y="240570"/>
                    <a:pt x="159544" y="238731"/>
                    <a:pt x="161925" y="236350"/>
                  </a:cubicBezTo>
                  <a:cubicBezTo>
                    <a:pt x="162719" y="233175"/>
                    <a:pt x="163367" y="229960"/>
                    <a:pt x="164307" y="226825"/>
                  </a:cubicBezTo>
                  <a:cubicBezTo>
                    <a:pt x="165750" y="222017"/>
                    <a:pt x="169069" y="212537"/>
                    <a:pt x="169069" y="212537"/>
                  </a:cubicBezTo>
                  <a:cubicBezTo>
                    <a:pt x="168155" y="207052"/>
                    <a:pt x="167237" y="196967"/>
                    <a:pt x="164307" y="191106"/>
                  </a:cubicBezTo>
                  <a:cubicBezTo>
                    <a:pt x="163027" y="188546"/>
                    <a:pt x="161132" y="186343"/>
                    <a:pt x="159544" y="183962"/>
                  </a:cubicBezTo>
                  <a:cubicBezTo>
                    <a:pt x="158750" y="179993"/>
                    <a:pt x="160025" y="174918"/>
                    <a:pt x="157163" y="172056"/>
                  </a:cubicBezTo>
                  <a:cubicBezTo>
                    <a:pt x="152806" y="167700"/>
                    <a:pt x="130789" y="165567"/>
                    <a:pt x="126207" y="164912"/>
                  </a:cubicBezTo>
                  <a:cubicBezTo>
                    <a:pt x="91531" y="153355"/>
                    <a:pt x="116926" y="160521"/>
                    <a:pt x="47625" y="155387"/>
                  </a:cubicBezTo>
                  <a:cubicBezTo>
                    <a:pt x="46038" y="149037"/>
                    <a:pt x="45606" y="142280"/>
                    <a:pt x="42863" y="136337"/>
                  </a:cubicBezTo>
                  <a:cubicBezTo>
                    <a:pt x="37421" y="124546"/>
                    <a:pt x="30049" y="123523"/>
                    <a:pt x="21432" y="114906"/>
                  </a:cubicBezTo>
                  <a:cubicBezTo>
                    <a:pt x="19408" y="112882"/>
                    <a:pt x="18693" y="109786"/>
                    <a:pt x="16669" y="107762"/>
                  </a:cubicBezTo>
                  <a:cubicBezTo>
                    <a:pt x="-3131" y="87962"/>
                    <a:pt x="10769" y="107245"/>
                    <a:pt x="0" y="91094"/>
                  </a:cubicBezTo>
                  <a:cubicBezTo>
                    <a:pt x="794" y="83156"/>
                    <a:pt x="912" y="75122"/>
                    <a:pt x="2382" y="67281"/>
                  </a:cubicBezTo>
                  <a:cubicBezTo>
                    <a:pt x="3307" y="62347"/>
                    <a:pt x="5557" y="57756"/>
                    <a:pt x="7144" y="52994"/>
                  </a:cubicBezTo>
                  <a:cubicBezTo>
                    <a:pt x="7938" y="50613"/>
                    <a:pt x="9033" y="48311"/>
                    <a:pt x="9525" y="45850"/>
                  </a:cubicBezTo>
                  <a:cubicBezTo>
                    <a:pt x="12399" y="31483"/>
                    <a:pt x="10627" y="37784"/>
                    <a:pt x="14288" y="26800"/>
                  </a:cubicBezTo>
                  <a:cubicBezTo>
                    <a:pt x="13694" y="23234"/>
                    <a:pt x="8905" y="4913"/>
                    <a:pt x="14288" y="606"/>
                  </a:cubicBezTo>
                  <a:cubicBezTo>
                    <a:pt x="16844" y="-1438"/>
                    <a:pt x="20618" y="2277"/>
                    <a:pt x="23813" y="2987"/>
                  </a:cubicBezTo>
                  <a:cubicBezTo>
                    <a:pt x="27764" y="3865"/>
                    <a:pt x="31793" y="4387"/>
                    <a:pt x="35719" y="5369"/>
                  </a:cubicBezTo>
                  <a:cubicBezTo>
                    <a:pt x="38154" y="5978"/>
                    <a:pt x="40413" y="7206"/>
                    <a:pt x="42863" y="7750"/>
                  </a:cubicBezTo>
                  <a:cubicBezTo>
                    <a:pt x="47576" y="8797"/>
                    <a:pt x="52388" y="9337"/>
                    <a:pt x="57150" y="10131"/>
                  </a:cubicBezTo>
                  <a:cubicBezTo>
                    <a:pt x="72231" y="9337"/>
                    <a:pt x="87399" y="9549"/>
                    <a:pt x="102394" y="7750"/>
                  </a:cubicBezTo>
                  <a:cubicBezTo>
                    <a:pt x="107379" y="7152"/>
                    <a:pt x="111919" y="4575"/>
                    <a:pt x="116682" y="2987"/>
                  </a:cubicBezTo>
                  <a:cubicBezTo>
                    <a:pt x="124578" y="355"/>
                    <a:pt x="121315" y="606"/>
                    <a:pt x="88107" y="2987"/>
                  </a:cubicBez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sp>
          <p:nvSpPr>
            <p:cNvPr id="259" name="Freeform 258"/>
            <p:cNvSpPr/>
            <p:nvPr/>
          </p:nvSpPr>
          <p:spPr>
            <a:xfrm>
              <a:off x="2128978" y="4602956"/>
              <a:ext cx="655701" cy="266700"/>
            </a:xfrm>
            <a:custGeom>
              <a:avLst/>
              <a:gdLst>
                <a:gd name="connsiteX0" fmla="*/ 99872 w 655701"/>
                <a:gd name="connsiteY0" fmla="*/ 126207 h 266700"/>
                <a:gd name="connsiteX1" fmla="*/ 99872 w 655701"/>
                <a:gd name="connsiteY1" fmla="*/ 126207 h 266700"/>
                <a:gd name="connsiteX2" fmla="*/ 109397 w 655701"/>
                <a:gd name="connsiteY2" fmla="*/ 145257 h 266700"/>
                <a:gd name="connsiteX3" fmla="*/ 109397 w 655701"/>
                <a:gd name="connsiteY3" fmla="*/ 233363 h 266700"/>
                <a:gd name="connsiteX4" fmla="*/ 107016 w 655701"/>
                <a:gd name="connsiteY4" fmla="*/ 240507 h 266700"/>
                <a:gd name="connsiteX5" fmla="*/ 104635 w 655701"/>
                <a:gd name="connsiteY5" fmla="*/ 250032 h 266700"/>
                <a:gd name="connsiteX6" fmla="*/ 107016 w 655701"/>
                <a:gd name="connsiteY6" fmla="*/ 259557 h 266700"/>
                <a:gd name="connsiteX7" fmla="*/ 311803 w 655701"/>
                <a:gd name="connsiteY7" fmla="*/ 261938 h 266700"/>
                <a:gd name="connsiteX8" fmla="*/ 326091 w 655701"/>
                <a:gd name="connsiteY8" fmla="*/ 264319 h 266700"/>
                <a:gd name="connsiteX9" fmla="*/ 371335 w 655701"/>
                <a:gd name="connsiteY9" fmla="*/ 266700 h 266700"/>
                <a:gd name="connsiteX10" fmla="*/ 461822 w 655701"/>
                <a:gd name="connsiteY10" fmla="*/ 259557 h 266700"/>
                <a:gd name="connsiteX11" fmla="*/ 468966 w 655701"/>
                <a:gd name="connsiteY11" fmla="*/ 257175 h 266700"/>
                <a:gd name="connsiteX12" fmla="*/ 478491 w 655701"/>
                <a:gd name="connsiteY12" fmla="*/ 254794 h 266700"/>
                <a:gd name="connsiteX13" fmla="*/ 552310 w 655701"/>
                <a:gd name="connsiteY13" fmla="*/ 257175 h 266700"/>
                <a:gd name="connsiteX14" fmla="*/ 559453 w 655701"/>
                <a:gd name="connsiteY14" fmla="*/ 259557 h 266700"/>
                <a:gd name="connsiteX15" fmla="*/ 578503 w 655701"/>
                <a:gd name="connsiteY15" fmla="*/ 261938 h 266700"/>
                <a:gd name="connsiteX16" fmla="*/ 618985 w 655701"/>
                <a:gd name="connsiteY16" fmla="*/ 259557 h 266700"/>
                <a:gd name="connsiteX17" fmla="*/ 616603 w 655701"/>
                <a:gd name="connsiteY17" fmla="*/ 250032 h 266700"/>
                <a:gd name="connsiteX18" fmla="*/ 607078 w 655701"/>
                <a:gd name="connsiteY18" fmla="*/ 238125 h 266700"/>
                <a:gd name="connsiteX19" fmla="*/ 602316 w 655701"/>
                <a:gd name="connsiteY19" fmla="*/ 223838 h 266700"/>
                <a:gd name="connsiteX20" fmla="*/ 597553 w 655701"/>
                <a:gd name="connsiteY20" fmla="*/ 133350 h 266700"/>
                <a:gd name="connsiteX21" fmla="*/ 599935 w 655701"/>
                <a:gd name="connsiteY21" fmla="*/ 119063 h 266700"/>
                <a:gd name="connsiteX22" fmla="*/ 614222 w 655701"/>
                <a:gd name="connsiteY22" fmla="*/ 107157 h 266700"/>
                <a:gd name="connsiteX23" fmla="*/ 628510 w 655701"/>
                <a:gd name="connsiteY23" fmla="*/ 92869 h 266700"/>
                <a:gd name="connsiteX24" fmla="*/ 635653 w 655701"/>
                <a:gd name="connsiteY24" fmla="*/ 85725 h 266700"/>
                <a:gd name="connsiteX25" fmla="*/ 649941 w 655701"/>
                <a:gd name="connsiteY25" fmla="*/ 64294 h 266700"/>
                <a:gd name="connsiteX26" fmla="*/ 654703 w 655701"/>
                <a:gd name="connsiteY26" fmla="*/ 57150 h 266700"/>
                <a:gd name="connsiteX27" fmla="*/ 647560 w 655701"/>
                <a:gd name="connsiteY27" fmla="*/ 4763 h 266700"/>
                <a:gd name="connsiteX28" fmla="*/ 640416 w 655701"/>
                <a:gd name="connsiteY28" fmla="*/ 0 h 266700"/>
                <a:gd name="connsiteX29" fmla="*/ 547547 w 655701"/>
                <a:gd name="connsiteY29" fmla="*/ 2382 h 266700"/>
                <a:gd name="connsiteX30" fmla="*/ 499922 w 655701"/>
                <a:gd name="connsiteY30" fmla="*/ 7144 h 266700"/>
                <a:gd name="connsiteX31" fmla="*/ 11766 w 655701"/>
                <a:gd name="connsiteY31" fmla="*/ 11907 h 266700"/>
                <a:gd name="connsiteX32" fmla="*/ 26053 w 655701"/>
                <a:gd name="connsiteY32" fmla="*/ 130969 h 266700"/>
                <a:gd name="connsiteX33" fmla="*/ 45103 w 655701"/>
                <a:gd name="connsiteY33" fmla="*/ 133350 h 266700"/>
                <a:gd name="connsiteX34" fmla="*/ 99872 w 655701"/>
                <a:gd name="connsiteY34" fmla="*/ 126207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55701" h="266700">
                  <a:moveTo>
                    <a:pt x="99872" y="126207"/>
                  </a:moveTo>
                  <a:lnTo>
                    <a:pt x="99872" y="126207"/>
                  </a:lnTo>
                  <a:cubicBezTo>
                    <a:pt x="103047" y="132557"/>
                    <a:pt x="108267" y="138248"/>
                    <a:pt x="109397" y="145257"/>
                  </a:cubicBezTo>
                  <a:cubicBezTo>
                    <a:pt x="113276" y="169308"/>
                    <a:pt x="112461" y="207312"/>
                    <a:pt x="109397" y="233363"/>
                  </a:cubicBezTo>
                  <a:cubicBezTo>
                    <a:pt x="109104" y="235856"/>
                    <a:pt x="107706" y="238093"/>
                    <a:pt x="107016" y="240507"/>
                  </a:cubicBezTo>
                  <a:cubicBezTo>
                    <a:pt x="106117" y="243654"/>
                    <a:pt x="105429" y="246857"/>
                    <a:pt x="104635" y="250032"/>
                  </a:cubicBezTo>
                  <a:cubicBezTo>
                    <a:pt x="105429" y="253207"/>
                    <a:pt x="103749" y="259369"/>
                    <a:pt x="107016" y="259557"/>
                  </a:cubicBezTo>
                  <a:cubicBezTo>
                    <a:pt x="175170" y="263474"/>
                    <a:pt x="243552" y="260454"/>
                    <a:pt x="311803" y="261938"/>
                  </a:cubicBezTo>
                  <a:cubicBezTo>
                    <a:pt x="316630" y="262043"/>
                    <a:pt x="321278" y="263934"/>
                    <a:pt x="326091" y="264319"/>
                  </a:cubicBezTo>
                  <a:cubicBezTo>
                    <a:pt x="341145" y="265523"/>
                    <a:pt x="356254" y="265906"/>
                    <a:pt x="371335" y="266700"/>
                  </a:cubicBezTo>
                  <a:cubicBezTo>
                    <a:pt x="380098" y="266152"/>
                    <a:pt x="436139" y="265265"/>
                    <a:pt x="461822" y="259557"/>
                  </a:cubicBezTo>
                  <a:cubicBezTo>
                    <a:pt x="464272" y="259012"/>
                    <a:pt x="466552" y="257865"/>
                    <a:pt x="468966" y="257175"/>
                  </a:cubicBezTo>
                  <a:cubicBezTo>
                    <a:pt x="472113" y="256276"/>
                    <a:pt x="475316" y="255588"/>
                    <a:pt x="478491" y="254794"/>
                  </a:cubicBezTo>
                  <a:cubicBezTo>
                    <a:pt x="503097" y="255588"/>
                    <a:pt x="527733" y="255729"/>
                    <a:pt x="552310" y="257175"/>
                  </a:cubicBezTo>
                  <a:cubicBezTo>
                    <a:pt x="554816" y="257322"/>
                    <a:pt x="556984" y="259108"/>
                    <a:pt x="559453" y="259557"/>
                  </a:cubicBezTo>
                  <a:cubicBezTo>
                    <a:pt x="565749" y="260702"/>
                    <a:pt x="572153" y="261144"/>
                    <a:pt x="578503" y="261938"/>
                  </a:cubicBezTo>
                  <a:lnTo>
                    <a:pt x="618985" y="259557"/>
                  </a:lnTo>
                  <a:cubicBezTo>
                    <a:pt x="622109" y="258581"/>
                    <a:pt x="617502" y="253179"/>
                    <a:pt x="616603" y="250032"/>
                  </a:cubicBezTo>
                  <a:cubicBezTo>
                    <a:pt x="613896" y="240559"/>
                    <a:pt x="615650" y="243840"/>
                    <a:pt x="607078" y="238125"/>
                  </a:cubicBezTo>
                  <a:cubicBezTo>
                    <a:pt x="605491" y="233363"/>
                    <a:pt x="602478" y="228855"/>
                    <a:pt x="602316" y="223838"/>
                  </a:cubicBezTo>
                  <a:cubicBezTo>
                    <a:pt x="599754" y="144409"/>
                    <a:pt x="603418" y="174391"/>
                    <a:pt x="597553" y="133350"/>
                  </a:cubicBezTo>
                  <a:cubicBezTo>
                    <a:pt x="598347" y="128588"/>
                    <a:pt x="597974" y="123475"/>
                    <a:pt x="599935" y="119063"/>
                  </a:cubicBezTo>
                  <a:cubicBezTo>
                    <a:pt x="602596" y="113077"/>
                    <a:pt x="609805" y="111083"/>
                    <a:pt x="614222" y="107157"/>
                  </a:cubicBezTo>
                  <a:cubicBezTo>
                    <a:pt x="619256" y="102682"/>
                    <a:pt x="623747" y="97632"/>
                    <a:pt x="628510" y="92869"/>
                  </a:cubicBezTo>
                  <a:cubicBezTo>
                    <a:pt x="630891" y="90488"/>
                    <a:pt x="633785" y="88527"/>
                    <a:pt x="635653" y="85725"/>
                  </a:cubicBezTo>
                  <a:lnTo>
                    <a:pt x="649941" y="64294"/>
                  </a:lnTo>
                  <a:lnTo>
                    <a:pt x="654703" y="57150"/>
                  </a:lnTo>
                  <a:cubicBezTo>
                    <a:pt x="654098" y="45649"/>
                    <a:pt x="660333" y="17537"/>
                    <a:pt x="647560" y="4763"/>
                  </a:cubicBezTo>
                  <a:cubicBezTo>
                    <a:pt x="645536" y="2739"/>
                    <a:pt x="642797" y="1588"/>
                    <a:pt x="640416" y="0"/>
                  </a:cubicBezTo>
                  <a:lnTo>
                    <a:pt x="547547" y="2382"/>
                  </a:lnTo>
                  <a:cubicBezTo>
                    <a:pt x="452854" y="6591"/>
                    <a:pt x="698258" y="4427"/>
                    <a:pt x="499922" y="7144"/>
                  </a:cubicBezTo>
                  <a:lnTo>
                    <a:pt x="11766" y="11907"/>
                  </a:lnTo>
                  <a:cubicBezTo>
                    <a:pt x="13775" y="110361"/>
                    <a:pt x="-23952" y="123277"/>
                    <a:pt x="26053" y="130969"/>
                  </a:cubicBezTo>
                  <a:cubicBezTo>
                    <a:pt x="32378" y="131942"/>
                    <a:pt x="38753" y="132556"/>
                    <a:pt x="45103" y="133350"/>
                  </a:cubicBezTo>
                  <a:cubicBezTo>
                    <a:pt x="70799" y="139776"/>
                    <a:pt x="90744" y="127398"/>
                    <a:pt x="99872" y="126207"/>
                  </a:cubicBezTo>
                  <a:close/>
                </a:path>
              </a:pathLst>
            </a:custGeom>
            <a:solidFill>
              <a:srgbClr val="E24100">
                <a:alpha val="55000"/>
              </a:srgbClr>
            </a:solidFill>
            <a:ln w="19050">
              <a:solidFill>
                <a:srgbClr val="C43800"/>
              </a:solidFill>
              <a:round/>
              <a:headEnd/>
              <a:tailEnd/>
            </a:ln>
            <a:effectLst/>
          </p:spPr>
          <p:txBody>
            <a:bodyPr/>
            <a:lstStyle/>
            <a:p>
              <a:pPr algn="ctr"/>
              <a:endParaRPr lang="en-US" dirty="0">
                <a:solidFill>
                  <a:prstClr val="black"/>
                </a:solidFill>
              </a:endParaRPr>
            </a:p>
          </p:txBody>
        </p:sp>
      </p:grpSp>
      <p:sp>
        <p:nvSpPr>
          <p:cNvPr id="266" name="Freeform 69"/>
          <p:cNvSpPr>
            <a:spLocks/>
          </p:cNvSpPr>
          <p:nvPr/>
        </p:nvSpPr>
        <p:spPr bwMode="auto">
          <a:xfrm>
            <a:off x="1597547" y="4381214"/>
            <a:ext cx="1640350" cy="1517647"/>
          </a:xfrm>
          <a:custGeom>
            <a:avLst/>
            <a:gdLst/>
            <a:ahLst/>
            <a:cxnLst>
              <a:cxn ang="0">
                <a:pos x="1200" y="0"/>
              </a:cxn>
              <a:cxn ang="0">
                <a:pos x="336" y="0"/>
              </a:cxn>
              <a:cxn ang="0">
                <a:pos x="336" y="432"/>
              </a:cxn>
              <a:cxn ang="0">
                <a:pos x="0" y="432"/>
              </a:cxn>
              <a:cxn ang="0">
                <a:pos x="0" y="1872"/>
              </a:cxn>
              <a:cxn ang="0">
                <a:pos x="144" y="1872"/>
              </a:cxn>
              <a:cxn ang="0">
                <a:pos x="144" y="2160"/>
              </a:cxn>
              <a:cxn ang="0">
                <a:pos x="720" y="2160"/>
              </a:cxn>
              <a:cxn ang="0">
                <a:pos x="720" y="2976"/>
              </a:cxn>
              <a:cxn ang="0">
                <a:pos x="2976" y="2976"/>
              </a:cxn>
              <a:cxn ang="0">
                <a:pos x="2976" y="1872"/>
              </a:cxn>
              <a:cxn ang="0">
                <a:pos x="3216" y="1872"/>
              </a:cxn>
              <a:cxn ang="0">
                <a:pos x="3216" y="1248"/>
              </a:cxn>
              <a:cxn ang="0">
                <a:pos x="3216" y="624"/>
              </a:cxn>
              <a:cxn ang="0">
                <a:pos x="2736" y="624"/>
              </a:cxn>
              <a:cxn ang="0">
                <a:pos x="2736" y="336"/>
              </a:cxn>
              <a:cxn ang="0">
                <a:pos x="2208" y="336"/>
              </a:cxn>
              <a:cxn ang="0">
                <a:pos x="2208" y="96"/>
              </a:cxn>
              <a:cxn ang="0">
                <a:pos x="1200" y="96"/>
              </a:cxn>
              <a:cxn ang="0">
                <a:pos x="1200" y="0"/>
              </a:cxn>
            </a:cxnLst>
            <a:rect l="0" t="0" r="r" b="b"/>
            <a:pathLst>
              <a:path w="3216" h="2976">
                <a:moveTo>
                  <a:pt x="1200" y="0"/>
                </a:moveTo>
                <a:lnTo>
                  <a:pt x="336" y="0"/>
                </a:lnTo>
                <a:lnTo>
                  <a:pt x="336" y="432"/>
                </a:lnTo>
                <a:lnTo>
                  <a:pt x="0" y="432"/>
                </a:lnTo>
                <a:lnTo>
                  <a:pt x="0" y="1872"/>
                </a:lnTo>
                <a:lnTo>
                  <a:pt x="144" y="1872"/>
                </a:lnTo>
                <a:lnTo>
                  <a:pt x="144" y="2160"/>
                </a:lnTo>
                <a:lnTo>
                  <a:pt x="720" y="2160"/>
                </a:lnTo>
                <a:lnTo>
                  <a:pt x="720" y="2976"/>
                </a:lnTo>
                <a:lnTo>
                  <a:pt x="2976" y="2976"/>
                </a:lnTo>
                <a:lnTo>
                  <a:pt x="2976" y="1872"/>
                </a:lnTo>
                <a:lnTo>
                  <a:pt x="3216" y="1872"/>
                </a:lnTo>
                <a:lnTo>
                  <a:pt x="3216" y="1248"/>
                </a:lnTo>
                <a:lnTo>
                  <a:pt x="3216" y="624"/>
                </a:lnTo>
                <a:lnTo>
                  <a:pt x="2736" y="624"/>
                </a:lnTo>
                <a:lnTo>
                  <a:pt x="2736" y="336"/>
                </a:lnTo>
                <a:lnTo>
                  <a:pt x="2208" y="336"/>
                </a:lnTo>
                <a:lnTo>
                  <a:pt x="2208" y="96"/>
                </a:lnTo>
                <a:lnTo>
                  <a:pt x="1200" y="96"/>
                </a:lnTo>
                <a:lnTo>
                  <a:pt x="1200" y="0"/>
                </a:lnTo>
                <a:close/>
              </a:path>
            </a:pathLst>
          </a:custGeom>
          <a:noFill/>
          <a:ln w="38100">
            <a:solidFill>
              <a:schemeClr val="tx1"/>
            </a:solidFill>
            <a:round/>
            <a:headEnd/>
            <a:tailEnd/>
          </a:ln>
          <a:effectLst/>
        </p:spPr>
        <p:txBody>
          <a:bodyPr/>
          <a:lstStyle/>
          <a:p>
            <a:pPr algn="ctr"/>
            <a:endParaRPr lang="en-US" sz="1800" dirty="0">
              <a:solidFill>
                <a:prstClr val="black"/>
              </a:solidFill>
            </a:endParaRPr>
          </a:p>
        </p:txBody>
      </p:sp>
      <p:pic>
        <p:nvPicPr>
          <p:cNvPr id="164" name="Picture 3" hidd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2" y="2243433"/>
            <a:ext cx="1715180" cy="1334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 name="TextBox 215"/>
          <p:cNvSpPr txBox="1"/>
          <p:nvPr/>
        </p:nvSpPr>
        <p:spPr>
          <a:xfrm>
            <a:off x="7832616" y="3504765"/>
            <a:ext cx="1143000" cy="892552"/>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4mil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5.2mil</a:t>
            </a:r>
          </a:p>
        </p:txBody>
      </p:sp>
      <p:sp>
        <p:nvSpPr>
          <p:cNvPr id="236" name="TextBox 235"/>
          <p:cNvSpPr txBox="1"/>
          <p:nvPr/>
        </p:nvSpPr>
        <p:spPr>
          <a:xfrm>
            <a:off x="6839996" y="3504765"/>
            <a:ext cx="1143000" cy="892552"/>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6mil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7.8mil</a:t>
            </a:r>
          </a:p>
        </p:txBody>
      </p:sp>
      <p:sp>
        <p:nvSpPr>
          <p:cNvPr id="215" name="A x's"/>
          <p:cNvSpPr txBox="1"/>
          <p:nvPr/>
        </p:nvSpPr>
        <p:spPr>
          <a:xfrm>
            <a:off x="7961644" y="3504765"/>
            <a:ext cx="1092493" cy="892552"/>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34" name="A x's"/>
          <p:cNvSpPr txBox="1"/>
          <p:nvPr/>
        </p:nvSpPr>
        <p:spPr>
          <a:xfrm>
            <a:off x="6969024" y="3504765"/>
            <a:ext cx="1092493" cy="892552"/>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29" name="Text Box 140"/>
          <p:cNvSpPr txBox="1">
            <a:spLocks noChangeArrowheads="1"/>
          </p:cNvSpPr>
          <p:nvPr/>
        </p:nvSpPr>
        <p:spPr bwMode="auto">
          <a:xfrm>
            <a:off x="3864340" y="2702521"/>
            <a:ext cx="1509324" cy="227755"/>
          </a:xfrm>
          <a:prstGeom prst="rect">
            <a:avLst/>
          </a:prstGeom>
          <a:noFill/>
          <a:ln w="9525">
            <a:noFill/>
            <a:miter lim="800000"/>
            <a:headEnd/>
            <a:tailEnd/>
          </a:ln>
          <a:effectLst/>
        </p:spPr>
        <p:txBody>
          <a:bodyPr wrap="square">
            <a:spAutoFit/>
          </a:bodyPr>
          <a:lstStyle/>
          <a:p>
            <a:pPr algn="ctr">
              <a:lnSpc>
                <a:spcPct val="80000"/>
              </a:lnSpc>
            </a:pPr>
            <a:r>
              <a:rPr lang="en-US" sz="1100" b="1" dirty="0">
                <a:solidFill>
                  <a:srgbClr val="000000"/>
                </a:solidFill>
                <a:latin typeface="Arial" pitchFamily="34" charset="0"/>
                <a:cs typeface="Arial" pitchFamily="34" charset="0"/>
              </a:rPr>
              <a:t>Total Project Costs</a:t>
            </a:r>
            <a:endParaRPr lang="en-US" sz="1200" b="1" baseline="-25000" dirty="0">
              <a:solidFill>
                <a:srgbClr val="000000"/>
              </a:solidFill>
              <a:latin typeface="Arial" pitchFamily="34" charset="0"/>
              <a:cs typeface="Arial" pitchFamily="34" charset="0"/>
            </a:endParaRPr>
          </a:p>
        </p:txBody>
      </p:sp>
      <p:sp>
        <p:nvSpPr>
          <p:cNvPr id="288" name="Rounded Rectangle 287"/>
          <p:cNvSpPr/>
          <p:nvPr/>
        </p:nvSpPr>
        <p:spPr>
          <a:xfrm>
            <a:off x="4390402" y="964130"/>
            <a:ext cx="457200" cy="1692848"/>
          </a:xfrm>
          <a:prstGeom prst="roundRect">
            <a:avLst>
              <a:gd name="adj" fmla="val 5128"/>
            </a:avLst>
          </a:prstGeom>
          <a:solidFill>
            <a:srgbClr val="C5B089"/>
          </a:solidFill>
          <a:ln w="15875">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319" name="Rounded Rectangle 318"/>
          <p:cNvSpPr/>
          <p:nvPr/>
        </p:nvSpPr>
        <p:spPr>
          <a:xfrm>
            <a:off x="4390402" y="794797"/>
            <a:ext cx="457200" cy="1862181"/>
          </a:xfrm>
          <a:prstGeom prst="roundRect">
            <a:avLst>
              <a:gd name="adj" fmla="val 5128"/>
            </a:avLst>
          </a:prstGeom>
          <a:noFill/>
          <a:ln w="22225">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320" name="Straight Connector 319"/>
          <p:cNvCxnSpPr/>
          <p:nvPr/>
        </p:nvCxnSpPr>
        <p:spPr>
          <a:xfrm>
            <a:off x="4238002" y="2661940"/>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44" name="Text Box 140"/>
          <p:cNvSpPr txBox="1">
            <a:spLocks noChangeArrowheads="1"/>
          </p:cNvSpPr>
          <p:nvPr/>
        </p:nvSpPr>
        <p:spPr bwMode="auto">
          <a:xfrm>
            <a:off x="4132142" y="567448"/>
            <a:ext cx="995944" cy="243786"/>
          </a:xfrm>
          <a:prstGeom prst="rect">
            <a:avLst/>
          </a:prstGeom>
          <a:noFill/>
          <a:ln w="9525">
            <a:noFill/>
            <a:miter lim="800000"/>
            <a:headEnd/>
            <a:tailEnd/>
          </a:ln>
          <a:effectLst/>
        </p:spPr>
        <p:txBody>
          <a:bodyPr wrap="square">
            <a:spAutoFit/>
          </a:bodyPr>
          <a:lstStyle/>
          <a:p>
            <a:pPr algn="ctr">
              <a:lnSpc>
                <a:spcPct val="80000"/>
              </a:lnSpc>
            </a:pPr>
            <a:r>
              <a:rPr lang="en-US" sz="1200" b="1" dirty="0">
                <a:solidFill>
                  <a:srgbClr val="000000"/>
                </a:solidFill>
                <a:latin typeface="Arial" pitchFamily="34" charset="0"/>
                <a:cs typeface="Arial" pitchFamily="34" charset="0"/>
              </a:rPr>
              <a:t>$10.8mil</a:t>
            </a:r>
            <a:endParaRPr lang="en-US" sz="1400" b="1" baseline="-25000" dirty="0">
              <a:solidFill>
                <a:srgbClr val="000000"/>
              </a:solidFill>
              <a:latin typeface="Arial" pitchFamily="34" charset="0"/>
              <a:cs typeface="Arial" pitchFamily="34" charset="0"/>
            </a:endParaRPr>
          </a:p>
        </p:txBody>
      </p:sp>
      <p:sp>
        <p:nvSpPr>
          <p:cNvPr id="244" name="TextBox 243"/>
          <p:cNvSpPr txBox="1"/>
          <p:nvPr/>
        </p:nvSpPr>
        <p:spPr>
          <a:xfrm>
            <a:off x="4567416" y="3504765"/>
            <a:ext cx="2743200" cy="892552"/>
          </a:xfrm>
          <a:prstGeom prst="rect">
            <a:avLst/>
          </a:prstGeom>
          <a:noFill/>
        </p:spPr>
        <p:txBody>
          <a:bodyPr wrap="square" rtlCol="0">
            <a:spAutoFit/>
          </a:bodyPr>
          <a:lstStyle/>
          <a:p>
            <a:pPr>
              <a:spcBef>
                <a:spcPts val="600"/>
              </a:spcBef>
              <a:tabLst>
                <a:tab pos="2176463" algn="l"/>
              </a:tabLst>
            </a:pPr>
            <a:r>
              <a:rPr lang="en-US" sz="1400" b="1" dirty="0">
                <a:latin typeface="Arial" pitchFamily="34" charset="0"/>
                <a:cs typeface="Arial" pitchFamily="34" charset="0"/>
              </a:rPr>
              <a:t>Eligible basis</a:t>
            </a:r>
          </a:p>
          <a:p>
            <a:pPr>
              <a:spcBef>
                <a:spcPts val="600"/>
              </a:spcBef>
              <a:tabLst>
                <a:tab pos="2176463" algn="l"/>
              </a:tabLst>
            </a:pPr>
            <a:r>
              <a:rPr lang="en-US" sz="1400" b="1" dirty="0">
                <a:latin typeface="Arial" pitchFamily="34" charset="0"/>
                <a:cs typeface="Arial" pitchFamily="34" charset="0"/>
              </a:rPr>
              <a:t>DDA/QCT basis boost	</a:t>
            </a:r>
          </a:p>
          <a:p>
            <a:pPr>
              <a:spcBef>
                <a:spcPts val="600"/>
              </a:spcBef>
              <a:tabLst>
                <a:tab pos="2176463" algn="l"/>
              </a:tabLst>
            </a:pPr>
            <a:r>
              <a:rPr lang="en-US" sz="1400" b="1" dirty="0">
                <a:latin typeface="Arial" pitchFamily="34" charset="0"/>
                <a:cs typeface="Arial" pitchFamily="34" charset="0"/>
              </a:rPr>
              <a:t>Eligible basis (adjusted)</a:t>
            </a:r>
          </a:p>
        </p:txBody>
      </p:sp>
      <p:sp>
        <p:nvSpPr>
          <p:cNvPr id="449" name="TextBox 448"/>
          <p:cNvSpPr txBox="1"/>
          <p:nvPr/>
        </p:nvSpPr>
        <p:spPr>
          <a:xfrm>
            <a:off x="952817" y="7162800"/>
            <a:ext cx="2975815" cy="276999"/>
          </a:xfrm>
          <a:prstGeom prst="rect">
            <a:avLst/>
          </a:prstGeom>
          <a:noFill/>
        </p:spPr>
        <p:txBody>
          <a:bodyPr wrap="none" rtlCol="0">
            <a:spAutoFit/>
          </a:bodyPr>
          <a:lstStyle/>
          <a:p>
            <a:r>
              <a:rPr lang="en-US" sz="1200" b="1" dirty="0">
                <a:solidFill>
                  <a:srgbClr val="FFFF00"/>
                </a:solidFill>
              </a:rPr>
              <a:t>http://www.ohfa.org/housingdev/mfb.htm</a:t>
            </a:r>
          </a:p>
        </p:txBody>
      </p:sp>
      <p:grpSp>
        <p:nvGrpSpPr>
          <p:cNvPr id="2" name="Group 1"/>
          <p:cNvGrpSpPr/>
          <p:nvPr/>
        </p:nvGrpSpPr>
        <p:grpSpPr>
          <a:xfrm>
            <a:off x="4150587" y="7202712"/>
            <a:ext cx="2144221" cy="1420207"/>
            <a:chOff x="490653" y="4968823"/>
            <a:chExt cx="2144221" cy="1420207"/>
          </a:xfrm>
        </p:grpSpPr>
        <p:sp>
          <p:nvSpPr>
            <p:cNvPr id="365" name="Oval 151"/>
            <p:cNvSpPr/>
            <p:nvPr/>
          </p:nvSpPr>
          <p:spPr bwMode="auto">
            <a:xfrm>
              <a:off x="1295401" y="4968823"/>
              <a:ext cx="685799" cy="1216152"/>
            </a:xfrm>
            <a:custGeom>
              <a:avLst/>
              <a:gdLst/>
              <a:ahLst/>
              <a:cxnLst/>
              <a:rect l="l" t="t" r="r" b="b"/>
              <a:pathLst>
                <a:path w="685799" h="1216152">
                  <a:moveTo>
                    <a:pt x="0" y="0"/>
                  </a:moveTo>
                  <a:cubicBezTo>
                    <a:pt x="378756" y="0"/>
                    <a:pt x="685799" y="272245"/>
                    <a:pt x="685799" y="608076"/>
                  </a:cubicBezTo>
                  <a:cubicBezTo>
                    <a:pt x="685799" y="943907"/>
                    <a:pt x="378756" y="1216152"/>
                    <a:pt x="0" y="1216152"/>
                  </a:cubicBezTo>
                  <a:close/>
                </a:path>
              </a:pathLst>
            </a:custGeom>
            <a:solidFill>
              <a:srgbClr val="F9D601"/>
            </a:solidFill>
            <a:ln w="12700">
              <a:solidFill>
                <a:srgbClr val="FFCE53"/>
              </a:solidFill>
              <a:prstDash val="solid"/>
              <a:round/>
              <a:headEnd/>
              <a:tailEnd/>
            </a:ln>
            <a:effectLst/>
            <a:scene3d>
              <a:camera prst="orthographicFront">
                <a:rot lat="17700000" lon="0" rev="0"/>
              </a:camera>
              <a:lightRig rig="threePt" dir="t"/>
            </a:scene3d>
            <a:sp3d extrusionH="120650">
              <a:extrusionClr>
                <a:srgbClr val="F9D601"/>
              </a:extrusionClr>
            </a:sp3d>
          </p:spPr>
          <p:txBody>
            <a:bodyPr/>
            <a:lstStyle/>
            <a:p>
              <a:pPr>
                <a:defRPr/>
              </a:pPr>
              <a:endParaRPr lang="en-US" dirty="0"/>
            </a:p>
          </p:txBody>
        </p:sp>
        <p:grpSp>
          <p:nvGrpSpPr>
            <p:cNvPr id="348" name="Group 347"/>
            <p:cNvGrpSpPr/>
            <p:nvPr/>
          </p:nvGrpSpPr>
          <p:grpSpPr>
            <a:xfrm>
              <a:off x="490653" y="4970740"/>
              <a:ext cx="2144221" cy="1418290"/>
              <a:chOff x="490653" y="4970740"/>
              <a:chExt cx="2144221" cy="1418290"/>
            </a:xfrm>
          </p:grpSpPr>
          <p:sp>
            <p:nvSpPr>
              <p:cNvPr id="349" name="TextBox 348"/>
              <p:cNvSpPr txBox="1"/>
              <p:nvPr/>
            </p:nvSpPr>
            <p:spPr>
              <a:xfrm>
                <a:off x="490653" y="5973532"/>
                <a:ext cx="1600200" cy="415498"/>
              </a:xfrm>
              <a:prstGeom prst="rect">
                <a:avLst/>
              </a:prstGeom>
              <a:noFill/>
            </p:spPr>
            <p:txBody>
              <a:bodyPr wrap="square" rtlCol="0">
                <a:spAutoFit/>
              </a:bodyPr>
              <a:lstStyle/>
              <a:p>
                <a:pPr algn="ctr"/>
                <a:r>
                  <a:rPr lang="en-US" sz="1050" b="1" dirty="0">
                    <a:latin typeface="Arial" pitchFamily="34" charset="0"/>
                    <a:cs typeface="Arial" pitchFamily="34" charset="0"/>
                  </a:rPr>
                  <a:t>Private Activity</a:t>
                </a:r>
              </a:p>
              <a:p>
                <a:pPr algn="ctr"/>
                <a:r>
                  <a:rPr lang="en-US" sz="1050" b="1" dirty="0">
                    <a:latin typeface="Arial" pitchFamily="34" charset="0"/>
                    <a:cs typeface="Arial" pitchFamily="34" charset="0"/>
                  </a:rPr>
                  <a:t>Tax-Exempt Bonds</a:t>
                </a:r>
              </a:p>
            </p:txBody>
          </p:sp>
          <p:sp>
            <p:nvSpPr>
              <p:cNvPr id="350" name="Pie 349"/>
              <p:cNvSpPr/>
              <p:nvPr/>
            </p:nvSpPr>
            <p:spPr bwMode="auto">
              <a:xfrm>
                <a:off x="609600" y="4970740"/>
                <a:ext cx="1371600" cy="1219200"/>
              </a:xfrm>
              <a:prstGeom prst="pie">
                <a:avLst>
                  <a:gd name="adj1" fmla="val 2519624"/>
                  <a:gd name="adj2" fmla="val 16211793"/>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a:defRPr/>
                </a:pPr>
                <a:endParaRPr lang="en-US" dirty="0"/>
              </a:p>
            </p:txBody>
          </p:sp>
          <p:sp>
            <p:nvSpPr>
              <p:cNvPr id="351" name="Oval 2055"/>
              <p:cNvSpPr/>
              <p:nvPr/>
            </p:nvSpPr>
            <p:spPr>
              <a:xfrm>
                <a:off x="1295400" y="5321808"/>
                <a:ext cx="694944" cy="438912"/>
              </a:xfrm>
              <a:custGeom>
                <a:avLst/>
                <a:gdLst/>
                <a:ahLst/>
                <a:cxnLst/>
                <a:rect l="l" t="t" r="r" b="b"/>
                <a:pathLst>
                  <a:path w="684684" h="449646">
                    <a:moveTo>
                      <a:pt x="0" y="0"/>
                    </a:moveTo>
                    <a:cubicBezTo>
                      <a:pt x="378244" y="187"/>
                      <a:pt x="684684" y="117014"/>
                      <a:pt x="684684" y="261094"/>
                    </a:cubicBezTo>
                    <a:cubicBezTo>
                      <a:pt x="684684" y="335550"/>
                      <a:pt x="602851" y="402728"/>
                      <a:pt x="471330" y="449646"/>
                    </a:cubicBezTo>
                    <a:lnTo>
                      <a:pt x="0" y="261567"/>
                    </a:lnTo>
                    <a:close/>
                  </a:path>
                </a:pathLst>
              </a:custGeom>
              <a:solidFill>
                <a:srgbClr val="FFCE53"/>
              </a:solidFill>
              <a:ln w="19050">
                <a:solidFill>
                  <a:srgbClr val="F9D601"/>
                </a:solidFill>
              </a:ln>
              <a:effectLst>
                <a:glow rad="38100">
                  <a:srgbClr val="F9D60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TextBox 351"/>
              <p:cNvSpPr txBox="1"/>
              <p:nvPr/>
            </p:nvSpPr>
            <p:spPr>
              <a:xfrm>
                <a:off x="685800" y="5418129"/>
                <a:ext cx="1219200" cy="313932"/>
              </a:xfrm>
              <a:prstGeom prst="rect">
                <a:avLst/>
              </a:prstGeom>
              <a:noFill/>
            </p:spPr>
            <p:txBody>
              <a:bodyPr wrap="square" rtlCol="0">
                <a:spAutoFit/>
              </a:bodyPr>
              <a:lstStyle/>
              <a:p>
                <a:pPr algn="ctr" rtl="0">
                  <a:lnSpc>
                    <a:spcPct val="90000"/>
                  </a:lnSpc>
                </a:pPr>
                <a:r>
                  <a:rPr lang="en-US" sz="1600" b="1" kern="1200" dirty="0">
                    <a:solidFill>
                      <a:schemeClr val="accent1">
                        <a:lumMod val="75000"/>
                      </a:schemeClr>
                    </a:solidFill>
                    <a:latin typeface="Arial" pitchFamily="34" charset="0"/>
                    <a:cs typeface="Arial" pitchFamily="34" charset="0"/>
                  </a:rPr>
                  <a:t>$2.44B</a:t>
                </a:r>
              </a:p>
            </p:txBody>
          </p:sp>
          <p:pic>
            <p:nvPicPr>
              <p:cNvPr id="3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842" y="5658999"/>
                <a:ext cx="943032" cy="37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53" name="TextBox 252"/>
          <p:cNvSpPr txBox="1"/>
          <p:nvPr/>
        </p:nvSpPr>
        <p:spPr>
          <a:xfrm>
            <a:off x="9346693" y="0"/>
            <a:ext cx="2448127" cy="892552"/>
          </a:xfrm>
          <a:prstGeom prst="rect">
            <a:avLst/>
          </a:prstGeom>
          <a:noFill/>
        </p:spPr>
        <p:txBody>
          <a:bodyPr wrap="square" rtlCol="0">
            <a:spAutoFit/>
          </a:bodyPr>
          <a:lstStyle/>
          <a:p>
            <a:pPr>
              <a:spcBef>
                <a:spcPts val="600"/>
              </a:spcBef>
              <a:tabLst>
                <a:tab pos="2119313" algn="l"/>
              </a:tabLst>
            </a:pPr>
            <a:r>
              <a:rPr lang="en-US" sz="1400" b="1" dirty="0">
                <a:latin typeface="Arial" pitchFamily="34" charset="0"/>
                <a:cs typeface="Arial" pitchFamily="34" charset="0"/>
              </a:rPr>
              <a:t>Total development costs</a:t>
            </a:r>
          </a:p>
          <a:p>
            <a:pPr>
              <a:spcBef>
                <a:spcPts val="600"/>
              </a:spcBef>
              <a:tabLst>
                <a:tab pos="2119313" algn="l"/>
              </a:tabLst>
            </a:pPr>
            <a:r>
              <a:rPr lang="en-US" sz="1400" b="1" u="sng" dirty="0">
                <a:latin typeface="Arial" pitchFamily="34" charset="0"/>
                <a:cs typeface="Arial" pitchFamily="34" charset="0"/>
              </a:rPr>
              <a:t>Less: ineligible costs	</a:t>
            </a:r>
          </a:p>
          <a:p>
            <a:pPr>
              <a:spcBef>
                <a:spcPts val="600"/>
              </a:spcBef>
              <a:tabLst>
                <a:tab pos="2119313" algn="l"/>
              </a:tabLst>
            </a:pPr>
            <a:r>
              <a:rPr lang="en-US" sz="1400" b="1" dirty="0">
                <a:latin typeface="Arial" pitchFamily="34" charset="0"/>
                <a:cs typeface="Arial" pitchFamily="34" charset="0"/>
              </a:rPr>
              <a:t>Eligible basis</a:t>
            </a:r>
          </a:p>
        </p:txBody>
      </p:sp>
      <p:sp>
        <p:nvSpPr>
          <p:cNvPr id="214" name="TextBox 213"/>
          <p:cNvSpPr txBox="1"/>
          <p:nvPr/>
        </p:nvSpPr>
        <p:spPr>
          <a:xfrm>
            <a:off x="11424133" y="0"/>
            <a:ext cx="1161872" cy="892552"/>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1.8Mil</a:t>
            </a:r>
          </a:p>
          <a:p>
            <a:pPr algn="r">
              <a:spcBef>
                <a:spcPts val="600"/>
              </a:spcBef>
              <a:tabLst>
                <a:tab pos="2119313" algn="l"/>
              </a:tabLst>
            </a:pPr>
            <a:r>
              <a:rPr lang="en-US" sz="1400" b="1" dirty="0">
                <a:latin typeface="Arial" pitchFamily="34" charset="0"/>
                <a:cs typeface="Arial" pitchFamily="34" charset="0"/>
              </a:rPr>
              <a:t>200k</a:t>
            </a:r>
          </a:p>
          <a:p>
            <a:pPr algn="r">
              <a:spcBef>
                <a:spcPts val="600"/>
              </a:spcBef>
              <a:tabLst>
                <a:tab pos="2119313" algn="l"/>
              </a:tabLst>
            </a:pPr>
            <a:r>
              <a:rPr lang="en-US" sz="1400" b="1" dirty="0">
                <a:latin typeface="Arial" pitchFamily="34" charset="0"/>
                <a:cs typeface="Arial" pitchFamily="34" charset="0"/>
              </a:rPr>
              <a:t>1.6Mil</a:t>
            </a:r>
          </a:p>
        </p:txBody>
      </p:sp>
      <p:sp>
        <p:nvSpPr>
          <p:cNvPr id="225" name="A x's"/>
          <p:cNvSpPr txBox="1"/>
          <p:nvPr/>
        </p:nvSpPr>
        <p:spPr>
          <a:xfrm>
            <a:off x="11684454" y="0"/>
            <a:ext cx="1092493" cy="892552"/>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746125" algn="l"/>
                <a:tab pos="2119313" algn="l"/>
              </a:tabLst>
            </a:pPr>
            <a:r>
              <a:rPr lang="en-US" sz="1400" b="1" u="sng" dirty="0">
                <a:latin typeface="Arial" pitchFamily="34" charset="0"/>
                <a:cs typeface="Arial" pitchFamily="34" charset="0"/>
              </a:rPr>
              <a:t>-	</a:t>
            </a:r>
          </a:p>
          <a:p>
            <a:pPr>
              <a:spcBef>
                <a:spcPts val="600"/>
              </a:spcBef>
              <a:tabLst>
                <a:tab pos="854075" algn="l"/>
                <a:tab pos="2119313" algn="l"/>
              </a:tabLst>
            </a:pPr>
            <a:r>
              <a:rPr lang="en-US" sz="1400" b="1" dirty="0">
                <a:latin typeface="Arial" pitchFamily="34" charset="0"/>
                <a:cs typeface="Arial" pitchFamily="34" charset="0"/>
              </a:rPr>
              <a:t>$</a:t>
            </a:r>
          </a:p>
        </p:txBody>
      </p:sp>
      <p:grpSp>
        <p:nvGrpSpPr>
          <p:cNvPr id="543" name="Group 542"/>
          <p:cNvGrpSpPr/>
          <p:nvPr/>
        </p:nvGrpSpPr>
        <p:grpSpPr>
          <a:xfrm>
            <a:off x="5839729" y="3364336"/>
            <a:ext cx="1024328" cy="523220"/>
            <a:chOff x="3368376" y="3727048"/>
            <a:chExt cx="1145751" cy="585241"/>
          </a:xfrm>
        </p:grpSpPr>
        <p:sp>
          <p:nvSpPr>
            <p:cNvPr id="544" name="TextBox 543"/>
            <p:cNvSpPr txBox="1"/>
            <p:nvPr/>
          </p:nvSpPr>
          <p:spPr>
            <a:xfrm>
              <a:off x="3460830" y="3727048"/>
              <a:ext cx="1053297" cy="585241"/>
            </a:xfrm>
            <a:prstGeom prst="rect">
              <a:avLst/>
            </a:prstGeom>
            <a:noFill/>
          </p:spPr>
          <p:txBody>
            <a:bodyPr wrap="square" rtlCol="0">
              <a:spAutoFit/>
              <a:scene3d>
                <a:camera prst="orthographicFront"/>
                <a:lightRig rig="threePt" dir="t"/>
              </a:scene3d>
              <a:sp3d extrusionH="57150">
                <a:bevelT w="38100" h="38100"/>
              </a:sp3d>
            </a:bodyPr>
            <a:lstStyle/>
            <a:p>
              <a:pPr algn="r"/>
              <a:r>
                <a:rPr lang="en-US" sz="2800" b="1" dirty="0">
                  <a:solidFill>
                    <a:srgbClr val="7030A0"/>
                  </a:solidFill>
                  <a:latin typeface="Arial" pitchFamily="34" charset="0"/>
                  <a:cs typeface="Arial" pitchFamily="34" charset="0"/>
                </a:rPr>
                <a:t>30</a:t>
              </a:r>
              <a:r>
                <a:rPr lang="en-US" sz="2400" b="1" dirty="0">
                  <a:solidFill>
                    <a:srgbClr val="7030A0"/>
                  </a:solidFill>
                  <a:latin typeface="Arial" pitchFamily="34" charset="0"/>
                  <a:cs typeface="Arial" pitchFamily="34" charset="0"/>
                </a:rPr>
                <a:t>%</a:t>
              </a:r>
              <a:endParaRPr lang="en-US" sz="2800" b="1" dirty="0">
                <a:solidFill>
                  <a:srgbClr val="7030A0"/>
                </a:solidFill>
                <a:latin typeface="Arial" pitchFamily="34" charset="0"/>
                <a:cs typeface="Arial" pitchFamily="34" charset="0"/>
              </a:endParaRPr>
            </a:p>
          </p:txBody>
        </p:sp>
        <p:sp>
          <p:nvSpPr>
            <p:cNvPr id="545" name="Down Arrow 544"/>
            <p:cNvSpPr/>
            <p:nvPr/>
          </p:nvSpPr>
          <p:spPr>
            <a:xfrm flipV="1">
              <a:off x="3368376" y="3843427"/>
              <a:ext cx="243070" cy="334625"/>
            </a:xfrm>
            <a:prstGeom prst="downArrow">
              <a:avLst/>
            </a:prstGeom>
            <a:solidFill>
              <a:srgbClr val="7030A0"/>
            </a:solidFill>
            <a:ln>
              <a:solidFill>
                <a:srgbClr val="7030A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7" name="Group 75"/>
          <p:cNvGrpSpPr>
            <a:grpSpLocks noChangeAspect="1"/>
          </p:cNvGrpSpPr>
          <p:nvPr/>
        </p:nvGrpSpPr>
        <p:grpSpPr bwMode="auto">
          <a:xfrm>
            <a:off x="1498052" y="4771119"/>
            <a:ext cx="223794" cy="223794"/>
            <a:chOff x="3962400" y="2133600"/>
            <a:chExt cx="2438400" cy="2438400"/>
          </a:xfrm>
          <a:effectLst>
            <a:outerShdw blurRad="50800" dist="38100" dir="4200000" algn="tl" rotWithShape="0">
              <a:prstClr val="black">
                <a:alpha val="70000"/>
              </a:prstClr>
            </a:outerShdw>
          </a:effectLst>
        </p:grpSpPr>
        <p:sp>
          <p:nvSpPr>
            <p:cNvPr id="548" name="Oval 547"/>
            <p:cNvSpPr/>
            <p:nvPr/>
          </p:nvSpPr>
          <p:spPr>
            <a:xfrm>
              <a:off x="3962400" y="2133600"/>
              <a:ext cx="2438400" cy="2438400"/>
            </a:xfrm>
            <a:prstGeom prst="ellipse">
              <a:avLst/>
            </a:prstGeom>
            <a:gradFill flip="none" rotWithShape="1">
              <a:gsLst>
                <a:gs pos="0">
                  <a:srgbClr val="F3A025"/>
                </a:gs>
                <a:gs pos="50000">
                  <a:srgbClr val="FFC000"/>
                </a:gs>
                <a:gs pos="100000">
                  <a:srgbClr val="FFFF66"/>
                </a:gs>
              </a:gsLst>
              <a:path path="circle">
                <a:fillToRect t="100000" r="100000"/>
              </a:path>
              <a:tileRect l="-100000" b="-100000"/>
            </a:gradFill>
            <a:ln w="28575">
              <a:solidFill>
                <a:srgbClr val="E24100"/>
              </a:solidFill>
            </a:ln>
            <a:scene3d>
              <a:camera prst="orthographicFront"/>
              <a:lightRig rig="threePt" dir="t">
                <a:rot lat="0" lon="0" rev="6600000"/>
              </a:lightRig>
            </a:scene3d>
            <a:sp3d>
              <a:bevelT w="12700" h="254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549" name="Oval 548"/>
            <p:cNvSpPr/>
            <p:nvPr/>
          </p:nvSpPr>
          <p:spPr>
            <a:xfrm>
              <a:off x="4419595" y="2218272"/>
              <a:ext cx="1828800" cy="1828800"/>
            </a:xfrm>
            <a:prstGeom prst="ellipse">
              <a:avLst/>
            </a:prstGeom>
            <a:solidFill>
              <a:srgbClr val="FFFF6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550" name="Oval 549"/>
            <p:cNvSpPr/>
            <p:nvPr/>
          </p:nvSpPr>
          <p:spPr>
            <a:xfrm>
              <a:off x="4876800" y="2370667"/>
              <a:ext cx="1219200" cy="1219200"/>
            </a:xfrm>
            <a:prstGeom prst="ellipse">
              <a:avLst/>
            </a:prstGeom>
            <a:solidFill>
              <a:srgbClr val="FFFF6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551" name="Oval 550"/>
            <p:cNvSpPr/>
            <p:nvPr/>
          </p:nvSpPr>
          <p:spPr>
            <a:xfrm>
              <a:off x="5181600" y="2438400"/>
              <a:ext cx="846667" cy="846667"/>
            </a:xfrm>
            <a:prstGeom prst="ellipse">
              <a:avLst/>
            </a:prstGeom>
            <a:solidFill>
              <a:srgbClr val="FFFFCC">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sp>
        <p:nvSpPr>
          <p:cNvPr id="9" name="Freeform 8"/>
          <p:cNvSpPr/>
          <p:nvPr/>
        </p:nvSpPr>
        <p:spPr>
          <a:xfrm>
            <a:off x="641156" y="3577759"/>
            <a:ext cx="795760" cy="1262393"/>
          </a:xfrm>
          <a:custGeom>
            <a:avLst/>
            <a:gdLst>
              <a:gd name="connsiteX0" fmla="*/ 2825 w 351741"/>
              <a:gd name="connsiteY0" fmla="*/ 0 h 1022684"/>
              <a:gd name="connsiteX1" fmla="*/ 50951 w 351741"/>
              <a:gd name="connsiteY1" fmla="*/ 517358 h 1022684"/>
              <a:gd name="connsiteX2" fmla="*/ 351741 w 351741"/>
              <a:gd name="connsiteY2" fmla="*/ 1022684 h 1022684"/>
            </a:gdLst>
            <a:ahLst/>
            <a:cxnLst>
              <a:cxn ang="0">
                <a:pos x="connsiteX0" y="connsiteY0"/>
              </a:cxn>
              <a:cxn ang="0">
                <a:pos x="connsiteX1" y="connsiteY1"/>
              </a:cxn>
              <a:cxn ang="0">
                <a:pos x="connsiteX2" y="connsiteY2"/>
              </a:cxn>
            </a:cxnLst>
            <a:rect l="l" t="t" r="r" b="b"/>
            <a:pathLst>
              <a:path w="351741" h="1022684">
                <a:moveTo>
                  <a:pt x="2825" y="0"/>
                </a:moveTo>
                <a:cubicBezTo>
                  <a:pt x="-2189" y="173455"/>
                  <a:pt x="-7202" y="346911"/>
                  <a:pt x="50951" y="517358"/>
                </a:cubicBezTo>
                <a:cubicBezTo>
                  <a:pt x="109104" y="687805"/>
                  <a:pt x="230422" y="855244"/>
                  <a:pt x="351741" y="1022684"/>
                </a:cubicBezTo>
              </a:path>
            </a:pathLst>
          </a:custGeom>
          <a:noFill/>
          <a:ln w="28575">
            <a:solidFill>
              <a:srgbClr val="E24100"/>
            </a:solidFill>
            <a:tailEnd type="arrow" w="lg" len="lg"/>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52" name="Picture 1883" descr="Troph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805" y="4287407"/>
            <a:ext cx="321145" cy="504908"/>
          </a:xfrm>
          <a:prstGeom prst="rect">
            <a:avLst/>
          </a:prstGeom>
          <a:noFill/>
          <a:extLst>
            <a:ext uri="{909E8E84-426E-40DD-AFC4-6F175D3DCCD1}">
              <a14:hiddenFill xmlns:a14="http://schemas.microsoft.com/office/drawing/2010/main">
                <a:solidFill>
                  <a:srgbClr val="FFFFFF"/>
                </a:solidFill>
              </a14:hiddenFill>
            </a:ext>
          </a:extLst>
        </p:spPr>
      </p:pic>
      <p:grpSp>
        <p:nvGrpSpPr>
          <p:cNvPr id="553" name="Group 1056"/>
          <p:cNvGrpSpPr>
            <a:grpSpLocks/>
          </p:cNvGrpSpPr>
          <p:nvPr/>
        </p:nvGrpSpPr>
        <p:grpSpPr bwMode="auto">
          <a:xfrm>
            <a:off x="-1405282" y="4594604"/>
            <a:ext cx="381000" cy="381000"/>
            <a:chOff x="2256" y="720"/>
            <a:chExt cx="960" cy="960"/>
          </a:xfrm>
        </p:grpSpPr>
        <p:sp>
          <p:nvSpPr>
            <p:cNvPr id="554"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5"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6" name="WordArt 1059"/>
            <p:cNvSpPr>
              <a:spLocks noChangeArrowheads="1" noChangeShapeType="1" noTextEdit="1"/>
            </p:cNvSpPr>
            <p:nvPr/>
          </p:nvSpPr>
          <p:spPr bwMode="auto">
            <a:xfrm>
              <a:off x="2573" y="950"/>
              <a:ext cx="237" cy="50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1</a:t>
              </a:r>
            </a:p>
          </p:txBody>
        </p:sp>
      </p:grpSp>
      <p:grpSp>
        <p:nvGrpSpPr>
          <p:cNvPr id="561" name="Group 1056"/>
          <p:cNvGrpSpPr>
            <a:grpSpLocks/>
          </p:cNvGrpSpPr>
          <p:nvPr/>
        </p:nvGrpSpPr>
        <p:grpSpPr bwMode="auto">
          <a:xfrm>
            <a:off x="-1059224" y="4975604"/>
            <a:ext cx="381000" cy="381000"/>
            <a:chOff x="2256" y="720"/>
            <a:chExt cx="960" cy="960"/>
          </a:xfrm>
        </p:grpSpPr>
        <p:sp>
          <p:nvSpPr>
            <p:cNvPr id="562"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4" name="WordArt 1059"/>
            <p:cNvSpPr>
              <a:spLocks noChangeArrowheads="1" noChangeShapeType="1" noTextEdit="1"/>
            </p:cNvSpPr>
            <p:nvPr/>
          </p:nvSpPr>
          <p:spPr bwMode="auto">
            <a:xfrm>
              <a:off x="2584" y="927"/>
              <a:ext cx="300" cy="50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2</a:t>
              </a:r>
            </a:p>
          </p:txBody>
        </p:sp>
      </p:grpSp>
      <p:grpSp>
        <p:nvGrpSpPr>
          <p:cNvPr id="565" name="Group 1056"/>
          <p:cNvGrpSpPr>
            <a:grpSpLocks/>
          </p:cNvGrpSpPr>
          <p:nvPr/>
        </p:nvGrpSpPr>
        <p:grpSpPr bwMode="auto">
          <a:xfrm>
            <a:off x="-1462404" y="5382569"/>
            <a:ext cx="381000" cy="381000"/>
            <a:chOff x="2256" y="720"/>
            <a:chExt cx="960" cy="960"/>
          </a:xfrm>
        </p:grpSpPr>
        <p:sp>
          <p:nvSpPr>
            <p:cNvPr id="566"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7"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8" name="WordArt 1059"/>
            <p:cNvSpPr>
              <a:spLocks noChangeAspect="1" noChangeArrowheads="1" noChangeShapeType="1" noTextEdit="1"/>
            </p:cNvSpPr>
            <p:nvPr/>
          </p:nvSpPr>
          <p:spPr bwMode="auto">
            <a:xfrm>
              <a:off x="2584" y="927"/>
              <a:ext cx="315" cy="53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3</a:t>
              </a:r>
            </a:p>
          </p:txBody>
        </p:sp>
      </p:grpSp>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892" y="4463227"/>
            <a:ext cx="292244" cy="292244"/>
          </a:xfrm>
          <a:prstGeom prst="rect">
            <a:avLst/>
          </a:prstGeom>
          <a:noFill/>
          <a:ln>
            <a:noFill/>
          </a:ln>
          <a:effectLst>
            <a:outerShdw blurRad="50800" dist="12700" dir="2700000" algn="tl" rotWithShape="0">
              <a:prstClr val="black">
                <a:alpha val="5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9" name="Rectangle 568"/>
          <p:cNvSpPr/>
          <p:nvPr/>
        </p:nvSpPr>
        <p:spPr>
          <a:xfrm>
            <a:off x="10812089" y="1148220"/>
            <a:ext cx="425724" cy="26193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TextBox 320"/>
          <p:cNvSpPr txBox="1"/>
          <p:nvPr/>
        </p:nvSpPr>
        <p:spPr>
          <a:xfrm>
            <a:off x="5089349" y="1838115"/>
            <a:ext cx="2055390" cy="369332"/>
          </a:xfrm>
          <a:prstGeom prst="rect">
            <a:avLst/>
          </a:prstGeom>
          <a:noFill/>
        </p:spPr>
        <p:txBody>
          <a:bodyPr wrap="square" rtlCol="0">
            <a:spAutoFit/>
          </a:bodyPr>
          <a:lstStyle/>
          <a:p>
            <a:r>
              <a:rPr lang="en-US" b="1" dirty="0">
                <a:solidFill>
                  <a:srgbClr val="6E5A36"/>
                </a:solidFill>
                <a:latin typeface="Arial" pitchFamily="34" charset="0"/>
                <a:cs typeface="Arial" pitchFamily="34" charset="0"/>
              </a:rPr>
              <a:t>Eligible Basis</a:t>
            </a:r>
          </a:p>
        </p:txBody>
      </p:sp>
      <p:sp>
        <p:nvSpPr>
          <p:cNvPr id="358" name="Text Box 140"/>
          <p:cNvSpPr txBox="1">
            <a:spLocks noChangeArrowheads="1"/>
          </p:cNvSpPr>
          <p:nvPr/>
        </p:nvSpPr>
        <p:spPr bwMode="auto">
          <a:xfrm>
            <a:off x="6680411" y="1909205"/>
            <a:ext cx="1386818" cy="289310"/>
          </a:xfrm>
          <a:prstGeom prst="rect">
            <a:avLst/>
          </a:prstGeom>
          <a:noFill/>
          <a:ln w="9525">
            <a:noFill/>
            <a:miter lim="800000"/>
            <a:headEnd/>
            <a:tailEnd/>
          </a:ln>
          <a:effectLst/>
        </p:spPr>
        <p:txBody>
          <a:bodyPr wrap="square">
            <a:spAutoFit/>
          </a:bodyPr>
          <a:lstStyle/>
          <a:p>
            <a:pPr>
              <a:lnSpc>
                <a:spcPct val="80000"/>
              </a:lnSpc>
            </a:pPr>
            <a:r>
              <a:rPr lang="en-US" sz="1600" b="1" dirty="0">
                <a:solidFill>
                  <a:srgbClr val="000000"/>
                </a:solidFill>
                <a:latin typeface="Arial" pitchFamily="34" charset="0"/>
                <a:cs typeface="Arial" pitchFamily="34" charset="0"/>
              </a:rPr>
              <a:t>= $10mil</a:t>
            </a:r>
            <a:endParaRPr lang="en-US" b="1" baseline="-25000" dirty="0">
              <a:solidFill>
                <a:srgbClr val="000000"/>
              </a:solidFill>
              <a:latin typeface="Arial" pitchFamily="34" charset="0"/>
              <a:cs typeface="Arial" pitchFamily="34" charset="0"/>
            </a:endParaRPr>
          </a:p>
        </p:txBody>
      </p:sp>
      <p:sp>
        <p:nvSpPr>
          <p:cNvPr id="7" name="Freeform 6"/>
          <p:cNvSpPr/>
          <p:nvPr/>
        </p:nvSpPr>
        <p:spPr>
          <a:xfrm>
            <a:off x="7363328" y="2155928"/>
            <a:ext cx="84264" cy="356616"/>
          </a:xfrm>
          <a:custGeom>
            <a:avLst/>
            <a:gdLst>
              <a:gd name="connsiteX0" fmla="*/ 0 w 60157"/>
              <a:gd name="connsiteY0" fmla="*/ 0 h 529389"/>
              <a:gd name="connsiteX1" fmla="*/ 36094 w 60157"/>
              <a:gd name="connsiteY1" fmla="*/ 216568 h 529389"/>
              <a:gd name="connsiteX2" fmla="*/ 60157 w 60157"/>
              <a:gd name="connsiteY2" fmla="*/ 529389 h 529389"/>
            </a:gdLst>
            <a:ahLst/>
            <a:cxnLst>
              <a:cxn ang="0">
                <a:pos x="connsiteX0" y="connsiteY0"/>
              </a:cxn>
              <a:cxn ang="0">
                <a:pos x="connsiteX1" y="connsiteY1"/>
              </a:cxn>
              <a:cxn ang="0">
                <a:pos x="connsiteX2" y="connsiteY2"/>
              </a:cxn>
            </a:cxnLst>
            <a:rect l="l" t="t" r="r" b="b"/>
            <a:pathLst>
              <a:path w="60157" h="529389">
                <a:moveTo>
                  <a:pt x="0" y="0"/>
                </a:moveTo>
                <a:cubicBezTo>
                  <a:pt x="13034" y="64168"/>
                  <a:pt x="26068" y="128337"/>
                  <a:pt x="36094" y="216568"/>
                </a:cubicBezTo>
                <a:cubicBezTo>
                  <a:pt x="46120" y="304800"/>
                  <a:pt x="53138" y="417094"/>
                  <a:pt x="60157" y="52938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7700210" y="2081462"/>
            <a:ext cx="777240" cy="612648"/>
          </a:xfrm>
          <a:custGeom>
            <a:avLst/>
            <a:gdLst>
              <a:gd name="connsiteX0" fmla="*/ 0 w 565870"/>
              <a:gd name="connsiteY0" fmla="*/ 0 h 445169"/>
              <a:gd name="connsiteX1" fmla="*/ 409074 w 565870"/>
              <a:gd name="connsiteY1" fmla="*/ 120316 h 445169"/>
              <a:gd name="connsiteX2" fmla="*/ 541421 w 565870"/>
              <a:gd name="connsiteY2" fmla="*/ 264695 h 445169"/>
              <a:gd name="connsiteX3" fmla="*/ 565485 w 565870"/>
              <a:gd name="connsiteY3" fmla="*/ 445169 h 445169"/>
            </a:gdLst>
            <a:ahLst/>
            <a:cxnLst>
              <a:cxn ang="0">
                <a:pos x="connsiteX0" y="connsiteY0"/>
              </a:cxn>
              <a:cxn ang="0">
                <a:pos x="connsiteX1" y="connsiteY1"/>
              </a:cxn>
              <a:cxn ang="0">
                <a:pos x="connsiteX2" y="connsiteY2"/>
              </a:cxn>
              <a:cxn ang="0">
                <a:pos x="connsiteX3" y="connsiteY3"/>
              </a:cxn>
            </a:cxnLst>
            <a:rect l="l" t="t" r="r" b="b"/>
            <a:pathLst>
              <a:path w="565870" h="445169">
                <a:moveTo>
                  <a:pt x="0" y="0"/>
                </a:moveTo>
                <a:cubicBezTo>
                  <a:pt x="159418" y="38100"/>
                  <a:pt x="318837" y="76200"/>
                  <a:pt x="409074" y="120316"/>
                </a:cubicBezTo>
                <a:cubicBezTo>
                  <a:pt x="499311" y="164432"/>
                  <a:pt x="515353" y="210553"/>
                  <a:pt x="541421" y="264695"/>
                </a:cubicBezTo>
                <a:cubicBezTo>
                  <a:pt x="567489" y="318837"/>
                  <a:pt x="566487" y="382003"/>
                  <a:pt x="565485" y="44516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Rectangle 85"/>
          <p:cNvSpPr>
            <a:spLocks noChangeAspect="1" noChangeArrowheads="1"/>
          </p:cNvSpPr>
          <p:nvPr/>
        </p:nvSpPr>
        <p:spPr bwMode="auto">
          <a:xfrm>
            <a:off x="7103833" y="2940559"/>
            <a:ext cx="732496" cy="489708"/>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51" name="AutoShape 86"/>
          <p:cNvSpPr>
            <a:spLocks noChangeAspect="1" noChangeArrowheads="1"/>
          </p:cNvSpPr>
          <p:nvPr/>
        </p:nvSpPr>
        <p:spPr bwMode="auto">
          <a:xfrm rot="10800000">
            <a:off x="7059595" y="2749390"/>
            <a:ext cx="820973" cy="189768"/>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20" name="Rectangle 85"/>
          <p:cNvSpPr>
            <a:spLocks noChangeAspect="1" noChangeArrowheads="1"/>
          </p:cNvSpPr>
          <p:nvPr/>
        </p:nvSpPr>
        <p:spPr bwMode="auto">
          <a:xfrm>
            <a:off x="8223211" y="3066642"/>
            <a:ext cx="543904" cy="363625"/>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22" name="AutoShape 86"/>
          <p:cNvSpPr>
            <a:spLocks noChangeAspect="1" noChangeArrowheads="1"/>
          </p:cNvSpPr>
          <p:nvPr/>
        </p:nvSpPr>
        <p:spPr bwMode="auto">
          <a:xfrm rot="10800000">
            <a:off x="8190363" y="2924693"/>
            <a:ext cx="609601" cy="14090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23" name="TextBox 222"/>
          <p:cNvSpPr txBox="1"/>
          <p:nvPr/>
        </p:nvSpPr>
        <p:spPr>
          <a:xfrm>
            <a:off x="8329092" y="2696093"/>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B</a:t>
            </a:r>
          </a:p>
        </p:txBody>
      </p:sp>
      <p:sp>
        <p:nvSpPr>
          <p:cNvPr id="224" name="TextBox 223"/>
          <p:cNvSpPr txBox="1"/>
          <p:nvPr/>
        </p:nvSpPr>
        <p:spPr>
          <a:xfrm>
            <a:off x="7298584" y="2512323"/>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A</a:t>
            </a:r>
          </a:p>
        </p:txBody>
      </p:sp>
      <p:sp>
        <p:nvSpPr>
          <p:cNvPr id="10" name="Freeform 9"/>
          <p:cNvSpPr/>
          <p:nvPr/>
        </p:nvSpPr>
        <p:spPr>
          <a:xfrm>
            <a:off x="9747260" y="1945907"/>
            <a:ext cx="275283" cy="1157437"/>
          </a:xfrm>
          <a:custGeom>
            <a:avLst/>
            <a:gdLst>
              <a:gd name="connsiteX0" fmla="*/ 48126 w 186613"/>
              <a:gd name="connsiteY0" fmla="*/ 2731169 h 2731169"/>
              <a:gd name="connsiteX1" fmla="*/ 168442 w 186613"/>
              <a:gd name="connsiteY1" fmla="*/ 2237874 h 2731169"/>
              <a:gd name="connsiteX2" fmla="*/ 168442 w 186613"/>
              <a:gd name="connsiteY2" fmla="*/ 1179095 h 2731169"/>
              <a:gd name="connsiteX3" fmla="*/ 0 w 186613"/>
              <a:gd name="connsiteY3" fmla="*/ 0 h 2731169"/>
            </a:gdLst>
            <a:ahLst/>
            <a:cxnLst>
              <a:cxn ang="0">
                <a:pos x="connsiteX0" y="connsiteY0"/>
              </a:cxn>
              <a:cxn ang="0">
                <a:pos x="connsiteX1" y="connsiteY1"/>
              </a:cxn>
              <a:cxn ang="0">
                <a:pos x="connsiteX2" y="connsiteY2"/>
              </a:cxn>
              <a:cxn ang="0">
                <a:pos x="connsiteX3" y="connsiteY3"/>
              </a:cxn>
            </a:cxnLst>
            <a:rect l="l" t="t" r="r" b="b"/>
            <a:pathLst>
              <a:path w="186613" h="2731169">
                <a:moveTo>
                  <a:pt x="48126" y="2731169"/>
                </a:moveTo>
                <a:cubicBezTo>
                  <a:pt x="98257" y="2613861"/>
                  <a:pt x="148389" y="2496553"/>
                  <a:pt x="168442" y="2237874"/>
                </a:cubicBezTo>
                <a:cubicBezTo>
                  <a:pt x="188495" y="1979195"/>
                  <a:pt x="196516" y="1552074"/>
                  <a:pt x="168442" y="1179095"/>
                </a:cubicBezTo>
                <a:cubicBezTo>
                  <a:pt x="140368" y="806116"/>
                  <a:pt x="70184" y="403058"/>
                  <a:pt x="0" y="0"/>
                </a:cubicBezTo>
              </a:path>
            </a:pathLst>
          </a:custGeom>
          <a:noFill/>
          <a:ln w="34925">
            <a:solidFill>
              <a:srgbClr val="0070C0"/>
            </a:solidFill>
            <a:head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 name="Picture 3" hidd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4" name="Group 852" hidden="1"/>
          <p:cNvGrpSpPr/>
          <p:nvPr/>
        </p:nvGrpSpPr>
        <p:grpSpPr>
          <a:xfrm>
            <a:off x="91440" y="1734458"/>
            <a:ext cx="1600200" cy="475342"/>
            <a:chOff x="654135" y="0"/>
            <a:chExt cx="2271278" cy="674688"/>
          </a:xfrm>
        </p:grpSpPr>
        <p:grpSp>
          <p:nvGrpSpPr>
            <p:cNvPr id="155" name="Group 40"/>
            <p:cNvGrpSpPr/>
            <p:nvPr/>
          </p:nvGrpSpPr>
          <p:grpSpPr>
            <a:xfrm>
              <a:off x="1143000" y="0"/>
              <a:ext cx="759023" cy="674688"/>
              <a:chOff x="4572000" y="990603"/>
              <a:chExt cx="759023" cy="674688"/>
            </a:xfrm>
          </p:grpSpPr>
          <p:grpSp>
            <p:nvGrpSpPr>
              <p:cNvPr id="157" name="Group 20"/>
              <p:cNvGrpSpPr>
                <a:grpSpLocks/>
              </p:cNvGrpSpPr>
              <p:nvPr/>
            </p:nvGrpSpPr>
            <p:grpSpPr bwMode="auto">
              <a:xfrm>
                <a:off x="4648200" y="990603"/>
                <a:ext cx="541338" cy="674688"/>
                <a:chOff x="2767" y="2204"/>
                <a:chExt cx="617" cy="768"/>
              </a:xfrm>
            </p:grpSpPr>
            <p:sp>
              <p:nvSpPr>
                <p:cNvPr id="15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6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158" name="TextBox 15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156" name="TextBox 155"/>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sp>
        <p:nvSpPr>
          <p:cNvPr id="3" name="Title 2"/>
          <p:cNvSpPr>
            <a:spLocks noGrp="1"/>
          </p:cNvSpPr>
          <p:nvPr>
            <p:ph type="title" idx="4294967295"/>
          </p:nvPr>
        </p:nvSpPr>
        <p:spPr>
          <a:xfrm>
            <a:off x="0" y="-1090613"/>
            <a:ext cx="9128125" cy="884238"/>
          </a:xfrm>
        </p:spPr>
        <p:txBody>
          <a:bodyPr>
            <a:normAutofit/>
          </a:bodyPr>
          <a:lstStyle/>
          <a:p>
            <a:r>
              <a:rPr lang="en-US" sz="4000" kern="1200" dirty="0">
                <a:solidFill>
                  <a:srgbClr val="000000"/>
                </a:solidFill>
                <a:effectLst/>
                <a:latin typeface="Calibri"/>
              </a:rPr>
              <a:t>Eligible basis, DDA and QCT and basis</a:t>
            </a:r>
            <a:r>
              <a:rPr lang="en-US" sz="4000" kern="1200" baseline="0" dirty="0">
                <a:solidFill>
                  <a:srgbClr val="000000"/>
                </a:solidFill>
                <a:effectLst/>
                <a:latin typeface="Calibri"/>
              </a:rPr>
              <a:t> boost</a:t>
            </a:r>
            <a:endParaRPr lang="en-US" dirty="0"/>
          </a:p>
        </p:txBody>
      </p:sp>
      <p:sp>
        <p:nvSpPr>
          <p:cNvPr id="163" name="Rectangle 162"/>
          <p:cNvSpPr/>
          <p:nvPr/>
        </p:nvSpPr>
        <p:spPr>
          <a:xfrm>
            <a:off x="3681456" y="4840152"/>
            <a:ext cx="5372681" cy="1246495"/>
          </a:xfrm>
          <a:prstGeom prst="rect">
            <a:avLst/>
          </a:prstGeom>
        </p:spPr>
        <p:txBody>
          <a:bodyPr wrap="square">
            <a:spAutoFit/>
          </a:bodyPr>
          <a:lstStyle/>
          <a:p>
            <a:pPr marL="236538" lvl="1" indent="-236538">
              <a:spcBef>
                <a:spcPts val="1000"/>
              </a:spcBef>
              <a:buFont typeface="+mj-lt"/>
              <a:buAutoNum type="arabicPeriod" startAt="3"/>
            </a:pPr>
            <a:r>
              <a:rPr lang="en-US" sz="1500" dirty="0">
                <a:latin typeface="Arial" pitchFamily="34" charset="0"/>
                <a:cs typeface="Arial" pitchFamily="34" charset="0"/>
              </a:rPr>
              <a:t>9% projects not already in a QCT or DDA that the state allocating agency chooses to award </a:t>
            </a:r>
            <a:r>
              <a:rPr lang="en-US" sz="1500" b="1" i="1" dirty="0">
                <a:latin typeface="Arial" pitchFamily="34" charset="0"/>
                <a:cs typeface="Arial" pitchFamily="34" charset="0"/>
              </a:rPr>
              <a:t>up to a 30% basis boost </a:t>
            </a:r>
            <a:r>
              <a:rPr lang="en-US" sz="1500" dirty="0">
                <a:latin typeface="Arial" pitchFamily="34" charset="0"/>
                <a:cs typeface="Arial" pitchFamily="34" charset="0"/>
              </a:rPr>
              <a:t>so that the project may be “financially feasible.” Housing and Economic Recovery Act of 2008 (HERA), IRC §42(d)(5)(B)(v)</a:t>
            </a:r>
          </a:p>
        </p:txBody>
      </p:sp>
      <p:cxnSp>
        <p:nvCxnSpPr>
          <p:cNvPr id="165" name="Straight Connector 164"/>
          <p:cNvCxnSpPr/>
          <p:nvPr/>
        </p:nvCxnSpPr>
        <p:spPr>
          <a:xfrm>
            <a:off x="4657410" y="4043710"/>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7059595" y="4043710"/>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8046338" y="4043710"/>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p:cNvSpPr txBox="1"/>
          <p:nvPr/>
        </p:nvSpPr>
        <p:spPr>
          <a:xfrm>
            <a:off x="-2099" y="6173033"/>
            <a:ext cx="2125465"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42(d)(5)(B) </a:t>
            </a:r>
          </a:p>
        </p:txBody>
      </p:sp>
      <p:grpSp>
        <p:nvGrpSpPr>
          <p:cNvPr id="267" name="Group 75"/>
          <p:cNvGrpSpPr>
            <a:grpSpLocks noChangeAspect="1"/>
          </p:cNvGrpSpPr>
          <p:nvPr/>
        </p:nvGrpSpPr>
        <p:grpSpPr bwMode="auto">
          <a:xfrm>
            <a:off x="2320620" y="4773325"/>
            <a:ext cx="223794" cy="223794"/>
            <a:chOff x="3962400" y="2133600"/>
            <a:chExt cx="2438400" cy="2438400"/>
          </a:xfrm>
          <a:effectLst>
            <a:outerShdw blurRad="50800" dist="38100" dir="4200000" algn="tl" rotWithShape="0">
              <a:prstClr val="black">
                <a:alpha val="70000"/>
              </a:prstClr>
            </a:outerShdw>
          </a:effectLst>
        </p:grpSpPr>
        <p:sp>
          <p:nvSpPr>
            <p:cNvPr id="268" name="Oval 267"/>
            <p:cNvSpPr/>
            <p:nvPr/>
          </p:nvSpPr>
          <p:spPr>
            <a:xfrm>
              <a:off x="3962400" y="2133600"/>
              <a:ext cx="2438400" cy="2438400"/>
            </a:xfrm>
            <a:prstGeom prst="ellipse">
              <a:avLst/>
            </a:prstGeom>
            <a:gradFill flip="none" rotWithShape="1">
              <a:gsLst>
                <a:gs pos="0">
                  <a:srgbClr val="F3A025"/>
                </a:gs>
                <a:gs pos="50000">
                  <a:srgbClr val="FFC000"/>
                </a:gs>
                <a:gs pos="100000">
                  <a:srgbClr val="FFFF66"/>
                </a:gs>
              </a:gsLst>
              <a:path path="circle">
                <a:fillToRect t="100000" r="100000"/>
              </a:path>
              <a:tileRect l="-100000" b="-100000"/>
            </a:gradFill>
            <a:ln w="28575">
              <a:solidFill>
                <a:srgbClr val="E24100"/>
              </a:solidFill>
            </a:ln>
            <a:scene3d>
              <a:camera prst="orthographicFront"/>
              <a:lightRig rig="threePt" dir="t">
                <a:rot lat="0" lon="0" rev="6600000"/>
              </a:lightRig>
            </a:scene3d>
            <a:sp3d>
              <a:bevelT w="12700" h="254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269" name="Oval 268"/>
            <p:cNvSpPr/>
            <p:nvPr/>
          </p:nvSpPr>
          <p:spPr>
            <a:xfrm>
              <a:off x="4419595" y="2218272"/>
              <a:ext cx="1828800" cy="1828800"/>
            </a:xfrm>
            <a:prstGeom prst="ellipse">
              <a:avLst/>
            </a:prstGeom>
            <a:solidFill>
              <a:srgbClr val="FFFF6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270" name="Oval 269"/>
            <p:cNvSpPr/>
            <p:nvPr/>
          </p:nvSpPr>
          <p:spPr>
            <a:xfrm>
              <a:off x="4876800" y="2370667"/>
              <a:ext cx="1219200" cy="1219200"/>
            </a:xfrm>
            <a:prstGeom prst="ellipse">
              <a:avLst/>
            </a:prstGeom>
            <a:solidFill>
              <a:srgbClr val="FFFF66">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sp>
          <p:nvSpPr>
            <p:cNvPr id="271" name="Oval 270"/>
            <p:cNvSpPr/>
            <p:nvPr/>
          </p:nvSpPr>
          <p:spPr>
            <a:xfrm>
              <a:off x="5181600" y="2438400"/>
              <a:ext cx="846667" cy="846667"/>
            </a:xfrm>
            <a:prstGeom prst="ellipse">
              <a:avLst/>
            </a:prstGeom>
            <a:solidFill>
              <a:srgbClr val="FFFFCC">
                <a:alpha val="2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prstClr val="white"/>
                </a:solidFill>
              </a:endParaRPr>
            </a:p>
          </p:txBody>
        </p:sp>
      </p:grpSp>
      <p:sp>
        <p:nvSpPr>
          <p:cNvPr id="246" name="Left Brace 245"/>
          <p:cNvSpPr/>
          <p:nvPr/>
        </p:nvSpPr>
        <p:spPr>
          <a:xfrm>
            <a:off x="4109850" y="964491"/>
            <a:ext cx="256304" cy="1672991"/>
          </a:xfrm>
          <a:prstGeom prst="leftBrace">
            <a:avLst>
              <a:gd name="adj1" fmla="val 49174"/>
              <a:gd name="adj2" fmla="val 1424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7" name="TextBox 246"/>
          <p:cNvSpPr txBox="1"/>
          <p:nvPr/>
        </p:nvSpPr>
        <p:spPr>
          <a:xfrm>
            <a:off x="1719961" y="755599"/>
            <a:ext cx="2518041" cy="1461939"/>
          </a:xfrm>
          <a:prstGeom prst="rect">
            <a:avLst/>
          </a:prstGeom>
          <a:noFill/>
        </p:spPr>
        <p:txBody>
          <a:bodyPr wrap="square" rtlCol="0">
            <a:spAutoFit/>
          </a:bodyPr>
          <a:lstStyle/>
          <a:p>
            <a:pPr>
              <a:spcBef>
                <a:spcPts val="600"/>
              </a:spcBef>
              <a:tabLst>
                <a:tab pos="2119313" algn="l"/>
              </a:tabLst>
            </a:pPr>
            <a:r>
              <a:rPr lang="en-US" sz="1400" b="1" dirty="0">
                <a:latin typeface="Arial" pitchFamily="34" charset="0"/>
                <a:cs typeface="Arial" pitchFamily="34" charset="0"/>
              </a:rPr>
              <a:t>Eligible costs:</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Building and paving</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Construction loan interest</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Developer fee</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Site work</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Off-site improvements </a:t>
            </a:r>
            <a:br>
              <a:rPr lang="en-US" sz="1200" dirty="0">
                <a:solidFill>
                  <a:schemeClr val="accent1">
                    <a:lumMod val="75000"/>
                  </a:schemeClr>
                </a:solidFill>
                <a:latin typeface="Arial" pitchFamily="34" charset="0"/>
                <a:cs typeface="Arial" pitchFamily="34" charset="0"/>
              </a:rPr>
            </a:br>
            <a:r>
              <a:rPr lang="en-US" sz="1100" dirty="0">
                <a:solidFill>
                  <a:schemeClr val="accent1">
                    <a:lumMod val="75000"/>
                  </a:schemeClr>
                </a:solidFill>
                <a:latin typeface="Arial" pitchFamily="34" charset="0"/>
                <a:cs typeface="Arial" pitchFamily="34" charset="0"/>
              </a:rPr>
              <a:t>(under certain circumstances)</a:t>
            </a:r>
          </a:p>
        </p:txBody>
      </p:sp>
      <p:sp>
        <p:nvSpPr>
          <p:cNvPr id="248" name="Freeform 247"/>
          <p:cNvSpPr/>
          <p:nvPr/>
        </p:nvSpPr>
        <p:spPr>
          <a:xfrm>
            <a:off x="3076575" y="921505"/>
            <a:ext cx="1028700" cy="280173"/>
          </a:xfrm>
          <a:custGeom>
            <a:avLst/>
            <a:gdLst>
              <a:gd name="connsiteX0" fmla="*/ 792956 w 792956"/>
              <a:gd name="connsiteY0" fmla="*/ 248168 h 256693"/>
              <a:gd name="connsiteX1" fmla="*/ 588169 w 792956"/>
              <a:gd name="connsiteY1" fmla="*/ 231500 h 256693"/>
              <a:gd name="connsiteX2" fmla="*/ 428625 w 792956"/>
              <a:gd name="connsiteY2" fmla="*/ 36237 h 256693"/>
              <a:gd name="connsiteX3" fmla="*/ 0 w 792956"/>
              <a:gd name="connsiteY3" fmla="*/ 518 h 256693"/>
              <a:gd name="connsiteX0" fmla="*/ 792956 w 792956"/>
              <a:gd name="connsiteY0" fmla="*/ 248038 h 252913"/>
              <a:gd name="connsiteX1" fmla="*/ 578644 w 792956"/>
              <a:gd name="connsiteY1" fmla="*/ 220548 h 252913"/>
              <a:gd name="connsiteX2" fmla="*/ 428625 w 792956"/>
              <a:gd name="connsiteY2" fmla="*/ 36107 h 252913"/>
              <a:gd name="connsiteX3" fmla="*/ 0 w 792956"/>
              <a:gd name="connsiteY3" fmla="*/ 388 h 252913"/>
              <a:gd name="connsiteX0" fmla="*/ 809625 w 809625"/>
              <a:gd name="connsiteY0" fmla="*/ 248038 h 252913"/>
              <a:gd name="connsiteX1" fmla="*/ 578644 w 809625"/>
              <a:gd name="connsiteY1" fmla="*/ 220548 h 252913"/>
              <a:gd name="connsiteX2" fmla="*/ 428625 w 809625"/>
              <a:gd name="connsiteY2" fmla="*/ 36107 h 252913"/>
              <a:gd name="connsiteX3" fmla="*/ 0 w 809625"/>
              <a:gd name="connsiteY3" fmla="*/ 388 h 252913"/>
              <a:gd name="connsiteX0" fmla="*/ 809625 w 809625"/>
              <a:gd name="connsiteY0" fmla="*/ 248038 h 250032"/>
              <a:gd name="connsiteX1" fmla="*/ 578644 w 809625"/>
              <a:gd name="connsiteY1" fmla="*/ 220548 h 250032"/>
              <a:gd name="connsiteX2" fmla="*/ 428625 w 809625"/>
              <a:gd name="connsiteY2" fmla="*/ 36107 h 250032"/>
              <a:gd name="connsiteX3" fmla="*/ 0 w 809625"/>
              <a:gd name="connsiteY3" fmla="*/ 388 h 250032"/>
              <a:gd name="connsiteX0" fmla="*/ 800100 w 800100"/>
              <a:gd name="connsiteY0" fmla="*/ 254531 h 255583"/>
              <a:gd name="connsiteX1" fmla="*/ 578644 w 800100"/>
              <a:gd name="connsiteY1" fmla="*/ 220548 h 255583"/>
              <a:gd name="connsiteX2" fmla="*/ 428625 w 800100"/>
              <a:gd name="connsiteY2" fmla="*/ 36107 h 255583"/>
              <a:gd name="connsiteX3" fmla="*/ 0 w 800100"/>
              <a:gd name="connsiteY3" fmla="*/ 388 h 255583"/>
              <a:gd name="connsiteX0" fmla="*/ 800100 w 800100"/>
              <a:gd name="connsiteY0" fmla="*/ 254531 h 254531"/>
              <a:gd name="connsiteX1" fmla="*/ 578644 w 800100"/>
              <a:gd name="connsiteY1" fmla="*/ 220548 h 254531"/>
              <a:gd name="connsiteX2" fmla="*/ 428625 w 800100"/>
              <a:gd name="connsiteY2" fmla="*/ 36107 h 254531"/>
              <a:gd name="connsiteX3" fmla="*/ 0 w 800100"/>
              <a:gd name="connsiteY3" fmla="*/ 388 h 254531"/>
            </a:gdLst>
            <a:ahLst/>
            <a:cxnLst>
              <a:cxn ang="0">
                <a:pos x="connsiteX0" y="connsiteY0"/>
              </a:cxn>
              <a:cxn ang="0">
                <a:pos x="connsiteX1" y="connsiteY1"/>
              </a:cxn>
              <a:cxn ang="0">
                <a:pos x="connsiteX2" y="connsiteY2"/>
              </a:cxn>
              <a:cxn ang="0">
                <a:pos x="connsiteX3" y="connsiteY3"/>
              </a:cxn>
            </a:cxnLst>
            <a:rect l="l" t="t" r="r" b="b"/>
            <a:pathLst>
              <a:path w="800100" h="254531">
                <a:moveTo>
                  <a:pt x="800100" y="254531"/>
                </a:moveTo>
                <a:cubicBezTo>
                  <a:pt x="737593" y="253036"/>
                  <a:pt x="640556" y="256952"/>
                  <a:pt x="578644" y="220548"/>
                </a:cubicBezTo>
                <a:cubicBezTo>
                  <a:pt x="516732" y="184144"/>
                  <a:pt x="525066" y="72800"/>
                  <a:pt x="428625" y="36107"/>
                </a:cubicBezTo>
                <a:cubicBezTo>
                  <a:pt x="332184" y="-586"/>
                  <a:pt x="165298" y="-1001"/>
                  <a:pt x="0" y="38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249" name="Left Brace 248"/>
          <p:cNvSpPr/>
          <p:nvPr/>
        </p:nvSpPr>
        <p:spPr>
          <a:xfrm flipH="1">
            <a:off x="4829175" y="794797"/>
            <a:ext cx="201710" cy="169693"/>
          </a:xfrm>
          <a:prstGeom prst="leftBrace">
            <a:avLst>
              <a:gd name="adj1" fmla="val 19444"/>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0" name="TextBox 249"/>
          <p:cNvSpPr txBox="1"/>
          <p:nvPr/>
        </p:nvSpPr>
        <p:spPr>
          <a:xfrm>
            <a:off x="5235677" y="593085"/>
            <a:ext cx="3574568" cy="1269578"/>
          </a:xfrm>
          <a:prstGeom prst="rect">
            <a:avLst/>
          </a:prstGeom>
          <a:noFill/>
        </p:spPr>
        <p:txBody>
          <a:bodyPr wrap="square" rtlCol="0">
            <a:spAutoFit/>
          </a:bodyPr>
          <a:lstStyle/>
          <a:p>
            <a:pPr>
              <a:spcBef>
                <a:spcPts val="600"/>
              </a:spcBef>
              <a:tabLst>
                <a:tab pos="2119313" algn="l"/>
              </a:tabLst>
            </a:pPr>
            <a:r>
              <a:rPr lang="en-US" sz="1400" b="1" dirty="0">
                <a:latin typeface="Arial" pitchFamily="34" charset="0"/>
                <a:cs typeface="Arial" pitchFamily="34" charset="0"/>
              </a:rPr>
              <a:t>Ineligible costs:</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Land</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Marketing</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P’ship org. costs</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Commercial property</a:t>
            </a:r>
          </a:p>
          <a:p>
            <a:pPr marL="169863" indent="-169863">
              <a:lnSpc>
                <a:spcPts val="1500"/>
              </a:lnSpc>
              <a:buFont typeface="Arial" pitchFamily="34" charset="0"/>
              <a:buChar char="•"/>
              <a:tabLst>
                <a:tab pos="2119313" algn="l"/>
              </a:tabLst>
            </a:pPr>
            <a:r>
              <a:rPr lang="en-US" sz="1200" dirty="0">
                <a:solidFill>
                  <a:schemeClr val="accent1">
                    <a:lumMod val="75000"/>
                  </a:schemeClr>
                </a:solidFill>
                <a:latin typeface="Arial" pitchFamily="34" charset="0"/>
                <a:cs typeface="Arial" pitchFamily="34" charset="0"/>
              </a:rPr>
              <a:t>Other</a:t>
            </a:r>
          </a:p>
        </p:txBody>
      </p:sp>
      <p:sp>
        <p:nvSpPr>
          <p:cNvPr id="263" name="Freeform 262"/>
          <p:cNvSpPr/>
          <p:nvPr/>
        </p:nvSpPr>
        <p:spPr>
          <a:xfrm>
            <a:off x="5026819" y="753036"/>
            <a:ext cx="240506" cy="125646"/>
          </a:xfrm>
          <a:custGeom>
            <a:avLst/>
            <a:gdLst>
              <a:gd name="connsiteX0" fmla="*/ 0 w 240506"/>
              <a:gd name="connsiteY0" fmla="*/ 106383 h 106383"/>
              <a:gd name="connsiteX1" fmla="*/ 95250 w 240506"/>
              <a:gd name="connsiteY1" fmla="*/ 84952 h 106383"/>
              <a:gd name="connsiteX2" fmla="*/ 142875 w 240506"/>
              <a:gd name="connsiteY2" fmla="*/ 11133 h 106383"/>
              <a:gd name="connsiteX3" fmla="*/ 240506 w 240506"/>
              <a:gd name="connsiteY3" fmla="*/ 1608 h 106383"/>
            </a:gdLst>
            <a:ahLst/>
            <a:cxnLst>
              <a:cxn ang="0">
                <a:pos x="connsiteX0" y="connsiteY0"/>
              </a:cxn>
              <a:cxn ang="0">
                <a:pos x="connsiteX1" y="connsiteY1"/>
              </a:cxn>
              <a:cxn ang="0">
                <a:pos x="connsiteX2" y="connsiteY2"/>
              </a:cxn>
              <a:cxn ang="0">
                <a:pos x="connsiteX3" y="connsiteY3"/>
              </a:cxn>
            </a:cxnLst>
            <a:rect l="l" t="t" r="r" b="b"/>
            <a:pathLst>
              <a:path w="240506" h="106383">
                <a:moveTo>
                  <a:pt x="0" y="106383"/>
                </a:moveTo>
                <a:cubicBezTo>
                  <a:pt x="35719" y="103605"/>
                  <a:pt x="71438" y="100827"/>
                  <a:pt x="95250" y="84952"/>
                </a:cubicBezTo>
                <a:cubicBezTo>
                  <a:pt x="119063" y="69077"/>
                  <a:pt x="118666" y="25024"/>
                  <a:pt x="142875" y="11133"/>
                </a:cubicBezTo>
                <a:cubicBezTo>
                  <a:pt x="167084" y="-2758"/>
                  <a:pt x="203795" y="-575"/>
                  <a:pt x="240506" y="1608"/>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grpSp>
        <p:nvGrpSpPr>
          <p:cNvPr id="264" name="Group 263"/>
          <p:cNvGrpSpPr/>
          <p:nvPr/>
        </p:nvGrpSpPr>
        <p:grpSpPr>
          <a:xfrm>
            <a:off x="6711482" y="639338"/>
            <a:ext cx="1339883" cy="289310"/>
            <a:chOff x="6644288" y="615274"/>
            <a:chExt cx="1339883" cy="289310"/>
          </a:xfrm>
        </p:grpSpPr>
        <p:sp>
          <p:nvSpPr>
            <p:cNvPr id="265" name="Text Box 140"/>
            <p:cNvSpPr txBox="1">
              <a:spLocks noChangeArrowheads="1"/>
            </p:cNvSpPr>
            <p:nvPr/>
          </p:nvSpPr>
          <p:spPr bwMode="auto">
            <a:xfrm>
              <a:off x="6988227" y="615274"/>
              <a:ext cx="995944" cy="289310"/>
            </a:xfrm>
            <a:prstGeom prst="rect">
              <a:avLst/>
            </a:prstGeom>
            <a:noFill/>
            <a:ln w="9525">
              <a:noFill/>
              <a:miter lim="800000"/>
              <a:headEnd/>
              <a:tailEnd/>
            </a:ln>
            <a:effectLst/>
          </p:spPr>
          <p:txBody>
            <a:bodyPr wrap="square">
              <a:spAutoFit/>
            </a:bodyPr>
            <a:lstStyle/>
            <a:p>
              <a:pPr>
                <a:lnSpc>
                  <a:spcPct val="80000"/>
                </a:lnSpc>
              </a:pPr>
              <a:r>
                <a:rPr lang="en-US" sz="1600" b="1" dirty="0">
                  <a:solidFill>
                    <a:srgbClr val="000000"/>
                  </a:solidFill>
                  <a:latin typeface="Arial" pitchFamily="34" charset="0"/>
                  <a:cs typeface="Arial" pitchFamily="34" charset="0"/>
                </a:rPr>
                <a:t>$800k</a:t>
              </a:r>
              <a:endParaRPr lang="en-US" b="1" baseline="-25000" dirty="0">
                <a:solidFill>
                  <a:srgbClr val="000000"/>
                </a:solidFill>
                <a:latin typeface="Arial" pitchFamily="34" charset="0"/>
                <a:cs typeface="Arial" pitchFamily="34" charset="0"/>
              </a:endParaRPr>
            </a:p>
          </p:txBody>
        </p:sp>
        <p:cxnSp>
          <p:nvCxnSpPr>
            <p:cNvPr id="272" name="Straight Arrow Connector 271"/>
            <p:cNvCxnSpPr/>
            <p:nvPr/>
          </p:nvCxnSpPr>
          <p:spPr>
            <a:xfrm flipH="1">
              <a:off x="6644288" y="728971"/>
              <a:ext cx="37918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4D16AF6D-309C-4DEE-419E-94E3A26660D3}"/>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A5175733-8799-7A24-FC81-1BC0DED4C40F}"/>
              </a:ext>
            </a:extLst>
          </p:cNvPr>
          <p:cNvSpPr>
            <a:spLocks noGrp="1"/>
          </p:cNvSpPr>
          <p:nvPr>
            <p:ph type="ftr" sz="quarter" idx="3"/>
          </p:nvPr>
        </p:nvSpPr>
        <p:spPr/>
        <p:txBody>
          <a:bodyPr/>
          <a:lstStyle/>
          <a:p>
            <a:r>
              <a:rPr lang="en-US"/>
              <a:t>www.novoco.com</a:t>
            </a:r>
            <a:endParaRPr lang="en-US" dirty="0"/>
          </a:p>
        </p:txBody>
      </p:sp>
      <p:pic>
        <p:nvPicPr>
          <p:cNvPr id="228" name="Picture 227">
            <a:extLst>
              <a:ext uri="{FF2B5EF4-FFF2-40B4-BE49-F238E27FC236}">
                <a16:creationId xmlns:a16="http://schemas.microsoft.com/office/drawing/2014/main" id="{57CA6E9E-9227-1AEE-92BF-E3024EA20D3B}"/>
              </a:ext>
            </a:extLst>
          </p:cNvPr>
          <p:cNvPicPr>
            <a:picLocks noChangeAspect="1"/>
          </p:cNvPicPr>
          <p:nvPr/>
        </p:nvPicPr>
        <p:blipFill>
          <a:blip r:embed="rId7"/>
          <a:stretch>
            <a:fillRect/>
          </a:stretch>
        </p:blipFill>
        <p:spPr>
          <a:xfrm>
            <a:off x="46309" y="689210"/>
            <a:ext cx="1197864" cy="2897925"/>
          </a:xfrm>
          <a:prstGeom prst="rect">
            <a:avLst/>
          </a:prstGeom>
        </p:spPr>
      </p:pic>
      <p:sp>
        <p:nvSpPr>
          <p:cNvPr id="260" name="Pie 266">
            <a:extLst>
              <a:ext uri="{FF2B5EF4-FFF2-40B4-BE49-F238E27FC236}">
                <a16:creationId xmlns:a16="http://schemas.microsoft.com/office/drawing/2014/main" id="{5DDACB98-2C87-424B-AD64-B37E5E4B8666}"/>
              </a:ext>
            </a:extLst>
          </p:cNvPr>
          <p:cNvSpPr>
            <a:spLocks/>
          </p:cNvSpPr>
          <p:nvPr/>
        </p:nvSpPr>
        <p:spPr bwMode="auto">
          <a:xfrm>
            <a:off x="332297" y="1876215"/>
            <a:ext cx="841528" cy="686510"/>
          </a:xfrm>
          <a:prstGeom prst="pie">
            <a:avLst>
              <a:gd name="adj1" fmla="val 18747024"/>
              <a:gd name="adj2" fmla="val 2064104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7620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61" name="Oval 260">
            <a:extLst>
              <a:ext uri="{FF2B5EF4-FFF2-40B4-BE49-F238E27FC236}">
                <a16:creationId xmlns:a16="http://schemas.microsoft.com/office/drawing/2014/main" id="{7ECA883D-3743-3B0C-E813-670F6DFB84AF}"/>
              </a:ext>
            </a:extLst>
          </p:cNvPr>
          <p:cNvSpPr>
            <a:spLocks noChangeAspect="1"/>
          </p:cNvSpPr>
          <p:nvPr/>
        </p:nvSpPr>
        <p:spPr>
          <a:xfrm>
            <a:off x="613162" y="1772558"/>
            <a:ext cx="712559" cy="704778"/>
          </a:xfrm>
          <a:prstGeom prst="ellipse">
            <a:avLst/>
          </a:prstGeom>
          <a:noFill/>
          <a:ln w="25400">
            <a:solidFill>
              <a:srgbClr val="01D5FF">
                <a:alpha val="70000"/>
              </a:srgbClr>
            </a:solidFill>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2762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3">
                                            <p:txEl>
                                              <p:pRg st="0" end="0"/>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6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7"/>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63">
                                            <p:txEl>
                                              <p:pRg st="0" end="0"/>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543"/>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36">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5">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6">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4">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6">
                                            <p:txEl>
                                              <p:pRg st="2" end="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6">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5">
                                            <p:txEl>
                                              <p:pRg st="2" end="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build="allAtOnce"/>
      <p:bldP spid="236" grpId="0" build="allAtOnce"/>
      <p:bldP spid="215" grpId="0" build="p"/>
      <p:bldP spid="234" grpId="0" build="p"/>
      <p:bldP spid="244" grpId="0" uiExpand="1" build="p"/>
      <p:bldP spid="9" grpId="0" animBg="1"/>
      <p:bldP spid="163" grpId="0" build="p"/>
      <p:bldP spid="163" grpI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3" name="Picture 82" hidden="1"/>
          <p:cNvPicPr>
            <a:picLocks noChangeAspect="1"/>
          </p:cNvPicPr>
          <p:nvPr/>
        </p:nvPicPr>
        <p:blipFill>
          <a:blip r:embed="rId2"/>
          <a:stretch>
            <a:fillRect/>
          </a:stretch>
        </p:blipFill>
        <p:spPr>
          <a:xfrm>
            <a:off x="46361" y="689209"/>
            <a:ext cx="1201943" cy="2907792"/>
          </a:xfrm>
          <a:prstGeom prst="rect">
            <a:avLst/>
          </a:prstGeom>
        </p:spPr>
      </p:pic>
      <p:sp>
        <p:nvSpPr>
          <p:cNvPr id="216" name="TextBox 215"/>
          <p:cNvSpPr txBox="1"/>
          <p:nvPr/>
        </p:nvSpPr>
        <p:spPr>
          <a:xfrm>
            <a:off x="7832616" y="3504765"/>
            <a:ext cx="1143000" cy="892552"/>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4mil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5.2mil</a:t>
            </a:r>
          </a:p>
        </p:txBody>
      </p:sp>
      <p:sp>
        <p:nvSpPr>
          <p:cNvPr id="236" name="TextBox 235"/>
          <p:cNvSpPr txBox="1"/>
          <p:nvPr/>
        </p:nvSpPr>
        <p:spPr>
          <a:xfrm>
            <a:off x="6839996" y="3504765"/>
            <a:ext cx="1143000" cy="892552"/>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6mil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7.8mil</a:t>
            </a:r>
          </a:p>
        </p:txBody>
      </p:sp>
      <p:sp>
        <p:nvSpPr>
          <p:cNvPr id="215" name="A x's"/>
          <p:cNvSpPr txBox="1"/>
          <p:nvPr/>
        </p:nvSpPr>
        <p:spPr>
          <a:xfrm>
            <a:off x="7961644" y="3504765"/>
            <a:ext cx="1092493" cy="892552"/>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34" name="A x's"/>
          <p:cNvSpPr txBox="1"/>
          <p:nvPr/>
        </p:nvSpPr>
        <p:spPr>
          <a:xfrm>
            <a:off x="6969024" y="3504765"/>
            <a:ext cx="1092493" cy="892552"/>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29" name="Text Box 140"/>
          <p:cNvSpPr txBox="1">
            <a:spLocks noChangeArrowheads="1"/>
          </p:cNvSpPr>
          <p:nvPr/>
        </p:nvSpPr>
        <p:spPr bwMode="auto">
          <a:xfrm>
            <a:off x="3864340" y="2702521"/>
            <a:ext cx="1509324" cy="227755"/>
          </a:xfrm>
          <a:prstGeom prst="rect">
            <a:avLst/>
          </a:prstGeom>
          <a:noFill/>
          <a:ln w="9525">
            <a:noFill/>
            <a:miter lim="800000"/>
            <a:headEnd/>
            <a:tailEnd/>
          </a:ln>
          <a:effectLst/>
        </p:spPr>
        <p:txBody>
          <a:bodyPr wrap="square">
            <a:spAutoFit/>
          </a:bodyPr>
          <a:lstStyle/>
          <a:p>
            <a:pPr algn="ctr">
              <a:lnSpc>
                <a:spcPct val="80000"/>
              </a:lnSpc>
            </a:pPr>
            <a:r>
              <a:rPr lang="en-US" sz="1100" b="1" dirty="0">
                <a:solidFill>
                  <a:srgbClr val="000000"/>
                </a:solidFill>
                <a:latin typeface="Arial" pitchFamily="34" charset="0"/>
                <a:cs typeface="Arial" pitchFamily="34" charset="0"/>
              </a:rPr>
              <a:t>Total Project Costs</a:t>
            </a:r>
            <a:endParaRPr lang="en-US" sz="1200" b="1" baseline="-25000" dirty="0">
              <a:solidFill>
                <a:srgbClr val="000000"/>
              </a:solidFill>
              <a:latin typeface="Arial" pitchFamily="34" charset="0"/>
              <a:cs typeface="Arial" pitchFamily="34" charset="0"/>
            </a:endParaRPr>
          </a:p>
        </p:txBody>
      </p:sp>
      <p:sp>
        <p:nvSpPr>
          <p:cNvPr id="288" name="Rounded Rectangle 287"/>
          <p:cNvSpPr/>
          <p:nvPr/>
        </p:nvSpPr>
        <p:spPr>
          <a:xfrm>
            <a:off x="4390402" y="964130"/>
            <a:ext cx="457200" cy="1692848"/>
          </a:xfrm>
          <a:prstGeom prst="roundRect">
            <a:avLst>
              <a:gd name="adj" fmla="val 5128"/>
            </a:avLst>
          </a:prstGeom>
          <a:solidFill>
            <a:srgbClr val="C5B089"/>
          </a:solidFill>
          <a:ln w="15875">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319" name="Rounded Rectangle 318"/>
          <p:cNvSpPr/>
          <p:nvPr/>
        </p:nvSpPr>
        <p:spPr>
          <a:xfrm>
            <a:off x="4390402" y="794797"/>
            <a:ext cx="457200" cy="1862181"/>
          </a:xfrm>
          <a:prstGeom prst="roundRect">
            <a:avLst>
              <a:gd name="adj" fmla="val 5128"/>
            </a:avLst>
          </a:prstGeom>
          <a:noFill/>
          <a:ln w="22225">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320" name="Straight Connector 319"/>
          <p:cNvCxnSpPr/>
          <p:nvPr/>
        </p:nvCxnSpPr>
        <p:spPr>
          <a:xfrm>
            <a:off x="4238002" y="2661940"/>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44" name="Text Box 140"/>
          <p:cNvSpPr txBox="1">
            <a:spLocks noChangeArrowheads="1"/>
          </p:cNvSpPr>
          <p:nvPr/>
        </p:nvSpPr>
        <p:spPr bwMode="auto">
          <a:xfrm>
            <a:off x="4132142" y="567448"/>
            <a:ext cx="995944" cy="243786"/>
          </a:xfrm>
          <a:prstGeom prst="rect">
            <a:avLst/>
          </a:prstGeom>
          <a:noFill/>
          <a:ln w="9525">
            <a:noFill/>
            <a:miter lim="800000"/>
            <a:headEnd/>
            <a:tailEnd/>
          </a:ln>
          <a:effectLst/>
        </p:spPr>
        <p:txBody>
          <a:bodyPr wrap="square">
            <a:spAutoFit/>
          </a:bodyPr>
          <a:lstStyle/>
          <a:p>
            <a:pPr algn="ctr">
              <a:lnSpc>
                <a:spcPct val="80000"/>
              </a:lnSpc>
            </a:pPr>
            <a:r>
              <a:rPr lang="en-US" sz="1200" b="1" dirty="0">
                <a:solidFill>
                  <a:srgbClr val="000000"/>
                </a:solidFill>
                <a:latin typeface="Arial" pitchFamily="34" charset="0"/>
                <a:cs typeface="Arial" pitchFamily="34" charset="0"/>
              </a:rPr>
              <a:t>$10.8mil</a:t>
            </a:r>
            <a:endParaRPr lang="en-US" sz="1400" b="1" baseline="-25000" dirty="0">
              <a:solidFill>
                <a:srgbClr val="000000"/>
              </a:solidFill>
              <a:latin typeface="Arial" pitchFamily="34" charset="0"/>
              <a:cs typeface="Arial" pitchFamily="34" charset="0"/>
            </a:endParaRPr>
          </a:p>
        </p:txBody>
      </p:sp>
      <p:sp>
        <p:nvSpPr>
          <p:cNvPr id="244" name="TextBox 243"/>
          <p:cNvSpPr txBox="1"/>
          <p:nvPr/>
        </p:nvSpPr>
        <p:spPr>
          <a:xfrm>
            <a:off x="4567416" y="3504765"/>
            <a:ext cx="2743200" cy="1184940"/>
          </a:xfrm>
          <a:prstGeom prst="rect">
            <a:avLst/>
          </a:prstGeom>
          <a:noFill/>
        </p:spPr>
        <p:txBody>
          <a:bodyPr wrap="square" rtlCol="0">
            <a:spAutoFit/>
          </a:bodyPr>
          <a:lstStyle/>
          <a:p>
            <a:pPr>
              <a:spcBef>
                <a:spcPts val="600"/>
              </a:spcBef>
              <a:tabLst>
                <a:tab pos="2176463" algn="l"/>
              </a:tabLst>
            </a:pPr>
            <a:r>
              <a:rPr lang="en-US" sz="1400" b="1" dirty="0">
                <a:latin typeface="Arial" pitchFamily="34" charset="0"/>
                <a:cs typeface="Arial" pitchFamily="34" charset="0"/>
              </a:rPr>
              <a:t>Eligible basis</a:t>
            </a:r>
          </a:p>
          <a:p>
            <a:pPr>
              <a:spcBef>
                <a:spcPts val="600"/>
              </a:spcBef>
              <a:tabLst>
                <a:tab pos="2176463" algn="l"/>
              </a:tabLst>
            </a:pPr>
            <a:r>
              <a:rPr lang="en-US" sz="1400" b="1" dirty="0">
                <a:latin typeface="Arial" pitchFamily="34" charset="0"/>
                <a:cs typeface="Arial" pitchFamily="34" charset="0"/>
              </a:rPr>
              <a:t>DDA/QCT basis boost	</a:t>
            </a:r>
          </a:p>
          <a:p>
            <a:pPr>
              <a:spcBef>
                <a:spcPts val="600"/>
              </a:spcBef>
              <a:tabLst>
                <a:tab pos="2176463" algn="l"/>
              </a:tabLst>
            </a:pPr>
            <a:r>
              <a:rPr lang="en-US" sz="1400" b="1" dirty="0">
                <a:latin typeface="Arial" pitchFamily="34" charset="0"/>
                <a:cs typeface="Arial" pitchFamily="34" charset="0"/>
              </a:rPr>
              <a:t>Eligible basis (adjusted)</a:t>
            </a:r>
          </a:p>
          <a:p>
            <a:pPr>
              <a:spcBef>
                <a:spcPts val="600"/>
              </a:spcBef>
              <a:tabLst>
                <a:tab pos="2176463" algn="l"/>
              </a:tabLst>
            </a:pPr>
            <a:r>
              <a:rPr lang="en-US" sz="1400" b="1" dirty="0">
                <a:latin typeface="Arial" pitchFamily="34" charset="0"/>
                <a:cs typeface="Arial" pitchFamily="34" charset="0"/>
              </a:rPr>
              <a:t>Applicable fraction	</a:t>
            </a:r>
          </a:p>
        </p:txBody>
      </p:sp>
      <p:sp>
        <p:nvSpPr>
          <p:cNvPr id="449" name="TextBox 448"/>
          <p:cNvSpPr txBox="1"/>
          <p:nvPr/>
        </p:nvSpPr>
        <p:spPr>
          <a:xfrm>
            <a:off x="952817" y="7162800"/>
            <a:ext cx="2975815" cy="276999"/>
          </a:xfrm>
          <a:prstGeom prst="rect">
            <a:avLst/>
          </a:prstGeom>
          <a:noFill/>
        </p:spPr>
        <p:txBody>
          <a:bodyPr wrap="none" rtlCol="0">
            <a:spAutoFit/>
          </a:bodyPr>
          <a:lstStyle/>
          <a:p>
            <a:r>
              <a:rPr lang="en-US" sz="1200" b="1" dirty="0">
                <a:solidFill>
                  <a:srgbClr val="FFFF00"/>
                </a:solidFill>
              </a:rPr>
              <a:t>http://www.ohfa.org/housingdev/mfb.htm</a:t>
            </a:r>
          </a:p>
        </p:txBody>
      </p:sp>
      <p:grpSp>
        <p:nvGrpSpPr>
          <p:cNvPr id="2" name="Group 1"/>
          <p:cNvGrpSpPr/>
          <p:nvPr/>
        </p:nvGrpSpPr>
        <p:grpSpPr>
          <a:xfrm>
            <a:off x="4150587" y="7202712"/>
            <a:ext cx="2144221" cy="1420207"/>
            <a:chOff x="490653" y="4968823"/>
            <a:chExt cx="2144221" cy="1420207"/>
          </a:xfrm>
        </p:grpSpPr>
        <p:sp>
          <p:nvSpPr>
            <p:cNvPr id="365" name="Oval 151"/>
            <p:cNvSpPr/>
            <p:nvPr/>
          </p:nvSpPr>
          <p:spPr bwMode="auto">
            <a:xfrm>
              <a:off x="1295401" y="4968823"/>
              <a:ext cx="685799" cy="1216152"/>
            </a:xfrm>
            <a:custGeom>
              <a:avLst/>
              <a:gdLst/>
              <a:ahLst/>
              <a:cxnLst/>
              <a:rect l="l" t="t" r="r" b="b"/>
              <a:pathLst>
                <a:path w="685799" h="1216152">
                  <a:moveTo>
                    <a:pt x="0" y="0"/>
                  </a:moveTo>
                  <a:cubicBezTo>
                    <a:pt x="378756" y="0"/>
                    <a:pt x="685799" y="272245"/>
                    <a:pt x="685799" y="608076"/>
                  </a:cubicBezTo>
                  <a:cubicBezTo>
                    <a:pt x="685799" y="943907"/>
                    <a:pt x="378756" y="1216152"/>
                    <a:pt x="0" y="1216152"/>
                  </a:cubicBezTo>
                  <a:close/>
                </a:path>
              </a:pathLst>
            </a:custGeom>
            <a:solidFill>
              <a:srgbClr val="F9D601"/>
            </a:solidFill>
            <a:ln w="12700">
              <a:solidFill>
                <a:srgbClr val="FFCE53"/>
              </a:solidFill>
              <a:prstDash val="solid"/>
              <a:round/>
              <a:headEnd/>
              <a:tailEnd/>
            </a:ln>
            <a:effectLst/>
            <a:scene3d>
              <a:camera prst="orthographicFront">
                <a:rot lat="17700000" lon="0" rev="0"/>
              </a:camera>
              <a:lightRig rig="threePt" dir="t"/>
            </a:scene3d>
            <a:sp3d extrusionH="120650">
              <a:extrusionClr>
                <a:srgbClr val="F9D601"/>
              </a:extrusionClr>
            </a:sp3d>
          </p:spPr>
          <p:txBody>
            <a:bodyPr/>
            <a:lstStyle/>
            <a:p>
              <a:pPr>
                <a:defRPr/>
              </a:pPr>
              <a:endParaRPr lang="en-US" dirty="0"/>
            </a:p>
          </p:txBody>
        </p:sp>
        <p:grpSp>
          <p:nvGrpSpPr>
            <p:cNvPr id="348" name="Group 347"/>
            <p:cNvGrpSpPr/>
            <p:nvPr/>
          </p:nvGrpSpPr>
          <p:grpSpPr>
            <a:xfrm>
              <a:off x="490653" y="4970740"/>
              <a:ext cx="2144221" cy="1418290"/>
              <a:chOff x="490653" y="4970740"/>
              <a:chExt cx="2144221" cy="1418290"/>
            </a:xfrm>
          </p:grpSpPr>
          <p:sp>
            <p:nvSpPr>
              <p:cNvPr id="349" name="TextBox 348"/>
              <p:cNvSpPr txBox="1"/>
              <p:nvPr/>
            </p:nvSpPr>
            <p:spPr>
              <a:xfrm>
                <a:off x="490653" y="5973532"/>
                <a:ext cx="1600200" cy="415498"/>
              </a:xfrm>
              <a:prstGeom prst="rect">
                <a:avLst/>
              </a:prstGeom>
              <a:noFill/>
            </p:spPr>
            <p:txBody>
              <a:bodyPr wrap="square" rtlCol="0">
                <a:spAutoFit/>
              </a:bodyPr>
              <a:lstStyle/>
              <a:p>
                <a:pPr algn="ctr"/>
                <a:r>
                  <a:rPr lang="en-US" sz="1050" b="1" dirty="0">
                    <a:latin typeface="Arial" pitchFamily="34" charset="0"/>
                    <a:cs typeface="Arial" pitchFamily="34" charset="0"/>
                  </a:rPr>
                  <a:t>Private Activity</a:t>
                </a:r>
              </a:p>
              <a:p>
                <a:pPr algn="ctr"/>
                <a:r>
                  <a:rPr lang="en-US" sz="1050" b="1" dirty="0">
                    <a:latin typeface="Arial" pitchFamily="34" charset="0"/>
                    <a:cs typeface="Arial" pitchFamily="34" charset="0"/>
                  </a:rPr>
                  <a:t>Tax-Exempt Bonds</a:t>
                </a:r>
              </a:p>
            </p:txBody>
          </p:sp>
          <p:sp>
            <p:nvSpPr>
              <p:cNvPr id="350" name="Pie 349"/>
              <p:cNvSpPr/>
              <p:nvPr/>
            </p:nvSpPr>
            <p:spPr bwMode="auto">
              <a:xfrm>
                <a:off x="609600" y="4970740"/>
                <a:ext cx="1371600" cy="1219200"/>
              </a:xfrm>
              <a:prstGeom prst="pie">
                <a:avLst>
                  <a:gd name="adj1" fmla="val 2519624"/>
                  <a:gd name="adj2" fmla="val 16211793"/>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a:defRPr/>
                </a:pPr>
                <a:endParaRPr lang="en-US" dirty="0"/>
              </a:p>
            </p:txBody>
          </p:sp>
          <p:sp>
            <p:nvSpPr>
              <p:cNvPr id="351" name="Oval 2055"/>
              <p:cNvSpPr/>
              <p:nvPr/>
            </p:nvSpPr>
            <p:spPr>
              <a:xfrm>
                <a:off x="1295400" y="5321808"/>
                <a:ext cx="694944" cy="438912"/>
              </a:xfrm>
              <a:custGeom>
                <a:avLst/>
                <a:gdLst/>
                <a:ahLst/>
                <a:cxnLst/>
                <a:rect l="l" t="t" r="r" b="b"/>
                <a:pathLst>
                  <a:path w="684684" h="449646">
                    <a:moveTo>
                      <a:pt x="0" y="0"/>
                    </a:moveTo>
                    <a:cubicBezTo>
                      <a:pt x="378244" y="187"/>
                      <a:pt x="684684" y="117014"/>
                      <a:pt x="684684" y="261094"/>
                    </a:cubicBezTo>
                    <a:cubicBezTo>
                      <a:pt x="684684" y="335550"/>
                      <a:pt x="602851" y="402728"/>
                      <a:pt x="471330" y="449646"/>
                    </a:cubicBezTo>
                    <a:lnTo>
                      <a:pt x="0" y="261567"/>
                    </a:lnTo>
                    <a:close/>
                  </a:path>
                </a:pathLst>
              </a:custGeom>
              <a:solidFill>
                <a:srgbClr val="FFCE53"/>
              </a:solidFill>
              <a:ln w="19050">
                <a:solidFill>
                  <a:srgbClr val="F9D601"/>
                </a:solidFill>
              </a:ln>
              <a:effectLst>
                <a:glow rad="38100">
                  <a:srgbClr val="F9D60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TextBox 351"/>
              <p:cNvSpPr txBox="1"/>
              <p:nvPr/>
            </p:nvSpPr>
            <p:spPr>
              <a:xfrm>
                <a:off x="685800" y="5418129"/>
                <a:ext cx="1219200" cy="313932"/>
              </a:xfrm>
              <a:prstGeom prst="rect">
                <a:avLst/>
              </a:prstGeom>
              <a:noFill/>
            </p:spPr>
            <p:txBody>
              <a:bodyPr wrap="square" rtlCol="0">
                <a:spAutoFit/>
              </a:bodyPr>
              <a:lstStyle/>
              <a:p>
                <a:pPr algn="ctr" rtl="0">
                  <a:lnSpc>
                    <a:spcPct val="90000"/>
                  </a:lnSpc>
                </a:pPr>
                <a:r>
                  <a:rPr lang="en-US" sz="1600" b="1" kern="1200" dirty="0">
                    <a:solidFill>
                      <a:schemeClr val="accent1">
                        <a:lumMod val="75000"/>
                      </a:schemeClr>
                    </a:solidFill>
                    <a:latin typeface="Arial" pitchFamily="34" charset="0"/>
                    <a:cs typeface="Arial" pitchFamily="34" charset="0"/>
                  </a:rPr>
                  <a:t>$2.44B</a:t>
                </a:r>
              </a:p>
            </p:txBody>
          </p:sp>
          <p:pic>
            <p:nvPicPr>
              <p:cNvPr id="3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842" y="5658999"/>
                <a:ext cx="943032" cy="37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85" name="TextBox 384" hidden="1"/>
          <p:cNvSpPr txBox="1"/>
          <p:nvPr/>
        </p:nvSpPr>
        <p:spPr>
          <a:xfrm>
            <a:off x="881180" y="5419479"/>
            <a:ext cx="1219200" cy="313932"/>
          </a:xfrm>
          <a:prstGeom prst="rect">
            <a:avLst/>
          </a:prstGeom>
          <a:noFill/>
        </p:spPr>
        <p:txBody>
          <a:bodyPr wrap="square" rtlCol="0">
            <a:spAutoFit/>
          </a:bodyPr>
          <a:lstStyle/>
          <a:p>
            <a:pPr algn="ctr" rtl="0">
              <a:lnSpc>
                <a:spcPct val="90000"/>
              </a:lnSpc>
            </a:pPr>
            <a:r>
              <a:rPr lang="en-US" sz="1600" b="1" kern="1200" dirty="0">
                <a:solidFill>
                  <a:schemeClr val="accent1">
                    <a:lumMod val="75000"/>
                  </a:schemeClr>
                </a:solidFill>
                <a:latin typeface="Arial" pitchFamily="34" charset="0"/>
                <a:cs typeface="Arial" pitchFamily="34" charset="0"/>
              </a:rPr>
              <a:t>$2.44B</a:t>
            </a:r>
          </a:p>
        </p:txBody>
      </p:sp>
      <p:sp>
        <p:nvSpPr>
          <p:cNvPr id="192" name="Rectangle 191" hidden="1"/>
          <p:cNvSpPr/>
          <p:nvPr/>
        </p:nvSpPr>
        <p:spPr>
          <a:xfrm>
            <a:off x="1371255" y="1838431"/>
            <a:ext cx="1056635" cy="18288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hidden="1"/>
          <p:cNvSpPr/>
          <p:nvPr/>
        </p:nvSpPr>
        <p:spPr>
          <a:xfrm>
            <a:off x="1371255" y="2034374"/>
            <a:ext cx="1056635" cy="164241"/>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TextBox 252"/>
          <p:cNvSpPr txBox="1"/>
          <p:nvPr/>
        </p:nvSpPr>
        <p:spPr>
          <a:xfrm>
            <a:off x="9346693" y="0"/>
            <a:ext cx="2448127" cy="892552"/>
          </a:xfrm>
          <a:prstGeom prst="rect">
            <a:avLst/>
          </a:prstGeom>
          <a:noFill/>
        </p:spPr>
        <p:txBody>
          <a:bodyPr wrap="square" rtlCol="0">
            <a:spAutoFit/>
          </a:bodyPr>
          <a:lstStyle/>
          <a:p>
            <a:pPr>
              <a:spcBef>
                <a:spcPts val="600"/>
              </a:spcBef>
              <a:tabLst>
                <a:tab pos="2119313" algn="l"/>
              </a:tabLst>
            </a:pPr>
            <a:r>
              <a:rPr lang="en-US" sz="1400" b="1" dirty="0">
                <a:latin typeface="Arial" pitchFamily="34" charset="0"/>
                <a:cs typeface="Arial" pitchFamily="34" charset="0"/>
              </a:rPr>
              <a:t>Total development costs</a:t>
            </a:r>
          </a:p>
          <a:p>
            <a:pPr>
              <a:spcBef>
                <a:spcPts val="600"/>
              </a:spcBef>
              <a:tabLst>
                <a:tab pos="2119313" algn="l"/>
              </a:tabLst>
            </a:pPr>
            <a:r>
              <a:rPr lang="en-US" sz="1400" b="1" u="sng" dirty="0">
                <a:latin typeface="Arial" pitchFamily="34" charset="0"/>
                <a:cs typeface="Arial" pitchFamily="34" charset="0"/>
              </a:rPr>
              <a:t>Less: ineligible costs	</a:t>
            </a:r>
          </a:p>
          <a:p>
            <a:pPr>
              <a:spcBef>
                <a:spcPts val="600"/>
              </a:spcBef>
              <a:tabLst>
                <a:tab pos="2119313" algn="l"/>
              </a:tabLst>
            </a:pPr>
            <a:r>
              <a:rPr lang="en-US" sz="1400" b="1" dirty="0">
                <a:latin typeface="Arial" pitchFamily="34" charset="0"/>
                <a:cs typeface="Arial" pitchFamily="34" charset="0"/>
              </a:rPr>
              <a:t>Eligible basis</a:t>
            </a:r>
          </a:p>
        </p:txBody>
      </p:sp>
      <p:sp>
        <p:nvSpPr>
          <p:cNvPr id="214" name="TextBox 213"/>
          <p:cNvSpPr txBox="1"/>
          <p:nvPr/>
        </p:nvSpPr>
        <p:spPr>
          <a:xfrm>
            <a:off x="11424133" y="0"/>
            <a:ext cx="1161872" cy="892552"/>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1.8Mil</a:t>
            </a:r>
          </a:p>
          <a:p>
            <a:pPr algn="r">
              <a:spcBef>
                <a:spcPts val="600"/>
              </a:spcBef>
              <a:tabLst>
                <a:tab pos="2119313" algn="l"/>
              </a:tabLst>
            </a:pPr>
            <a:r>
              <a:rPr lang="en-US" sz="1400" b="1" dirty="0">
                <a:latin typeface="Arial" pitchFamily="34" charset="0"/>
                <a:cs typeface="Arial" pitchFamily="34" charset="0"/>
              </a:rPr>
              <a:t>200k</a:t>
            </a:r>
          </a:p>
          <a:p>
            <a:pPr algn="r">
              <a:spcBef>
                <a:spcPts val="600"/>
              </a:spcBef>
              <a:tabLst>
                <a:tab pos="2119313" algn="l"/>
              </a:tabLst>
            </a:pPr>
            <a:r>
              <a:rPr lang="en-US" sz="1400" b="1" dirty="0">
                <a:latin typeface="Arial" pitchFamily="34" charset="0"/>
                <a:cs typeface="Arial" pitchFamily="34" charset="0"/>
              </a:rPr>
              <a:t>1.6Mil</a:t>
            </a:r>
          </a:p>
        </p:txBody>
      </p:sp>
      <p:sp>
        <p:nvSpPr>
          <p:cNvPr id="225" name="A x's"/>
          <p:cNvSpPr txBox="1"/>
          <p:nvPr/>
        </p:nvSpPr>
        <p:spPr>
          <a:xfrm>
            <a:off x="11684454" y="0"/>
            <a:ext cx="1092493" cy="892552"/>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746125" algn="l"/>
                <a:tab pos="2119313" algn="l"/>
              </a:tabLst>
            </a:pPr>
            <a:r>
              <a:rPr lang="en-US" sz="1400" b="1" u="sng" dirty="0">
                <a:latin typeface="Arial" pitchFamily="34" charset="0"/>
                <a:cs typeface="Arial" pitchFamily="34" charset="0"/>
              </a:rPr>
              <a:t>-	</a:t>
            </a:r>
          </a:p>
          <a:p>
            <a:pPr>
              <a:spcBef>
                <a:spcPts val="600"/>
              </a:spcBef>
              <a:tabLst>
                <a:tab pos="854075" algn="l"/>
                <a:tab pos="2119313" algn="l"/>
              </a:tabLst>
            </a:pPr>
            <a:r>
              <a:rPr lang="en-US" sz="1400" b="1" dirty="0">
                <a:latin typeface="Arial" pitchFamily="34" charset="0"/>
                <a:cs typeface="Arial" pitchFamily="34" charset="0"/>
              </a:rPr>
              <a:t>$</a:t>
            </a:r>
          </a:p>
        </p:txBody>
      </p:sp>
      <p:grpSp>
        <p:nvGrpSpPr>
          <p:cNvPr id="553" name="Group 1056"/>
          <p:cNvGrpSpPr>
            <a:grpSpLocks/>
          </p:cNvGrpSpPr>
          <p:nvPr/>
        </p:nvGrpSpPr>
        <p:grpSpPr bwMode="auto">
          <a:xfrm>
            <a:off x="-1405282" y="4594604"/>
            <a:ext cx="381000" cy="381000"/>
            <a:chOff x="2256" y="720"/>
            <a:chExt cx="960" cy="960"/>
          </a:xfrm>
        </p:grpSpPr>
        <p:sp>
          <p:nvSpPr>
            <p:cNvPr id="554"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5"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6" name="WordArt 1059"/>
            <p:cNvSpPr>
              <a:spLocks noChangeArrowheads="1" noChangeShapeType="1" noTextEdit="1"/>
            </p:cNvSpPr>
            <p:nvPr/>
          </p:nvSpPr>
          <p:spPr bwMode="auto">
            <a:xfrm>
              <a:off x="2573" y="950"/>
              <a:ext cx="237" cy="50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1</a:t>
              </a:r>
            </a:p>
          </p:txBody>
        </p:sp>
      </p:grpSp>
      <p:grpSp>
        <p:nvGrpSpPr>
          <p:cNvPr id="561" name="Group 1056"/>
          <p:cNvGrpSpPr>
            <a:grpSpLocks/>
          </p:cNvGrpSpPr>
          <p:nvPr/>
        </p:nvGrpSpPr>
        <p:grpSpPr bwMode="auto">
          <a:xfrm>
            <a:off x="-1059224" y="4975604"/>
            <a:ext cx="381000" cy="381000"/>
            <a:chOff x="2256" y="720"/>
            <a:chExt cx="960" cy="960"/>
          </a:xfrm>
        </p:grpSpPr>
        <p:sp>
          <p:nvSpPr>
            <p:cNvPr id="562"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4" name="WordArt 1059"/>
            <p:cNvSpPr>
              <a:spLocks noChangeArrowheads="1" noChangeShapeType="1" noTextEdit="1"/>
            </p:cNvSpPr>
            <p:nvPr/>
          </p:nvSpPr>
          <p:spPr bwMode="auto">
            <a:xfrm>
              <a:off x="2584" y="927"/>
              <a:ext cx="300" cy="50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2</a:t>
              </a:r>
            </a:p>
          </p:txBody>
        </p:sp>
      </p:grpSp>
      <p:grpSp>
        <p:nvGrpSpPr>
          <p:cNvPr id="565" name="Group 1056"/>
          <p:cNvGrpSpPr>
            <a:grpSpLocks/>
          </p:cNvGrpSpPr>
          <p:nvPr/>
        </p:nvGrpSpPr>
        <p:grpSpPr bwMode="auto">
          <a:xfrm>
            <a:off x="-1462404" y="5382569"/>
            <a:ext cx="381000" cy="381000"/>
            <a:chOff x="2256" y="720"/>
            <a:chExt cx="960" cy="960"/>
          </a:xfrm>
        </p:grpSpPr>
        <p:sp>
          <p:nvSpPr>
            <p:cNvPr id="566"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7"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8" name="WordArt 1059"/>
            <p:cNvSpPr>
              <a:spLocks noChangeAspect="1" noChangeArrowheads="1" noChangeShapeType="1" noTextEdit="1"/>
            </p:cNvSpPr>
            <p:nvPr/>
          </p:nvSpPr>
          <p:spPr bwMode="auto">
            <a:xfrm>
              <a:off x="2584" y="927"/>
              <a:ext cx="315" cy="53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3</a:t>
              </a:r>
            </a:p>
          </p:txBody>
        </p:sp>
      </p:grpSp>
      <p:sp>
        <p:nvSpPr>
          <p:cNvPr id="569" name="Rectangle 568"/>
          <p:cNvSpPr/>
          <p:nvPr/>
        </p:nvSpPr>
        <p:spPr>
          <a:xfrm>
            <a:off x="10812089" y="1148220"/>
            <a:ext cx="425724" cy="26193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TextBox 320"/>
          <p:cNvSpPr txBox="1"/>
          <p:nvPr/>
        </p:nvSpPr>
        <p:spPr>
          <a:xfrm>
            <a:off x="5089349" y="1838115"/>
            <a:ext cx="2055390" cy="369332"/>
          </a:xfrm>
          <a:prstGeom prst="rect">
            <a:avLst/>
          </a:prstGeom>
          <a:noFill/>
        </p:spPr>
        <p:txBody>
          <a:bodyPr wrap="square" rtlCol="0">
            <a:spAutoFit/>
          </a:bodyPr>
          <a:lstStyle/>
          <a:p>
            <a:r>
              <a:rPr lang="en-US" b="1" dirty="0">
                <a:solidFill>
                  <a:srgbClr val="6E5A36"/>
                </a:solidFill>
                <a:latin typeface="Arial" pitchFamily="34" charset="0"/>
                <a:cs typeface="Arial" pitchFamily="34" charset="0"/>
              </a:rPr>
              <a:t>Eligible Basis</a:t>
            </a:r>
          </a:p>
        </p:txBody>
      </p:sp>
      <p:sp>
        <p:nvSpPr>
          <p:cNvPr id="358" name="Text Box 140"/>
          <p:cNvSpPr txBox="1">
            <a:spLocks noChangeArrowheads="1"/>
          </p:cNvSpPr>
          <p:nvPr/>
        </p:nvSpPr>
        <p:spPr bwMode="auto">
          <a:xfrm>
            <a:off x="6680411" y="1909205"/>
            <a:ext cx="1386818" cy="289310"/>
          </a:xfrm>
          <a:prstGeom prst="rect">
            <a:avLst/>
          </a:prstGeom>
          <a:noFill/>
          <a:ln w="9525">
            <a:noFill/>
            <a:miter lim="800000"/>
            <a:headEnd/>
            <a:tailEnd/>
          </a:ln>
          <a:effectLst/>
        </p:spPr>
        <p:txBody>
          <a:bodyPr wrap="square">
            <a:spAutoFit/>
          </a:bodyPr>
          <a:lstStyle/>
          <a:p>
            <a:pPr>
              <a:lnSpc>
                <a:spcPct val="80000"/>
              </a:lnSpc>
            </a:pPr>
            <a:r>
              <a:rPr lang="en-US" sz="1600" b="1" dirty="0">
                <a:solidFill>
                  <a:srgbClr val="000000"/>
                </a:solidFill>
                <a:latin typeface="Arial" pitchFamily="34" charset="0"/>
                <a:cs typeface="Arial" pitchFamily="34" charset="0"/>
              </a:rPr>
              <a:t>= $10mil</a:t>
            </a:r>
            <a:endParaRPr lang="en-US" b="1" baseline="-25000" dirty="0">
              <a:solidFill>
                <a:srgbClr val="000000"/>
              </a:solidFill>
              <a:latin typeface="Arial" pitchFamily="34" charset="0"/>
              <a:cs typeface="Arial" pitchFamily="34" charset="0"/>
            </a:endParaRPr>
          </a:p>
        </p:txBody>
      </p:sp>
      <p:sp>
        <p:nvSpPr>
          <p:cNvPr id="7" name="Freeform 6"/>
          <p:cNvSpPr/>
          <p:nvPr/>
        </p:nvSpPr>
        <p:spPr>
          <a:xfrm>
            <a:off x="7363328" y="2155928"/>
            <a:ext cx="84264" cy="356616"/>
          </a:xfrm>
          <a:custGeom>
            <a:avLst/>
            <a:gdLst>
              <a:gd name="connsiteX0" fmla="*/ 0 w 60157"/>
              <a:gd name="connsiteY0" fmla="*/ 0 h 529389"/>
              <a:gd name="connsiteX1" fmla="*/ 36094 w 60157"/>
              <a:gd name="connsiteY1" fmla="*/ 216568 h 529389"/>
              <a:gd name="connsiteX2" fmla="*/ 60157 w 60157"/>
              <a:gd name="connsiteY2" fmla="*/ 529389 h 529389"/>
            </a:gdLst>
            <a:ahLst/>
            <a:cxnLst>
              <a:cxn ang="0">
                <a:pos x="connsiteX0" y="connsiteY0"/>
              </a:cxn>
              <a:cxn ang="0">
                <a:pos x="connsiteX1" y="connsiteY1"/>
              </a:cxn>
              <a:cxn ang="0">
                <a:pos x="connsiteX2" y="connsiteY2"/>
              </a:cxn>
            </a:cxnLst>
            <a:rect l="l" t="t" r="r" b="b"/>
            <a:pathLst>
              <a:path w="60157" h="529389">
                <a:moveTo>
                  <a:pt x="0" y="0"/>
                </a:moveTo>
                <a:cubicBezTo>
                  <a:pt x="13034" y="64168"/>
                  <a:pt x="26068" y="128337"/>
                  <a:pt x="36094" y="216568"/>
                </a:cubicBezTo>
                <a:cubicBezTo>
                  <a:pt x="46120" y="304800"/>
                  <a:pt x="53138" y="417094"/>
                  <a:pt x="60157" y="52938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7700210" y="2081462"/>
            <a:ext cx="777240" cy="612648"/>
          </a:xfrm>
          <a:custGeom>
            <a:avLst/>
            <a:gdLst>
              <a:gd name="connsiteX0" fmla="*/ 0 w 565870"/>
              <a:gd name="connsiteY0" fmla="*/ 0 h 445169"/>
              <a:gd name="connsiteX1" fmla="*/ 409074 w 565870"/>
              <a:gd name="connsiteY1" fmla="*/ 120316 h 445169"/>
              <a:gd name="connsiteX2" fmla="*/ 541421 w 565870"/>
              <a:gd name="connsiteY2" fmla="*/ 264695 h 445169"/>
              <a:gd name="connsiteX3" fmla="*/ 565485 w 565870"/>
              <a:gd name="connsiteY3" fmla="*/ 445169 h 445169"/>
            </a:gdLst>
            <a:ahLst/>
            <a:cxnLst>
              <a:cxn ang="0">
                <a:pos x="connsiteX0" y="connsiteY0"/>
              </a:cxn>
              <a:cxn ang="0">
                <a:pos x="connsiteX1" y="connsiteY1"/>
              </a:cxn>
              <a:cxn ang="0">
                <a:pos x="connsiteX2" y="connsiteY2"/>
              </a:cxn>
              <a:cxn ang="0">
                <a:pos x="connsiteX3" y="connsiteY3"/>
              </a:cxn>
            </a:cxnLst>
            <a:rect l="l" t="t" r="r" b="b"/>
            <a:pathLst>
              <a:path w="565870" h="445169">
                <a:moveTo>
                  <a:pt x="0" y="0"/>
                </a:moveTo>
                <a:cubicBezTo>
                  <a:pt x="159418" y="38100"/>
                  <a:pt x="318837" y="76200"/>
                  <a:pt x="409074" y="120316"/>
                </a:cubicBezTo>
                <a:cubicBezTo>
                  <a:pt x="499311" y="164432"/>
                  <a:pt x="515353" y="210553"/>
                  <a:pt x="541421" y="264695"/>
                </a:cubicBezTo>
                <a:cubicBezTo>
                  <a:pt x="567489" y="318837"/>
                  <a:pt x="566487" y="382003"/>
                  <a:pt x="565485" y="44516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Rectangle 85"/>
          <p:cNvSpPr>
            <a:spLocks noChangeAspect="1" noChangeArrowheads="1"/>
          </p:cNvSpPr>
          <p:nvPr/>
        </p:nvSpPr>
        <p:spPr bwMode="auto">
          <a:xfrm>
            <a:off x="7103833" y="2940559"/>
            <a:ext cx="732496" cy="489708"/>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20" name="Rectangle 85"/>
          <p:cNvSpPr>
            <a:spLocks noChangeAspect="1" noChangeArrowheads="1"/>
          </p:cNvSpPr>
          <p:nvPr/>
        </p:nvSpPr>
        <p:spPr bwMode="auto">
          <a:xfrm>
            <a:off x="8223211" y="3066642"/>
            <a:ext cx="543904" cy="363625"/>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23" name="TextBox 222"/>
          <p:cNvSpPr txBox="1"/>
          <p:nvPr/>
        </p:nvSpPr>
        <p:spPr>
          <a:xfrm>
            <a:off x="8329092" y="2696093"/>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B</a:t>
            </a:r>
          </a:p>
        </p:txBody>
      </p:sp>
      <p:sp>
        <p:nvSpPr>
          <p:cNvPr id="224" name="TextBox 223"/>
          <p:cNvSpPr txBox="1"/>
          <p:nvPr/>
        </p:nvSpPr>
        <p:spPr>
          <a:xfrm>
            <a:off x="7298584" y="2512323"/>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A</a:t>
            </a:r>
          </a:p>
        </p:txBody>
      </p:sp>
      <p:sp>
        <p:nvSpPr>
          <p:cNvPr id="10" name="Freeform 9"/>
          <p:cNvSpPr/>
          <p:nvPr/>
        </p:nvSpPr>
        <p:spPr>
          <a:xfrm>
            <a:off x="9747260" y="1945907"/>
            <a:ext cx="275283" cy="1157437"/>
          </a:xfrm>
          <a:custGeom>
            <a:avLst/>
            <a:gdLst>
              <a:gd name="connsiteX0" fmla="*/ 48126 w 186613"/>
              <a:gd name="connsiteY0" fmla="*/ 2731169 h 2731169"/>
              <a:gd name="connsiteX1" fmla="*/ 168442 w 186613"/>
              <a:gd name="connsiteY1" fmla="*/ 2237874 h 2731169"/>
              <a:gd name="connsiteX2" fmla="*/ 168442 w 186613"/>
              <a:gd name="connsiteY2" fmla="*/ 1179095 h 2731169"/>
              <a:gd name="connsiteX3" fmla="*/ 0 w 186613"/>
              <a:gd name="connsiteY3" fmla="*/ 0 h 2731169"/>
            </a:gdLst>
            <a:ahLst/>
            <a:cxnLst>
              <a:cxn ang="0">
                <a:pos x="connsiteX0" y="connsiteY0"/>
              </a:cxn>
              <a:cxn ang="0">
                <a:pos x="connsiteX1" y="connsiteY1"/>
              </a:cxn>
              <a:cxn ang="0">
                <a:pos x="connsiteX2" y="connsiteY2"/>
              </a:cxn>
              <a:cxn ang="0">
                <a:pos x="connsiteX3" y="connsiteY3"/>
              </a:cxn>
            </a:cxnLst>
            <a:rect l="l" t="t" r="r" b="b"/>
            <a:pathLst>
              <a:path w="186613" h="2731169">
                <a:moveTo>
                  <a:pt x="48126" y="2731169"/>
                </a:moveTo>
                <a:cubicBezTo>
                  <a:pt x="98257" y="2613861"/>
                  <a:pt x="148389" y="2496553"/>
                  <a:pt x="168442" y="2237874"/>
                </a:cubicBezTo>
                <a:cubicBezTo>
                  <a:pt x="188495" y="1979195"/>
                  <a:pt x="196516" y="1552074"/>
                  <a:pt x="168442" y="1179095"/>
                </a:cubicBezTo>
                <a:cubicBezTo>
                  <a:pt x="140368" y="806116"/>
                  <a:pt x="70184" y="403058"/>
                  <a:pt x="0" y="0"/>
                </a:cubicBezTo>
              </a:path>
            </a:pathLst>
          </a:custGeom>
          <a:noFill/>
          <a:ln w="34925">
            <a:solidFill>
              <a:srgbClr val="0070C0"/>
            </a:solidFill>
            <a:head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 name="Picture 3" hidden="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4" name="Group 852" hidden="1"/>
          <p:cNvGrpSpPr/>
          <p:nvPr/>
        </p:nvGrpSpPr>
        <p:grpSpPr>
          <a:xfrm>
            <a:off x="91440" y="1734458"/>
            <a:ext cx="1600200" cy="475342"/>
            <a:chOff x="654135" y="0"/>
            <a:chExt cx="2271278" cy="674688"/>
          </a:xfrm>
        </p:grpSpPr>
        <p:grpSp>
          <p:nvGrpSpPr>
            <p:cNvPr id="155" name="Group 40"/>
            <p:cNvGrpSpPr/>
            <p:nvPr/>
          </p:nvGrpSpPr>
          <p:grpSpPr>
            <a:xfrm>
              <a:off x="1143000" y="0"/>
              <a:ext cx="759023" cy="674688"/>
              <a:chOff x="4572000" y="990603"/>
              <a:chExt cx="759023" cy="674688"/>
            </a:xfrm>
          </p:grpSpPr>
          <p:grpSp>
            <p:nvGrpSpPr>
              <p:cNvPr id="157" name="Group 20"/>
              <p:cNvGrpSpPr>
                <a:grpSpLocks/>
              </p:cNvGrpSpPr>
              <p:nvPr/>
            </p:nvGrpSpPr>
            <p:grpSpPr bwMode="auto">
              <a:xfrm>
                <a:off x="4648200" y="990603"/>
                <a:ext cx="541338" cy="674688"/>
                <a:chOff x="2767" y="2204"/>
                <a:chExt cx="617" cy="768"/>
              </a:xfrm>
            </p:grpSpPr>
            <p:sp>
              <p:nvSpPr>
                <p:cNvPr id="15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6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158" name="TextBox 15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156" name="TextBox 155"/>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sp>
        <p:nvSpPr>
          <p:cNvPr id="3" name="Title 2"/>
          <p:cNvSpPr>
            <a:spLocks noGrp="1"/>
          </p:cNvSpPr>
          <p:nvPr>
            <p:ph type="title" idx="4294967295"/>
          </p:nvPr>
        </p:nvSpPr>
        <p:spPr>
          <a:xfrm>
            <a:off x="-1355725" y="-971550"/>
            <a:ext cx="10499725" cy="884237"/>
          </a:xfrm>
        </p:spPr>
        <p:txBody>
          <a:bodyPr>
            <a:normAutofit/>
          </a:bodyPr>
          <a:lstStyle/>
          <a:p>
            <a:r>
              <a:rPr lang="en-US" dirty="0"/>
              <a:t>Tax credit calculation, continued</a:t>
            </a:r>
          </a:p>
        </p:txBody>
      </p:sp>
      <p:sp>
        <p:nvSpPr>
          <p:cNvPr id="149" name="TextBox 148"/>
          <p:cNvSpPr txBox="1"/>
          <p:nvPr/>
        </p:nvSpPr>
        <p:spPr>
          <a:xfrm>
            <a:off x="7309" y="6173033"/>
            <a:ext cx="2125465"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42(c)(1) </a:t>
            </a:r>
          </a:p>
        </p:txBody>
      </p:sp>
      <p:cxnSp>
        <p:nvCxnSpPr>
          <p:cNvPr id="9" name="Straight Connector 8"/>
          <p:cNvCxnSpPr/>
          <p:nvPr/>
        </p:nvCxnSpPr>
        <p:spPr>
          <a:xfrm>
            <a:off x="4657410" y="4628289"/>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657410" y="4043710"/>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059595" y="4043710"/>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046338" y="4043710"/>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85"/>
          <p:cNvSpPr>
            <a:spLocks noChangeArrowheads="1"/>
          </p:cNvSpPr>
          <p:nvPr/>
        </p:nvSpPr>
        <p:spPr bwMode="auto">
          <a:xfrm>
            <a:off x="7103833" y="2939158"/>
            <a:ext cx="731520" cy="491109"/>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76" name="Rectangle 85"/>
          <p:cNvSpPr>
            <a:spLocks noChangeArrowheads="1"/>
          </p:cNvSpPr>
          <p:nvPr/>
        </p:nvSpPr>
        <p:spPr bwMode="auto">
          <a:xfrm>
            <a:off x="8223211" y="3065601"/>
            <a:ext cx="543904" cy="364666"/>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222" name="AutoShape 86"/>
          <p:cNvSpPr>
            <a:spLocks noChangeAspect="1" noChangeArrowheads="1"/>
          </p:cNvSpPr>
          <p:nvPr/>
        </p:nvSpPr>
        <p:spPr bwMode="auto">
          <a:xfrm rot="10800000">
            <a:off x="8190363" y="2924693"/>
            <a:ext cx="609601" cy="14090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77" name="Rectangle 85"/>
          <p:cNvSpPr>
            <a:spLocks noChangeArrowheads="1"/>
          </p:cNvSpPr>
          <p:nvPr/>
        </p:nvSpPr>
        <p:spPr bwMode="auto">
          <a:xfrm>
            <a:off x="7103833" y="3067050"/>
            <a:ext cx="731520" cy="363218"/>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78" name="Rectangle 85"/>
          <p:cNvSpPr>
            <a:spLocks noChangeArrowheads="1"/>
          </p:cNvSpPr>
          <p:nvPr/>
        </p:nvSpPr>
        <p:spPr bwMode="auto">
          <a:xfrm>
            <a:off x="8223211" y="3133273"/>
            <a:ext cx="543904" cy="296994"/>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79" name="Rectangle 85"/>
          <p:cNvSpPr>
            <a:spLocks noChangeArrowheads="1"/>
          </p:cNvSpPr>
          <p:nvPr/>
        </p:nvSpPr>
        <p:spPr bwMode="auto">
          <a:xfrm>
            <a:off x="8223211" y="3259717"/>
            <a:ext cx="543904" cy="170550"/>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251" name="AutoShape 86"/>
          <p:cNvSpPr>
            <a:spLocks noChangeAspect="1" noChangeArrowheads="1"/>
          </p:cNvSpPr>
          <p:nvPr/>
        </p:nvSpPr>
        <p:spPr bwMode="auto">
          <a:xfrm rot="10800000">
            <a:off x="7059595" y="2749390"/>
            <a:ext cx="820973" cy="189768"/>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80" name="Rectangle 85"/>
          <p:cNvSpPr>
            <a:spLocks noChangeArrowheads="1"/>
          </p:cNvSpPr>
          <p:nvPr/>
        </p:nvSpPr>
        <p:spPr bwMode="auto">
          <a:xfrm>
            <a:off x="7103833" y="3212377"/>
            <a:ext cx="731520" cy="217890"/>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4" name="Date Placeholder 3">
            <a:extLst>
              <a:ext uri="{FF2B5EF4-FFF2-40B4-BE49-F238E27FC236}">
                <a16:creationId xmlns:a16="http://schemas.microsoft.com/office/drawing/2014/main" id="{A43DA42D-2EF3-A440-F943-CDA57547F606}"/>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8D95B7FC-C113-F3DB-76C0-FDAE7F698939}"/>
              </a:ext>
            </a:extLst>
          </p:cNvPr>
          <p:cNvSpPr>
            <a:spLocks noGrp="1"/>
          </p:cNvSpPr>
          <p:nvPr>
            <p:ph type="ftr" sz="quarter" idx="3"/>
          </p:nvPr>
        </p:nvSpPr>
        <p:spPr/>
        <p:txBody>
          <a:bodyPr/>
          <a:lstStyle/>
          <a:p>
            <a:r>
              <a:rPr lang="en-US"/>
              <a:t>www.novoco.com</a:t>
            </a:r>
            <a:endParaRPr lang="en-US" dirty="0"/>
          </a:p>
        </p:txBody>
      </p:sp>
      <p:pic>
        <p:nvPicPr>
          <p:cNvPr id="82" name="Picture 81">
            <a:extLst>
              <a:ext uri="{FF2B5EF4-FFF2-40B4-BE49-F238E27FC236}">
                <a16:creationId xmlns:a16="http://schemas.microsoft.com/office/drawing/2014/main" id="{402B7052-965C-5559-B73C-4CCF93E10D9C}"/>
              </a:ext>
            </a:extLst>
          </p:cNvPr>
          <p:cNvPicPr>
            <a:picLocks noChangeAspect="1"/>
          </p:cNvPicPr>
          <p:nvPr/>
        </p:nvPicPr>
        <p:blipFill>
          <a:blip r:embed="rId5"/>
          <a:stretch>
            <a:fillRect/>
          </a:stretch>
        </p:blipFill>
        <p:spPr>
          <a:xfrm>
            <a:off x="46309" y="689210"/>
            <a:ext cx="1197864" cy="2897925"/>
          </a:xfrm>
          <a:prstGeom prst="rect">
            <a:avLst/>
          </a:prstGeom>
        </p:spPr>
      </p:pic>
      <p:sp>
        <p:nvSpPr>
          <p:cNvPr id="84" name="Pie 266">
            <a:extLst>
              <a:ext uri="{FF2B5EF4-FFF2-40B4-BE49-F238E27FC236}">
                <a16:creationId xmlns:a16="http://schemas.microsoft.com/office/drawing/2014/main" id="{1F4A2184-661A-C9FB-8F51-714CF97CCFAF}"/>
              </a:ext>
            </a:extLst>
          </p:cNvPr>
          <p:cNvSpPr>
            <a:spLocks/>
          </p:cNvSpPr>
          <p:nvPr/>
        </p:nvSpPr>
        <p:spPr bwMode="auto">
          <a:xfrm>
            <a:off x="332297" y="1876215"/>
            <a:ext cx="841528" cy="686510"/>
          </a:xfrm>
          <a:prstGeom prst="pie">
            <a:avLst>
              <a:gd name="adj1" fmla="val 18747024"/>
              <a:gd name="adj2" fmla="val 2064104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7620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85" name="Oval 84">
            <a:extLst>
              <a:ext uri="{FF2B5EF4-FFF2-40B4-BE49-F238E27FC236}">
                <a16:creationId xmlns:a16="http://schemas.microsoft.com/office/drawing/2014/main" id="{4438AA86-6E2D-C356-511C-FA5D6956B552}"/>
              </a:ext>
            </a:extLst>
          </p:cNvPr>
          <p:cNvSpPr>
            <a:spLocks noChangeAspect="1"/>
          </p:cNvSpPr>
          <p:nvPr/>
        </p:nvSpPr>
        <p:spPr>
          <a:xfrm>
            <a:off x="613162" y="1772558"/>
            <a:ext cx="712559" cy="704778"/>
          </a:xfrm>
          <a:prstGeom prst="ellipse">
            <a:avLst/>
          </a:prstGeom>
          <a:noFill/>
          <a:ln w="25400">
            <a:solidFill>
              <a:srgbClr val="01D5FF">
                <a:alpha val="70000"/>
              </a:srgbClr>
            </a:solidFill>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6579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7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7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7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uiExpand="1" build="p"/>
      <p:bldP spid="149" grpId="0"/>
      <p:bldP spid="72" grpId="0" animBg="1"/>
      <p:bldP spid="72" grpId="1" animBg="1"/>
      <p:bldP spid="76" grpId="0" animBg="1"/>
      <p:bldP spid="76" grpId="1" animBg="1"/>
      <p:bldP spid="77" grpId="0" animBg="1"/>
      <p:bldP spid="77" grpId="1" animBg="1"/>
      <p:bldP spid="78" grpId="0" animBg="1"/>
      <p:bldP spid="79" grpId="0" animBg="1"/>
      <p:bldP spid="79" grpId="1"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5CDC8F4D-EA19-BC23-985B-6B5F025A67FA}"/>
              </a:ext>
            </a:extLst>
          </p:cNvPr>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Lst>
          </a:blip>
          <a:stretch>
            <a:fillRect/>
          </a:stretch>
        </p:blipFill>
        <p:spPr>
          <a:xfrm>
            <a:off x="46361" y="689209"/>
            <a:ext cx="1353429" cy="2895851"/>
          </a:xfrm>
          <a:prstGeom prst="rect">
            <a:avLst/>
          </a:prstGeom>
          <a:effectLst>
            <a:softEdge rad="0"/>
          </a:effectLst>
        </p:spPr>
      </p:pic>
      <p:pic>
        <p:nvPicPr>
          <p:cNvPr id="81" name="Picture 80" hidden="1"/>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46360" y="689209"/>
            <a:ext cx="1353429" cy="2908044"/>
          </a:xfrm>
          <a:prstGeom prst="rect">
            <a:avLst/>
          </a:prstGeom>
          <a:noFill/>
          <a:ln>
            <a:noFill/>
          </a:ln>
          <a:effectLst/>
        </p:spPr>
      </p:pic>
      <p:pic>
        <p:nvPicPr>
          <p:cNvPr id="85" name="Picture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5464" y="4008807"/>
            <a:ext cx="287765" cy="292244"/>
          </a:xfrm>
          <a:prstGeom prst="rect">
            <a:avLst/>
          </a:prstGeom>
          <a:noFill/>
          <a:ln>
            <a:noFill/>
          </a:ln>
          <a:effectLst>
            <a:outerShdw blurRad="50800" dist="12700" dir="2700000" algn="tl" rotWithShape="0">
              <a:prstClr val="black">
                <a:alpha val="58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rcRect b="8227"/>
          <a:stretch/>
        </p:blipFill>
        <p:spPr bwMode="auto">
          <a:xfrm>
            <a:off x="3863975" y="523572"/>
            <a:ext cx="5187950" cy="387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hidden="1"/>
          <p:cNvSpPr/>
          <p:nvPr/>
        </p:nvSpPr>
        <p:spPr>
          <a:xfrm flipH="1">
            <a:off x="0" y="0"/>
            <a:ext cx="9143998" cy="6450032"/>
          </a:xfrm>
          <a:custGeom>
            <a:avLst/>
            <a:gdLst/>
            <a:ahLst/>
            <a:cxnLst/>
            <a:rect l="l" t="t" r="r" b="b"/>
            <a:pathLst>
              <a:path w="9271594" h="6450032">
                <a:moveTo>
                  <a:pt x="9271594" y="0"/>
                </a:moveTo>
                <a:lnTo>
                  <a:pt x="0" y="0"/>
                </a:lnTo>
                <a:lnTo>
                  <a:pt x="0" y="6450032"/>
                </a:lnTo>
                <a:lnTo>
                  <a:pt x="9271594" y="6450032"/>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567416" y="3504765"/>
            <a:ext cx="2743200" cy="1184940"/>
          </a:xfrm>
          <a:prstGeom prst="rect">
            <a:avLst/>
          </a:prstGeom>
          <a:noFill/>
          <a:effectLst>
            <a:outerShdw blurRad="76200" dir="2400000" algn="tl" rotWithShape="0">
              <a:prstClr val="black">
                <a:alpha val="50000"/>
              </a:prstClr>
            </a:outerShdw>
          </a:effectLst>
        </p:spPr>
        <p:txBody>
          <a:bodyPr wrap="square" rtlCol="0">
            <a:spAutoFit/>
          </a:bodyPr>
          <a:lstStyle/>
          <a:p>
            <a:pPr>
              <a:spcBef>
                <a:spcPts val="600"/>
              </a:spcBef>
              <a:tabLst>
                <a:tab pos="2176463" algn="l"/>
              </a:tabLst>
            </a:pPr>
            <a:endParaRPr lang="en-US" sz="1400" b="1" dirty="0">
              <a:latin typeface="Arial" pitchFamily="34" charset="0"/>
              <a:cs typeface="Arial" pitchFamily="34" charset="0"/>
            </a:endParaRPr>
          </a:p>
          <a:p>
            <a:pPr>
              <a:spcBef>
                <a:spcPts val="600"/>
              </a:spcBef>
              <a:tabLst>
                <a:tab pos="2176463" algn="l"/>
              </a:tabLst>
            </a:pPr>
            <a:r>
              <a:rPr lang="en-US" sz="1400" b="1" dirty="0">
                <a:latin typeface="Arial" pitchFamily="34" charset="0"/>
                <a:cs typeface="Arial" pitchFamily="34" charset="0"/>
              </a:rPr>
              <a:t>	</a:t>
            </a:r>
          </a:p>
          <a:p>
            <a:pPr>
              <a:spcBef>
                <a:spcPts val="600"/>
              </a:spcBef>
              <a:tabLst>
                <a:tab pos="2176463" algn="l"/>
              </a:tabLst>
            </a:pPr>
            <a:endParaRPr lang="en-US" sz="1400" b="1" dirty="0">
              <a:latin typeface="Arial" pitchFamily="34" charset="0"/>
              <a:cs typeface="Arial" pitchFamily="34" charset="0"/>
            </a:endParaRPr>
          </a:p>
          <a:p>
            <a:pPr>
              <a:spcBef>
                <a:spcPts val="600"/>
              </a:spcBef>
              <a:tabLst>
                <a:tab pos="2176463" algn="l"/>
              </a:tabLst>
            </a:pPr>
            <a:r>
              <a:rPr lang="en-US" sz="1400" b="1" u="sng" dirty="0">
                <a:latin typeface="Arial" pitchFamily="34" charset="0"/>
                <a:cs typeface="Arial" pitchFamily="34" charset="0"/>
              </a:rPr>
              <a:t>Applicable fraction	</a:t>
            </a:r>
          </a:p>
        </p:txBody>
      </p:sp>
      <p:grpSp>
        <p:nvGrpSpPr>
          <p:cNvPr id="13" name="Group 12"/>
          <p:cNvGrpSpPr/>
          <p:nvPr/>
        </p:nvGrpSpPr>
        <p:grpSpPr>
          <a:xfrm>
            <a:off x="7059595" y="2512323"/>
            <a:ext cx="1740369" cy="917944"/>
            <a:chOff x="7059595" y="2512323"/>
            <a:chExt cx="1740369" cy="917944"/>
          </a:xfrm>
          <a:effectLst>
            <a:outerShdw blurRad="88900" dist="12700" dir="3600000" algn="tl" rotWithShape="0">
              <a:prstClr val="black">
                <a:alpha val="35000"/>
              </a:prstClr>
            </a:outerShdw>
          </a:effectLst>
        </p:grpSpPr>
        <p:sp>
          <p:nvSpPr>
            <p:cNvPr id="5" name="Rectangle 85"/>
            <p:cNvSpPr>
              <a:spLocks noChangeAspect="1" noChangeArrowheads="1"/>
            </p:cNvSpPr>
            <p:nvPr/>
          </p:nvSpPr>
          <p:spPr bwMode="auto">
            <a:xfrm>
              <a:off x="7103833" y="2940559"/>
              <a:ext cx="732496" cy="489708"/>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6" name="AutoShape 86"/>
            <p:cNvSpPr>
              <a:spLocks noChangeAspect="1" noChangeArrowheads="1"/>
            </p:cNvSpPr>
            <p:nvPr/>
          </p:nvSpPr>
          <p:spPr bwMode="auto">
            <a:xfrm rot="10800000">
              <a:off x="7059595" y="2749390"/>
              <a:ext cx="820973" cy="189768"/>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7" name="Rectangle 85"/>
            <p:cNvSpPr>
              <a:spLocks noChangeAspect="1" noChangeArrowheads="1"/>
            </p:cNvSpPr>
            <p:nvPr/>
          </p:nvSpPr>
          <p:spPr bwMode="auto">
            <a:xfrm>
              <a:off x="8223211" y="3066642"/>
              <a:ext cx="543904" cy="363625"/>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8" name="AutoShape 86"/>
            <p:cNvSpPr>
              <a:spLocks noChangeAspect="1" noChangeArrowheads="1"/>
            </p:cNvSpPr>
            <p:nvPr/>
          </p:nvSpPr>
          <p:spPr bwMode="auto">
            <a:xfrm rot="10800000">
              <a:off x="8190363" y="2924693"/>
              <a:ext cx="609601" cy="14090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9" name="TextBox 8"/>
            <p:cNvSpPr txBox="1"/>
            <p:nvPr/>
          </p:nvSpPr>
          <p:spPr>
            <a:xfrm>
              <a:off x="8329092" y="2696093"/>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B</a:t>
              </a:r>
            </a:p>
          </p:txBody>
        </p:sp>
        <p:sp>
          <p:nvSpPr>
            <p:cNvPr id="10" name="TextBox 9"/>
            <p:cNvSpPr txBox="1"/>
            <p:nvPr/>
          </p:nvSpPr>
          <p:spPr>
            <a:xfrm>
              <a:off x="7298584" y="2512323"/>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A</a:t>
              </a:r>
            </a:p>
          </p:txBody>
        </p:sp>
      </p:grpSp>
      <p:grpSp>
        <p:nvGrpSpPr>
          <p:cNvPr id="17" name="Group 16"/>
          <p:cNvGrpSpPr/>
          <p:nvPr/>
        </p:nvGrpSpPr>
        <p:grpSpPr>
          <a:xfrm>
            <a:off x="704430" y="952861"/>
            <a:ext cx="5453794" cy="5070763"/>
            <a:chOff x="3043818" y="831273"/>
            <a:chExt cx="5453794" cy="5070763"/>
          </a:xfrm>
          <a:effectLst>
            <a:outerShdw blurRad="254000" dist="63500" dir="3600000" algn="tl" rotWithShape="0">
              <a:prstClr val="black">
                <a:alpha val="70000"/>
              </a:prstClr>
            </a:outerShdw>
          </a:effectLst>
        </p:grpSpPr>
        <p:sp>
          <p:nvSpPr>
            <p:cNvPr id="18" name="Rectangle 17"/>
            <p:cNvSpPr/>
            <p:nvPr/>
          </p:nvSpPr>
          <p:spPr>
            <a:xfrm>
              <a:off x="3043818" y="831273"/>
              <a:ext cx="5453794" cy="50707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4828830" y="5093520"/>
              <a:ext cx="2342110" cy="671459"/>
              <a:chOff x="1034935" y="2828301"/>
              <a:chExt cx="2342110" cy="671459"/>
            </a:xfrm>
          </p:grpSpPr>
          <p:grpSp>
            <p:nvGrpSpPr>
              <p:cNvPr id="69" name="Group 68"/>
              <p:cNvGrpSpPr/>
              <p:nvPr/>
            </p:nvGrpSpPr>
            <p:grpSpPr>
              <a:xfrm>
                <a:off x="1034935" y="2828301"/>
                <a:ext cx="2342110" cy="307777"/>
                <a:chOff x="1034935" y="2786737"/>
                <a:chExt cx="2342110" cy="307777"/>
              </a:xfrm>
            </p:grpSpPr>
            <p:sp>
              <p:nvSpPr>
                <p:cNvPr id="73" name="TextBox 72"/>
                <p:cNvSpPr txBox="1"/>
                <p:nvPr/>
              </p:nvSpPr>
              <p:spPr>
                <a:xfrm>
                  <a:off x="1298864" y="2786737"/>
                  <a:ext cx="2078181" cy="307777"/>
                </a:xfrm>
                <a:prstGeom prst="rect">
                  <a:avLst/>
                </a:prstGeom>
                <a:noFill/>
              </p:spPr>
              <p:txBody>
                <a:bodyPr wrap="square" rtlCol="0">
                  <a:spAutoFit/>
                </a:bodyPr>
                <a:lstStyle/>
                <a:p>
                  <a:r>
                    <a:rPr lang="en-US" sz="1400" b="1" dirty="0">
                      <a:latin typeface="Arial" pitchFamily="34" charset="0"/>
                      <a:cs typeface="Arial" pitchFamily="34" charset="0"/>
                    </a:rPr>
                    <a:t>Low-Income Units</a:t>
                  </a:r>
                </a:p>
              </p:txBody>
            </p:sp>
            <p:sp>
              <p:nvSpPr>
                <p:cNvPr id="74" name="Rectangle 73"/>
                <p:cNvSpPr/>
                <p:nvPr/>
              </p:nvSpPr>
              <p:spPr>
                <a:xfrm>
                  <a:off x="1034935" y="2826325"/>
                  <a:ext cx="228600" cy="228600"/>
                </a:xfrm>
                <a:prstGeom prst="rect">
                  <a:avLst/>
                </a:prstGeom>
                <a:pattFill prst="pct80">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p:cNvGrpSpPr/>
              <p:nvPr/>
            </p:nvGrpSpPr>
            <p:grpSpPr>
              <a:xfrm>
                <a:off x="1034935" y="3191983"/>
                <a:ext cx="2342110" cy="307777"/>
                <a:chOff x="1034935" y="3191983"/>
                <a:chExt cx="2342110" cy="307777"/>
              </a:xfrm>
            </p:grpSpPr>
            <p:sp>
              <p:nvSpPr>
                <p:cNvPr id="71" name="TextBox 70"/>
                <p:cNvSpPr txBox="1"/>
                <p:nvPr/>
              </p:nvSpPr>
              <p:spPr>
                <a:xfrm>
                  <a:off x="1298864" y="3191983"/>
                  <a:ext cx="2078181" cy="307777"/>
                </a:xfrm>
                <a:prstGeom prst="rect">
                  <a:avLst/>
                </a:prstGeom>
                <a:noFill/>
              </p:spPr>
              <p:txBody>
                <a:bodyPr wrap="square" rtlCol="0">
                  <a:spAutoFit/>
                </a:bodyPr>
                <a:lstStyle/>
                <a:p>
                  <a:r>
                    <a:rPr lang="en-US" sz="1400" b="1" dirty="0">
                      <a:latin typeface="Arial" pitchFamily="34" charset="0"/>
                      <a:cs typeface="Arial" pitchFamily="34" charset="0"/>
                    </a:rPr>
                    <a:t>Market-Rate Units</a:t>
                  </a:r>
                </a:p>
              </p:txBody>
            </p:sp>
            <p:sp>
              <p:nvSpPr>
                <p:cNvPr id="72" name="Rectangle 71"/>
                <p:cNvSpPr/>
                <p:nvPr/>
              </p:nvSpPr>
              <p:spPr>
                <a:xfrm>
                  <a:off x="1034935" y="3231571"/>
                  <a:ext cx="228600" cy="228600"/>
                </a:xfrm>
                <a:prstGeom prst="rect">
                  <a:avLst/>
                </a:prstGeom>
                <a:pattFill prst="wdUpDiag">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0" name="Group 19"/>
            <p:cNvGrpSpPr/>
            <p:nvPr/>
          </p:nvGrpSpPr>
          <p:grpSpPr>
            <a:xfrm>
              <a:off x="3260147" y="1834041"/>
              <a:ext cx="2348347" cy="3023661"/>
              <a:chOff x="3636818" y="1828800"/>
              <a:chExt cx="2348347" cy="3023661"/>
            </a:xfrm>
          </p:grpSpPr>
          <p:grpSp>
            <p:nvGrpSpPr>
              <p:cNvPr id="50" name="Group 49"/>
              <p:cNvGrpSpPr/>
              <p:nvPr/>
            </p:nvGrpSpPr>
            <p:grpSpPr>
              <a:xfrm>
                <a:off x="3719946" y="2535381"/>
                <a:ext cx="914400" cy="1620982"/>
                <a:chOff x="3719946" y="2535381"/>
                <a:chExt cx="914400" cy="1620982"/>
              </a:xfrm>
            </p:grpSpPr>
            <p:grpSp>
              <p:nvGrpSpPr>
                <p:cNvPr id="63" name="Group 62"/>
                <p:cNvGrpSpPr/>
                <p:nvPr/>
              </p:nvGrpSpPr>
              <p:grpSpPr>
                <a:xfrm>
                  <a:off x="3719946" y="2535381"/>
                  <a:ext cx="457200" cy="1620982"/>
                  <a:chOff x="3719946" y="2535381"/>
                  <a:chExt cx="457200" cy="1620982"/>
                </a:xfrm>
              </p:grpSpPr>
              <p:sp>
                <p:nvSpPr>
                  <p:cNvPr id="67" name="Rectangle 66"/>
                  <p:cNvSpPr/>
                  <p:nvPr/>
                </p:nvSpPr>
                <p:spPr>
                  <a:xfrm>
                    <a:off x="3719946" y="2535381"/>
                    <a:ext cx="457200" cy="810491"/>
                  </a:xfrm>
                  <a:prstGeom prst="rect">
                    <a:avLst/>
                  </a:prstGeom>
                  <a:pattFill prst="pct80">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3719946" y="3345872"/>
                    <a:ext cx="457200" cy="810491"/>
                  </a:xfrm>
                  <a:prstGeom prst="rect">
                    <a:avLst/>
                  </a:prstGeom>
                  <a:pattFill prst="pct80">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a:off x="4177146" y="2535381"/>
                  <a:ext cx="457200" cy="1620982"/>
                  <a:chOff x="3719946" y="2535381"/>
                  <a:chExt cx="457200" cy="1620982"/>
                </a:xfrm>
              </p:grpSpPr>
              <p:sp>
                <p:nvSpPr>
                  <p:cNvPr id="65" name="Rectangle 64"/>
                  <p:cNvSpPr/>
                  <p:nvPr/>
                </p:nvSpPr>
                <p:spPr>
                  <a:xfrm>
                    <a:off x="3719946" y="2535381"/>
                    <a:ext cx="457200" cy="810491"/>
                  </a:xfrm>
                  <a:prstGeom prst="rect">
                    <a:avLst/>
                  </a:prstGeom>
                  <a:pattFill prst="pct80">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3719946" y="3345872"/>
                    <a:ext cx="457200" cy="810491"/>
                  </a:xfrm>
                  <a:prstGeom prst="rect">
                    <a:avLst/>
                  </a:prstGeom>
                  <a:pattFill prst="pct80">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p:cNvGrpSpPr/>
              <p:nvPr/>
            </p:nvGrpSpPr>
            <p:grpSpPr>
              <a:xfrm>
                <a:off x="4634346" y="2535381"/>
                <a:ext cx="1298864" cy="1620982"/>
                <a:chOff x="3719946" y="2535381"/>
                <a:chExt cx="914400" cy="1620982"/>
              </a:xfrm>
            </p:grpSpPr>
            <p:grpSp>
              <p:nvGrpSpPr>
                <p:cNvPr id="57" name="Group 56"/>
                <p:cNvGrpSpPr/>
                <p:nvPr/>
              </p:nvGrpSpPr>
              <p:grpSpPr>
                <a:xfrm>
                  <a:off x="3719946" y="2535381"/>
                  <a:ext cx="457200" cy="1620982"/>
                  <a:chOff x="3719946" y="2535381"/>
                  <a:chExt cx="457200" cy="1620982"/>
                </a:xfrm>
              </p:grpSpPr>
              <p:sp>
                <p:nvSpPr>
                  <p:cNvPr id="61" name="Rectangle 60"/>
                  <p:cNvSpPr/>
                  <p:nvPr/>
                </p:nvSpPr>
                <p:spPr>
                  <a:xfrm>
                    <a:off x="3719946" y="2535381"/>
                    <a:ext cx="457200" cy="810491"/>
                  </a:xfrm>
                  <a:prstGeom prst="rect">
                    <a:avLst/>
                  </a:prstGeom>
                  <a:pattFill prst="wdUpDiag">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p:cNvSpPr/>
                  <p:nvPr/>
                </p:nvSpPr>
                <p:spPr>
                  <a:xfrm>
                    <a:off x="3719946" y="3345872"/>
                    <a:ext cx="457200" cy="810491"/>
                  </a:xfrm>
                  <a:prstGeom prst="rect">
                    <a:avLst/>
                  </a:prstGeom>
                  <a:pattFill prst="wdUpDiag">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p:cNvGrpSpPr/>
                <p:nvPr/>
              </p:nvGrpSpPr>
              <p:grpSpPr>
                <a:xfrm>
                  <a:off x="4177146" y="2535381"/>
                  <a:ext cx="457200" cy="1620982"/>
                  <a:chOff x="3719946" y="2535381"/>
                  <a:chExt cx="457200" cy="1620982"/>
                </a:xfrm>
              </p:grpSpPr>
              <p:sp>
                <p:nvSpPr>
                  <p:cNvPr id="59" name="Rectangle 58"/>
                  <p:cNvSpPr/>
                  <p:nvPr/>
                </p:nvSpPr>
                <p:spPr>
                  <a:xfrm>
                    <a:off x="3719946" y="2535381"/>
                    <a:ext cx="457200" cy="810491"/>
                  </a:xfrm>
                  <a:prstGeom prst="rect">
                    <a:avLst/>
                  </a:prstGeom>
                  <a:pattFill prst="wdUpDiag">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3719946" y="3345872"/>
                    <a:ext cx="457200" cy="810491"/>
                  </a:xfrm>
                  <a:prstGeom prst="rect">
                    <a:avLst/>
                  </a:prstGeom>
                  <a:pattFill prst="wdUpDiag">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2" name="Isosceles Triangle 51"/>
              <p:cNvSpPr/>
              <p:nvPr/>
            </p:nvSpPr>
            <p:spPr>
              <a:xfrm>
                <a:off x="3719946" y="1828800"/>
                <a:ext cx="2213264" cy="706581"/>
              </a:xfrm>
              <a:prstGeom prst="triangle">
                <a:avLst/>
              </a:prstGeom>
              <a:solidFill>
                <a:srgbClr val="585E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3636818" y="4269174"/>
                <a:ext cx="1797627" cy="276999"/>
              </a:xfrm>
              <a:prstGeom prst="rect">
                <a:avLst/>
              </a:prstGeom>
              <a:noFill/>
            </p:spPr>
            <p:txBody>
              <a:bodyPr wrap="square" rtlCol="0">
                <a:spAutoFit/>
              </a:bodyPr>
              <a:lstStyle/>
              <a:p>
                <a:r>
                  <a:rPr lang="en-US" sz="1200" b="1" dirty="0">
                    <a:latin typeface="Arial" pitchFamily="34" charset="0"/>
                    <a:cs typeface="Arial" pitchFamily="34" charset="0"/>
                  </a:rPr>
                  <a:t>Unit Fraction: </a:t>
                </a:r>
              </a:p>
            </p:txBody>
          </p:sp>
          <p:sp>
            <p:nvSpPr>
              <p:cNvPr id="54" name="TextBox 53"/>
              <p:cNvSpPr txBox="1"/>
              <p:nvPr/>
            </p:nvSpPr>
            <p:spPr>
              <a:xfrm>
                <a:off x="3636818" y="4575462"/>
                <a:ext cx="1797627" cy="276999"/>
              </a:xfrm>
              <a:prstGeom prst="rect">
                <a:avLst/>
              </a:prstGeom>
              <a:noFill/>
            </p:spPr>
            <p:txBody>
              <a:bodyPr wrap="square" rtlCol="0">
                <a:spAutoFit/>
              </a:bodyPr>
              <a:lstStyle/>
              <a:p>
                <a:r>
                  <a:rPr lang="en-US" sz="1200" b="1" dirty="0">
                    <a:latin typeface="Arial" pitchFamily="34" charset="0"/>
                    <a:cs typeface="Arial" pitchFamily="34" charset="0"/>
                  </a:rPr>
                  <a:t>Floor-Space Fraction: </a:t>
                </a:r>
              </a:p>
            </p:txBody>
          </p:sp>
          <p:sp>
            <p:nvSpPr>
              <p:cNvPr id="55" name="TextBox 54"/>
              <p:cNvSpPr txBox="1"/>
              <p:nvPr/>
            </p:nvSpPr>
            <p:spPr>
              <a:xfrm>
                <a:off x="5242214" y="4269174"/>
                <a:ext cx="742951" cy="276999"/>
              </a:xfrm>
              <a:prstGeom prst="rect">
                <a:avLst/>
              </a:prstGeom>
              <a:noFill/>
            </p:spPr>
            <p:txBody>
              <a:bodyPr wrap="square" rtlCol="0">
                <a:spAutoFit/>
              </a:bodyPr>
              <a:lstStyle/>
              <a:p>
                <a:pPr algn="r"/>
                <a:r>
                  <a:rPr lang="en-US" sz="1200" b="1" dirty="0">
                    <a:latin typeface="Arial" pitchFamily="34" charset="0"/>
                    <a:cs typeface="Arial" pitchFamily="34" charset="0"/>
                  </a:rPr>
                  <a:t>50%</a:t>
                </a:r>
              </a:p>
            </p:txBody>
          </p:sp>
          <p:sp>
            <p:nvSpPr>
              <p:cNvPr id="56" name="TextBox 55"/>
              <p:cNvSpPr txBox="1"/>
              <p:nvPr/>
            </p:nvSpPr>
            <p:spPr>
              <a:xfrm>
                <a:off x="5242214" y="4575462"/>
                <a:ext cx="742951" cy="276999"/>
              </a:xfrm>
              <a:prstGeom prst="rect">
                <a:avLst/>
              </a:prstGeom>
              <a:noFill/>
            </p:spPr>
            <p:txBody>
              <a:bodyPr wrap="square" rtlCol="0">
                <a:spAutoFit/>
              </a:bodyPr>
              <a:lstStyle/>
              <a:p>
                <a:pPr algn="r"/>
                <a:r>
                  <a:rPr lang="en-US" sz="1200" b="1" dirty="0">
                    <a:latin typeface="Arial" pitchFamily="34" charset="0"/>
                    <a:cs typeface="Arial" pitchFamily="34" charset="0"/>
                  </a:rPr>
                  <a:t>35%</a:t>
                </a:r>
              </a:p>
            </p:txBody>
          </p:sp>
        </p:grpSp>
        <p:grpSp>
          <p:nvGrpSpPr>
            <p:cNvPr id="21" name="Group 20"/>
            <p:cNvGrpSpPr/>
            <p:nvPr/>
          </p:nvGrpSpPr>
          <p:grpSpPr>
            <a:xfrm>
              <a:off x="5968712" y="1834041"/>
              <a:ext cx="2213264" cy="2327563"/>
              <a:chOff x="5968712" y="1834041"/>
              <a:chExt cx="2213264" cy="2327563"/>
            </a:xfrm>
          </p:grpSpPr>
          <p:grpSp>
            <p:nvGrpSpPr>
              <p:cNvPr id="35" name="Group 34"/>
              <p:cNvGrpSpPr/>
              <p:nvPr/>
            </p:nvGrpSpPr>
            <p:grpSpPr>
              <a:xfrm>
                <a:off x="5968712" y="2540622"/>
                <a:ext cx="914400" cy="1620982"/>
                <a:chOff x="3719946" y="2535381"/>
                <a:chExt cx="914400" cy="1620982"/>
              </a:xfrm>
            </p:grpSpPr>
            <p:grpSp>
              <p:nvGrpSpPr>
                <p:cNvPr id="44" name="Group 43"/>
                <p:cNvGrpSpPr/>
                <p:nvPr/>
              </p:nvGrpSpPr>
              <p:grpSpPr>
                <a:xfrm>
                  <a:off x="3719946" y="2535381"/>
                  <a:ext cx="457200" cy="1620982"/>
                  <a:chOff x="3719946" y="2535381"/>
                  <a:chExt cx="457200" cy="1620982"/>
                </a:xfrm>
              </p:grpSpPr>
              <p:sp>
                <p:nvSpPr>
                  <p:cNvPr id="48" name="Rectangle 47"/>
                  <p:cNvSpPr/>
                  <p:nvPr/>
                </p:nvSpPr>
                <p:spPr>
                  <a:xfrm>
                    <a:off x="3719946" y="2535381"/>
                    <a:ext cx="457200" cy="810491"/>
                  </a:xfrm>
                  <a:prstGeom prst="rect">
                    <a:avLst/>
                  </a:prstGeom>
                  <a:pattFill prst="wdUpDiag">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3719946" y="3345872"/>
                    <a:ext cx="457200" cy="810491"/>
                  </a:xfrm>
                  <a:prstGeom prst="rect">
                    <a:avLst/>
                  </a:prstGeom>
                  <a:pattFill prst="wdUpDiag">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4177146" y="2535381"/>
                  <a:ext cx="457200" cy="1620982"/>
                  <a:chOff x="3719946" y="2535381"/>
                  <a:chExt cx="457200" cy="1620982"/>
                </a:xfrm>
              </p:grpSpPr>
              <p:sp>
                <p:nvSpPr>
                  <p:cNvPr id="46" name="Rectangle 45"/>
                  <p:cNvSpPr/>
                  <p:nvPr/>
                </p:nvSpPr>
                <p:spPr>
                  <a:xfrm>
                    <a:off x="3719946" y="2535381"/>
                    <a:ext cx="457200" cy="810491"/>
                  </a:xfrm>
                  <a:prstGeom prst="rect">
                    <a:avLst/>
                  </a:prstGeom>
                  <a:pattFill prst="wdUpDiag">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3719946" y="3345872"/>
                    <a:ext cx="457200" cy="810491"/>
                  </a:xfrm>
                  <a:prstGeom prst="rect">
                    <a:avLst/>
                  </a:prstGeom>
                  <a:pattFill prst="wdUpDiag">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36" name="Group 35"/>
              <p:cNvGrpSpPr/>
              <p:nvPr/>
            </p:nvGrpSpPr>
            <p:grpSpPr>
              <a:xfrm>
                <a:off x="6883112" y="2540622"/>
                <a:ext cx="1298864" cy="1620982"/>
                <a:chOff x="3719946" y="2535381"/>
                <a:chExt cx="914400" cy="1620982"/>
              </a:xfrm>
            </p:grpSpPr>
            <p:grpSp>
              <p:nvGrpSpPr>
                <p:cNvPr id="38" name="Group 37"/>
                <p:cNvGrpSpPr/>
                <p:nvPr/>
              </p:nvGrpSpPr>
              <p:grpSpPr>
                <a:xfrm>
                  <a:off x="3719946" y="2535381"/>
                  <a:ext cx="457200" cy="1620982"/>
                  <a:chOff x="3719946" y="2535381"/>
                  <a:chExt cx="457200" cy="1620982"/>
                </a:xfrm>
              </p:grpSpPr>
              <p:sp>
                <p:nvSpPr>
                  <p:cNvPr id="42" name="Rectangle 41"/>
                  <p:cNvSpPr/>
                  <p:nvPr/>
                </p:nvSpPr>
                <p:spPr>
                  <a:xfrm>
                    <a:off x="3719946" y="2535381"/>
                    <a:ext cx="457200" cy="810491"/>
                  </a:xfrm>
                  <a:prstGeom prst="rect">
                    <a:avLst/>
                  </a:prstGeom>
                  <a:pattFill prst="pct80">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3719946" y="3345872"/>
                    <a:ext cx="457200" cy="810491"/>
                  </a:xfrm>
                  <a:prstGeom prst="rect">
                    <a:avLst/>
                  </a:prstGeom>
                  <a:pattFill prst="pct80">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p:cNvGrpSpPr/>
                <p:nvPr/>
              </p:nvGrpSpPr>
              <p:grpSpPr>
                <a:xfrm>
                  <a:off x="4177146" y="2535381"/>
                  <a:ext cx="457200" cy="1620982"/>
                  <a:chOff x="3719946" y="2535381"/>
                  <a:chExt cx="457200" cy="1620982"/>
                </a:xfrm>
              </p:grpSpPr>
              <p:sp>
                <p:nvSpPr>
                  <p:cNvPr id="40" name="Rectangle 39"/>
                  <p:cNvSpPr/>
                  <p:nvPr/>
                </p:nvSpPr>
                <p:spPr>
                  <a:xfrm>
                    <a:off x="3719946" y="2535381"/>
                    <a:ext cx="457200" cy="810491"/>
                  </a:xfrm>
                  <a:prstGeom prst="rect">
                    <a:avLst/>
                  </a:prstGeom>
                  <a:pattFill prst="pct80">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3719946" y="3345872"/>
                    <a:ext cx="457200" cy="810491"/>
                  </a:xfrm>
                  <a:prstGeom prst="rect">
                    <a:avLst/>
                  </a:prstGeom>
                  <a:pattFill prst="pct80">
                    <a:fgClr>
                      <a:srgbClr val="B6BCCE"/>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Isosceles Triangle 36"/>
              <p:cNvSpPr/>
              <p:nvPr/>
            </p:nvSpPr>
            <p:spPr>
              <a:xfrm>
                <a:off x="5968712" y="1834041"/>
                <a:ext cx="2213264" cy="706581"/>
              </a:xfrm>
              <a:prstGeom prst="triangle">
                <a:avLst/>
              </a:prstGeom>
              <a:solidFill>
                <a:srgbClr val="585E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p:cNvSpPr txBox="1"/>
            <p:nvPr/>
          </p:nvSpPr>
          <p:spPr>
            <a:xfrm>
              <a:off x="5885584" y="4274415"/>
              <a:ext cx="1797627" cy="276999"/>
            </a:xfrm>
            <a:prstGeom prst="rect">
              <a:avLst/>
            </a:prstGeom>
            <a:noFill/>
          </p:spPr>
          <p:txBody>
            <a:bodyPr wrap="square" rtlCol="0">
              <a:spAutoFit/>
            </a:bodyPr>
            <a:lstStyle/>
            <a:p>
              <a:r>
                <a:rPr lang="en-US" sz="1200" b="1" dirty="0">
                  <a:latin typeface="Arial" pitchFamily="34" charset="0"/>
                  <a:cs typeface="Arial" pitchFamily="34" charset="0"/>
                </a:rPr>
                <a:t>Unit Fraction: </a:t>
              </a:r>
            </a:p>
          </p:txBody>
        </p:sp>
        <p:sp>
          <p:nvSpPr>
            <p:cNvPr id="23" name="TextBox 22"/>
            <p:cNvSpPr txBox="1"/>
            <p:nvPr/>
          </p:nvSpPr>
          <p:spPr>
            <a:xfrm>
              <a:off x="5885584" y="4580703"/>
              <a:ext cx="1797627" cy="276999"/>
            </a:xfrm>
            <a:prstGeom prst="rect">
              <a:avLst/>
            </a:prstGeom>
            <a:noFill/>
          </p:spPr>
          <p:txBody>
            <a:bodyPr wrap="square" rtlCol="0">
              <a:spAutoFit/>
            </a:bodyPr>
            <a:lstStyle/>
            <a:p>
              <a:r>
                <a:rPr lang="en-US" sz="1200" b="1" dirty="0">
                  <a:latin typeface="Arial" pitchFamily="34" charset="0"/>
                  <a:cs typeface="Arial" pitchFamily="34" charset="0"/>
                </a:rPr>
                <a:t>Floor-Space Fraction: </a:t>
              </a:r>
            </a:p>
          </p:txBody>
        </p:sp>
        <p:sp>
          <p:nvSpPr>
            <p:cNvPr id="24" name="TextBox 23"/>
            <p:cNvSpPr txBox="1"/>
            <p:nvPr/>
          </p:nvSpPr>
          <p:spPr>
            <a:xfrm>
              <a:off x="7490980" y="4274415"/>
              <a:ext cx="742951" cy="276999"/>
            </a:xfrm>
            <a:prstGeom prst="rect">
              <a:avLst/>
            </a:prstGeom>
            <a:noFill/>
          </p:spPr>
          <p:txBody>
            <a:bodyPr wrap="square" rtlCol="0">
              <a:spAutoFit/>
            </a:bodyPr>
            <a:lstStyle/>
            <a:p>
              <a:pPr algn="r"/>
              <a:r>
                <a:rPr lang="en-US" sz="1200" b="1" dirty="0">
                  <a:latin typeface="Arial" pitchFamily="34" charset="0"/>
                  <a:cs typeface="Arial" pitchFamily="34" charset="0"/>
                </a:rPr>
                <a:t>50%</a:t>
              </a:r>
            </a:p>
          </p:txBody>
        </p:sp>
        <p:sp>
          <p:nvSpPr>
            <p:cNvPr id="25" name="TextBox 24"/>
            <p:cNvSpPr txBox="1"/>
            <p:nvPr/>
          </p:nvSpPr>
          <p:spPr>
            <a:xfrm>
              <a:off x="7490980" y="4580703"/>
              <a:ext cx="742951" cy="276999"/>
            </a:xfrm>
            <a:prstGeom prst="rect">
              <a:avLst/>
            </a:prstGeom>
            <a:noFill/>
          </p:spPr>
          <p:txBody>
            <a:bodyPr wrap="square" rtlCol="0">
              <a:spAutoFit/>
            </a:bodyPr>
            <a:lstStyle/>
            <a:p>
              <a:pPr algn="r"/>
              <a:r>
                <a:rPr lang="en-US" sz="1200" b="1" dirty="0">
                  <a:latin typeface="Arial" pitchFamily="34" charset="0"/>
                  <a:cs typeface="Arial" pitchFamily="34" charset="0"/>
                </a:rPr>
                <a:t>65%</a:t>
              </a:r>
            </a:p>
          </p:txBody>
        </p:sp>
        <p:sp>
          <p:nvSpPr>
            <p:cNvPr id="28" name="TextBox 27"/>
            <p:cNvSpPr txBox="1"/>
            <p:nvPr/>
          </p:nvSpPr>
          <p:spPr>
            <a:xfrm>
              <a:off x="3825587" y="881672"/>
              <a:ext cx="3861952" cy="461665"/>
            </a:xfrm>
            <a:prstGeom prst="rect">
              <a:avLst/>
            </a:prstGeom>
            <a:noFill/>
          </p:spPr>
          <p:txBody>
            <a:bodyPr wrap="square" rtlCol="0">
              <a:spAutoFit/>
            </a:bodyPr>
            <a:lstStyle/>
            <a:p>
              <a:pPr algn="ctr"/>
              <a:r>
                <a:rPr lang="en-US" sz="2400" b="1" dirty="0">
                  <a:latin typeface="Arial" pitchFamily="34" charset="0"/>
                  <a:cs typeface="Arial" pitchFamily="34" charset="0"/>
                </a:rPr>
                <a:t>Building X</a:t>
              </a:r>
            </a:p>
          </p:txBody>
        </p:sp>
        <p:sp>
          <p:nvSpPr>
            <p:cNvPr id="29" name="TextBox 28"/>
            <p:cNvSpPr txBox="1"/>
            <p:nvPr/>
          </p:nvSpPr>
          <p:spPr>
            <a:xfrm>
              <a:off x="3322492" y="1510548"/>
              <a:ext cx="2223656" cy="338554"/>
            </a:xfrm>
            <a:prstGeom prst="rect">
              <a:avLst/>
            </a:prstGeom>
            <a:noFill/>
          </p:spPr>
          <p:txBody>
            <a:bodyPr wrap="square" rtlCol="0">
              <a:spAutoFit/>
            </a:bodyPr>
            <a:lstStyle/>
            <a:p>
              <a:pPr algn="ctr"/>
              <a:r>
                <a:rPr lang="en-US" sz="1600" b="1" dirty="0">
                  <a:latin typeface="Arial" pitchFamily="34" charset="0"/>
                  <a:cs typeface="Arial" pitchFamily="34" charset="0"/>
                </a:rPr>
                <a:t>Scenario No. 1</a:t>
              </a:r>
            </a:p>
          </p:txBody>
        </p:sp>
        <p:sp>
          <p:nvSpPr>
            <p:cNvPr id="30" name="TextBox 29"/>
            <p:cNvSpPr txBox="1"/>
            <p:nvPr/>
          </p:nvSpPr>
          <p:spPr>
            <a:xfrm>
              <a:off x="5958320" y="1510548"/>
              <a:ext cx="2223656" cy="338554"/>
            </a:xfrm>
            <a:prstGeom prst="rect">
              <a:avLst/>
            </a:prstGeom>
            <a:noFill/>
          </p:spPr>
          <p:txBody>
            <a:bodyPr wrap="square" rtlCol="0">
              <a:spAutoFit/>
            </a:bodyPr>
            <a:lstStyle/>
            <a:p>
              <a:pPr algn="ctr"/>
              <a:r>
                <a:rPr lang="en-US" sz="1600" b="1" dirty="0">
                  <a:latin typeface="Arial" pitchFamily="34" charset="0"/>
                  <a:cs typeface="Arial" pitchFamily="34" charset="0"/>
                </a:rPr>
                <a:t>Scenario No. 2</a:t>
              </a:r>
            </a:p>
          </p:txBody>
        </p:sp>
      </p:grpSp>
      <p:sp>
        <p:nvSpPr>
          <p:cNvPr id="75" name="Rounded Rectangle 74"/>
          <p:cNvSpPr/>
          <p:nvPr/>
        </p:nvSpPr>
        <p:spPr>
          <a:xfrm>
            <a:off x="910368" y="4695651"/>
            <a:ext cx="2348347" cy="276999"/>
          </a:xfrm>
          <a:prstGeom prst="roundRect">
            <a:avLst>
              <a:gd name="adj" fmla="val 50000"/>
            </a:avLst>
          </a:prstGeom>
          <a:noFill/>
          <a:ln>
            <a:solidFill>
              <a:srgbClr val="23FD4D"/>
            </a:solidFill>
          </a:ln>
          <a:effectLst>
            <a:glow rad="38100">
              <a:srgbClr val="23FD4D">
                <a:alpha val="7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p:cNvSpPr txBox="1"/>
          <p:nvPr/>
        </p:nvSpPr>
        <p:spPr>
          <a:xfrm>
            <a:off x="1029863" y="5314019"/>
            <a:ext cx="828675" cy="338554"/>
          </a:xfrm>
          <a:prstGeom prst="rect">
            <a:avLst/>
          </a:prstGeom>
          <a:noFill/>
        </p:spPr>
        <p:txBody>
          <a:bodyPr wrap="square" rtlCol="0">
            <a:spAutoFit/>
          </a:bodyPr>
          <a:lstStyle/>
          <a:p>
            <a:r>
              <a:rPr lang="en-US" sz="1600" b="1" i="1" dirty="0">
                <a:solidFill>
                  <a:srgbClr val="2CB22C"/>
                </a:solidFill>
              </a:rPr>
              <a:t>Lesser</a:t>
            </a:r>
          </a:p>
        </p:txBody>
      </p:sp>
      <p:cxnSp>
        <p:nvCxnSpPr>
          <p:cNvPr id="77" name="Straight Arrow Connector 76"/>
          <p:cNvCxnSpPr/>
          <p:nvPr/>
        </p:nvCxnSpPr>
        <p:spPr>
          <a:xfrm flipV="1">
            <a:off x="1598767" y="4979290"/>
            <a:ext cx="394854" cy="442772"/>
          </a:xfrm>
          <a:prstGeom prst="straightConnector1">
            <a:avLst/>
          </a:prstGeom>
          <a:ln w="19050">
            <a:solidFill>
              <a:srgbClr val="2CB22C"/>
            </a:solidFill>
            <a:tailEnd type="arrow" w="lg" len="med"/>
          </a:ln>
        </p:spPr>
        <p:style>
          <a:lnRef idx="1">
            <a:schemeClr val="accent1"/>
          </a:lnRef>
          <a:fillRef idx="0">
            <a:schemeClr val="accent1"/>
          </a:fillRef>
          <a:effectRef idx="0">
            <a:schemeClr val="accent1"/>
          </a:effectRef>
          <a:fontRef idx="minor">
            <a:schemeClr val="tx1"/>
          </a:fontRef>
        </p:style>
      </p:cxnSp>
      <p:sp>
        <p:nvSpPr>
          <p:cNvPr id="78" name="Rounded Rectangle 77"/>
          <p:cNvSpPr/>
          <p:nvPr/>
        </p:nvSpPr>
        <p:spPr>
          <a:xfrm>
            <a:off x="3556587" y="4391047"/>
            <a:ext cx="2348347" cy="276999"/>
          </a:xfrm>
          <a:prstGeom prst="roundRect">
            <a:avLst>
              <a:gd name="adj" fmla="val 50000"/>
            </a:avLst>
          </a:prstGeom>
          <a:noFill/>
          <a:ln>
            <a:solidFill>
              <a:srgbClr val="23FD4D"/>
            </a:solidFill>
          </a:ln>
          <a:effectLst>
            <a:glow rad="38100">
              <a:srgbClr val="23FD4D">
                <a:alpha val="7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p:cNvSpPr txBox="1"/>
          <p:nvPr/>
        </p:nvSpPr>
        <p:spPr>
          <a:xfrm>
            <a:off x="4667114" y="5241282"/>
            <a:ext cx="828675" cy="338554"/>
          </a:xfrm>
          <a:prstGeom prst="rect">
            <a:avLst/>
          </a:prstGeom>
          <a:noFill/>
        </p:spPr>
        <p:txBody>
          <a:bodyPr wrap="square" rtlCol="0">
            <a:spAutoFit/>
          </a:bodyPr>
          <a:lstStyle/>
          <a:p>
            <a:r>
              <a:rPr lang="en-US" sz="1600" b="1" i="1" dirty="0">
                <a:solidFill>
                  <a:srgbClr val="2CB22C"/>
                </a:solidFill>
              </a:rPr>
              <a:t>Lesser</a:t>
            </a:r>
          </a:p>
        </p:txBody>
      </p:sp>
      <p:cxnSp>
        <p:nvCxnSpPr>
          <p:cNvPr id="80" name="Straight Arrow Connector 79"/>
          <p:cNvCxnSpPr/>
          <p:nvPr/>
        </p:nvCxnSpPr>
        <p:spPr>
          <a:xfrm flipV="1">
            <a:off x="5088379" y="4631438"/>
            <a:ext cx="424298" cy="695994"/>
          </a:xfrm>
          <a:prstGeom prst="straightConnector1">
            <a:avLst/>
          </a:prstGeom>
          <a:ln w="19050">
            <a:solidFill>
              <a:srgbClr val="2CB22C"/>
            </a:solidFill>
            <a:tailEnd type="arrow" w="lg"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03887" y="2662210"/>
            <a:ext cx="914400" cy="1620982"/>
          </a:xfrm>
          <a:prstGeom prst="rect">
            <a:avLst/>
          </a:prstGeom>
          <a:noFill/>
          <a:ln>
            <a:solidFill>
              <a:srgbClr val="23FD4D"/>
            </a:solidFill>
          </a:ln>
          <a:effectLst>
            <a:glow rad="38100">
              <a:srgbClr val="23FD4D">
                <a:alpha val="7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879372" y="1464926"/>
            <a:ext cx="2506807" cy="4267752"/>
          </a:xfrm>
          <a:custGeom>
            <a:avLst/>
            <a:gdLst/>
            <a:ahLst/>
            <a:cxnLst/>
            <a:rect l="l" t="t" r="r" b="b"/>
            <a:pathLst>
              <a:path w="2506807" h="4116040">
                <a:moveTo>
                  <a:pt x="0" y="0"/>
                </a:moveTo>
                <a:lnTo>
                  <a:pt x="2506807" y="0"/>
                </a:lnTo>
                <a:lnTo>
                  <a:pt x="2506807" y="3531044"/>
                </a:lnTo>
                <a:lnTo>
                  <a:pt x="1371686" y="3531044"/>
                </a:lnTo>
                <a:lnTo>
                  <a:pt x="1371686" y="4116040"/>
                </a:lnTo>
                <a:lnTo>
                  <a:pt x="0" y="411604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4543724" y="2662210"/>
            <a:ext cx="1298864" cy="1620982"/>
          </a:xfrm>
          <a:prstGeom prst="rect">
            <a:avLst/>
          </a:prstGeom>
          <a:noFill/>
          <a:ln>
            <a:solidFill>
              <a:srgbClr val="23FD4D"/>
            </a:solidFill>
          </a:ln>
          <a:effectLst>
            <a:glow rad="38100">
              <a:srgbClr val="23FD4D">
                <a:alpha val="7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3482552" y="1464926"/>
            <a:ext cx="2506807" cy="4267751"/>
          </a:xfrm>
          <a:custGeom>
            <a:avLst/>
            <a:gdLst/>
            <a:ahLst/>
            <a:cxnLst/>
            <a:rect l="l" t="t" r="r" b="b"/>
            <a:pathLst>
              <a:path w="2506807" h="4116040">
                <a:moveTo>
                  <a:pt x="0" y="0"/>
                </a:moveTo>
                <a:lnTo>
                  <a:pt x="2506807" y="0"/>
                </a:lnTo>
                <a:lnTo>
                  <a:pt x="2506807" y="4116040"/>
                </a:lnTo>
                <a:lnTo>
                  <a:pt x="1089695" y="4116040"/>
                </a:lnTo>
                <a:lnTo>
                  <a:pt x="1089695" y="3522046"/>
                </a:lnTo>
                <a:lnTo>
                  <a:pt x="0" y="3522046"/>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idx="4294967295"/>
          </p:nvPr>
        </p:nvSpPr>
        <p:spPr>
          <a:xfrm>
            <a:off x="914400" y="-884238"/>
            <a:ext cx="8229600" cy="884238"/>
          </a:xfrm>
        </p:spPr>
        <p:txBody>
          <a:bodyPr/>
          <a:lstStyle/>
          <a:p>
            <a:r>
              <a:rPr lang="en-US" dirty="0"/>
              <a:t>Applicable fraction</a:t>
            </a:r>
          </a:p>
        </p:txBody>
      </p:sp>
      <p:sp>
        <p:nvSpPr>
          <p:cNvPr id="84" name="TextBox 83"/>
          <p:cNvSpPr txBox="1"/>
          <p:nvPr/>
        </p:nvSpPr>
        <p:spPr>
          <a:xfrm>
            <a:off x="7309" y="6173033"/>
            <a:ext cx="2125465"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42(c)(1) </a:t>
            </a:r>
          </a:p>
        </p:txBody>
      </p:sp>
      <p:sp>
        <p:nvSpPr>
          <p:cNvPr id="12" name="Date Placeholder 11">
            <a:extLst>
              <a:ext uri="{FF2B5EF4-FFF2-40B4-BE49-F238E27FC236}">
                <a16:creationId xmlns:a16="http://schemas.microsoft.com/office/drawing/2014/main" id="{D67A5FA4-9F99-61B0-A79A-3B4F7161F1D8}"/>
              </a:ext>
            </a:extLst>
          </p:cNvPr>
          <p:cNvSpPr>
            <a:spLocks noGrp="1"/>
          </p:cNvSpPr>
          <p:nvPr>
            <p:ph type="dt" sz="half" idx="2"/>
          </p:nvPr>
        </p:nvSpPr>
        <p:spPr/>
        <p:txBody>
          <a:bodyPr/>
          <a:lstStyle/>
          <a:p>
            <a:r>
              <a:rPr lang="en-US"/>
              <a:t>September 7, 2022</a:t>
            </a:r>
            <a:endParaRPr lang="en-US" dirty="0"/>
          </a:p>
        </p:txBody>
      </p:sp>
      <p:sp>
        <p:nvSpPr>
          <p:cNvPr id="15" name="Footer Placeholder 14">
            <a:extLst>
              <a:ext uri="{FF2B5EF4-FFF2-40B4-BE49-F238E27FC236}">
                <a16:creationId xmlns:a16="http://schemas.microsoft.com/office/drawing/2014/main" id="{11F840FE-3B28-1ACB-EEAB-94449E4272EC}"/>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4252677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8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8" grpId="0" animBg="1"/>
      <p:bldP spid="79" grpId="0"/>
      <p:bldP spid="3" grpId="0" animBg="1"/>
      <p:bldP spid="83" grpId="0" animBg="1"/>
      <p:bldP spid="8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70334A38-A87B-FC5F-6841-7A546EF19770}"/>
              </a:ext>
            </a:extLst>
          </p:cNvPr>
          <p:cNvPicPr>
            <a:picLocks noChangeAspect="1"/>
          </p:cNvPicPr>
          <p:nvPr/>
        </p:nvPicPr>
        <p:blipFill>
          <a:blip r:embed="rId2"/>
          <a:stretch>
            <a:fillRect/>
          </a:stretch>
        </p:blipFill>
        <p:spPr>
          <a:xfrm>
            <a:off x="46309" y="689210"/>
            <a:ext cx="1197864" cy="2897925"/>
          </a:xfrm>
          <a:prstGeom prst="rect">
            <a:avLst/>
          </a:prstGeom>
        </p:spPr>
      </p:pic>
      <p:pic>
        <p:nvPicPr>
          <p:cNvPr id="84" name="Picture 83" hidden="1"/>
          <p:cNvPicPr>
            <a:picLocks noChangeAspect="1"/>
          </p:cNvPicPr>
          <p:nvPr/>
        </p:nvPicPr>
        <p:blipFill>
          <a:blip r:embed="rId3"/>
          <a:stretch>
            <a:fillRect/>
          </a:stretch>
        </p:blipFill>
        <p:spPr>
          <a:xfrm>
            <a:off x="46361" y="689209"/>
            <a:ext cx="1201943" cy="2907792"/>
          </a:xfrm>
          <a:prstGeom prst="rect">
            <a:avLst/>
          </a:prstGeom>
        </p:spPr>
      </p:pic>
      <p:sp>
        <p:nvSpPr>
          <p:cNvPr id="216" name="TextBox 215"/>
          <p:cNvSpPr txBox="1"/>
          <p:nvPr/>
        </p:nvSpPr>
        <p:spPr>
          <a:xfrm>
            <a:off x="7832616" y="3504765"/>
            <a:ext cx="1143000" cy="1477328"/>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4mil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5.2mil</a:t>
            </a:r>
          </a:p>
          <a:p>
            <a:pPr algn="r">
              <a:spcBef>
                <a:spcPts val="600"/>
              </a:spcBef>
              <a:tabLst>
                <a:tab pos="290513" algn="l"/>
              </a:tabLst>
            </a:pPr>
            <a:r>
              <a:rPr lang="en-US" sz="1400" b="1" dirty="0">
                <a:latin typeface="Arial" pitchFamily="34" charset="0"/>
                <a:cs typeface="Arial" pitchFamily="34" charset="0"/>
              </a:rPr>
              <a:t>	100%</a:t>
            </a:r>
          </a:p>
          <a:p>
            <a:pPr algn="r">
              <a:spcBef>
                <a:spcPts val="600"/>
              </a:spcBef>
              <a:tabLst>
                <a:tab pos="2119313" algn="l"/>
              </a:tabLst>
            </a:pPr>
            <a:r>
              <a:rPr lang="en-US" sz="1400" b="1" dirty="0">
                <a:latin typeface="Arial" pitchFamily="34" charset="0"/>
                <a:cs typeface="Arial" pitchFamily="34" charset="0"/>
              </a:rPr>
              <a:t>5.2mil</a:t>
            </a:r>
          </a:p>
        </p:txBody>
      </p:sp>
      <p:sp>
        <p:nvSpPr>
          <p:cNvPr id="236" name="TextBox 235"/>
          <p:cNvSpPr txBox="1"/>
          <p:nvPr/>
        </p:nvSpPr>
        <p:spPr>
          <a:xfrm>
            <a:off x="6839996" y="3504765"/>
            <a:ext cx="1143000" cy="1477328"/>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6mil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7.8mil</a:t>
            </a:r>
          </a:p>
          <a:p>
            <a:pPr algn="r">
              <a:spcBef>
                <a:spcPts val="600"/>
              </a:spcBef>
              <a:tabLst>
                <a:tab pos="290513" algn="l"/>
              </a:tabLst>
            </a:pPr>
            <a:r>
              <a:rPr lang="en-US" sz="1400" b="1" dirty="0">
                <a:latin typeface="Arial" pitchFamily="34" charset="0"/>
                <a:cs typeface="Arial" pitchFamily="34" charset="0"/>
              </a:rPr>
              <a:t>	75%</a:t>
            </a:r>
          </a:p>
          <a:p>
            <a:pPr algn="r">
              <a:spcBef>
                <a:spcPts val="600"/>
              </a:spcBef>
              <a:tabLst>
                <a:tab pos="2119313" algn="l"/>
              </a:tabLst>
            </a:pPr>
            <a:r>
              <a:rPr lang="en-US" sz="1400" b="1" dirty="0">
                <a:latin typeface="Arial" pitchFamily="34" charset="0"/>
                <a:cs typeface="Arial" pitchFamily="34" charset="0"/>
              </a:rPr>
              <a:t>5.85mil</a:t>
            </a:r>
          </a:p>
        </p:txBody>
      </p:sp>
      <p:sp>
        <p:nvSpPr>
          <p:cNvPr id="215" name="A x's"/>
          <p:cNvSpPr txBox="1"/>
          <p:nvPr/>
        </p:nvSpPr>
        <p:spPr>
          <a:xfrm>
            <a:off x="7961644" y="3504765"/>
            <a:ext cx="1092493" cy="1477328"/>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34" name="A x's"/>
          <p:cNvSpPr txBox="1"/>
          <p:nvPr/>
        </p:nvSpPr>
        <p:spPr>
          <a:xfrm>
            <a:off x="6969024" y="3504765"/>
            <a:ext cx="1092493" cy="1477328"/>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29" name="Text Box 140"/>
          <p:cNvSpPr txBox="1">
            <a:spLocks noChangeArrowheads="1"/>
          </p:cNvSpPr>
          <p:nvPr/>
        </p:nvSpPr>
        <p:spPr bwMode="auto">
          <a:xfrm>
            <a:off x="3864340" y="2702521"/>
            <a:ext cx="1509324" cy="227755"/>
          </a:xfrm>
          <a:prstGeom prst="rect">
            <a:avLst/>
          </a:prstGeom>
          <a:noFill/>
          <a:ln w="9525">
            <a:noFill/>
            <a:miter lim="800000"/>
            <a:headEnd/>
            <a:tailEnd/>
          </a:ln>
          <a:effectLst/>
        </p:spPr>
        <p:txBody>
          <a:bodyPr wrap="square">
            <a:spAutoFit/>
          </a:bodyPr>
          <a:lstStyle/>
          <a:p>
            <a:pPr algn="ctr">
              <a:lnSpc>
                <a:spcPct val="80000"/>
              </a:lnSpc>
            </a:pPr>
            <a:r>
              <a:rPr lang="en-US" sz="1100" b="1" dirty="0">
                <a:solidFill>
                  <a:srgbClr val="000000"/>
                </a:solidFill>
                <a:latin typeface="Arial" pitchFamily="34" charset="0"/>
                <a:cs typeface="Arial" pitchFamily="34" charset="0"/>
              </a:rPr>
              <a:t>Total Project Costs</a:t>
            </a:r>
            <a:endParaRPr lang="en-US" sz="1200" b="1" baseline="-25000" dirty="0">
              <a:solidFill>
                <a:srgbClr val="000000"/>
              </a:solidFill>
              <a:latin typeface="Arial" pitchFamily="34" charset="0"/>
              <a:cs typeface="Arial" pitchFamily="34" charset="0"/>
            </a:endParaRPr>
          </a:p>
        </p:txBody>
      </p:sp>
      <p:sp>
        <p:nvSpPr>
          <p:cNvPr id="288" name="Rounded Rectangle 287"/>
          <p:cNvSpPr/>
          <p:nvPr/>
        </p:nvSpPr>
        <p:spPr>
          <a:xfrm>
            <a:off x="4390402" y="964130"/>
            <a:ext cx="457200" cy="1692848"/>
          </a:xfrm>
          <a:prstGeom prst="roundRect">
            <a:avLst>
              <a:gd name="adj" fmla="val 5128"/>
            </a:avLst>
          </a:prstGeom>
          <a:solidFill>
            <a:srgbClr val="C5B089"/>
          </a:solidFill>
          <a:ln w="15875">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319" name="Rounded Rectangle 318"/>
          <p:cNvSpPr/>
          <p:nvPr/>
        </p:nvSpPr>
        <p:spPr>
          <a:xfrm>
            <a:off x="4390402" y="794797"/>
            <a:ext cx="457200" cy="1862181"/>
          </a:xfrm>
          <a:prstGeom prst="roundRect">
            <a:avLst>
              <a:gd name="adj" fmla="val 5128"/>
            </a:avLst>
          </a:prstGeom>
          <a:noFill/>
          <a:ln w="22225">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320" name="Straight Connector 319"/>
          <p:cNvCxnSpPr/>
          <p:nvPr/>
        </p:nvCxnSpPr>
        <p:spPr>
          <a:xfrm>
            <a:off x="4238002" y="2661940"/>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44" name="Text Box 140"/>
          <p:cNvSpPr txBox="1">
            <a:spLocks noChangeArrowheads="1"/>
          </p:cNvSpPr>
          <p:nvPr/>
        </p:nvSpPr>
        <p:spPr bwMode="auto">
          <a:xfrm>
            <a:off x="4132142" y="567448"/>
            <a:ext cx="995944" cy="243786"/>
          </a:xfrm>
          <a:prstGeom prst="rect">
            <a:avLst/>
          </a:prstGeom>
          <a:noFill/>
          <a:ln w="9525">
            <a:noFill/>
            <a:miter lim="800000"/>
            <a:headEnd/>
            <a:tailEnd/>
          </a:ln>
          <a:effectLst/>
        </p:spPr>
        <p:txBody>
          <a:bodyPr wrap="square">
            <a:spAutoFit/>
          </a:bodyPr>
          <a:lstStyle/>
          <a:p>
            <a:pPr algn="ctr">
              <a:lnSpc>
                <a:spcPct val="80000"/>
              </a:lnSpc>
            </a:pPr>
            <a:r>
              <a:rPr lang="en-US" sz="1200" b="1" dirty="0">
                <a:solidFill>
                  <a:srgbClr val="000000"/>
                </a:solidFill>
                <a:latin typeface="Arial" pitchFamily="34" charset="0"/>
                <a:cs typeface="Arial" pitchFamily="34" charset="0"/>
              </a:rPr>
              <a:t>$10.8mil</a:t>
            </a:r>
            <a:endParaRPr lang="en-US" sz="1400" b="1" baseline="-25000" dirty="0">
              <a:solidFill>
                <a:srgbClr val="000000"/>
              </a:solidFill>
              <a:latin typeface="Arial" pitchFamily="34" charset="0"/>
              <a:cs typeface="Arial" pitchFamily="34" charset="0"/>
            </a:endParaRPr>
          </a:p>
        </p:txBody>
      </p:sp>
      <p:sp>
        <p:nvSpPr>
          <p:cNvPr id="244" name="TextBox 243"/>
          <p:cNvSpPr txBox="1"/>
          <p:nvPr/>
        </p:nvSpPr>
        <p:spPr>
          <a:xfrm>
            <a:off x="4567416" y="3504765"/>
            <a:ext cx="2743200" cy="1477328"/>
          </a:xfrm>
          <a:prstGeom prst="rect">
            <a:avLst/>
          </a:prstGeom>
          <a:noFill/>
        </p:spPr>
        <p:txBody>
          <a:bodyPr wrap="square" rtlCol="0">
            <a:spAutoFit/>
          </a:bodyPr>
          <a:lstStyle/>
          <a:p>
            <a:pPr>
              <a:spcBef>
                <a:spcPts val="600"/>
              </a:spcBef>
              <a:tabLst>
                <a:tab pos="2176463" algn="l"/>
              </a:tabLst>
            </a:pPr>
            <a:r>
              <a:rPr lang="en-US" sz="1400" b="1" dirty="0">
                <a:latin typeface="Arial" pitchFamily="34" charset="0"/>
                <a:cs typeface="Arial" pitchFamily="34" charset="0"/>
              </a:rPr>
              <a:t>Eligible basis</a:t>
            </a:r>
          </a:p>
          <a:p>
            <a:pPr>
              <a:spcBef>
                <a:spcPts val="600"/>
              </a:spcBef>
              <a:tabLst>
                <a:tab pos="2176463" algn="l"/>
              </a:tabLst>
            </a:pPr>
            <a:r>
              <a:rPr lang="en-US" sz="1400" b="1" dirty="0">
                <a:latin typeface="Arial" pitchFamily="34" charset="0"/>
                <a:cs typeface="Arial" pitchFamily="34" charset="0"/>
              </a:rPr>
              <a:t>DDA/QCT basis boost	</a:t>
            </a:r>
          </a:p>
          <a:p>
            <a:pPr>
              <a:spcBef>
                <a:spcPts val="600"/>
              </a:spcBef>
              <a:tabLst>
                <a:tab pos="2176463" algn="l"/>
              </a:tabLst>
            </a:pPr>
            <a:r>
              <a:rPr lang="en-US" sz="1400" b="1" dirty="0">
                <a:latin typeface="Arial" pitchFamily="34" charset="0"/>
                <a:cs typeface="Arial" pitchFamily="34" charset="0"/>
              </a:rPr>
              <a:t>Eligible basis (adjusted)</a:t>
            </a:r>
          </a:p>
          <a:p>
            <a:pPr>
              <a:spcBef>
                <a:spcPts val="600"/>
              </a:spcBef>
              <a:tabLst>
                <a:tab pos="2176463" algn="l"/>
              </a:tabLst>
            </a:pPr>
            <a:r>
              <a:rPr lang="en-US" sz="1400" b="1" dirty="0">
                <a:latin typeface="Arial" pitchFamily="34" charset="0"/>
                <a:cs typeface="Arial" pitchFamily="34" charset="0"/>
              </a:rPr>
              <a:t>Applicable fraction	</a:t>
            </a:r>
          </a:p>
          <a:p>
            <a:pPr>
              <a:spcBef>
                <a:spcPts val="600"/>
              </a:spcBef>
              <a:tabLst>
                <a:tab pos="2176463" algn="l"/>
              </a:tabLst>
            </a:pPr>
            <a:r>
              <a:rPr lang="en-US" sz="1400" b="1" dirty="0">
                <a:latin typeface="Arial" pitchFamily="34" charset="0"/>
                <a:cs typeface="Arial" pitchFamily="34" charset="0"/>
              </a:rPr>
              <a:t>Qualified basis	</a:t>
            </a:r>
          </a:p>
        </p:txBody>
      </p:sp>
      <p:pic>
        <p:nvPicPr>
          <p:cNvPr id="2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6813"/>
          <a:stretch/>
        </p:blipFill>
        <p:spPr bwMode="auto">
          <a:xfrm>
            <a:off x="-1691663" y="2148043"/>
            <a:ext cx="1644289" cy="130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9" name="TextBox 448"/>
          <p:cNvSpPr txBox="1"/>
          <p:nvPr/>
        </p:nvSpPr>
        <p:spPr>
          <a:xfrm>
            <a:off x="952817" y="7162800"/>
            <a:ext cx="2975815" cy="276999"/>
          </a:xfrm>
          <a:prstGeom prst="rect">
            <a:avLst/>
          </a:prstGeom>
          <a:noFill/>
        </p:spPr>
        <p:txBody>
          <a:bodyPr wrap="none" rtlCol="0">
            <a:spAutoFit/>
          </a:bodyPr>
          <a:lstStyle/>
          <a:p>
            <a:r>
              <a:rPr lang="en-US" sz="1200" b="1" dirty="0">
                <a:solidFill>
                  <a:srgbClr val="FFFF00"/>
                </a:solidFill>
              </a:rPr>
              <a:t>http://www.ohfa.org/housingdev/mfb.htm</a:t>
            </a:r>
          </a:p>
        </p:txBody>
      </p:sp>
      <p:grpSp>
        <p:nvGrpSpPr>
          <p:cNvPr id="2" name="Group 1"/>
          <p:cNvGrpSpPr/>
          <p:nvPr/>
        </p:nvGrpSpPr>
        <p:grpSpPr>
          <a:xfrm>
            <a:off x="4150587" y="7202712"/>
            <a:ext cx="2144221" cy="1420207"/>
            <a:chOff x="490653" y="4968823"/>
            <a:chExt cx="2144221" cy="1420207"/>
          </a:xfrm>
        </p:grpSpPr>
        <p:sp>
          <p:nvSpPr>
            <p:cNvPr id="365" name="Oval 151"/>
            <p:cNvSpPr/>
            <p:nvPr/>
          </p:nvSpPr>
          <p:spPr bwMode="auto">
            <a:xfrm>
              <a:off x="1295401" y="4968823"/>
              <a:ext cx="685799" cy="1216152"/>
            </a:xfrm>
            <a:custGeom>
              <a:avLst/>
              <a:gdLst/>
              <a:ahLst/>
              <a:cxnLst/>
              <a:rect l="l" t="t" r="r" b="b"/>
              <a:pathLst>
                <a:path w="685799" h="1216152">
                  <a:moveTo>
                    <a:pt x="0" y="0"/>
                  </a:moveTo>
                  <a:cubicBezTo>
                    <a:pt x="378756" y="0"/>
                    <a:pt x="685799" y="272245"/>
                    <a:pt x="685799" y="608076"/>
                  </a:cubicBezTo>
                  <a:cubicBezTo>
                    <a:pt x="685799" y="943907"/>
                    <a:pt x="378756" y="1216152"/>
                    <a:pt x="0" y="1216152"/>
                  </a:cubicBezTo>
                  <a:close/>
                </a:path>
              </a:pathLst>
            </a:custGeom>
            <a:solidFill>
              <a:srgbClr val="F9D601"/>
            </a:solidFill>
            <a:ln w="12700">
              <a:solidFill>
                <a:srgbClr val="FFCE53"/>
              </a:solidFill>
              <a:prstDash val="solid"/>
              <a:round/>
              <a:headEnd/>
              <a:tailEnd/>
            </a:ln>
            <a:effectLst/>
            <a:scene3d>
              <a:camera prst="orthographicFront">
                <a:rot lat="17700000" lon="0" rev="0"/>
              </a:camera>
              <a:lightRig rig="threePt" dir="t"/>
            </a:scene3d>
            <a:sp3d extrusionH="120650">
              <a:extrusionClr>
                <a:srgbClr val="F9D601"/>
              </a:extrusionClr>
            </a:sp3d>
          </p:spPr>
          <p:txBody>
            <a:bodyPr/>
            <a:lstStyle/>
            <a:p>
              <a:pPr>
                <a:defRPr/>
              </a:pPr>
              <a:endParaRPr lang="en-US" dirty="0"/>
            </a:p>
          </p:txBody>
        </p:sp>
        <p:grpSp>
          <p:nvGrpSpPr>
            <p:cNvPr id="348" name="Group 347"/>
            <p:cNvGrpSpPr/>
            <p:nvPr/>
          </p:nvGrpSpPr>
          <p:grpSpPr>
            <a:xfrm>
              <a:off x="490653" y="4970740"/>
              <a:ext cx="2144221" cy="1418290"/>
              <a:chOff x="490653" y="4970740"/>
              <a:chExt cx="2144221" cy="1418290"/>
            </a:xfrm>
          </p:grpSpPr>
          <p:sp>
            <p:nvSpPr>
              <p:cNvPr id="349" name="TextBox 348"/>
              <p:cNvSpPr txBox="1"/>
              <p:nvPr/>
            </p:nvSpPr>
            <p:spPr>
              <a:xfrm>
                <a:off x="490653" y="5973532"/>
                <a:ext cx="1600200" cy="415498"/>
              </a:xfrm>
              <a:prstGeom prst="rect">
                <a:avLst/>
              </a:prstGeom>
              <a:noFill/>
            </p:spPr>
            <p:txBody>
              <a:bodyPr wrap="square" rtlCol="0">
                <a:spAutoFit/>
              </a:bodyPr>
              <a:lstStyle/>
              <a:p>
                <a:pPr algn="ctr"/>
                <a:r>
                  <a:rPr lang="en-US" sz="1050" b="1" dirty="0">
                    <a:latin typeface="Arial" pitchFamily="34" charset="0"/>
                    <a:cs typeface="Arial" pitchFamily="34" charset="0"/>
                  </a:rPr>
                  <a:t>Private Activity</a:t>
                </a:r>
              </a:p>
              <a:p>
                <a:pPr algn="ctr"/>
                <a:r>
                  <a:rPr lang="en-US" sz="1050" b="1" dirty="0">
                    <a:latin typeface="Arial" pitchFamily="34" charset="0"/>
                    <a:cs typeface="Arial" pitchFamily="34" charset="0"/>
                  </a:rPr>
                  <a:t>Tax-Exempt Bonds</a:t>
                </a:r>
              </a:p>
            </p:txBody>
          </p:sp>
          <p:sp>
            <p:nvSpPr>
              <p:cNvPr id="350" name="Pie 349"/>
              <p:cNvSpPr/>
              <p:nvPr/>
            </p:nvSpPr>
            <p:spPr bwMode="auto">
              <a:xfrm>
                <a:off x="609600" y="4970740"/>
                <a:ext cx="1371600" cy="1219200"/>
              </a:xfrm>
              <a:prstGeom prst="pie">
                <a:avLst>
                  <a:gd name="adj1" fmla="val 2519624"/>
                  <a:gd name="adj2" fmla="val 16211793"/>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a:defRPr/>
                </a:pPr>
                <a:endParaRPr lang="en-US" dirty="0"/>
              </a:p>
            </p:txBody>
          </p:sp>
          <p:sp>
            <p:nvSpPr>
              <p:cNvPr id="351" name="Oval 2055"/>
              <p:cNvSpPr/>
              <p:nvPr/>
            </p:nvSpPr>
            <p:spPr>
              <a:xfrm>
                <a:off x="1295400" y="5321808"/>
                <a:ext cx="694944" cy="438912"/>
              </a:xfrm>
              <a:custGeom>
                <a:avLst/>
                <a:gdLst/>
                <a:ahLst/>
                <a:cxnLst/>
                <a:rect l="l" t="t" r="r" b="b"/>
                <a:pathLst>
                  <a:path w="684684" h="449646">
                    <a:moveTo>
                      <a:pt x="0" y="0"/>
                    </a:moveTo>
                    <a:cubicBezTo>
                      <a:pt x="378244" y="187"/>
                      <a:pt x="684684" y="117014"/>
                      <a:pt x="684684" y="261094"/>
                    </a:cubicBezTo>
                    <a:cubicBezTo>
                      <a:pt x="684684" y="335550"/>
                      <a:pt x="602851" y="402728"/>
                      <a:pt x="471330" y="449646"/>
                    </a:cubicBezTo>
                    <a:lnTo>
                      <a:pt x="0" y="261567"/>
                    </a:lnTo>
                    <a:close/>
                  </a:path>
                </a:pathLst>
              </a:custGeom>
              <a:solidFill>
                <a:srgbClr val="FFCE53"/>
              </a:solidFill>
              <a:ln w="19050">
                <a:solidFill>
                  <a:srgbClr val="F9D601"/>
                </a:solidFill>
              </a:ln>
              <a:effectLst>
                <a:glow rad="38100">
                  <a:srgbClr val="F9D601">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TextBox 351"/>
              <p:cNvSpPr txBox="1"/>
              <p:nvPr/>
            </p:nvSpPr>
            <p:spPr>
              <a:xfrm>
                <a:off x="685800" y="5418129"/>
                <a:ext cx="1219200" cy="313932"/>
              </a:xfrm>
              <a:prstGeom prst="rect">
                <a:avLst/>
              </a:prstGeom>
              <a:noFill/>
            </p:spPr>
            <p:txBody>
              <a:bodyPr wrap="square" rtlCol="0">
                <a:spAutoFit/>
              </a:bodyPr>
              <a:lstStyle/>
              <a:p>
                <a:pPr algn="ctr" rtl="0">
                  <a:lnSpc>
                    <a:spcPct val="90000"/>
                  </a:lnSpc>
                </a:pPr>
                <a:r>
                  <a:rPr lang="en-US" sz="1600" b="1" kern="1200" dirty="0">
                    <a:solidFill>
                      <a:schemeClr val="accent1">
                        <a:lumMod val="75000"/>
                      </a:schemeClr>
                    </a:solidFill>
                    <a:latin typeface="Arial" pitchFamily="34" charset="0"/>
                    <a:cs typeface="Arial" pitchFamily="34" charset="0"/>
                  </a:rPr>
                  <a:t>$2.44B</a:t>
                </a:r>
              </a:p>
            </p:txBody>
          </p:sp>
          <p:pic>
            <p:nvPicPr>
              <p:cNvPr id="35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842" y="5658999"/>
                <a:ext cx="943032" cy="37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85" name="TextBox 384" hidden="1"/>
          <p:cNvSpPr txBox="1"/>
          <p:nvPr/>
        </p:nvSpPr>
        <p:spPr>
          <a:xfrm>
            <a:off x="881180" y="5419479"/>
            <a:ext cx="1219200" cy="313932"/>
          </a:xfrm>
          <a:prstGeom prst="rect">
            <a:avLst/>
          </a:prstGeom>
          <a:noFill/>
        </p:spPr>
        <p:txBody>
          <a:bodyPr wrap="square" rtlCol="0">
            <a:spAutoFit/>
          </a:bodyPr>
          <a:lstStyle/>
          <a:p>
            <a:pPr algn="ctr" rtl="0">
              <a:lnSpc>
                <a:spcPct val="90000"/>
              </a:lnSpc>
            </a:pPr>
            <a:r>
              <a:rPr lang="en-US" sz="1600" b="1" kern="1200" dirty="0">
                <a:solidFill>
                  <a:schemeClr val="accent1">
                    <a:lumMod val="75000"/>
                  </a:schemeClr>
                </a:solidFill>
                <a:latin typeface="Arial" pitchFamily="34" charset="0"/>
                <a:cs typeface="Arial" pitchFamily="34" charset="0"/>
              </a:rPr>
              <a:t>$2.44B</a:t>
            </a:r>
          </a:p>
        </p:txBody>
      </p:sp>
      <p:sp>
        <p:nvSpPr>
          <p:cNvPr id="192" name="Rectangle 191" hidden="1"/>
          <p:cNvSpPr/>
          <p:nvPr/>
        </p:nvSpPr>
        <p:spPr>
          <a:xfrm>
            <a:off x="1371255" y="1838431"/>
            <a:ext cx="1056635" cy="18288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hidden="1"/>
          <p:cNvSpPr/>
          <p:nvPr/>
        </p:nvSpPr>
        <p:spPr>
          <a:xfrm>
            <a:off x="1371255" y="2034374"/>
            <a:ext cx="1056635" cy="164241"/>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TextBox 252"/>
          <p:cNvSpPr txBox="1"/>
          <p:nvPr/>
        </p:nvSpPr>
        <p:spPr>
          <a:xfrm>
            <a:off x="9346693" y="0"/>
            <a:ext cx="2448127" cy="892552"/>
          </a:xfrm>
          <a:prstGeom prst="rect">
            <a:avLst/>
          </a:prstGeom>
          <a:noFill/>
        </p:spPr>
        <p:txBody>
          <a:bodyPr wrap="square" rtlCol="0">
            <a:spAutoFit/>
          </a:bodyPr>
          <a:lstStyle/>
          <a:p>
            <a:pPr>
              <a:spcBef>
                <a:spcPts val="600"/>
              </a:spcBef>
              <a:tabLst>
                <a:tab pos="2119313" algn="l"/>
              </a:tabLst>
            </a:pPr>
            <a:r>
              <a:rPr lang="en-US" sz="1400" b="1" dirty="0">
                <a:latin typeface="Arial" pitchFamily="34" charset="0"/>
                <a:cs typeface="Arial" pitchFamily="34" charset="0"/>
              </a:rPr>
              <a:t>Total development costs</a:t>
            </a:r>
          </a:p>
          <a:p>
            <a:pPr>
              <a:spcBef>
                <a:spcPts val="600"/>
              </a:spcBef>
              <a:tabLst>
                <a:tab pos="2119313" algn="l"/>
              </a:tabLst>
            </a:pPr>
            <a:r>
              <a:rPr lang="en-US" sz="1400" b="1" u="sng" dirty="0">
                <a:latin typeface="Arial" pitchFamily="34" charset="0"/>
                <a:cs typeface="Arial" pitchFamily="34" charset="0"/>
              </a:rPr>
              <a:t>Less: ineligible costs	</a:t>
            </a:r>
          </a:p>
          <a:p>
            <a:pPr>
              <a:spcBef>
                <a:spcPts val="600"/>
              </a:spcBef>
              <a:tabLst>
                <a:tab pos="2119313" algn="l"/>
              </a:tabLst>
            </a:pPr>
            <a:r>
              <a:rPr lang="en-US" sz="1400" b="1" dirty="0">
                <a:latin typeface="Arial" pitchFamily="34" charset="0"/>
                <a:cs typeface="Arial" pitchFamily="34" charset="0"/>
              </a:rPr>
              <a:t>Eligible basis</a:t>
            </a:r>
          </a:p>
        </p:txBody>
      </p:sp>
      <p:sp>
        <p:nvSpPr>
          <p:cNvPr id="214" name="TextBox 213"/>
          <p:cNvSpPr txBox="1"/>
          <p:nvPr/>
        </p:nvSpPr>
        <p:spPr>
          <a:xfrm>
            <a:off x="11424133" y="0"/>
            <a:ext cx="1161872" cy="892552"/>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1.8Mil</a:t>
            </a:r>
          </a:p>
          <a:p>
            <a:pPr algn="r">
              <a:spcBef>
                <a:spcPts val="600"/>
              </a:spcBef>
              <a:tabLst>
                <a:tab pos="2119313" algn="l"/>
              </a:tabLst>
            </a:pPr>
            <a:r>
              <a:rPr lang="en-US" sz="1400" b="1" dirty="0">
                <a:latin typeface="Arial" pitchFamily="34" charset="0"/>
                <a:cs typeface="Arial" pitchFamily="34" charset="0"/>
              </a:rPr>
              <a:t>200k</a:t>
            </a:r>
          </a:p>
          <a:p>
            <a:pPr algn="r">
              <a:spcBef>
                <a:spcPts val="600"/>
              </a:spcBef>
              <a:tabLst>
                <a:tab pos="2119313" algn="l"/>
              </a:tabLst>
            </a:pPr>
            <a:r>
              <a:rPr lang="en-US" sz="1400" b="1" dirty="0">
                <a:latin typeface="Arial" pitchFamily="34" charset="0"/>
                <a:cs typeface="Arial" pitchFamily="34" charset="0"/>
              </a:rPr>
              <a:t>1.6Mil</a:t>
            </a:r>
          </a:p>
        </p:txBody>
      </p:sp>
      <p:sp>
        <p:nvSpPr>
          <p:cNvPr id="225" name="A x's"/>
          <p:cNvSpPr txBox="1"/>
          <p:nvPr/>
        </p:nvSpPr>
        <p:spPr>
          <a:xfrm>
            <a:off x="11684454" y="0"/>
            <a:ext cx="1092493" cy="892552"/>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746125" algn="l"/>
                <a:tab pos="2119313" algn="l"/>
              </a:tabLst>
            </a:pPr>
            <a:r>
              <a:rPr lang="en-US" sz="1400" b="1" u="sng" dirty="0">
                <a:latin typeface="Arial" pitchFamily="34" charset="0"/>
                <a:cs typeface="Arial" pitchFamily="34" charset="0"/>
              </a:rPr>
              <a:t>-	</a:t>
            </a:r>
          </a:p>
          <a:p>
            <a:pPr>
              <a:spcBef>
                <a:spcPts val="600"/>
              </a:spcBef>
              <a:tabLst>
                <a:tab pos="854075" algn="l"/>
                <a:tab pos="2119313" algn="l"/>
              </a:tabLst>
            </a:pPr>
            <a:r>
              <a:rPr lang="en-US" sz="1400" b="1" dirty="0">
                <a:latin typeface="Arial" pitchFamily="34" charset="0"/>
                <a:cs typeface="Arial" pitchFamily="34" charset="0"/>
              </a:rPr>
              <a:t>$</a:t>
            </a:r>
          </a:p>
        </p:txBody>
      </p:sp>
      <p:grpSp>
        <p:nvGrpSpPr>
          <p:cNvPr id="553" name="Group 1056"/>
          <p:cNvGrpSpPr>
            <a:grpSpLocks/>
          </p:cNvGrpSpPr>
          <p:nvPr/>
        </p:nvGrpSpPr>
        <p:grpSpPr bwMode="auto">
          <a:xfrm>
            <a:off x="-1405282" y="4594604"/>
            <a:ext cx="381000" cy="381000"/>
            <a:chOff x="2256" y="720"/>
            <a:chExt cx="960" cy="960"/>
          </a:xfrm>
        </p:grpSpPr>
        <p:sp>
          <p:nvSpPr>
            <p:cNvPr id="554"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5"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6" name="WordArt 1059"/>
            <p:cNvSpPr>
              <a:spLocks noChangeArrowheads="1" noChangeShapeType="1" noTextEdit="1"/>
            </p:cNvSpPr>
            <p:nvPr/>
          </p:nvSpPr>
          <p:spPr bwMode="auto">
            <a:xfrm>
              <a:off x="2573" y="950"/>
              <a:ext cx="237" cy="50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1</a:t>
              </a:r>
            </a:p>
          </p:txBody>
        </p:sp>
      </p:grpSp>
      <p:grpSp>
        <p:nvGrpSpPr>
          <p:cNvPr id="561" name="Group 1056"/>
          <p:cNvGrpSpPr>
            <a:grpSpLocks/>
          </p:cNvGrpSpPr>
          <p:nvPr/>
        </p:nvGrpSpPr>
        <p:grpSpPr bwMode="auto">
          <a:xfrm>
            <a:off x="-1059224" y="4975604"/>
            <a:ext cx="381000" cy="381000"/>
            <a:chOff x="2256" y="720"/>
            <a:chExt cx="960" cy="960"/>
          </a:xfrm>
        </p:grpSpPr>
        <p:sp>
          <p:nvSpPr>
            <p:cNvPr id="562"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4" name="WordArt 1059"/>
            <p:cNvSpPr>
              <a:spLocks noChangeArrowheads="1" noChangeShapeType="1" noTextEdit="1"/>
            </p:cNvSpPr>
            <p:nvPr/>
          </p:nvSpPr>
          <p:spPr bwMode="auto">
            <a:xfrm>
              <a:off x="2584" y="927"/>
              <a:ext cx="300" cy="50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2</a:t>
              </a:r>
            </a:p>
          </p:txBody>
        </p:sp>
      </p:grpSp>
      <p:grpSp>
        <p:nvGrpSpPr>
          <p:cNvPr id="565" name="Group 1056"/>
          <p:cNvGrpSpPr>
            <a:grpSpLocks/>
          </p:cNvGrpSpPr>
          <p:nvPr/>
        </p:nvGrpSpPr>
        <p:grpSpPr bwMode="auto">
          <a:xfrm>
            <a:off x="-1462404" y="5382569"/>
            <a:ext cx="381000" cy="381000"/>
            <a:chOff x="2256" y="720"/>
            <a:chExt cx="960" cy="960"/>
          </a:xfrm>
        </p:grpSpPr>
        <p:sp>
          <p:nvSpPr>
            <p:cNvPr id="566" name="Oval 1057"/>
            <p:cNvSpPr>
              <a:spLocks noChangeArrowheads="1"/>
            </p:cNvSpPr>
            <p:nvPr/>
          </p:nvSpPr>
          <p:spPr bwMode="auto">
            <a:xfrm>
              <a:off x="2256" y="720"/>
              <a:ext cx="960" cy="9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7" name="AutoShape 1058"/>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E24100"/>
            </a:solidFill>
            <a:ln>
              <a:noFill/>
            </a:ln>
            <a:effectLst/>
            <a:scene3d>
              <a:camera prst="orthographicFront"/>
              <a:lightRig rig="threePt" dir="t"/>
            </a:scene3d>
            <a:sp3d>
              <a:bevelT w="38100" h="38100"/>
            </a:sp3d>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8" name="WordArt 1059"/>
            <p:cNvSpPr>
              <a:spLocks noChangeAspect="1" noChangeArrowheads="1" noChangeShapeType="1" noTextEdit="1"/>
            </p:cNvSpPr>
            <p:nvPr/>
          </p:nvSpPr>
          <p:spPr bwMode="auto">
            <a:xfrm>
              <a:off x="2584" y="927"/>
              <a:ext cx="315" cy="53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25400" h="25400"/>
              </a:sp3d>
            </a:bodyPr>
            <a:lstStyle/>
            <a:p>
              <a:r>
                <a:rPr lang="en-US" sz="3600" kern="10" dirty="0">
                  <a:solidFill>
                    <a:srgbClr val="E24100"/>
                  </a:solidFill>
                  <a:latin typeface="Arial Black"/>
                </a:rPr>
                <a:t>3</a:t>
              </a:r>
            </a:p>
          </p:txBody>
        </p:sp>
      </p:grpSp>
      <p:sp>
        <p:nvSpPr>
          <p:cNvPr id="569" name="Rectangle 568"/>
          <p:cNvSpPr/>
          <p:nvPr/>
        </p:nvSpPr>
        <p:spPr>
          <a:xfrm>
            <a:off x="10812089" y="1148220"/>
            <a:ext cx="425724" cy="26193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TextBox 320"/>
          <p:cNvSpPr txBox="1"/>
          <p:nvPr/>
        </p:nvSpPr>
        <p:spPr>
          <a:xfrm>
            <a:off x="5089349" y="1838115"/>
            <a:ext cx="2055390" cy="369332"/>
          </a:xfrm>
          <a:prstGeom prst="rect">
            <a:avLst/>
          </a:prstGeom>
          <a:noFill/>
        </p:spPr>
        <p:txBody>
          <a:bodyPr wrap="square" rtlCol="0">
            <a:spAutoFit/>
          </a:bodyPr>
          <a:lstStyle/>
          <a:p>
            <a:r>
              <a:rPr lang="en-US" b="1" dirty="0">
                <a:solidFill>
                  <a:srgbClr val="6E5A36"/>
                </a:solidFill>
                <a:latin typeface="Arial" pitchFamily="34" charset="0"/>
                <a:cs typeface="Arial" pitchFamily="34" charset="0"/>
              </a:rPr>
              <a:t>Eligible Basis</a:t>
            </a:r>
          </a:p>
        </p:txBody>
      </p:sp>
      <p:sp>
        <p:nvSpPr>
          <p:cNvPr id="358" name="Text Box 140"/>
          <p:cNvSpPr txBox="1">
            <a:spLocks noChangeArrowheads="1"/>
          </p:cNvSpPr>
          <p:nvPr/>
        </p:nvSpPr>
        <p:spPr bwMode="auto">
          <a:xfrm>
            <a:off x="6680411" y="1909205"/>
            <a:ext cx="1386818" cy="289310"/>
          </a:xfrm>
          <a:prstGeom prst="rect">
            <a:avLst/>
          </a:prstGeom>
          <a:noFill/>
          <a:ln w="9525">
            <a:noFill/>
            <a:miter lim="800000"/>
            <a:headEnd/>
            <a:tailEnd/>
          </a:ln>
          <a:effectLst/>
        </p:spPr>
        <p:txBody>
          <a:bodyPr wrap="square">
            <a:spAutoFit/>
          </a:bodyPr>
          <a:lstStyle/>
          <a:p>
            <a:pPr>
              <a:lnSpc>
                <a:spcPct val="80000"/>
              </a:lnSpc>
            </a:pPr>
            <a:r>
              <a:rPr lang="en-US" sz="1600" b="1" dirty="0">
                <a:solidFill>
                  <a:srgbClr val="000000"/>
                </a:solidFill>
                <a:latin typeface="Arial" pitchFamily="34" charset="0"/>
                <a:cs typeface="Arial" pitchFamily="34" charset="0"/>
              </a:rPr>
              <a:t>= $10mil</a:t>
            </a:r>
            <a:endParaRPr lang="en-US" b="1" baseline="-25000" dirty="0">
              <a:solidFill>
                <a:srgbClr val="000000"/>
              </a:solidFill>
              <a:latin typeface="Arial" pitchFamily="34" charset="0"/>
              <a:cs typeface="Arial" pitchFamily="34" charset="0"/>
            </a:endParaRPr>
          </a:p>
        </p:txBody>
      </p:sp>
      <p:sp>
        <p:nvSpPr>
          <p:cNvPr id="7" name="Freeform 6"/>
          <p:cNvSpPr/>
          <p:nvPr/>
        </p:nvSpPr>
        <p:spPr>
          <a:xfrm>
            <a:off x="7363328" y="2155928"/>
            <a:ext cx="84264" cy="356616"/>
          </a:xfrm>
          <a:custGeom>
            <a:avLst/>
            <a:gdLst>
              <a:gd name="connsiteX0" fmla="*/ 0 w 60157"/>
              <a:gd name="connsiteY0" fmla="*/ 0 h 529389"/>
              <a:gd name="connsiteX1" fmla="*/ 36094 w 60157"/>
              <a:gd name="connsiteY1" fmla="*/ 216568 h 529389"/>
              <a:gd name="connsiteX2" fmla="*/ 60157 w 60157"/>
              <a:gd name="connsiteY2" fmla="*/ 529389 h 529389"/>
            </a:gdLst>
            <a:ahLst/>
            <a:cxnLst>
              <a:cxn ang="0">
                <a:pos x="connsiteX0" y="connsiteY0"/>
              </a:cxn>
              <a:cxn ang="0">
                <a:pos x="connsiteX1" y="connsiteY1"/>
              </a:cxn>
              <a:cxn ang="0">
                <a:pos x="connsiteX2" y="connsiteY2"/>
              </a:cxn>
            </a:cxnLst>
            <a:rect l="l" t="t" r="r" b="b"/>
            <a:pathLst>
              <a:path w="60157" h="529389">
                <a:moveTo>
                  <a:pt x="0" y="0"/>
                </a:moveTo>
                <a:cubicBezTo>
                  <a:pt x="13034" y="64168"/>
                  <a:pt x="26068" y="128337"/>
                  <a:pt x="36094" y="216568"/>
                </a:cubicBezTo>
                <a:cubicBezTo>
                  <a:pt x="46120" y="304800"/>
                  <a:pt x="53138" y="417094"/>
                  <a:pt x="60157" y="52938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7700210" y="2081462"/>
            <a:ext cx="777240" cy="612648"/>
          </a:xfrm>
          <a:custGeom>
            <a:avLst/>
            <a:gdLst>
              <a:gd name="connsiteX0" fmla="*/ 0 w 565870"/>
              <a:gd name="connsiteY0" fmla="*/ 0 h 445169"/>
              <a:gd name="connsiteX1" fmla="*/ 409074 w 565870"/>
              <a:gd name="connsiteY1" fmla="*/ 120316 h 445169"/>
              <a:gd name="connsiteX2" fmla="*/ 541421 w 565870"/>
              <a:gd name="connsiteY2" fmla="*/ 264695 h 445169"/>
              <a:gd name="connsiteX3" fmla="*/ 565485 w 565870"/>
              <a:gd name="connsiteY3" fmla="*/ 445169 h 445169"/>
            </a:gdLst>
            <a:ahLst/>
            <a:cxnLst>
              <a:cxn ang="0">
                <a:pos x="connsiteX0" y="connsiteY0"/>
              </a:cxn>
              <a:cxn ang="0">
                <a:pos x="connsiteX1" y="connsiteY1"/>
              </a:cxn>
              <a:cxn ang="0">
                <a:pos x="connsiteX2" y="connsiteY2"/>
              </a:cxn>
              <a:cxn ang="0">
                <a:pos x="connsiteX3" y="connsiteY3"/>
              </a:cxn>
            </a:cxnLst>
            <a:rect l="l" t="t" r="r" b="b"/>
            <a:pathLst>
              <a:path w="565870" h="445169">
                <a:moveTo>
                  <a:pt x="0" y="0"/>
                </a:moveTo>
                <a:cubicBezTo>
                  <a:pt x="159418" y="38100"/>
                  <a:pt x="318837" y="76200"/>
                  <a:pt x="409074" y="120316"/>
                </a:cubicBezTo>
                <a:cubicBezTo>
                  <a:pt x="499311" y="164432"/>
                  <a:pt x="515353" y="210553"/>
                  <a:pt x="541421" y="264695"/>
                </a:cubicBezTo>
                <a:cubicBezTo>
                  <a:pt x="567489" y="318837"/>
                  <a:pt x="566487" y="382003"/>
                  <a:pt x="565485" y="44516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3" name="Rectangle 85"/>
          <p:cNvSpPr>
            <a:spLocks noChangeAspect="1" noChangeArrowheads="1"/>
          </p:cNvSpPr>
          <p:nvPr/>
        </p:nvSpPr>
        <p:spPr bwMode="auto">
          <a:xfrm>
            <a:off x="7103833" y="2940559"/>
            <a:ext cx="732496" cy="489708"/>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47" name="Rectangle 85"/>
          <p:cNvSpPr>
            <a:spLocks noChangeArrowheads="1"/>
          </p:cNvSpPr>
          <p:nvPr/>
        </p:nvSpPr>
        <p:spPr bwMode="auto">
          <a:xfrm>
            <a:off x="7103833" y="3060135"/>
            <a:ext cx="731520" cy="370132"/>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251" name="AutoShape 86"/>
          <p:cNvSpPr>
            <a:spLocks noChangeAspect="1" noChangeArrowheads="1"/>
          </p:cNvSpPr>
          <p:nvPr/>
        </p:nvSpPr>
        <p:spPr bwMode="auto">
          <a:xfrm rot="10800000">
            <a:off x="7059595" y="2749390"/>
            <a:ext cx="820973" cy="189768"/>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20" name="Rectangle 85"/>
          <p:cNvSpPr>
            <a:spLocks noChangeAspect="1" noChangeArrowheads="1"/>
          </p:cNvSpPr>
          <p:nvPr/>
        </p:nvSpPr>
        <p:spPr bwMode="auto">
          <a:xfrm>
            <a:off x="8223211" y="3066642"/>
            <a:ext cx="543904" cy="363625"/>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21" name="Rectangle 85"/>
          <p:cNvSpPr>
            <a:spLocks noChangeArrowheads="1"/>
          </p:cNvSpPr>
          <p:nvPr/>
        </p:nvSpPr>
        <p:spPr bwMode="auto">
          <a:xfrm>
            <a:off x="8223211" y="3065601"/>
            <a:ext cx="543904" cy="364666"/>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222" name="AutoShape 86"/>
          <p:cNvSpPr>
            <a:spLocks noChangeAspect="1" noChangeArrowheads="1"/>
          </p:cNvSpPr>
          <p:nvPr/>
        </p:nvSpPr>
        <p:spPr bwMode="auto">
          <a:xfrm rot="10800000">
            <a:off x="8190363" y="2924693"/>
            <a:ext cx="609601" cy="14090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23" name="TextBox 222"/>
          <p:cNvSpPr txBox="1"/>
          <p:nvPr/>
        </p:nvSpPr>
        <p:spPr>
          <a:xfrm>
            <a:off x="8329092" y="2696093"/>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B</a:t>
            </a:r>
          </a:p>
        </p:txBody>
      </p:sp>
      <p:sp>
        <p:nvSpPr>
          <p:cNvPr id="224" name="TextBox 223"/>
          <p:cNvSpPr txBox="1"/>
          <p:nvPr/>
        </p:nvSpPr>
        <p:spPr>
          <a:xfrm>
            <a:off x="7298584" y="2512323"/>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A</a:t>
            </a:r>
          </a:p>
        </p:txBody>
      </p:sp>
      <p:sp>
        <p:nvSpPr>
          <p:cNvPr id="571" name="Text Box 140"/>
          <p:cNvSpPr txBox="1">
            <a:spLocks noChangeArrowheads="1"/>
          </p:cNvSpPr>
          <p:nvPr/>
        </p:nvSpPr>
        <p:spPr bwMode="auto">
          <a:xfrm>
            <a:off x="7691412" y="1538799"/>
            <a:ext cx="1445313" cy="486287"/>
          </a:xfrm>
          <a:prstGeom prst="rect">
            <a:avLst/>
          </a:prstGeom>
          <a:noFill/>
          <a:ln w="9525">
            <a:noFill/>
            <a:miter lim="800000"/>
            <a:headEnd/>
            <a:tailEnd/>
          </a:ln>
          <a:effectLst/>
        </p:spPr>
        <p:txBody>
          <a:bodyPr wrap="square">
            <a:spAutoFit/>
          </a:bodyPr>
          <a:lstStyle/>
          <a:p>
            <a:pPr algn="ctr">
              <a:lnSpc>
                <a:spcPct val="80000"/>
              </a:lnSpc>
            </a:pPr>
            <a:r>
              <a:rPr lang="en-US" sz="1600" b="1" dirty="0">
                <a:solidFill>
                  <a:srgbClr val="0070C0"/>
                </a:solidFill>
                <a:latin typeface="Arial" pitchFamily="34" charset="0"/>
                <a:cs typeface="Arial" pitchFamily="34" charset="0"/>
              </a:rPr>
              <a:t>25% Market-Rate Units</a:t>
            </a:r>
            <a:endParaRPr lang="en-US" b="1" baseline="-25000" dirty="0">
              <a:solidFill>
                <a:srgbClr val="0070C0"/>
              </a:solidFill>
              <a:latin typeface="Arial" pitchFamily="34" charset="0"/>
              <a:cs typeface="Arial" pitchFamily="34" charset="0"/>
            </a:endParaRPr>
          </a:p>
        </p:txBody>
      </p:sp>
      <p:sp>
        <p:nvSpPr>
          <p:cNvPr id="10" name="Freeform 9"/>
          <p:cNvSpPr/>
          <p:nvPr/>
        </p:nvSpPr>
        <p:spPr>
          <a:xfrm>
            <a:off x="9747260" y="1945907"/>
            <a:ext cx="275283" cy="1157437"/>
          </a:xfrm>
          <a:custGeom>
            <a:avLst/>
            <a:gdLst>
              <a:gd name="connsiteX0" fmla="*/ 48126 w 186613"/>
              <a:gd name="connsiteY0" fmla="*/ 2731169 h 2731169"/>
              <a:gd name="connsiteX1" fmla="*/ 168442 w 186613"/>
              <a:gd name="connsiteY1" fmla="*/ 2237874 h 2731169"/>
              <a:gd name="connsiteX2" fmla="*/ 168442 w 186613"/>
              <a:gd name="connsiteY2" fmla="*/ 1179095 h 2731169"/>
              <a:gd name="connsiteX3" fmla="*/ 0 w 186613"/>
              <a:gd name="connsiteY3" fmla="*/ 0 h 2731169"/>
            </a:gdLst>
            <a:ahLst/>
            <a:cxnLst>
              <a:cxn ang="0">
                <a:pos x="connsiteX0" y="connsiteY0"/>
              </a:cxn>
              <a:cxn ang="0">
                <a:pos x="connsiteX1" y="connsiteY1"/>
              </a:cxn>
              <a:cxn ang="0">
                <a:pos x="connsiteX2" y="connsiteY2"/>
              </a:cxn>
              <a:cxn ang="0">
                <a:pos x="connsiteX3" y="connsiteY3"/>
              </a:cxn>
            </a:cxnLst>
            <a:rect l="l" t="t" r="r" b="b"/>
            <a:pathLst>
              <a:path w="186613" h="2731169">
                <a:moveTo>
                  <a:pt x="48126" y="2731169"/>
                </a:moveTo>
                <a:cubicBezTo>
                  <a:pt x="98257" y="2613861"/>
                  <a:pt x="148389" y="2496553"/>
                  <a:pt x="168442" y="2237874"/>
                </a:cubicBezTo>
                <a:cubicBezTo>
                  <a:pt x="188495" y="1979195"/>
                  <a:pt x="196516" y="1552074"/>
                  <a:pt x="168442" y="1179095"/>
                </a:cubicBezTo>
                <a:cubicBezTo>
                  <a:pt x="140368" y="806116"/>
                  <a:pt x="70184" y="403058"/>
                  <a:pt x="0" y="0"/>
                </a:cubicBezTo>
              </a:path>
            </a:pathLst>
          </a:custGeom>
          <a:noFill/>
          <a:ln w="34925">
            <a:solidFill>
              <a:srgbClr val="0070C0"/>
            </a:solidFill>
            <a:head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rot="1680000">
            <a:off x="8011986" y="1962626"/>
            <a:ext cx="169944" cy="1179094"/>
          </a:xfrm>
          <a:custGeom>
            <a:avLst/>
            <a:gdLst>
              <a:gd name="connsiteX0" fmla="*/ 0 w 96253"/>
              <a:gd name="connsiteY0" fmla="*/ 0 h 1179094"/>
              <a:gd name="connsiteX1" fmla="*/ 96253 w 96253"/>
              <a:gd name="connsiteY1" fmla="*/ 541421 h 1179094"/>
              <a:gd name="connsiteX2" fmla="*/ 0 w 96253"/>
              <a:gd name="connsiteY2" fmla="*/ 1179094 h 1179094"/>
            </a:gdLst>
            <a:ahLst/>
            <a:cxnLst>
              <a:cxn ang="0">
                <a:pos x="connsiteX0" y="connsiteY0"/>
              </a:cxn>
              <a:cxn ang="0">
                <a:pos x="connsiteX1" y="connsiteY1"/>
              </a:cxn>
              <a:cxn ang="0">
                <a:pos x="connsiteX2" y="connsiteY2"/>
              </a:cxn>
            </a:cxnLst>
            <a:rect l="l" t="t" r="r" b="b"/>
            <a:pathLst>
              <a:path w="96253" h="1179094">
                <a:moveTo>
                  <a:pt x="0" y="0"/>
                </a:moveTo>
                <a:cubicBezTo>
                  <a:pt x="48126" y="172452"/>
                  <a:pt x="96253" y="344905"/>
                  <a:pt x="96253" y="541421"/>
                </a:cubicBezTo>
                <a:cubicBezTo>
                  <a:pt x="96253" y="737937"/>
                  <a:pt x="48126" y="958515"/>
                  <a:pt x="0" y="1179094"/>
                </a:cubicBezTo>
              </a:path>
            </a:pathLst>
          </a:custGeom>
          <a:noFill/>
          <a:ln w="34925">
            <a:solidFill>
              <a:srgbClr val="0070C0"/>
            </a:solidFill>
            <a:headEnd type="none" w="lg" len="lg"/>
            <a:tailEnd type="arrow" w="lg" len="lg"/>
          </a:ln>
          <a:effectLst>
            <a:outerShdw blurRad="50800" dist="12700" dir="2700000" algn="tl"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3" name="Picture 3" hidden="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4" name="Group 852" hidden="1"/>
          <p:cNvGrpSpPr/>
          <p:nvPr/>
        </p:nvGrpSpPr>
        <p:grpSpPr>
          <a:xfrm>
            <a:off x="91440" y="1734458"/>
            <a:ext cx="1600200" cy="475342"/>
            <a:chOff x="654135" y="0"/>
            <a:chExt cx="2271278" cy="674688"/>
          </a:xfrm>
        </p:grpSpPr>
        <p:grpSp>
          <p:nvGrpSpPr>
            <p:cNvPr id="155" name="Group 40"/>
            <p:cNvGrpSpPr/>
            <p:nvPr/>
          </p:nvGrpSpPr>
          <p:grpSpPr>
            <a:xfrm>
              <a:off x="1143000" y="0"/>
              <a:ext cx="759023" cy="674688"/>
              <a:chOff x="4572000" y="990603"/>
              <a:chExt cx="759023" cy="674688"/>
            </a:xfrm>
          </p:grpSpPr>
          <p:grpSp>
            <p:nvGrpSpPr>
              <p:cNvPr id="157" name="Group 20"/>
              <p:cNvGrpSpPr>
                <a:grpSpLocks/>
              </p:cNvGrpSpPr>
              <p:nvPr/>
            </p:nvGrpSpPr>
            <p:grpSpPr bwMode="auto">
              <a:xfrm>
                <a:off x="4648200" y="990603"/>
                <a:ext cx="541338" cy="674688"/>
                <a:chOff x="2767" y="2204"/>
                <a:chExt cx="617" cy="768"/>
              </a:xfrm>
            </p:grpSpPr>
            <p:sp>
              <p:nvSpPr>
                <p:cNvPr id="15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6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158" name="TextBox 15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156" name="TextBox 155"/>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sp>
        <p:nvSpPr>
          <p:cNvPr id="71" name="TextBox 70"/>
          <p:cNvSpPr txBox="1"/>
          <p:nvPr/>
        </p:nvSpPr>
        <p:spPr>
          <a:xfrm>
            <a:off x="7309" y="6173033"/>
            <a:ext cx="2125465"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42(c)(1) </a:t>
            </a:r>
          </a:p>
        </p:txBody>
      </p:sp>
      <p:sp>
        <p:nvSpPr>
          <p:cNvPr id="3" name="Title 2"/>
          <p:cNvSpPr>
            <a:spLocks noGrp="1"/>
          </p:cNvSpPr>
          <p:nvPr>
            <p:ph type="title" idx="4294967295"/>
          </p:nvPr>
        </p:nvSpPr>
        <p:spPr>
          <a:xfrm>
            <a:off x="2699657" y="-949325"/>
            <a:ext cx="4659086" cy="884237"/>
          </a:xfrm>
        </p:spPr>
        <p:txBody>
          <a:bodyPr/>
          <a:lstStyle/>
          <a:p>
            <a:r>
              <a:rPr lang="en-US" dirty="0"/>
              <a:t>Qualified basis</a:t>
            </a:r>
          </a:p>
        </p:txBody>
      </p:sp>
      <p:cxnSp>
        <p:nvCxnSpPr>
          <p:cNvPr id="73" name="Straight Connector 72"/>
          <p:cNvCxnSpPr/>
          <p:nvPr/>
        </p:nvCxnSpPr>
        <p:spPr>
          <a:xfrm>
            <a:off x="4657410" y="4628289"/>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657410" y="4043710"/>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059595" y="4043710"/>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8046338" y="4043710"/>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059595" y="4628289"/>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046338" y="4628289"/>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Pie 80"/>
          <p:cNvSpPr>
            <a:spLocks/>
          </p:cNvSpPr>
          <p:nvPr/>
        </p:nvSpPr>
        <p:spPr bwMode="auto">
          <a:xfrm>
            <a:off x="332297" y="1876215"/>
            <a:ext cx="841528" cy="686510"/>
          </a:xfrm>
          <a:prstGeom prst="pie">
            <a:avLst>
              <a:gd name="adj1" fmla="val 18747024"/>
              <a:gd name="adj2" fmla="val 2064104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7620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82" name="Oval 81"/>
          <p:cNvSpPr>
            <a:spLocks noChangeAspect="1"/>
          </p:cNvSpPr>
          <p:nvPr/>
        </p:nvSpPr>
        <p:spPr>
          <a:xfrm>
            <a:off x="613162" y="1772558"/>
            <a:ext cx="712559" cy="704778"/>
          </a:xfrm>
          <a:prstGeom prst="ellipse">
            <a:avLst/>
          </a:prstGeom>
          <a:noFill/>
          <a:ln w="25400">
            <a:solidFill>
              <a:srgbClr val="01D5FF">
                <a:alpha val="70000"/>
              </a:srgbClr>
            </a:solidFill>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9BEC2AC5-6474-FB68-E6AF-772BC0660C14}"/>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C1F88962-CE5F-6645-8862-B05AA617967D}"/>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28879408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4">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6">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6">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4">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5">
                                            <p:txEl>
                                              <p:pRg st="4" end="4"/>
                                            </p:txEl>
                                          </p:spTgt>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5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uiExpand="1" build="allAtOnce"/>
      <p:bldP spid="236" grpId="0" uiExpand="1" build="allAtOnce"/>
      <p:bldP spid="215" grpId="0" uiExpand="1" build="p"/>
      <p:bldP spid="234" grpId="0" uiExpand="1" build="p"/>
      <p:bldP spid="244" grpId="0" uiExpand="1" build="p"/>
      <p:bldP spid="247" grpId="0" uiExpand="1" animBg="1"/>
      <p:bldP spid="221" grpId="0" uiExpand="1" animBg="1"/>
      <p:bldP spid="571" grpId="0" uiExpand="1"/>
      <p:bldP spid="571" grpId="1"/>
      <p:bldP spid="11" grpId="0" uiExpand="1"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D3C31903-56A9-DB5B-64A4-67B8A449BC95}"/>
              </a:ext>
            </a:extLst>
          </p:cNvPr>
          <p:cNvPicPr>
            <a:picLocks noChangeAspect="1"/>
          </p:cNvPicPr>
          <p:nvPr/>
        </p:nvPicPr>
        <p:blipFill>
          <a:blip r:embed="rId2"/>
          <a:stretch>
            <a:fillRect/>
          </a:stretch>
        </p:blipFill>
        <p:spPr>
          <a:xfrm>
            <a:off x="46309" y="689210"/>
            <a:ext cx="1197864" cy="2897925"/>
          </a:xfrm>
          <a:prstGeom prst="rect">
            <a:avLst/>
          </a:prstGeom>
        </p:spPr>
      </p:pic>
      <p:pic>
        <p:nvPicPr>
          <p:cNvPr id="79" name="Picture 78" hidden="1"/>
          <p:cNvPicPr>
            <a:picLocks noChangeAspect="1"/>
          </p:cNvPicPr>
          <p:nvPr/>
        </p:nvPicPr>
        <p:blipFill>
          <a:blip r:embed="rId3"/>
          <a:stretch>
            <a:fillRect/>
          </a:stretch>
        </p:blipFill>
        <p:spPr>
          <a:xfrm>
            <a:off x="46361" y="689209"/>
            <a:ext cx="1201943" cy="2907792"/>
          </a:xfrm>
          <a:prstGeom prst="rect">
            <a:avLst/>
          </a:prstGeom>
        </p:spPr>
      </p:pic>
      <p:pic>
        <p:nvPicPr>
          <p:cNvPr id="637" name="Picture 636" descr="iStock_000010054205Small.jpg"/>
          <p:cNvPicPr>
            <a:picLocks noChangeAspect="1"/>
          </p:cNvPicPr>
          <p:nvPr/>
        </p:nvPicPr>
        <p:blipFill>
          <a:blip r:embed="rId4"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sp>
        <p:nvSpPr>
          <p:cNvPr id="12" name="Title 11"/>
          <p:cNvSpPr>
            <a:spLocks noGrp="1"/>
          </p:cNvSpPr>
          <p:nvPr>
            <p:ph type="title" idx="4294967295"/>
          </p:nvPr>
        </p:nvSpPr>
        <p:spPr>
          <a:xfrm>
            <a:off x="0" y="-1314450"/>
            <a:ext cx="8229600" cy="884237"/>
          </a:xfrm>
        </p:spPr>
        <p:txBody>
          <a:bodyPr>
            <a:normAutofit/>
          </a:bodyPr>
          <a:lstStyle/>
          <a:p>
            <a:r>
              <a:rPr lang="en-US" dirty="0"/>
              <a:t>Annual</a:t>
            </a:r>
            <a:r>
              <a:rPr lang="en-US" baseline="0" dirty="0"/>
              <a:t> credits, total credits</a:t>
            </a:r>
            <a:endParaRPr lang="en-US" dirty="0"/>
          </a:p>
        </p:txBody>
      </p:sp>
      <p:pic>
        <p:nvPicPr>
          <p:cNvPr id="30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43523">
            <a:off x="1048716" y="7261844"/>
            <a:ext cx="1378962" cy="24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4" name="Pie 343"/>
          <p:cNvSpPr/>
          <p:nvPr/>
        </p:nvSpPr>
        <p:spPr bwMode="auto">
          <a:xfrm>
            <a:off x="-3136232" y="5148402"/>
            <a:ext cx="1371600" cy="1219200"/>
          </a:xfrm>
          <a:prstGeom prst="pie">
            <a:avLst>
              <a:gd name="adj1" fmla="val 18492261"/>
              <a:gd name="adj2" fmla="val 16882925"/>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marR="0" indent="0">
              <a:lnSpc>
                <a:spcPct val="100000"/>
              </a:lnSpc>
              <a:buClrTx/>
              <a:buSzTx/>
              <a:buFontTx/>
              <a:buNone/>
              <a:tabLst/>
              <a:defRPr/>
            </a:pPr>
            <a:endParaRPr lang="en-US" dirty="0"/>
          </a:p>
        </p:txBody>
      </p:sp>
      <p:sp>
        <p:nvSpPr>
          <p:cNvPr id="345" name="Pie 344"/>
          <p:cNvSpPr/>
          <p:nvPr/>
        </p:nvSpPr>
        <p:spPr bwMode="auto">
          <a:xfrm>
            <a:off x="-3014312" y="5124566"/>
            <a:ext cx="1371600" cy="1219200"/>
          </a:xfrm>
          <a:prstGeom prst="pie">
            <a:avLst>
              <a:gd name="adj1" fmla="val 16947559"/>
              <a:gd name="adj2" fmla="val 18263498"/>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a:defRPr/>
            </a:pPr>
            <a:endParaRPr lang="en-US" dirty="0"/>
          </a:p>
        </p:txBody>
      </p:sp>
      <p:sp>
        <p:nvSpPr>
          <p:cNvPr id="346" name="TextBox 345"/>
          <p:cNvSpPr txBox="1"/>
          <p:nvPr/>
        </p:nvSpPr>
        <p:spPr>
          <a:xfrm>
            <a:off x="-3255179" y="6151194"/>
            <a:ext cx="1600200" cy="415498"/>
          </a:xfrm>
          <a:prstGeom prst="rect">
            <a:avLst/>
          </a:prstGeom>
          <a:noFill/>
        </p:spPr>
        <p:txBody>
          <a:bodyPr wrap="square" rtlCol="0">
            <a:spAutoFit/>
          </a:bodyPr>
          <a:lstStyle/>
          <a:p>
            <a:pPr algn="ctr"/>
            <a:r>
              <a:rPr lang="en-US" sz="1050" b="1" dirty="0">
                <a:latin typeface="Arial" pitchFamily="34" charset="0"/>
                <a:cs typeface="Arial" pitchFamily="34" charset="0"/>
              </a:rPr>
              <a:t>Private Activity</a:t>
            </a:r>
          </a:p>
          <a:p>
            <a:pPr algn="ctr"/>
            <a:r>
              <a:rPr lang="en-US" sz="1050" b="1" dirty="0">
                <a:latin typeface="Arial" pitchFamily="34" charset="0"/>
                <a:cs typeface="Arial" pitchFamily="34" charset="0"/>
              </a:rPr>
              <a:t>Tax-Exempt Bonds</a:t>
            </a:r>
          </a:p>
        </p:txBody>
      </p:sp>
      <p:sp>
        <p:nvSpPr>
          <p:cNvPr id="347" name="Rectangle 346"/>
          <p:cNvSpPr/>
          <p:nvPr/>
        </p:nvSpPr>
        <p:spPr>
          <a:xfrm>
            <a:off x="-4007187" y="2908567"/>
            <a:ext cx="3357349" cy="188726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Pie 347"/>
          <p:cNvSpPr>
            <a:spLocks/>
          </p:cNvSpPr>
          <p:nvPr/>
        </p:nvSpPr>
        <p:spPr bwMode="auto">
          <a:xfrm>
            <a:off x="-1585333" y="5702766"/>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49" name="Pie 348"/>
          <p:cNvSpPr>
            <a:spLocks/>
          </p:cNvSpPr>
          <p:nvPr/>
        </p:nvSpPr>
        <p:spPr bwMode="auto">
          <a:xfrm>
            <a:off x="-1804789" y="5736294"/>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50" name="Text Box 2"/>
          <p:cNvSpPr txBox="1">
            <a:spLocks noChangeArrowheads="1"/>
          </p:cNvSpPr>
          <p:nvPr/>
        </p:nvSpPr>
        <p:spPr bwMode="auto">
          <a:xfrm>
            <a:off x="-1957325" y="5933548"/>
            <a:ext cx="1022350" cy="215444"/>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000" b="1" dirty="0">
                <a:solidFill>
                  <a:schemeClr val="accent6">
                    <a:lumMod val="50000"/>
                  </a:schemeClr>
                </a:solidFill>
                <a:latin typeface="Arial" pitchFamily="34" charset="0"/>
                <a:cs typeface="Arial" pitchFamily="34" charset="0"/>
              </a:rPr>
              <a:t>LIHTCs</a:t>
            </a:r>
          </a:p>
        </p:txBody>
      </p:sp>
      <p:sp>
        <p:nvSpPr>
          <p:cNvPr id="71" name="Freeform 38"/>
          <p:cNvSpPr>
            <a:spLocks/>
          </p:cNvSpPr>
          <p:nvPr/>
        </p:nvSpPr>
        <p:spPr bwMode="auto">
          <a:xfrm>
            <a:off x="2638898" y="7323921"/>
            <a:ext cx="600494" cy="612599"/>
          </a:xfrm>
          <a:custGeom>
            <a:avLst/>
            <a:gdLst>
              <a:gd name="T0" fmla="*/ 1235 w 2624"/>
              <a:gd name="T1" fmla="*/ 2415 h 3194"/>
              <a:gd name="T2" fmla="*/ 1105 w 2624"/>
              <a:gd name="T3" fmla="*/ 2146 h 3194"/>
              <a:gd name="T4" fmla="*/ 1047 w 2624"/>
              <a:gd name="T5" fmla="*/ 2069 h 3194"/>
              <a:gd name="T6" fmla="*/ 909 w 2624"/>
              <a:gd name="T7" fmla="*/ 2012 h 3194"/>
              <a:gd name="T8" fmla="*/ 748 w 2624"/>
              <a:gd name="T9" fmla="*/ 2062 h 3194"/>
              <a:gd name="T10" fmla="*/ 541 w 2624"/>
              <a:gd name="T11" fmla="*/ 2161 h 3194"/>
              <a:gd name="T12" fmla="*/ 361 w 2624"/>
              <a:gd name="T13" fmla="*/ 1916 h 3194"/>
              <a:gd name="T14" fmla="*/ 189 w 2624"/>
              <a:gd name="T15" fmla="*/ 1573 h 3194"/>
              <a:gd name="T16" fmla="*/ 26 w 2624"/>
              <a:gd name="T17" fmla="*/ 1360 h 3194"/>
              <a:gd name="T18" fmla="*/ 56 w 2624"/>
              <a:gd name="T19" fmla="*/ 1289 h 3194"/>
              <a:gd name="T20" fmla="*/ 346 w 2624"/>
              <a:gd name="T21" fmla="*/ 1316 h 3194"/>
              <a:gd name="T22" fmla="*/ 579 w 2624"/>
              <a:gd name="T23" fmla="*/ 1334 h 3194"/>
              <a:gd name="T24" fmla="*/ 704 w 2624"/>
              <a:gd name="T25" fmla="*/ 1343 h 3194"/>
              <a:gd name="T26" fmla="*/ 723 w 2624"/>
              <a:gd name="T27" fmla="*/ 1157 h 3194"/>
              <a:gd name="T28" fmla="*/ 736 w 2624"/>
              <a:gd name="T29" fmla="*/ 896 h 3194"/>
              <a:gd name="T30" fmla="*/ 744 w 2624"/>
              <a:gd name="T31" fmla="*/ 747 h 3194"/>
              <a:gd name="T32" fmla="*/ 753 w 2624"/>
              <a:gd name="T33" fmla="*/ 524 h 3194"/>
              <a:gd name="T34" fmla="*/ 757 w 2624"/>
              <a:gd name="T35" fmla="*/ 394 h 3194"/>
              <a:gd name="T36" fmla="*/ 765 w 2624"/>
              <a:gd name="T37" fmla="*/ 218 h 3194"/>
              <a:gd name="T38" fmla="*/ 939 w 2624"/>
              <a:gd name="T39" fmla="*/ 10 h 3194"/>
              <a:gd name="T40" fmla="*/ 1041 w 2624"/>
              <a:gd name="T41" fmla="*/ 14 h 3194"/>
              <a:gd name="T42" fmla="*/ 1183 w 2624"/>
              <a:gd name="T43" fmla="*/ 20 h 3194"/>
              <a:gd name="T44" fmla="*/ 1348 w 2624"/>
              <a:gd name="T45" fmla="*/ 25 h 3194"/>
              <a:gd name="T46" fmla="*/ 1345 w 2624"/>
              <a:gd name="T47" fmla="*/ 227 h 3194"/>
              <a:gd name="T48" fmla="*/ 1343 w 2624"/>
              <a:gd name="T49" fmla="*/ 387 h 3194"/>
              <a:gd name="T50" fmla="*/ 1340 w 2624"/>
              <a:gd name="T51" fmla="*/ 530 h 3194"/>
              <a:gd name="T52" fmla="*/ 1387 w 2624"/>
              <a:gd name="T53" fmla="*/ 649 h 3194"/>
              <a:gd name="T54" fmla="*/ 1507 w 2624"/>
              <a:gd name="T55" fmla="*/ 719 h 3194"/>
              <a:gd name="T56" fmla="*/ 1617 w 2624"/>
              <a:gd name="T57" fmla="*/ 740 h 3194"/>
              <a:gd name="T58" fmla="*/ 1707 w 2624"/>
              <a:gd name="T59" fmla="*/ 736 h 3194"/>
              <a:gd name="T60" fmla="*/ 1811 w 2624"/>
              <a:gd name="T61" fmla="*/ 808 h 3194"/>
              <a:gd name="T62" fmla="*/ 1883 w 2624"/>
              <a:gd name="T63" fmla="*/ 849 h 3194"/>
              <a:gd name="T64" fmla="*/ 2001 w 2624"/>
              <a:gd name="T65" fmla="*/ 807 h 3194"/>
              <a:gd name="T66" fmla="*/ 2115 w 2624"/>
              <a:gd name="T67" fmla="*/ 811 h 3194"/>
              <a:gd name="T68" fmla="*/ 2200 w 2624"/>
              <a:gd name="T69" fmla="*/ 790 h 3194"/>
              <a:gd name="T70" fmla="*/ 2280 w 2624"/>
              <a:gd name="T71" fmla="*/ 787 h 3194"/>
              <a:gd name="T72" fmla="*/ 2345 w 2624"/>
              <a:gd name="T73" fmla="*/ 835 h 3194"/>
              <a:gd name="T74" fmla="*/ 2406 w 2624"/>
              <a:gd name="T75" fmla="*/ 878 h 3194"/>
              <a:gd name="T76" fmla="*/ 2502 w 2624"/>
              <a:gd name="T77" fmla="*/ 946 h 3194"/>
              <a:gd name="T78" fmla="*/ 2507 w 2624"/>
              <a:gd name="T79" fmla="*/ 1093 h 3194"/>
              <a:gd name="T80" fmla="*/ 2512 w 2624"/>
              <a:gd name="T81" fmla="*/ 1239 h 3194"/>
              <a:gd name="T82" fmla="*/ 2521 w 2624"/>
              <a:gd name="T83" fmla="*/ 1361 h 3194"/>
              <a:gd name="T84" fmla="*/ 2561 w 2624"/>
              <a:gd name="T85" fmla="*/ 1478 h 3194"/>
              <a:gd name="T86" fmla="*/ 2624 w 2624"/>
              <a:gd name="T87" fmla="*/ 1687 h 3194"/>
              <a:gd name="T88" fmla="*/ 2600 w 2624"/>
              <a:gd name="T89" fmla="*/ 1875 h 3194"/>
              <a:gd name="T90" fmla="*/ 2567 w 2624"/>
              <a:gd name="T91" fmla="*/ 1997 h 3194"/>
              <a:gd name="T92" fmla="*/ 2471 w 2624"/>
              <a:gd name="T93" fmla="*/ 2087 h 3194"/>
              <a:gd name="T94" fmla="*/ 2418 w 2624"/>
              <a:gd name="T95" fmla="*/ 2089 h 3194"/>
              <a:gd name="T96" fmla="*/ 2350 w 2624"/>
              <a:gd name="T97" fmla="*/ 2055 h 3194"/>
              <a:gd name="T98" fmla="*/ 2342 w 2624"/>
              <a:gd name="T99" fmla="*/ 2102 h 3194"/>
              <a:gd name="T100" fmla="*/ 2243 w 2624"/>
              <a:gd name="T101" fmla="*/ 2312 h 3194"/>
              <a:gd name="T102" fmla="*/ 2012 w 2624"/>
              <a:gd name="T103" fmla="*/ 2496 h 3194"/>
              <a:gd name="T104" fmla="*/ 1889 w 2624"/>
              <a:gd name="T105" fmla="*/ 2690 h 3194"/>
              <a:gd name="T106" fmla="*/ 1907 w 2624"/>
              <a:gd name="T107" fmla="*/ 3155 h 3194"/>
              <a:gd name="T108" fmla="*/ 1666 w 2624"/>
              <a:gd name="T109" fmla="*/ 3120 h 3194"/>
              <a:gd name="T110" fmla="*/ 1513 w 2624"/>
              <a:gd name="T111" fmla="*/ 3039 h 3194"/>
              <a:gd name="T112" fmla="*/ 1385 w 2624"/>
              <a:gd name="T113" fmla="*/ 2668 h 3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4" h="3194">
                <a:moveTo>
                  <a:pt x="1354" y="2641"/>
                </a:moveTo>
                <a:lnTo>
                  <a:pt x="1333" y="2604"/>
                </a:lnTo>
                <a:lnTo>
                  <a:pt x="1307" y="2558"/>
                </a:lnTo>
                <a:lnTo>
                  <a:pt x="1264" y="2499"/>
                </a:lnTo>
                <a:lnTo>
                  <a:pt x="1253" y="2485"/>
                </a:lnTo>
                <a:lnTo>
                  <a:pt x="1235" y="2415"/>
                </a:lnTo>
                <a:lnTo>
                  <a:pt x="1241" y="2409"/>
                </a:lnTo>
                <a:lnTo>
                  <a:pt x="1186" y="2290"/>
                </a:lnTo>
                <a:lnTo>
                  <a:pt x="1175" y="2233"/>
                </a:lnTo>
                <a:lnTo>
                  <a:pt x="1154" y="2208"/>
                </a:lnTo>
                <a:lnTo>
                  <a:pt x="1149" y="2187"/>
                </a:lnTo>
                <a:lnTo>
                  <a:pt x="1105" y="2146"/>
                </a:lnTo>
                <a:lnTo>
                  <a:pt x="1097" y="2120"/>
                </a:lnTo>
                <a:lnTo>
                  <a:pt x="1080" y="2116"/>
                </a:lnTo>
                <a:lnTo>
                  <a:pt x="1074" y="2103"/>
                </a:lnTo>
                <a:lnTo>
                  <a:pt x="1058" y="2100"/>
                </a:lnTo>
                <a:lnTo>
                  <a:pt x="1053" y="2069"/>
                </a:lnTo>
                <a:lnTo>
                  <a:pt x="1047" y="2069"/>
                </a:lnTo>
                <a:lnTo>
                  <a:pt x="1023" y="2029"/>
                </a:lnTo>
                <a:lnTo>
                  <a:pt x="1001" y="2026"/>
                </a:lnTo>
                <a:lnTo>
                  <a:pt x="1001" y="2021"/>
                </a:lnTo>
                <a:lnTo>
                  <a:pt x="956" y="2018"/>
                </a:lnTo>
                <a:lnTo>
                  <a:pt x="911" y="2007"/>
                </a:lnTo>
                <a:lnTo>
                  <a:pt x="909" y="2012"/>
                </a:lnTo>
                <a:lnTo>
                  <a:pt x="898" y="2008"/>
                </a:lnTo>
                <a:lnTo>
                  <a:pt x="896" y="2014"/>
                </a:lnTo>
                <a:lnTo>
                  <a:pt x="842" y="1984"/>
                </a:lnTo>
                <a:lnTo>
                  <a:pt x="796" y="2019"/>
                </a:lnTo>
                <a:lnTo>
                  <a:pt x="783" y="2019"/>
                </a:lnTo>
                <a:lnTo>
                  <a:pt x="748" y="2062"/>
                </a:lnTo>
                <a:lnTo>
                  <a:pt x="717" y="2164"/>
                </a:lnTo>
                <a:lnTo>
                  <a:pt x="674" y="2216"/>
                </a:lnTo>
                <a:lnTo>
                  <a:pt x="660" y="2243"/>
                </a:lnTo>
                <a:lnTo>
                  <a:pt x="616" y="2225"/>
                </a:lnTo>
                <a:lnTo>
                  <a:pt x="586" y="2191"/>
                </a:lnTo>
                <a:lnTo>
                  <a:pt x="541" y="2161"/>
                </a:lnTo>
                <a:lnTo>
                  <a:pt x="532" y="2148"/>
                </a:lnTo>
                <a:lnTo>
                  <a:pt x="491" y="2133"/>
                </a:lnTo>
                <a:lnTo>
                  <a:pt x="467" y="2109"/>
                </a:lnTo>
                <a:lnTo>
                  <a:pt x="442" y="2069"/>
                </a:lnTo>
                <a:lnTo>
                  <a:pt x="393" y="2026"/>
                </a:lnTo>
                <a:lnTo>
                  <a:pt x="361" y="1916"/>
                </a:lnTo>
                <a:lnTo>
                  <a:pt x="357" y="1841"/>
                </a:lnTo>
                <a:lnTo>
                  <a:pt x="329" y="1756"/>
                </a:lnTo>
                <a:lnTo>
                  <a:pt x="312" y="1723"/>
                </a:lnTo>
                <a:lnTo>
                  <a:pt x="307" y="1710"/>
                </a:lnTo>
                <a:lnTo>
                  <a:pt x="235" y="1651"/>
                </a:lnTo>
                <a:lnTo>
                  <a:pt x="189" y="1573"/>
                </a:lnTo>
                <a:lnTo>
                  <a:pt x="163" y="1550"/>
                </a:lnTo>
                <a:lnTo>
                  <a:pt x="120" y="1479"/>
                </a:lnTo>
                <a:lnTo>
                  <a:pt x="94" y="1466"/>
                </a:lnTo>
                <a:lnTo>
                  <a:pt x="76" y="1441"/>
                </a:lnTo>
                <a:lnTo>
                  <a:pt x="43" y="1363"/>
                </a:lnTo>
                <a:lnTo>
                  <a:pt x="26" y="1360"/>
                </a:lnTo>
                <a:lnTo>
                  <a:pt x="21" y="1350"/>
                </a:lnTo>
                <a:lnTo>
                  <a:pt x="0" y="1314"/>
                </a:lnTo>
                <a:lnTo>
                  <a:pt x="8" y="1307"/>
                </a:lnTo>
                <a:lnTo>
                  <a:pt x="3" y="1290"/>
                </a:lnTo>
                <a:lnTo>
                  <a:pt x="8" y="1285"/>
                </a:lnTo>
                <a:lnTo>
                  <a:pt x="56" y="1289"/>
                </a:lnTo>
                <a:lnTo>
                  <a:pt x="81" y="1292"/>
                </a:lnTo>
                <a:lnTo>
                  <a:pt x="106" y="1293"/>
                </a:lnTo>
                <a:lnTo>
                  <a:pt x="131" y="1296"/>
                </a:lnTo>
                <a:lnTo>
                  <a:pt x="254" y="1309"/>
                </a:lnTo>
                <a:lnTo>
                  <a:pt x="310" y="1313"/>
                </a:lnTo>
                <a:lnTo>
                  <a:pt x="346" y="1316"/>
                </a:lnTo>
                <a:lnTo>
                  <a:pt x="360" y="1317"/>
                </a:lnTo>
                <a:lnTo>
                  <a:pt x="458" y="1326"/>
                </a:lnTo>
                <a:lnTo>
                  <a:pt x="476" y="1327"/>
                </a:lnTo>
                <a:lnTo>
                  <a:pt x="524" y="1330"/>
                </a:lnTo>
                <a:lnTo>
                  <a:pt x="533" y="1331"/>
                </a:lnTo>
                <a:lnTo>
                  <a:pt x="579" y="1334"/>
                </a:lnTo>
                <a:lnTo>
                  <a:pt x="581" y="1334"/>
                </a:lnTo>
                <a:lnTo>
                  <a:pt x="584" y="1334"/>
                </a:lnTo>
                <a:lnTo>
                  <a:pt x="603" y="1336"/>
                </a:lnTo>
                <a:lnTo>
                  <a:pt x="656" y="1340"/>
                </a:lnTo>
                <a:lnTo>
                  <a:pt x="663" y="1340"/>
                </a:lnTo>
                <a:lnTo>
                  <a:pt x="704" y="1343"/>
                </a:lnTo>
                <a:lnTo>
                  <a:pt x="715" y="1343"/>
                </a:lnTo>
                <a:lnTo>
                  <a:pt x="716" y="1317"/>
                </a:lnTo>
                <a:lnTo>
                  <a:pt x="719" y="1269"/>
                </a:lnTo>
                <a:lnTo>
                  <a:pt x="721" y="1202"/>
                </a:lnTo>
                <a:lnTo>
                  <a:pt x="722" y="1188"/>
                </a:lnTo>
                <a:lnTo>
                  <a:pt x="723" y="1157"/>
                </a:lnTo>
                <a:lnTo>
                  <a:pt x="725" y="1099"/>
                </a:lnTo>
                <a:lnTo>
                  <a:pt x="727" y="1058"/>
                </a:lnTo>
                <a:lnTo>
                  <a:pt x="729" y="1008"/>
                </a:lnTo>
                <a:lnTo>
                  <a:pt x="733" y="933"/>
                </a:lnTo>
                <a:lnTo>
                  <a:pt x="733" y="930"/>
                </a:lnTo>
                <a:lnTo>
                  <a:pt x="736" y="896"/>
                </a:lnTo>
                <a:lnTo>
                  <a:pt x="736" y="888"/>
                </a:lnTo>
                <a:lnTo>
                  <a:pt x="737" y="875"/>
                </a:lnTo>
                <a:lnTo>
                  <a:pt x="738" y="845"/>
                </a:lnTo>
                <a:lnTo>
                  <a:pt x="739" y="834"/>
                </a:lnTo>
                <a:lnTo>
                  <a:pt x="740" y="800"/>
                </a:lnTo>
                <a:lnTo>
                  <a:pt x="744" y="747"/>
                </a:lnTo>
                <a:lnTo>
                  <a:pt x="747" y="672"/>
                </a:lnTo>
                <a:lnTo>
                  <a:pt x="747" y="656"/>
                </a:lnTo>
                <a:lnTo>
                  <a:pt x="747" y="654"/>
                </a:lnTo>
                <a:lnTo>
                  <a:pt x="748" y="619"/>
                </a:lnTo>
                <a:lnTo>
                  <a:pt x="749" y="598"/>
                </a:lnTo>
                <a:lnTo>
                  <a:pt x="753" y="524"/>
                </a:lnTo>
                <a:lnTo>
                  <a:pt x="754" y="489"/>
                </a:lnTo>
                <a:lnTo>
                  <a:pt x="754" y="486"/>
                </a:lnTo>
                <a:lnTo>
                  <a:pt x="755" y="462"/>
                </a:lnTo>
                <a:lnTo>
                  <a:pt x="755" y="448"/>
                </a:lnTo>
                <a:lnTo>
                  <a:pt x="757" y="411"/>
                </a:lnTo>
                <a:lnTo>
                  <a:pt x="757" y="394"/>
                </a:lnTo>
                <a:lnTo>
                  <a:pt x="759" y="367"/>
                </a:lnTo>
                <a:lnTo>
                  <a:pt x="760" y="350"/>
                </a:lnTo>
                <a:lnTo>
                  <a:pt x="763" y="262"/>
                </a:lnTo>
                <a:lnTo>
                  <a:pt x="764" y="228"/>
                </a:lnTo>
                <a:lnTo>
                  <a:pt x="764" y="224"/>
                </a:lnTo>
                <a:lnTo>
                  <a:pt x="765" y="218"/>
                </a:lnTo>
                <a:lnTo>
                  <a:pt x="769" y="133"/>
                </a:lnTo>
                <a:lnTo>
                  <a:pt x="773" y="0"/>
                </a:lnTo>
                <a:lnTo>
                  <a:pt x="781" y="1"/>
                </a:lnTo>
                <a:lnTo>
                  <a:pt x="853" y="4"/>
                </a:lnTo>
                <a:lnTo>
                  <a:pt x="899" y="7"/>
                </a:lnTo>
                <a:lnTo>
                  <a:pt x="939" y="10"/>
                </a:lnTo>
                <a:lnTo>
                  <a:pt x="947" y="10"/>
                </a:lnTo>
                <a:lnTo>
                  <a:pt x="949" y="10"/>
                </a:lnTo>
                <a:lnTo>
                  <a:pt x="964" y="11"/>
                </a:lnTo>
                <a:lnTo>
                  <a:pt x="989" y="12"/>
                </a:lnTo>
                <a:lnTo>
                  <a:pt x="997" y="12"/>
                </a:lnTo>
                <a:lnTo>
                  <a:pt x="1041" y="14"/>
                </a:lnTo>
                <a:lnTo>
                  <a:pt x="1088" y="17"/>
                </a:lnTo>
                <a:lnTo>
                  <a:pt x="1112" y="17"/>
                </a:lnTo>
                <a:lnTo>
                  <a:pt x="1143" y="18"/>
                </a:lnTo>
                <a:lnTo>
                  <a:pt x="1159" y="20"/>
                </a:lnTo>
                <a:lnTo>
                  <a:pt x="1168" y="20"/>
                </a:lnTo>
                <a:lnTo>
                  <a:pt x="1183" y="20"/>
                </a:lnTo>
                <a:lnTo>
                  <a:pt x="1229" y="21"/>
                </a:lnTo>
                <a:lnTo>
                  <a:pt x="1244" y="22"/>
                </a:lnTo>
                <a:lnTo>
                  <a:pt x="1277" y="22"/>
                </a:lnTo>
                <a:lnTo>
                  <a:pt x="1280" y="24"/>
                </a:lnTo>
                <a:lnTo>
                  <a:pt x="1347" y="25"/>
                </a:lnTo>
                <a:lnTo>
                  <a:pt x="1348" y="25"/>
                </a:lnTo>
                <a:lnTo>
                  <a:pt x="1347" y="62"/>
                </a:lnTo>
                <a:lnTo>
                  <a:pt x="1346" y="157"/>
                </a:lnTo>
                <a:lnTo>
                  <a:pt x="1345" y="174"/>
                </a:lnTo>
                <a:lnTo>
                  <a:pt x="1345" y="200"/>
                </a:lnTo>
                <a:lnTo>
                  <a:pt x="1345" y="211"/>
                </a:lnTo>
                <a:lnTo>
                  <a:pt x="1345" y="227"/>
                </a:lnTo>
                <a:lnTo>
                  <a:pt x="1344" y="249"/>
                </a:lnTo>
                <a:lnTo>
                  <a:pt x="1344" y="289"/>
                </a:lnTo>
                <a:lnTo>
                  <a:pt x="1343" y="324"/>
                </a:lnTo>
                <a:lnTo>
                  <a:pt x="1343" y="333"/>
                </a:lnTo>
                <a:lnTo>
                  <a:pt x="1343" y="347"/>
                </a:lnTo>
                <a:lnTo>
                  <a:pt x="1343" y="387"/>
                </a:lnTo>
                <a:lnTo>
                  <a:pt x="1341" y="398"/>
                </a:lnTo>
                <a:lnTo>
                  <a:pt x="1341" y="419"/>
                </a:lnTo>
                <a:lnTo>
                  <a:pt x="1341" y="437"/>
                </a:lnTo>
                <a:lnTo>
                  <a:pt x="1340" y="465"/>
                </a:lnTo>
                <a:lnTo>
                  <a:pt x="1340" y="510"/>
                </a:lnTo>
                <a:lnTo>
                  <a:pt x="1340" y="530"/>
                </a:lnTo>
                <a:lnTo>
                  <a:pt x="1339" y="549"/>
                </a:lnTo>
                <a:lnTo>
                  <a:pt x="1339" y="605"/>
                </a:lnTo>
                <a:lnTo>
                  <a:pt x="1345" y="602"/>
                </a:lnTo>
                <a:lnTo>
                  <a:pt x="1346" y="602"/>
                </a:lnTo>
                <a:lnTo>
                  <a:pt x="1369" y="621"/>
                </a:lnTo>
                <a:lnTo>
                  <a:pt x="1387" y="649"/>
                </a:lnTo>
                <a:lnTo>
                  <a:pt x="1435" y="654"/>
                </a:lnTo>
                <a:lnTo>
                  <a:pt x="1440" y="658"/>
                </a:lnTo>
                <a:lnTo>
                  <a:pt x="1483" y="668"/>
                </a:lnTo>
                <a:lnTo>
                  <a:pt x="1490" y="676"/>
                </a:lnTo>
                <a:lnTo>
                  <a:pt x="1492" y="710"/>
                </a:lnTo>
                <a:lnTo>
                  <a:pt x="1507" y="719"/>
                </a:lnTo>
                <a:lnTo>
                  <a:pt x="1520" y="716"/>
                </a:lnTo>
                <a:lnTo>
                  <a:pt x="1540" y="719"/>
                </a:lnTo>
                <a:lnTo>
                  <a:pt x="1579" y="741"/>
                </a:lnTo>
                <a:lnTo>
                  <a:pt x="1604" y="730"/>
                </a:lnTo>
                <a:lnTo>
                  <a:pt x="1607" y="732"/>
                </a:lnTo>
                <a:lnTo>
                  <a:pt x="1617" y="740"/>
                </a:lnTo>
                <a:lnTo>
                  <a:pt x="1628" y="754"/>
                </a:lnTo>
                <a:lnTo>
                  <a:pt x="1643" y="756"/>
                </a:lnTo>
                <a:lnTo>
                  <a:pt x="1679" y="740"/>
                </a:lnTo>
                <a:lnTo>
                  <a:pt x="1691" y="743"/>
                </a:lnTo>
                <a:lnTo>
                  <a:pt x="1699" y="737"/>
                </a:lnTo>
                <a:lnTo>
                  <a:pt x="1707" y="736"/>
                </a:lnTo>
                <a:lnTo>
                  <a:pt x="1712" y="777"/>
                </a:lnTo>
                <a:lnTo>
                  <a:pt x="1730" y="777"/>
                </a:lnTo>
                <a:lnTo>
                  <a:pt x="1730" y="811"/>
                </a:lnTo>
                <a:lnTo>
                  <a:pt x="1750" y="822"/>
                </a:lnTo>
                <a:lnTo>
                  <a:pt x="1799" y="785"/>
                </a:lnTo>
                <a:lnTo>
                  <a:pt x="1811" y="808"/>
                </a:lnTo>
                <a:lnTo>
                  <a:pt x="1817" y="804"/>
                </a:lnTo>
                <a:lnTo>
                  <a:pt x="1823" y="802"/>
                </a:lnTo>
                <a:lnTo>
                  <a:pt x="1826" y="802"/>
                </a:lnTo>
                <a:lnTo>
                  <a:pt x="1848" y="831"/>
                </a:lnTo>
                <a:lnTo>
                  <a:pt x="1887" y="814"/>
                </a:lnTo>
                <a:lnTo>
                  <a:pt x="1883" y="849"/>
                </a:lnTo>
                <a:lnTo>
                  <a:pt x="1897" y="861"/>
                </a:lnTo>
                <a:lnTo>
                  <a:pt x="1931" y="791"/>
                </a:lnTo>
                <a:lnTo>
                  <a:pt x="1934" y="790"/>
                </a:lnTo>
                <a:lnTo>
                  <a:pt x="1970" y="828"/>
                </a:lnTo>
                <a:lnTo>
                  <a:pt x="2000" y="807"/>
                </a:lnTo>
                <a:lnTo>
                  <a:pt x="2001" y="807"/>
                </a:lnTo>
                <a:lnTo>
                  <a:pt x="1996" y="814"/>
                </a:lnTo>
                <a:lnTo>
                  <a:pt x="2018" y="842"/>
                </a:lnTo>
                <a:lnTo>
                  <a:pt x="2034" y="842"/>
                </a:lnTo>
                <a:lnTo>
                  <a:pt x="2042" y="856"/>
                </a:lnTo>
                <a:lnTo>
                  <a:pt x="2067" y="845"/>
                </a:lnTo>
                <a:lnTo>
                  <a:pt x="2115" y="811"/>
                </a:lnTo>
                <a:lnTo>
                  <a:pt x="2146" y="819"/>
                </a:lnTo>
                <a:lnTo>
                  <a:pt x="2162" y="810"/>
                </a:lnTo>
                <a:lnTo>
                  <a:pt x="2165" y="802"/>
                </a:lnTo>
                <a:lnTo>
                  <a:pt x="2192" y="795"/>
                </a:lnTo>
                <a:lnTo>
                  <a:pt x="2193" y="788"/>
                </a:lnTo>
                <a:lnTo>
                  <a:pt x="2200" y="790"/>
                </a:lnTo>
                <a:lnTo>
                  <a:pt x="2206" y="802"/>
                </a:lnTo>
                <a:lnTo>
                  <a:pt x="2205" y="804"/>
                </a:lnTo>
                <a:lnTo>
                  <a:pt x="2250" y="805"/>
                </a:lnTo>
                <a:lnTo>
                  <a:pt x="2257" y="805"/>
                </a:lnTo>
                <a:lnTo>
                  <a:pt x="2262" y="788"/>
                </a:lnTo>
                <a:lnTo>
                  <a:pt x="2280" y="787"/>
                </a:lnTo>
                <a:lnTo>
                  <a:pt x="2286" y="787"/>
                </a:lnTo>
                <a:lnTo>
                  <a:pt x="2287" y="795"/>
                </a:lnTo>
                <a:lnTo>
                  <a:pt x="2311" y="808"/>
                </a:lnTo>
                <a:lnTo>
                  <a:pt x="2336" y="841"/>
                </a:lnTo>
                <a:lnTo>
                  <a:pt x="2346" y="845"/>
                </a:lnTo>
                <a:lnTo>
                  <a:pt x="2345" y="835"/>
                </a:lnTo>
                <a:lnTo>
                  <a:pt x="2359" y="839"/>
                </a:lnTo>
                <a:lnTo>
                  <a:pt x="2359" y="851"/>
                </a:lnTo>
                <a:lnTo>
                  <a:pt x="2363" y="849"/>
                </a:lnTo>
                <a:lnTo>
                  <a:pt x="2362" y="853"/>
                </a:lnTo>
                <a:lnTo>
                  <a:pt x="2385" y="859"/>
                </a:lnTo>
                <a:lnTo>
                  <a:pt x="2406" y="878"/>
                </a:lnTo>
                <a:lnTo>
                  <a:pt x="2414" y="871"/>
                </a:lnTo>
                <a:lnTo>
                  <a:pt x="2435" y="897"/>
                </a:lnTo>
                <a:lnTo>
                  <a:pt x="2459" y="883"/>
                </a:lnTo>
                <a:lnTo>
                  <a:pt x="2501" y="893"/>
                </a:lnTo>
                <a:lnTo>
                  <a:pt x="2501" y="900"/>
                </a:lnTo>
                <a:lnTo>
                  <a:pt x="2502" y="946"/>
                </a:lnTo>
                <a:lnTo>
                  <a:pt x="2503" y="977"/>
                </a:lnTo>
                <a:lnTo>
                  <a:pt x="2504" y="983"/>
                </a:lnTo>
                <a:lnTo>
                  <a:pt x="2504" y="1019"/>
                </a:lnTo>
                <a:lnTo>
                  <a:pt x="2505" y="1052"/>
                </a:lnTo>
                <a:lnTo>
                  <a:pt x="2506" y="1058"/>
                </a:lnTo>
                <a:lnTo>
                  <a:pt x="2507" y="1093"/>
                </a:lnTo>
                <a:lnTo>
                  <a:pt x="2509" y="1131"/>
                </a:lnTo>
                <a:lnTo>
                  <a:pt x="2509" y="1136"/>
                </a:lnTo>
                <a:lnTo>
                  <a:pt x="2509" y="1148"/>
                </a:lnTo>
                <a:lnTo>
                  <a:pt x="2510" y="1170"/>
                </a:lnTo>
                <a:lnTo>
                  <a:pt x="2511" y="1207"/>
                </a:lnTo>
                <a:lnTo>
                  <a:pt x="2512" y="1239"/>
                </a:lnTo>
                <a:lnTo>
                  <a:pt x="2512" y="1244"/>
                </a:lnTo>
                <a:lnTo>
                  <a:pt x="2513" y="1280"/>
                </a:lnTo>
                <a:lnTo>
                  <a:pt x="2513" y="1297"/>
                </a:lnTo>
                <a:lnTo>
                  <a:pt x="2515" y="1356"/>
                </a:lnTo>
                <a:lnTo>
                  <a:pt x="2520" y="1358"/>
                </a:lnTo>
                <a:lnTo>
                  <a:pt x="2521" y="1361"/>
                </a:lnTo>
                <a:lnTo>
                  <a:pt x="2522" y="1363"/>
                </a:lnTo>
                <a:lnTo>
                  <a:pt x="2523" y="1367"/>
                </a:lnTo>
                <a:lnTo>
                  <a:pt x="2550" y="1401"/>
                </a:lnTo>
                <a:lnTo>
                  <a:pt x="2549" y="1401"/>
                </a:lnTo>
                <a:lnTo>
                  <a:pt x="2559" y="1428"/>
                </a:lnTo>
                <a:lnTo>
                  <a:pt x="2561" y="1478"/>
                </a:lnTo>
                <a:lnTo>
                  <a:pt x="2584" y="1502"/>
                </a:lnTo>
                <a:lnTo>
                  <a:pt x="2578" y="1506"/>
                </a:lnTo>
                <a:lnTo>
                  <a:pt x="2611" y="1597"/>
                </a:lnTo>
                <a:lnTo>
                  <a:pt x="2622" y="1594"/>
                </a:lnTo>
                <a:lnTo>
                  <a:pt x="2618" y="1649"/>
                </a:lnTo>
                <a:lnTo>
                  <a:pt x="2624" y="1687"/>
                </a:lnTo>
                <a:lnTo>
                  <a:pt x="2615" y="1724"/>
                </a:lnTo>
                <a:lnTo>
                  <a:pt x="2597" y="1799"/>
                </a:lnTo>
                <a:lnTo>
                  <a:pt x="2592" y="1828"/>
                </a:lnTo>
                <a:lnTo>
                  <a:pt x="2590" y="1831"/>
                </a:lnTo>
                <a:lnTo>
                  <a:pt x="2591" y="1853"/>
                </a:lnTo>
                <a:lnTo>
                  <a:pt x="2600" y="1875"/>
                </a:lnTo>
                <a:lnTo>
                  <a:pt x="2602" y="1910"/>
                </a:lnTo>
                <a:lnTo>
                  <a:pt x="2599" y="1933"/>
                </a:lnTo>
                <a:lnTo>
                  <a:pt x="2595" y="1938"/>
                </a:lnTo>
                <a:lnTo>
                  <a:pt x="2590" y="1948"/>
                </a:lnTo>
                <a:lnTo>
                  <a:pt x="2574" y="1990"/>
                </a:lnTo>
                <a:lnTo>
                  <a:pt x="2567" y="1997"/>
                </a:lnTo>
                <a:lnTo>
                  <a:pt x="2570" y="2028"/>
                </a:lnTo>
                <a:lnTo>
                  <a:pt x="2582" y="2055"/>
                </a:lnTo>
                <a:lnTo>
                  <a:pt x="2569" y="2048"/>
                </a:lnTo>
                <a:lnTo>
                  <a:pt x="2537" y="2048"/>
                </a:lnTo>
                <a:lnTo>
                  <a:pt x="2474" y="2085"/>
                </a:lnTo>
                <a:lnTo>
                  <a:pt x="2471" y="2087"/>
                </a:lnTo>
                <a:lnTo>
                  <a:pt x="2398" y="2147"/>
                </a:lnTo>
                <a:lnTo>
                  <a:pt x="2387" y="2144"/>
                </a:lnTo>
                <a:lnTo>
                  <a:pt x="2425" y="2104"/>
                </a:lnTo>
                <a:lnTo>
                  <a:pt x="2445" y="2097"/>
                </a:lnTo>
                <a:lnTo>
                  <a:pt x="2445" y="2092"/>
                </a:lnTo>
                <a:lnTo>
                  <a:pt x="2418" y="2089"/>
                </a:lnTo>
                <a:lnTo>
                  <a:pt x="2393" y="2099"/>
                </a:lnTo>
                <a:lnTo>
                  <a:pt x="2391" y="2024"/>
                </a:lnTo>
                <a:lnTo>
                  <a:pt x="2377" y="2031"/>
                </a:lnTo>
                <a:lnTo>
                  <a:pt x="2367" y="2058"/>
                </a:lnTo>
                <a:lnTo>
                  <a:pt x="2354" y="2056"/>
                </a:lnTo>
                <a:lnTo>
                  <a:pt x="2350" y="2055"/>
                </a:lnTo>
                <a:lnTo>
                  <a:pt x="2347" y="2053"/>
                </a:lnTo>
                <a:lnTo>
                  <a:pt x="2345" y="2056"/>
                </a:lnTo>
                <a:lnTo>
                  <a:pt x="2339" y="2070"/>
                </a:lnTo>
                <a:lnTo>
                  <a:pt x="2342" y="2085"/>
                </a:lnTo>
                <a:lnTo>
                  <a:pt x="2338" y="2092"/>
                </a:lnTo>
                <a:lnTo>
                  <a:pt x="2342" y="2102"/>
                </a:lnTo>
                <a:lnTo>
                  <a:pt x="2361" y="2109"/>
                </a:lnTo>
                <a:lnTo>
                  <a:pt x="2368" y="2141"/>
                </a:lnTo>
                <a:lnTo>
                  <a:pt x="2399" y="2155"/>
                </a:lnTo>
                <a:lnTo>
                  <a:pt x="2320" y="2235"/>
                </a:lnTo>
                <a:lnTo>
                  <a:pt x="2267" y="2297"/>
                </a:lnTo>
                <a:lnTo>
                  <a:pt x="2243" y="2312"/>
                </a:lnTo>
                <a:lnTo>
                  <a:pt x="2242" y="2313"/>
                </a:lnTo>
                <a:lnTo>
                  <a:pt x="2161" y="2374"/>
                </a:lnTo>
                <a:lnTo>
                  <a:pt x="2089" y="2421"/>
                </a:lnTo>
                <a:lnTo>
                  <a:pt x="2063" y="2448"/>
                </a:lnTo>
                <a:lnTo>
                  <a:pt x="2038" y="2476"/>
                </a:lnTo>
                <a:lnTo>
                  <a:pt x="2012" y="2496"/>
                </a:lnTo>
                <a:lnTo>
                  <a:pt x="1966" y="2546"/>
                </a:lnTo>
                <a:lnTo>
                  <a:pt x="1927" y="2605"/>
                </a:lnTo>
                <a:lnTo>
                  <a:pt x="1927" y="2612"/>
                </a:lnTo>
                <a:lnTo>
                  <a:pt x="1928" y="2614"/>
                </a:lnTo>
                <a:lnTo>
                  <a:pt x="1907" y="2645"/>
                </a:lnTo>
                <a:lnTo>
                  <a:pt x="1889" y="2690"/>
                </a:lnTo>
                <a:lnTo>
                  <a:pt x="1863" y="2778"/>
                </a:lnTo>
                <a:lnTo>
                  <a:pt x="1862" y="2787"/>
                </a:lnTo>
                <a:lnTo>
                  <a:pt x="1857" y="2860"/>
                </a:lnTo>
                <a:lnTo>
                  <a:pt x="1876" y="2978"/>
                </a:lnTo>
                <a:lnTo>
                  <a:pt x="1891" y="3035"/>
                </a:lnTo>
                <a:lnTo>
                  <a:pt x="1907" y="3155"/>
                </a:lnTo>
                <a:lnTo>
                  <a:pt x="1863" y="3194"/>
                </a:lnTo>
                <a:lnTo>
                  <a:pt x="1833" y="3187"/>
                </a:lnTo>
                <a:lnTo>
                  <a:pt x="1807" y="3157"/>
                </a:lnTo>
                <a:lnTo>
                  <a:pt x="1755" y="3136"/>
                </a:lnTo>
                <a:lnTo>
                  <a:pt x="1672" y="3136"/>
                </a:lnTo>
                <a:lnTo>
                  <a:pt x="1666" y="3120"/>
                </a:lnTo>
                <a:lnTo>
                  <a:pt x="1656" y="3120"/>
                </a:lnTo>
                <a:lnTo>
                  <a:pt x="1601" y="3080"/>
                </a:lnTo>
                <a:lnTo>
                  <a:pt x="1580" y="3082"/>
                </a:lnTo>
                <a:lnTo>
                  <a:pt x="1566" y="3067"/>
                </a:lnTo>
                <a:lnTo>
                  <a:pt x="1566" y="3058"/>
                </a:lnTo>
                <a:lnTo>
                  <a:pt x="1513" y="3039"/>
                </a:lnTo>
                <a:lnTo>
                  <a:pt x="1478" y="2985"/>
                </a:lnTo>
                <a:lnTo>
                  <a:pt x="1457" y="2907"/>
                </a:lnTo>
                <a:lnTo>
                  <a:pt x="1428" y="2859"/>
                </a:lnTo>
                <a:lnTo>
                  <a:pt x="1419" y="2780"/>
                </a:lnTo>
                <a:lnTo>
                  <a:pt x="1410" y="2710"/>
                </a:lnTo>
                <a:lnTo>
                  <a:pt x="1385" y="2668"/>
                </a:lnTo>
                <a:lnTo>
                  <a:pt x="1359" y="2649"/>
                </a:lnTo>
                <a:lnTo>
                  <a:pt x="1354" y="2641"/>
                </a:lnTo>
                <a:close/>
              </a:path>
            </a:pathLst>
          </a:custGeom>
          <a:solidFill>
            <a:srgbClr val="95D153"/>
          </a:solidFill>
          <a:ln w="22225">
            <a:solidFill>
              <a:srgbClr val="003300"/>
            </a:solidFill>
            <a:prstDash val="solid"/>
            <a:round/>
            <a:headEnd/>
            <a:tailEnd/>
          </a:ln>
          <a:scene3d>
            <a:camera prst="orthographicFront">
              <a:rot lat="18206512" lon="2898" rev="64738"/>
            </a:camera>
            <a:lightRig rig="threePt" dir="t">
              <a:rot lat="0" lon="0" rev="7200000"/>
            </a:lightRig>
          </a:scene3d>
          <a:sp3d extrusionH="171450">
            <a:extrusionClr>
              <a:srgbClr val="92D050"/>
            </a:extrusionClr>
          </a:sp3d>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p:nvSpPr>
        <p:spPr>
          <a:xfrm>
            <a:off x="3947532" y="7001072"/>
            <a:ext cx="1527982" cy="369332"/>
          </a:xfrm>
          <a:prstGeom prst="rect">
            <a:avLst/>
          </a:prstGeom>
        </p:spPr>
        <p:txBody>
          <a:bodyPr wrap="none">
            <a:spAutoFit/>
          </a:bodyPr>
          <a:lstStyle/>
          <a:p>
            <a:r>
              <a:rPr lang="en-US" dirty="0"/>
              <a:t>2,439,100,000</a:t>
            </a:r>
          </a:p>
        </p:txBody>
      </p:sp>
      <p:grpSp>
        <p:nvGrpSpPr>
          <p:cNvPr id="134" name="Group 260"/>
          <p:cNvGrpSpPr>
            <a:grpSpLocks/>
          </p:cNvGrpSpPr>
          <p:nvPr/>
        </p:nvGrpSpPr>
        <p:grpSpPr bwMode="auto">
          <a:xfrm>
            <a:off x="7411539" y="9151895"/>
            <a:ext cx="461962" cy="779488"/>
            <a:chOff x="4235" y="152"/>
            <a:chExt cx="387" cy="653"/>
          </a:xfrm>
        </p:grpSpPr>
        <p:grpSp>
          <p:nvGrpSpPr>
            <p:cNvPr id="136" name="Group 3"/>
            <p:cNvGrpSpPr>
              <a:grpSpLocks/>
            </p:cNvGrpSpPr>
            <p:nvPr/>
          </p:nvGrpSpPr>
          <p:grpSpPr bwMode="auto">
            <a:xfrm>
              <a:off x="4235" y="358"/>
              <a:ext cx="387" cy="447"/>
              <a:chOff x="4235" y="358"/>
              <a:chExt cx="387" cy="447"/>
            </a:xfrm>
          </p:grpSpPr>
          <p:sp>
            <p:nvSpPr>
              <p:cNvPr id="142"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3"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4"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5"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146" name="Group 8"/>
              <p:cNvGrpSpPr>
                <a:grpSpLocks/>
              </p:cNvGrpSpPr>
              <p:nvPr/>
            </p:nvGrpSpPr>
            <p:grpSpPr bwMode="auto">
              <a:xfrm>
                <a:off x="4356" y="373"/>
                <a:ext cx="146" cy="238"/>
                <a:chOff x="4376" y="2314"/>
                <a:chExt cx="180" cy="294"/>
              </a:xfrm>
            </p:grpSpPr>
            <p:grpSp>
              <p:nvGrpSpPr>
                <p:cNvPr id="147" name="Group 9"/>
                <p:cNvGrpSpPr>
                  <a:grpSpLocks/>
                </p:cNvGrpSpPr>
                <p:nvPr/>
              </p:nvGrpSpPr>
              <p:grpSpPr bwMode="auto">
                <a:xfrm>
                  <a:off x="4376" y="2314"/>
                  <a:ext cx="180" cy="69"/>
                  <a:chOff x="2544" y="2688"/>
                  <a:chExt cx="768" cy="336"/>
                </a:xfrm>
              </p:grpSpPr>
              <p:sp>
                <p:nvSpPr>
                  <p:cNvPr id="150"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51"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148"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9"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14"/>
            <p:cNvGrpSpPr>
              <a:grpSpLocks/>
            </p:cNvGrpSpPr>
            <p:nvPr/>
          </p:nvGrpSpPr>
          <p:grpSpPr bwMode="auto">
            <a:xfrm>
              <a:off x="4329" y="152"/>
              <a:ext cx="206" cy="240"/>
              <a:chOff x="4329" y="152"/>
              <a:chExt cx="206" cy="240"/>
            </a:xfrm>
          </p:grpSpPr>
          <p:sp>
            <p:nvSpPr>
              <p:cNvPr id="138"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9"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0"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1"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pic>
        <p:nvPicPr>
          <p:cNvPr id="15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3769" y="6931523"/>
            <a:ext cx="1196783" cy="49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1361" y="7370404"/>
            <a:ext cx="1048936" cy="43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7" name="Group 316"/>
          <p:cNvGrpSpPr/>
          <p:nvPr/>
        </p:nvGrpSpPr>
        <p:grpSpPr>
          <a:xfrm>
            <a:off x="6154750" y="-2281370"/>
            <a:ext cx="691564" cy="690624"/>
            <a:chOff x="1768927" y="-1657798"/>
            <a:chExt cx="893623" cy="892408"/>
          </a:xfrm>
        </p:grpSpPr>
        <p:cxnSp>
          <p:nvCxnSpPr>
            <p:cNvPr id="318" name="Straight Connector 317"/>
            <p:cNvCxnSpPr/>
            <p:nvPr/>
          </p:nvCxnSpPr>
          <p:spPr>
            <a:xfrm>
              <a:off x="2215738" y="-1657798"/>
              <a:ext cx="0" cy="892408"/>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1768927" y="-1211594"/>
              <a:ext cx="893623" cy="0"/>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p:nvGrpSpPr>
        <p:grpSpPr>
          <a:xfrm>
            <a:off x="9002491" y="-461174"/>
            <a:ext cx="691564" cy="690624"/>
            <a:chOff x="1768927" y="-1657798"/>
            <a:chExt cx="893623" cy="892408"/>
          </a:xfrm>
        </p:grpSpPr>
        <p:cxnSp>
          <p:nvCxnSpPr>
            <p:cNvPr id="321" name="Straight Connector 320"/>
            <p:cNvCxnSpPr/>
            <p:nvPr/>
          </p:nvCxnSpPr>
          <p:spPr>
            <a:xfrm>
              <a:off x="2215738" y="-1657798"/>
              <a:ext cx="0" cy="892408"/>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1768927" y="-1211594"/>
              <a:ext cx="893623" cy="0"/>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7310" y="6173033"/>
            <a:ext cx="1407888"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42(b) </a:t>
            </a:r>
          </a:p>
        </p:txBody>
      </p:sp>
      <p:sp>
        <p:nvSpPr>
          <p:cNvPr id="210" name="TextBox 209"/>
          <p:cNvSpPr txBox="1"/>
          <p:nvPr/>
        </p:nvSpPr>
        <p:spPr>
          <a:xfrm>
            <a:off x="7832616" y="3251498"/>
            <a:ext cx="1143000" cy="2354491"/>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4mil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5.2mil</a:t>
            </a:r>
          </a:p>
          <a:p>
            <a:pPr algn="r">
              <a:spcBef>
                <a:spcPts val="600"/>
              </a:spcBef>
              <a:tabLst>
                <a:tab pos="290513" algn="l"/>
              </a:tabLst>
            </a:pPr>
            <a:r>
              <a:rPr lang="en-US" sz="1400" b="1" dirty="0">
                <a:latin typeface="Arial" pitchFamily="34" charset="0"/>
                <a:cs typeface="Arial" pitchFamily="34" charset="0"/>
              </a:rPr>
              <a:t>	100%</a:t>
            </a:r>
          </a:p>
          <a:p>
            <a:pPr algn="r">
              <a:spcBef>
                <a:spcPts val="600"/>
              </a:spcBef>
              <a:tabLst>
                <a:tab pos="2119313" algn="l"/>
              </a:tabLst>
            </a:pPr>
            <a:r>
              <a:rPr lang="en-US" sz="1400" b="1" dirty="0">
                <a:latin typeface="Arial" pitchFamily="34" charset="0"/>
                <a:cs typeface="Arial" pitchFamily="34" charset="0"/>
              </a:rPr>
              <a:t>5.2mil</a:t>
            </a: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r>
              <a:rPr lang="en-US" sz="1400" b="1" dirty="0">
                <a:latin typeface="Arial" pitchFamily="34" charset="0"/>
                <a:cs typeface="Arial" pitchFamily="34" charset="0"/>
              </a:rPr>
              <a:t>10</a:t>
            </a:r>
          </a:p>
        </p:txBody>
      </p:sp>
      <p:sp>
        <p:nvSpPr>
          <p:cNvPr id="211" name="TextBox 210"/>
          <p:cNvSpPr txBox="1"/>
          <p:nvPr/>
        </p:nvSpPr>
        <p:spPr>
          <a:xfrm>
            <a:off x="6839996" y="3251498"/>
            <a:ext cx="1143000" cy="2354491"/>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6mil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7.8mil</a:t>
            </a:r>
          </a:p>
          <a:p>
            <a:pPr algn="r">
              <a:spcBef>
                <a:spcPts val="600"/>
              </a:spcBef>
              <a:tabLst>
                <a:tab pos="290513" algn="l"/>
              </a:tabLst>
            </a:pPr>
            <a:r>
              <a:rPr lang="en-US" sz="1400" b="1" dirty="0">
                <a:latin typeface="Arial" pitchFamily="34" charset="0"/>
                <a:cs typeface="Arial" pitchFamily="34" charset="0"/>
              </a:rPr>
              <a:t>	75%</a:t>
            </a:r>
          </a:p>
          <a:p>
            <a:pPr algn="r">
              <a:spcBef>
                <a:spcPts val="600"/>
              </a:spcBef>
              <a:tabLst>
                <a:tab pos="2119313" algn="l"/>
              </a:tabLst>
            </a:pPr>
            <a:r>
              <a:rPr lang="en-US" sz="1400" b="1" dirty="0">
                <a:latin typeface="Arial" pitchFamily="34" charset="0"/>
                <a:cs typeface="Arial" pitchFamily="34" charset="0"/>
              </a:rPr>
              <a:t>5.85mil</a:t>
            </a: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r>
              <a:rPr lang="en-US" sz="1400" b="1" dirty="0">
                <a:latin typeface="Arial" pitchFamily="34" charset="0"/>
                <a:cs typeface="Arial" pitchFamily="34" charset="0"/>
              </a:rPr>
              <a:t>10</a:t>
            </a:r>
          </a:p>
        </p:txBody>
      </p:sp>
      <p:sp>
        <p:nvSpPr>
          <p:cNvPr id="212" name="A x's"/>
          <p:cNvSpPr txBox="1"/>
          <p:nvPr/>
        </p:nvSpPr>
        <p:spPr>
          <a:xfrm>
            <a:off x="7961644" y="3251498"/>
            <a:ext cx="1092493" cy="2646878"/>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n w="3175">
                  <a:solidFill>
                    <a:schemeClr val="accent6"/>
                  </a:solidFill>
                </a:ln>
                <a:solidFill>
                  <a:schemeClr val="accent6"/>
                </a:solidFill>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13" name="A x's"/>
          <p:cNvSpPr txBox="1"/>
          <p:nvPr/>
        </p:nvSpPr>
        <p:spPr>
          <a:xfrm>
            <a:off x="6969024" y="3251498"/>
            <a:ext cx="1092493" cy="2646878"/>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n w="3175">
                  <a:solidFill>
                    <a:schemeClr val="accent6"/>
                  </a:solidFill>
                </a:ln>
                <a:solidFill>
                  <a:schemeClr val="accent6"/>
                </a:solidFill>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16" name="Text Box 140"/>
          <p:cNvSpPr txBox="1">
            <a:spLocks noChangeArrowheads="1"/>
          </p:cNvSpPr>
          <p:nvPr/>
        </p:nvSpPr>
        <p:spPr bwMode="auto">
          <a:xfrm>
            <a:off x="3864340" y="2449254"/>
            <a:ext cx="1509324" cy="227755"/>
          </a:xfrm>
          <a:prstGeom prst="rect">
            <a:avLst/>
          </a:prstGeom>
          <a:noFill/>
          <a:ln w="9525">
            <a:noFill/>
            <a:miter lim="800000"/>
            <a:headEnd/>
            <a:tailEnd/>
          </a:ln>
          <a:effectLst/>
        </p:spPr>
        <p:txBody>
          <a:bodyPr wrap="square">
            <a:spAutoFit/>
          </a:bodyPr>
          <a:lstStyle/>
          <a:p>
            <a:pPr algn="ctr">
              <a:lnSpc>
                <a:spcPct val="80000"/>
              </a:lnSpc>
            </a:pPr>
            <a:r>
              <a:rPr lang="en-US" sz="1100" b="1" dirty="0">
                <a:solidFill>
                  <a:srgbClr val="000000"/>
                </a:solidFill>
                <a:latin typeface="Arial" pitchFamily="34" charset="0"/>
                <a:cs typeface="Arial" pitchFamily="34" charset="0"/>
              </a:rPr>
              <a:t>Total Project Costs</a:t>
            </a:r>
            <a:endParaRPr lang="en-US" sz="1200" b="1" baseline="-25000" dirty="0">
              <a:solidFill>
                <a:srgbClr val="000000"/>
              </a:solidFill>
              <a:latin typeface="Arial" pitchFamily="34" charset="0"/>
              <a:cs typeface="Arial" pitchFamily="34" charset="0"/>
            </a:endParaRPr>
          </a:p>
        </p:txBody>
      </p:sp>
      <p:sp>
        <p:nvSpPr>
          <p:cNvPr id="217" name="Rounded Rectangle 216"/>
          <p:cNvSpPr/>
          <p:nvPr/>
        </p:nvSpPr>
        <p:spPr>
          <a:xfrm>
            <a:off x="4390402" y="710863"/>
            <a:ext cx="457200" cy="1692848"/>
          </a:xfrm>
          <a:prstGeom prst="roundRect">
            <a:avLst>
              <a:gd name="adj" fmla="val 5128"/>
            </a:avLst>
          </a:prstGeom>
          <a:solidFill>
            <a:srgbClr val="C5B089"/>
          </a:solidFill>
          <a:ln w="15875">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219" name="Rounded Rectangle 218"/>
          <p:cNvSpPr/>
          <p:nvPr/>
        </p:nvSpPr>
        <p:spPr>
          <a:xfrm>
            <a:off x="4390402" y="541530"/>
            <a:ext cx="457200" cy="1862181"/>
          </a:xfrm>
          <a:prstGeom prst="roundRect">
            <a:avLst>
              <a:gd name="adj" fmla="val 5128"/>
            </a:avLst>
          </a:prstGeom>
          <a:noFill/>
          <a:ln w="22225">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220" name="Straight Connector 219"/>
          <p:cNvCxnSpPr/>
          <p:nvPr/>
        </p:nvCxnSpPr>
        <p:spPr>
          <a:xfrm>
            <a:off x="4238002" y="2408673"/>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1" name="Text Box 140"/>
          <p:cNvSpPr txBox="1">
            <a:spLocks noChangeArrowheads="1"/>
          </p:cNvSpPr>
          <p:nvPr/>
        </p:nvSpPr>
        <p:spPr bwMode="auto">
          <a:xfrm>
            <a:off x="4132142" y="314181"/>
            <a:ext cx="995944" cy="243786"/>
          </a:xfrm>
          <a:prstGeom prst="rect">
            <a:avLst/>
          </a:prstGeom>
          <a:noFill/>
          <a:ln w="9525">
            <a:noFill/>
            <a:miter lim="800000"/>
            <a:headEnd/>
            <a:tailEnd/>
          </a:ln>
          <a:effectLst/>
        </p:spPr>
        <p:txBody>
          <a:bodyPr wrap="square">
            <a:spAutoFit/>
          </a:bodyPr>
          <a:lstStyle/>
          <a:p>
            <a:pPr algn="ctr">
              <a:lnSpc>
                <a:spcPct val="80000"/>
              </a:lnSpc>
            </a:pPr>
            <a:r>
              <a:rPr lang="en-US" sz="1200" b="1" dirty="0">
                <a:solidFill>
                  <a:srgbClr val="000000"/>
                </a:solidFill>
                <a:latin typeface="Arial" pitchFamily="34" charset="0"/>
                <a:cs typeface="Arial" pitchFamily="34" charset="0"/>
              </a:rPr>
              <a:t>$10.8mil</a:t>
            </a:r>
            <a:endParaRPr lang="en-US" sz="1400" b="1" baseline="-25000" dirty="0">
              <a:solidFill>
                <a:srgbClr val="000000"/>
              </a:solidFill>
              <a:latin typeface="Arial" pitchFamily="34" charset="0"/>
              <a:cs typeface="Arial" pitchFamily="34" charset="0"/>
            </a:endParaRPr>
          </a:p>
        </p:txBody>
      </p:sp>
      <p:sp>
        <p:nvSpPr>
          <p:cNvPr id="223" name="TextBox 222"/>
          <p:cNvSpPr txBox="1"/>
          <p:nvPr/>
        </p:nvSpPr>
        <p:spPr>
          <a:xfrm>
            <a:off x="4567416" y="3251498"/>
            <a:ext cx="2743200" cy="2646878"/>
          </a:xfrm>
          <a:prstGeom prst="rect">
            <a:avLst/>
          </a:prstGeom>
          <a:noFill/>
        </p:spPr>
        <p:txBody>
          <a:bodyPr wrap="square" rtlCol="0">
            <a:spAutoFit/>
          </a:bodyPr>
          <a:lstStyle/>
          <a:p>
            <a:pPr>
              <a:spcBef>
                <a:spcPts val="600"/>
              </a:spcBef>
              <a:tabLst>
                <a:tab pos="2176463" algn="l"/>
              </a:tabLst>
            </a:pPr>
            <a:r>
              <a:rPr lang="en-US" sz="1400" b="1" dirty="0">
                <a:latin typeface="Arial" pitchFamily="34" charset="0"/>
                <a:cs typeface="Arial" pitchFamily="34" charset="0"/>
              </a:rPr>
              <a:t>Eligible basis</a:t>
            </a:r>
          </a:p>
          <a:p>
            <a:pPr>
              <a:spcBef>
                <a:spcPts val="600"/>
              </a:spcBef>
              <a:tabLst>
                <a:tab pos="2176463" algn="l"/>
              </a:tabLst>
            </a:pPr>
            <a:r>
              <a:rPr lang="en-US" sz="1400" b="1" dirty="0">
                <a:latin typeface="Arial" pitchFamily="34" charset="0"/>
                <a:cs typeface="Arial" pitchFamily="34" charset="0"/>
              </a:rPr>
              <a:t>DDA/QCT basis boost	</a:t>
            </a:r>
          </a:p>
          <a:p>
            <a:pPr>
              <a:spcBef>
                <a:spcPts val="600"/>
              </a:spcBef>
              <a:tabLst>
                <a:tab pos="2176463" algn="l"/>
              </a:tabLst>
            </a:pPr>
            <a:r>
              <a:rPr lang="en-US" sz="1400" b="1" dirty="0">
                <a:latin typeface="Arial" pitchFamily="34" charset="0"/>
                <a:cs typeface="Arial" pitchFamily="34" charset="0"/>
              </a:rPr>
              <a:t>Eligible basis (adjusted)</a:t>
            </a:r>
          </a:p>
          <a:p>
            <a:pPr>
              <a:spcBef>
                <a:spcPts val="600"/>
              </a:spcBef>
              <a:tabLst>
                <a:tab pos="2176463" algn="l"/>
              </a:tabLst>
            </a:pPr>
            <a:r>
              <a:rPr lang="en-US" sz="1400" b="1" dirty="0">
                <a:latin typeface="Arial" pitchFamily="34" charset="0"/>
                <a:cs typeface="Arial" pitchFamily="34" charset="0"/>
              </a:rPr>
              <a:t>Applicable fraction	</a:t>
            </a:r>
          </a:p>
          <a:p>
            <a:pPr>
              <a:spcBef>
                <a:spcPts val="600"/>
              </a:spcBef>
              <a:tabLst>
                <a:tab pos="2176463" algn="l"/>
              </a:tabLst>
            </a:pPr>
            <a:r>
              <a:rPr lang="en-US" sz="1400" b="1" dirty="0">
                <a:latin typeface="Arial" pitchFamily="34" charset="0"/>
                <a:cs typeface="Arial" pitchFamily="34" charset="0"/>
              </a:rPr>
              <a:t>Qualified basis</a:t>
            </a:r>
          </a:p>
          <a:p>
            <a:pPr>
              <a:spcBef>
                <a:spcPts val="600"/>
              </a:spcBef>
              <a:tabLst>
                <a:tab pos="2176463" algn="l"/>
              </a:tabLst>
            </a:pPr>
            <a:r>
              <a:rPr lang="en-US" sz="1400" b="1" dirty="0">
                <a:ln w="3175">
                  <a:solidFill>
                    <a:schemeClr val="accent6"/>
                  </a:solidFill>
                </a:ln>
                <a:solidFill>
                  <a:schemeClr val="accent6"/>
                </a:solidFill>
                <a:latin typeface="Arial" pitchFamily="34" charset="0"/>
                <a:cs typeface="Arial" pitchFamily="34" charset="0"/>
              </a:rPr>
              <a:t>Tax credit percentage</a:t>
            </a:r>
            <a:r>
              <a:rPr lang="en-US" sz="1400" b="1" dirty="0">
                <a:latin typeface="Arial" pitchFamily="34" charset="0"/>
                <a:cs typeface="Arial" pitchFamily="34" charset="0"/>
              </a:rPr>
              <a:t>	</a:t>
            </a:r>
          </a:p>
          <a:p>
            <a:pPr>
              <a:spcBef>
                <a:spcPts val="600"/>
              </a:spcBef>
              <a:tabLst>
                <a:tab pos="2176463" algn="l"/>
              </a:tabLst>
            </a:pPr>
            <a:r>
              <a:rPr lang="en-US" sz="1400" b="1" dirty="0">
                <a:latin typeface="Arial" pitchFamily="34" charset="0"/>
                <a:cs typeface="Arial" pitchFamily="34" charset="0"/>
              </a:rPr>
              <a:t>Annual tax credits</a:t>
            </a:r>
          </a:p>
          <a:p>
            <a:pPr>
              <a:spcBef>
                <a:spcPts val="600"/>
              </a:spcBef>
              <a:tabLst>
                <a:tab pos="2176463" algn="l"/>
              </a:tabLst>
            </a:pPr>
            <a:r>
              <a:rPr lang="en-US" sz="1400" b="1" dirty="0">
                <a:latin typeface="Arial" pitchFamily="34" charset="0"/>
                <a:cs typeface="Arial" pitchFamily="34" charset="0"/>
              </a:rPr>
              <a:t>Ten years</a:t>
            </a:r>
          </a:p>
          <a:p>
            <a:pPr>
              <a:spcBef>
                <a:spcPts val="600"/>
              </a:spcBef>
              <a:tabLst>
                <a:tab pos="2176463" algn="l"/>
              </a:tabLst>
            </a:pPr>
            <a:r>
              <a:rPr lang="en-US" sz="1400" b="1" dirty="0">
                <a:latin typeface="Arial" pitchFamily="34" charset="0"/>
                <a:cs typeface="Arial" pitchFamily="34" charset="0"/>
              </a:rPr>
              <a:t>Total tax credits</a:t>
            </a:r>
          </a:p>
        </p:txBody>
      </p:sp>
      <p:sp>
        <p:nvSpPr>
          <p:cNvPr id="224" name="TextBox 223"/>
          <p:cNvSpPr txBox="1"/>
          <p:nvPr/>
        </p:nvSpPr>
        <p:spPr>
          <a:xfrm>
            <a:off x="5089349" y="1584848"/>
            <a:ext cx="2055390" cy="369332"/>
          </a:xfrm>
          <a:prstGeom prst="rect">
            <a:avLst/>
          </a:prstGeom>
          <a:noFill/>
        </p:spPr>
        <p:txBody>
          <a:bodyPr wrap="square" rtlCol="0">
            <a:spAutoFit/>
          </a:bodyPr>
          <a:lstStyle/>
          <a:p>
            <a:r>
              <a:rPr lang="en-US" b="1" dirty="0">
                <a:solidFill>
                  <a:srgbClr val="6E5A36"/>
                </a:solidFill>
                <a:latin typeface="Arial" pitchFamily="34" charset="0"/>
                <a:cs typeface="Arial" pitchFamily="34" charset="0"/>
              </a:rPr>
              <a:t>Eligible Basis</a:t>
            </a:r>
          </a:p>
        </p:txBody>
      </p:sp>
      <p:sp>
        <p:nvSpPr>
          <p:cNvPr id="225" name="Text Box 140"/>
          <p:cNvSpPr txBox="1">
            <a:spLocks noChangeArrowheads="1"/>
          </p:cNvSpPr>
          <p:nvPr/>
        </p:nvSpPr>
        <p:spPr bwMode="auto">
          <a:xfrm>
            <a:off x="6680411" y="1655938"/>
            <a:ext cx="1386818" cy="289310"/>
          </a:xfrm>
          <a:prstGeom prst="rect">
            <a:avLst/>
          </a:prstGeom>
          <a:noFill/>
          <a:ln w="9525">
            <a:noFill/>
            <a:miter lim="800000"/>
            <a:headEnd/>
            <a:tailEnd/>
          </a:ln>
          <a:effectLst/>
        </p:spPr>
        <p:txBody>
          <a:bodyPr wrap="square">
            <a:spAutoFit/>
          </a:bodyPr>
          <a:lstStyle/>
          <a:p>
            <a:pPr>
              <a:lnSpc>
                <a:spcPct val="80000"/>
              </a:lnSpc>
            </a:pPr>
            <a:r>
              <a:rPr lang="en-US" sz="1600" b="1" dirty="0">
                <a:solidFill>
                  <a:srgbClr val="000000"/>
                </a:solidFill>
                <a:latin typeface="Arial" pitchFamily="34" charset="0"/>
                <a:cs typeface="Arial" pitchFamily="34" charset="0"/>
              </a:rPr>
              <a:t>= $10mil</a:t>
            </a:r>
            <a:endParaRPr lang="en-US" b="1" baseline="-25000" dirty="0">
              <a:solidFill>
                <a:srgbClr val="000000"/>
              </a:solidFill>
              <a:latin typeface="Arial" pitchFamily="34" charset="0"/>
              <a:cs typeface="Arial" pitchFamily="34" charset="0"/>
            </a:endParaRPr>
          </a:p>
        </p:txBody>
      </p:sp>
      <p:sp>
        <p:nvSpPr>
          <p:cNvPr id="226" name="Freeform 225"/>
          <p:cNvSpPr/>
          <p:nvPr/>
        </p:nvSpPr>
        <p:spPr>
          <a:xfrm>
            <a:off x="7363328" y="1902661"/>
            <a:ext cx="84264" cy="356616"/>
          </a:xfrm>
          <a:custGeom>
            <a:avLst/>
            <a:gdLst>
              <a:gd name="connsiteX0" fmla="*/ 0 w 60157"/>
              <a:gd name="connsiteY0" fmla="*/ 0 h 529389"/>
              <a:gd name="connsiteX1" fmla="*/ 36094 w 60157"/>
              <a:gd name="connsiteY1" fmla="*/ 216568 h 529389"/>
              <a:gd name="connsiteX2" fmla="*/ 60157 w 60157"/>
              <a:gd name="connsiteY2" fmla="*/ 529389 h 529389"/>
            </a:gdLst>
            <a:ahLst/>
            <a:cxnLst>
              <a:cxn ang="0">
                <a:pos x="connsiteX0" y="connsiteY0"/>
              </a:cxn>
              <a:cxn ang="0">
                <a:pos x="connsiteX1" y="connsiteY1"/>
              </a:cxn>
              <a:cxn ang="0">
                <a:pos x="connsiteX2" y="connsiteY2"/>
              </a:cxn>
            </a:cxnLst>
            <a:rect l="l" t="t" r="r" b="b"/>
            <a:pathLst>
              <a:path w="60157" h="529389">
                <a:moveTo>
                  <a:pt x="0" y="0"/>
                </a:moveTo>
                <a:cubicBezTo>
                  <a:pt x="13034" y="64168"/>
                  <a:pt x="26068" y="128337"/>
                  <a:pt x="36094" y="216568"/>
                </a:cubicBezTo>
                <a:cubicBezTo>
                  <a:pt x="46120" y="304800"/>
                  <a:pt x="53138" y="417094"/>
                  <a:pt x="60157" y="52938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226"/>
          <p:cNvSpPr/>
          <p:nvPr/>
        </p:nvSpPr>
        <p:spPr>
          <a:xfrm>
            <a:off x="7700210" y="1828195"/>
            <a:ext cx="777240" cy="612648"/>
          </a:xfrm>
          <a:custGeom>
            <a:avLst/>
            <a:gdLst>
              <a:gd name="connsiteX0" fmla="*/ 0 w 565870"/>
              <a:gd name="connsiteY0" fmla="*/ 0 h 445169"/>
              <a:gd name="connsiteX1" fmla="*/ 409074 w 565870"/>
              <a:gd name="connsiteY1" fmla="*/ 120316 h 445169"/>
              <a:gd name="connsiteX2" fmla="*/ 541421 w 565870"/>
              <a:gd name="connsiteY2" fmla="*/ 264695 h 445169"/>
              <a:gd name="connsiteX3" fmla="*/ 565485 w 565870"/>
              <a:gd name="connsiteY3" fmla="*/ 445169 h 445169"/>
            </a:gdLst>
            <a:ahLst/>
            <a:cxnLst>
              <a:cxn ang="0">
                <a:pos x="connsiteX0" y="connsiteY0"/>
              </a:cxn>
              <a:cxn ang="0">
                <a:pos x="connsiteX1" y="connsiteY1"/>
              </a:cxn>
              <a:cxn ang="0">
                <a:pos x="connsiteX2" y="connsiteY2"/>
              </a:cxn>
              <a:cxn ang="0">
                <a:pos x="connsiteX3" y="connsiteY3"/>
              </a:cxn>
            </a:cxnLst>
            <a:rect l="l" t="t" r="r" b="b"/>
            <a:pathLst>
              <a:path w="565870" h="445169">
                <a:moveTo>
                  <a:pt x="0" y="0"/>
                </a:moveTo>
                <a:cubicBezTo>
                  <a:pt x="159418" y="38100"/>
                  <a:pt x="318837" y="76200"/>
                  <a:pt x="409074" y="120316"/>
                </a:cubicBezTo>
                <a:cubicBezTo>
                  <a:pt x="499311" y="164432"/>
                  <a:pt x="515353" y="210553"/>
                  <a:pt x="541421" y="264695"/>
                </a:cubicBezTo>
                <a:cubicBezTo>
                  <a:pt x="567489" y="318837"/>
                  <a:pt x="566487" y="382003"/>
                  <a:pt x="565485" y="44516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85"/>
          <p:cNvSpPr>
            <a:spLocks noChangeAspect="1" noChangeArrowheads="1"/>
          </p:cNvSpPr>
          <p:nvPr/>
        </p:nvSpPr>
        <p:spPr bwMode="auto">
          <a:xfrm>
            <a:off x="7103833" y="2687292"/>
            <a:ext cx="732496" cy="489708"/>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29" name="Rectangle 85"/>
          <p:cNvSpPr>
            <a:spLocks noChangeArrowheads="1"/>
          </p:cNvSpPr>
          <p:nvPr/>
        </p:nvSpPr>
        <p:spPr bwMode="auto">
          <a:xfrm>
            <a:off x="7103833" y="2809973"/>
            <a:ext cx="731520" cy="374904"/>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230" name="AutoShape 86"/>
          <p:cNvSpPr>
            <a:spLocks noChangeAspect="1" noChangeArrowheads="1"/>
          </p:cNvSpPr>
          <p:nvPr/>
        </p:nvSpPr>
        <p:spPr bwMode="auto">
          <a:xfrm rot="10800000">
            <a:off x="7059595" y="2496123"/>
            <a:ext cx="820973" cy="189768"/>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31" name="Rectangle 85"/>
          <p:cNvSpPr>
            <a:spLocks noChangeAspect="1" noChangeArrowheads="1"/>
          </p:cNvSpPr>
          <p:nvPr/>
        </p:nvSpPr>
        <p:spPr bwMode="auto">
          <a:xfrm>
            <a:off x="8223211" y="2813375"/>
            <a:ext cx="543904" cy="363625"/>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32" name="Rectangle 85"/>
          <p:cNvSpPr>
            <a:spLocks noChangeArrowheads="1"/>
          </p:cNvSpPr>
          <p:nvPr/>
        </p:nvSpPr>
        <p:spPr bwMode="auto">
          <a:xfrm>
            <a:off x="8223211" y="2812334"/>
            <a:ext cx="543904" cy="364666"/>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233" name="AutoShape 86"/>
          <p:cNvSpPr>
            <a:spLocks noChangeAspect="1" noChangeArrowheads="1"/>
          </p:cNvSpPr>
          <p:nvPr/>
        </p:nvSpPr>
        <p:spPr bwMode="auto">
          <a:xfrm rot="10800000">
            <a:off x="8190363" y="2671426"/>
            <a:ext cx="609601" cy="14090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34" name="TextBox 233"/>
          <p:cNvSpPr txBox="1"/>
          <p:nvPr/>
        </p:nvSpPr>
        <p:spPr>
          <a:xfrm>
            <a:off x="8329092" y="2442826"/>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B</a:t>
            </a:r>
          </a:p>
        </p:txBody>
      </p:sp>
      <p:sp>
        <p:nvSpPr>
          <p:cNvPr id="235" name="TextBox 234"/>
          <p:cNvSpPr txBox="1"/>
          <p:nvPr/>
        </p:nvSpPr>
        <p:spPr>
          <a:xfrm>
            <a:off x="7298584" y="2259056"/>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A</a:t>
            </a:r>
          </a:p>
        </p:txBody>
      </p:sp>
      <p:sp>
        <p:nvSpPr>
          <p:cNvPr id="236" name="Rectangle 235"/>
          <p:cNvSpPr/>
          <p:nvPr/>
        </p:nvSpPr>
        <p:spPr>
          <a:xfrm>
            <a:off x="3864340" y="-253267"/>
            <a:ext cx="5272385" cy="5433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3" name="Straight Connector 202"/>
          <p:cNvCxnSpPr/>
          <p:nvPr/>
        </p:nvCxnSpPr>
        <p:spPr>
          <a:xfrm>
            <a:off x="4657410" y="4375022"/>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4657410" y="3790443"/>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7059595" y="3790443"/>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8046338" y="3790443"/>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4657410" y="4963571"/>
            <a:ext cx="2176272"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7059595" y="437502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8046338" y="437502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7059595" y="4963571"/>
            <a:ext cx="862223"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8046338" y="4963571"/>
            <a:ext cx="862223"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7059595" y="553929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4657410" y="5539292"/>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a:off x="8046338" y="553929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Pie 83"/>
          <p:cNvSpPr>
            <a:spLocks/>
          </p:cNvSpPr>
          <p:nvPr/>
        </p:nvSpPr>
        <p:spPr bwMode="auto">
          <a:xfrm>
            <a:off x="332297" y="1876215"/>
            <a:ext cx="841528" cy="686510"/>
          </a:xfrm>
          <a:prstGeom prst="pie">
            <a:avLst>
              <a:gd name="adj1" fmla="val 18747024"/>
              <a:gd name="adj2" fmla="val 2064104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7620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85" name="Oval 84"/>
          <p:cNvSpPr>
            <a:spLocks noChangeAspect="1"/>
          </p:cNvSpPr>
          <p:nvPr/>
        </p:nvSpPr>
        <p:spPr>
          <a:xfrm>
            <a:off x="613162" y="1772558"/>
            <a:ext cx="712559" cy="704778"/>
          </a:xfrm>
          <a:prstGeom prst="ellipse">
            <a:avLst/>
          </a:prstGeom>
          <a:noFill/>
          <a:ln w="25400">
            <a:solidFill>
              <a:srgbClr val="01D5FF">
                <a:alpha val="70000"/>
              </a:srgbClr>
            </a:solidFill>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E681D2BF-27A1-BC41-032D-E1419768DEEA}"/>
              </a:ext>
            </a:extLst>
          </p:cNvPr>
          <p:cNvSpPr>
            <a:spLocks noGrp="1"/>
          </p:cNvSpPr>
          <p:nvPr>
            <p:ph type="dt" sz="half" idx="2"/>
          </p:nvPr>
        </p:nvSpPr>
        <p:spPr/>
        <p:txBody>
          <a:bodyPr/>
          <a:lstStyle/>
          <a:p>
            <a:r>
              <a:rPr lang="en-US"/>
              <a:t>September 7, 2022</a:t>
            </a:r>
            <a:endParaRPr lang="en-US" dirty="0"/>
          </a:p>
        </p:txBody>
      </p:sp>
      <p:sp>
        <p:nvSpPr>
          <p:cNvPr id="3" name="Footer Placeholder 2">
            <a:extLst>
              <a:ext uri="{FF2B5EF4-FFF2-40B4-BE49-F238E27FC236}">
                <a16:creationId xmlns:a16="http://schemas.microsoft.com/office/drawing/2014/main" id="{C7288A5B-0F30-D900-F268-3F1564FEE5B5}"/>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3480534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1">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0">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3">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3">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uiExpand="1" build="p"/>
      <p:bldP spid="211" grpId="0" uiExpand="1" build="p"/>
      <p:bldP spid="212" grpId="0" uiExpand="1" build="p"/>
      <p:bldP spid="213" grpId="0" uiExpand="1" build="p"/>
      <p:bldP spid="22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482138" y="227524"/>
            <a:ext cx="8090363" cy="716437"/>
          </a:xfrm>
          <a:prstGeom prst="rect">
            <a:avLst/>
          </a:prstGeom>
        </p:spPr>
        <p:txBody>
          <a:bodyPr>
            <a:normAutofit fontScale="97500"/>
          </a:bodyPr>
          <a:lst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a:lstStyle>
          <a:p>
            <a:r>
              <a:rPr lang="en-US" sz="3600" dirty="0"/>
              <a:t>Copyright Notice and Disclaimer:</a:t>
            </a:r>
          </a:p>
        </p:txBody>
      </p:sp>
      <p:sp>
        <p:nvSpPr>
          <p:cNvPr id="5" name="Content Placeholder 10"/>
          <p:cNvSpPr txBox="1">
            <a:spLocks/>
          </p:cNvSpPr>
          <p:nvPr/>
        </p:nvSpPr>
        <p:spPr>
          <a:xfrm>
            <a:off x="349135" y="1090469"/>
            <a:ext cx="8412479" cy="522991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30000"/>
              </a:lnSpc>
              <a:buFont typeface="Arial" panose="020B0604020202020204" pitchFamily="34" charset="0"/>
              <a:buNone/>
            </a:pPr>
            <a:r>
              <a:rPr lang="en-US" sz="1750" dirty="0"/>
              <a:t>Novogradac &amp; Company LLP (“Novogradac”) is the copyright owner of this slide deck. Novogradac is making the printed version (but not the PowerPoint file) of this slide deck and any other handouts branded with the Novogradac logo (collectively the “Materials”) available to attendees of this session for informational and/or educational purposes only. </a:t>
            </a:r>
            <a:r>
              <a:rPr lang="en-US" sz="1750" dirty="0">
                <a:latin typeface="+mj-lt"/>
              </a:rPr>
              <a:t>The Materials and attendance are not a substitute for professional advice. </a:t>
            </a:r>
            <a:r>
              <a:rPr lang="en-US" sz="1750" dirty="0"/>
              <a:t>By accessing the Materials and attending the session, you agree to the terms of this disclaimer. You agree not to make business, financial, and/or tax decisions based solely on the Materials and you agree that we are not responsible for any such business, financial and/or tax decisions made by you based on the information contained in the Materials. You agree not to make audio or video recordings of the session instruction. You may not copy, cite to, or distribute the Materials, in whole or in part, without the prior written consent of an authorized officer of Novogradac.  All rights reserved 2022 by Novogradac &amp; Company LLP. Novogradac &amp; Company LLP is a registered trademark of Novogradac.</a:t>
            </a:r>
          </a:p>
        </p:txBody>
      </p:sp>
      <p:sp>
        <p:nvSpPr>
          <p:cNvPr id="2" name="Date Placeholder 1">
            <a:extLst>
              <a:ext uri="{FF2B5EF4-FFF2-40B4-BE49-F238E27FC236}">
                <a16:creationId xmlns:a16="http://schemas.microsoft.com/office/drawing/2014/main" id="{64BFDC9A-99FB-BD30-E95D-2F486B06CBDB}"/>
              </a:ext>
            </a:extLst>
          </p:cNvPr>
          <p:cNvSpPr>
            <a:spLocks noGrp="1"/>
          </p:cNvSpPr>
          <p:nvPr>
            <p:ph type="dt" sz="half" idx="2"/>
          </p:nvPr>
        </p:nvSpPr>
        <p:spPr/>
        <p:txBody>
          <a:bodyPr/>
          <a:lstStyle/>
          <a:p>
            <a:r>
              <a:rPr lang="en-US"/>
              <a:t>September 7, 2022</a:t>
            </a:r>
            <a:endParaRPr lang="en-US" dirty="0"/>
          </a:p>
        </p:txBody>
      </p:sp>
      <p:sp>
        <p:nvSpPr>
          <p:cNvPr id="3" name="Footer Placeholder 2">
            <a:extLst>
              <a:ext uri="{FF2B5EF4-FFF2-40B4-BE49-F238E27FC236}">
                <a16:creationId xmlns:a16="http://schemas.microsoft.com/office/drawing/2014/main" id="{C8C0CA8C-CDCC-9163-F0CE-44D12820B3FC}"/>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4163566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1" name="Picture 90">
            <a:extLst>
              <a:ext uri="{FF2B5EF4-FFF2-40B4-BE49-F238E27FC236}">
                <a16:creationId xmlns:a16="http://schemas.microsoft.com/office/drawing/2014/main" id="{8D95244F-B906-6A18-173C-BE641549599F}"/>
              </a:ext>
            </a:extLst>
          </p:cNvPr>
          <p:cNvPicPr>
            <a:picLocks noChangeAspect="1"/>
          </p:cNvPicPr>
          <p:nvPr/>
        </p:nvPicPr>
        <p:blipFill>
          <a:blip r:embed="rId2"/>
          <a:stretch>
            <a:fillRect/>
          </a:stretch>
        </p:blipFill>
        <p:spPr>
          <a:xfrm>
            <a:off x="46309" y="689210"/>
            <a:ext cx="1197864" cy="2897925"/>
          </a:xfrm>
          <a:prstGeom prst="rect">
            <a:avLst/>
          </a:prstGeom>
        </p:spPr>
      </p:pic>
      <p:pic>
        <p:nvPicPr>
          <p:cNvPr id="88" name="Picture 87" hidden="1"/>
          <p:cNvPicPr>
            <a:picLocks noChangeAspect="1"/>
          </p:cNvPicPr>
          <p:nvPr/>
        </p:nvPicPr>
        <p:blipFill>
          <a:blip r:embed="rId3"/>
          <a:stretch>
            <a:fillRect/>
          </a:stretch>
        </p:blipFill>
        <p:spPr>
          <a:xfrm>
            <a:off x="46361" y="689209"/>
            <a:ext cx="1201943" cy="2907792"/>
          </a:xfrm>
          <a:prstGeom prst="rect">
            <a:avLst/>
          </a:prstGeom>
        </p:spPr>
      </p:pic>
      <p:sp>
        <p:nvSpPr>
          <p:cNvPr id="218" name="TextBox 217"/>
          <p:cNvSpPr txBox="1"/>
          <p:nvPr/>
        </p:nvSpPr>
        <p:spPr>
          <a:xfrm>
            <a:off x="7832616" y="3251498"/>
            <a:ext cx="1143000" cy="1477328"/>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4mil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5.2mil</a:t>
            </a:r>
          </a:p>
          <a:p>
            <a:pPr algn="r">
              <a:spcBef>
                <a:spcPts val="600"/>
              </a:spcBef>
              <a:tabLst>
                <a:tab pos="290513" algn="l"/>
              </a:tabLst>
            </a:pPr>
            <a:r>
              <a:rPr lang="en-US" sz="1400" b="1" dirty="0">
                <a:latin typeface="Arial" pitchFamily="34" charset="0"/>
                <a:cs typeface="Arial" pitchFamily="34" charset="0"/>
              </a:rPr>
              <a:t>	100%</a:t>
            </a:r>
          </a:p>
          <a:p>
            <a:pPr algn="r">
              <a:spcBef>
                <a:spcPts val="600"/>
              </a:spcBef>
              <a:tabLst>
                <a:tab pos="2119313" algn="l"/>
              </a:tabLst>
            </a:pPr>
            <a:r>
              <a:rPr lang="en-US" sz="1400" b="1" dirty="0">
                <a:latin typeface="Arial" pitchFamily="34" charset="0"/>
                <a:cs typeface="Arial" pitchFamily="34" charset="0"/>
              </a:rPr>
              <a:t>5.2mil</a:t>
            </a:r>
          </a:p>
        </p:txBody>
      </p:sp>
      <p:sp>
        <p:nvSpPr>
          <p:cNvPr id="219" name="TextBox 218"/>
          <p:cNvSpPr txBox="1"/>
          <p:nvPr/>
        </p:nvSpPr>
        <p:spPr>
          <a:xfrm>
            <a:off x="6839996" y="3251498"/>
            <a:ext cx="1143000" cy="1477328"/>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6mil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7.8mil</a:t>
            </a:r>
          </a:p>
          <a:p>
            <a:pPr algn="r">
              <a:spcBef>
                <a:spcPts val="600"/>
              </a:spcBef>
              <a:tabLst>
                <a:tab pos="290513" algn="l"/>
              </a:tabLst>
            </a:pPr>
            <a:r>
              <a:rPr lang="en-US" sz="1400" b="1" dirty="0">
                <a:latin typeface="Arial" pitchFamily="34" charset="0"/>
                <a:cs typeface="Arial" pitchFamily="34" charset="0"/>
              </a:rPr>
              <a:t>	75%</a:t>
            </a:r>
          </a:p>
          <a:p>
            <a:pPr algn="r">
              <a:spcBef>
                <a:spcPts val="600"/>
              </a:spcBef>
              <a:tabLst>
                <a:tab pos="2119313" algn="l"/>
              </a:tabLst>
            </a:pPr>
            <a:r>
              <a:rPr lang="en-US" sz="1400" b="1" dirty="0">
                <a:latin typeface="Arial" pitchFamily="34" charset="0"/>
                <a:cs typeface="Arial" pitchFamily="34" charset="0"/>
              </a:rPr>
              <a:t>5.85mil</a:t>
            </a:r>
          </a:p>
        </p:txBody>
      </p:sp>
      <p:sp>
        <p:nvSpPr>
          <p:cNvPr id="220" name="A x's"/>
          <p:cNvSpPr txBox="1"/>
          <p:nvPr/>
        </p:nvSpPr>
        <p:spPr>
          <a:xfrm>
            <a:off x="7961644" y="3251498"/>
            <a:ext cx="1092493" cy="2646878"/>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n w="3175">
                  <a:solidFill>
                    <a:schemeClr val="accent6"/>
                  </a:solidFill>
                </a:ln>
                <a:solidFill>
                  <a:schemeClr val="accent6"/>
                </a:solidFill>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21" name="A x's"/>
          <p:cNvSpPr txBox="1"/>
          <p:nvPr/>
        </p:nvSpPr>
        <p:spPr>
          <a:xfrm>
            <a:off x="6969024" y="3251498"/>
            <a:ext cx="1092493" cy="2646878"/>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n w="3175">
                  <a:solidFill>
                    <a:schemeClr val="accent6"/>
                  </a:solidFill>
                </a:ln>
                <a:solidFill>
                  <a:schemeClr val="accent6"/>
                </a:solidFill>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24" name="Text Box 140"/>
          <p:cNvSpPr txBox="1">
            <a:spLocks noChangeArrowheads="1"/>
          </p:cNvSpPr>
          <p:nvPr/>
        </p:nvSpPr>
        <p:spPr bwMode="auto">
          <a:xfrm>
            <a:off x="3864340" y="2449254"/>
            <a:ext cx="1509324" cy="227755"/>
          </a:xfrm>
          <a:prstGeom prst="rect">
            <a:avLst/>
          </a:prstGeom>
          <a:noFill/>
          <a:ln w="9525">
            <a:noFill/>
            <a:miter lim="800000"/>
            <a:headEnd/>
            <a:tailEnd/>
          </a:ln>
          <a:effectLst/>
        </p:spPr>
        <p:txBody>
          <a:bodyPr wrap="square">
            <a:spAutoFit/>
          </a:bodyPr>
          <a:lstStyle/>
          <a:p>
            <a:pPr algn="ctr">
              <a:lnSpc>
                <a:spcPct val="80000"/>
              </a:lnSpc>
            </a:pPr>
            <a:r>
              <a:rPr lang="en-US" sz="1100" b="1" dirty="0">
                <a:solidFill>
                  <a:srgbClr val="000000"/>
                </a:solidFill>
                <a:latin typeface="Arial" pitchFamily="34" charset="0"/>
                <a:cs typeface="Arial" pitchFamily="34" charset="0"/>
              </a:rPr>
              <a:t>Total Project Costs</a:t>
            </a:r>
            <a:endParaRPr lang="en-US" sz="1200" b="1" baseline="-25000" dirty="0">
              <a:solidFill>
                <a:srgbClr val="000000"/>
              </a:solidFill>
              <a:latin typeface="Arial" pitchFamily="34" charset="0"/>
              <a:cs typeface="Arial" pitchFamily="34" charset="0"/>
            </a:endParaRPr>
          </a:p>
        </p:txBody>
      </p:sp>
      <p:sp>
        <p:nvSpPr>
          <p:cNvPr id="225" name="Rounded Rectangle 224"/>
          <p:cNvSpPr/>
          <p:nvPr/>
        </p:nvSpPr>
        <p:spPr>
          <a:xfrm>
            <a:off x="4390402" y="710863"/>
            <a:ext cx="457200" cy="1692848"/>
          </a:xfrm>
          <a:prstGeom prst="roundRect">
            <a:avLst>
              <a:gd name="adj" fmla="val 5128"/>
            </a:avLst>
          </a:prstGeom>
          <a:solidFill>
            <a:srgbClr val="C5B089"/>
          </a:solidFill>
          <a:ln w="15875">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227" name="Rounded Rectangle 226"/>
          <p:cNvSpPr/>
          <p:nvPr/>
        </p:nvSpPr>
        <p:spPr>
          <a:xfrm>
            <a:off x="4390402" y="541530"/>
            <a:ext cx="457200" cy="1862181"/>
          </a:xfrm>
          <a:prstGeom prst="roundRect">
            <a:avLst>
              <a:gd name="adj" fmla="val 5128"/>
            </a:avLst>
          </a:prstGeom>
          <a:noFill/>
          <a:ln w="22225">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228" name="Straight Connector 227"/>
          <p:cNvCxnSpPr/>
          <p:nvPr/>
        </p:nvCxnSpPr>
        <p:spPr>
          <a:xfrm>
            <a:off x="4238002" y="2408673"/>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Text Box 140"/>
          <p:cNvSpPr txBox="1">
            <a:spLocks noChangeArrowheads="1"/>
          </p:cNvSpPr>
          <p:nvPr/>
        </p:nvSpPr>
        <p:spPr bwMode="auto">
          <a:xfrm>
            <a:off x="4132142" y="314181"/>
            <a:ext cx="995944" cy="243786"/>
          </a:xfrm>
          <a:prstGeom prst="rect">
            <a:avLst/>
          </a:prstGeom>
          <a:noFill/>
          <a:ln w="9525">
            <a:noFill/>
            <a:miter lim="800000"/>
            <a:headEnd/>
            <a:tailEnd/>
          </a:ln>
          <a:effectLst/>
        </p:spPr>
        <p:txBody>
          <a:bodyPr wrap="square">
            <a:spAutoFit/>
          </a:bodyPr>
          <a:lstStyle/>
          <a:p>
            <a:pPr algn="ctr">
              <a:lnSpc>
                <a:spcPct val="80000"/>
              </a:lnSpc>
            </a:pPr>
            <a:r>
              <a:rPr lang="en-US" sz="1200" b="1" dirty="0">
                <a:solidFill>
                  <a:srgbClr val="000000"/>
                </a:solidFill>
                <a:latin typeface="Arial" pitchFamily="34" charset="0"/>
                <a:cs typeface="Arial" pitchFamily="34" charset="0"/>
              </a:rPr>
              <a:t>$10.8mil</a:t>
            </a:r>
            <a:endParaRPr lang="en-US" sz="1400" b="1" baseline="-25000" dirty="0">
              <a:solidFill>
                <a:srgbClr val="000000"/>
              </a:solidFill>
              <a:latin typeface="Arial" pitchFamily="34" charset="0"/>
              <a:cs typeface="Arial" pitchFamily="34" charset="0"/>
            </a:endParaRPr>
          </a:p>
        </p:txBody>
      </p:sp>
      <p:sp>
        <p:nvSpPr>
          <p:cNvPr id="233" name="TextBox 232"/>
          <p:cNvSpPr txBox="1"/>
          <p:nvPr/>
        </p:nvSpPr>
        <p:spPr>
          <a:xfrm>
            <a:off x="4567416" y="3251498"/>
            <a:ext cx="2743200" cy="2646878"/>
          </a:xfrm>
          <a:prstGeom prst="rect">
            <a:avLst/>
          </a:prstGeom>
          <a:noFill/>
        </p:spPr>
        <p:txBody>
          <a:bodyPr wrap="square" rtlCol="0">
            <a:spAutoFit/>
          </a:bodyPr>
          <a:lstStyle/>
          <a:p>
            <a:pPr>
              <a:spcBef>
                <a:spcPts val="600"/>
              </a:spcBef>
              <a:tabLst>
                <a:tab pos="2176463" algn="l"/>
              </a:tabLst>
            </a:pPr>
            <a:r>
              <a:rPr lang="en-US" sz="1400" b="1" dirty="0">
                <a:latin typeface="Arial" pitchFamily="34" charset="0"/>
                <a:cs typeface="Arial" pitchFamily="34" charset="0"/>
              </a:rPr>
              <a:t>Eligible basis</a:t>
            </a:r>
          </a:p>
          <a:p>
            <a:pPr>
              <a:spcBef>
                <a:spcPts val="600"/>
              </a:spcBef>
              <a:tabLst>
                <a:tab pos="2176463" algn="l"/>
              </a:tabLst>
            </a:pPr>
            <a:r>
              <a:rPr lang="en-US" sz="1400" b="1" dirty="0">
                <a:latin typeface="Arial" pitchFamily="34" charset="0"/>
                <a:cs typeface="Arial" pitchFamily="34" charset="0"/>
              </a:rPr>
              <a:t>DDA/QCT basis boost	</a:t>
            </a:r>
          </a:p>
          <a:p>
            <a:pPr>
              <a:spcBef>
                <a:spcPts val="600"/>
              </a:spcBef>
              <a:tabLst>
                <a:tab pos="2176463" algn="l"/>
              </a:tabLst>
            </a:pPr>
            <a:r>
              <a:rPr lang="en-US" sz="1400" b="1" dirty="0">
                <a:latin typeface="Arial" pitchFamily="34" charset="0"/>
                <a:cs typeface="Arial" pitchFamily="34" charset="0"/>
              </a:rPr>
              <a:t>Eligible basis (adjusted)</a:t>
            </a:r>
          </a:p>
          <a:p>
            <a:pPr>
              <a:spcBef>
                <a:spcPts val="600"/>
              </a:spcBef>
              <a:tabLst>
                <a:tab pos="2176463" algn="l"/>
              </a:tabLst>
            </a:pPr>
            <a:r>
              <a:rPr lang="en-US" sz="1400" b="1" dirty="0">
                <a:latin typeface="Arial" pitchFamily="34" charset="0"/>
                <a:cs typeface="Arial" pitchFamily="34" charset="0"/>
              </a:rPr>
              <a:t>Applicable fraction	</a:t>
            </a:r>
          </a:p>
          <a:p>
            <a:pPr>
              <a:spcBef>
                <a:spcPts val="600"/>
              </a:spcBef>
              <a:tabLst>
                <a:tab pos="2176463" algn="l"/>
              </a:tabLst>
            </a:pPr>
            <a:r>
              <a:rPr lang="en-US" sz="1400" b="1" dirty="0">
                <a:latin typeface="Arial" pitchFamily="34" charset="0"/>
                <a:cs typeface="Arial" pitchFamily="34" charset="0"/>
              </a:rPr>
              <a:t>Qualified basis</a:t>
            </a:r>
          </a:p>
          <a:p>
            <a:pPr>
              <a:spcBef>
                <a:spcPts val="600"/>
              </a:spcBef>
              <a:tabLst>
                <a:tab pos="2176463" algn="l"/>
              </a:tabLst>
            </a:pPr>
            <a:r>
              <a:rPr lang="en-US" sz="1400" b="1" dirty="0">
                <a:ln w="3175">
                  <a:solidFill>
                    <a:schemeClr val="accent6"/>
                  </a:solidFill>
                </a:ln>
                <a:solidFill>
                  <a:schemeClr val="accent6"/>
                </a:solidFill>
                <a:latin typeface="Arial" pitchFamily="34" charset="0"/>
                <a:cs typeface="Arial" pitchFamily="34" charset="0"/>
              </a:rPr>
              <a:t>Tax credit percentage</a:t>
            </a:r>
            <a:r>
              <a:rPr lang="en-US" sz="1400" b="1" dirty="0">
                <a:latin typeface="Arial" pitchFamily="34" charset="0"/>
                <a:cs typeface="Arial" pitchFamily="34" charset="0"/>
              </a:rPr>
              <a:t>	</a:t>
            </a:r>
          </a:p>
          <a:p>
            <a:pPr>
              <a:spcBef>
                <a:spcPts val="600"/>
              </a:spcBef>
              <a:tabLst>
                <a:tab pos="2176463" algn="l"/>
              </a:tabLst>
            </a:pPr>
            <a:r>
              <a:rPr lang="en-US" sz="1400" b="1" dirty="0">
                <a:latin typeface="Arial" pitchFamily="34" charset="0"/>
                <a:cs typeface="Arial" pitchFamily="34" charset="0"/>
              </a:rPr>
              <a:t>Annual tax credits</a:t>
            </a:r>
          </a:p>
          <a:p>
            <a:pPr>
              <a:spcBef>
                <a:spcPts val="600"/>
              </a:spcBef>
              <a:tabLst>
                <a:tab pos="2176463" algn="l"/>
              </a:tabLst>
            </a:pPr>
            <a:r>
              <a:rPr lang="en-US" sz="1400" b="1" dirty="0">
                <a:latin typeface="Arial" pitchFamily="34" charset="0"/>
                <a:cs typeface="Arial" pitchFamily="34" charset="0"/>
              </a:rPr>
              <a:t>Ten years</a:t>
            </a:r>
          </a:p>
          <a:p>
            <a:pPr>
              <a:spcBef>
                <a:spcPts val="600"/>
              </a:spcBef>
              <a:tabLst>
                <a:tab pos="2176463" algn="l"/>
              </a:tabLst>
            </a:pPr>
            <a:r>
              <a:rPr lang="en-US" sz="1400" b="1" dirty="0">
                <a:latin typeface="Arial" pitchFamily="34" charset="0"/>
                <a:cs typeface="Arial" pitchFamily="34" charset="0"/>
              </a:rPr>
              <a:t>Total tax credits</a:t>
            </a:r>
          </a:p>
        </p:txBody>
      </p:sp>
      <p:sp>
        <p:nvSpPr>
          <p:cNvPr id="234" name="TextBox 233"/>
          <p:cNvSpPr txBox="1"/>
          <p:nvPr/>
        </p:nvSpPr>
        <p:spPr>
          <a:xfrm>
            <a:off x="5089349" y="1584848"/>
            <a:ext cx="2055390" cy="369332"/>
          </a:xfrm>
          <a:prstGeom prst="rect">
            <a:avLst/>
          </a:prstGeom>
          <a:noFill/>
        </p:spPr>
        <p:txBody>
          <a:bodyPr wrap="square" rtlCol="0">
            <a:spAutoFit/>
          </a:bodyPr>
          <a:lstStyle/>
          <a:p>
            <a:r>
              <a:rPr lang="en-US" b="1" dirty="0">
                <a:solidFill>
                  <a:srgbClr val="6E5A36"/>
                </a:solidFill>
                <a:latin typeface="Arial" pitchFamily="34" charset="0"/>
                <a:cs typeface="Arial" pitchFamily="34" charset="0"/>
              </a:rPr>
              <a:t>Eligible Basis</a:t>
            </a:r>
          </a:p>
        </p:txBody>
      </p:sp>
      <p:sp>
        <p:nvSpPr>
          <p:cNvPr id="235" name="Text Box 140"/>
          <p:cNvSpPr txBox="1">
            <a:spLocks noChangeArrowheads="1"/>
          </p:cNvSpPr>
          <p:nvPr/>
        </p:nvSpPr>
        <p:spPr bwMode="auto">
          <a:xfrm>
            <a:off x="6680411" y="1655938"/>
            <a:ext cx="1386818" cy="289310"/>
          </a:xfrm>
          <a:prstGeom prst="rect">
            <a:avLst/>
          </a:prstGeom>
          <a:noFill/>
          <a:ln w="9525">
            <a:noFill/>
            <a:miter lim="800000"/>
            <a:headEnd/>
            <a:tailEnd/>
          </a:ln>
          <a:effectLst/>
        </p:spPr>
        <p:txBody>
          <a:bodyPr wrap="square">
            <a:spAutoFit/>
          </a:bodyPr>
          <a:lstStyle/>
          <a:p>
            <a:pPr>
              <a:lnSpc>
                <a:spcPct val="80000"/>
              </a:lnSpc>
            </a:pPr>
            <a:r>
              <a:rPr lang="en-US" sz="1600" b="1" dirty="0">
                <a:solidFill>
                  <a:srgbClr val="000000"/>
                </a:solidFill>
                <a:latin typeface="Arial" pitchFamily="34" charset="0"/>
                <a:cs typeface="Arial" pitchFamily="34" charset="0"/>
              </a:rPr>
              <a:t>= $10mil</a:t>
            </a:r>
            <a:endParaRPr lang="en-US" b="1" baseline="-25000" dirty="0">
              <a:solidFill>
                <a:srgbClr val="000000"/>
              </a:solidFill>
              <a:latin typeface="Arial" pitchFamily="34" charset="0"/>
              <a:cs typeface="Arial" pitchFamily="34" charset="0"/>
            </a:endParaRPr>
          </a:p>
        </p:txBody>
      </p:sp>
      <p:sp>
        <p:nvSpPr>
          <p:cNvPr id="236" name="Freeform 235"/>
          <p:cNvSpPr/>
          <p:nvPr/>
        </p:nvSpPr>
        <p:spPr>
          <a:xfrm>
            <a:off x="7363328" y="1902661"/>
            <a:ext cx="84264" cy="356616"/>
          </a:xfrm>
          <a:custGeom>
            <a:avLst/>
            <a:gdLst>
              <a:gd name="connsiteX0" fmla="*/ 0 w 60157"/>
              <a:gd name="connsiteY0" fmla="*/ 0 h 529389"/>
              <a:gd name="connsiteX1" fmla="*/ 36094 w 60157"/>
              <a:gd name="connsiteY1" fmla="*/ 216568 h 529389"/>
              <a:gd name="connsiteX2" fmla="*/ 60157 w 60157"/>
              <a:gd name="connsiteY2" fmla="*/ 529389 h 529389"/>
            </a:gdLst>
            <a:ahLst/>
            <a:cxnLst>
              <a:cxn ang="0">
                <a:pos x="connsiteX0" y="connsiteY0"/>
              </a:cxn>
              <a:cxn ang="0">
                <a:pos x="connsiteX1" y="connsiteY1"/>
              </a:cxn>
              <a:cxn ang="0">
                <a:pos x="connsiteX2" y="connsiteY2"/>
              </a:cxn>
            </a:cxnLst>
            <a:rect l="l" t="t" r="r" b="b"/>
            <a:pathLst>
              <a:path w="60157" h="529389">
                <a:moveTo>
                  <a:pt x="0" y="0"/>
                </a:moveTo>
                <a:cubicBezTo>
                  <a:pt x="13034" y="64168"/>
                  <a:pt x="26068" y="128337"/>
                  <a:pt x="36094" y="216568"/>
                </a:cubicBezTo>
                <a:cubicBezTo>
                  <a:pt x="46120" y="304800"/>
                  <a:pt x="53138" y="417094"/>
                  <a:pt x="60157" y="52938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Freeform 236"/>
          <p:cNvSpPr/>
          <p:nvPr/>
        </p:nvSpPr>
        <p:spPr>
          <a:xfrm>
            <a:off x="7700210" y="1828195"/>
            <a:ext cx="777240" cy="612648"/>
          </a:xfrm>
          <a:custGeom>
            <a:avLst/>
            <a:gdLst>
              <a:gd name="connsiteX0" fmla="*/ 0 w 565870"/>
              <a:gd name="connsiteY0" fmla="*/ 0 h 445169"/>
              <a:gd name="connsiteX1" fmla="*/ 409074 w 565870"/>
              <a:gd name="connsiteY1" fmla="*/ 120316 h 445169"/>
              <a:gd name="connsiteX2" fmla="*/ 541421 w 565870"/>
              <a:gd name="connsiteY2" fmla="*/ 264695 h 445169"/>
              <a:gd name="connsiteX3" fmla="*/ 565485 w 565870"/>
              <a:gd name="connsiteY3" fmla="*/ 445169 h 445169"/>
            </a:gdLst>
            <a:ahLst/>
            <a:cxnLst>
              <a:cxn ang="0">
                <a:pos x="connsiteX0" y="connsiteY0"/>
              </a:cxn>
              <a:cxn ang="0">
                <a:pos x="connsiteX1" y="connsiteY1"/>
              </a:cxn>
              <a:cxn ang="0">
                <a:pos x="connsiteX2" y="connsiteY2"/>
              </a:cxn>
              <a:cxn ang="0">
                <a:pos x="connsiteX3" y="connsiteY3"/>
              </a:cxn>
            </a:cxnLst>
            <a:rect l="l" t="t" r="r" b="b"/>
            <a:pathLst>
              <a:path w="565870" h="445169">
                <a:moveTo>
                  <a:pt x="0" y="0"/>
                </a:moveTo>
                <a:cubicBezTo>
                  <a:pt x="159418" y="38100"/>
                  <a:pt x="318837" y="76200"/>
                  <a:pt x="409074" y="120316"/>
                </a:cubicBezTo>
                <a:cubicBezTo>
                  <a:pt x="499311" y="164432"/>
                  <a:pt x="515353" y="210553"/>
                  <a:pt x="541421" y="264695"/>
                </a:cubicBezTo>
                <a:cubicBezTo>
                  <a:pt x="567489" y="318837"/>
                  <a:pt x="566487" y="382003"/>
                  <a:pt x="565485" y="44516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Rectangle 85"/>
          <p:cNvSpPr>
            <a:spLocks noChangeAspect="1" noChangeArrowheads="1"/>
          </p:cNvSpPr>
          <p:nvPr/>
        </p:nvSpPr>
        <p:spPr bwMode="auto">
          <a:xfrm>
            <a:off x="7103833" y="2687292"/>
            <a:ext cx="732496" cy="489708"/>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39" name="Rectangle 85"/>
          <p:cNvSpPr>
            <a:spLocks noChangeArrowheads="1"/>
          </p:cNvSpPr>
          <p:nvPr/>
        </p:nvSpPr>
        <p:spPr bwMode="auto">
          <a:xfrm>
            <a:off x="7103833" y="2809973"/>
            <a:ext cx="731520" cy="374904"/>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240" name="AutoShape 86"/>
          <p:cNvSpPr>
            <a:spLocks noChangeAspect="1" noChangeArrowheads="1"/>
          </p:cNvSpPr>
          <p:nvPr/>
        </p:nvSpPr>
        <p:spPr bwMode="auto">
          <a:xfrm rot="10800000">
            <a:off x="7059595" y="2496123"/>
            <a:ext cx="820973" cy="189768"/>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41" name="Rectangle 85"/>
          <p:cNvSpPr>
            <a:spLocks noChangeAspect="1" noChangeArrowheads="1"/>
          </p:cNvSpPr>
          <p:nvPr/>
        </p:nvSpPr>
        <p:spPr bwMode="auto">
          <a:xfrm>
            <a:off x="8223211" y="2813375"/>
            <a:ext cx="543904" cy="363625"/>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42" name="Rectangle 85"/>
          <p:cNvSpPr>
            <a:spLocks noChangeArrowheads="1"/>
          </p:cNvSpPr>
          <p:nvPr/>
        </p:nvSpPr>
        <p:spPr bwMode="auto">
          <a:xfrm>
            <a:off x="8223211" y="2812334"/>
            <a:ext cx="543904" cy="364666"/>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243" name="AutoShape 86"/>
          <p:cNvSpPr>
            <a:spLocks noChangeAspect="1" noChangeArrowheads="1"/>
          </p:cNvSpPr>
          <p:nvPr/>
        </p:nvSpPr>
        <p:spPr bwMode="auto">
          <a:xfrm rot="10800000">
            <a:off x="8190363" y="2671426"/>
            <a:ext cx="609601" cy="14090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44" name="TextBox 243"/>
          <p:cNvSpPr txBox="1"/>
          <p:nvPr/>
        </p:nvSpPr>
        <p:spPr>
          <a:xfrm>
            <a:off x="8329092" y="2442826"/>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B</a:t>
            </a:r>
          </a:p>
        </p:txBody>
      </p:sp>
      <p:sp>
        <p:nvSpPr>
          <p:cNvPr id="245" name="TextBox 244"/>
          <p:cNvSpPr txBox="1"/>
          <p:nvPr/>
        </p:nvSpPr>
        <p:spPr>
          <a:xfrm>
            <a:off x="7298584" y="2259056"/>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A</a:t>
            </a:r>
          </a:p>
        </p:txBody>
      </p:sp>
      <p:cxnSp>
        <p:nvCxnSpPr>
          <p:cNvPr id="246" name="Straight Connector 245"/>
          <p:cNvCxnSpPr/>
          <p:nvPr/>
        </p:nvCxnSpPr>
        <p:spPr>
          <a:xfrm>
            <a:off x="4657410" y="4375022"/>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4657410" y="3790443"/>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7059595" y="3790443"/>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8046338" y="3790443"/>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4657410" y="4963571"/>
            <a:ext cx="2176272"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059595" y="437502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8046338" y="437502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059595" y="4963571"/>
            <a:ext cx="862223"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8046338" y="4963571"/>
            <a:ext cx="862223"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059595" y="553929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4657410" y="5539292"/>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8046338" y="553929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idx="4294967295"/>
          </p:nvPr>
        </p:nvSpPr>
        <p:spPr>
          <a:xfrm>
            <a:off x="0" y="-1314450"/>
            <a:ext cx="8229600" cy="884237"/>
          </a:xfrm>
        </p:spPr>
        <p:txBody>
          <a:bodyPr>
            <a:normAutofit fontScale="90000"/>
          </a:bodyPr>
          <a:lstStyle/>
          <a:p>
            <a:r>
              <a:rPr lang="en-US" dirty="0"/>
              <a:t>Tax Credit Calculation: 70% PV Rate</a:t>
            </a:r>
          </a:p>
        </p:txBody>
      </p:sp>
      <p:sp>
        <p:nvSpPr>
          <p:cNvPr id="344" name="Pie 343"/>
          <p:cNvSpPr/>
          <p:nvPr/>
        </p:nvSpPr>
        <p:spPr bwMode="auto">
          <a:xfrm>
            <a:off x="-3136232" y="5148402"/>
            <a:ext cx="1371600" cy="1219200"/>
          </a:xfrm>
          <a:prstGeom prst="pie">
            <a:avLst>
              <a:gd name="adj1" fmla="val 18492261"/>
              <a:gd name="adj2" fmla="val 16882925"/>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marR="0" indent="0">
              <a:lnSpc>
                <a:spcPct val="100000"/>
              </a:lnSpc>
              <a:buClrTx/>
              <a:buSzTx/>
              <a:buFontTx/>
              <a:buNone/>
              <a:tabLst/>
              <a:defRPr/>
            </a:pPr>
            <a:endParaRPr lang="en-US" dirty="0"/>
          </a:p>
        </p:txBody>
      </p:sp>
      <p:sp>
        <p:nvSpPr>
          <p:cNvPr id="345" name="Pie 344"/>
          <p:cNvSpPr/>
          <p:nvPr/>
        </p:nvSpPr>
        <p:spPr bwMode="auto">
          <a:xfrm>
            <a:off x="-3014312" y="5124566"/>
            <a:ext cx="1371600" cy="1219200"/>
          </a:xfrm>
          <a:prstGeom prst="pie">
            <a:avLst>
              <a:gd name="adj1" fmla="val 16947559"/>
              <a:gd name="adj2" fmla="val 18263498"/>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a:defRPr/>
            </a:pPr>
            <a:endParaRPr lang="en-US" dirty="0"/>
          </a:p>
        </p:txBody>
      </p:sp>
      <p:sp>
        <p:nvSpPr>
          <p:cNvPr id="346" name="TextBox 345"/>
          <p:cNvSpPr txBox="1"/>
          <p:nvPr/>
        </p:nvSpPr>
        <p:spPr>
          <a:xfrm>
            <a:off x="-3255179" y="6151194"/>
            <a:ext cx="1600200" cy="415498"/>
          </a:xfrm>
          <a:prstGeom prst="rect">
            <a:avLst/>
          </a:prstGeom>
          <a:noFill/>
        </p:spPr>
        <p:txBody>
          <a:bodyPr wrap="square" rtlCol="0">
            <a:spAutoFit/>
          </a:bodyPr>
          <a:lstStyle/>
          <a:p>
            <a:pPr algn="ctr"/>
            <a:r>
              <a:rPr lang="en-US" sz="1050" b="1" dirty="0">
                <a:latin typeface="Arial" pitchFamily="34" charset="0"/>
                <a:cs typeface="Arial" pitchFamily="34" charset="0"/>
              </a:rPr>
              <a:t>Private Activity</a:t>
            </a:r>
          </a:p>
          <a:p>
            <a:pPr algn="ctr"/>
            <a:r>
              <a:rPr lang="en-US" sz="1050" b="1" dirty="0">
                <a:latin typeface="Arial" pitchFamily="34" charset="0"/>
                <a:cs typeface="Arial" pitchFamily="34" charset="0"/>
              </a:rPr>
              <a:t>Tax-Exempt Bonds</a:t>
            </a:r>
          </a:p>
        </p:txBody>
      </p:sp>
      <p:sp>
        <p:nvSpPr>
          <p:cNvPr id="348" name="Pie 347"/>
          <p:cNvSpPr>
            <a:spLocks/>
          </p:cNvSpPr>
          <p:nvPr/>
        </p:nvSpPr>
        <p:spPr bwMode="auto">
          <a:xfrm>
            <a:off x="-1585333" y="5702766"/>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49" name="Pie 348"/>
          <p:cNvSpPr>
            <a:spLocks/>
          </p:cNvSpPr>
          <p:nvPr/>
        </p:nvSpPr>
        <p:spPr bwMode="auto">
          <a:xfrm>
            <a:off x="-1804789" y="5736294"/>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50" name="Text Box 2"/>
          <p:cNvSpPr txBox="1">
            <a:spLocks noChangeArrowheads="1"/>
          </p:cNvSpPr>
          <p:nvPr/>
        </p:nvSpPr>
        <p:spPr bwMode="auto">
          <a:xfrm>
            <a:off x="-1957325" y="5933548"/>
            <a:ext cx="1022350" cy="215444"/>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000" b="1" dirty="0">
                <a:solidFill>
                  <a:schemeClr val="accent6">
                    <a:lumMod val="50000"/>
                  </a:schemeClr>
                </a:solidFill>
                <a:latin typeface="Arial" pitchFamily="34" charset="0"/>
                <a:cs typeface="Arial" pitchFamily="34" charset="0"/>
              </a:rPr>
              <a:t>LIHTCs</a:t>
            </a:r>
          </a:p>
        </p:txBody>
      </p:sp>
      <p:sp>
        <p:nvSpPr>
          <p:cNvPr id="71" name="Freeform 38"/>
          <p:cNvSpPr>
            <a:spLocks/>
          </p:cNvSpPr>
          <p:nvPr/>
        </p:nvSpPr>
        <p:spPr bwMode="auto">
          <a:xfrm>
            <a:off x="2638898" y="7323921"/>
            <a:ext cx="600494" cy="612599"/>
          </a:xfrm>
          <a:custGeom>
            <a:avLst/>
            <a:gdLst>
              <a:gd name="T0" fmla="*/ 1235 w 2624"/>
              <a:gd name="T1" fmla="*/ 2415 h 3194"/>
              <a:gd name="T2" fmla="*/ 1105 w 2624"/>
              <a:gd name="T3" fmla="*/ 2146 h 3194"/>
              <a:gd name="T4" fmla="*/ 1047 w 2624"/>
              <a:gd name="T5" fmla="*/ 2069 h 3194"/>
              <a:gd name="T6" fmla="*/ 909 w 2624"/>
              <a:gd name="T7" fmla="*/ 2012 h 3194"/>
              <a:gd name="T8" fmla="*/ 748 w 2624"/>
              <a:gd name="T9" fmla="*/ 2062 h 3194"/>
              <a:gd name="T10" fmla="*/ 541 w 2624"/>
              <a:gd name="T11" fmla="*/ 2161 h 3194"/>
              <a:gd name="T12" fmla="*/ 361 w 2624"/>
              <a:gd name="T13" fmla="*/ 1916 h 3194"/>
              <a:gd name="T14" fmla="*/ 189 w 2624"/>
              <a:gd name="T15" fmla="*/ 1573 h 3194"/>
              <a:gd name="T16" fmla="*/ 26 w 2624"/>
              <a:gd name="T17" fmla="*/ 1360 h 3194"/>
              <a:gd name="T18" fmla="*/ 56 w 2624"/>
              <a:gd name="T19" fmla="*/ 1289 h 3194"/>
              <a:gd name="T20" fmla="*/ 346 w 2624"/>
              <a:gd name="T21" fmla="*/ 1316 h 3194"/>
              <a:gd name="T22" fmla="*/ 579 w 2624"/>
              <a:gd name="T23" fmla="*/ 1334 h 3194"/>
              <a:gd name="T24" fmla="*/ 704 w 2624"/>
              <a:gd name="T25" fmla="*/ 1343 h 3194"/>
              <a:gd name="T26" fmla="*/ 723 w 2624"/>
              <a:gd name="T27" fmla="*/ 1157 h 3194"/>
              <a:gd name="T28" fmla="*/ 736 w 2624"/>
              <a:gd name="T29" fmla="*/ 896 h 3194"/>
              <a:gd name="T30" fmla="*/ 744 w 2624"/>
              <a:gd name="T31" fmla="*/ 747 h 3194"/>
              <a:gd name="T32" fmla="*/ 753 w 2624"/>
              <a:gd name="T33" fmla="*/ 524 h 3194"/>
              <a:gd name="T34" fmla="*/ 757 w 2624"/>
              <a:gd name="T35" fmla="*/ 394 h 3194"/>
              <a:gd name="T36" fmla="*/ 765 w 2624"/>
              <a:gd name="T37" fmla="*/ 218 h 3194"/>
              <a:gd name="T38" fmla="*/ 939 w 2624"/>
              <a:gd name="T39" fmla="*/ 10 h 3194"/>
              <a:gd name="T40" fmla="*/ 1041 w 2624"/>
              <a:gd name="T41" fmla="*/ 14 h 3194"/>
              <a:gd name="T42" fmla="*/ 1183 w 2624"/>
              <a:gd name="T43" fmla="*/ 20 h 3194"/>
              <a:gd name="T44" fmla="*/ 1348 w 2624"/>
              <a:gd name="T45" fmla="*/ 25 h 3194"/>
              <a:gd name="T46" fmla="*/ 1345 w 2624"/>
              <a:gd name="T47" fmla="*/ 227 h 3194"/>
              <a:gd name="T48" fmla="*/ 1343 w 2624"/>
              <a:gd name="T49" fmla="*/ 387 h 3194"/>
              <a:gd name="T50" fmla="*/ 1340 w 2624"/>
              <a:gd name="T51" fmla="*/ 530 h 3194"/>
              <a:gd name="T52" fmla="*/ 1387 w 2624"/>
              <a:gd name="T53" fmla="*/ 649 h 3194"/>
              <a:gd name="T54" fmla="*/ 1507 w 2624"/>
              <a:gd name="T55" fmla="*/ 719 h 3194"/>
              <a:gd name="T56" fmla="*/ 1617 w 2624"/>
              <a:gd name="T57" fmla="*/ 740 h 3194"/>
              <a:gd name="T58" fmla="*/ 1707 w 2624"/>
              <a:gd name="T59" fmla="*/ 736 h 3194"/>
              <a:gd name="T60" fmla="*/ 1811 w 2624"/>
              <a:gd name="T61" fmla="*/ 808 h 3194"/>
              <a:gd name="T62" fmla="*/ 1883 w 2624"/>
              <a:gd name="T63" fmla="*/ 849 h 3194"/>
              <a:gd name="T64" fmla="*/ 2001 w 2624"/>
              <a:gd name="T65" fmla="*/ 807 h 3194"/>
              <a:gd name="T66" fmla="*/ 2115 w 2624"/>
              <a:gd name="T67" fmla="*/ 811 h 3194"/>
              <a:gd name="T68" fmla="*/ 2200 w 2624"/>
              <a:gd name="T69" fmla="*/ 790 h 3194"/>
              <a:gd name="T70" fmla="*/ 2280 w 2624"/>
              <a:gd name="T71" fmla="*/ 787 h 3194"/>
              <a:gd name="T72" fmla="*/ 2345 w 2624"/>
              <a:gd name="T73" fmla="*/ 835 h 3194"/>
              <a:gd name="T74" fmla="*/ 2406 w 2624"/>
              <a:gd name="T75" fmla="*/ 878 h 3194"/>
              <a:gd name="T76" fmla="*/ 2502 w 2624"/>
              <a:gd name="T77" fmla="*/ 946 h 3194"/>
              <a:gd name="T78" fmla="*/ 2507 w 2624"/>
              <a:gd name="T79" fmla="*/ 1093 h 3194"/>
              <a:gd name="T80" fmla="*/ 2512 w 2624"/>
              <a:gd name="T81" fmla="*/ 1239 h 3194"/>
              <a:gd name="T82" fmla="*/ 2521 w 2624"/>
              <a:gd name="T83" fmla="*/ 1361 h 3194"/>
              <a:gd name="T84" fmla="*/ 2561 w 2624"/>
              <a:gd name="T85" fmla="*/ 1478 h 3194"/>
              <a:gd name="T86" fmla="*/ 2624 w 2624"/>
              <a:gd name="T87" fmla="*/ 1687 h 3194"/>
              <a:gd name="T88" fmla="*/ 2600 w 2624"/>
              <a:gd name="T89" fmla="*/ 1875 h 3194"/>
              <a:gd name="T90" fmla="*/ 2567 w 2624"/>
              <a:gd name="T91" fmla="*/ 1997 h 3194"/>
              <a:gd name="T92" fmla="*/ 2471 w 2624"/>
              <a:gd name="T93" fmla="*/ 2087 h 3194"/>
              <a:gd name="T94" fmla="*/ 2418 w 2624"/>
              <a:gd name="T95" fmla="*/ 2089 h 3194"/>
              <a:gd name="T96" fmla="*/ 2350 w 2624"/>
              <a:gd name="T97" fmla="*/ 2055 h 3194"/>
              <a:gd name="T98" fmla="*/ 2342 w 2624"/>
              <a:gd name="T99" fmla="*/ 2102 h 3194"/>
              <a:gd name="T100" fmla="*/ 2243 w 2624"/>
              <a:gd name="T101" fmla="*/ 2312 h 3194"/>
              <a:gd name="T102" fmla="*/ 2012 w 2624"/>
              <a:gd name="T103" fmla="*/ 2496 h 3194"/>
              <a:gd name="T104" fmla="*/ 1889 w 2624"/>
              <a:gd name="T105" fmla="*/ 2690 h 3194"/>
              <a:gd name="T106" fmla="*/ 1907 w 2624"/>
              <a:gd name="T107" fmla="*/ 3155 h 3194"/>
              <a:gd name="T108" fmla="*/ 1666 w 2624"/>
              <a:gd name="T109" fmla="*/ 3120 h 3194"/>
              <a:gd name="T110" fmla="*/ 1513 w 2624"/>
              <a:gd name="T111" fmla="*/ 3039 h 3194"/>
              <a:gd name="T112" fmla="*/ 1385 w 2624"/>
              <a:gd name="T113" fmla="*/ 2668 h 3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4" h="3194">
                <a:moveTo>
                  <a:pt x="1354" y="2641"/>
                </a:moveTo>
                <a:lnTo>
                  <a:pt x="1333" y="2604"/>
                </a:lnTo>
                <a:lnTo>
                  <a:pt x="1307" y="2558"/>
                </a:lnTo>
                <a:lnTo>
                  <a:pt x="1264" y="2499"/>
                </a:lnTo>
                <a:lnTo>
                  <a:pt x="1253" y="2485"/>
                </a:lnTo>
                <a:lnTo>
                  <a:pt x="1235" y="2415"/>
                </a:lnTo>
                <a:lnTo>
                  <a:pt x="1241" y="2409"/>
                </a:lnTo>
                <a:lnTo>
                  <a:pt x="1186" y="2290"/>
                </a:lnTo>
                <a:lnTo>
                  <a:pt x="1175" y="2233"/>
                </a:lnTo>
                <a:lnTo>
                  <a:pt x="1154" y="2208"/>
                </a:lnTo>
                <a:lnTo>
                  <a:pt x="1149" y="2187"/>
                </a:lnTo>
                <a:lnTo>
                  <a:pt x="1105" y="2146"/>
                </a:lnTo>
                <a:lnTo>
                  <a:pt x="1097" y="2120"/>
                </a:lnTo>
                <a:lnTo>
                  <a:pt x="1080" y="2116"/>
                </a:lnTo>
                <a:lnTo>
                  <a:pt x="1074" y="2103"/>
                </a:lnTo>
                <a:lnTo>
                  <a:pt x="1058" y="2100"/>
                </a:lnTo>
                <a:lnTo>
                  <a:pt x="1053" y="2069"/>
                </a:lnTo>
                <a:lnTo>
                  <a:pt x="1047" y="2069"/>
                </a:lnTo>
                <a:lnTo>
                  <a:pt x="1023" y="2029"/>
                </a:lnTo>
                <a:lnTo>
                  <a:pt x="1001" y="2026"/>
                </a:lnTo>
                <a:lnTo>
                  <a:pt x="1001" y="2021"/>
                </a:lnTo>
                <a:lnTo>
                  <a:pt x="956" y="2018"/>
                </a:lnTo>
                <a:lnTo>
                  <a:pt x="911" y="2007"/>
                </a:lnTo>
                <a:lnTo>
                  <a:pt x="909" y="2012"/>
                </a:lnTo>
                <a:lnTo>
                  <a:pt x="898" y="2008"/>
                </a:lnTo>
                <a:lnTo>
                  <a:pt x="896" y="2014"/>
                </a:lnTo>
                <a:lnTo>
                  <a:pt x="842" y="1984"/>
                </a:lnTo>
                <a:lnTo>
                  <a:pt x="796" y="2019"/>
                </a:lnTo>
                <a:lnTo>
                  <a:pt x="783" y="2019"/>
                </a:lnTo>
                <a:lnTo>
                  <a:pt x="748" y="2062"/>
                </a:lnTo>
                <a:lnTo>
                  <a:pt x="717" y="2164"/>
                </a:lnTo>
                <a:lnTo>
                  <a:pt x="674" y="2216"/>
                </a:lnTo>
                <a:lnTo>
                  <a:pt x="660" y="2243"/>
                </a:lnTo>
                <a:lnTo>
                  <a:pt x="616" y="2225"/>
                </a:lnTo>
                <a:lnTo>
                  <a:pt x="586" y="2191"/>
                </a:lnTo>
                <a:lnTo>
                  <a:pt x="541" y="2161"/>
                </a:lnTo>
                <a:lnTo>
                  <a:pt x="532" y="2148"/>
                </a:lnTo>
                <a:lnTo>
                  <a:pt x="491" y="2133"/>
                </a:lnTo>
                <a:lnTo>
                  <a:pt x="467" y="2109"/>
                </a:lnTo>
                <a:lnTo>
                  <a:pt x="442" y="2069"/>
                </a:lnTo>
                <a:lnTo>
                  <a:pt x="393" y="2026"/>
                </a:lnTo>
                <a:lnTo>
                  <a:pt x="361" y="1916"/>
                </a:lnTo>
                <a:lnTo>
                  <a:pt x="357" y="1841"/>
                </a:lnTo>
                <a:lnTo>
                  <a:pt x="329" y="1756"/>
                </a:lnTo>
                <a:lnTo>
                  <a:pt x="312" y="1723"/>
                </a:lnTo>
                <a:lnTo>
                  <a:pt x="307" y="1710"/>
                </a:lnTo>
                <a:lnTo>
                  <a:pt x="235" y="1651"/>
                </a:lnTo>
                <a:lnTo>
                  <a:pt x="189" y="1573"/>
                </a:lnTo>
                <a:lnTo>
                  <a:pt x="163" y="1550"/>
                </a:lnTo>
                <a:lnTo>
                  <a:pt x="120" y="1479"/>
                </a:lnTo>
                <a:lnTo>
                  <a:pt x="94" y="1466"/>
                </a:lnTo>
                <a:lnTo>
                  <a:pt x="76" y="1441"/>
                </a:lnTo>
                <a:lnTo>
                  <a:pt x="43" y="1363"/>
                </a:lnTo>
                <a:lnTo>
                  <a:pt x="26" y="1360"/>
                </a:lnTo>
                <a:lnTo>
                  <a:pt x="21" y="1350"/>
                </a:lnTo>
                <a:lnTo>
                  <a:pt x="0" y="1314"/>
                </a:lnTo>
                <a:lnTo>
                  <a:pt x="8" y="1307"/>
                </a:lnTo>
                <a:lnTo>
                  <a:pt x="3" y="1290"/>
                </a:lnTo>
                <a:lnTo>
                  <a:pt x="8" y="1285"/>
                </a:lnTo>
                <a:lnTo>
                  <a:pt x="56" y="1289"/>
                </a:lnTo>
                <a:lnTo>
                  <a:pt x="81" y="1292"/>
                </a:lnTo>
                <a:lnTo>
                  <a:pt x="106" y="1293"/>
                </a:lnTo>
                <a:lnTo>
                  <a:pt x="131" y="1296"/>
                </a:lnTo>
                <a:lnTo>
                  <a:pt x="254" y="1309"/>
                </a:lnTo>
                <a:lnTo>
                  <a:pt x="310" y="1313"/>
                </a:lnTo>
                <a:lnTo>
                  <a:pt x="346" y="1316"/>
                </a:lnTo>
                <a:lnTo>
                  <a:pt x="360" y="1317"/>
                </a:lnTo>
                <a:lnTo>
                  <a:pt x="458" y="1326"/>
                </a:lnTo>
                <a:lnTo>
                  <a:pt x="476" y="1327"/>
                </a:lnTo>
                <a:lnTo>
                  <a:pt x="524" y="1330"/>
                </a:lnTo>
                <a:lnTo>
                  <a:pt x="533" y="1331"/>
                </a:lnTo>
                <a:lnTo>
                  <a:pt x="579" y="1334"/>
                </a:lnTo>
                <a:lnTo>
                  <a:pt x="581" y="1334"/>
                </a:lnTo>
                <a:lnTo>
                  <a:pt x="584" y="1334"/>
                </a:lnTo>
                <a:lnTo>
                  <a:pt x="603" y="1336"/>
                </a:lnTo>
                <a:lnTo>
                  <a:pt x="656" y="1340"/>
                </a:lnTo>
                <a:lnTo>
                  <a:pt x="663" y="1340"/>
                </a:lnTo>
                <a:lnTo>
                  <a:pt x="704" y="1343"/>
                </a:lnTo>
                <a:lnTo>
                  <a:pt x="715" y="1343"/>
                </a:lnTo>
                <a:lnTo>
                  <a:pt x="716" y="1317"/>
                </a:lnTo>
                <a:lnTo>
                  <a:pt x="719" y="1269"/>
                </a:lnTo>
                <a:lnTo>
                  <a:pt x="721" y="1202"/>
                </a:lnTo>
                <a:lnTo>
                  <a:pt x="722" y="1188"/>
                </a:lnTo>
                <a:lnTo>
                  <a:pt x="723" y="1157"/>
                </a:lnTo>
                <a:lnTo>
                  <a:pt x="725" y="1099"/>
                </a:lnTo>
                <a:lnTo>
                  <a:pt x="727" y="1058"/>
                </a:lnTo>
                <a:lnTo>
                  <a:pt x="729" y="1008"/>
                </a:lnTo>
                <a:lnTo>
                  <a:pt x="733" y="933"/>
                </a:lnTo>
                <a:lnTo>
                  <a:pt x="733" y="930"/>
                </a:lnTo>
                <a:lnTo>
                  <a:pt x="736" y="896"/>
                </a:lnTo>
                <a:lnTo>
                  <a:pt x="736" y="888"/>
                </a:lnTo>
                <a:lnTo>
                  <a:pt x="737" y="875"/>
                </a:lnTo>
                <a:lnTo>
                  <a:pt x="738" y="845"/>
                </a:lnTo>
                <a:lnTo>
                  <a:pt x="739" y="834"/>
                </a:lnTo>
                <a:lnTo>
                  <a:pt x="740" y="800"/>
                </a:lnTo>
                <a:lnTo>
                  <a:pt x="744" y="747"/>
                </a:lnTo>
                <a:lnTo>
                  <a:pt x="747" y="672"/>
                </a:lnTo>
                <a:lnTo>
                  <a:pt x="747" y="656"/>
                </a:lnTo>
                <a:lnTo>
                  <a:pt x="747" y="654"/>
                </a:lnTo>
                <a:lnTo>
                  <a:pt x="748" y="619"/>
                </a:lnTo>
                <a:lnTo>
                  <a:pt x="749" y="598"/>
                </a:lnTo>
                <a:lnTo>
                  <a:pt x="753" y="524"/>
                </a:lnTo>
                <a:lnTo>
                  <a:pt x="754" y="489"/>
                </a:lnTo>
                <a:lnTo>
                  <a:pt x="754" y="486"/>
                </a:lnTo>
                <a:lnTo>
                  <a:pt x="755" y="462"/>
                </a:lnTo>
                <a:lnTo>
                  <a:pt x="755" y="448"/>
                </a:lnTo>
                <a:lnTo>
                  <a:pt x="757" y="411"/>
                </a:lnTo>
                <a:lnTo>
                  <a:pt x="757" y="394"/>
                </a:lnTo>
                <a:lnTo>
                  <a:pt x="759" y="367"/>
                </a:lnTo>
                <a:lnTo>
                  <a:pt x="760" y="350"/>
                </a:lnTo>
                <a:lnTo>
                  <a:pt x="763" y="262"/>
                </a:lnTo>
                <a:lnTo>
                  <a:pt x="764" y="228"/>
                </a:lnTo>
                <a:lnTo>
                  <a:pt x="764" y="224"/>
                </a:lnTo>
                <a:lnTo>
                  <a:pt x="765" y="218"/>
                </a:lnTo>
                <a:lnTo>
                  <a:pt x="769" y="133"/>
                </a:lnTo>
                <a:lnTo>
                  <a:pt x="773" y="0"/>
                </a:lnTo>
                <a:lnTo>
                  <a:pt x="781" y="1"/>
                </a:lnTo>
                <a:lnTo>
                  <a:pt x="853" y="4"/>
                </a:lnTo>
                <a:lnTo>
                  <a:pt x="899" y="7"/>
                </a:lnTo>
                <a:lnTo>
                  <a:pt x="939" y="10"/>
                </a:lnTo>
                <a:lnTo>
                  <a:pt x="947" y="10"/>
                </a:lnTo>
                <a:lnTo>
                  <a:pt x="949" y="10"/>
                </a:lnTo>
                <a:lnTo>
                  <a:pt x="964" y="11"/>
                </a:lnTo>
                <a:lnTo>
                  <a:pt x="989" y="12"/>
                </a:lnTo>
                <a:lnTo>
                  <a:pt x="997" y="12"/>
                </a:lnTo>
                <a:lnTo>
                  <a:pt x="1041" y="14"/>
                </a:lnTo>
                <a:lnTo>
                  <a:pt x="1088" y="17"/>
                </a:lnTo>
                <a:lnTo>
                  <a:pt x="1112" y="17"/>
                </a:lnTo>
                <a:lnTo>
                  <a:pt x="1143" y="18"/>
                </a:lnTo>
                <a:lnTo>
                  <a:pt x="1159" y="20"/>
                </a:lnTo>
                <a:lnTo>
                  <a:pt x="1168" y="20"/>
                </a:lnTo>
                <a:lnTo>
                  <a:pt x="1183" y="20"/>
                </a:lnTo>
                <a:lnTo>
                  <a:pt x="1229" y="21"/>
                </a:lnTo>
                <a:lnTo>
                  <a:pt x="1244" y="22"/>
                </a:lnTo>
                <a:lnTo>
                  <a:pt x="1277" y="22"/>
                </a:lnTo>
                <a:lnTo>
                  <a:pt x="1280" y="24"/>
                </a:lnTo>
                <a:lnTo>
                  <a:pt x="1347" y="25"/>
                </a:lnTo>
                <a:lnTo>
                  <a:pt x="1348" y="25"/>
                </a:lnTo>
                <a:lnTo>
                  <a:pt x="1347" y="62"/>
                </a:lnTo>
                <a:lnTo>
                  <a:pt x="1346" y="157"/>
                </a:lnTo>
                <a:lnTo>
                  <a:pt x="1345" y="174"/>
                </a:lnTo>
                <a:lnTo>
                  <a:pt x="1345" y="200"/>
                </a:lnTo>
                <a:lnTo>
                  <a:pt x="1345" y="211"/>
                </a:lnTo>
                <a:lnTo>
                  <a:pt x="1345" y="227"/>
                </a:lnTo>
                <a:lnTo>
                  <a:pt x="1344" y="249"/>
                </a:lnTo>
                <a:lnTo>
                  <a:pt x="1344" y="289"/>
                </a:lnTo>
                <a:lnTo>
                  <a:pt x="1343" y="324"/>
                </a:lnTo>
                <a:lnTo>
                  <a:pt x="1343" y="333"/>
                </a:lnTo>
                <a:lnTo>
                  <a:pt x="1343" y="347"/>
                </a:lnTo>
                <a:lnTo>
                  <a:pt x="1343" y="387"/>
                </a:lnTo>
                <a:lnTo>
                  <a:pt x="1341" y="398"/>
                </a:lnTo>
                <a:lnTo>
                  <a:pt x="1341" y="419"/>
                </a:lnTo>
                <a:lnTo>
                  <a:pt x="1341" y="437"/>
                </a:lnTo>
                <a:lnTo>
                  <a:pt x="1340" y="465"/>
                </a:lnTo>
                <a:lnTo>
                  <a:pt x="1340" y="510"/>
                </a:lnTo>
                <a:lnTo>
                  <a:pt x="1340" y="530"/>
                </a:lnTo>
                <a:lnTo>
                  <a:pt x="1339" y="549"/>
                </a:lnTo>
                <a:lnTo>
                  <a:pt x="1339" y="605"/>
                </a:lnTo>
                <a:lnTo>
                  <a:pt x="1345" y="602"/>
                </a:lnTo>
                <a:lnTo>
                  <a:pt x="1346" y="602"/>
                </a:lnTo>
                <a:lnTo>
                  <a:pt x="1369" y="621"/>
                </a:lnTo>
                <a:lnTo>
                  <a:pt x="1387" y="649"/>
                </a:lnTo>
                <a:lnTo>
                  <a:pt x="1435" y="654"/>
                </a:lnTo>
                <a:lnTo>
                  <a:pt x="1440" y="658"/>
                </a:lnTo>
                <a:lnTo>
                  <a:pt x="1483" y="668"/>
                </a:lnTo>
                <a:lnTo>
                  <a:pt x="1490" y="676"/>
                </a:lnTo>
                <a:lnTo>
                  <a:pt x="1492" y="710"/>
                </a:lnTo>
                <a:lnTo>
                  <a:pt x="1507" y="719"/>
                </a:lnTo>
                <a:lnTo>
                  <a:pt x="1520" y="716"/>
                </a:lnTo>
                <a:lnTo>
                  <a:pt x="1540" y="719"/>
                </a:lnTo>
                <a:lnTo>
                  <a:pt x="1579" y="741"/>
                </a:lnTo>
                <a:lnTo>
                  <a:pt x="1604" y="730"/>
                </a:lnTo>
                <a:lnTo>
                  <a:pt x="1607" y="732"/>
                </a:lnTo>
                <a:lnTo>
                  <a:pt x="1617" y="740"/>
                </a:lnTo>
                <a:lnTo>
                  <a:pt x="1628" y="754"/>
                </a:lnTo>
                <a:lnTo>
                  <a:pt x="1643" y="756"/>
                </a:lnTo>
                <a:lnTo>
                  <a:pt x="1679" y="740"/>
                </a:lnTo>
                <a:lnTo>
                  <a:pt x="1691" y="743"/>
                </a:lnTo>
                <a:lnTo>
                  <a:pt x="1699" y="737"/>
                </a:lnTo>
                <a:lnTo>
                  <a:pt x="1707" y="736"/>
                </a:lnTo>
                <a:lnTo>
                  <a:pt x="1712" y="777"/>
                </a:lnTo>
                <a:lnTo>
                  <a:pt x="1730" y="777"/>
                </a:lnTo>
                <a:lnTo>
                  <a:pt x="1730" y="811"/>
                </a:lnTo>
                <a:lnTo>
                  <a:pt x="1750" y="822"/>
                </a:lnTo>
                <a:lnTo>
                  <a:pt x="1799" y="785"/>
                </a:lnTo>
                <a:lnTo>
                  <a:pt x="1811" y="808"/>
                </a:lnTo>
                <a:lnTo>
                  <a:pt x="1817" y="804"/>
                </a:lnTo>
                <a:lnTo>
                  <a:pt x="1823" y="802"/>
                </a:lnTo>
                <a:lnTo>
                  <a:pt x="1826" y="802"/>
                </a:lnTo>
                <a:lnTo>
                  <a:pt x="1848" y="831"/>
                </a:lnTo>
                <a:lnTo>
                  <a:pt x="1887" y="814"/>
                </a:lnTo>
                <a:lnTo>
                  <a:pt x="1883" y="849"/>
                </a:lnTo>
                <a:lnTo>
                  <a:pt x="1897" y="861"/>
                </a:lnTo>
                <a:lnTo>
                  <a:pt x="1931" y="791"/>
                </a:lnTo>
                <a:lnTo>
                  <a:pt x="1934" y="790"/>
                </a:lnTo>
                <a:lnTo>
                  <a:pt x="1970" y="828"/>
                </a:lnTo>
                <a:lnTo>
                  <a:pt x="2000" y="807"/>
                </a:lnTo>
                <a:lnTo>
                  <a:pt x="2001" y="807"/>
                </a:lnTo>
                <a:lnTo>
                  <a:pt x="1996" y="814"/>
                </a:lnTo>
                <a:lnTo>
                  <a:pt x="2018" y="842"/>
                </a:lnTo>
                <a:lnTo>
                  <a:pt x="2034" y="842"/>
                </a:lnTo>
                <a:lnTo>
                  <a:pt x="2042" y="856"/>
                </a:lnTo>
                <a:lnTo>
                  <a:pt x="2067" y="845"/>
                </a:lnTo>
                <a:lnTo>
                  <a:pt x="2115" y="811"/>
                </a:lnTo>
                <a:lnTo>
                  <a:pt x="2146" y="819"/>
                </a:lnTo>
                <a:lnTo>
                  <a:pt x="2162" y="810"/>
                </a:lnTo>
                <a:lnTo>
                  <a:pt x="2165" y="802"/>
                </a:lnTo>
                <a:lnTo>
                  <a:pt x="2192" y="795"/>
                </a:lnTo>
                <a:lnTo>
                  <a:pt x="2193" y="788"/>
                </a:lnTo>
                <a:lnTo>
                  <a:pt x="2200" y="790"/>
                </a:lnTo>
                <a:lnTo>
                  <a:pt x="2206" y="802"/>
                </a:lnTo>
                <a:lnTo>
                  <a:pt x="2205" y="804"/>
                </a:lnTo>
                <a:lnTo>
                  <a:pt x="2250" y="805"/>
                </a:lnTo>
                <a:lnTo>
                  <a:pt x="2257" y="805"/>
                </a:lnTo>
                <a:lnTo>
                  <a:pt x="2262" y="788"/>
                </a:lnTo>
                <a:lnTo>
                  <a:pt x="2280" y="787"/>
                </a:lnTo>
                <a:lnTo>
                  <a:pt x="2286" y="787"/>
                </a:lnTo>
                <a:lnTo>
                  <a:pt x="2287" y="795"/>
                </a:lnTo>
                <a:lnTo>
                  <a:pt x="2311" y="808"/>
                </a:lnTo>
                <a:lnTo>
                  <a:pt x="2336" y="841"/>
                </a:lnTo>
                <a:lnTo>
                  <a:pt x="2346" y="845"/>
                </a:lnTo>
                <a:lnTo>
                  <a:pt x="2345" y="835"/>
                </a:lnTo>
                <a:lnTo>
                  <a:pt x="2359" y="839"/>
                </a:lnTo>
                <a:lnTo>
                  <a:pt x="2359" y="851"/>
                </a:lnTo>
                <a:lnTo>
                  <a:pt x="2363" y="849"/>
                </a:lnTo>
                <a:lnTo>
                  <a:pt x="2362" y="853"/>
                </a:lnTo>
                <a:lnTo>
                  <a:pt x="2385" y="859"/>
                </a:lnTo>
                <a:lnTo>
                  <a:pt x="2406" y="878"/>
                </a:lnTo>
                <a:lnTo>
                  <a:pt x="2414" y="871"/>
                </a:lnTo>
                <a:lnTo>
                  <a:pt x="2435" y="897"/>
                </a:lnTo>
                <a:lnTo>
                  <a:pt x="2459" y="883"/>
                </a:lnTo>
                <a:lnTo>
                  <a:pt x="2501" y="893"/>
                </a:lnTo>
                <a:lnTo>
                  <a:pt x="2501" y="900"/>
                </a:lnTo>
                <a:lnTo>
                  <a:pt x="2502" y="946"/>
                </a:lnTo>
                <a:lnTo>
                  <a:pt x="2503" y="977"/>
                </a:lnTo>
                <a:lnTo>
                  <a:pt x="2504" y="983"/>
                </a:lnTo>
                <a:lnTo>
                  <a:pt x="2504" y="1019"/>
                </a:lnTo>
                <a:lnTo>
                  <a:pt x="2505" y="1052"/>
                </a:lnTo>
                <a:lnTo>
                  <a:pt x="2506" y="1058"/>
                </a:lnTo>
                <a:lnTo>
                  <a:pt x="2507" y="1093"/>
                </a:lnTo>
                <a:lnTo>
                  <a:pt x="2509" y="1131"/>
                </a:lnTo>
                <a:lnTo>
                  <a:pt x="2509" y="1136"/>
                </a:lnTo>
                <a:lnTo>
                  <a:pt x="2509" y="1148"/>
                </a:lnTo>
                <a:lnTo>
                  <a:pt x="2510" y="1170"/>
                </a:lnTo>
                <a:lnTo>
                  <a:pt x="2511" y="1207"/>
                </a:lnTo>
                <a:lnTo>
                  <a:pt x="2512" y="1239"/>
                </a:lnTo>
                <a:lnTo>
                  <a:pt x="2512" y="1244"/>
                </a:lnTo>
                <a:lnTo>
                  <a:pt x="2513" y="1280"/>
                </a:lnTo>
                <a:lnTo>
                  <a:pt x="2513" y="1297"/>
                </a:lnTo>
                <a:lnTo>
                  <a:pt x="2515" y="1356"/>
                </a:lnTo>
                <a:lnTo>
                  <a:pt x="2520" y="1358"/>
                </a:lnTo>
                <a:lnTo>
                  <a:pt x="2521" y="1361"/>
                </a:lnTo>
                <a:lnTo>
                  <a:pt x="2522" y="1363"/>
                </a:lnTo>
                <a:lnTo>
                  <a:pt x="2523" y="1367"/>
                </a:lnTo>
                <a:lnTo>
                  <a:pt x="2550" y="1401"/>
                </a:lnTo>
                <a:lnTo>
                  <a:pt x="2549" y="1401"/>
                </a:lnTo>
                <a:lnTo>
                  <a:pt x="2559" y="1428"/>
                </a:lnTo>
                <a:lnTo>
                  <a:pt x="2561" y="1478"/>
                </a:lnTo>
                <a:lnTo>
                  <a:pt x="2584" y="1502"/>
                </a:lnTo>
                <a:lnTo>
                  <a:pt x="2578" y="1506"/>
                </a:lnTo>
                <a:lnTo>
                  <a:pt x="2611" y="1597"/>
                </a:lnTo>
                <a:lnTo>
                  <a:pt x="2622" y="1594"/>
                </a:lnTo>
                <a:lnTo>
                  <a:pt x="2618" y="1649"/>
                </a:lnTo>
                <a:lnTo>
                  <a:pt x="2624" y="1687"/>
                </a:lnTo>
                <a:lnTo>
                  <a:pt x="2615" y="1724"/>
                </a:lnTo>
                <a:lnTo>
                  <a:pt x="2597" y="1799"/>
                </a:lnTo>
                <a:lnTo>
                  <a:pt x="2592" y="1828"/>
                </a:lnTo>
                <a:lnTo>
                  <a:pt x="2590" y="1831"/>
                </a:lnTo>
                <a:lnTo>
                  <a:pt x="2591" y="1853"/>
                </a:lnTo>
                <a:lnTo>
                  <a:pt x="2600" y="1875"/>
                </a:lnTo>
                <a:lnTo>
                  <a:pt x="2602" y="1910"/>
                </a:lnTo>
                <a:lnTo>
                  <a:pt x="2599" y="1933"/>
                </a:lnTo>
                <a:lnTo>
                  <a:pt x="2595" y="1938"/>
                </a:lnTo>
                <a:lnTo>
                  <a:pt x="2590" y="1948"/>
                </a:lnTo>
                <a:lnTo>
                  <a:pt x="2574" y="1990"/>
                </a:lnTo>
                <a:lnTo>
                  <a:pt x="2567" y="1997"/>
                </a:lnTo>
                <a:lnTo>
                  <a:pt x="2570" y="2028"/>
                </a:lnTo>
                <a:lnTo>
                  <a:pt x="2582" y="2055"/>
                </a:lnTo>
                <a:lnTo>
                  <a:pt x="2569" y="2048"/>
                </a:lnTo>
                <a:lnTo>
                  <a:pt x="2537" y="2048"/>
                </a:lnTo>
                <a:lnTo>
                  <a:pt x="2474" y="2085"/>
                </a:lnTo>
                <a:lnTo>
                  <a:pt x="2471" y="2087"/>
                </a:lnTo>
                <a:lnTo>
                  <a:pt x="2398" y="2147"/>
                </a:lnTo>
                <a:lnTo>
                  <a:pt x="2387" y="2144"/>
                </a:lnTo>
                <a:lnTo>
                  <a:pt x="2425" y="2104"/>
                </a:lnTo>
                <a:lnTo>
                  <a:pt x="2445" y="2097"/>
                </a:lnTo>
                <a:lnTo>
                  <a:pt x="2445" y="2092"/>
                </a:lnTo>
                <a:lnTo>
                  <a:pt x="2418" y="2089"/>
                </a:lnTo>
                <a:lnTo>
                  <a:pt x="2393" y="2099"/>
                </a:lnTo>
                <a:lnTo>
                  <a:pt x="2391" y="2024"/>
                </a:lnTo>
                <a:lnTo>
                  <a:pt x="2377" y="2031"/>
                </a:lnTo>
                <a:lnTo>
                  <a:pt x="2367" y="2058"/>
                </a:lnTo>
                <a:lnTo>
                  <a:pt x="2354" y="2056"/>
                </a:lnTo>
                <a:lnTo>
                  <a:pt x="2350" y="2055"/>
                </a:lnTo>
                <a:lnTo>
                  <a:pt x="2347" y="2053"/>
                </a:lnTo>
                <a:lnTo>
                  <a:pt x="2345" y="2056"/>
                </a:lnTo>
                <a:lnTo>
                  <a:pt x="2339" y="2070"/>
                </a:lnTo>
                <a:lnTo>
                  <a:pt x="2342" y="2085"/>
                </a:lnTo>
                <a:lnTo>
                  <a:pt x="2338" y="2092"/>
                </a:lnTo>
                <a:lnTo>
                  <a:pt x="2342" y="2102"/>
                </a:lnTo>
                <a:lnTo>
                  <a:pt x="2361" y="2109"/>
                </a:lnTo>
                <a:lnTo>
                  <a:pt x="2368" y="2141"/>
                </a:lnTo>
                <a:lnTo>
                  <a:pt x="2399" y="2155"/>
                </a:lnTo>
                <a:lnTo>
                  <a:pt x="2320" y="2235"/>
                </a:lnTo>
                <a:lnTo>
                  <a:pt x="2267" y="2297"/>
                </a:lnTo>
                <a:lnTo>
                  <a:pt x="2243" y="2312"/>
                </a:lnTo>
                <a:lnTo>
                  <a:pt x="2242" y="2313"/>
                </a:lnTo>
                <a:lnTo>
                  <a:pt x="2161" y="2374"/>
                </a:lnTo>
                <a:lnTo>
                  <a:pt x="2089" y="2421"/>
                </a:lnTo>
                <a:lnTo>
                  <a:pt x="2063" y="2448"/>
                </a:lnTo>
                <a:lnTo>
                  <a:pt x="2038" y="2476"/>
                </a:lnTo>
                <a:lnTo>
                  <a:pt x="2012" y="2496"/>
                </a:lnTo>
                <a:lnTo>
                  <a:pt x="1966" y="2546"/>
                </a:lnTo>
                <a:lnTo>
                  <a:pt x="1927" y="2605"/>
                </a:lnTo>
                <a:lnTo>
                  <a:pt x="1927" y="2612"/>
                </a:lnTo>
                <a:lnTo>
                  <a:pt x="1928" y="2614"/>
                </a:lnTo>
                <a:lnTo>
                  <a:pt x="1907" y="2645"/>
                </a:lnTo>
                <a:lnTo>
                  <a:pt x="1889" y="2690"/>
                </a:lnTo>
                <a:lnTo>
                  <a:pt x="1863" y="2778"/>
                </a:lnTo>
                <a:lnTo>
                  <a:pt x="1862" y="2787"/>
                </a:lnTo>
                <a:lnTo>
                  <a:pt x="1857" y="2860"/>
                </a:lnTo>
                <a:lnTo>
                  <a:pt x="1876" y="2978"/>
                </a:lnTo>
                <a:lnTo>
                  <a:pt x="1891" y="3035"/>
                </a:lnTo>
                <a:lnTo>
                  <a:pt x="1907" y="3155"/>
                </a:lnTo>
                <a:lnTo>
                  <a:pt x="1863" y="3194"/>
                </a:lnTo>
                <a:lnTo>
                  <a:pt x="1833" y="3187"/>
                </a:lnTo>
                <a:lnTo>
                  <a:pt x="1807" y="3157"/>
                </a:lnTo>
                <a:lnTo>
                  <a:pt x="1755" y="3136"/>
                </a:lnTo>
                <a:lnTo>
                  <a:pt x="1672" y="3136"/>
                </a:lnTo>
                <a:lnTo>
                  <a:pt x="1666" y="3120"/>
                </a:lnTo>
                <a:lnTo>
                  <a:pt x="1656" y="3120"/>
                </a:lnTo>
                <a:lnTo>
                  <a:pt x="1601" y="3080"/>
                </a:lnTo>
                <a:lnTo>
                  <a:pt x="1580" y="3082"/>
                </a:lnTo>
                <a:lnTo>
                  <a:pt x="1566" y="3067"/>
                </a:lnTo>
                <a:lnTo>
                  <a:pt x="1566" y="3058"/>
                </a:lnTo>
                <a:lnTo>
                  <a:pt x="1513" y="3039"/>
                </a:lnTo>
                <a:lnTo>
                  <a:pt x="1478" y="2985"/>
                </a:lnTo>
                <a:lnTo>
                  <a:pt x="1457" y="2907"/>
                </a:lnTo>
                <a:lnTo>
                  <a:pt x="1428" y="2859"/>
                </a:lnTo>
                <a:lnTo>
                  <a:pt x="1419" y="2780"/>
                </a:lnTo>
                <a:lnTo>
                  <a:pt x="1410" y="2710"/>
                </a:lnTo>
                <a:lnTo>
                  <a:pt x="1385" y="2668"/>
                </a:lnTo>
                <a:lnTo>
                  <a:pt x="1359" y="2649"/>
                </a:lnTo>
                <a:lnTo>
                  <a:pt x="1354" y="2641"/>
                </a:lnTo>
                <a:close/>
              </a:path>
            </a:pathLst>
          </a:custGeom>
          <a:solidFill>
            <a:srgbClr val="95D153"/>
          </a:solidFill>
          <a:ln w="22225">
            <a:solidFill>
              <a:srgbClr val="003300"/>
            </a:solidFill>
            <a:prstDash val="solid"/>
            <a:round/>
            <a:headEnd/>
            <a:tailEnd/>
          </a:ln>
          <a:scene3d>
            <a:camera prst="orthographicFront">
              <a:rot lat="18206512" lon="2898" rev="64738"/>
            </a:camera>
            <a:lightRig rig="threePt" dir="t">
              <a:rot lat="0" lon="0" rev="7200000"/>
            </a:lightRig>
          </a:scene3d>
          <a:sp3d extrusionH="171450">
            <a:extrusionClr>
              <a:srgbClr val="92D050"/>
            </a:extrusionClr>
          </a:sp3d>
        </p:spPr>
        <p:txBody>
          <a:bodyPr vert="horz" wrap="square" lIns="91440" tIns="45720" rIns="91440" bIns="45720" numCol="1" anchor="t" anchorCtr="0" compatLnSpc="1">
            <a:prstTxWarp prst="textNoShape">
              <a:avLst/>
            </a:prstTxWarp>
          </a:bodyPr>
          <a:lstStyle/>
          <a:p>
            <a:endParaRPr lang="en-US" dirty="0"/>
          </a:p>
        </p:txBody>
      </p:sp>
      <p:grpSp>
        <p:nvGrpSpPr>
          <p:cNvPr id="134" name="Group 260"/>
          <p:cNvGrpSpPr>
            <a:grpSpLocks/>
          </p:cNvGrpSpPr>
          <p:nvPr/>
        </p:nvGrpSpPr>
        <p:grpSpPr bwMode="auto">
          <a:xfrm>
            <a:off x="7411539" y="9151895"/>
            <a:ext cx="461962" cy="779488"/>
            <a:chOff x="4235" y="152"/>
            <a:chExt cx="387" cy="653"/>
          </a:xfrm>
        </p:grpSpPr>
        <p:grpSp>
          <p:nvGrpSpPr>
            <p:cNvPr id="136" name="Group 3"/>
            <p:cNvGrpSpPr>
              <a:grpSpLocks/>
            </p:cNvGrpSpPr>
            <p:nvPr/>
          </p:nvGrpSpPr>
          <p:grpSpPr bwMode="auto">
            <a:xfrm>
              <a:off x="4235" y="358"/>
              <a:ext cx="387" cy="447"/>
              <a:chOff x="4235" y="358"/>
              <a:chExt cx="387" cy="447"/>
            </a:xfrm>
          </p:grpSpPr>
          <p:sp>
            <p:nvSpPr>
              <p:cNvPr id="142"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3"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4"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5"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146" name="Group 8"/>
              <p:cNvGrpSpPr>
                <a:grpSpLocks/>
              </p:cNvGrpSpPr>
              <p:nvPr/>
            </p:nvGrpSpPr>
            <p:grpSpPr bwMode="auto">
              <a:xfrm>
                <a:off x="4356" y="373"/>
                <a:ext cx="146" cy="238"/>
                <a:chOff x="4376" y="2314"/>
                <a:chExt cx="180" cy="294"/>
              </a:xfrm>
            </p:grpSpPr>
            <p:grpSp>
              <p:nvGrpSpPr>
                <p:cNvPr id="147" name="Group 9"/>
                <p:cNvGrpSpPr>
                  <a:grpSpLocks/>
                </p:cNvGrpSpPr>
                <p:nvPr/>
              </p:nvGrpSpPr>
              <p:grpSpPr bwMode="auto">
                <a:xfrm>
                  <a:off x="4376" y="2314"/>
                  <a:ext cx="180" cy="69"/>
                  <a:chOff x="2544" y="2688"/>
                  <a:chExt cx="768" cy="336"/>
                </a:xfrm>
              </p:grpSpPr>
              <p:sp>
                <p:nvSpPr>
                  <p:cNvPr id="150"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51"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148"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9"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14"/>
            <p:cNvGrpSpPr>
              <a:grpSpLocks/>
            </p:cNvGrpSpPr>
            <p:nvPr/>
          </p:nvGrpSpPr>
          <p:grpSpPr bwMode="auto">
            <a:xfrm>
              <a:off x="4329" y="152"/>
              <a:ext cx="206" cy="240"/>
              <a:chOff x="4329" y="152"/>
              <a:chExt cx="206" cy="240"/>
            </a:xfrm>
          </p:grpSpPr>
          <p:sp>
            <p:nvSpPr>
              <p:cNvPr id="138"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9"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0"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1"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pic>
        <p:nvPicPr>
          <p:cNvPr id="1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3769" y="6931523"/>
            <a:ext cx="1196783" cy="49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361" y="7370404"/>
            <a:ext cx="1048936" cy="43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7" name="Group 316"/>
          <p:cNvGrpSpPr/>
          <p:nvPr/>
        </p:nvGrpSpPr>
        <p:grpSpPr>
          <a:xfrm>
            <a:off x="6154750" y="-2281370"/>
            <a:ext cx="691564" cy="690624"/>
            <a:chOff x="1768927" y="-1657798"/>
            <a:chExt cx="893623" cy="892408"/>
          </a:xfrm>
        </p:grpSpPr>
        <p:cxnSp>
          <p:nvCxnSpPr>
            <p:cNvPr id="318" name="Straight Connector 317"/>
            <p:cNvCxnSpPr/>
            <p:nvPr/>
          </p:nvCxnSpPr>
          <p:spPr>
            <a:xfrm>
              <a:off x="2215738" y="-1657798"/>
              <a:ext cx="0" cy="892408"/>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1768927" y="-1211594"/>
              <a:ext cx="893623" cy="0"/>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p:nvGrpSpPr>
        <p:grpSpPr>
          <a:xfrm>
            <a:off x="8972921" y="-598579"/>
            <a:ext cx="691564" cy="690624"/>
            <a:chOff x="1768927" y="-1657798"/>
            <a:chExt cx="893623" cy="892408"/>
          </a:xfrm>
        </p:grpSpPr>
        <p:cxnSp>
          <p:nvCxnSpPr>
            <p:cNvPr id="321" name="Straight Connector 320"/>
            <p:cNvCxnSpPr/>
            <p:nvPr/>
          </p:nvCxnSpPr>
          <p:spPr>
            <a:xfrm>
              <a:off x="2215738" y="-1657798"/>
              <a:ext cx="0" cy="892408"/>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1768927" y="-1211594"/>
              <a:ext cx="893623" cy="0"/>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7310" y="6173033"/>
            <a:ext cx="1407888"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42(b) </a:t>
            </a:r>
          </a:p>
        </p:txBody>
      </p:sp>
      <p:sp>
        <p:nvSpPr>
          <p:cNvPr id="82" name="TextBox 81"/>
          <p:cNvSpPr txBox="1"/>
          <p:nvPr/>
        </p:nvSpPr>
        <p:spPr>
          <a:xfrm>
            <a:off x="7832616" y="3251498"/>
            <a:ext cx="1143000" cy="2646878"/>
          </a:xfrm>
          <a:prstGeom prst="rect">
            <a:avLst/>
          </a:prstGeom>
          <a:noFill/>
        </p:spPr>
        <p:txBody>
          <a:bodyPr wrap="square" rtlCol="0">
            <a:spAutoFit/>
          </a:bodyPr>
          <a:lstStyle/>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90513" algn="l"/>
              </a:tabLst>
            </a:pPr>
            <a:r>
              <a:rPr lang="en-US" sz="1400" b="1" dirty="0">
                <a:latin typeface="Arial" pitchFamily="34" charset="0"/>
                <a:cs typeface="Arial" pitchFamily="34" charset="0"/>
              </a:rPr>
              <a:t>	</a:t>
            </a: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n w="3175">
                <a:solidFill>
                  <a:schemeClr val="accent6"/>
                </a:solidFill>
              </a:ln>
              <a:solidFill>
                <a:schemeClr val="accent6"/>
              </a:solidFill>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r>
              <a:rPr lang="en-US" sz="1400" b="1" dirty="0">
                <a:latin typeface="Arial" pitchFamily="34" charset="0"/>
                <a:cs typeface="Arial" pitchFamily="34" charset="0"/>
              </a:rPr>
              <a:t>10</a:t>
            </a:r>
          </a:p>
          <a:p>
            <a:pPr algn="r">
              <a:spcBef>
                <a:spcPts val="600"/>
              </a:spcBef>
              <a:tabLst>
                <a:tab pos="2119313" algn="l"/>
              </a:tabLst>
            </a:pPr>
            <a:endParaRPr lang="en-US" sz="1400" b="1" dirty="0">
              <a:latin typeface="Arial" pitchFamily="34" charset="0"/>
              <a:cs typeface="Arial" pitchFamily="34" charset="0"/>
            </a:endParaRPr>
          </a:p>
        </p:txBody>
      </p:sp>
      <p:sp>
        <p:nvSpPr>
          <p:cNvPr id="83" name="TextBox 82"/>
          <p:cNvSpPr txBox="1"/>
          <p:nvPr/>
        </p:nvSpPr>
        <p:spPr>
          <a:xfrm>
            <a:off x="6839996" y="3251498"/>
            <a:ext cx="1143000" cy="2646878"/>
          </a:xfrm>
          <a:prstGeom prst="rect">
            <a:avLst/>
          </a:prstGeom>
          <a:noFill/>
        </p:spPr>
        <p:txBody>
          <a:bodyPr wrap="square" rtlCol="0">
            <a:spAutoFit/>
          </a:bodyPr>
          <a:lstStyle/>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90513" algn="l"/>
              </a:tabLst>
            </a:pPr>
            <a:r>
              <a:rPr lang="en-US" sz="1400" b="1" dirty="0">
                <a:latin typeface="Arial" pitchFamily="34" charset="0"/>
                <a:cs typeface="Arial" pitchFamily="34" charset="0"/>
              </a:rPr>
              <a:t>	</a:t>
            </a: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n w="3175">
                <a:solidFill>
                  <a:schemeClr val="accent6"/>
                </a:solidFill>
              </a:ln>
              <a:solidFill>
                <a:schemeClr val="accent6"/>
              </a:solidFill>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r>
              <a:rPr lang="en-US" sz="1400" b="1" dirty="0">
                <a:latin typeface="Arial" pitchFamily="34" charset="0"/>
                <a:cs typeface="Arial" pitchFamily="34" charset="0"/>
              </a:rPr>
              <a:t>10</a:t>
            </a:r>
          </a:p>
          <a:p>
            <a:pPr algn="r">
              <a:spcBef>
                <a:spcPts val="600"/>
              </a:spcBef>
              <a:tabLst>
                <a:tab pos="2119313" algn="l"/>
              </a:tabLst>
            </a:pPr>
            <a:endParaRPr lang="en-US" sz="1400" b="1" dirty="0">
              <a:latin typeface="Arial" pitchFamily="34" charset="0"/>
              <a:cs typeface="Arial" pitchFamily="34" charset="0"/>
            </a:endParaRPr>
          </a:p>
        </p:txBody>
      </p:sp>
      <p:grpSp>
        <p:nvGrpSpPr>
          <p:cNvPr id="5" name="OLD TAX CREDIT PANE" hidden="1"/>
          <p:cNvGrpSpPr/>
          <p:nvPr/>
        </p:nvGrpSpPr>
        <p:grpSpPr>
          <a:xfrm>
            <a:off x="3019646" y="229450"/>
            <a:ext cx="6878355" cy="4169664"/>
            <a:chOff x="3019646" y="229450"/>
            <a:chExt cx="6878355" cy="4169664"/>
          </a:xfrm>
        </p:grpSpPr>
        <p:sp>
          <p:nvSpPr>
            <p:cNvPr id="162" name="Rounded Rectangle 161"/>
            <p:cNvSpPr/>
            <p:nvPr/>
          </p:nvSpPr>
          <p:spPr>
            <a:xfrm>
              <a:off x="3019646" y="229450"/>
              <a:ext cx="6878355" cy="4169664"/>
            </a:xfrm>
            <a:prstGeom prst="roundRect">
              <a:avLst>
                <a:gd name="adj" fmla="val 2763"/>
              </a:avLst>
            </a:prstGeom>
            <a:solidFill>
              <a:schemeClr val="bg1"/>
            </a:solidFill>
            <a:ln w="88900">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699" y="392862"/>
              <a:ext cx="5760720" cy="387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5" name="Group 114">
            <a:extLst>
              <a:ext uri="{FF2B5EF4-FFF2-40B4-BE49-F238E27FC236}">
                <a16:creationId xmlns:a16="http://schemas.microsoft.com/office/drawing/2014/main" id="{7F49D07D-63E2-4C6F-8A67-EB03A7488ED6}"/>
              </a:ext>
            </a:extLst>
          </p:cNvPr>
          <p:cNvGrpSpPr/>
          <p:nvPr/>
        </p:nvGrpSpPr>
        <p:grpSpPr>
          <a:xfrm>
            <a:off x="3019646" y="52503"/>
            <a:ext cx="6878355" cy="4308107"/>
            <a:chOff x="3019646" y="52503"/>
            <a:chExt cx="6878355" cy="4308107"/>
          </a:xfrm>
        </p:grpSpPr>
        <p:sp>
          <p:nvSpPr>
            <p:cNvPr id="125" name="Rounded Rectangle 89">
              <a:extLst>
                <a:ext uri="{FF2B5EF4-FFF2-40B4-BE49-F238E27FC236}">
                  <a16:creationId xmlns:a16="http://schemas.microsoft.com/office/drawing/2014/main" id="{C5CF4138-5760-473F-83B9-26ED24FCDA3E}"/>
                </a:ext>
              </a:extLst>
            </p:cNvPr>
            <p:cNvSpPr/>
            <p:nvPr/>
          </p:nvSpPr>
          <p:spPr>
            <a:xfrm>
              <a:off x="3019646" y="52503"/>
              <a:ext cx="6878355" cy="4308107"/>
            </a:xfrm>
            <a:prstGeom prst="roundRect">
              <a:avLst>
                <a:gd name="adj" fmla="val 2763"/>
              </a:avLst>
            </a:prstGeom>
            <a:solidFill>
              <a:schemeClr val="bg1"/>
            </a:solidFill>
            <a:ln w="88900">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6" name="Picture 125">
              <a:extLst>
                <a:ext uri="{FF2B5EF4-FFF2-40B4-BE49-F238E27FC236}">
                  <a16:creationId xmlns:a16="http://schemas.microsoft.com/office/drawing/2014/main" id="{080ADB9C-C306-4583-B53A-8079168FCB98}"/>
                </a:ext>
              </a:extLst>
            </p:cNvPr>
            <p:cNvPicPr>
              <a:picLocks noChangeAspect="1"/>
            </p:cNvPicPr>
            <p:nvPr/>
          </p:nvPicPr>
          <p:blipFill rotWithShape="1">
            <a:blip r:embed="rId6"/>
            <a:srcRect b="6234"/>
            <a:stretch/>
          </p:blipFill>
          <p:spPr>
            <a:xfrm>
              <a:off x="3187296" y="263711"/>
              <a:ext cx="5831778" cy="3996318"/>
            </a:xfrm>
            <a:prstGeom prst="rect">
              <a:avLst/>
            </a:prstGeom>
          </p:spPr>
        </p:pic>
      </p:grpSp>
      <p:sp>
        <p:nvSpPr>
          <p:cNvPr id="99" name="Pie 98"/>
          <p:cNvSpPr>
            <a:spLocks/>
          </p:cNvSpPr>
          <p:nvPr/>
        </p:nvSpPr>
        <p:spPr bwMode="auto">
          <a:xfrm>
            <a:off x="332297" y="1876215"/>
            <a:ext cx="841528" cy="686510"/>
          </a:xfrm>
          <a:prstGeom prst="pie">
            <a:avLst>
              <a:gd name="adj1" fmla="val 18747024"/>
              <a:gd name="adj2" fmla="val 2064104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7620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100" name="Oval 99"/>
          <p:cNvSpPr>
            <a:spLocks noChangeAspect="1"/>
          </p:cNvSpPr>
          <p:nvPr/>
        </p:nvSpPr>
        <p:spPr>
          <a:xfrm>
            <a:off x="613162" y="1772558"/>
            <a:ext cx="712559" cy="704778"/>
          </a:xfrm>
          <a:prstGeom prst="ellipse">
            <a:avLst/>
          </a:prstGeom>
          <a:noFill/>
          <a:ln w="25400">
            <a:solidFill>
              <a:srgbClr val="01D5FF">
                <a:alpha val="70000"/>
              </a:srgbClr>
            </a:solidFill>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483248" y="1770038"/>
            <a:ext cx="2515132" cy="307777"/>
          </a:xfrm>
          <a:prstGeom prst="rect">
            <a:avLst/>
          </a:prstGeom>
          <a:noFill/>
        </p:spPr>
        <p:txBody>
          <a:bodyPr wrap="square" rtlCol="0">
            <a:spAutoFit/>
          </a:bodyPr>
          <a:lstStyle/>
          <a:p>
            <a:pPr algn="ctr"/>
            <a:r>
              <a:rPr lang="en-US" sz="1400" b="1" dirty="0">
                <a:solidFill>
                  <a:schemeClr val="accent6"/>
                </a:solidFill>
                <a:effectLst>
                  <a:glow rad="203200">
                    <a:schemeClr val="bg1">
                      <a:alpha val="83000"/>
                    </a:schemeClr>
                  </a:glow>
                </a:effectLst>
                <a:latin typeface="Arial" pitchFamily="34" charset="0"/>
                <a:cs typeface="Arial" pitchFamily="34" charset="0"/>
              </a:rPr>
              <a:t>70% present value credit</a:t>
            </a:r>
          </a:p>
        </p:txBody>
      </p:sp>
      <p:sp>
        <p:nvSpPr>
          <p:cNvPr id="102" name="Rectangle 101"/>
          <p:cNvSpPr/>
          <p:nvPr/>
        </p:nvSpPr>
        <p:spPr>
          <a:xfrm>
            <a:off x="958808" y="1535839"/>
            <a:ext cx="1486992"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0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16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 credits</a:t>
            </a:r>
          </a:p>
        </p:txBody>
      </p:sp>
      <p:sp>
        <p:nvSpPr>
          <p:cNvPr id="103" name="Right Arrow 102"/>
          <p:cNvSpPr/>
          <p:nvPr/>
        </p:nvSpPr>
        <p:spPr>
          <a:xfrm>
            <a:off x="2566171" y="1177663"/>
            <a:ext cx="592400" cy="379955"/>
          </a:xfrm>
          <a:prstGeom prst="rightArrow">
            <a:avLst>
              <a:gd name="adj1" fmla="val 50000"/>
              <a:gd name="adj2" fmla="val 68108"/>
            </a:avLst>
          </a:prstGeom>
          <a:solidFill>
            <a:srgbClr val="6EE6FE"/>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24885485-A660-4E29-BCF5-6C75E6D5C484}"/>
              </a:ext>
            </a:extLst>
          </p:cNvPr>
          <p:cNvSpPr/>
          <p:nvPr/>
        </p:nvSpPr>
        <p:spPr>
          <a:xfrm>
            <a:off x="5538078" y="1116080"/>
            <a:ext cx="1009731" cy="5355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6">
                  <a:lumMod val="50000"/>
                </a:schemeClr>
              </a:contourClr>
            </a:sp3d>
          </a:bodyPr>
          <a:lstStyle/>
          <a:p>
            <a:pPr algn="r">
              <a:lnSpc>
                <a:spcPct val="80000"/>
              </a:lnSpc>
            </a:pPr>
            <a:r>
              <a:rPr lang="en-US" sz="3600" b="1" dirty="0">
                <a:ln w="11430"/>
                <a:gradFill>
                  <a:gsLst>
                    <a:gs pos="0">
                      <a:srgbClr val="FA5F00"/>
                    </a:gs>
                    <a:gs pos="75000">
                      <a:schemeClr val="accent6"/>
                    </a:gs>
                    <a:gs pos="100000">
                      <a:schemeClr val="accent6"/>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b="1" dirty="0">
                <a:ln w="11430"/>
                <a:gradFill>
                  <a:gsLst>
                    <a:gs pos="0">
                      <a:srgbClr val="FA5F00"/>
                    </a:gs>
                    <a:gs pos="75000">
                      <a:schemeClr val="accent6"/>
                    </a:gs>
                    <a:gs pos="100000">
                      <a:schemeClr val="accent6"/>
                    </a:gs>
                  </a:gsLst>
                  <a:lin ang="5400000"/>
                </a:gradFill>
                <a:effectLst>
                  <a:outerShdw blurRad="50800" dist="39000" dir="5460000" algn="tl">
                    <a:srgbClr val="000000">
                      <a:alpha val="38000"/>
                    </a:srgbClr>
                  </a:outerShdw>
                </a:effectLst>
                <a:latin typeface="Arial" pitchFamily="34" charset="0"/>
                <a:cs typeface="Arial" pitchFamily="34" charset="0"/>
              </a:rPr>
              <a:t>%</a:t>
            </a:r>
          </a:p>
        </p:txBody>
      </p:sp>
      <p:sp>
        <p:nvSpPr>
          <p:cNvPr id="128" name="Right Arrow 95">
            <a:extLst>
              <a:ext uri="{FF2B5EF4-FFF2-40B4-BE49-F238E27FC236}">
                <a16:creationId xmlns:a16="http://schemas.microsoft.com/office/drawing/2014/main" id="{C4BAD39F-893A-42BB-9CA0-B4F934EBB036}"/>
              </a:ext>
            </a:extLst>
          </p:cNvPr>
          <p:cNvSpPr/>
          <p:nvPr/>
        </p:nvSpPr>
        <p:spPr>
          <a:xfrm>
            <a:off x="6530378" y="1207008"/>
            <a:ext cx="387645" cy="332986"/>
          </a:xfrm>
          <a:prstGeom prst="rightArrow">
            <a:avLst>
              <a:gd name="adj1" fmla="val 50000"/>
              <a:gd name="adj2" fmla="val 45224"/>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9" name="Straight Connector 128">
            <a:extLst>
              <a:ext uri="{FF2B5EF4-FFF2-40B4-BE49-F238E27FC236}">
                <a16:creationId xmlns:a16="http://schemas.microsoft.com/office/drawing/2014/main" id="{9692C150-97C9-4072-AFEF-668939456222}"/>
              </a:ext>
            </a:extLst>
          </p:cNvPr>
          <p:cNvCxnSpPr>
            <a:cxnSpLocks/>
          </p:cNvCxnSpPr>
          <p:nvPr/>
        </p:nvCxnSpPr>
        <p:spPr>
          <a:xfrm>
            <a:off x="6942072" y="1364343"/>
            <a:ext cx="0" cy="2194502"/>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1D7DD681-F63A-4416-99FB-494A1DF3371D}"/>
              </a:ext>
            </a:extLst>
          </p:cNvPr>
          <p:cNvCxnSpPr>
            <a:cxnSpLocks/>
          </p:cNvCxnSpPr>
          <p:nvPr/>
        </p:nvCxnSpPr>
        <p:spPr>
          <a:xfrm>
            <a:off x="6936706" y="1375993"/>
            <a:ext cx="2057400" cy="0"/>
          </a:xfrm>
          <a:prstGeom prst="straightConnector1">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08C2B697-FAF1-DE77-861F-876F0DEFD863}"/>
              </a:ext>
            </a:extLst>
          </p:cNvPr>
          <p:cNvSpPr>
            <a:spLocks noGrp="1"/>
          </p:cNvSpPr>
          <p:nvPr>
            <p:ph type="dt" sz="half" idx="2"/>
          </p:nvPr>
        </p:nvSpPr>
        <p:spPr/>
        <p:txBody>
          <a:bodyPr/>
          <a:lstStyle/>
          <a:p>
            <a:r>
              <a:rPr lang="en-US"/>
              <a:t>September 7, 2022</a:t>
            </a:r>
            <a:endParaRPr lang="en-US" dirty="0"/>
          </a:p>
        </p:txBody>
      </p:sp>
      <p:sp>
        <p:nvSpPr>
          <p:cNvPr id="3" name="Footer Placeholder 2">
            <a:extLst>
              <a:ext uri="{FF2B5EF4-FFF2-40B4-BE49-F238E27FC236}">
                <a16:creationId xmlns:a16="http://schemas.microsoft.com/office/drawing/2014/main" id="{A8BD1DB7-3616-5242-310A-5C9C3080543C}"/>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174871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900" fill="hold"/>
                                        <p:tgtEl>
                                          <p:spTgt spid="5"/>
                                        </p:tgtEl>
                                        <p:attrNameLst>
                                          <p:attrName>ppt_x</p:attrName>
                                        </p:attrNameLst>
                                      </p:cBhvr>
                                      <p:tavLst>
                                        <p:tav tm="0">
                                          <p:val>
                                            <p:strVal val="1+#ppt_w/2"/>
                                          </p:val>
                                        </p:tav>
                                        <p:tav tm="100000">
                                          <p:val>
                                            <p:strVal val="#ppt_x"/>
                                          </p:val>
                                        </p:tav>
                                      </p:tavLst>
                                    </p:anim>
                                    <p:anim calcmode="lin" valueType="num">
                                      <p:cBhvr additive="base">
                                        <p:cTn id="8" dur="9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900" fill="hold"/>
                                        <p:tgtEl>
                                          <p:spTgt spid="115"/>
                                        </p:tgtEl>
                                        <p:attrNameLst>
                                          <p:attrName>ppt_x</p:attrName>
                                        </p:attrNameLst>
                                      </p:cBhvr>
                                      <p:tavLst>
                                        <p:tav tm="0">
                                          <p:val>
                                            <p:strVal val="1+#ppt_w/2"/>
                                          </p:val>
                                        </p:tav>
                                        <p:tav tm="100000">
                                          <p:val>
                                            <p:strVal val="#ppt_x"/>
                                          </p:val>
                                        </p:tav>
                                      </p:tavLst>
                                    </p:anim>
                                    <p:anim calcmode="lin" valueType="num">
                                      <p:cBhvr additive="base">
                                        <p:cTn id="12" dur="9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800" fill="hold"/>
                                        <p:tgtEl>
                                          <p:spTgt spid="101"/>
                                        </p:tgtEl>
                                        <p:attrNameLst>
                                          <p:attrName>ppt_w</p:attrName>
                                        </p:attrNameLst>
                                      </p:cBhvr>
                                      <p:tavLst>
                                        <p:tav tm="0">
                                          <p:val>
                                            <p:strVal val="#ppt_w+.3"/>
                                          </p:val>
                                        </p:tav>
                                        <p:tav tm="100000">
                                          <p:val>
                                            <p:strVal val="#ppt_w"/>
                                          </p:val>
                                        </p:tav>
                                      </p:tavLst>
                                    </p:anim>
                                    <p:anim calcmode="lin" valueType="num">
                                      <p:cBhvr>
                                        <p:cTn id="18" dur="800" fill="hold"/>
                                        <p:tgtEl>
                                          <p:spTgt spid="101"/>
                                        </p:tgtEl>
                                        <p:attrNameLst>
                                          <p:attrName>ppt_h</p:attrName>
                                        </p:attrNameLst>
                                      </p:cBhvr>
                                      <p:tavLst>
                                        <p:tav tm="0">
                                          <p:val>
                                            <p:strVal val="#ppt_h"/>
                                          </p:val>
                                        </p:tav>
                                        <p:tav tm="100000">
                                          <p:val>
                                            <p:strVal val="#ppt_h"/>
                                          </p:val>
                                        </p:tav>
                                      </p:tavLst>
                                    </p:anim>
                                    <p:animEffect transition="in" filter="fade">
                                      <p:cBhvr>
                                        <p:cTn id="19" dur="800"/>
                                        <p:tgtEl>
                                          <p:spTgt spid="10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800" fill="hold"/>
                                        <p:tgtEl>
                                          <p:spTgt spid="102"/>
                                        </p:tgtEl>
                                        <p:attrNameLst>
                                          <p:attrName>ppt_w</p:attrName>
                                        </p:attrNameLst>
                                      </p:cBhvr>
                                      <p:tavLst>
                                        <p:tav tm="0">
                                          <p:val>
                                            <p:strVal val="#ppt_w+.3"/>
                                          </p:val>
                                        </p:tav>
                                        <p:tav tm="100000">
                                          <p:val>
                                            <p:strVal val="#ppt_w"/>
                                          </p:val>
                                        </p:tav>
                                      </p:tavLst>
                                    </p:anim>
                                    <p:anim calcmode="lin" valueType="num">
                                      <p:cBhvr>
                                        <p:cTn id="29" dur="800" fill="hold"/>
                                        <p:tgtEl>
                                          <p:spTgt spid="102"/>
                                        </p:tgtEl>
                                        <p:attrNameLst>
                                          <p:attrName>ppt_h</p:attrName>
                                        </p:attrNameLst>
                                      </p:cBhvr>
                                      <p:tavLst>
                                        <p:tav tm="0">
                                          <p:val>
                                            <p:strVal val="#ppt_h"/>
                                          </p:val>
                                        </p:tav>
                                        <p:tav tm="100000">
                                          <p:val>
                                            <p:strVal val="#ppt_h"/>
                                          </p:val>
                                        </p:tav>
                                      </p:tavLst>
                                    </p:anim>
                                    <p:animEffect transition="in" filter="fade">
                                      <p:cBhvr>
                                        <p:cTn id="30" dur="800"/>
                                        <p:tgtEl>
                                          <p:spTgt spid="10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animBg="1"/>
      <p:bldP spid="103" grpId="1" animBg="1"/>
      <p:bldP spid="127" grpId="0"/>
      <p:bldP spid="1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C4763A6E-0A11-8FF5-6CC9-501FA1CEA462}"/>
              </a:ext>
            </a:extLst>
          </p:cNvPr>
          <p:cNvPicPr>
            <a:picLocks noChangeAspect="1"/>
          </p:cNvPicPr>
          <p:nvPr/>
        </p:nvPicPr>
        <p:blipFill>
          <a:blip r:embed="rId2"/>
          <a:stretch>
            <a:fillRect/>
          </a:stretch>
        </p:blipFill>
        <p:spPr>
          <a:xfrm>
            <a:off x="46309" y="689210"/>
            <a:ext cx="1197864" cy="2897925"/>
          </a:xfrm>
          <a:prstGeom prst="rect">
            <a:avLst/>
          </a:prstGeom>
        </p:spPr>
      </p:pic>
      <p:pic>
        <p:nvPicPr>
          <p:cNvPr id="88" name="Picture 87" hidden="1"/>
          <p:cNvPicPr>
            <a:picLocks noChangeAspect="1"/>
          </p:cNvPicPr>
          <p:nvPr/>
        </p:nvPicPr>
        <p:blipFill>
          <a:blip r:embed="rId3"/>
          <a:stretch>
            <a:fillRect/>
          </a:stretch>
        </p:blipFill>
        <p:spPr>
          <a:xfrm>
            <a:off x="46361" y="689209"/>
            <a:ext cx="1201943" cy="2907792"/>
          </a:xfrm>
          <a:prstGeom prst="rect">
            <a:avLst/>
          </a:prstGeom>
        </p:spPr>
      </p:pic>
      <p:sp>
        <p:nvSpPr>
          <p:cNvPr id="218" name="TextBox 217"/>
          <p:cNvSpPr txBox="1"/>
          <p:nvPr/>
        </p:nvSpPr>
        <p:spPr>
          <a:xfrm>
            <a:off x="7832616" y="3251498"/>
            <a:ext cx="1143000" cy="1477328"/>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4mil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5.2mil</a:t>
            </a:r>
          </a:p>
          <a:p>
            <a:pPr algn="r">
              <a:spcBef>
                <a:spcPts val="600"/>
              </a:spcBef>
              <a:tabLst>
                <a:tab pos="290513" algn="l"/>
              </a:tabLst>
            </a:pPr>
            <a:r>
              <a:rPr lang="en-US" sz="1400" b="1" dirty="0">
                <a:latin typeface="Arial" pitchFamily="34" charset="0"/>
                <a:cs typeface="Arial" pitchFamily="34" charset="0"/>
              </a:rPr>
              <a:t>	100%</a:t>
            </a:r>
          </a:p>
          <a:p>
            <a:pPr algn="r">
              <a:spcBef>
                <a:spcPts val="600"/>
              </a:spcBef>
              <a:tabLst>
                <a:tab pos="2119313" algn="l"/>
              </a:tabLst>
            </a:pPr>
            <a:r>
              <a:rPr lang="en-US" sz="1400" b="1" dirty="0">
                <a:latin typeface="Arial" pitchFamily="34" charset="0"/>
                <a:cs typeface="Arial" pitchFamily="34" charset="0"/>
              </a:rPr>
              <a:t>5.2mil</a:t>
            </a:r>
          </a:p>
        </p:txBody>
      </p:sp>
      <p:sp>
        <p:nvSpPr>
          <p:cNvPr id="219" name="TextBox 218"/>
          <p:cNvSpPr txBox="1"/>
          <p:nvPr/>
        </p:nvSpPr>
        <p:spPr>
          <a:xfrm>
            <a:off x="6839996" y="3251498"/>
            <a:ext cx="1143000" cy="1477328"/>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6mil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7.8mil</a:t>
            </a:r>
          </a:p>
          <a:p>
            <a:pPr algn="r">
              <a:spcBef>
                <a:spcPts val="600"/>
              </a:spcBef>
              <a:tabLst>
                <a:tab pos="290513" algn="l"/>
              </a:tabLst>
            </a:pPr>
            <a:r>
              <a:rPr lang="en-US" sz="1400" b="1" dirty="0">
                <a:latin typeface="Arial" pitchFamily="34" charset="0"/>
                <a:cs typeface="Arial" pitchFamily="34" charset="0"/>
              </a:rPr>
              <a:t>	75%</a:t>
            </a:r>
          </a:p>
          <a:p>
            <a:pPr algn="r">
              <a:spcBef>
                <a:spcPts val="600"/>
              </a:spcBef>
              <a:tabLst>
                <a:tab pos="2119313" algn="l"/>
              </a:tabLst>
            </a:pPr>
            <a:r>
              <a:rPr lang="en-US" sz="1400" b="1" dirty="0">
                <a:latin typeface="Arial" pitchFamily="34" charset="0"/>
                <a:cs typeface="Arial" pitchFamily="34" charset="0"/>
              </a:rPr>
              <a:t>5.85mil</a:t>
            </a:r>
          </a:p>
        </p:txBody>
      </p:sp>
      <p:sp>
        <p:nvSpPr>
          <p:cNvPr id="220" name="A x's"/>
          <p:cNvSpPr txBox="1"/>
          <p:nvPr/>
        </p:nvSpPr>
        <p:spPr>
          <a:xfrm>
            <a:off x="7961644" y="3251498"/>
            <a:ext cx="1092493" cy="2646878"/>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n w="3175">
                  <a:solidFill>
                    <a:schemeClr val="accent6"/>
                  </a:solidFill>
                </a:ln>
                <a:solidFill>
                  <a:schemeClr val="accent6"/>
                </a:solidFill>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21" name="A x's"/>
          <p:cNvSpPr txBox="1"/>
          <p:nvPr/>
        </p:nvSpPr>
        <p:spPr>
          <a:xfrm>
            <a:off x="6969024" y="3251498"/>
            <a:ext cx="1092493" cy="2646878"/>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n w="3175">
                  <a:solidFill>
                    <a:schemeClr val="accent6"/>
                  </a:solidFill>
                </a:ln>
                <a:solidFill>
                  <a:schemeClr val="accent6"/>
                </a:solidFill>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24" name="Text Box 140"/>
          <p:cNvSpPr txBox="1">
            <a:spLocks noChangeArrowheads="1"/>
          </p:cNvSpPr>
          <p:nvPr/>
        </p:nvSpPr>
        <p:spPr bwMode="auto">
          <a:xfrm>
            <a:off x="3864340" y="2449254"/>
            <a:ext cx="1509324" cy="227755"/>
          </a:xfrm>
          <a:prstGeom prst="rect">
            <a:avLst/>
          </a:prstGeom>
          <a:noFill/>
          <a:ln w="9525">
            <a:noFill/>
            <a:miter lim="800000"/>
            <a:headEnd/>
            <a:tailEnd/>
          </a:ln>
          <a:effectLst/>
        </p:spPr>
        <p:txBody>
          <a:bodyPr wrap="square">
            <a:spAutoFit/>
          </a:bodyPr>
          <a:lstStyle/>
          <a:p>
            <a:pPr algn="ctr">
              <a:lnSpc>
                <a:spcPct val="80000"/>
              </a:lnSpc>
            </a:pPr>
            <a:r>
              <a:rPr lang="en-US" sz="1100" b="1" dirty="0">
                <a:solidFill>
                  <a:srgbClr val="000000"/>
                </a:solidFill>
                <a:latin typeface="Arial" pitchFamily="34" charset="0"/>
                <a:cs typeface="Arial" pitchFamily="34" charset="0"/>
              </a:rPr>
              <a:t>Total Project Costs</a:t>
            </a:r>
            <a:endParaRPr lang="en-US" sz="1200" b="1" baseline="-25000" dirty="0">
              <a:solidFill>
                <a:srgbClr val="000000"/>
              </a:solidFill>
              <a:latin typeface="Arial" pitchFamily="34" charset="0"/>
              <a:cs typeface="Arial" pitchFamily="34" charset="0"/>
            </a:endParaRPr>
          </a:p>
        </p:txBody>
      </p:sp>
      <p:sp>
        <p:nvSpPr>
          <p:cNvPr id="225" name="Rounded Rectangle 224"/>
          <p:cNvSpPr/>
          <p:nvPr/>
        </p:nvSpPr>
        <p:spPr>
          <a:xfrm>
            <a:off x="4390402" y="710863"/>
            <a:ext cx="457200" cy="1692848"/>
          </a:xfrm>
          <a:prstGeom prst="roundRect">
            <a:avLst>
              <a:gd name="adj" fmla="val 5128"/>
            </a:avLst>
          </a:prstGeom>
          <a:solidFill>
            <a:srgbClr val="C5B089"/>
          </a:solidFill>
          <a:ln w="15875">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227" name="Rounded Rectangle 226"/>
          <p:cNvSpPr/>
          <p:nvPr/>
        </p:nvSpPr>
        <p:spPr>
          <a:xfrm>
            <a:off x="4390402" y="541530"/>
            <a:ext cx="457200" cy="1862181"/>
          </a:xfrm>
          <a:prstGeom prst="roundRect">
            <a:avLst>
              <a:gd name="adj" fmla="val 5128"/>
            </a:avLst>
          </a:prstGeom>
          <a:noFill/>
          <a:ln w="22225">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228" name="Straight Connector 227"/>
          <p:cNvCxnSpPr/>
          <p:nvPr/>
        </p:nvCxnSpPr>
        <p:spPr>
          <a:xfrm>
            <a:off x="4238002" y="2408673"/>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Text Box 140"/>
          <p:cNvSpPr txBox="1">
            <a:spLocks noChangeArrowheads="1"/>
          </p:cNvSpPr>
          <p:nvPr/>
        </p:nvSpPr>
        <p:spPr bwMode="auto">
          <a:xfrm>
            <a:off x="4132142" y="314181"/>
            <a:ext cx="995944" cy="243786"/>
          </a:xfrm>
          <a:prstGeom prst="rect">
            <a:avLst/>
          </a:prstGeom>
          <a:noFill/>
          <a:ln w="9525">
            <a:noFill/>
            <a:miter lim="800000"/>
            <a:headEnd/>
            <a:tailEnd/>
          </a:ln>
          <a:effectLst/>
        </p:spPr>
        <p:txBody>
          <a:bodyPr wrap="square">
            <a:spAutoFit/>
          </a:bodyPr>
          <a:lstStyle/>
          <a:p>
            <a:pPr algn="ctr">
              <a:lnSpc>
                <a:spcPct val="80000"/>
              </a:lnSpc>
            </a:pPr>
            <a:r>
              <a:rPr lang="en-US" sz="1200" b="1" dirty="0">
                <a:solidFill>
                  <a:srgbClr val="000000"/>
                </a:solidFill>
                <a:latin typeface="Arial" pitchFamily="34" charset="0"/>
                <a:cs typeface="Arial" pitchFamily="34" charset="0"/>
              </a:rPr>
              <a:t>$10.8mil</a:t>
            </a:r>
            <a:endParaRPr lang="en-US" sz="1400" b="1" baseline="-25000" dirty="0">
              <a:solidFill>
                <a:srgbClr val="000000"/>
              </a:solidFill>
              <a:latin typeface="Arial" pitchFamily="34" charset="0"/>
              <a:cs typeface="Arial" pitchFamily="34" charset="0"/>
            </a:endParaRPr>
          </a:p>
        </p:txBody>
      </p:sp>
      <p:sp>
        <p:nvSpPr>
          <p:cNvPr id="233" name="TextBox 232"/>
          <p:cNvSpPr txBox="1"/>
          <p:nvPr/>
        </p:nvSpPr>
        <p:spPr>
          <a:xfrm>
            <a:off x="4567416" y="3251498"/>
            <a:ext cx="2743200" cy="2646878"/>
          </a:xfrm>
          <a:prstGeom prst="rect">
            <a:avLst/>
          </a:prstGeom>
          <a:noFill/>
        </p:spPr>
        <p:txBody>
          <a:bodyPr wrap="square" rtlCol="0">
            <a:spAutoFit/>
          </a:bodyPr>
          <a:lstStyle/>
          <a:p>
            <a:pPr>
              <a:spcBef>
                <a:spcPts val="600"/>
              </a:spcBef>
              <a:tabLst>
                <a:tab pos="2176463" algn="l"/>
              </a:tabLst>
            </a:pPr>
            <a:r>
              <a:rPr lang="en-US" sz="1400" b="1" dirty="0">
                <a:latin typeface="Arial" pitchFamily="34" charset="0"/>
                <a:cs typeface="Arial" pitchFamily="34" charset="0"/>
              </a:rPr>
              <a:t>Eligible basis</a:t>
            </a:r>
          </a:p>
          <a:p>
            <a:pPr>
              <a:spcBef>
                <a:spcPts val="600"/>
              </a:spcBef>
              <a:tabLst>
                <a:tab pos="2176463" algn="l"/>
              </a:tabLst>
            </a:pPr>
            <a:r>
              <a:rPr lang="en-US" sz="1400" b="1" dirty="0">
                <a:latin typeface="Arial" pitchFamily="34" charset="0"/>
                <a:cs typeface="Arial" pitchFamily="34" charset="0"/>
              </a:rPr>
              <a:t>DDA/QCT basis boost	</a:t>
            </a:r>
          </a:p>
          <a:p>
            <a:pPr>
              <a:spcBef>
                <a:spcPts val="600"/>
              </a:spcBef>
              <a:tabLst>
                <a:tab pos="2176463" algn="l"/>
              </a:tabLst>
            </a:pPr>
            <a:r>
              <a:rPr lang="en-US" sz="1400" b="1" dirty="0">
                <a:latin typeface="Arial" pitchFamily="34" charset="0"/>
                <a:cs typeface="Arial" pitchFamily="34" charset="0"/>
              </a:rPr>
              <a:t>Eligible basis (adjusted)</a:t>
            </a:r>
          </a:p>
          <a:p>
            <a:pPr>
              <a:spcBef>
                <a:spcPts val="600"/>
              </a:spcBef>
              <a:tabLst>
                <a:tab pos="2176463" algn="l"/>
              </a:tabLst>
            </a:pPr>
            <a:r>
              <a:rPr lang="en-US" sz="1400" b="1" dirty="0">
                <a:latin typeface="Arial" pitchFamily="34" charset="0"/>
                <a:cs typeface="Arial" pitchFamily="34" charset="0"/>
              </a:rPr>
              <a:t>Applicable fraction	</a:t>
            </a:r>
          </a:p>
          <a:p>
            <a:pPr>
              <a:spcBef>
                <a:spcPts val="600"/>
              </a:spcBef>
              <a:tabLst>
                <a:tab pos="2176463" algn="l"/>
              </a:tabLst>
            </a:pPr>
            <a:r>
              <a:rPr lang="en-US" sz="1400" b="1" dirty="0">
                <a:latin typeface="Arial" pitchFamily="34" charset="0"/>
                <a:cs typeface="Arial" pitchFamily="34" charset="0"/>
              </a:rPr>
              <a:t>Qualified basis</a:t>
            </a:r>
          </a:p>
          <a:p>
            <a:pPr>
              <a:spcBef>
                <a:spcPts val="600"/>
              </a:spcBef>
              <a:tabLst>
                <a:tab pos="2176463" algn="l"/>
              </a:tabLst>
            </a:pPr>
            <a:r>
              <a:rPr lang="en-US" sz="1400" b="1" dirty="0">
                <a:ln w="3175">
                  <a:solidFill>
                    <a:schemeClr val="accent6"/>
                  </a:solidFill>
                </a:ln>
                <a:solidFill>
                  <a:schemeClr val="accent6"/>
                </a:solidFill>
                <a:latin typeface="Arial" pitchFamily="34" charset="0"/>
                <a:cs typeface="Arial" pitchFamily="34" charset="0"/>
              </a:rPr>
              <a:t>Tax credit percentage</a:t>
            </a:r>
            <a:r>
              <a:rPr lang="en-US" sz="1400" b="1" dirty="0">
                <a:latin typeface="Arial" pitchFamily="34" charset="0"/>
                <a:cs typeface="Arial" pitchFamily="34" charset="0"/>
              </a:rPr>
              <a:t>	</a:t>
            </a:r>
          </a:p>
          <a:p>
            <a:pPr>
              <a:spcBef>
                <a:spcPts val="600"/>
              </a:spcBef>
              <a:tabLst>
                <a:tab pos="2176463" algn="l"/>
              </a:tabLst>
            </a:pPr>
            <a:r>
              <a:rPr lang="en-US" sz="1400" b="1" dirty="0">
                <a:latin typeface="Arial" pitchFamily="34" charset="0"/>
                <a:cs typeface="Arial" pitchFamily="34" charset="0"/>
              </a:rPr>
              <a:t>Annual tax credits</a:t>
            </a:r>
          </a:p>
          <a:p>
            <a:pPr>
              <a:spcBef>
                <a:spcPts val="600"/>
              </a:spcBef>
              <a:tabLst>
                <a:tab pos="2176463" algn="l"/>
              </a:tabLst>
            </a:pPr>
            <a:r>
              <a:rPr lang="en-US" sz="1400" b="1" dirty="0">
                <a:latin typeface="Arial" pitchFamily="34" charset="0"/>
                <a:cs typeface="Arial" pitchFamily="34" charset="0"/>
              </a:rPr>
              <a:t>Ten years</a:t>
            </a:r>
          </a:p>
          <a:p>
            <a:pPr>
              <a:spcBef>
                <a:spcPts val="600"/>
              </a:spcBef>
              <a:tabLst>
                <a:tab pos="2176463" algn="l"/>
              </a:tabLst>
            </a:pPr>
            <a:r>
              <a:rPr lang="en-US" sz="1400" b="1" dirty="0">
                <a:latin typeface="Arial" pitchFamily="34" charset="0"/>
                <a:cs typeface="Arial" pitchFamily="34" charset="0"/>
              </a:rPr>
              <a:t>Total tax credits</a:t>
            </a:r>
          </a:p>
        </p:txBody>
      </p:sp>
      <p:sp>
        <p:nvSpPr>
          <p:cNvPr id="234" name="TextBox 233"/>
          <p:cNvSpPr txBox="1"/>
          <p:nvPr/>
        </p:nvSpPr>
        <p:spPr>
          <a:xfrm>
            <a:off x="5089349" y="1584848"/>
            <a:ext cx="2055390" cy="369332"/>
          </a:xfrm>
          <a:prstGeom prst="rect">
            <a:avLst/>
          </a:prstGeom>
          <a:noFill/>
        </p:spPr>
        <p:txBody>
          <a:bodyPr wrap="square" rtlCol="0">
            <a:spAutoFit/>
          </a:bodyPr>
          <a:lstStyle/>
          <a:p>
            <a:r>
              <a:rPr lang="en-US" b="1" dirty="0">
                <a:solidFill>
                  <a:srgbClr val="6E5A36"/>
                </a:solidFill>
                <a:latin typeface="Arial" pitchFamily="34" charset="0"/>
                <a:cs typeface="Arial" pitchFamily="34" charset="0"/>
              </a:rPr>
              <a:t>Eligible Basis</a:t>
            </a:r>
          </a:p>
        </p:txBody>
      </p:sp>
      <p:sp>
        <p:nvSpPr>
          <p:cNvPr id="235" name="Text Box 140"/>
          <p:cNvSpPr txBox="1">
            <a:spLocks noChangeArrowheads="1"/>
          </p:cNvSpPr>
          <p:nvPr/>
        </p:nvSpPr>
        <p:spPr bwMode="auto">
          <a:xfrm>
            <a:off x="6680411" y="1655938"/>
            <a:ext cx="1386818" cy="289310"/>
          </a:xfrm>
          <a:prstGeom prst="rect">
            <a:avLst/>
          </a:prstGeom>
          <a:noFill/>
          <a:ln w="9525">
            <a:noFill/>
            <a:miter lim="800000"/>
            <a:headEnd/>
            <a:tailEnd/>
          </a:ln>
          <a:effectLst/>
        </p:spPr>
        <p:txBody>
          <a:bodyPr wrap="square">
            <a:spAutoFit/>
          </a:bodyPr>
          <a:lstStyle/>
          <a:p>
            <a:pPr>
              <a:lnSpc>
                <a:spcPct val="80000"/>
              </a:lnSpc>
            </a:pPr>
            <a:r>
              <a:rPr lang="en-US" sz="1600" b="1" dirty="0">
                <a:solidFill>
                  <a:srgbClr val="000000"/>
                </a:solidFill>
                <a:latin typeface="Arial" pitchFamily="34" charset="0"/>
                <a:cs typeface="Arial" pitchFamily="34" charset="0"/>
              </a:rPr>
              <a:t>= $10mil</a:t>
            </a:r>
            <a:endParaRPr lang="en-US" b="1" baseline="-25000" dirty="0">
              <a:solidFill>
                <a:srgbClr val="000000"/>
              </a:solidFill>
              <a:latin typeface="Arial" pitchFamily="34" charset="0"/>
              <a:cs typeface="Arial" pitchFamily="34" charset="0"/>
            </a:endParaRPr>
          </a:p>
        </p:txBody>
      </p:sp>
      <p:sp>
        <p:nvSpPr>
          <p:cNvPr id="236" name="Freeform 235"/>
          <p:cNvSpPr/>
          <p:nvPr/>
        </p:nvSpPr>
        <p:spPr>
          <a:xfrm>
            <a:off x="7363328" y="1902661"/>
            <a:ext cx="84264" cy="356616"/>
          </a:xfrm>
          <a:custGeom>
            <a:avLst/>
            <a:gdLst>
              <a:gd name="connsiteX0" fmla="*/ 0 w 60157"/>
              <a:gd name="connsiteY0" fmla="*/ 0 h 529389"/>
              <a:gd name="connsiteX1" fmla="*/ 36094 w 60157"/>
              <a:gd name="connsiteY1" fmla="*/ 216568 h 529389"/>
              <a:gd name="connsiteX2" fmla="*/ 60157 w 60157"/>
              <a:gd name="connsiteY2" fmla="*/ 529389 h 529389"/>
            </a:gdLst>
            <a:ahLst/>
            <a:cxnLst>
              <a:cxn ang="0">
                <a:pos x="connsiteX0" y="connsiteY0"/>
              </a:cxn>
              <a:cxn ang="0">
                <a:pos x="connsiteX1" y="connsiteY1"/>
              </a:cxn>
              <a:cxn ang="0">
                <a:pos x="connsiteX2" y="connsiteY2"/>
              </a:cxn>
            </a:cxnLst>
            <a:rect l="l" t="t" r="r" b="b"/>
            <a:pathLst>
              <a:path w="60157" h="529389">
                <a:moveTo>
                  <a:pt x="0" y="0"/>
                </a:moveTo>
                <a:cubicBezTo>
                  <a:pt x="13034" y="64168"/>
                  <a:pt x="26068" y="128337"/>
                  <a:pt x="36094" y="216568"/>
                </a:cubicBezTo>
                <a:cubicBezTo>
                  <a:pt x="46120" y="304800"/>
                  <a:pt x="53138" y="417094"/>
                  <a:pt x="60157" y="52938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Freeform 236"/>
          <p:cNvSpPr/>
          <p:nvPr/>
        </p:nvSpPr>
        <p:spPr>
          <a:xfrm>
            <a:off x="7700210" y="1828195"/>
            <a:ext cx="777240" cy="612648"/>
          </a:xfrm>
          <a:custGeom>
            <a:avLst/>
            <a:gdLst>
              <a:gd name="connsiteX0" fmla="*/ 0 w 565870"/>
              <a:gd name="connsiteY0" fmla="*/ 0 h 445169"/>
              <a:gd name="connsiteX1" fmla="*/ 409074 w 565870"/>
              <a:gd name="connsiteY1" fmla="*/ 120316 h 445169"/>
              <a:gd name="connsiteX2" fmla="*/ 541421 w 565870"/>
              <a:gd name="connsiteY2" fmla="*/ 264695 h 445169"/>
              <a:gd name="connsiteX3" fmla="*/ 565485 w 565870"/>
              <a:gd name="connsiteY3" fmla="*/ 445169 h 445169"/>
            </a:gdLst>
            <a:ahLst/>
            <a:cxnLst>
              <a:cxn ang="0">
                <a:pos x="connsiteX0" y="connsiteY0"/>
              </a:cxn>
              <a:cxn ang="0">
                <a:pos x="connsiteX1" y="connsiteY1"/>
              </a:cxn>
              <a:cxn ang="0">
                <a:pos x="connsiteX2" y="connsiteY2"/>
              </a:cxn>
              <a:cxn ang="0">
                <a:pos x="connsiteX3" y="connsiteY3"/>
              </a:cxn>
            </a:cxnLst>
            <a:rect l="l" t="t" r="r" b="b"/>
            <a:pathLst>
              <a:path w="565870" h="445169">
                <a:moveTo>
                  <a:pt x="0" y="0"/>
                </a:moveTo>
                <a:cubicBezTo>
                  <a:pt x="159418" y="38100"/>
                  <a:pt x="318837" y="76200"/>
                  <a:pt x="409074" y="120316"/>
                </a:cubicBezTo>
                <a:cubicBezTo>
                  <a:pt x="499311" y="164432"/>
                  <a:pt x="515353" y="210553"/>
                  <a:pt x="541421" y="264695"/>
                </a:cubicBezTo>
                <a:cubicBezTo>
                  <a:pt x="567489" y="318837"/>
                  <a:pt x="566487" y="382003"/>
                  <a:pt x="565485" y="44516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Rectangle 85"/>
          <p:cNvSpPr>
            <a:spLocks noChangeAspect="1" noChangeArrowheads="1"/>
          </p:cNvSpPr>
          <p:nvPr/>
        </p:nvSpPr>
        <p:spPr bwMode="auto">
          <a:xfrm>
            <a:off x="7103833" y="2687292"/>
            <a:ext cx="732496" cy="489708"/>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39" name="Rectangle 85"/>
          <p:cNvSpPr>
            <a:spLocks noChangeArrowheads="1"/>
          </p:cNvSpPr>
          <p:nvPr/>
        </p:nvSpPr>
        <p:spPr bwMode="auto">
          <a:xfrm>
            <a:off x="7103833" y="2809973"/>
            <a:ext cx="731520" cy="374904"/>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240" name="AutoShape 86"/>
          <p:cNvSpPr>
            <a:spLocks noChangeAspect="1" noChangeArrowheads="1"/>
          </p:cNvSpPr>
          <p:nvPr/>
        </p:nvSpPr>
        <p:spPr bwMode="auto">
          <a:xfrm rot="10800000">
            <a:off x="7059595" y="2496123"/>
            <a:ext cx="820973" cy="189768"/>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41" name="Rectangle 85"/>
          <p:cNvSpPr>
            <a:spLocks noChangeAspect="1" noChangeArrowheads="1"/>
          </p:cNvSpPr>
          <p:nvPr/>
        </p:nvSpPr>
        <p:spPr bwMode="auto">
          <a:xfrm>
            <a:off x="8223211" y="2813375"/>
            <a:ext cx="543904" cy="363625"/>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42" name="Rectangle 85"/>
          <p:cNvSpPr>
            <a:spLocks noChangeArrowheads="1"/>
          </p:cNvSpPr>
          <p:nvPr/>
        </p:nvSpPr>
        <p:spPr bwMode="auto">
          <a:xfrm>
            <a:off x="8223211" y="2812334"/>
            <a:ext cx="543904" cy="364666"/>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243" name="AutoShape 86"/>
          <p:cNvSpPr>
            <a:spLocks noChangeAspect="1" noChangeArrowheads="1"/>
          </p:cNvSpPr>
          <p:nvPr/>
        </p:nvSpPr>
        <p:spPr bwMode="auto">
          <a:xfrm rot="10800000">
            <a:off x="8190363" y="2671426"/>
            <a:ext cx="609601" cy="14090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44" name="TextBox 243"/>
          <p:cNvSpPr txBox="1"/>
          <p:nvPr/>
        </p:nvSpPr>
        <p:spPr>
          <a:xfrm>
            <a:off x="8329092" y="2442826"/>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B</a:t>
            </a:r>
          </a:p>
        </p:txBody>
      </p:sp>
      <p:sp>
        <p:nvSpPr>
          <p:cNvPr id="245" name="TextBox 244"/>
          <p:cNvSpPr txBox="1"/>
          <p:nvPr/>
        </p:nvSpPr>
        <p:spPr>
          <a:xfrm>
            <a:off x="7298584" y="2259056"/>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A</a:t>
            </a:r>
          </a:p>
        </p:txBody>
      </p:sp>
      <p:cxnSp>
        <p:nvCxnSpPr>
          <p:cNvPr id="246" name="Straight Connector 245"/>
          <p:cNvCxnSpPr/>
          <p:nvPr/>
        </p:nvCxnSpPr>
        <p:spPr>
          <a:xfrm>
            <a:off x="4657410" y="4375022"/>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4657410" y="3790443"/>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7059595" y="3790443"/>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8046338" y="3790443"/>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4657410" y="4963571"/>
            <a:ext cx="2176272"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059595" y="437502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8046338" y="437502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059595" y="4963571"/>
            <a:ext cx="862223"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8046338" y="4963571"/>
            <a:ext cx="862223"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059595" y="553929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4657410" y="5539292"/>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8046338" y="553929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idx="4294967295"/>
          </p:nvPr>
        </p:nvSpPr>
        <p:spPr>
          <a:xfrm>
            <a:off x="0" y="-1314450"/>
            <a:ext cx="8229600" cy="884237"/>
          </a:xfrm>
        </p:spPr>
        <p:txBody>
          <a:bodyPr>
            <a:normAutofit fontScale="90000"/>
          </a:bodyPr>
          <a:lstStyle/>
          <a:p>
            <a:r>
              <a:rPr lang="en-US" dirty="0"/>
              <a:t>Tax Credit Calculation: 70% PV Rate</a:t>
            </a:r>
          </a:p>
        </p:txBody>
      </p:sp>
      <p:sp>
        <p:nvSpPr>
          <p:cNvPr id="344" name="Pie 343"/>
          <p:cNvSpPr/>
          <p:nvPr/>
        </p:nvSpPr>
        <p:spPr bwMode="auto">
          <a:xfrm>
            <a:off x="-3136232" y="5148402"/>
            <a:ext cx="1371600" cy="1219200"/>
          </a:xfrm>
          <a:prstGeom prst="pie">
            <a:avLst>
              <a:gd name="adj1" fmla="val 18492261"/>
              <a:gd name="adj2" fmla="val 16882925"/>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marR="0" indent="0">
              <a:lnSpc>
                <a:spcPct val="100000"/>
              </a:lnSpc>
              <a:buClrTx/>
              <a:buSzTx/>
              <a:buFontTx/>
              <a:buNone/>
              <a:tabLst/>
              <a:defRPr/>
            </a:pPr>
            <a:endParaRPr lang="en-US" dirty="0"/>
          </a:p>
        </p:txBody>
      </p:sp>
      <p:sp>
        <p:nvSpPr>
          <p:cNvPr id="345" name="Pie 344"/>
          <p:cNvSpPr/>
          <p:nvPr/>
        </p:nvSpPr>
        <p:spPr bwMode="auto">
          <a:xfrm>
            <a:off x="-3014312" y="5124566"/>
            <a:ext cx="1371600" cy="1219200"/>
          </a:xfrm>
          <a:prstGeom prst="pie">
            <a:avLst>
              <a:gd name="adj1" fmla="val 16947559"/>
              <a:gd name="adj2" fmla="val 18263498"/>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a:defRPr/>
            </a:pPr>
            <a:endParaRPr lang="en-US" dirty="0"/>
          </a:p>
        </p:txBody>
      </p:sp>
      <p:sp>
        <p:nvSpPr>
          <p:cNvPr id="346" name="TextBox 345"/>
          <p:cNvSpPr txBox="1"/>
          <p:nvPr/>
        </p:nvSpPr>
        <p:spPr>
          <a:xfrm>
            <a:off x="-3255179" y="6151194"/>
            <a:ext cx="1600200" cy="415498"/>
          </a:xfrm>
          <a:prstGeom prst="rect">
            <a:avLst/>
          </a:prstGeom>
          <a:noFill/>
        </p:spPr>
        <p:txBody>
          <a:bodyPr wrap="square" rtlCol="0">
            <a:spAutoFit/>
          </a:bodyPr>
          <a:lstStyle/>
          <a:p>
            <a:pPr algn="ctr"/>
            <a:r>
              <a:rPr lang="en-US" sz="1050" b="1" dirty="0">
                <a:latin typeface="Arial" pitchFamily="34" charset="0"/>
                <a:cs typeface="Arial" pitchFamily="34" charset="0"/>
              </a:rPr>
              <a:t>Private Activity</a:t>
            </a:r>
          </a:p>
          <a:p>
            <a:pPr algn="ctr"/>
            <a:r>
              <a:rPr lang="en-US" sz="1050" b="1" dirty="0">
                <a:latin typeface="Arial" pitchFamily="34" charset="0"/>
                <a:cs typeface="Arial" pitchFamily="34" charset="0"/>
              </a:rPr>
              <a:t>Tax-Exempt Bonds</a:t>
            </a:r>
          </a:p>
        </p:txBody>
      </p:sp>
      <p:sp>
        <p:nvSpPr>
          <p:cNvPr id="348" name="Pie 347"/>
          <p:cNvSpPr>
            <a:spLocks/>
          </p:cNvSpPr>
          <p:nvPr/>
        </p:nvSpPr>
        <p:spPr bwMode="auto">
          <a:xfrm>
            <a:off x="-1585333" y="5702766"/>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49" name="Pie 348"/>
          <p:cNvSpPr>
            <a:spLocks/>
          </p:cNvSpPr>
          <p:nvPr/>
        </p:nvSpPr>
        <p:spPr bwMode="auto">
          <a:xfrm>
            <a:off x="-1804789" y="5736294"/>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50" name="Text Box 2"/>
          <p:cNvSpPr txBox="1">
            <a:spLocks noChangeArrowheads="1"/>
          </p:cNvSpPr>
          <p:nvPr/>
        </p:nvSpPr>
        <p:spPr bwMode="auto">
          <a:xfrm>
            <a:off x="-1957325" y="5933548"/>
            <a:ext cx="1022350" cy="215444"/>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000" b="1" dirty="0">
                <a:solidFill>
                  <a:schemeClr val="accent6">
                    <a:lumMod val="50000"/>
                  </a:schemeClr>
                </a:solidFill>
                <a:latin typeface="Arial" pitchFamily="34" charset="0"/>
                <a:cs typeface="Arial" pitchFamily="34" charset="0"/>
              </a:rPr>
              <a:t>LIHTCs</a:t>
            </a:r>
          </a:p>
        </p:txBody>
      </p:sp>
      <p:sp>
        <p:nvSpPr>
          <p:cNvPr id="71" name="Freeform 38"/>
          <p:cNvSpPr>
            <a:spLocks/>
          </p:cNvSpPr>
          <p:nvPr/>
        </p:nvSpPr>
        <p:spPr bwMode="auto">
          <a:xfrm>
            <a:off x="2638898" y="7323921"/>
            <a:ext cx="600494" cy="612599"/>
          </a:xfrm>
          <a:custGeom>
            <a:avLst/>
            <a:gdLst>
              <a:gd name="T0" fmla="*/ 1235 w 2624"/>
              <a:gd name="T1" fmla="*/ 2415 h 3194"/>
              <a:gd name="T2" fmla="*/ 1105 w 2624"/>
              <a:gd name="T3" fmla="*/ 2146 h 3194"/>
              <a:gd name="T4" fmla="*/ 1047 w 2624"/>
              <a:gd name="T5" fmla="*/ 2069 h 3194"/>
              <a:gd name="T6" fmla="*/ 909 w 2624"/>
              <a:gd name="T7" fmla="*/ 2012 h 3194"/>
              <a:gd name="T8" fmla="*/ 748 w 2624"/>
              <a:gd name="T9" fmla="*/ 2062 h 3194"/>
              <a:gd name="T10" fmla="*/ 541 w 2624"/>
              <a:gd name="T11" fmla="*/ 2161 h 3194"/>
              <a:gd name="T12" fmla="*/ 361 w 2624"/>
              <a:gd name="T13" fmla="*/ 1916 h 3194"/>
              <a:gd name="T14" fmla="*/ 189 w 2624"/>
              <a:gd name="T15" fmla="*/ 1573 h 3194"/>
              <a:gd name="T16" fmla="*/ 26 w 2624"/>
              <a:gd name="T17" fmla="*/ 1360 h 3194"/>
              <a:gd name="T18" fmla="*/ 56 w 2624"/>
              <a:gd name="T19" fmla="*/ 1289 h 3194"/>
              <a:gd name="T20" fmla="*/ 346 w 2624"/>
              <a:gd name="T21" fmla="*/ 1316 h 3194"/>
              <a:gd name="T22" fmla="*/ 579 w 2624"/>
              <a:gd name="T23" fmla="*/ 1334 h 3194"/>
              <a:gd name="T24" fmla="*/ 704 w 2624"/>
              <a:gd name="T25" fmla="*/ 1343 h 3194"/>
              <a:gd name="T26" fmla="*/ 723 w 2624"/>
              <a:gd name="T27" fmla="*/ 1157 h 3194"/>
              <a:gd name="T28" fmla="*/ 736 w 2624"/>
              <a:gd name="T29" fmla="*/ 896 h 3194"/>
              <a:gd name="T30" fmla="*/ 744 w 2624"/>
              <a:gd name="T31" fmla="*/ 747 h 3194"/>
              <a:gd name="T32" fmla="*/ 753 w 2624"/>
              <a:gd name="T33" fmla="*/ 524 h 3194"/>
              <a:gd name="T34" fmla="*/ 757 w 2624"/>
              <a:gd name="T35" fmla="*/ 394 h 3194"/>
              <a:gd name="T36" fmla="*/ 765 w 2624"/>
              <a:gd name="T37" fmla="*/ 218 h 3194"/>
              <a:gd name="T38" fmla="*/ 939 w 2624"/>
              <a:gd name="T39" fmla="*/ 10 h 3194"/>
              <a:gd name="T40" fmla="*/ 1041 w 2624"/>
              <a:gd name="T41" fmla="*/ 14 h 3194"/>
              <a:gd name="T42" fmla="*/ 1183 w 2624"/>
              <a:gd name="T43" fmla="*/ 20 h 3194"/>
              <a:gd name="T44" fmla="*/ 1348 w 2624"/>
              <a:gd name="T45" fmla="*/ 25 h 3194"/>
              <a:gd name="T46" fmla="*/ 1345 w 2624"/>
              <a:gd name="T47" fmla="*/ 227 h 3194"/>
              <a:gd name="T48" fmla="*/ 1343 w 2624"/>
              <a:gd name="T49" fmla="*/ 387 h 3194"/>
              <a:gd name="T50" fmla="*/ 1340 w 2624"/>
              <a:gd name="T51" fmla="*/ 530 h 3194"/>
              <a:gd name="T52" fmla="*/ 1387 w 2624"/>
              <a:gd name="T53" fmla="*/ 649 h 3194"/>
              <a:gd name="T54" fmla="*/ 1507 w 2624"/>
              <a:gd name="T55" fmla="*/ 719 h 3194"/>
              <a:gd name="T56" fmla="*/ 1617 w 2624"/>
              <a:gd name="T57" fmla="*/ 740 h 3194"/>
              <a:gd name="T58" fmla="*/ 1707 w 2624"/>
              <a:gd name="T59" fmla="*/ 736 h 3194"/>
              <a:gd name="T60" fmla="*/ 1811 w 2624"/>
              <a:gd name="T61" fmla="*/ 808 h 3194"/>
              <a:gd name="T62" fmla="*/ 1883 w 2624"/>
              <a:gd name="T63" fmla="*/ 849 h 3194"/>
              <a:gd name="T64" fmla="*/ 2001 w 2624"/>
              <a:gd name="T65" fmla="*/ 807 h 3194"/>
              <a:gd name="T66" fmla="*/ 2115 w 2624"/>
              <a:gd name="T67" fmla="*/ 811 h 3194"/>
              <a:gd name="T68" fmla="*/ 2200 w 2624"/>
              <a:gd name="T69" fmla="*/ 790 h 3194"/>
              <a:gd name="T70" fmla="*/ 2280 w 2624"/>
              <a:gd name="T71" fmla="*/ 787 h 3194"/>
              <a:gd name="T72" fmla="*/ 2345 w 2624"/>
              <a:gd name="T73" fmla="*/ 835 h 3194"/>
              <a:gd name="T74" fmla="*/ 2406 w 2624"/>
              <a:gd name="T75" fmla="*/ 878 h 3194"/>
              <a:gd name="T76" fmla="*/ 2502 w 2624"/>
              <a:gd name="T77" fmla="*/ 946 h 3194"/>
              <a:gd name="T78" fmla="*/ 2507 w 2624"/>
              <a:gd name="T79" fmla="*/ 1093 h 3194"/>
              <a:gd name="T80" fmla="*/ 2512 w 2624"/>
              <a:gd name="T81" fmla="*/ 1239 h 3194"/>
              <a:gd name="T82" fmla="*/ 2521 w 2624"/>
              <a:gd name="T83" fmla="*/ 1361 h 3194"/>
              <a:gd name="T84" fmla="*/ 2561 w 2624"/>
              <a:gd name="T85" fmla="*/ 1478 h 3194"/>
              <a:gd name="T86" fmla="*/ 2624 w 2624"/>
              <a:gd name="T87" fmla="*/ 1687 h 3194"/>
              <a:gd name="T88" fmla="*/ 2600 w 2624"/>
              <a:gd name="T89" fmla="*/ 1875 h 3194"/>
              <a:gd name="T90" fmla="*/ 2567 w 2624"/>
              <a:gd name="T91" fmla="*/ 1997 h 3194"/>
              <a:gd name="T92" fmla="*/ 2471 w 2624"/>
              <a:gd name="T93" fmla="*/ 2087 h 3194"/>
              <a:gd name="T94" fmla="*/ 2418 w 2624"/>
              <a:gd name="T95" fmla="*/ 2089 h 3194"/>
              <a:gd name="T96" fmla="*/ 2350 w 2624"/>
              <a:gd name="T97" fmla="*/ 2055 h 3194"/>
              <a:gd name="T98" fmla="*/ 2342 w 2624"/>
              <a:gd name="T99" fmla="*/ 2102 h 3194"/>
              <a:gd name="T100" fmla="*/ 2243 w 2624"/>
              <a:gd name="T101" fmla="*/ 2312 h 3194"/>
              <a:gd name="T102" fmla="*/ 2012 w 2624"/>
              <a:gd name="T103" fmla="*/ 2496 h 3194"/>
              <a:gd name="T104" fmla="*/ 1889 w 2624"/>
              <a:gd name="T105" fmla="*/ 2690 h 3194"/>
              <a:gd name="T106" fmla="*/ 1907 w 2624"/>
              <a:gd name="T107" fmla="*/ 3155 h 3194"/>
              <a:gd name="T108" fmla="*/ 1666 w 2624"/>
              <a:gd name="T109" fmla="*/ 3120 h 3194"/>
              <a:gd name="T110" fmla="*/ 1513 w 2624"/>
              <a:gd name="T111" fmla="*/ 3039 h 3194"/>
              <a:gd name="T112" fmla="*/ 1385 w 2624"/>
              <a:gd name="T113" fmla="*/ 2668 h 3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4" h="3194">
                <a:moveTo>
                  <a:pt x="1354" y="2641"/>
                </a:moveTo>
                <a:lnTo>
                  <a:pt x="1333" y="2604"/>
                </a:lnTo>
                <a:lnTo>
                  <a:pt x="1307" y="2558"/>
                </a:lnTo>
                <a:lnTo>
                  <a:pt x="1264" y="2499"/>
                </a:lnTo>
                <a:lnTo>
                  <a:pt x="1253" y="2485"/>
                </a:lnTo>
                <a:lnTo>
                  <a:pt x="1235" y="2415"/>
                </a:lnTo>
                <a:lnTo>
                  <a:pt x="1241" y="2409"/>
                </a:lnTo>
                <a:lnTo>
                  <a:pt x="1186" y="2290"/>
                </a:lnTo>
                <a:lnTo>
                  <a:pt x="1175" y="2233"/>
                </a:lnTo>
                <a:lnTo>
                  <a:pt x="1154" y="2208"/>
                </a:lnTo>
                <a:lnTo>
                  <a:pt x="1149" y="2187"/>
                </a:lnTo>
                <a:lnTo>
                  <a:pt x="1105" y="2146"/>
                </a:lnTo>
                <a:lnTo>
                  <a:pt x="1097" y="2120"/>
                </a:lnTo>
                <a:lnTo>
                  <a:pt x="1080" y="2116"/>
                </a:lnTo>
                <a:lnTo>
                  <a:pt x="1074" y="2103"/>
                </a:lnTo>
                <a:lnTo>
                  <a:pt x="1058" y="2100"/>
                </a:lnTo>
                <a:lnTo>
                  <a:pt x="1053" y="2069"/>
                </a:lnTo>
                <a:lnTo>
                  <a:pt x="1047" y="2069"/>
                </a:lnTo>
                <a:lnTo>
                  <a:pt x="1023" y="2029"/>
                </a:lnTo>
                <a:lnTo>
                  <a:pt x="1001" y="2026"/>
                </a:lnTo>
                <a:lnTo>
                  <a:pt x="1001" y="2021"/>
                </a:lnTo>
                <a:lnTo>
                  <a:pt x="956" y="2018"/>
                </a:lnTo>
                <a:lnTo>
                  <a:pt x="911" y="2007"/>
                </a:lnTo>
                <a:lnTo>
                  <a:pt x="909" y="2012"/>
                </a:lnTo>
                <a:lnTo>
                  <a:pt x="898" y="2008"/>
                </a:lnTo>
                <a:lnTo>
                  <a:pt x="896" y="2014"/>
                </a:lnTo>
                <a:lnTo>
                  <a:pt x="842" y="1984"/>
                </a:lnTo>
                <a:lnTo>
                  <a:pt x="796" y="2019"/>
                </a:lnTo>
                <a:lnTo>
                  <a:pt x="783" y="2019"/>
                </a:lnTo>
                <a:lnTo>
                  <a:pt x="748" y="2062"/>
                </a:lnTo>
                <a:lnTo>
                  <a:pt x="717" y="2164"/>
                </a:lnTo>
                <a:lnTo>
                  <a:pt x="674" y="2216"/>
                </a:lnTo>
                <a:lnTo>
                  <a:pt x="660" y="2243"/>
                </a:lnTo>
                <a:lnTo>
                  <a:pt x="616" y="2225"/>
                </a:lnTo>
                <a:lnTo>
                  <a:pt x="586" y="2191"/>
                </a:lnTo>
                <a:lnTo>
                  <a:pt x="541" y="2161"/>
                </a:lnTo>
                <a:lnTo>
                  <a:pt x="532" y="2148"/>
                </a:lnTo>
                <a:lnTo>
                  <a:pt x="491" y="2133"/>
                </a:lnTo>
                <a:lnTo>
                  <a:pt x="467" y="2109"/>
                </a:lnTo>
                <a:lnTo>
                  <a:pt x="442" y="2069"/>
                </a:lnTo>
                <a:lnTo>
                  <a:pt x="393" y="2026"/>
                </a:lnTo>
                <a:lnTo>
                  <a:pt x="361" y="1916"/>
                </a:lnTo>
                <a:lnTo>
                  <a:pt x="357" y="1841"/>
                </a:lnTo>
                <a:lnTo>
                  <a:pt x="329" y="1756"/>
                </a:lnTo>
                <a:lnTo>
                  <a:pt x="312" y="1723"/>
                </a:lnTo>
                <a:lnTo>
                  <a:pt x="307" y="1710"/>
                </a:lnTo>
                <a:lnTo>
                  <a:pt x="235" y="1651"/>
                </a:lnTo>
                <a:lnTo>
                  <a:pt x="189" y="1573"/>
                </a:lnTo>
                <a:lnTo>
                  <a:pt x="163" y="1550"/>
                </a:lnTo>
                <a:lnTo>
                  <a:pt x="120" y="1479"/>
                </a:lnTo>
                <a:lnTo>
                  <a:pt x="94" y="1466"/>
                </a:lnTo>
                <a:lnTo>
                  <a:pt x="76" y="1441"/>
                </a:lnTo>
                <a:lnTo>
                  <a:pt x="43" y="1363"/>
                </a:lnTo>
                <a:lnTo>
                  <a:pt x="26" y="1360"/>
                </a:lnTo>
                <a:lnTo>
                  <a:pt x="21" y="1350"/>
                </a:lnTo>
                <a:lnTo>
                  <a:pt x="0" y="1314"/>
                </a:lnTo>
                <a:lnTo>
                  <a:pt x="8" y="1307"/>
                </a:lnTo>
                <a:lnTo>
                  <a:pt x="3" y="1290"/>
                </a:lnTo>
                <a:lnTo>
                  <a:pt x="8" y="1285"/>
                </a:lnTo>
                <a:lnTo>
                  <a:pt x="56" y="1289"/>
                </a:lnTo>
                <a:lnTo>
                  <a:pt x="81" y="1292"/>
                </a:lnTo>
                <a:lnTo>
                  <a:pt x="106" y="1293"/>
                </a:lnTo>
                <a:lnTo>
                  <a:pt x="131" y="1296"/>
                </a:lnTo>
                <a:lnTo>
                  <a:pt x="254" y="1309"/>
                </a:lnTo>
                <a:lnTo>
                  <a:pt x="310" y="1313"/>
                </a:lnTo>
                <a:lnTo>
                  <a:pt x="346" y="1316"/>
                </a:lnTo>
                <a:lnTo>
                  <a:pt x="360" y="1317"/>
                </a:lnTo>
                <a:lnTo>
                  <a:pt x="458" y="1326"/>
                </a:lnTo>
                <a:lnTo>
                  <a:pt x="476" y="1327"/>
                </a:lnTo>
                <a:lnTo>
                  <a:pt x="524" y="1330"/>
                </a:lnTo>
                <a:lnTo>
                  <a:pt x="533" y="1331"/>
                </a:lnTo>
                <a:lnTo>
                  <a:pt x="579" y="1334"/>
                </a:lnTo>
                <a:lnTo>
                  <a:pt x="581" y="1334"/>
                </a:lnTo>
                <a:lnTo>
                  <a:pt x="584" y="1334"/>
                </a:lnTo>
                <a:lnTo>
                  <a:pt x="603" y="1336"/>
                </a:lnTo>
                <a:lnTo>
                  <a:pt x="656" y="1340"/>
                </a:lnTo>
                <a:lnTo>
                  <a:pt x="663" y="1340"/>
                </a:lnTo>
                <a:lnTo>
                  <a:pt x="704" y="1343"/>
                </a:lnTo>
                <a:lnTo>
                  <a:pt x="715" y="1343"/>
                </a:lnTo>
                <a:lnTo>
                  <a:pt x="716" y="1317"/>
                </a:lnTo>
                <a:lnTo>
                  <a:pt x="719" y="1269"/>
                </a:lnTo>
                <a:lnTo>
                  <a:pt x="721" y="1202"/>
                </a:lnTo>
                <a:lnTo>
                  <a:pt x="722" y="1188"/>
                </a:lnTo>
                <a:lnTo>
                  <a:pt x="723" y="1157"/>
                </a:lnTo>
                <a:lnTo>
                  <a:pt x="725" y="1099"/>
                </a:lnTo>
                <a:lnTo>
                  <a:pt x="727" y="1058"/>
                </a:lnTo>
                <a:lnTo>
                  <a:pt x="729" y="1008"/>
                </a:lnTo>
                <a:lnTo>
                  <a:pt x="733" y="933"/>
                </a:lnTo>
                <a:lnTo>
                  <a:pt x="733" y="930"/>
                </a:lnTo>
                <a:lnTo>
                  <a:pt x="736" y="896"/>
                </a:lnTo>
                <a:lnTo>
                  <a:pt x="736" y="888"/>
                </a:lnTo>
                <a:lnTo>
                  <a:pt x="737" y="875"/>
                </a:lnTo>
                <a:lnTo>
                  <a:pt x="738" y="845"/>
                </a:lnTo>
                <a:lnTo>
                  <a:pt x="739" y="834"/>
                </a:lnTo>
                <a:lnTo>
                  <a:pt x="740" y="800"/>
                </a:lnTo>
                <a:lnTo>
                  <a:pt x="744" y="747"/>
                </a:lnTo>
                <a:lnTo>
                  <a:pt x="747" y="672"/>
                </a:lnTo>
                <a:lnTo>
                  <a:pt x="747" y="656"/>
                </a:lnTo>
                <a:lnTo>
                  <a:pt x="747" y="654"/>
                </a:lnTo>
                <a:lnTo>
                  <a:pt x="748" y="619"/>
                </a:lnTo>
                <a:lnTo>
                  <a:pt x="749" y="598"/>
                </a:lnTo>
                <a:lnTo>
                  <a:pt x="753" y="524"/>
                </a:lnTo>
                <a:lnTo>
                  <a:pt x="754" y="489"/>
                </a:lnTo>
                <a:lnTo>
                  <a:pt x="754" y="486"/>
                </a:lnTo>
                <a:lnTo>
                  <a:pt x="755" y="462"/>
                </a:lnTo>
                <a:lnTo>
                  <a:pt x="755" y="448"/>
                </a:lnTo>
                <a:lnTo>
                  <a:pt x="757" y="411"/>
                </a:lnTo>
                <a:lnTo>
                  <a:pt x="757" y="394"/>
                </a:lnTo>
                <a:lnTo>
                  <a:pt x="759" y="367"/>
                </a:lnTo>
                <a:lnTo>
                  <a:pt x="760" y="350"/>
                </a:lnTo>
                <a:lnTo>
                  <a:pt x="763" y="262"/>
                </a:lnTo>
                <a:lnTo>
                  <a:pt x="764" y="228"/>
                </a:lnTo>
                <a:lnTo>
                  <a:pt x="764" y="224"/>
                </a:lnTo>
                <a:lnTo>
                  <a:pt x="765" y="218"/>
                </a:lnTo>
                <a:lnTo>
                  <a:pt x="769" y="133"/>
                </a:lnTo>
                <a:lnTo>
                  <a:pt x="773" y="0"/>
                </a:lnTo>
                <a:lnTo>
                  <a:pt x="781" y="1"/>
                </a:lnTo>
                <a:lnTo>
                  <a:pt x="853" y="4"/>
                </a:lnTo>
                <a:lnTo>
                  <a:pt x="899" y="7"/>
                </a:lnTo>
                <a:lnTo>
                  <a:pt x="939" y="10"/>
                </a:lnTo>
                <a:lnTo>
                  <a:pt x="947" y="10"/>
                </a:lnTo>
                <a:lnTo>
                  <a:pt x="949" y="10"/>
                </a:lnTo>
                <a:lnTo>
                  <a:pt x="964" y="11"/>
                </a:lnTo>
                <a:lnTo>
                  <a:pt x="989" y="12"/>
                </a:lnTo>
                <a:lnTo>
                  <a:pt x="997" y="12"/>
                </a:lnTo>
                <a:lnTo>
                  <a:pt x="1041" y="14"/>
                </a:lnTo>
                <a:lnTo>
                  <a:pt x="1088" y="17"/>
                </a:lnTo>
                <a:lnTo>
                  <a:pt x="1112" y="17"/>
                </a:lnTo>
                <a:lnTo>
                  <a:pt x="1143" y="18"/>
                </a:lnTo>
                <a:lnTo>
                  <a:pt x="1159" y="20"/>
                </a:lnTo>
                <a:lnTo>
                  <a:pt x="1168" y="20"/>
                </a:lnTo>
                <a:lnTo>
                  <a:pt x="1183" y="20"/>
                </a:lnTo>
                <a:lnTo>
                  <a:pt x="1229" y="21"/>
                </a:lnTo>
                <a:lnTo>
                  <a:pt x="1244" y="22"/>
                </a:lnTo>
                <a:lnTo>
                  <a:pt x="1277" y="22"/>
                </a:lnTo>
                <a:lnTo>
                  <a:pt x="1280" y="24"/>
                </a:lnTo>
                <a:lnTo>
                  <a:pt x="1347" y="25"/>
                </a:lnTo>
                <a:lnTo>
                  <a:pt x="1348" y="25"/>
                </a:lnTo>
                <a:lnTo>
                  <a:pt x="1347" y="62"/>
                </a:lnTo>
                <a:lnTo>
                  <a:pt x="1346" y="157"/>
                </a:lnTo>
                <a:lnTo>
                  <a:pt x="1345" y="174"/>
                </a:lnTo>
                <a:lnTo>
                  <a:pt x="1345" y="200"/>
                </a:lnTo>
                <a:lnTo>
                  <a:pt x="1345" y="211"/>
                </a:lnTo>
                <a:lnTo>
                  <a:pt x="1345" y="227"/>
                </a:lnTo>
                <a:lnTo>
                  <a:pt x="1344" y="249"/>
                </a:lnTo>
                <a:lnTo>
                  <a:pt x="1344" y="289"/>
                </a:lnTo>
                <a:lnTo>
                  <a:pt x="1343" y="324"/>
                </a:lnTo>
                <a:lnTo>
                  <a:pt x="1343" y="333"/>
                </a:lnTo>
                <a:lnTo>
                  <a:pt x="1343" y="347"/>
                </a:lnTo>
                <a:lnTo>
                  <a:pt x="1343" y="387"/>
                </a:lnTo>
                <a:lnTo>
                  <a:pt x="1341" y="398"/>
                </a:lnTo>
                <a:lnTo>
                  <a:pt x="1341" y="419"/>
                </a:lnTo>
                <a:lnTo>
                  <a:pt x="1341" y="437"/>
                </a:lnTo>
                <a:lnTo>
                  <a:pt x="1340" y="465"/>
                </a:lnTo>
                <a:lnTo>
                  <a:pt x="1340" y="510"/>
                </a:lnTo>
                <a:lnTo>
                  <a:pt x="1340" y="530"/>
                </a:lnTo>
                <a:lnTo>
                  <a:pt x="1339" y="549"/>
                </a:lnTo>
                <a:lnTo>
                  <a:pt x="1339" y="605"/>
                </a:lnTo>
                <a:lnTo>
                  <a:pt x="1345" y="602"/>
                </a:lnTo>
                <a:lnTo>
                  <a:pt x="1346" y="602"/>
                </a:lnTo>
                <a:lnTo>
                  <a:pt x="1369" y="621"/>
                </a:lnTo>
                <a:lnTo>
                  <a:pt x="1387" y="649"/>
                </a:lnTo>
                <a:lnTo>
                  <a:pt x="1435" y="654"/>
                </a:lnTo>
                <a:lnTo>
                  <a:pt x="1440" y="658"/>
                </a:lnTo>
                <a:lnTo>
                  <a:pt x="1483" y="668"/>
                </a:lnTo>
                <a:lnTo>
                  <a:pt x="1490" y="676"/>
                </a:lnTo>
                <a:lnTo>
                  <a:pt x="1492" y="710"/>
                </a:lnTo>
                <a:lnTo>
                  <a:pt x="1507" y="719"/>
                </a:lnTo>
                <a:lnTo>
                  <a:pt x="1520" y="716"/>
                </a:lnTo>
                <a:lnTo>
                  <a:pt x="1540" y="719"/>
                </a:lnTo>
                <a:lnTo>
                  <a:pt x="1579" y="741"/>
                </a:lnTo>
                <a:lnTo>
                  <a:pt x="1604" y="730"/>
                </a:lnTo>
                <a:lnTo>
                  <a:pt x="1607" y="732"/>
                </a:lnTo>
                <a:lnTo>
                  <a:pt x="1617" y="740"/>
                </a:lnTo>
                <a:lnTo>
                  <a:pt x="1628" y="754"/>
                </a:lnTo>
                <a:lnTo>
                  <a:pt x="1643" y="756"/>
                </a:lnTo>
                <a:lnTo>
                  <a:pt x="1679" y="740"/>
                </a:lnTo>
                <a:lnTo>
                  <a:pt x="1691" y="743"/>
                </a:lnTo>
                <a:lnTo>
                  <a:pt x="1699" y="737"/>
                </a:lnTo>
                <a:lnTo>
                  <a:pt x="1707" y="736"/>
                </a:lnTo>
                <a:lnTo>
                  <a:pt x="1712" y="777"/>
                </a:lnTo>
                <a:lnTo>
                  <a:pt x="1730" y="777"/>
                </a:lnTo>
                <a:lnTo>
                  <a:pt x="1730" y="811"/>
                </a:lnTo>
                <a:lnTo>
                  <a:pt x="1750" y="822"/>
                </a:lnTo>
                <a:lnTo>
                  <a:pt x="1799" y="785"/>
                </a:lnTo>
                <a:lnTo>
                  <a:pt x="1811" y="808"/>
                </a:lnTo>
                <a:lnTo>
                  <a:pt x="1817" y="804"/>
                </a:lnTo>
                <a:lnTo>
                  <a:pt x="1823" y="802"/>
                </a:lnTo>
                <a:lnTo>
                  <a:pt x="1826" y="802"/>
                </a:lnTo>
                <a:lnTo>
                  <a:pt x="1848" y="831"/>
                </a:lnTo>
                <a:lnTo>
                  <a:pt x="1887" y="814"/>
                </a:lnTo>
                <a:lnTo>
                  <a:pt x="1883" y="849"/>
                </a:lnTo>
                <a:lnTo>
                  <a:pt x="1897" y="861"/>
                </a:lnTo>
                <a:lnTo>
                  <a:pt x="1931" y="791"/>
                </a:lnTo>
                <a:lnTo>
                  <a:pt x="1934" y="790"/>
                </a:lnTo>
                <a:lnTo>
                  <a:pt x="1970" y="828"/>
                </a:lnTo>
                <a:lnTo>
                  <a:pt x="2000" y="807"/>
                </a:lnTo>
                <a:lnTo>
                  <a:pt x="2001" y="807"/>
                </a:lnTo>
                <a:lnTo>
                  <a:pt x="1996" y="814"/>
                </a:lnTo>
                <a:lnTo>
                  <a:pt x="2018" y="842"/>
                </a:lnTo>
                <a:lnTo>
                  <a:pt x="2034" y="842"/>
                </a:lnTo>
                <a:lnTo>
                  <a:pt x="2042" y="856"/>
                </a:lnTo>
                <a:lnTo>
                  <a:pt x="2067" y="845"/>
                </a:lnTo>
                <a:lnTo>
                  <a:pt x="2115" y="811"/>
                </a:lnTo>
                <a:lnTo>
                  <a:pt x="2146" y="819"/>
                </a:lnTo>
                <a:lnTo>
                  <a:pt x="2162" y="810"/>
                </a:lnTo>
                <a:lnTo>
                  <a:pt x="2165" y="802"/>
                </a:lnTo>
                <a:lnTo>
                  <a:pt x="2192" y="795"/>
                </a:lnTo>
                <a:lnTo>
                  <a:pt x="2193" y="788"/>
                </a:lnTo>
                <a:lnTo>
                  <a:pt x="2200" y="790"/>
                </a:lnTo>
                <a:lnTo>
                  <a:pt x="2206" y="802"/>
                </a:lnTo>
                <a:lnTo>
                  <a:pt x="2205" y="804"/>
                </a:lnTo>
                <a:lnTo>
                  <a:pt x="2250" y="805"/>
                </a:lnTo>
                <a:lnTo>
                  <a:pt x="2257" y="805"/>
                </a:lnTo>
                <a:lnTo>
                  <a:pt x="2262" y="788"/>
                </a:lnTo>
                <a:lnTo>
                  <a:pt x="2280" y="787"/>
                </a:lnTo>
                <a:lnTo>
                  <a:pt x="2286" y="787"/>
                </a:lnTo>
                <a:lnTo>
                  <a:pt x="2287" y="795"/>
                </a:lnTo>
                <a:lnTo>
                  <a:pt x="2311" y="808"/>
                </a:lnTo>
                <a:lnTo>
                  <a:pt x="2336" y="841"/>
                </a:lnTo>
                <a:lnTo>
                  <a:pt x="2346" y="845"/>
                </a:lnTo>
                <a:lnTo>
                  <a:pt x="2345" y="835"/>
                </a:lnTo>
                <a:lnTo>
                  <a:pt x="2359" y="839"/>
                </a:lnTo>
                <a:lnTo>
                  <a:pt x="2359" y="851"/>
                </a:lnTo>
                <a:lnTo>
                  <a:pt x="2363" y="849"/>
                </a:lnTo>
                <a:lnTo>
                  <a:pt x="2362" y="853"/>
                </a:lnTo>
                <a:lnTo>
                  <a:pt x="2385" y="859"/>
                </a:lnTo>
                <a:lnTo>
                  <a:pt x="2406" y="878"/>
                </a:lnTo>
                <a:lnTo>
                  <a:pt x="2414" y="871"/>
                </a:lnTo>
                <a:lnTo>
                  <a:pt x="2435" y="897"/>
                </a:lnTo>
                <a:lnTo>
                  <a:pt x="2459" y="883"/>
                </a:lnTo>
                <a:lnTo>
                  <a:pt x="2501" y="893"/>
                </a:lnTo>
                <a:lnTo>
                  <a:pt x="2501" y="900"/>
                </a:lnTo>
                <a:lnTo>
                  <a:pt x="2502" y="946"/>
                </a:lnTo>
                <a:lnTo>
                  <a:pt x="2503" y="977"/>
                </a:lnTo>
                <a:lnTo>
                  <a:pt x="2504" y="983"/>
                </a:lnTo>
                <a:lnTo>
                  <a:pt x="2504" y="1019"/>
                </a:lnTo>
                <a:lnTo>
                  <a:pt x="2505" y="1052"/>
                </a:lnTo>
                <a:lnTo>
                  <a:pt x="2506" y="1058"/>
                </a:lnTo>
                <a:lnTo>
                  <a:pt x="2507" y="1093"/>
                </a:lnTo>
                <a:lnTo>
                  <a:pt x="2509" y="1131"/>
                </a:lnTo>
                <a:lnTo>
                  <a:pt x="2509" y="1136"/>
                </a:lnTo>
                <a:lnTo>
                  <a:pt x="2509" y="1148"/>
                </a:lnTo>
                <a:lnTo>
                  <a:pt x="2510" y="1170"/>
                </a:lnTo>
                <a:lnTo>
                  <a:pt x="2511" y="1207"/>
                </a:lnTo>
                <a:lnTo>
                  <a:pt x="2512" y="1239"/>
                </a:lnTo>
                <a:lnTo>
                  <a:pt x="2512" y="1244"/>
                </a:lnTo>
                <a:lnTo>
                  <a:pt x="2513" y="1280"/>
                </a:lnTo>
                <a:lnTo>
                  <a:pt x="2513" y="1297"/>
                </a:lnTo>
                <a:lnTo>
                  <a:pt x="2515" y="1356"/>
                </a:lnTo>
                <a:lnTo>
                  <a:pt x="2520" y="1358"/>
                </a:lnTo>
                <a:lnTo>
                  <a:pt x="2521" y="1361"/>
                </a:lnTo>
                <a:lnTo>
                  <a:pt x="2522" y="1363"/>
                </a:lnTo>
                <a:lnTo>
                  <a:pt x="2523" y="1367"/>
                </a:lnTo>
                <a:lnTo>
                  <a:pt x="2550" y="1401"/>
                </a:lnTo>
                <a:lnTo>
                  <a:pt x="2549" y="1401"/>
                </a:lnTo>
                <a:lnTo>
                  <a:pt x="2559" y="1428"/>
                </a:lnTo>
                <a:lnTo>
                  <a:pt x="2561" y="1478"/>
                </a:lnTo>
                <a:lnTo>
                  <a:pt x="2584" y="1502"/>
                </a:lnTo>
                <a:lnTo>
                  <a:pt x="2578" y="1506"/>
                </a:lnTo>
                <a:lnTo>
                  <a:pt x="2611" y="1597"/>
                </a:lnTo>
                <a:lnTo>
                  <a:pt x="2622" y="1594"/>
                </a:lnTo>
                <a:lnTo>
                  <a:pt x="2618" y="1649"/>
                </a:lnTo>
                <a:lnTo>
                  <a:pt x="2624" y="1687"/>
                </a:lnTo>
                <a:lnTo>
                  <a:pt x="2615" y="1724"/>
                </a:lnTo>
                <a:lnTo>
                  <a:pt x="2597" y="1799"/>
                </a:lnTo>
                <a:lnTo>
                  <a:pt x="2592" y="1828"/>
                </a:lnTo>
                <a:lnTo>
                  <a:pt x="2590" y="1831"/>
                </a:lnTo>
                <a:lnTo>
                  <a:pt x="2591" y="1853"/>
                </a:lnTo>
                <a:lnTo>
                  <a:pt x="2600" y="1875"/>
                </a:lnTo>
                <a:lnTo>
                  <a:pt x="2602" y="1910"/>
                </a:lnTo>
                <a:lnTo>
                  <a:pt x="2599" y="1933"/>
                </a:lnTo>
                <a:lnTo>
                  <a:pt x="2595" y="1938"/>
                </a:lnTo>
                <a:lnTo>
                  <a:pt x="2590" y="1948"/>
                </a:lnTo>
                <a:lnTo>
                  <a:pt x="2574" y="1990"/>
                </a:lnTo>
                <a:lnTo>
                  <a:pt x="2567" y="1997"/>
                </a:lnTo>
                <a:lnTo>
                  <a:pt x="2570" y="2028"/>
                </a:lnTo>
                <a:lnTo>
                  <a:pt x="2582" y="2055"/>
                </a:lnTo>
                <a:lnTo>
                  <a:pt x="2569" y="2048"/>
                </a:lnTo>
                <a:lnTo>
                  <a:pt x="2537" y="2048"/>
                </a:lnTo>
                <a:lnTo>
                  <a:pt x="2474" y="2085"/>
                </a:lnTo>
                <a:lnTo>
                  <a:pt x="2471" y="2087"/>
                </a:lnTo>
                <a:lnTo>
                  <a:pt x="2398" y="2147"/>
                </a:lnTo>
                <a:lnTo>
                  <a:pt x="2387" y="2144"/>
                </a:lnTo>
                <a:lnTo>
                  <a:pt x="2425" y="2104"/>
                </a:lnTo>
                <a:lnTo>
                  <a:pt x="2445" y="2097"/>
                </a:lnTo>
                <a:lnTo>
                  <a:pt x="2445" y="2092"/>
                </a:lnTo>
                <a:lnTo>
                  <a:pt x="2418" y="2089"/>
                </a:lnTo>
                <a:lnTo>
                  <a:pt x="2393" y="2099"/>
                </a:lnTo>
                <a:lnTo>
                  <a:pt x="2391" y="2024"/>
                </a:lnTo>
                <a:lnTo>
                  <a:pt x="2377" y="2031"/>
                </a:lnTo>
                <a:lnTo>
                  <a:pt x="2367" y="2058"/>
                </a:lnTo>
                <a:lnTo>
                  <a:pt x="2354" y="2056"/>
                </a:lnTo>
                <a:lnTo>
                  <a:pt x="2350" y="2055"/>
                </a:lnTo>
                <a:lnTo>
                  <a:pt x="2347" y="2053"/>
                </a:lnTo>
                <a:lnTo>
                  <a:pt x="2345" y="2056"/>
                </a:lnTo>
                <a:lnTo>
                  <a:pt x="2339" y="2070"/>
                </a:lnTo>
                <a:lnTo>
                  <a:pt x="2342" y="2085"/>
                </a:lnTo>
                <a:lnTo>
                  <a:pt x="2338" y="2092"/>
                </a:lnTo>
                <a:lnTo>
                  <a:pt x="2342" y="2102"/>
                </a:lnTo>
                <a:lnTo>
                  <a:pt x="2361" y="2109"/>
                </a:lnTo>
                <a:lnTo>
                  <a:pt x="2368" y="2141"/>
                </a:lnTo>
                <a:lnTo>
                  <a:pt x="2399" y="2155"/>
                </a:lnTo>
                <a:lnTo>
                  <a:pt x="2320" y="2235"/>
                </a:lnTo>
                <a:lnTo>
                  <a:pt x="2267" y="2297"/>
                </a:lnTo>
                <a:lnTo>
                  <a:pt x="2243" y="2312"/>
                </a:lnTo>
                <a:lnTo>
                  <a:pt x="2242" y="2313"/>
                </a:lnTo>
                <a:lnTo>
                  <a:pt x="2161" y="2374"/>
                </a:lnTo>
                <a:lnTo>
                  <a:pt x="2089" y="2421"/>
                </a:lnTo>
                <a:lnTo>
                  <a:pt x="2063" y="2448"/>
                </a:lnTo>
                <a:lnTo>
                  <a:pt x="2038" y="2476"/>
                </a:lnTo>
                <a:lnTo>
                  <a:pt x="2012" y="2496"/>
                </a:lnTo>
                <a:lnTo>
                  <a:pt x="1966" y="2546"/>
                </a:lnTo>
                <a:lnTo>
                  <a:pt x="1927" y="2605"/>
                </a:lnTo>
                <a:lnTo>
                  <a:pt x="1927" y="2612"/>
                </a:lnTo>
                <a:lnTo>
                  <a:pt x="1928" y="2614"/>
                </a:lnTo>
                <a:lnTo>
                  <a:pt x="1907" y="2645"/>
                </a:lnTo>
                <a:lnTo>
                  <a:pt x="1889" y="2690"/>
                </a:lnTo>
                <a:lnTo>
                  <a:pt x="1863" y="2778"/>
                </a:lnTo>
                <a:lnTo>
                  <a:pt x="1862" y="2787"/>
                </a:lnTo>
                <a:lnTo>
                  <a:pt x="1857" y="2860"/>
                </a:lnTo>
                <a:lnTo>
                  <a:pt x="1876" y="2978"/>
                </a:lnTo>
                <a:lnTo>
                  <a:pt x="1891" y="3035"/>
                </a:lnTo>
                <a:lnTo>
                  <a:pt x="1907" y="3155"/>
                </a:lnTo>
                <a:lnTo>
                  <a:pt x="1863" y="3194"/>
                </a:lnTo>
                <a:lnTo>
                  <a:pt x="1833" y="3187"/>
                </a:lnTo>
                <a:lnTo>
                  <a:pt x="1807" y="3157"/>
                </a:lnTo>
                <a:lnTo>
                  <a:pt x="1755" y="3136"/>
                </a:lnTo>
                <a:lnTo>
                  <a:pt x="1672" y="3136"/>
                </a:lnTo>
                <a:lnTo>
                  <a:pt x="1666" y="3120"/>
                </a:lnTo>
                <a:lnTo>
                  <a:pt x="1656" y="3120"/>
                </a:lnTo>
                <a:lnTo>
                  <a:pt x="1601" y="3080"/>
                </a:lnTo>
                <a:lnTo>
                  <a:pt x="1580" y="3082"/>
                </a:lnTo>
                <a:lnTo>
                  <a:pt x="1566" y="3067"/>
                </a:lnTo>
                <a:lnTo>
                  <a:pt x="1566" y="3058"/>
                </a:lnTo>
                <a:lnTo>
                  <a:pt x="1513" y="3039"/>
                </a:lnTo>
                <a:lnTo>
                  <a:pt x="1478" y="2985"/>
                </a:lnTo>
                <a:lnTo>
                  <a:pt x="1457" y="2907"/>
                </a:lnTo>
                <a:lnTo>
                  <a:pt x="1428" y="2859"/>
                </a:lnTo>
                <a:lnTo>
                  <a:pt x="1419" y="2780"/>
                </a:lnTo>
                <a:lnTo>
                  <a:pt x="1410" y="2710"/>
                </a:lnTo>
                <a:lnTo>
                  <a:pt x="1385" y="2668"/>
                </a:lnTo>
                <a:lnTo>
                  <a:pt x="1359" y="2649"/>
                </a:lnTo>
                <a:lnTo>
                  <a:pt x="1354" y="2641"/>
                </a:lnTo>
                <a:close/>
              </a:path>
            </a:pathLst>
          </a:custGeom>
          <a:solidFill>
            <a:srgbClr val="95D153"/>
          </a:solidFill>
          <a:ln w="22225">
            <a:solidFill>
              <a:srgbClr val="003300"/>
            </a:solidFill>
            <a:prstDash val="solid"/>
            <a:round/>
            <a:headEnd/>
            <a:tailEnd/>
          </a:ln>
          <a:scene3d>
            <a:camera prst="orthographicFront">
              <a:rot lat="18206512" lon="2898" rev="64738"/>
            </a:camera>
            <a:lightRig rig="threePt" dir="t">
              <a:rot lat="0" lon="0" rev="7200000"/>
            </a:lightRig>
          </a:scene3d>
          <a:sp3d extrusionH="171450">
            <a:extrusionClr>
              <a:srgbClr val="92D050"/>
            </a:extrusionClr>
          </a:sp3d>
        </p:spPr>
        <p:txBody>
          <a:bodyPr vert="horz" wrap="square" lIns="91440" tIns="45720" rIns="91440" bIns="45720" numCol="1" anchor="t" anchorCtr="0" compatLnSpc="1">
            <a:prstTxWarp prst="textNoShape">
              <a:avLst/>
            </a:prstTxWarp>
          </a:bodyPr>
          <a:lstStyle/>
          <a:p>
            <a:endParaRPr lang="en-US" dirty="0"/>
          </a:p>
        </p:txBody>
      </p:sp>
      <p:grpSp>
        <p:nvGrpSpPr>
          <p:cNvPr id="134" name="Group 260"/>
          <p:cNvGrpSpPr>
            <a:grpSpLocks/>
          </p:cNvGrpSpPr>
          <p:nvPr/>
        </p:nvGrpSpPr>
        <p:grpSpPr bwMode="auto">
          <a:xfrm>
            <a:off x="7411539" y="9151895"/>
            <a:ext cx="461962" cy="779488"/>
            <a:chOff x="4235" y="152"/>
            <a:chExt cx="387" cy="653"/>
          </a:xfrm>
        </p:grpSpPr>
        <p:grpSp>
          <p:nvGrpSpPr>
            <p:cNvPr id="136" name="Group 3"/>
            <p:cNvGrpSpPr>
              <a:grpSpLocks/>
            </p:cNvGrpSpPr>
            <p:nvPr/>
          </p:nvGrpSpPr>
          <p:grpSpPr bwMode="auto">
            <a:xfrm>
              <a:off x="4235" y="358"/>
              <a:ext cx="387" cy="447"/>
              <a:chOff x="4235" y="358"/>
              <a:chExt cx="387" cy="447"/>
            </a:xfrm>
          </p:grpSpPr>
          <p:sp>
            <p:nvSpPr>
              <p:cNvPr id="142"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3"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4"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5"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146" name="Group 8"/>
              <p:cNvGrpSpPr>
                <a:grpSpLocks/>
              </p:cNvGrpSpPr>
              <p:nvPr/>
            </p:nvGrpSpPr>
            <p:grpSpPr bwMode="auto">
              <a:xfrm>
                <a:off x="4356" y="373"/>
                <a:ext cx="146" cy="238"/>
                <a:chOff x="4376" y="2314"/>
                <a:chExt cx="180" cy="294"/>
              </a:xfrm>
            </p:grpSpPr>
            <p:grpSp>
              <p:nvGrpSpPr>
                <p:cNvPr id="147" name="Group 9"/>
                <p:cNvGrpSpPr>
                  <a:grpSpLocks/>
                </p:cNvGrpSpPr>
                <p:nvPr/>
              </p:nvGrpSpPr>
              <p:grpSpPr bwMode="auto">
                <a:xfrm>
                  <a:off x="4376" y="2314"/>
                  <a:ext cx="180" cy="69"/>
                  <a:chOff x="2544" y="2688"/>
                  <a:chExt cx="768" cy="336"/>
                </a:xfrm>
              </p:grpSpPr>
              <p:sp>
                <p:nvSpPr>
                  <p:cNvPr id="150"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51"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148"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9"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14"/>
            <p:cNvGrpSpPr>
              <a:grpSpLocks/>
            </p:cNvGrpSpPr>
            <p:nvPr/>
          </p:nvGrpSpPr>
          <p:grpSpPr bwMode="auto">
            <a:xfrm>
              <a:off x="4329" y="152"/>
              <a:ext cx="206" cy="240"/>
              <a:chOff x="4329" y="152"/>
              <a:chExt cx="206" cy="240"/>
            </a:xfrm>
          </p:grpSpPr>
          <p:sp>
            <p:nvSpPr>
              <p:cNvPr id="138"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9"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0"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1"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pic>
        <p:nvPicPr>
          <p:cNvPr id="1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3769" y="6931523"/>
            <a:ext cx="1196783" cy="49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361" y="7370404"/>
            <a:ext cx="1048936" cy="43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7" name="Group 316"/>
          <p:cNvGrpSpPr/>
          <p:nvPr/>
        </p:nvGrpSpPr>
        <p:grpSpPr>
          <a:xfrm>
            <a:off x="6154750" y="-2281370"/>
            <a:ext cx="691564" cy="690624"/>
            <a:chOff x="1768927" y="-1657798"/>
            <a:chExt cx="893623" cy="892408"/>
          </a:xfrm>
        </p:grpSpPr>
        <p:cxnSp>
          <p:nvCxnSpPr>
            <p:cNvPr id="318" name="Straight Connector 317"/>
            <p:cNvCxnSpPr/>
            <p:nvPr/>
          </p:nvCxnSpPr>
          <p:spPr>
            <a:xfrm>
              <a:off x="2215738" y="-1657798"/>
              <a:ext cx="0" cy="892408"/>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1768927" y="-1211594"/>
              <a:ext cx="893623" cy="0"/>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p:nvGrpSpPr>
        <p:grpSpPr>
          <a:xfrm>
            <a:off x="8972921" y="-598579"/>
            <a:ext cx="691564" cy="690624"/>
            <a:chOff x="1768927" y="-1657798"/>
            <a:chExt cx="893623" cy="892408"/>
          </a:xfrm>
        </p:grpSpPr>
        <p:cxnSp>
          <p:nvCxnSpPr>
            <p:cNvPr id="321" name="Straight Connector 320"/>
            <p:cNvCxnSpPr/>
            <p:nvPr/>
          </p:nvCxnSpPr>
          <p:spPr>
            <a:xfrm>
              <a:off x="2215738" y="-1657798"/>
              <a:ext cx="0" cy="892408"/>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1768927" y="-1211594"/>
              <a:ext cx="893623" cy="0"/>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7310" y="6173033"/>
            <a:ext cx="1407888"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42(b) </a:t>
            </a:r>
          </a:p>
        </p:txBody>
      </p:sp>
      <p:sp>
        <p:nvSpPr>
          <p:cNvPr id="82" name="TextBox 81"/>
          <p:cNvSpPr txBox="1"/>
          <p:nvPr/>
        </p:nvSpPr>
        <p:spPr>
          <a:xfrm>
            <a:off x="7832616" y="3251498"/>
            <a:ext cx="1143000" cy="2646878"/>
          </a:xfrm>
          <a:prstGeom prst="rect">
            <a:avLst/>
          </a:prstGeom>
          <a:noFill/>
        </p:spPr>
        <p:txBody>
          <a:bodyPr wrap="square" rtlCol="0">
            <a:spAutoFit/>
          </a:bodyPr>
          <a:lstStyle/>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90513" algn="l"/>
              </a:tabLst>
            </a:pPr>
            <a:r>
              <a:rPr lang="en-US" sz="1400" b="1" dirty="0">
                <a:latin typeface="Arial" pitchFamily="34" charset="0"/>
                <a:cs typeface="Arial" pitchFamily="34" charset="0"/>
              </a:rPr>
              <a:t>	</a:t>
            </a: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n w="3175">
                <a:solidFill>
                  <a:schemeClr val="accent6"/>
                </a:solidFill>
              </a:ln>
              <a:solidFill>
                <a:schemeClr val="accent6"/>
              </a:solidFill>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r>
              <a:rPr lang="en-US" sz="1400" b="1" dirty="0">
                <a:latin typeface="Arial" pitchFamily="34" charset="0"/>
                <a:cs typeface="Arial" pitchFamily="34" charset="0"/>
              </a:rPr>
              <a:t>10</a:t>
            </a:r>
          </a:p>
          <a:p>
            <a:pPr algn="r">
              <a:spcBef>
                <a:spcPts val="600"/>
              </a:spcBef>
              <a:tabLst>
                <a:tab pos="2119313" algn="l"/>
              </a:tabLst>
            </a:pPr>
            <a:endParaRPr lang="en-US" sz="1400" b="1" dirty="0">
              <a:latin typeface="Arial" pitchFamily="34" charset="0"/>
              <a:cs typeface="Arial" pitchFamily="34" charset="0"/>
            </a:endParaRPr>
          </a:p>
        </p:txBody>
      </p:sp>
      <p:sp>
        <p:nvSpPr>
          <p:cNvPr id="83" name="TextBox 82"/>
          <p:cNvSpPr txBox="1"/>
          <p:nvPr/>
        </p:nvSpPr>
        <p:spPr>
          <a:xfrm>
            <a:off x="6839996" y="3251498"/>
            <a:ext cx="1143000" cy="2646878"/>
          </a:xfrm>
          <a:prstGeom prst="rect">
            <a:avLst/>
          </a:prstGeom>
          <a:noFill/>
        </p:spPr>
        <p:txBody>
          <a:bodyPr wrap="square" rtlCol="0">
            <a:spAutoFit/>
          </a:bodyPr>
          <a:lstStyle/>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90513" algn="l"/>
              </a:tabLst>
            </a:pPr>
            <a:r>
              <a:rPr lang="en-US" sz="1400" b="1" dirty="0">
                <a:latin typeface="Arial" pitchFamily="34" charset="0"/>
                <a:cs typeface="Arial" pitchFamily="34" charset="0"/>
              </a:rPr>
              <a:t>	</a:t>
            </a: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n w="3175">
                <a:solidFill>
                  <a:schemeClr val="accent6"/>
                </a:solidFill>
              </a:ln>
              <a:solidFill>
                <a:schemeClr val="accent6"/>
              </a:solidFill>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r>
              <a:rPr lang="en-US" sz="1400" b="1" dirty="0">
                <a:latin typeface="Arial" pitchFamily="34" charset="0"/>
                <a:cs typeface="Arial" pitchFamily="34" charset="0"/>
              </a:rPr>
              <a:t>10</a:t>
            </a:r>
          </a:p>
          <a:p>
            <a:pPr algn="r">
              <a:spcBef>
                <a:spcPts val="600"/>
              </a:spcBef>
              <a:tabLst>
                <a:tab pos="2119313" algn="l"/>
              </a:tabLst>
            </a:pPr>
            <a:endParaRPr lang="en-US" sz="1400" b="1" dirty="0">
              <a:latin typeface="Arial" pitchFamily="34" charset="0"/>
              <a:cs typeface="Arial" pitchFamily="34" charset="0"/>
            </a:endParaRPr>
          </a:p>
        </p:txBody>
      </p:sp>
      <p:grpSp>
        <p:nvGrpSpPr>
          <p:cNvPr id="5" name="OLD TAX CREDIT PANE" hidden="1"/>
          <p:cNvGrpSpPr/>
          <p:nvPr/>
        </p:nvGrpSpPr>
        <p:grpSpPr>
          <a:xfrm>
            <a:off x="3019646" y="229450"/>
            <a:ext cx="6878355" cy="4169664"/>
            <a:chOff x="3019646" y="229450"/>
            <a:chExt cx="6878355" cy="4169664"/>
          </a:xfrm>
        </p:grpSpPr>
        <p:sp>
          <p:nvSpPr>
            <p:cNvPr id="162" name="Rounded Rectangle 161"/>
            <p:cNvSpPr/>
            <p:nvPr/>
          </p:nvSpPr>
          <p:spPr>
            <a:xfrm>
              <a:off x="3019646" y="229450"/>
              <a:ext cx="6878355" cy="4169664"/>
            </a:xfrm>
            <a:prstGeom prst="roundRect">
              <a:avLst>
                <a:gd name="adj" fmla="val 2763"/>
              </a:avLst>
            </a:prstGeom>
            <a:solidFill>
              <a:schemeClr val="bg1"/>
            </a:solidFill>
            <a:ln w="88900">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699" y="392862"/>
              <a:ext cx="5760720" cy="387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9" name="Pie 98"/>
          <p:cNvSpPr>
            <a:spLocks/>
          </p:cNvSpPr>
          <p:nvPr/>
        </p:nvSpPr>
        <p:spPr bwMode="auto">
          <a:xfrm>
            <a:off x="332297" y="1876215"/>
            <a:ext cx="841528" cy="686510"/>
          </a:xfrm>
          <a:prstGeom prst="pie">
            <a:avLst>
              <a:gd name="adj1" fmla="val 18747024"/>
              <a:gd name="adj2" fmla="val 2064104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7620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100" name="Oval 99"/>
          <p:cNvSpPr>
            <a:spLocks noChangeAspect="1"/>
          </p:cNvSpPr>
          <p:nvPr/>
        </p:nvSpPr>
        <p:spPr>
          <a:xfrm>
            <a:off x="613162" y="1772558"/>
            <a:ext cx="712559" cy="704778"/>
          </a:xfrm>
          <a:prstGeom prst="ellipse">
            <a:avLst/>
          </a:prstGeom>
          <a:noFill/>
          <a:ln w="25400">
            <a:solidFill>
              <a:srgbClr val="01D5FF">
                <a:alpha val="70000"/>
              </a:srgbClr>
            </a:solidFill>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483248" y="1770038"/>
            <a:ext cx="2515132" cy="307777"/>
          </a:xfrm>
          <a:prstGeom prst="rect">
            <a:avLst/>
          </a:prstGeom>
          <a:noFill/>
        </p:spPr>
        <p:txBody>
          <a:bodyPr wrap="square" rtlCol="0">
            <a:spAutoFit/>
          </a:bodyPr>
          <a:lstStyle/>
          <a:p>
            <a:pPr algn="ctr"/>
            <a:r>
              <a:rPr lang="en-US" sz="1400" b="1" dirty="0">
                <a:solidFill>
                  <a:schemeClr val="accent6"/>
                </a:solidFill>
                <a:effectLst>
                  <a:glow rad="203200">
                    <a:schemeClr val="bg1">
                      <a:alpha val="83000"/>
                    </a:schemeClr>
                  </a:glow>
                </a:effectLst>
                <a:latin typeface="Arial" pitchFamily="34" charset="0"/>
                <a:cs typeface="Arial" pitchFamily="34" charset="0"/>
              </a:rPr>
              <a:t>70% present value credit</a:t>
            </a:r>
          </a:p>
        </p:txBody>
      </p:sp>
      <p:sp>
        <p:nvSpPr>
          <p:cNvPr id="102" name="Rectangle 101"/>
          <p:cNvSpPr/>
          <p:nvPr/>
        </p:nvSpPr>
        <p:spPr>
          <a:xfrm>
            <a:off x="958808" y="1535839"/>
            <a:ext cx="1486992"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0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16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 credits</a:t>
            </a:r>
          </a:p>
        </p:txBody>
      </p:sp>
      <p:grpSp>
        <p:nvGrpSpPr>
          <p:cNvPr id="116" name="Group 115">
            <a:extLst>
              <a:ext uri="{FF2B5EF4-FFF2-40B4-BE49-F238E27FC236}">
                <a16:creationId xmlns:a16="http://schemas.microsoft.com/office/drawing/2014/main" id="{59081A5D-7BDD-488A-BF7A-25A741EC7486}"/>
              </a:ext>
            </a:extLst>
          </p:cNvPr>
          <p:cNvGrpSpPr/>
          <p:nvPr/>
        </p:nvGrpSpPr>
        <p:grpSpPr>
          <a:xfrm>
            <a:off x="3019646" y="52503"/>
            <a:ext cx="6878355" cy="4308107"/>
            <a:chOff x="3019646" y="52503"/>
            <a:chExt cx="6878355" cy="4308107"/>
          </a:xfrm>
        </p:grpSpPr>
        <p:grpSp>
          <p:nvGrpSpPr>
            <p:cNvPr id="117" name="Group 116">
              <a:extLst>
                <a:ext uri="{FF2B5EF4-FFF2-40B4-BE49-F238E27FC236}">
                  <a16:creationId xmlns:a16="http://schemas.microsoft.com/office/drawing/2014/main" id="{E07D3C86-2A83-4F3E-9B74-236A63F42826}"/>
                </a:ext>
              </a:extLst>
            </p:cNvPr>
            <p:cNvGrpSpPr/>
            <p:nvPr/>
          </p:nvGrpSpPr>
          <p:grpSpPr>
            <a:xfrm>
              <a:off x="3019646" y="52503"/>
              <a:ext cx="6878355" cy="4308107"/>
              <a:chOff x="3019646" y="52503"/>
              <a:chExt cx="6878355" cy="4308107"/>
            </a:xfrm>
          </p:grpSpPr>
          <p:sp>
            <p:nvSpPr>
              <p:cNvPr id="127" name="Rounded Rectangle 89">
                <a:extLst>
                  <a:ext uri="{FF2B5EF4-FFF2-40B4-BE49-F238E27FC236}">
                    <a16:creationId xmlns:a16="http://schemas.microsoft.com/office/drawing/2014/main" id="{1865AE06-843C-4158-9762-C37AA32D9B07}"/>
                  </a:ext>
                </a:extLst>
              </p:cNvPr>
              <p:cNvSpPr/>
              <p:nvPr/>
            </p:nvSpPr>
            <p:spPr>
              <a:xfrm>
                <a:off x="3019646" y="52503"/>
                <a:ext cx="6878355" cy="4308107"/>
              </a:xfrm>
              <a:prstGeom prst="roundRect">
                <a:avLst>
                  <a:gd name="adj" fmla="val 2763"/>
                </a:avLst>
              </a:prstGeom>
              <a:solidFill>
                <a:schemeClr val="bg1"/>
              </a:solidFill>
              <a:ln w="88900">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8" name="Picture 127">
                <a:extLst>
                  <a:ext uri="{FF2B5EF4-FFF2-40B4-BE49-F238E27FC236}">
                    <a16:creationId xmlns:a16="http://schemas.microsoft.com/office/drawing/2014/main" id="{518E432F-1CFB-4122-876E-C23FE25675AB}"/>
                  </a:ext>
                </a:extLst>
              </p:cNvPr>
              <p:cNvPicPr>
                <a:picLocks noChangeAspect="1"/>
              </p:cNvPicPr>
              <p:nvPr/>
            </p:nvPicPr>
            <p:blipFill rotWithShape="1">
              <a:blip r:embed="rId6"/>
              <a:srcRect b="6234"/>
              <a:stretch/>
            </p:blipFill>
            <p:spPr>
              <a:xfrm>
                <a:off x="3187296" y="263711"/>
                <a:ext cx="5831778" cy="3996318"/>
              </a:xfrm>
              <a:prstGeom prst="rect">
                <a:avLst/>
              </a:prstGeom>
            </p:spPr>
          </p:pic>
        </p:grpSp>
        <p:sp>
          <p:nvSpPr>
            <p:cNvPr id="118" name="Rectangle 117">
              <a:extLst>
                <a:ext uri="{FF2B5EF4-FFF2-40B4-BE49-F238E27FC236}">
                  <a16:creationId xmlns:a16="http://schemas.microsoft.com/office/drawing/2014/main" id="{7FD2586F-F444-4317-8762-199A1F89B2CD}"/>
                </a:ext>
              </a:extLst>
            </p:cNvPr>
            <p:cNvSpPr/>
            <p:nvPr/>
          </p:nvSpPr>
          <p:spPr>
            <a:xfrm>
              <a:off x="5538078" y="1116080"/>
              <a:ext cx="1009731" cy="5355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6">
                    <a:lumMod val="50000"/>
                  </a:schemeClr>
                </a:contourClr>
              </a:sp3d>
            </a:bodyPr>
            <a:lstStyle/>
            <a:p>
              <a:pPr algn="r">
                <a:lnSpc>
                  <a:spcPct val="80000"/>
                </a:lnSpc>
              </a:pPr>
              <a:r>
                <a:rPr lang="en-US" sz="3600" b="1" dirty="0">
                  <a:ln w="11430"/>
                  <a:gradFill>
                    <a:gsLst>
                      <a:gs pos="0">
                        <a:srgbClr val="FA5F00"/>
                      </a:gs>
                      <a:gs pos="75000">
                        <a:schemeClr val="accent6"/>
                      </a:gs>
                      <a:gs pos="100000">
                        <a:schemeClr val="accent6"/>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b="1" dirty="0">
                  <a:ln w="11430"/>
                  <a:gradFill>
                    <a:gsLst>
                      <a:gs pos="0">
                        <a:srgbClr val="FA5F00"/>
                      </a:gs>
                      <a:gs pos="75000">
                        <a:schemeClr val="accent6"/>
                      </a:gs>
                      <a:gs pos="100000">
                        <a:schemeClr val="accent6"/>
                      </a:gs>
                    </a:gsLst>
                    <a:lin ang="5400000"/>
                  </a:gradFill>
                  <a:effectLst>
                    <a:outerShdw blurRad="50800" dist="39000" dir="5460000" algn="tl">
                      <a:srgbClr val="000000">
                        <a:alpha val="38000"/>
                      </a:srgbClr>
                    </a:outerShdw>
                  </a:effectLst>
                  <a:latin typeface="Arial" pitchFamily="34" charset="0"/>
                  <a:cs typeface="Arial" pitchFamily="34" charset="0"/>
                </a:rPr>
                <a:t>%</a:t>
              </a:r>
            </a:p>
          </p:txBody>
        </p:sp>
        <p:sp>
          <p:nvSpPr>
            <p:cNvPr id="119" name="Right Arrow 95">
              <a:extLst>
                <a:ext uri="{FF2B5EF4-FFF2-40B4-BE49-F238E27FC236}">
                  <a16:creationId xmlns:a16="http://schemas.microsoft.com/office/drawing/2014/main" id="{1921DA21-482C-4571-9678-AFA3FB61EB70}"/>
                </a:ext>
              </a:extLst>
            </p:cNvPr>
            <p:cNvSpPr/>
            <p:nvPr/>
          </p:nvSpPr>
          <p:spPr>
            <a:xfrm>
              <a:off x="6530378" y="1207008"/>
              <a:ext cx="387645" cy="332986"/>
            </a:xfrm>
            <a:prstGeom prst="rightArrow">
              <a:avLst>
                <a:gd name="adj1" fmla="val 50000"/>
                <a:gd name="adj2" fmla="val 45224"/>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0" name="Straight Connector 119">
              <a:extLst>
                <a:ext uri="{FF2B5EF4-FFF2-40B4-BE49-F238E27FC236}">
                  <a16:creationId xmlns:a16="http://schemas.microsoft.com/office/drawing/2014/main" id="{8BA2A8DD-3B26-4890-B6C0-7E8659840788}"/>
                </a:ext>
              </a:extLst>
            </p:cNvPr>
            <p:cNvCxnSpPr>
              <a:cxnSpLocks/>
            </p:cNvCxnSpPr>
            <p:nvPr/>
          </p:nvCxnSpPr>
          <p:spPr>
            <a:xfrm>
              <a:off x="6942072" y="1364343"/>
              <a:ext cx="0" cy="2194502"/>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BABCE93A-60E4-4203-A81F-CF7A08CA3A49}"/>
                </a:ext>
              </a:extLst>
            </p:cNvPr>
            <p:cNvCxnSpPr>
              <a:cxnSpLocks/>
            </p:cNvCxnSpPr>
            <p:nvPr/>
          </p:nvCxnSpPr>
          <p:spPr>
            <a:xfrm>
              <a:off x="6936706" y="1375993"/>
              <a:ext cx="2057400" cy="0"/>
            </a:xfrm>
            <a:prstGeom prst="straightConnector1">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pic>
          <p:nvPicPr>
            <p:cNvPr id="122" name="Picture 4">
              <a:extLst>
                <a:ext uri="{FF2B5EF4-FFF2-40B4-BE49-F238E27FC236}">
                  <a16:creationId xmlns:a16="http://schemas.microsoft.com/office/drawing/2014/main" id="{48EB084F-269B-48B9-8987-1D52BEE5640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729"/>
            <a:stretch/>
          </p:blipFill>
          <p:spPr bwMode="auto">
            <a:xfrm>
              <a:off x="6365225" y="2719882"/>
              <a:ext cx="418068" cy="361393"/>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3" name="Group 122">
              <a:extLst>
                <a:ext uri="{FF2B5EF4-FFF2-40B4-BE49-F238E27FC236}">
                  <a16:creationId xmlns:a16="http://schemas.microsoft.com/office/drawing/2014/main" id="{4DB97AA8-4466-4050-AB15-E8523B71CEE9}"/>
                </a:ext>
              </a:extLst>
            </p:cNvPr>
            <p:cNvGrpSpPr/>
            <p:nvPr/>
          </p:nvGrpSpPr>
          <p:grpSpPr>
            <a:xfrm>
              <a:off x="6080511" y="2533415"/>
              <a:ext cx="2693176" cy="1011397"/>
              <a:chOff x="6080511" y="2533415"/>
              <a:chExt cx="2693176" cy="1011397"/>
            </a:xfrm>
          </p:grpSpPr>
          <p:sp>
            <p:nvSpPr>
              <p:cNvPr id="124" name="Text Box 140">
                <a:extLst>
                  <a:ext uri="{FF2B5EF4-FFF2-40B4-BE49-F238E27FC236}">
                    <a16:creationId xmlns:a16="http://schemas.microsoft.com/office/drawing/2014/main" id="{8DE866E5-D1DE-4783-AEE2-FB2905557CEA}"/>
                  </a:ext>
                </a:extLst>
              </p:cNvPr>
              <p:cNvSpPr txBox="1">
                <a:spLocks noChangeArrowheads="1"/>
              </p:cNvSpPr>
              <p:nvPr/>
            </p:nvSpPr>
            <p:spPr bwMode="auto">
              <a:xfrm>
                <a:off x="6080511" y="3078531"/>
                <a:ext cx="1001154" cy="466281"/>
              </a:xfrm>
              <a:prstGeom prst="rect">
                <a:avLst/>
              </a:prstGeom>
              <a:noFill/>
              <a:ln w="9525">
                <a:noFill/>
                <a:miter lim="800000"/>
                <a:headEnd/>
                <a:tailEnd/>
              </a:ln>
              <a:effectLst/>
            </p:spPr>
            <p:txBody>
              <a:bodyPr wrap="square">
                <a:spAutoFit/>
              </a:bodyPr>
              <a:lstStyle/>
              <a:p>
                <a:pPr algn="ctr">
                  <a:lnSpc>
                    <a:spcPct val="90000"/>
                  </a:lnSpc>
                </a:pPr>
                <a: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t>NOV ‘20</a:t>
                </a:r>
                <a:b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br>
                <a:r>
                  <a:rPr lang="en-US" sz="1600" b="1" dirty="0">
                    <a:solidFill>
                      <a:schemeClr val="bg1">
                        <a:lumMod val="50000"/>
                      </a:schemeClr>
                    </a:solidFill>
                    <a:effectLst>
                      <a:glow rad="101600">
                        <a:schemeClr val="bg1">
                          <a:alpha val="80000"/>
                        </a:schemeClr>
                      </a:glow>
                    </a:effectLst>
                    <a:latin typeface="Arial" pitchFamily="34" charset="0"/>
                    <a:cs typeface="Arial" pitchFamily="34" charset="0"/>
                  </a:rPr>
                  <a:t>7.18%</a:t>
                </a:r>
              </a:p>
            </p:txBody>
          </p:sp>
          <p:cxnSp>
            <p:nvCxnSpPr>
              <p:cNvPr id="125" name="Straight Arrow Connector 124">
                <a:extLst>
                  <a:ext uri="{FF2B5EF4-FFF2-40B4-BE49-F238E27FC236}">
                    <a16:creationId xmlns:a16="http://schemas.microsoft.com/office/drawing/2014/main" id="{B0931185-921A-40AD-9AE1-695E171D7BD4}"/>
                  </a:ext>
                </a:extLst>
              </p:cNvPr>
              <p:cNvCxnSpPr>
                <a:cxnSpLocks/>
              </p:cNvCxnSpPr>
              <p:nvPr/>
            </p:nvCxnSpPr>
            <p:spPr>
              <a:xfrm>
                <a:off x="6917043" y="3377942"/>
                <a:ext cx="1856644" cy="0"/>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6" name="Text Box 140">
                <a:extLst>
                  <a:ext uri="{FF2B5EF4-FFF2-40B4-BE49-F238E27FC236}">
                    <a16:creationId xmlns:a16="http://schemas.microsoft.com/office/drawing/2014/main" id="{1AC041CC-4960-44A9-BEEB-738F0BA8F5D5}"/>
                  </a:ext>
                </a:extLst>
              </p:cNvPr>
              <p:cNvSpPr txBox="1">
                <a:spLocks noChangeArrowheads="1"/>
              </p:cNvSpPr>
              <p:nvPr/>
            </p:nvSpPr>
            <p:spPr bwMode="auto">
              <a:xfrm>
                <a:off x="6414489" y="2533415"/>
                <a:ext cx="336666" cy="244682"/>
              </a:xfrm>
              <a:prstGeom prst="rect">
                <a:avLst/>
              </a:prstGeom>
              <a:noFill/>
              <a:ln w="9525">
                <a:noFill/>
                <a:miter lim="800000"/>
                <a:headEnd/>
                <a:tailEnd/>
              </a:ln>
              <a:effectLst/>
            </p:spPr>
            <p:txBody>
              <a:bodyPr wrap="square">
                <a:spAutoFit/>
              </a:bodyPr>
              <a:lstStyle/>
              <a:p>
                <a:pPr algn="ctr">
                  <a:lnSpc>
                    <a:spcPct val="90000"/>
                  </a:lnSpc>
                </a:pPr>
                <a: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t>A</a:t>
                </a:r>
                <a:endParaRPr lang="en-US" sz="1600" b="1" dirty="0">
                  <a:solidFill>
                    <a:schemeClr val="bg1">
                      <a:lumMod val="50000"/>
                    </a:schemeClr>
                  </a:solidFill>
                  <a:effectLst>
                    <a:glow rad="101600">
                      <a:schemeClr val="bg1">
                        <a:alpha val="80000"/>
                      </a:schemeClr>
                    </a:glow>
                  </a:effectLst>
                  <a:latin typeface="Arial" pitchFamily="34" charset="0"/>
                  <a:cs typeface="Arial" pitchFamily="34" charset="0"/>
                </a:endParaRPr>
              </a:p>
            </p:txBody>
          </p:sp>
        </p:grpSp>
      </p:grpSp>
      <p:sp>
        <p:nvSpPr>
          <p:cNvPr id="2" name="Date Placeholder 1">
            <a:extLst>
              <a:ext uri="{FF2B5EF4-FFF2-40B4-BE49-F238E27FC236}">
                <a16:creationId xmlns:a16="http://schemas.microsoft.com/office/drawing/2014/main" id="{57EA1B59-BD2C-87D6-5756-9C70DFDBBD78}"/>
              </a:ext>
            </a:extLst>
          </p:cNvPr>
          <p:cNvSpPr>
            <a:spLocks noGrp="1"/>
          </p:cNvSpPr>
          <p:nvPr>
            <p:ph type="dt" sz="half" idx="2"/>
          </p:nvPr>
        </p:nvSpPr>
        <p:spPr/>
        <p:txBody>
          <a:bodyPr/>
          <a:lstStyle/>
          <a:p>
            <a:r>
              <a:rPr lang="en-US"/>
              <a:t>September 7, 2022</a:t>
            </a:r>
            <a:endParaRPr lang="en-US" dirty="0"/>
          </a:p>
        </p:txBody>
      </p:sp>
      <p:sp>
        <p:nvSpPr>
          <p:cNvPr id="3" name="Footer Placeholder 2">
            <a:extLst>
              <a:ext uri="{FF2B5EF4-FFF2-40B4-BE49-F238E27FC236}">
                <a16:creationId xmlns:a16="http://schemas.microsoft.com/office/drawing/2014/main" id="{0CC01042-2811-1874-393A-B12FA361BD47}"/>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196420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900" fill="hold"/>
                                        <p:tgtEl>
                                          <p:spTgt spid="5"/>
                                        </p:tgtEl>
                                        <p:attrNameLst>
                                          <p:attrName>ppt_x</p:attrName>
                                        </p:attrNameLst>
                                      </p:cBhvr>
                                      <p:tavLst>
                                        <p:tav tm="0">
                                          <p:val>
                                            <p:strVal val="1+#ppt_w/2"/>
                                          </p:val>
                                        </p:tav>
                                        <p:tav tm="100000">
                                          <p:val>
                                            <p:strVal val="#ppt_x"/>
                                          </p:val>
                                        </p:tav>
                                      </p:tavLst>
                                    </p:anim>
                                    <p:anim calcmode="lin" valueType="num">
                                      <p:cBhvr additive="base">
                                        <p:cTn id="8" dur="9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0" name="Picture 109">
            <a:extLst>
              <a:ext uri="{FF2B5EF4-FFF2-40B4-BE49-F238E27FC236}">
                <a16:creationId xmlns:a16="http://schemas.microsoft.com/office/drawing/2014/main" id="{F461A097-DE5E-88EE-07F1-1FB76F45874C}"/>
              </a:ext>
            </a:extLst>
          </p:cNvPr>
          <p:cNvPicPr>
            <a:picLocks noChangeAspect="1"/>
          </p:cNvPicPr>
          <p:nvPr/>
        </p:nvPicPr>
        <p:blipFill>
          <a:blip r:embed="rId2"/>
          <a:stretch>
            <a:fillRect/>
          </a:stretch>
        </p:blipFill>
        <p:spPr>
          <a:xfrm>
            <a:off x="46309" y="689210"/>
            <a:ext cx="1197864" cy="2897925"/>
          </a:xfrm>
          <a:prstGeom prst="rect">
            <a:avLst/>
          </a:prstGeom>
        </p:spPr>
      </p:pic>
      <p:pic>
        <p:nvPicPr>
          <p:cNvPr id="133" name="Picture 132" hidden="1"/>
          <p:cNvPicPr>
            <a:picLocks noChangeAspect="1"/>
          </p:cNvPicPr>
          <p:nvPr/>
        </p:nvPicPr>
        <p:blipFill>
          <a:blip r:embed="rId3"/>
          <a:stretch>
            <a:fillRect/>
          </a:stretch>
        </p:blipFill>
        <p:spPr>
          <a:xfrm>
            <a:off x="46361" y="689209"/>
            <a:ext cx="1201943" cy="2907792"/>
          </a:xfrm>
          <a:prstGeom prst="rect">
            <a:avLst/>
          </a:prstGeom>
        </p:spPr>
      </p:pic>
      <p:sp>
        <p:nvSpPr>
          <p:cNvPr id="218" name="TextBox 217"/>
          <p:cNvSpPr txBox="1"/>
          <p:nvPr/>
        </p:nvSpPr>
        <p:spPr>
          <a:xfrm>
            <a:off x="7832616" y="3251498"/>
            <a:ext cx="1143000" cy="1477328"/>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4mil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5.2mil</a:t>
            </a:r>
          </a:p>
          <a:p>
            <a:pPr algn="r">
              <a:spcBef>
                <a:spcPts val="600"/>
              </a:spcBef>
              <a:tabLst>
                <a:tab pos="290513" algn="l"/>
              </a:tabLst>
            </a:pPr>
            <a:r>
              <a:rPr lang="en-US" sz="1400" b="1" dirty="0">
                <a:latin typeface="Arial" pitchFamily="34" charset="0"/>
                <a:cs typeface="Arial" pitchFamily="34" charset="0"/>
              </a:rPr>
              <a:t>	100%</a:t>
            </a:r>
          </a:p>
          <a:p>
            <a:pPr algn="r">
              <a:spcBef>
                <a:spcPts val="600"/>
              </a:spcBef>
              <a:tabLst>
                <a:tab pos="2119313" algn="l"/>
              </a:tabLst>
            </a:pPr>
            <a:r>
              <a:rPr lang="en-US" sz="1400" b="1" dirty="0">
                <a:latin typeface="Arial" pitchFamily="34" charset="0"/>
                <a:cs typeface="Arial" pitchFamily="34" charset="0"/>
              </a:rPr>
              <a:t>5.2mil</a:t>
            </a:r>
          </a:p>
        </p:txBody>
      </p:sp>
      <p:sp>
        <p:nvSpPr>
          <p:cNvPr id="219" name="TextBox 218"/>
          <p:cNvSpPr txBox="1"/>
          <p:nvPr/>
        </p:nvSpPr>
        <p:spPr>
          <a:xfrm>
            <a:off x="6839996" y="3251498"/>
            <a:ext cx="1143000" cy="1477328"/>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6mil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7.8mil</a:t>
            </a:r>
          </a:p>
          <a:p>
            <a:pPr algn="r">
              <a:spcBef>
                <a:spcPts val="600"/>
              </a:spcBef>
              <a:tabLst>
                <a:tab pos="290513" algn="l"/>
              </a:tabLst>
            </a:pPr>
            <a:r>
              <a:rPr lang="en-US" sz="1400" b="1" dirty="0">
                <a:latin typeface="Arial" pitchFamily="34" charset="0"/>
                <a:cs typeface="Arial" pitchFamily="34" charset="0"/>
              </a:rPr>
              <a:t>	75%</a:t>
            </a:r>
          </a:p>
          <a:p>
            <a:pPr algn="r">
              <a:spcBef>
                <a:spcPts val="600"/>
              </a:spcBef>
              <a:tabLst>
                <a:tab pos="2119313" algn="l"/>
              </a:tabLst>
            </a:pPr>
            <a:r>
              <a:rPr lang="en-US" sz="1400" b="1" dirty="0">
                <a:latin typeface="Arial" pitchFamily="34" charset="0"/>
                <a:cs typeface="Arial" pitchFamily="34" charset="0"/>
              </a:rPr>
              <a:t>5.85mil</a:t>
            </a:r>
          </a:p>
        </p:txBody>
      </p:sp>
      <p:sp>
        <p:nvSpPr>
          <p:cNvPr id="220" name="A x's"/>
          <p:cNvSpPr txBox="1"/>
          <p:nvPr/>
        </p:nvSpPr>
        <p:spPr>
          <a:xfrm>
            <a:off x="7961644" y="3251498"/>
            <a:ext cx="1092493" cy="2646878"/>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n w="3175">
                  <a:solidFill>
                    <a:schemeClr val="accent6"/>
                  </a:solidFill>
                </a:ln>
                <a:solidFill>
                  <a:schemeClr val="accent6"/>
                </a:solidFill>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21" name="A x's"/>
          <p:cNvSpPr txBox="1"/>
          <p:nvPr/>
        </p:nvSpPr>
        <p:spPr>
          <a:xfrm>
            <a:off x="6969024" y="3251498"/>
            <a:ext cx="1092493" cy="2646878"/>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n w="3175">
                  <a:solidFill>
                    <a:schemeClr val="accent6"/>
                  </a:solidFill>
                </a:ln>
                <a:solidFill>
                  <a:schemeClr val="accent6"/>
                </a:solidFill>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24" name="Text Box 140"/>
          <p:cNvSpPr txBox="1">
            <a:spLocks noChangeArrowheads="1"/>
          </p:cNvSpPr>
          <p:nvPr/>
        </p:nvSpPr>
        <p:spPr bwMode="auto">
          <a:xfrm>
            <a:off x="3864340" y="2449254"/>
            <a:ext cx="1509324" cy="227755"/>
          </a:xfrm>
          <a:prstGeom prst="rect">
            <a:avLst/>
          </a:prstGeom>
          <a:noFill/>
          <a:ln w="9525">
            <a:noFill/>
            <a:miter lim="800000"/>
            <a:headEnd/>
            <a:tailEnd/>
          </a:ln>
          <a:effectLst/>
        </p:spPr>
        <p:txBody>
          <a:bodyPr wrap="square">
            <a:spAutoFit/>
          </a:bodyPr>
          <a:lstStyle/>
          <a:p>
            <a:pPr algn="ctr">
              <a:lnSpc>
                <a:spcPct val="80000"/>
              </a:lnSpc>
            </a:pPr>
            <a:r>
              <a:rPr lang="en-US" sz="1100" b="1" dirty="0">
                <a:solidFill>
                  <a:srgbClr val="000000"/>
                </a:solidFill>
                <a:latin typeface="Arial" pitchFamily="34" charset="0"/>
                <a:cs typeface="Arial" pitchFamily="34" charset="0"/>
              </a:rPr>
              <a:t>Total Project Costs</a:t>
            </a:r>
            <a:endParaRPr lang="en-US" sz="1200" b="1" baseline="-25000" dirty="0">
              <a:solidFill>
                <a:srgbClr val="000000"/>
              </a:solidFill>
              <a:latin typeface="Arial" pitchFamily="34" charset="0"/>
              <a:cs typeface="Arial" pitchFamily="34" charset="0"/>
            </a:endParaRPr>
          </a:p>
        </p:txBody>
      </p:sp>
      <p:sp>
        <p:nvSpPr>
          <p:cNvPr id="225" name="Rounded Rectangle 224"/>
          <p:cNvSpPr/>
          <p:nvPr/>
        </p:nvSpPr>
        <p:spPr>
          <a:xfrm>
            <a:off x="4390402" y="710863"/>
            <a:ext cx="457200" cy="1692848"/>
          </a:xfrm>
          <a:prstGeom prst="roundRect">
            <a:avLst>
              <a:gd name="adj" fmla="val 5128"/>
            </a:avLst>
          </a:prstGeom>
          <a:solidFill>
            <a:srgbClr val="C5B089"/>
          </a:solidFill>
          <a:ln w="15875">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227" name="Rounded Rectangle 226"/>
          <p:cNvSpPr/>
          <p:nvPr/>
        </p:nvSpPr>
        <p:spPr>
          <a:xfrm>
            <a:off x="4390402" y="541530"/>
            <a:ext cx="457200" cy="1862181"/>
          </a:xfrm>
          <a:prstGeom prst="roundRect">
            <a:avLst>
              <a:gd name="adj" fmla="val 5128"/>
            </a:avLst>
          </a:prstGeom>
          <a:noFill/>
          <a:ln w="22225">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228" name="Straight Connector 227"/>
          <p:cNvCxnSpPr/>
          <p:nvPr/>
        </p:nvCxnSpPr>
        <p:spPr>
          <a:xfrm>
            <a:off x="4238002" y="2408673"/>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Text Box 140"/>
          <p:cNvSpPr txBox="1">
            <a:spLocks noChangeArrowheads="1"/>
          </p:cNvSpPr>
          <p:nvPr/>
        </p:nvSpPr>
        <p:spPr bwMode="auto">
          <a:xfrm>
            <a:off x="4132142" y="314181"/>
            <a:ext cx="995944" cy="243786"/>
          </a:xfrm>
          <a:prstGeom prst="rect">
            <a:avLst/>
          </a:prstGeom>
          <a:noFill/>
          <a:ln w="9525">
            <a:noFill/>
            <a:miter lim="800000"/>
            <a:headEnd/>
            <a:tailEnd/>
          </a:ln>
          <a:effectLst/>
        </p:spPr>
        <p:txBody>
          <a:bodyPr wrap="square">
            <a:spAutoFit/>
          </a:bodyPr>
          <a:lstStyle/>
          <a:p>
            <a:pPr algn="ctr">
              <a:lnSpc>
                <a:spcPct val="80000"/>
              </a:lnSpc>
            </a:pPr>
            <a:r>
              <a:rPr lang="en-US" sz="1200" b="1" dirty="0">
                <a:solidFill>
                  <a:srgbClr val="000000"/>
                </a:solidFill>
                <a:latin typeface="Arial" pitchFamily="34" charset="0"/>
                <a:cs typeface="Arial" pitchFamily="34" charset="0"/>
              </a:rPr>
              <a:t>$10.8mil</a:t>
            </a:r>
            <a:endParaRPr lang="en-US" sz="1400" b="1" baseline="-25000" dirty="0">
              <a:solidFill>
                <a:srgbClr val="000000"/>
              </a:solidFill>
              <a:latin typeface="Arial" pitchFamily="34" charset="0"/>
              <a:cs typeface="Arial" pitchFamily="34" charset="0"/>
            </a:endParaRPr>
          </a:p>
        </p:txBody>
      </p:sp>
      <p:sp>
        <p:nvSpPr>
          <p:cNvPr id="233" name="TextBox 232"/>
          <p:cNvSpPr txBox="1"/>
          <p:nvPr/>
        </p:nvSpPr>
        <p:spPr>
          <a:xfrm>
            <a:off x="4567416" y="3251498"/>
            <a:ext cx="2743200" cy="2646878"/>
          </a:xfrm>
          <a:prstGeom prst="rect">
            <a:avLst/>
          </a:prstGeom>
          <a:noFill/>
        </p:spPr>
        <p:txBody>
          <a:bodyPr wrap="square" rtlCol="0">
            <a:spAutoFit/>
          </a:bodyPr>
          <a:lstStyle/>
          <a:p>
            <a:pPr>
              <a:spcBef>
                <a:spcPts val="600"/>
              </a:spcBef>
              <a:tabLst>
                <a:tab pos="2176463" algn="l"/>
              </a:tabLst>
            </a:pPr>
            <a:r>
              <a:rPr lang="en-US" sz="1400" b="1" dirty="0">
                <a:latin typeface="Arial" pitchFamily="34" charset="0"/>
                <a:cs typeface="Arial" pitchFamily="34" charset="0"/>
              </a:rPr>
              <a:t>Eligible basis</a:t>
            </a:r>
          </a:p>
          <a:p>
            <a:pPr>
              <a:spcBef>
                <a:spcPts val="600"/>
              </a:spcBef>
              <a:tabLst>
                <a:tab pos="2176463" algn="l"/>
              </a:tabLst>
            </a:pPr>
            <a:r>
              <a:rPr lang="en-US" sz="1400" b="1" dirty="0">
                <a:latin typeface="Arial" pitchFamily="34" charset="0"/>
                <a:cs typeface="Arial" pitchFamily="34" charset="0"/>
              </a:rPr>
              <a:t>DDA/QCT basis boost	</a:t>
            </a:r>
          </a:p>
          <a:p>
            <a:pPr>
              <a:spcBef>
                <a:spcPts val="600"/>
              </a:spcBef>
              <a:tabLst>
                <a:tab pos="2176463" algn="l"/>
              </a:tabLst>
            </a:pPr>
            <a:r>
              <a:rPr lang="en-US" sz="1400" b="1" dirty="0">
                <a:latin typeface="Arial" pitchFamily="34" charset="0"/>
                <a:cs typeface="Arial" pitchFamily="34" charset="0"/>
              </a:rPr>
              <a:t>Eligible basis (adjusted)</a:t>
            </a:r>
          </a:p>
          <a:p>
            <a:pPr>
              <a:spcBef>
                <a:spcPts val="600"/>
              </a:spcBef>
              <a:tabLst>
                <a:tab pos="2176463" algn="l"/>
              </a:tabLst>
            </a:pPr>
            <a:r>
              <a:rPr lang="en-US" sz="1400" b="1" dirty="0">
                <a:latin typeface="Arial" pitchFamily="34" charset="0"/>
                <a:cs typeface="Arial" pitchFamily="34" charset="0"/>
              </a:rPr>
              <a:t>Applicable fraction	</a:t>
            </a:r>
          </a:p>
          <a:p>
            <a:pPr>
              <a:spcBef>
                <a:spcPts val="600"/>
              </a:spcBef>
              <a:tabLst>
                <a:tab pos="2176463" algn="l"/>
              </a:tabLst>
            </a:pPr>
            <a:r>
              <a:rPr lang="en-US" sz="1400" b="1" dirty="0">
                <a:latin typeface="Arial" pitchFamily="34" charset="0"/>
                <a:cs typeface="Arial" pitchFamily="34" charset="0"/>
              </a:rPr>
              <a:t>Qualified basis</a:t>
            </a:r>
          </a:p>
          <a:p>
            <a:pPr>
              <a:spcBef>
                <a:spcPts val="600"/>
              </a:spcBef>
              <a:tabLst>
                <a:tab pos="2176463" algn="l"/>
              </a:tabLst>
            </a:pPr>
            <a:r>
              <a:rPr lang="en-US" sz="1400" b="1" dirty="0">
                <a:ln w="3175">
                  <a:solidFill>
                    <a:schemeClr val="accent6"/>
                  </a:solidFill>
                </a:ln>
                <a:solidFill>
                  <a:schemeClr val="accent6"/>
                </a:solidFill>
                <a:latin typeface="Arial" pitchFamily="34" charset="0"/>
                <a:cs typeface="Arial" pitchFamily="34" charset="0"/>
              </a:rPr>
              <a:t>Tax credit percentage</a:t>
            </a:r>
            <a:r>
              <a:rPr lang="en-US" sz="1400" b="1" dirty="0">
                <a:latin typeface="Arial" pitchFamily="34" charset="0"/>
                <a:cs typeface="Arial" pitchFamily="34" charset="0"/>
              </a:rPr>
              <a:t>	</a:t>
            </a:r>
          </a:p>
          <a:p>
            <a:pPr>
              <a:spcBef>
                <a:spcPts val="600"/>
              </a:spcBef>
              <a:tabLst>
                <a:tab pos="2176463" algn="l"/>
              </a:tabLst>
            </a:pPr>
            <a:r>
              <a:rPr lang="en-US" sz="1400" b="1" dirty="0">
                <a:latin typeface="Arial" pitchFamily="34" charset="0"/>
                <a:cs typeface="Arial" pitchFamily="34" charset="0"/>
              </a:rPr>
              <a:t>Annual tax credits</a:t>
            </a:r>
          </a:p>
          <a:p>
            <a:pPr>
              <a:spcBef>
                <a:spcPts val="600"/>
              </a:spcBef>
              <a:tabLst>
                <a:tab pos="2176463" algn="l"/>
              </a:tabLst>
            </a:pPr>
            <a:r>
              <a:rPr lang="en-US" sz="1400" b="1" dirty="0">
                <a:latin typeface="Arial" pitchFamily="34" charset="0"/>
                <a:cs typeface="Arial" pitchFamily="34" charset="0"/>
              </a:rPr>
              <a:t>Ten years</a:t>
            </a:r>
          </a:p>
          <a:p>
            <a:pPr>
              <a:spcBef>
                <a:spcPts val="600"/>
              </a:spcBef>
              <a:tabLst>
                <a:tab pos="2176463" algn="l"/>
              </a:tabLst>
            </a:pPr>
            <a:r>
              <a:rPr lang="en-US" sz="1400" b="1" dirty="0">
                <a:latin typeface="Arial" pitchFamily="34" charset="0"/>
                <a:cs typeface="Arial" pitchFamily="34" charset="0"/>
              </a:rPr>
              <a:t>Total tax credits</a:t>
            </a:r>
          </a:p>
        </p:txBody>
      </p:sp>
      <p:sp>
        <p:nvSpPr>
          <p:cNvPr id="234" name="TextBox 233"/>
          <p:cNvSpPr txBox="1"/>
          <p:nvPr/>
        </p:nvSpPr>
        <p:spPr>
          <a:xfrm>
            <a:off x="5089349" y="1584848"/>
            <a:ext cx="2055390" cy="369332"/>
          </a:xfrm>
          <a:prstGeom prst="rect">
            <a:avLst/>
          </a:prstGeom>
          <a:noFill/>
        </p:spPr>
        <p:txBody>
          <a:bodyPr wrap="square" rtlCol="0">
            <a:spAutoFit/>
          </a:bodyPr>
          <a:lstStyle/>
          <a:p>
            <a:r>
              <a:rPr lang="en-US" b="1" dirty="0">
                <a:solidFill>
                  <a:srgbClr val="6E5A36"/>
                </a:solidFill>
                <a:latin typeface="Arial" pitchFamily="34" charset="0"/>
                <a:cs typeface="Arial" pitchFamily="34" charset="0"/>
              </a:rPr>
              <a:t>Eligible Basis</a:t>
            </a:r>
          </a:p>
        </p:txBody>
      </p:sp>
      <p:sp>
        <p:nvSpPr>
          <p:cNvPr id="235" name="Text Box 140"/>
          <p:cNvSpPr txBox="1">
            <a:spLocks noChangeArrowheads="1"/>
          </p:cNvSpPr>
          <p:nvPr/>
        </p:nvSpPr>
        <p:spPr bwMode="auto">
          <a:xfrm>
            <a:off x="6680411" y="1655938"/>
            <a:ext cx="1386818" cy="289310"/>
          </a:xfrm>
          <a:prstGeom prst="rect">
            <a:avLst/>
          </a:prstGeom>
          <a:noFill/>
          <a:ln w="9525">
            <a:noFill/>
            <a:miter lim="800000"/>
            <a:headEnd/>
            <a:tailEnd/>
          </a:ln>
          <a:effectLst/>
        </p:spPr>
        <p:txBody>
          <a:bodyPr wrap="square">
            <a:spAutoFit/>
          </a:bodyPr>
          <a:lstStyle/>
          <a:p>
            <a:pPr>
              <a:lnSpc>
                <a:spcPct val="80000"/>
              </a:lnSpc>
            </a:pPr>
            <a:r>
              <a:rPr lang="en-US" sz="1600" b="1" dirty="0">
                <a:solidFill>
                  <a:srgbClr val="000000"/>
                </a:solidFill>
                <a:latin typeface="Arial" pitchFamily="34" charset="0"/>
                <a:cs typeface="Arial" pitchFamily="34" charset="0"/>
              </a:rPr>
              <a:t>= $10mil</a:t>
            </a:r>
            <a:endParaRPr lang="en-US" b="1" baseline="-25000" dirty="0">
              <a:solidFill>
                <a:srgbClr val="000000"/>
              </a:solidFill>
              <a:latin typeface="Arial" pitchFamily="34" charset="0"/>
              <a:cs typeface="Arial" pitchFamily="34" charset="0"/>
            </a:endParaRPr>
          </a:p>
        </p:txBody>
      </p:sp>
      <p:sp>
        <p:nvSpPr>
          <p:cNvPr id="236" name="Freeform 235"/>
          <p:cNvSpPr/>
          <p:nvPr/>
        </p:nvSpPr>
        <p:spPr>
          <a:xfrm>
            <a:off x="7363328" y="1902661"/>
            <a:ext cx="84264" cy="356616"/>
          </a:xfrm>
          <a:custGeom>
            <a:avLst/>
            <a:gdLst>
              <a:gd name="connsiteX0" fmla="*/ 0 w 60157"/>
              <a:gd name="connsiteY0" fmla="*/ 0 h 529389"/>
              <a:gd name="connsiteX1" fmla="*/ 36094 w 60157"/>
              <a:gd name="connsiteY1" fmla="*/ 216568 h 529389"/>
              <a:gd name="connsiteX2" fmla="*/ 60157 w 60157"/>
              <a:gd name="connsiteY2" fmla="*/ 529389 h 529389"/>
            </a:gdLst>
            <a:ahLst/>
            <a:cxnLst>
              <a:cxn ang="0">
                <a:pos x="connsiteX0" y="connsiteY0"/>
              </a:cxn>
              <a:cxn ang="0">
                <a:pos x="connsiteX1" y="connsiteY1"/>
              </a:cxn>
              <a:cxn ang="0">
                <a:pos x="connsiteX2" y="connsiteY2"/>
              </a:cxn>
            </a:cxnLst>
            <a:rect l="l" t="t" r="r" b="b"/>
            <a:pathLst>
              <a:path w="60157" h="529389">
                <a:moveTo>
                  <a:pt x="0" y="0"/>
                </a:moveTo>
                <a:cubicBezTo>
                  <a:pt x="13034" y="64168"/>
                  <a:pt x="26068" y="128337"/>
                  <a:pt x="36094" y="216568"/>
                </a:cubicBezTo>
                <a:cubicBezTo>
                  <a:pt x="46120" y="304800"/>
                  <a:pt x="53138" y="417094"/>
                  <a:pt x="60157" y="52938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Freeform 236"/>
          <p:cNvSpPr/>
          <p:nvPr/>
        </p:nvSpPr>
        <p:spPr>
          <a:xfrm>
            <a:off x="7700210" y="1828195"/>
            <a:ext cx="777240" cy="612648"/>
          </a:xfrm>
          <a:custGeom>
            <a:avLst/>
            <a:gdLst>
              <a:gd name="connsiteX0" fmla="*/ 0 w 565870"/>
              <a:gd name="connsiteY0" fmla="*/ 0 h 445169"/>
              <a:gd name="connsiteX1" fmla="*/ 409074 w 565870"/>
              <a:gd name="connsiteY1" fmla="*/ 120316 h 445169"/>
              <a:gd name="connsiteX2" fmla="*/ 541421 w 565870"/>
              <a:gd name="connsiteY2" fmla="*/ 264695 h 445169"/>
              <a:gd name="connsiteX3" fmla="*/ 565485 w 565870"/>
              <a:gd name="connsiteY3" fmla="*/ 445169 h 445169"/>
            </a:gdLst>
            <a:ahLst/>
            <a:cxnLst>
              <a:cxn ang="0">
                <a:pos x="connsiteX0" y="connsiteY0"/>
              </a:cxn>
              <a:cxn ang="0">
                <a:pos x="connsiteX1" y="connsiteY1"/>
              </a:cxn>
              <a:cxn ang="0">
                <a:pos x="connsiteX2" y="connsiteY2"/>
              </a:cxn>
              <a:cxn ang="0">
                <a:pos x="connsiteX3" y="connsiteY3"/>
              </a:cxn>
            </a:cxnLst>
            <a:rect l="l" t="t" r="r" b="b"/>
            <a:pathLst>
              <a:path w="565870" h="445169">
                <a:moveTo>
                  <a:pt x="0" y="0"/>
                </a:moveTo>
                <a:cubicBezTo>
                  <a:pt x="159418" y="38100"/>
                  <a:pt x="318837" y="76200"/>
                  <a:pt x="409074" y="120316"/>
                </a:cubicBezTo>
                <a:cubicBezTo>
                  <a:pt x="499311" y="164432"/>
                  <a:pt x="515353" y="210553"/>
                  <a:pt x="541421" y="264695"/>
                </a:cubicBezTo>
                <a:cubicBezTo>
                  <a:pt x="567489" y="318837"/>
                  <a:pt x="566487" y="382003"/>
                  <a:pt x="565485" y="44516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Rectangle 85"/>
          <p:cNvSpPr>
            <a:spLocks noChangeAspect="1" noChangeArrowheads="1"/>
          </p:cNvSpPr>
          <p:nvPr/>
        </p:nvSpPr>
        <p:spPr bwMode="auto">
          <a:xfrm>
            <a:off x="7103833" y="2687292"/>
            <a:ext cx="732496" cy="489708"/>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39" name="Rectangle 85"/>
          <p:cNvSpPr>
            <a:spLocks noChangeArrowheads="1"/>
          </p:cNvSpPr>
          <p:nvPr/>
        </p:nvSpPr>
        <p:spPr bwMode="auto">
          <a:xfrm>
            <a:off x="7103833" y="2809973"/>
            <a:ext cx="731520" cy="374904"/>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240" name="AutoShape 86"/>
          <p:cNvSpPr>
            <a:spLocks noChangeAspect="1" noChangeArrowheads="1"/>
          </p:cNvSpPr>
          <p:nvPr/>
        </p:nvSpPr>
        <p:spPr bwMode="auto">
          <a:xfrm rot="10800000">
            <a:off x="7059595" y="2496123"/>
            <a:ext cx="820973" cy="189768"/>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41" name="Rectangle 85"/>
          <p:cNvSpPr>
            <a:spLocks noChangeAspect="1" noChangeArrowheads="1"/>
          </p:cNvSpPr>
          <p:nvPr/>
        </p:nvSpPr>
        <p:spPr bwMode="auto">
          <a:xfrm>
            <a:off x="8223211" y="2813375"/>
            <a:ext cx="543904" cy="363625"/>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42" name="Rectangle 85"/>
          <p:cNvSpPr>
            <a:spLocks noChangeArrowheads="1"/>
          </p:cNvSpPr>
          <p:nvPr/>
        </p:nvSpPr>
        <p:spPr bwMode="auto">
          <a:xfrm>
            <a:off x="8223211" y="2812334"/>
            <a:ext cx="543904" cy="364666"/>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243" name="AutoShape 86"/>
          <p:cNvSpPr>
            <a:spLocks noChangeAspect="1" noChangeArrowheads="1"/>
          </p:cNvSpPr>
          <p:nvPr/>
        </p:nvSpPr>
        <p:spPr bwMode="auto">
          <a:xfrm rot="10800000">
            <a:off x="8190363" y="2671426"/>
            <a:ext cx="609601" cy="14090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44" name="TextBox 243"/>
          <p:cNvSpPr txBox="1"/>
          <p:nvPr/>
        </p:nvSpPr>
        <p:spPr>
          <a:xfrm>
            <a:off x="8329092" y="2442826"/>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B</a:t>
            </a:r>
          </a:p>
        </p:txBody>
      </p:sp>
      <p:sp>
        <p:nvSpPr>
          <p:cNvPr id="245" name="TextBox 244"/>
          <p:cNvSpPr txBox="1"/>
          <p:nvPr/>
        </p:nvSpPr>
        <p:spPr>
          <a:xfrm>
            <a:off x="7298584" y="2259056"/>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A</a:t>
            </a:r>
          </a:p>
        </p:txBody>
      </p:sp>
      <p:cxnSp>
        <p:nvCxnSpPr>
          <p:cNvPr id="246" name="Straight Connector 245"/>
          <p:cNvCxnSpPr/>
          <p:nvPr/>
        </p:nvCxnSpPr>
        <p:spPr>
          <a:xfrm>
            <a:off x="4657410" y="4375022"/>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4657410" y="3790443"/>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7059595" y="3790443"/>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8046338" y="3790443"/>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4657410" y="4963571"/>
            <a:ext cx="2176272"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059595" y="437502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8046338" y="437502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059595" y="4963571"/>
            <a:ext cx="862223"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8046338" y="4963571"/>
            <a:ext cx="862223"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059595" y="553929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4657410" y="5539292"/>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8046338" y="553929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idx="4294967295"/>
          </p:nvPr>
        </p:nvSpPr>
        <p:spPr>
          <a:xfrm>
            <a:off x="0" y="-1314450"/>
            <a:ext cx="8229600" cy="884237"/>
          </a:xfrm>
        </p:spPr>
        <p:txBody>
          <a:bodyPr>
            <a:normAutofit fontScale="90000"/>
          </a:bodyPr>
          <a:lstStyle/>
          <a:p>
            <a:r>
              <a:rPr lang="en-US" dirty="0"/>
              <a:t>Tax Credit Calculation: 70% PV Rate</a:t>
            </a:r>
          </a:p>
        </p:txBody>
      </p:sp>
      <p:sp>
        <p:nvSpPr>
          <p:cNvPr id="344" name="Pie 343"/>
          <p:cNvSpPr/>
          <p:nvPr/>
        </p:nvSpPr>
        <p:spPr bwMode="auto">
          <a:xfrm>
            <a:off x="-3136232" y="5148402"/>
            <a:ext cx="1371600" cy="1219200"/>
          </a:xfrm>
          <a:prstGeom prst="pie">
            <a:avLst>
              <a:gd name="adj1" fmla="val 18492261"/>
              <a:gd name="adj2" fmla="val 16882925"/>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marR="0" indent="0">
              <a:lnSpc>
                <a:spcPct val="100000"/>
              </a:lnSpc>
              <a:buClrTx/>
              <a:buSzTx/>
              <a:buFontTx/>
              <a:buNone/>
              <a:tabLst/>
              <a:defRPr/>
            </a:pPr>
            <a:endParaRPr lang="en-US" dirty="0"/>
          </a:p>
        </p:txBody>
      </p:sp>
      <p:sp>
        <p:nvSpPr>
          <p:cNvPr id="345" name="Pie 344"/>
          <p:cNvSpPr/>
          <p:nvPr/>
        </p:nvSpPr>
        <p:spPr bwMode="auto">
          <a:xfrm>
            <a:off x="-3014312" y="5124566"/>
            <a:ext cx="1371600" cy="1219200"/>
          </a:xfrm>
          <a:prstGeom prst="pie">
            <a:avLst>
              <a:gd name="adj1" fmla="val 16947559"/>
              <a:gd name="adj2" fmla="val 18263498"/>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a:defRPr/>
            </a:pPr>
            <a:endParaRPr lang="en-US" dirty="0"/>
          </a:p>
        </p:txBody>
      </p:sp>
      <p:sp>
        <p:nvSpPr>
          <p:cNvPr id="346" name="TextBox 345"/>
          <p:cNvSpPr txBox="1"/>
          <p:nvPr/>
        </p:nvSpPr>
        <p:spPr>
          <a:xfrm>
            <a:off x="-3255179" y="6151194"/>
            <a:ext cx="1600200" cy="415498"/>
          </a:xfrm>
          <a:prstGeom prst="rect">
            <a:avLst/>
          </a:prstGeom>
          <a:noFill/>
        </p:spPr>
        <p:txBody>
          <a:bodyPr wrap="square" rtlCol="0">
            <a:spAutoFit/>
          </a:bodyPr>
          <a:lstStyle/>
          <a:p>
            <a:pPr algn="ctr"/>
            <a:r>
              <a:rPr lang="en-US" sz="1050" b="1" dirty="0">
                <a:latin typeface="Arial" pitchFamily="34" charset="0"/>
                <a:cs typeface="Arial" pitchFamily="34" charset="0"/>
              </a:rPr>
              <a:t>Private Activity</a:t>
            </a:r>
          </a:p>
          <a:p>
            <a:pPr algn="ctr"/>
            <a:r>
              <a:rPr lang="en-US" sz="1050" b="1" dirty="0">
                <a:latin typeface="Arial" pitchFamily="34" charset="0"/>
                <a:cs typeface="Arial" pitchFamily="34" charset="0"/>
              </a:rPr>
              <a:t>Tax-Exempt Bonds</a:t>
            </a:r>
          </a:p>
        </p:txBody>
      </p:sp>
      <p:sp>
        <p:nvSpPr>
          <p:cNvPr id="348" name="Pie 347"/>
          <p:cNvSpPr>
            <a:spLocks/>
          </p:cNvSpPr>
          <p:nvPr/>
        </p:nvSpPr>
        <p:spPr bwMode="auto">
          <a:xfrm>
            <a:off x="-1585333" y="5702766"/>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49" name="Pie 348"/>
          <p:cNvSpPr>
            <a:spLocks/>
          </p:cNvSpPr>
          <p:nvPr/>
        </p:nvSpPr>
        <p:spPr bwMode="auto">
          <a:xfrm>
            <a:off x="-1804789" y="5736294"/>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50" name="Text Box 2"/>
          <p:cNvSpPr txBox="1">
            <a:spLocks noChangeArrowheads="1"/>
          </p:cNvSpPr>
          <p:nvPr/>
        </p:nvSpPr>
        <p:spPr bwMode="auto">
          <a:xfrm>
            <a:off x="-1957325" y="5933548"/>
            <a:ext cx="1022350" cy="215444"/>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000" b="1" dirty="0">
                <a:solidFill>
                  <a:schemeClr val="accent6">
                    <a:lumMod val="50000"/>
                  </a:schemeClr>
                </a:solidFill>
                <a:latin typeface="Arial" pitchFamily="34" charset="0"/>
                <a:cs typeface="Arial" pitchFamily="34" charset="0"/>
              </a:rPr>
              <a:t>LIHTCs</a:t>
            </a:r>
          </a:p>
        </p:txBody>
      </p:sp>
      <p:sp>
        <p:nvSpPr>
          <p:cNvPr id="71" name="Freeform 38"/>
          <p:cNvSpPr>
            <a:spLocks/>
          </p:cNvSpPr>
          <p:nvPr/>
        </p:nvSpPr>
        <p:spPr bwMode="auto">
          <a:xfrm>
            <a:off x="2638898" y="7323921"/>
            <a:ext cx="600494" cy="612599"/>
          </a:xfrm>
          <a:custGeom>
            <a:avLst/>
            <a:gdLst>
              <a:gd name="T0" fmla="*/ 1235 w 2624"/>
              <a:gd name="T1" fmla="*/ 2415 h 3194"/>
              <a:gd name="T2" fmla="*/ 1105 w 2624"/>
              <a:gd name="T3" fmla="*/ 2146 h 3194"/>
              <a:gd name="T4" fmla="*/ 1047 w 2624"/>
              <a:gd name="T5" fmla="*/ 2069 h 3194"/>
              <a:gd name="T6" fmla="*/ 909 w 2624"/>
              <a:gd name="T7" fmla="*/ 2012 h 3194"/>
              <a:gd name="T8" fmla="*/ 748 w 2624"/>
              <a:gd name="T9" fmla="*/ 2062 h 3194"/>
              <a:gd name="T10" fmla="*/ 541 w 2624"/>
              <a:gd name="T11" fmla="*/ 2161 h 3194"/>
              <a:gd name="T12" fmla="*/ 361 w 2624"/>
              <a:gd name="T13" fmla="*/ 1916 h 3194"/>
              <a:gd name="T14" fmla="*/ 189 w 2624"/>
              <a:gd name="T15" fmla="*/ 1573 h 3194"/>
              <a:gd name="T16" fmla="*/ 26 w 2624"/>
              <a:gd name="T17" fmla="*/ 1360 h 3194"/>
              <a:gd name="T18" fmla="*/ 56 w 2624"/>
              <a:gd name="T19" fmla="*/ 1289 h 3194"/>
              <a:gd name="T20" fmla="*/ 346 w 2624"/>
              <a:gd name="T21" fmla="*/ 1316 h 3194"/>
              <a:gd name="T22" fmla="*/ 579 w 2624"/>
              <a:gd name="T23" fmla="*/ 1334 h 3194"/>
              <a:gd name="T24" fmla="*/ 704 w 2624"/>
              <a:gd name="T25" fmla="*/ 1343 h 3194"/>
              <a:gd name="T26" fmla="*/ 723 w 2624"/>
              <a:gd name="T27" fmla="*/ 1157 h 3194"/>
              <a:gd name="T28" fmla="*/ 736 w 2624"/>
              <a:gd name="T29" fmla="*/ 896 h 3194"/>
              <a:gd name="T30" fmla="*/ 744 w 2624"/>
              <a:gd name="T31" fmla="*/ 747 h 3194"/>
              <a:gd name="T32" fmla="*/ 753 w 2624"/>
              <a:gd name="T33" fmla="*/ 524 h 3194"/>
              <a:gd name="T34" fmla="*/ 757 w 2624"/>
              <a:gd name="T35" fmla="*/ 394 h 3194"/>
              <a:gd name="T36" fmla="*/ 765 w 2624"/>
              <a:gd name="T37" fmla="*/ 218 h 3194"/>
              <a:gd name="T38" fmla="*/ 939 w 2624"/>
              <a:gd name="T39" fmla="*/ 10 h 3194"/>
              <a:gd name="T40" fmla="*/ 1041 w 2624"/>
              <a:gd name="T41" fmla="*/ 14 h 3194"/>
              <a:gd name="T42" fmla="*/ 1183 w 2624"/>
              <a:gd name="T43" fmla="*/ 20 h 3194"/>
              <a:gd name="T44" fmla="*/ 1348 w 2624"/>
              <a:gd name="T45" fmla="*/ 25 h 3194"/>
              <a:gd name="T46" fmla="*/ 1345 w 2624"/>
              <a:gd name="T47" fmla="*/ 227 h 3194"/>
              <a:gd name="T48" fmla="*/ 1343 w 2624"/>
              <a:gd name="T49" fmla="*/ 387 h 3194"/>
              <a:gd name="T50" fmla="*/ 1340 w 2624"/>
              <a:gd name="T51" fmla="*/ 530 h 3194"/>
              <a:gd name="T52" fmla="*/ 1387 w 2624"/>
              <a:gd name="T53" fmla="*/ 649 h 3194"/>
              <a:gd name="T54" fmla="*/ 1507 w 2624"/>
              <a:gd name="T55" fmla="*/ 719 h 3194"/>
              <a:gd name="T56" fmla="*/ 1617 w 2624"/>
              <a:gd name="T57" fmla="*/ 740 h 3194"/>
              <a:gd name="T58" fmla="*/ 1707 w 2624"/>
              <a:gd name="T59" fmla="*/ 736 h 3194"/>
              <a:gd name="T60" fmla="*/ 1811 w 2624"/>
              <a:gd name="T61" fmla="*/ 808 h 3194"/>
              <a:gd name="T62" fmla="*/ 1883 w 2624"/>
              <a:gd name="T63" fmla="*/ 849 h 3194"/>
              <a:gd name="T64" fmla="*/ 2001 w 2624"/>
              <a:gd name="T65" fmla="*/ 807 h 3194"/>
              <a:gd name="T66" fmla="*/ 2115 w 2624"/>
              <a:gd name="T67" fmla="*/ 811 h 3194"/>
              <a:gd name="T68" fmla="*/ 2200 w 2624"/>
              <a:gd name="T69" fmla="*/ 790 h 3194"/>
              <a:gd name="T70" fmla="*/ 2280 w 2624"/>
              <a:gd name="T71" fmla="*/ 787 h 3194"/>
              <a:gd name="T72" fmla="*/ 2345 w 2624"/>
              <a:gd name="T73" fmla="*/ 835 h 3194"/>
              <a:gd name="T74" fmla="*/ 2406 w 2624"/>
              <a:gd name="T75" fmla="*/ 878 h 3194"/>
              <a:gd name="T76" fmla="*/ 2502 w 2624"/>
              <a:gd name="T77" fmla="*/ 946 h 3194"/>
              <a:gd name="T78" fmla="*/ 2507 w 2624"/>
              <a:gd name="T79" fmla="*/ 1093 h 3194"/>
              <a:gd name="T80" fmla="*/ 2512 w 2624"/>
              <a:gd name="T81" fmla="*/ 1239 h 3194"/>
              <a:gd name="T82" fmla="*/ 2521 w 2624"/>
              <a:gd name="T83" fmla="*/ 1361 h 3194"/>
              <a:gd name="T84" fmla="*/ 2561 w 2624"/>
              <a:gd name="T85" fmla="*/ 1478 h 3194"/>
              <a:gd name="T86" fmla="*/ 2624 w 2624"/>
              <a:gd name="T87" fmla="*/ 1687 h 3194"/>
              <a:gd name="T88" fmla="*/ 2600 w 2624"/>
              <a:gd name="T89" fmla="*/ 1875 h 3194"/>
              <a:gd name="T90" fmla="*/ 2567 w 2624"/>
              <a:gd name="T91" fmla="*/ 1997 h 3194"/>
              <a:gd name="T92" fmla="*/ 2471 w 2624"/>
              <a:gd name="T93" fmla="*/ 2087 h 3194"/>
              <a:gd name="T94" fmla="*/ 2418 w 2624"/>
              <a:gd name="T95" fmla="*/ 2089 h 3194"/>
              <a:gd name="T96" fmla="*/ 2350 w 2624"/>
              <a:gd name="T97" fmla="*/ 2055 h 3194"/>
              <a:gd name="T98" fmla="*/ 2342 w 2624"/>
              <a:gd name="T99" fmla="*/ 2102 h 3194"/>
              <a:gd name="T100" fmla="*/ 2243 w 2624"/>
              <a:gd name="T101" fmla="*/ 2312 h 3194"/>
              <a:gd name="T102" fmla="*/ 2012 w 2624"/>
              <a:gd name="T103" fmla="*/ 2496 h 3194"/>
              <a:gd name="T104" fmla="*/ 1889 w 2624"/>
              <a:gd name="T105" fmla="*/ 2690 h 3194"/>
              <a:gd name="T106" fmla="*/ 1907 w 2624"/>
              <a:gd name="T107" fmla="*/ 3155 h 3194"/>
              <a:gd name="T108" fmla="*/ 1666 w 2624"/>
              <a:gd name="T109" fmla="*/ 3120 h 3194"/>
              <a:gd name="T110" fmla="*/ 1513 w 2624"/>
              <a:gd name="T111" fmla="*/ 3039 h 3194"/>
              <a:gd name="T112" fmla="*/ 1385 w 2624"/>
              <a:gd name="T113" fmla="*/ 2668 h 3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4" h="3194">
                <a:moveTo>
                  <a:pt x="1354" y="2641"/>
                </a:moveTo>
                <a:lnTo>
                  <a:pt x="1333" y="2604"/>
                </a:lnTo>
                <a:lnTo>
                  <a:pt x="1307" y="2558"/>
                </a:lnTo>
                <a:lnTo>
                  <a:pt x="1264" y="2499"/>
                </a:lnTo>
                <a:lnTo>
                  <a:pt x="1253" y="2485"/>
                </a:lnTo>
                <a:lnTo>
                  <a:pt x="1235" y="2415"/>
                </a:lnTo>
                <a:lnTo>
                  <a:pt x="1241" y="2409"/>
                </a:lnTo>
                <a:lnTo>
                  <a:pt x="1186" y="2290"/>
                </a:lnTo>
                <a:lnTo>
                  <a:pt x="1175" y="2233"/>
                </a:lnTo>
                <a:lnTo>
                  <a:pt x="1154" y="2208"/>
                </a:lnTo>
                <a:lnTo>
                  <a:pt x="1149" y="2187"/>
                </a:lnTo>
                <a:lnTo>
                  <a:pt x="1105" y="2146"/>
                </a:lnTo>
                <a:lnTo>
                  <a:pt x="1097" y="2120"/>
                </a:lnTo>
                <a:lnTo>
                  <a:pt x="1080" y="2116"/>
                </a:lnTo>
                <a:lnTo>
                  <a:pt x="1074" y="2103"/>
                </a:lnTo>
                <a:lnTo>
                  <a:pt x="1058" y="2100"/>
                </a:lnTo>
                <a:lnTo>
                  <a:pt x="1053" y="2069"/>
                </a:lnTo>
                <a:lnTo>
                  <a:pt x="1047" y="2069"/>
                </a:lnTo>
                <a:lnTo>
                  <a:pt x="1023" y="2029"/>
                </a:lnTo>
                <a:lnTo>
                  <a:pt x="1001" y="2026"/>
                </a:lnTo>
                <a:lnTo>
                  <a:pt x="1001" y="2021"/>
                </a:lnTo>
                <a:lnTo>
                  <a:pt x="956" y="2018"/>
                </a:lnTo>
                <a:lnTo>
                  <a:pt x="911" y="2007"/>
                </a:lnTo>
                <a:lnTo>
                  <a:pt x="909" y="2012"/>
                </a:lnTo>
                <a:lnTo>
                  <a:pt x="898" y="2008"/>
                </a:lnTo>
                <a:lnTo>
                  <a:pt x="896" y="2014"/>
                </a:lnTo>
                <a:lnTo>
                  <a:pt x="842" y="1984"/>
                </a:lnTo>
                <a:lnTo>
                  <a:pt x="796" y="2019"/>
                </a:lnTo>
                <a:lnTo>
                  <a:pt x="783" y="2019"/>
                </a:lnTo>
                <a:lnTo>
                  <a:pt x="748" y="2062"/>
                </a:lnTo>
                <a:lnTo>
                  <a:pt x="717" y="2164"/>
                </a:lnTo>
                <a:lnTo>
                  <a:pt x="674" y="2216"/>
                </a:lnTo>
                <a:lnTo>
                  <a:pt x="660" y="2243"/>
                </a:lnTo>
                <a:lnTo>
                  <a:pt x="616" y="2225"/>
                </a:lnTo>
                <a:lnTo>
                  <a:pt x="586" y="2191"/>
                </a:lnTo>
                <a:lnTo>
                  <a:pt x="541" y="2161"/>
                </a:lnTo>
                <a:lnTo>
                  <a:pt x="532" y="2148"/>
                </a:lnTo>
                <a:lnTo>
                  <a:pt x="491" y="2133"/>
                </a:lnTo>
                <a:lnTo>
                  <a:pt x="467" y="2109"/>
                </a:lnTo>
                <a:lnTo>
                  <a:pt x="442" y="2069"/>
                </a:lnTo>
                <a:lnTo>
                  <a:pt x="393" y="2026"/>
                </a:lnTo>
                <a:lnTo>
                  <a:pt x="361" y="1916"/>
                </a:lnTo>
                <a:lnTo>
                  <a:pt x="357" y="1841"/>
                </a:lnTo>
                <a:lnTo>
                  <a:pt x="329" y="1756"/>
                </a:lnTo>
                <a:lnTo>
                  <a:pt x="312" y="1723"/>
                </a:lnTo>
                <a:lnTo>
                  <a:pt x="307" y="1710"/>
                </a:lnTo>
                <a:lnTo>
                  <a:pt x="235" y="1651"/>
                </a:lnTo>
                <a:lnTo>
                  <a:pt x="189" y="1573"/>
                </a:lnTo>
                <a:lnTo>
                  <a:pt x="163" y="1550"/>
                </a:lnTo>
                <a:lnTo>
                  <a:pt x="120" y="1479"/>
                </a:lnTo>
                <a:lnTo>
                  <a:pt x="94" y="1466"/>
                </a:lnTo>
                <a:lnTo>
                  <a:pt x="76" y="1441"/>
                </a:lnTo>
                <a:lnTo>
                  <a:pt x="43" y="1363"/>
                </a:lnTo>
                <a:lnTo>
                  <a:pt x="26" y="1360"/>
                </a:lnTo>
                <a:lnTo>
                  <a:pt x="21" y="1350"/>
                </a:lnTo>
                <a:lnTo>
                  <a:pt x="0" y="1314"/>
                </a:lnTo>
                <a:lnTo>
                  <a:pt x="8" y="1307"/>
                </a:lnTo>
                <a:lnTo>
                  <a:pt x="3" y="1290"/>
                </a:lnTo>
                <a:lnTo>
                  <a:pt x="8" y="1285"/>
                </a:lnTo>
                <a:lnTo>
                  <a:pt x="56" y="1289"/>
                </a:lnTo>
                <a:lnTo>
                  <a:pt x="81" y="1292"/>
                </a:lnTo>
                <a:lnTo>
                  <a:pt x="106" y="1293"/>
                </a:lnTo>
                <a:lnTo>
                  <a:pt x="131" y="1296"/>
                </a:lnTo>
                <a:lnTo>
                  <a:pt x="254" y="1309"/>
                </a:lnTo>
                <a:lnTo>
                  <a:pt x="310" y="1313"/>
                </a:lnTo>
                <a:lnTo>
                  <a:pt x="346" y="1316"/>
                </a:lnTo>
                <a:lnTo>
                  <a:pt x="360" y="1317"/>
                </a:lnTo>
                <a:lnTo>
                  <a:pt x="458" y="1326"/>
                </a:lnTo>
                <a:lnTo>
                  <a:pt x="476" y="1327"/>
                </a:lnTo>
                <a:lnTo>
                  <a:pt x="524" y="1330"/>
                </a:lnTo>
                <a:lnTo>
                  <a:pt x="533" y="1331"/>
                </a:lnTo>
                <a:lnTo>
                  <a:pt x="579" y="1334"/>
                </a:lnTo>
                <a:lnTo>
                  <a:pt x="581" y="1334"/>
                </a:lnTo>
                <a:lnTo>
                  <a:pt x="584" y="1334"/>
                </a:lnTo>
                <a:lnTo>
                  <a:pt x="603" y="1336"/>
                </a:lnTo>
                <a:lnTo>
                  <a:pt x="656" y="1340"/>
                </a:lnTo>
                <a:lnTo>
                  <a:pt x="663" y="1340"/>
                </a:lnTo>
                <a:lnTo>
                  <a:pt x="704" y="1343"/>
                </a:lnTo>
                <a:lnTo>
                  <a:pt x="715" y="1343"/>
                </a:lnTo>
                <a:lnTo>
                  <a:pt x="716" y="1317"/>
                </a:lnTo>
                <a:lnTo>
                  <a:pt x="719" y="1269"/>
                </a:lnTo>
                <a:lnTo>
                  <a:pt x="721" y="1202"/>
                </a:lnTo>
                <a:lnTo>
                  <a:pt x="722" y="1188"/>
                </a:lnTo>
                <a:lnTo>
                  <a:pt x="723" y="1157"/>
                </a:lnTo>
                <a:lnTo>
                  <a:pt x="725" y="1099"/>
                </a:lnTo>
                <a:lnTo>
                  <a:pt x="727" y="1058"/>
                </a:lnTo>
                <a:lnTo>
                  <a:pt x="729" y="1008"/>
                </a:lnTo>
                <a:lnTo>
                  <a:pt x="733" y="933"/>
                </a:lnTo>
                <a:lnTo>
                  <a:pt x="733" y="930"/>
                </a:lnTo>
                <a:lnTo>
                  <a:pt x="736" y="896"/>
                </a:lnTo>
                <a:lnTo>
                  <a:pt x="736" y="888"/>
                </a:lnTo>
                <a:lnTo>
                  <a:pt x="737" y="875"/>
                </a:lnTo>
                <a:lnTo>
                  <a:pt x="738" y="845"/>
                </a:lnTo>
                <a:lnTo>
                  <a:pt x="739" y="834"/>
                </a:lnTo>
                <a:lnTo>
                  <a:pt x="740" y="800"/>
                </a:lnTo>
                <a:lnTo>
                  <a:pt x="744" y="747"/>
                </a:lnTo>
                <a:lnTo>
                  <a:pt x="747" y="672"/>
                </a:lnTo>
                <a:lnTo>
                  <a:pt x="747" y="656"/>
                </a:lnTo>
                <a:lnTo>
                  <a:pt x="747" y="654"/>
                </a:lnTo>
                <a:lnTo>
                  <a:pt x="748" y="619"/>
                </a:lnTo>
                <a:lnTo>
                  <a:pt x="749" y="598"/>
                </a:lnTo>
                <a:lnTo>
                  <a:pt x="753" y="524"/>
                </a:lnTo>
                <a:lnTo>
                  <a:pt x="754" y="489"/>
                </a:lnTo>
                <a:lnTo>
                  <a:pt x="754" y="486"/>
                </a:lnTo>
                <a:lnTo>
                  <a:pt x="755" y="462"/>
                </a:lnTo>
                <a:lnTo>
                  <a:pt x="755" y="448"/>
                </a:lnTo>
                <a:lnTo>
                  <a:pt x="757" y="411"/>
                </a:lnTo>
                <a:lnTo>
                  <a:pt x="757" y="394"/>
                </a:lnTo>
                <a:lnTo>
                  <a:pt x="759" y="367"/>
                </a:lnTo>
                <a:lnTo>
                  <a:pt x="760" y="350"/>
                </a:lnTo>
                <a:lnTo>
                  <a:pt x="763" y="262"/>
                </a:lnTo>
                <a:lnTo>
                  <a:pt x="764" y="228"/>
                </a:lnTo>
                <a:lnTo>
                  <a:pt x="764" y="224"/>
                </a:lnTo>
                <a:lnTo>
                  <a:pt x="765" y="218"/>
                </a:lnTo>
                <a:lnTo>
                  <a:pt x="769" y="133"/>
                </a:lnTo>
                <a:lnTo>
                  <a:pt x="773" y="0"/>
                </a:lnTo>
                <a:lnTo>
                  <a:pt x="781" y="1"/>
                </a:lnTo>
                <a:lnTo>
                  <a:pt x="853" y="4"/>
                </a:lnTo>
                <a:lnTo>
                  <a:pt x="899" y="7"/>
                </a:lnTo>
                <a:lnTo>
                  <a:pt x="939" y="10"/>
                </a:lnTo>
                <a:lnTo>
                  <a:pt x="947" y="10"/>
                </a:lnTo>
                <a:lnTo>
                  <a:pt x="949" y="10"/>
                </a:lnTo>
                <a:lnTo>
                  <a:pt x="964" y="11"/>
                </a:lnTo>
                <a:lnTo>
                  <a:pt x="989" y="12"/>
                </a:lnTo>
                <a:lnTo>
                  <a:pt x="997" y="12"/>
                </a:lnTo>
                <a:lnTo>
                  <a:pt x="1041" y="14"/>
                </a:lnTo>
                <a:lnTo>
                  <a:pt x="1088" y="17"/>
                </a:lnTo>
                <a:lnTo>
                  <a:pt x="1112" y="17"/>
                </a:lnTo>
                <a:lnTo>
                  <a:pt x="1143" y="18"/>
                </a:lnTo>
                <a:lnTo>
                  <a:pt x="1159" y="20"/>
                </a:lnTo>
                <a:lnTo>
                  <a:pt x="1168" y="20"/>
                </a:lnTo>
                <a:lnTo>
                  <a:pt x="1183" y="20"/>
                </a:lnTo>
                <a:lnTo>
                  <a:pt x="1229" y="21"/>
                </a:lnTo>
                <a:lnTo>
                  <a:pt x="1244" y="22"/>
                </a:lnTo>
                <a:lnTo>
                  <a:pt x="1277" y="22"/>
                </a:lnTo>
                <a:lnTo>
                  <a:pt x="1280" y="24"/>
                </a:lnTo>
                <a:lnTo>
                  <a:pt x="1347" y="25"/>
                </a:lnTo>
                <a:lnTo>
                  <a:pt x="1348" y="25"/>
                </a:lnTo>
                <a:lnTo>
                  <a:pt x="1347" y="62"/>
                </a:lnTo>
                <a:lnTo>
                  <a:pt x="1346" y="157"/>
                </a:lnTo>
                <a:lnTo>
                  <a:pt x="1345" y="174"/>
                </a:lnTo>
                <a:lnTo>
                  <a:pt x="1345" y="200"/>
                </a:lnTo>
                <a:lnTo>
                  <a:pt x="1345" y="211"/>
                </a:lnTo>
                <a:lnTo>
                  <a:pt x="1345" y="227"/>
                </a:lnTo>
                <a:lnTo>
                  <a:pt x="1344" y="249"/>
                </a:lnTo>
                <a:lnTo>
                  <a:pt x="1344" y="289"/>
                </a:lnTo>
                <a:lnTo>
                  <a:pt x="1343" y="324"/>
                </a:lnTo>
                <a:lnTo>
                  <a:pt x="1343" y="333"/>
                </a:lnTo>
                <a:lnTo>
                  <a:pt x="1343" y="347"/>
                </a:lnTo>
                <a:lnTo>
                  <a:pt x="1343" y="387"/>
                </a:lnTo>
                <a:lnTo>
                  <a:pt x="1341" y="398"/>
                </a:lnTo>
                <a:lnTo>
                  <a:pt x="1341" y="419"/>
                </a:lnTo>
                <a:lnTo>
                  <a:pt x="1341" y="437"/>
                </a:lnTo>
                <a:lnTo>
                  <a:pt x="1340" y="465"/>
                </a:lnTo>
                <a:lnTo>
                  <a:pt x="1340" y="510"/>
                </a:lnTo>
                <a:lnTo>
                  <a:pt x="1340" y="530"/>
                </a:lnTo>
                <a:lnTo>
                  <a:pt x="1339" y="549"/>
                </a:lnTo>
                <a:lnTo>
                  <a:pt x="1339" y="605"/>
                </a:lnTo>
                <a:lnTo>
                  <a:pt x="1345" y="602"/>
                </a:lnTo>
                <a:lnTo>
                  <a:pt x="1346" y="602"/>
                </a:lnTo>
                <a:lnTo>
                  <a:pt x="1369" y="621"/>
                </a:lnTo>
                <a:lnTo>
                  <a:pt x="1387" y="649"/>
                </a:lnTo>
                <a:lnTo>
                  <a:pt x="1435" y="654"/>
                </a:lnTo>
                <a:lnTo>
                  <a:pt x="1440" y="658"/>
                </a:lnTo>
                <a:lnTo>
                  <a:pt x="1483" y="668"/>
                </a:lnTo>
                <a:lnTo>
                  <a:pt x="1490" y="676"/>
                </a:lnTo>
                <a:lnTo>
                  <a:pt x="1492" y="710"/>
                </a:lnTo>
                <a:lnTo>
                  <a:pt x="1507" y="719"/>
                </a:lnTo>
                <a:lnTo>
                  <a:pt x="1520" y="716"/>
                </a:lnTo>
                <a:lnTo>
                  <a:pt x="1540" y="719"/>
                </a:lnTo>
                <a:lnTo>
                  <a:pt x="1579" y="741"/>
                </a:lnTo>
                <a:lnTo>
                  <a:pt x="1604" y="730"/>
                </a:lnTo>
                <a:lnTo>
                  <a:pt x="1607" y="732"/>
                </a:lnTo>
                <a:lnTo>
                  <a:pt x="1617" y="740"/>
                </a:lnTo>
                <a:lnTo>
                  <a:pt x="1628" y="754"/>
                </a:lnTo>
                <a:lnTo>
                  <a:pt x="1643" y="756"/>
                </a:lnTo>
                <a:lnTo>
                  <a:pt x="1679" y="740"/>
                </a:lnTo>
                <a:lnTo>
                  <a:pt x="1691" y="743"/>
                </a:lnTo>
                <a:lnTo>
                  <a:pt x="1699" y="737"/>
                </a:lnTo>
                <a:lnTo>
                  <a:pt x="1707" y="736"/>
                </a:lnTo>
                <a:lnTo>
                  <a:pt x="1712" y="777"/>
                </a:lnTo>
                <a:lnTo>
                  <a:pt x="1730" y="777"/>
                </a:lnTo>
                <a:lnTo>
                  <a:pt x="1730" y="811"/>
                </a:lnTo>
                <a:lnTo>
                  <a:pt x="1750" y="822"/>
                </a:lnTo>
                <a:lnTo>
                  <a:pt x="1799" y="785"/>
                </a:lnTo>
                <a:lnTo>
                  <a:pt x="1811" y="808"/>
                </a:lnTo>
                <a:lnTo>
                  <a:pt x="1817" y="804"/>
                </a:lnTo>
                <a:lnTo>
                  <a:pt x="1823" y="802"/>
                </a:lnTo>
                <a:lnTo>
                  <a:pt x="1826" y="802"/>
                </a:lnTo>
                <a:lnTo>
                  <a:pt x="1848" y="831"/>
                </a:lnTo>
                <a:lnTo>
                  <a:pt x="1887" y="814"/>
                </a:lnTo>
                <a:lnTo>
                  <a:pt x="1883" y="849"/>
                </a:lnTo>
                <a:lnTo>
                  <a:pt x="1897" y="861"/>
                </a:lnTo>
                <a:lnTo>
                  <a:pt x="1931" y="791"/>
                </a:lnTo>
                <a:lnTo>
                  <a:pt x="1934" y="790"/>
                </a:lnTo>
                <a:lnTo>
                  <a:pt x="1970" y="828"/>
                </a:lnTo>
                <a:lnTo>
                  <a:pt x="2000" y="807"/>
                </a:lnTo>
                <a:lnTo>
                  <a:pt x="2001" y="807"/>
                </a:lnTo>
                <a:lnTo>
                  <a:pt x="1996" y="814"/>
                </a:lnTo>
                <a:lnTo>
                  <a:pt x="2018" y="842"/>
                </a:lnTo>
                <a:lnTo>
                  <a:pt x="2034" y="842"/>
                </a:lnTo>
                <a:lnTo>
                  <a:pt x="2042" y="856"/>
                </a:lnTo>
                <a:lnTo>
                  <a:pt x="2067" y="845"/>
                </a:lnTo>
                <a:lnTo>
                  <a:pt x="2115" y="811"/>
                </a:lnTo>
                <a:lnTo>
                  <a:pt x="2146" y="819"/>
                </a:lnTo>
                <a:lnTo>
                  <a:pt x="2162" y="810"/>
                </a:lnTo>
                <a:lnTo>
                  <a:pt x="2165" y="802"/>
                </a:lnTo>
                <a:lnTo>
                  <a:pt x="2192" y="795"/>
                </a:lnTo>
                <a:lnTo>
                  <a:pt x="2193" y="788"/>
                </a:lnTo>
                <a:lnTo>
                  <a:pt x="2200" y="790"/>
                </a:lnTo>
                <a:lnTo>
                  <a:pt x="2206" y="802"/>
                </a:lnTo>
                <a:lnTo>
                  <a:pt x="2205" y="804"/>
                </a:lnTo>
                <a:lnTo>
                  <a:pt x="2250" y="805"/>
                </a:lnTo>
                <a:lnTo>
                  <a:pt x="2257" y="805"/>
                </a:lnTo>
                <a:lnTo>
                  <a:pt x="2262" y="788"/>
                </a:lnTo>
                <a:lnTo>
                  <a:pt x="2280" y="787"/>
                </a:lnTo>
                <a:lnTo>
                  <a:pt x="2286" y="787"/>
                </a:lnTo>
                <a:lnTo>
                  <a:pt x="2287" y="795"/>
                </a:lnTo>
                <a:lnTo>
                  <a:pt x="2311" y="808"/>
                </a:lnTo>
                <a:lnTo>
                  <a:pt x="2336" y="841"/>
                </a:lnTo>
                <a:lnTo>
                  <a:pt x="2346" y="845"/>
                </a:lnTo>
                <a:lnTo>
                  <a:pt x="2345" y="835"/>
                </a:lnTo>
                <a:lnTo>
                  <a:pt x="2359" y="839"/>
                </a:lnTo>
                <a:lnTo>
                  <a:pt x="2359" y="851"/>
                </a:lnTo>
                <a:lnTo>
                  <a:pt x="2363" y="849"/>
                </a:lnTo>
                <a:lnTo>
                  <a:pt x="2362" y="853"/>
                </a:lnTo>
                <a:lnTo>
                  <a:pt x="2385" y="859"/>
                </a:lnTo>
                <a:lnTo>
                  <a:pt x="2406" y="878"/>
                </a:lnTo>
                <a:lnTo>
                  <a:pt x="2414" y="871"/>
                </a:lnTo>
                <a:lnTo>
                  <a:pt x="2435" y="897"/>
                </a:lnTo>
                <a:lnTo>
                  <a:pt x="2459" y="883"/>
                </a:lnTo>
                <a:lnTo>
                  <a:pt x="2501" y="893"/>
                </a:lnTo>
                <a:lnTo>
                  <a:pt x="2501" y="900"/>
                </a:lnTo>
                <a:lnTo>
                  <a:pt x="2502" y="946"/>
                </a:lnTo>
                <a:lnTo>
                  <a:pt x="2503" y="977"/>
                </a:lnTo>
                <a:lnTo>
                  <a:pt x="2504" y="983"/>
                </a:lnTo>
                <a:lnTo>
                  <a:pt x="2504" y="1019"/>
                </a:lnTo>
                <a:lnTo>
                  <a:pt x="2505" y="1052"/>
                </a:lnTo>
                <a:lnTo>
                  <a:pt x="2506" y="1058"/>
                </a:lnTo>
                <a:lnTo>
                  <a:pt x="2507" y="1093"/>
                </a:lnTo>
                <a:lnTo>
                  <a:pt x="2509" y="1131"/>
                </a:lnTo>
                <a:lnTo>
                  <a:pt x="2509" y="1136"/>
                </a:lnTo>
                <a:lnTo>
                  <a:pt x="2509" y="1148"/>
                </a:lnTo>
                <a:lnTo>
                  <a:pt x="2510" y="1170"/>
                </a:lnTo>
                <a:lnTo>
                  <a:pt x="2511" y="1207"/>
                </a:lnTo>
                <a:lnTo>
                  <a:pt x="2512" y="1239"/>
                </a:lnTo>
                <a:lnTo>
                  <a:pt x="2512" y="1244"/>
                </a:lnTo>
                <a:lnTo>
                  <a:pt x="2513" y="1280"/>
                </a:lnTo>
                <a:lnTo>
                  <a:pt x="2513" y="1297"/>
                </a:lnTo>
                <a:lnTo>
                  <a:pt x="2515" y="1356"/>
                </a:lnTo>
                <a:lnTo>
                  <a:pt x="2520" y="1358"/>
                </a:lnTo>
                <a:lnTo>
                  <a:pt x="2521" y="1361"/>
                </a:lnTo>
                <a:lnTo>
                  <a:pt x="2522" y="1363"/>
                </a:lnTo>
                <a:lnTo>
                  <a:pt x="2523" y="1367"/>
                </a:lnTo>
                <a:lnTo>
                  <a:pt x="2550" y="1401"/>
                </a:lnTo>
                <a:lnTo>
                  <a:pt x="2549" y="1401"/>
                </a:lnTo>
                <a:lnTo>
                  <a:pt x="2559" y="1428"/>
                </a:lnTo>
                <a:lnTo>
                  <a:pt x="2561" y="1478"/>
                </a:lnTo>
                <a:lnTo>
                  <a:pt x="2584" y="1502"/>
                </a:lnTo>
                <a:lnTo>
                  <a:pt x="2578" y="1506"/>
                </a:lnTo>
                <a:lnTo>
                  <a:pt x="2611" y="1597"/>
                </a:lnTo>
                <a:lnTo>
                  <a:pt x="2622" y="1594"/>
                </a:lnTo>
                <a:lnTo>
                  <a:pt x="2618" y="1649"/>
                </a:lnTo>
                <a:lnTo>
                  <a:pt x="2624" y="1687"/>
                </a:lnTo>
                <a:lnTo>
                  <a:pt x="2615" y="1724"/>
                </a:lnTo>
                <a:lnTo>
                  <a:pt x="2597" y="1799"/>
                </a:lnTo>
                <a:lnTo>
                  <a:pt x="2592" y="1828"/>
                </a:lnTo>
                <a:lnTo>
                  <a:pt x="2590" y="1831"/>
                </a:lnTo>
                <a:lnTo>
                  <a:pt x="2591" y="1853"/>
                </a:lnTo>
                <a:lnTo>
                  <a:pt x="2600" y="1875"/>
                </a:lnTo>
                <a:lnTo>
                  <a:pt x="2602" y="1910"/>
                </a:lnTo>
                <a:lnTo>
                  <a:pt x="2599" y="1933"/>
                </a:lnTo>
                <a:lnTo>
                  <a:pt x="2595" y="1938"/>
                </a:lnTo>
                <a:lnTo>
                  <a:pt x="2590" y="1948"/>
                </a:lnTo>
                <a:lnTo>
                  <a:pt x="2574" y="1990"/>
                </a:lnTo>
                <a:lnTo>
                  <a:pt x="2567" y="1997"/>
                </a:lnTo>
                <a:lnTo>
                  <a:pt x="2570" y="2028"/>
                </a:lnTo>
                <a:lnTo>
                  <a:pt x="2582" y="2055"/>
                </a:lnTo>
                <a:lnTo>
                  <a:pt x="2569" y="2048"/>
                </a:lnTo>
                <a:lnTo>
                  <a:pt x="2537" y="2048"/>
                </a:lnTo>
                <a:lnTo>
                  <a:pt x="2474" y="2085"/>
                </a:lnTo>
                <a:lnTo>
                  <a:pt x="2471" y="2087"/>
                </a:lnTo>
                <a:lnTo>
                  <a:pt x="2398" y="2147"/>
                </a:lnTo>
                <a:lnTo>
                  <a:pt x="2387" y="2144"/>
                </a:lnTo>
                <a:lnTo>
                  <a:pt x="2425" y="2104"/>
                </a:lnTo>
                <a:lnTo>
                  <a:pt x="2445" y="2097"/>
                </a:lnTo>
                <a:lnTo>
                  <a:pt x="2445" y="2092"/>
                </a:lnTo>
                <a:lnTo>
                  <a:pt x="2418" y="2089"/>
                </a:lnTo>
                <a:lnTo>
                  <a:pt x="2393" y="2099"/>
                </a:lnTo>
                <a:lnTo>
                  <a:pt x="2391" y="2024"/>
                </a:lnTo>
                <a:lnTo>
                  <a:pt x="2377" y="2031"/>
                </a:lnTo>
                <a:lnTo>
                  <a:pt x="2367" y="2058"/>
                </a:lnTo>
                <a:lnTo>
                  <a:pt x="2354" y="2056"/>
                </a:lnTo>
                <a:lnTo>
                  <a:pt x="2350" y="2055"/>
                </a:lnTo>
                <a:lnTo>
                  <a:pt x="2347" y="2053"/>
                </a:lnTo>
                <a:lnTo>
                  <a:pt x="2345" y="2056"/>
                </a:lnTo>
                <a:lnTo>
                  <a:pt x="2339" y="2070"/>
                </a:lnTo>
                <a:lnTo>
                  <a:pt x="2342" y="2085"/>
                </a:lnTo>
                <a:lnTo>
                  <a:pt x="2338" y="2092"/>
                </a:lnTo>
                <a:lnTo>
                  <a:pt x="2342" y="2102"/>
                </a:lnTo>
                <a:lnTo>
                  <a:pt x="2361" y="2109"/>
                </a:lnTo>
                <a:lnTo>
                  <a:pt x="2368" y="2141"/>
                </a:lnTo>
                <a:lnTo>
                  <a:pt x="2399" y="2155"/>
                </a:lnTo>
                <a:lnTo>
                  <a:pt x="2320" y="2235"/>
                </a:lnTo>
                <a:lnTo>
                  <a:pt x="2267" y="2297"/>
                </a:lnTo>
                <a:lnTo>
                  <a:pt x="2243" y="2312"/>
                </a:lnTo>
                <a:lnTo>
                  <a:pt x="2242" y="2313"/>
                </a:lnTo>
                <a:lnTo>
                  <a:pt x="2161" y="2374"/>
                </a:lnTo>
                <a:lnTo>
                  <a:pt x="2089" y="2421"/>
                </a:lnTo>
                <a:lnTo>
                  <a:pt x="2063" y="2448"/>
                </a:lnTo>
                <a:lnTo>
                  <a:pt x="2038" y="2476"/>
                </a:lnTo>
                <a:lnTo>
                  <a:pt x="2012" y="2496"/>
                </a:lnTo>
                <a:lnTo>
                  <a:pt x="1966" y="2546"/>
                </a:lnTo>
                <a:lnTo>
                  <a:pt x="1927" y="2605"/>
                </a:lnTo>
                <a:lnTo>
                  <a:pt x="1927" y="2612"/>
                </a:lnTo>
                <a:lnTo>
                  <a:pt x="1928" y="2614"/>
                </a:lnTo>
                <a:lnTo>
                  <a:pt x="1907" y="2645"/>
                </a:lnTo>
                <a:lnTo>
                  <a:pt x="1889" y="2690"/>
                </a:lnTo>
                <a:lnTo>
                  <a:pt x="1863" y="2778"/>
                </a:lnTo>
                <a:lnTo>
                  <a:pt x="1862" y="2787"/>
                </a:lnTo>
                <a:lnTo>
                  <a:pt x="1857" y="2860"/>
                </a:lnTo>
                <a:lnTo>
                  <a:pt x="1876" y="2978"/>
                </a:lnTo>
                <a:lnTo>
                  <a:pt x="1891" y="3035"/>
                </a:lnTo>
                <a:lnTo>
                  <a:pt x="1907" y="3155"/>
                </a:lnTo>
                <a:lnTo>
                  <a:pt x="1863" y="3194"/>
                </a:lnTo>
                <a:lnTo>
                  <a:pt x="1833" y="3187"/>
                </a:lnTo>
                <a:lnTo>
                  <a:pt x="1807" y="3157"/>
                </a:lnTo>
                <a:lnTo>
                  <a:pt x="1755" y="3136"/>
                </a:lnTo>
                <a:lnTo>
                  <a:pt x="1672" y="3136"/>
                </a:lnTo>
                <a:lnTo>
                  <a:pt x="1666" y="3120"/>
                </a:lnTo>
                <a:lnTo>
                  <a:pt x="1656" y="3120"/>
                </a:lnTo>
                <a:lnTo>
                  <a:pt x="1601" y="3080"/>
                </a:lnTo>
                <a:lnTo>
                  <a:pt x="1580" y="3082"/>
                </a:lnTo>
                <a:lnTo>
                  <a:pt x="1566" y="3067"/>
                </a:lnTo>
                <a:lnTo>
                  <a:pt x="1566" y="3058"/>
                </a:lnTo>
                <a:lnTo>
                  <a:pt x="1513" y="3039"/>
                </a:lnTo>
                <a:lnTo>
                  <a:pt x="1478" y="2985"/>
                </a:lnTo>
                <a:lnTo>
                  <a:pt x="1457" y="2907"/>
                </a:lnTo>
                <a:lnTo>
                  <a:pt x="1428" y="2859"/>
                </a:lnTo>
                <a:lnTo>
                  <a:pt x="1419" y="2780"/>
                </a:lnTo>
                <a:lnTo>
                  <a:pt x="1410" y="2710"/>
                </a:lnTo>
                <a:lnTo>
                  <a:pt x="1385" y="2668"/>
                </a:lnTo>
                <a:lnTo>
                  <a:pt x="1359" y="2649"/>
                </a:lnTo>
                <a:lnTo>
                  <a:pt x="1354" y="2641"/>
                </a:lnTo>
                <a:close/>
              </a:path>
            </a:pathLst>
          </a:custGeom>
          <a:solidFill>
            <a:srgbClr val="95D153"/>
          </a:solidFill>
          <a:ln w="22225">
            <a:solidFill>
              <a:srgbClr val="003300"/>
            </a:solidFill>
            <a:prstDash val="solid"/>
            <a:round/>
            <a:headEnd/>
            <a:tailEnd/>
          </a:ln>
          <a:scene3d>
            <a:camera prst="orthographicFront">
              <a:rot lat="18206512" lon="2898" rev="64738"/>
            </a:camera>
            <a:lightRig rig="threePt" dir="t">
              <a:rot lat="0" lon="0" rev="7200000"/>
            </a:lightRig>
          </a:scene3d>
          <a:sp3d extrusionH="171450">
            <a:extrusionClr>
              <a:srgbClr val="92D050"/>
            </a:extrusionClr>
          </a:sp3d>
        </p:spPr>
        <p:txBody>
          <a:bodyPr vert="horz" wrap="square" lIns="91440" tIns="45720" rIns="91440" bIns="45720" numCol="1" anchor="t" anchorCtr="0" compatLnSpc="1">
            <a:prstTxWarp prst="textNoShape">
              <a:avLst/>
            </a:prstTxWarp>
          </a:bodyPr>
          <a:lstStyle/>
          <a:p>
            <a:endParaRPr lang="en-US" dirty="0"/>
          </a:p>
        </p:txBody>
      </p:sp>
      <p:grpSp>
        <p:nvGrpSpPr>
          <p:cNvPr id="134" name="Group 260"/>
          <p:cNvGrpSpPr>
            <a:grpSpLocks/>
          </p:cNvGrpSpPr>
          <p:nvPr/>
        </p:nvGrpSpPr>
        <p:grpSpPr bwMode="auto">
          <a:xfrm>
            <a:off x="7411539" y="9151895"/>
            <a:ext cx="461962" cy="779488"/>
            <a:chOff x="4235" y="152"/>
            <a:chExt cx="387" cy="653"/>
          </a:xfrm>
        </p:grpSpPr>
        <p:grpSp>
          <p:nvGrpSpPr>
            <p:cNvPr id="136" name="Group 3"/>
            <p:cNvGrpSpPr>
              <a:grpSpLocks/>
            </p:cNvGrpSpPr>
            <p:nvPr/>
          </p:nvGrpSpPr>
          <p:grpSpPr bwMode="auto">
            <a:xfrm>
              <a:off x="4235" y="358"/>
              <a:ext cx="387" cy="447"/>
              <a:chOff x="4235" y="358"/>
              <a:chExt cx="387" cy="447"/>
            </a:xfrm>
          </p:grpSpPr>
          <p:sp>
            <p:nvSpPr>
              <p:cNvPr id="142"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3"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4"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5"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146" name="Group 8"/>
              <p:cNvGrpSpPr>
                <a:grpSpLocks/>
              </p:cNvGrpSpPr>
              <p:nvPr/>
            </p:nvGrpSpPr>
            <p:grpSpPr bwMode="auto">
              <a:xfrm>
                <a:off x="4356" y="373"/>
                <a:ext cx="146" cy="238"/>
                <a:chOff x="4376" y="2314"/>
                <a:chExt cx="180" cy="294"/>
              </a:xfrm>
            </p:grpSpPr>
            <p:grpSp>
              <p:nvGrpSpPr>
                <p:cNvPr id="147" name="Group 9"/>
                <p:cNvGrpSpPr>
                  <a:grpSpLocks/>
                </p:cNvGrpSpPr>
                <p:nvPr/>
              </p:nvGrpSpPr>
              <p:grpSpPr bwMode="auto">
                <a:xfrm>
                  <a:off x="4376" y="2314"/>
                  <a:ext cx="180" cy="69"/>
                  <a:chOff x="2544" y="2688"/>
                  <a:chExt cx="768" cy="336"/>
                </a:xfrm>
              </p:grpSpPr>
              <p:sp>
                <p:nvSpPr>
                  <p:cNvPr id="150"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51"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148"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9"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14"/>
            <p:cNvGrpSpPr>
              <a:grpSpLocks/>
            </p:cNvGrpSpPr>
            <p:nvPr/>
          </p:nvGrpSpPr>
          <p:grpSpPr bwMode="auto">
            <a:xfrm>
              <a:off x="4329" y="152"/>
              <a:ext cx="206" cy="240"/>
              <a:chOff x="4329" y="152"/>
              <a:chExt cx="206" cy="240"/>
            </a:xfrm>
          </p:grpSpPr>
          <p:sp>
            <p:nvSpPr>
              <p:cNvPr id="138"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9"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0"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1"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pic>
        <p:nvPicPr>
          <p:cNvPr id="1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3769" y="6931523"/>
            <a:ext cx="1196783" cy="49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361" y="7370404"/>
            <a:ext cx="1048936" cy="43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7" name="Group 316"/>
          <p:cNvGrpSpPr/>
          <p:nvPr/>
        </p:nvGrpSpPr>
        <p:grpSpPr>
          <a:xfrm>
            <a:off x="6154750" y="-2281370"/>
            <a:ext cx="691564" cy="690624"/>
            <a:chOff x="1768927" y="-1657798"/>
            <a:chExt cx="893623" cy="892408"/>
          </a:xfrm>
        </p:grpSpPr>
        <p:cxnSp>
          <p:nvCxnSpPr>
            <p:cNvPr id="318" name="Straight Connector 317"/>
            <p:cNvCxnSpPr/>
            <p:nvPr/>
          </p:nvCxnSpPr>
          <p:spPr>
            <a:xfrm>
              <a:off x="2215738" y="-1657798"/>
              <a:ext cx="0" cy="892408"/>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1768927" y="-1211594"/>
              <a:ext cx="893623" cy="0"/>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p:nvGrpSpPr>
        <p:grpSpPr>
          <a:xfrm>
            <a:off x="8972921" y="-598579"/>
            <a:ext cx="691564" cy="690624"/>
            <a:chOff x="1768927" y="-1657798"/>
            <a:chExt cx="893623" cy="892408"/>
          </a:xfrm>
        </p:grpSpPr>
        <p:cxnSp>
          <p:nvCxnSpPr>
            <p:cNvPr id="321" name="Straight Connector 320"/>
            <p:cNvCxnSpPr/>
            <p:nvPr/>
          </p:nvCxnSpPr>
          <p:spPr>
            <a:xfrm>
              <a:off x="2215738" y="-1657798"/>
              <a:ext cx="0" cy="892408"/>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1768927" y="-1211594"/>
              <a:ext cx="893623" cy="0"/>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7310" y="6173033"/>
            <a:ext cx="1407888"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42(b) </a:t>
            </a:r>
          </a:p>
        </p:txBody>
      </p:sp>
      <p:sp>
        <p:nvSpPr>
          <p:cNvPr id="82" name="TextBox 81"/>
          <p:cNvSpPr txBox="1"/>
          <p:nvPr/>
        </p:nvSpPr>
        <p:spPr>
          <a:xfrm>
            <a:off x="7832616" y="3251498"/>
            <a:ext cx="1143000" cy="2646878"/>
          </a:xfrm>
          <a:prstGeom prst="rect">
            <a:avLst/>
          </a:prstGeom>
          <a:noFill/>
        </p:spPr>
        <p:txBody>
          <a:bodyPr wrap="square" rtlCol="0">
            <a:spAutoFit/>
          </a:bodyPr>
          <a:lstStyle/>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90513" algn="l"/>
              </a:tabLst>
            </a:pPr>
            <a:r>
              <a:rPr lang="en-US" sz="1400" b="1" dirty="0">
                <a:latin typeface="Arial" pitchFamily="34" charset="0"/>
                <a:cs typeface="Arial" pitchFamily="34" charset="0"/>
              </a:rPr>
              <a:t>	</a:t>
            </a: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r>
              <a:rPr lang="en-US" sz="1400" b="1" dirty="0">
                <a:latin typeface="Arial" pitchFamily="34" charset="0"/>
                <a:cs typeface="Arial" pitchFamily="34" charset="0"/>
              </a:rPr>
              <a:t>10</a:t>
            </a:r>
          </a:p>
          <a:p>
            <a:pPr algn="r">
              <a:spcBef>
                <a:spcPts val="600"/>
              </a:spcBef>
              <a:tabLst>
                <a:tab pos="2119313" algn="l"/>
              </a:tabLst>
            </a:pPr>
            <a:endParaRPr lang="en-US" sz="1400" b="1" dirty="0">
              <a:latin typeface="Arial" pitchFamily="34" charset="0"/>
              <a:cs typeface="Arial" pitchFamily="34" charset="0"/>
            </a:endParaRPr>
          </a:p>
        </p:txBody>
      </p:sp>
      <p:sp>
        <p:nvSpPr>
          <p:cNvPr id="83" name="TextBox 82"/>
          <p:cNvSpPr txBox="1"/>
          <p:nvPr/>
        </p:nvSpPr>
        <p:spPr>
          <a:xfrm>
            <a:off x="6839996" y="3251498"/>
            <a:ext cx="1143000" cy="2646878"/>
          </a:xfrm>
          <a:prstGeom prst="rect">
            <a:avLst/>
          </a:prstGeom>
          <a:noFill/>
        </p:spPr>
        <p:txBody>
          <a:bodyPr wrap="square" rtlCol="0">
            <a:spAutoFit/>
          </a:bodyPr>
          <a:lstStyle/>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90513" algn="l"/>
              </a:tabLst>
            </a:pPr>
            <a:r>
              <a:rPr lang="en-US" sz="1400" b="1" dirty="0">
                <a:latin typeface="Arial" pitchFamily="34" charset="0"/>
                <a:cs typeface="Arial" pitchFamily="34" charset="0"/>
              </a:rPr>
              <a:t>	</a:t>
            </a: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r>
              <a:rPr lang="en-US" sz="1400" b="1" dirty="0">
                <a:ln w="3175">
                  <a:solidFill>
                    <a:schemeClr val="accent6"/>
                  </a:solidFill>
                </a:ln>
                <a:solidFill>
                  <a:schemeClr val="accent6"/>
                </a:solidFill>
                <a:latin typeface="Arial" pitchFamily="34" charset="0"/>
                <a:cs typeface="Arial" pitchFamily="34" charset="0"/>
              </a:rPr>
              <a:t>7.18%</a:t>
            </a:r>
          </a:p>
          <a:p>
            <a:pPr algn="r">
              <a:spcBef>
                <a:spcPts val="600"/>
              </a:spcBef>
              <a:tabLst>
                <a:tab pos="2119313" algn="l"/>
              </a:tabLst>
            </a:pPr>
            <a:r>
              <a:rPr lang="en-US" sz="1400" b="1" dirty="0">
                <a:latin typeface="Arial" pitchFamily="34" charset="0"/>
                <a:cs typeface="Arial" pitchFamily="34" charset="0"/>
              </a:rPr>
              <a:t>420k</a:t>
            </a:r>
          </a:p>
          <a:p>
            <a:pPr algn="r">
              <a:spcBef>
                <a:spcPts val="600"/>
              </a:spcBef>
              <a:tabLst>
                <a:tab pos="2119313" algn="l"/>
              </a:tabLst>
            </a:pPr>
            <a:r>
              <a:rPr lang="en-US" sz="1400" b="1" dirty="0">
                <a:latin typeface="Arial" pitchFamily="34" charset="0"/>
                <a:cs typeface="Arial" pitchFamily="34" charset="0"/>
              </a:rPr>
              <a:t>10</a:t>
            </a:r>
          </a:p>
          <a:p>
            <a:pPr algn="r">
              <a:spcBef>
                <a:spcPts val="600"/>
              </a:spcBef>
              <a:tabLst>
                <a:tab pos="2119313" algn="l"/>
              </a:tabLst>
            </a:pPr>
            <a:r>
              <a:rPr lang="en-US" sz="1400" b="1" dirty="0">
                <a:latin typeface="Arial" pitchFamily="34" charset="0"/>
                <a:cs typeface="Arial" pitchFamily="34" charset="0"/>
              </a:rPr>
              <a:t>4.20mil</a:t>
            </a:r>
          </a:p>
        </p:txBody>
      </p:sp>
      <p:grpSp>
        <p:nvGrpSpPr>
          <p:cNvPr id="5" name="OLD TAX CREDIT PANE" hidden="1"/>
          <p:cNvGrpSpPr/>
          <p:nvPr/>
        </p:nvGrpSpPr>
        <p:grpSpPr>
          <a:xfrm>
            <a:off x="3019646" y="229450"/>
            <a:ext cx="6878355" cy="4169664"/>
            <a:chOff x="3019646" y="229450"/>
            <a:chExt cx="6878355" cy="4169664"/>
          </a:xfrm>
        </p:grpSpPr>
        <p:sp>
          <p:nvSpPr>
            <p:cNvPr id="162" name="Rounded Rectangle 161"/>
            <p:cNvSpPr/>
            <p:nvPr/>
          </p:nvSpPr>
          <p:spPr>
            <a:xfrm>
              <a:off x="3019646" y="229450"/>
              <a:ext cx="6878355" cy="4169664"/>
            </a:xfrm>
            <a:prstGeom prst="roundRect">
              <a:avLst>
                <a:gd name="adj" fmla="val 2763"/>
              </a:avLst>
            </a:prstGeom>
            <a:solidFill>
              <a:schemeClr val="bg1"/>
            </a:solidFill>
            <a:ln w="88900">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699" y="392862"/>
              <a:ext cx="5760720" cy="387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3" name="Text Box 140"/>
          <p:cNvSpPr txBox="1">
            <a:spLocks noChangeArrowheads="1"/>
          </p:cNvSpPr>
          <p:nvPr/>
        </p:nvSpPr>
        <p:spPr bwMode="auto">
          <a:xfrm>
            <a:off x="7809501" y="4694738"/>
            <a:ext cx="322441" cy="387798"/>
          </a:xfrm>
          <a:prstGeom prst="rect">
            <a:avLst/>
          </a:prstGeom>
          <a:noFill/>
          <a:ln w="9525">
            <a:noFill/>
            <a:miter lim="800000"/>
            <a:headEnd/>
            <a:tailEnd/>
          </a:ln>
          <a:effectLst/>
        </p:spPr>
        <p:txBody>
          <a:bodyPr wrap="square">
            <a:spAutoFit/>
          </a:bodyPr>
          <a:lstStyle/>
          <a:p>
            <a:pPr algn="ctr">
              <a:lnSpc>
                <a:spcPct val="80000"/>
              </a:lnSpc>
            </a:pPr>
            <a:r>
              <a:rPr lang="en-US" sz="2400" b="1" dirty="0">
                <a:solidFill>
                  <a:srgbClr val="FF1D1D"/>
                </a:solidFill>
                <a:latin typeface="Arial" pitchFamily="34" charset="0"/>
                <a:cs typeface="Arial" pitchFamily="34" charset="0"/>
              </a:rPr>
              <a:t>*</a:t>
            </a:r>
            <a:endParaRPr lang="en-US" sz="2800" b="1" baseline="-25000" dirty="0">
              <a:solidFill>
                <a:srgbClr val="FF1D1D"/>
              </a:solidFill>
              <a:latin typeface="Arial" pitchFamily="34" charset="0"/>
              <a:cs typeface="Arial" pitchFamily="34" charset="0"/>
            </a:endParaRPr>
          </a:p>
        </p:txBody>
      </p:sp>
      <p:sp>
        <p:nvSpPr>
          <p:cNvPr id="163" name="Pie 162"/>
          <p:cNvSpPr>
            <a:spLocks/>
          </p:cNvSpPr>
          <p:nvPr/>
        </p:nvSpPr>
        <p:spPr bwMode="auto">
          <a:xfrm>
            <a:off x="332297" y="1876215"/>
            <a:ext cx="841528" cy="686510"/>
          </a:xfrm>
          <a:prstGeom prst="pie">
            <a:avLst>
              <a:gd name="adj1" fmla="val 18747024"/>
              <a:gd name="adj2" fmla="val 2064104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7620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190" name="Oval 189"/>
          <p:cNvSpPr>
            <a:spLocks noChangeAspect="1"/>
          </p:cNvSpPr>
          <p:nvPr/>
        </p:nvSpPr>
        <p:spPr>
          <a:xfrm>
            <a:off x="613162" y="1772558"/>
            <a:ext cx="712559" cy="704778"/>
          </a:xfrm>
          <a:prstGeom prst="ellipse">
            <a:avLst/>
          </a:prstGeom>
          <a:noFill/>
          <a:ln w="25400">
            <a:solidFill>
              <a:srgbClr val="01D5FF">
                <a:alpha val="70000"/>
              </a:srgbClr>
            </a:solidFill>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TextBox 160"/>
          <p:cNvSpPr txBox="1"/>
          <p:nvPr/>
        </p:nvSpPr>
        <p:spPr>
          <a:xfrm>
            <a:off x="483248" y="1770038"/>
            <a:ext cx="2515132" cy="307777"/>
          </a:xfrm>
          <a:prstGeom prst="rect">
            <a:avLst/>
          </a:prstGeom>
          <a:noFill/>
        </p:spPr>
        <p:txBody>
          <a:bodyPr wrap="square" rtlCol="0">
            <a:spAutoFit/>
          </a:bodyPr>
          <a:lstStyle/>
          <a:p>
            <a:pPr algn="ctr"/>
            <a:r>
              <a:rPr lang="en-US" sz="1400" b="1" dirty="0">
                <a:solidFill>
                  <a:schemeClr val="accent6"/>
                </a:solidFill>
                <a:effectLst>
                  <a:glow rad="203200">
                    <a:schemeClr val="bg1">
                      <a:alpha val="83000"/>
                    </a:schemeClr>
                  </a:glow>
                </a:effectLst>
                <a:latin typeface="Arial" pitchFamily="34" charset="0"/>
                <a:cs typeface="Arial" pitchFamily="34" charset="0"/>
              </a:rPr>
              <a:t>70% present value credit</a:t>
            </a:r>
          </a:p>
        </p:txBody>
      </p:sp>
      <p:sp>
        <p:nvSpPr>
          <p:cNvPr id="160" name="Rectangle 159"/>
          <p:cNvSpPr/>
          <p:nvPr/>
        </p:nvSpPr>
        <p:spPr>
          <a:xfrm>
            <a:off x="958808" y="1535839"/>
            <a:ext cx="1486992"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0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16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 credits</a:t>
            </a:r>
          </a:p>
        </p:txBody>
      </p:sp>
      <p:grpSp>
        <p:nvGrpSpPr>
          <p:cNvPr id="92" name="Group 91">
            <a:extLst>
              <a:ext uri="{FF2B5EF4-FFF2-40B4-BE49-F238E27FC236}">
                <a16:creationId xmlns:a16="http://schemas.microsoft.com/office/drawing/2014/main" id="{1AABEFCE-1C3E-4769-9B0B-873A7D961EC0}"/>
              </a:ext>
            </a:extLst>
          </p:cNvPr>
          <p:cNvGrpSpPr/>
          <p:nvPr/>
        </p:nvGrpSpPr>
        <p:grpSpPr>
          <a:xfrm>
            <a:off x="9583196" y="5702766"/>
            <a:ext cx="6878355" cy="4308107"/>
            <a:chOff x="3019646" y="52503"/>
            <a:chExt cx="6878355" cy="4308107"/>
          </a:xfrm>
        </p:grpSpPr>
        <p:grpSp>
          <p:nvGrpSpPr>
            <p:cNvPr id="93" name="Group 92">
              <a:extLst>
                <a:ext uri="{FF2B5EF4-FFF2-40B4-BE49-F238E27FC236}">
                  <a16:creationId xmlns:a16="http://schemas.microsoft.com/office/drawing/2014/main" id="{1310D0EC-2419-49B5-90FF-8918C2399C65}"/>
                </a:ext>
              </a:extLst>
            </p:cNvPr>
            <p:cNvGrpSpPr/>
            <p:nvPr/>
          </p:nvGrpSpPr>
          <p:grpSpPr>
            <a:xfrm>
              <a:off x="3019646" y="52503"/>
              <a:ext cx="6878355" cy="4308107"/>
              <a:chOff x="3019646" y="52503"/>
              <a:chExt cx="6878355" cy="4308107"/>
            </a:xfrm>
          </p:grpSpPr>
          <p:grpSp>
            <p:nvGrpSpPr>
              <p:cNvPr id="101" name="Group 100">
                <a:extLst>
                  <a:ext uri="{FF2B5EF4-FFF2-40B4-BE49-F238E27FC236}">
                    <a16:creationId xmlns:a16="http://schemas.microsoft.com/office/drawing/2014/main" id="{321FD067-7191-44D0-9314-070D424AD3CD}"/>
                  </a:ext>
                </a:extLst>
              </p:cNvPr>
              <p:cNvGrpSpPr/>
              <p:nvPr/>
            </p:nvGrpSpPr>
            <p:grpSpPr>
              <a:xfrm>
                <a:off x="3019646" y="52503"/>
                <a:ext cx="6878355" cy="4308107"/>
                <a:chOff x="3186540" y="2170359"/>
                <a:chExt cx="6878355" cy="4227979"/>
              </a:xfrm>
            </p:grpSpPr>
            <p:sp>
              <p:nvSpPr>
                <p:cNvPr id="103" name="Rounded Rectangle 89">
                  <a:extLst>
                    <a:ext uri="{FF2B5EF4-FFF2-40B4-BE49-F238E27FC236}">
                      <a16:creationId xmlns:a16="http://schemas.microsoft.com/office/drawing/2014/main" id="{97EC8A60-120B-422C-AA2E-E4EA33EF05A8}"/>
                    </a:ext>
                  </a:extLst>
                </p:cNvPr>
                <p:cNvSpPr/>
                <p:nvPr/>
              </p:nvSpPr>
              <p:spPr>
                <a:xfrm>
                  <a:off x="3186540" y="2170359"/>
                  <a:ext cx="6878355" cy="4227979"/>
                </a:xfrm>
                <a:prstGeom prst="roundRect">
                  <a:avLst>
                    <a:gd name="adj" fmla="val 2763"/>
                  </a:avLst>
                </a:prstGeom>
                <a:solidFill>
                  <a:schemeClr val="bg1"/>
                </a:solidFill>
                <a:ln w="88900">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4" name="Picture 103">
                  <a:extLst>
                    <a:ext uri="{FF2B5EF4-FFF2-40B4-BE49-F238E27FC236}">
                      <a16:creationId xmlns:a16="http://schemas.microsoft.com/office/drawing/2014/main" id="{C93CAC8C-56C3-4381-8D99-B72CDD3BB702}"/>
                    </a:ext>
                  </a:extLst>
                </p:cNvPr>
                <p:cNvPicPr>
                  <a:picLocks noChangeAspect="1"/>
                </p:cNvPicPr>
                <p:nvPr/>
              </p:nvPicPr>
              <p:blipFill>
                <a:blip r:embed="rId6"/>
                <a:stretch>
                  <a:fillRect/>
                </a:stretch>
              </p:blipFill>
              <p:spPr>
                <a:xfrm>
                  <a:off x="3376227" y="2445615"/>
                  <a:ext cx="5809741" cy="3809577"/>
                </a:xfrm>
                <a:prstGeom prst="rect">
                  <a:avLst/>
                </a:prstGeom>
              </p:spPr>
            </p:pic>
          </p:grpSp>
          <p:pic>
            <p:nvPicPr>
              <p:cNvPr id="102" name="Picture 101">
                <a:extLst>
                  <a:ext uri="{FF2B5EF4-FFF2-40B4-BE49-F238E27FC236}">
                    <a16:creationId xmlns:a16="http://schemas.microsoft.com/office/drawing/2014/main" id="{130AEF54-845B-414B-9CB5-B5C9CF0BD808}"/>
                  </a:ext>
                </a:extLst>
              </p:cNvPr>
              <p:cNvPicPr>
                <a:picLocks noChangeAspect="1"/>
              </p:cNvPicPr>
              <p:nvPr/>
            </p:nvPicPr>
            <p:blipFill>
              <a:blip r:embed="rId7"/>
              <a:stretch>
                <a:fillRect/>
              </a:stretch>
            </p:blipFill>
            <p:spPr>
              <a:xfrm>
                <a:off x="3218962" y="267681"/>
                <a:ext cx="5780283" cy="3980603"/>
              </a:xfrm>
              <a:prstGeom prst="rect">
                <a:avLst/>
              </a:prstGeom>
            </p:spPr>
          </p:pic>
        </p:grpSp>
        <p:sp>
          <p:nvSpPr>
            <p:cNvPr id="94" name="Rectangle 93">
              <a:extLst>
                <a:ext uri="{FF2B5EF4-FFF2-40B4-BE49-F238E27FC236}">
                  <a16:creationId xmlns:a16="http://schemas.microsoft.com/office/drawing/2014/main" id="{56CBE1B4-4A0A-40F7-AA78-A76942B9B3E8}"/>
                </a:ext>
              </a:extLst>
            </p:cNvPr>
            <p:cNvSpPr/>
            <p:nvPr/>
          </p:nvSpPr>
          <p:spPr>
            <a:xfrm>
              <a:off x="5583640" y="1116080"/>
              <a:ext cx="1009731" cy="5355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6">
                    <a:lumMod val="50000"/>
                  </a:schemeClr>
                </a:contourClr>
              </a:sp3d>
            </a:bodyPr>
            <a:lstStyle/>
            <a:p>
              <a:pPr algn="r">
                <a:lnSpc>
                  <a:spcPct val="80000"/>
                </a:lnSpc>
              </a:pPr>
              <a:r>
                <a:rPr lang="en-US" sz="3600" b="1" dirty="0">
                  <a:ln w="11430"/>
                  <a:gradFill>
                    <a:gsLst>
                      <a:gs pos="0">
                        <a:srgbClr val="FA5F00"/>
                      </a:gs>
                      <a:gs pos="75000">
                        <a:schemeClr val="accent6"/>
                      </a:gs>
                      <a:gs pos="100000">
                        <a:schemeClr val="accent6"/>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b="1" dirty="0">
                  <a:ln w="11430"/>
                  <a:gradFill>
                    <a:gsLst>
                      <a:gs pos="0">
                        <a:srgbClr val="FA5F00"/>
                      </a:gs>
                      <a:gs pos="75000">
                        <a:schemeClr val="accent6"/>
                      </a:gs>
                      <a:gs pos="100000">
                        <a:schemeClr val="accent6"/>
                      </a:gs>
                    </a:gsLst>
                    <a:lin ang="5400000"/>
                  </a:gradFill>
                  <a:effectLst>
                    <a:outerShdw blurRad="50800" dist="39000" dir="5460000" algn="tl">
                      <a:srgbClr val="000000">
                        <a:alpha val="38000"/>
                      </a:srgbClr>
                    </a:outerShdw>
                  </a:effectLst>
                  <a:latin typeface="Arial" pitchFamily="34" charset="0"/>
                  <a:cs typeface="Arial" pitchFamily="34" charset="0"/>
                </a:rPr>
                <a:t>%</a:t>
              </a:r>
            </a:p>
          </p:txBody>
        </p:sp>
        <p:sp>
          <p:nvSpPr>
            <p:cNvPr id="95" name="Right Arrow 95">
              <a:extLst>
                <a:ext uri="{FF2B5EF4-FFF2-40B4-BE49-F238E27FC236}">
                  <a16:creationId xmlns:a16="http://schemas.microsoft.com/office/drawing/2014/main" id="{8E74E21A-B354-4F7E-9239-E78092CE4384}"/>
                </a:ext>
              </a:extLst>
            </p:cNvPr>
            <p:cNvSpPr/>
            <p:nvPr/>
          </p:nvSpPr>
          <p:spPr>
            <a:xfrm>
              <a:off x="6611112" y="1207008"/>
              <a:ext cx="387645" cy="332986"/>
            </a:xfrm>
            <a:prstGeom prst="rightArrow">
              <a:avLst>
                <a:gd name="adj1" fmla="val 50000"/>
                <a:gd name="adj2" fmla="val 45224"/>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6" name="Straight Connector 95">
              <a:extLst>
                <a:ext uri="{FF2B5EF4-FFF2-40B4-BE49-F238E27FC236}">
                  <a16:creationId xmlns:a16="http://schemas.microsoft.com/office/drawing/2014/main" id="{09A86DE4-19D4-43BC-B82D-697FAC905D34}"/>
                </a:ext>
              </a:extLst>
            </p:cNvPr>
            <p:cNvCxnSpPr>
              <a:cxnSpLocks/>
            </p:cNvCxnSpPr>
            <p:nvPr/>
          </p:nvCxnSpPr>
          <p:spPr>
            <a:xfrm>
              <a:off x="7037167" y="1364343"/>
              <a:ext cx="0" cy="2194502"/>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4595B18A-28A7-48A3-8607-E94A0231A8EA}"/>
                </a:ext>
              </a:extLst>
            </p:cNvPr>
            <p:cNvCxnSpPr>
              <a:cxnSpLocks/>
            </p:cNvCxnSpPr>
            <p:nvPr/>
          </p:nvCxnSpPr>
          <p:spPr>
            <a:xfrm>
              <a:off x="7030331" y="1375993"/>
              <a:ext cx="1947672" cy="0"/>
            </a:xfrm>
            <a:prstGeom prst="straightConnector1">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pic>
          <p:nvPicPr>
            <p:cNvPr id="98" name="Picture 4">
              <a:extLst>
                <a:ext uri="{FF2B5EF4-FFF2-40B4-BE49-F238E27FC236}">
                  <a16:creationId xmlns:a16="http://schemas.microsoft.com/office/drawing/2014/main" id="{40E91A04-A199-4642-8237-F98845F0DE2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94475" y="1677373"/>
              <a:ext cx="467484" cy="551526"/>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9" name="Text Box 140">
              <a:extLst>
                <a:ext uri="{FF2B5EF4-FFF2-40B4-BE49-F238E27FC236}">
                  <a16:creationId xmlns:a16="http://schemas.microsoft.com/office/drawing/2014/main" id="{3EEE7E66-7305-4029-BA2A-A160C5002134}"/>
                </a:ext>
              </a:extLst>
            </p:cNvPr>
            <p:cNvSpPr txBox="1">
              <a:spLocks noChangeArrowheads="1"/>
            </p:cNvSpPr>
            <p:nvPr/>
          </p:nvSpPr>
          <p:spPr bwMode="auto">
            <a:xfrm>
              <a:off x="7327492" y="2211679"/>
              <a:ext cx="1050346" cy="466282"/>
            </a:xfrm>
            <a:prstGeom prst="rect">
              <a:avLst/>
            </a:prstGeom>
            <a:noFill/>
            <a:ln w="9525">
              <a:noFill/>
              <a:miter lim="800000"/>
              <a:headEnd/>
              <a:tailEnd/>
            </a:ln>
            <a:effectLst/>
          </p:spPr>
          <p:txBody>
            <a:bodyPr wrap="square">
              <a:spAutoFit/>
            </a:bodyPr>
            <a:lstStyle/>
            <a:p>
              <a:pPr algn="ctr">
                <a:lnSpc>
                  <a:spcPct val="90000"/>
                </a:lnSpc>
              </a:pPr>
              <a: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t>MAR ‘20</a:t>
              </a:r>
              <a:b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br>
              <a:r>
                <a:rPr lang="en-US" sz="1600" b="1" dirty="0">
                  <a:solidFill>
                    <a:schemeClr val="bg1">
                      <a:lumMod val="50000"/>
                    </a:schemeClr>
                  </a:solidFill>
                  <a:effectLst>
                    <a:glow rad="101600">
                      <a:schemeClr val="bg1">
                        <a:alpha val="80000"/>
                      </a:schemeClr>
                    </a:glow>
                  </a:effectLst>
                  <a:latin typeface="Arial" pitchFamily="34" charset="0"/>
                  <a:cs typeface="Arial" pitchFamily="34" charset="0"/>
                </a:rPr>
                <a:t>7.40%</a:t>
              </a:r>
            </a:p>
          </p:txBody>
        </p:sp>
        <p:cxnSp>
          <p:nvCxnSpPr>
            <p:cNvPr id="100" name="Straight Arrow Connector 99">
              <a:extLst>
                <a:ext uri="{FF2B5EF4-FFF2-40B4-BE49-F238E27FC236}">
                  <a16:creationId xmlns:a16="http://schemas.microsoft.com/office/drawing/2014/main" id="{2CA6A1BF-D9B4-4298-A306-0F758D4F198C}"/>
                </a:ext>
              </a:extLst>
            </p:cNvPr>
            <p:cNvCxnSpPr>
              <a:cxnSpLocks/>
            </p:cNvCxnSpPr>
            <p:nvPr/>
          </p:nvCxnSpPr>
          <p:spPr>
            <a:xfrm>
              <a:off x="8136271" y="2598990"/>
              <a:ext cx="718500" cy="499212"/>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87EFB960-A5C0-4A85-A578-6FC6B3A4072B}"/>
              </a:ext>
            </a:extLst>
          </p:cNvPr>
          <p:cNvGrpSpPr/>
          <p:nvPr/>
        </p:nvGrpSpPr>
        <p:grpSpPr>
          <a:xfrm>
            <a:off x="3019646" y="52503"/>
            <a:ext cx="6878355" cy="4308107"/>
            <a:chOff x="3019646" y="52503"/>
            <a:chExt cx="6878355" cy="4308107"/>
          </a:xfrm>
        </p:grpSpPr>
        <p:grpSp>
          <p:nvGrpSpPr>
            <p:cNvPr id="159" name="Group 158">
              <a:extLst>
                <a:ext uri="{FF2B5EF4-FFF2-40B4-BE49-F238E27FC236}">
                  <a16:creationId xmlns:a16="http://schemas.microsoft.com/office/drawing/2014/main" id="{8232DFFE-9AC5-4AB6-88CC-958A95C60111}"/>
                </a:ext>
              </a:extLst>
            </p:cNvPr>
            <p:cNvGrpSpPr/>
            <p:nvPr/>
          </p:nvGrpSpPr>
          <p:grpSpPr>
            <a:xfrm>
              <a:off x="3019646" y="52503"/>
              <a:ext cx="6878355" cy="4308107"/>
              <a:chOff x="3019646" y="52503"/>
              <a:chExt cx="6878355" cy="4308107"/>
            </a:xfrm>
          </p:grpSpPr>
          <p:sp>
            <p:nvSpPr>
              <p:cNvPr id="178" name="Rounded Rectangle 89">
                <a:extLst>
                  <a:ext uri="{FF2B5EF4-FFF2-40B4-BE49-F238E27FC236}">
                    <a16:creationId xmlns:a16="http://schemas.microsoft.com/office/drawing/2014/main" id="{7F4C2E87-5495-49FF-9C5B-623507EB56ED}"/>
                  </a:ext>
                </a:extLst>
              </p:cNvPr>
              <p:cNvSpPr/>
              <p:nvPr/>
            </p:nvSpPr>
            <p:spPr>
              <a:xfrm>
                <a:off x="3019646" y="52503"/>
                <a:ext cx="6878355" cy="4308107"/>
              </a:xfrm>
              <a:prstGeom prst="roundRect">
                <a:avLst>
                  <a:gd name="adj" fmla="val 2763"/>
                </a:avLst>
              </a:prstGeom>
              <a:solidFill>
                <a:schemeClr val="bg1"/>
              </a:solidFill>
              <a:ln w="88900">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9" name="Picture 178">
                <a:extLst>
                  <a:ext uri="{FF2B5EF4-FFF2-40B4-BE49-F238E27FC236}">
                    <a16:creationId xmlns:a16="http://schemas.microsoft.com/office/drawing/2014/main" id="{64A29CF4-47CB-4614-BCA4-DB7737D86F1E}"/>
                  </a:ext>
                </a:extLst>
              </p:cNvPr>
              <p:cNvPicPr>
                <a:picLocks noChangeAspect="1"/>
              </p:cNvPicPr>
              <p:nvPr/>
            </p:nvPicPr>
            <p:blipFill rotWithShape="1">
              <a:blip r:embed="rId9"/>
              <a:srcRect b="6234"/>
              <a:stretch/>
            </p:blipFill>
            <p:spPr>
              <a:xfrm>
                <a:off x="3187296" y="263711"/>
                <a:ext cx="5831778" cy="3996318"/>
              </a:xfrm>
              <a:prstGeom prst="rect">
                <a:avLst/>
              </a:prstGeom>
            </p:spPr>
          </p:pic>
        </p:grpSp>
        <p:sp>
          <p:nvSpPr>
            <p:cNvPr id="164" name="Rectangle 163">
              <a:extLst>
                <a:ext uri="{FF2B5EF4-FFF2-40B4-BE49-F238E27FC236}">
                  <a16:creationId xmlns:a16="http://schemas.microsoft.com/office/drawing/2014/main" id="{96F4A98B-2E3C-4672-8CCF-7422F01204A1}"/>
                </a:ext>
              </a:extLst>
            </p:cNvPr>
            <p:cNvSpPr/>
            <p:nvPr/>
          </p:nvSpPr>
          <p:spPr>
            <a:xfrm>
              <a:off x="5538078" y="1116080"/>
              <a:ext cx="1009731" cy="5355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6">
                    <a:lumMod val="50000"/>
                  </a:schemeClr>
                </a:contourClr>
              </a:sp3d>
            </a:bodyPr>
            <a:lstStyle/>
            <a:p>
              <a:pPr algn="r">
                <a:lnSpc>
                  <a:spcPct val="80000"/>
                </a:lnSpc>
              </a:pPr>
              <a:r>
                <a:rPr lang="en-US" sz="3600" b="1" dirty="0">
                  <a:ln w="11430"/>
                  <a:gradFill>
                    <a:gsLst>
                      <a:gs pos="0">
                        <a:srgbClr val="FA5F00"/>
                      </a:gs>
                      <a:gs pos="75000">
                        <a:schemeClr val="accent6"/>
                      </a:gs>
                      <a:gs pos="100000">
                        <a:schemeClr val="accent6"/>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b="1" dirty="0">
                  <a:ln w="11430"/>
                  <a:gradFill>
                    <a:gsLst>
                      <a:gs pos="0">
                        <a:srgbClr val="FA5F00"/>
                      </a:gs>
                      <a:gs pos="75000">
                        <a:schemeClr val="accent6"/>
                      </a:gs>
                      <a:gs pos="100000">
                        <a:schemeClr val="accent6"/>
                      </a:gs>
                    </a:gsLst>
                    <a:lin ang="5400000"/>
                  </a:gradFill>
                  <a:effectLst>
                    <a:outerShdw blurRad="50800" dist="39000" dir="5460000" algn="tl">
                      <a:srgbClr val="000000">
                        <a:alpha val="38000"/>
                      </a:srgbClr>
                    </a:outerShdw>
                  </a:effectLst>
                  <a:latin typeface="Arial" pitchFamily="34" charset="0"/>
                  <a:cs typeface="Arial" pitchFamily="34" charset="0"/>
                </a:rPr>
                <a:t>%</a:t>
              </a:r>
            </a:p>
          </p:txBody>
        </p:sp>
        <p:sp>
          <p:nvSpPr>
            <p:cNvPr id="165" name="Right Arrow 95">
              <a:extLst>
                <a:ext uri="{FF2B5EF4-FFF2-40B4-BE49-F238E27FC236}">
                  <a16:creationId xmlns:a16="http://schemas.microsoft.com/office/drawing/2014/main" id="{21831E2D-45F4-463F-BFC9-3D5A09479BB7}"/>
                </a:ext>
              </a:extLst>
            </p:cNvPr>
            <p:cNvSpPr/>
            <p:nvPr/>
          </p:nvSpPr>
          <p:spPr>
            <a:xfrm>
              <a:off x="6530378" y="1207008"/>
              <a:ext cx="387645" cy="332986"/>
            </a:xfrm>
            <a:prstGeom prst="rightArrow">
              <a:avLst>
                <a:gd name="adj1" fmla="val 50000"/>
                <a:gd name="adj2" fmla="val 45224"/>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6" name="Straight Connector 165">
              <a:extLst>
                <a:ext uri="{FF2B5EF4-FFF2-40B4-BE49-F238E27FC236}">
                  <a16:creationId xmlns:a16="http://schemas.microsoft.com/office/drawing/2014/main" id="{8CA76DB6-137A-4973-B38A-5EE910D004D8}"/>
                </a:ext>
              </a:extLst>
            </p:cNvPr>
            <p:cNvCxnSpPr>
              <a:cxnSpLocks/>
            </p:cNvCxnSpPr>
            <p:nvPr/>
          </p:nvCxnSpPr>
          <p:spPr>
            <a:xfrm>
              <a:off x="6942072" y="1364343"/>
              <a:ext cx="0" cy="2194502"/>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756A5696-4A30-462D-8457-DEC9F0EDCB00}"/>
                </a:ext>
              </a:extLst>
            </p:cNvPr>
            <p:cNvCxnSpPr>
              <a:cxnSpLocks/>
            </p:cNvCxnSpPr>
            <p:nvPr/>
          </p:nvCxnSpPr>
          <p:spPr>
            <a:xfrm>
              <a:off x="6936706" y="1375993"/>
              <a:ext cx="2057400" cy="0"/>
            </a:xfrm>
            <a:prstGeom prst="straightConnector1">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pic>
          <p:nvPicPr>
            <p:cNvPr id="168" name="Picture 4">
              <a:extLst>
                <a:ext uri="{FF2B5EF4-FFF2-40B4-BE49-F238E27FC236}">
                  <a16:creationId xmlns:a16="http://schemas.microsoft.com/office/drawing/2014/main" id="{F925BFB9-21DA-42B0-A7B2-0A2FE6BC58B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6729"/>
            <a:stretch/>
          </p:blipFill>
          <p:spPr bwMode="auto">
            <a:xfrm>
              <a:off x="6365225" y="2719882"/>
              <a:ext cx="418068" cy="361393"/>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1" name="Group 170">
              <a:extLst>
                <a:ext uri="{FF2B5EF4-FFF2-40B4-BE49-F238E27FC236}">
                  <a16:creationId xmlns:a16="http://schemas.microsoft.com/office/drawing/2014/main" id="{3D47B6CF-579E-42AE-AEAC-CDDB076F536D}"/>
                </a:ext>
              </a:extLst>
            </p:cNvPr>
            <p:cNvGrpSpPr/>
            <p:nvPr/>
          </p:nvGrpSpPr>
          <p:grpSpPr>
            <a:xfrm>
              <a:off x="6080511" y="2533415"/>
              <a:ext cx="2693176" cy="1011397"/>
              <a:chOff x="6080511" y="2533415"/>
              <a:chExt cx="2693176" cy="1011397"/>
            </a:xfrm>
          </p:grpSpPr>
          <p:sp>
            <p:nvSpPr>
              <p:cNvPr id="174" name="Text Box 140">
                <a:extLst>
                  <a:ext uri="{FF2B5EF4-FFF2-40B4-BE49-F238E27FC236}">
                    <a16:creationId xmlns:a16="http://schemas.microsoft.com/office/drawing/2014/main" id="{CF16C1B8-EC52-4786-9792-3255FADCD999}"/>
                  </a:ext>
                </a:extLst>
              </p:cNvPr>
              <p:cNvSpPr txBox="1">
                <a:spLocks noChangeArrowheads="1"/>
              </p:cNvSpPr>
              <p:nvPr/>
            </p:nvSpPr>
            <p:spPr bwMode="auto">
              <a:xfrm>
                <a:off x="6080511" y="3078531"/>
                <a:ext cx="1001154" cy="466281"/>
              </a:xfrm>
              <a:prstGeom prst="rect">
                <a:avLst/>
              </a:prstGeom>
              <a:noFill/>
              <a:ln w="9525">
                <a:noFill/>
                <a:miter lim="800000"/>
                <a:headEnd/>
                <a:tailEnd/>
              </a:ln>
              <a:effectLst/>
            </p:spPr>
            <p:txBody>
              <a:bodyPr wrap="square">
                <a:spAutoFit/>
              </a:bodyPr>
              <a:lstStyle/>
              <a:p>
                <a:pPr algn="ctr">
                  <a:lnSpc>
                    <a:spcPct val="90000"/>
                  </a:lnSpc>
                </a:pPr>
                <a: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t>NOV ‘20</a:t>
                </a:r>
                <a:b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br>
                <a:r>
                  <a:rPr lang="en-US" sz="1600" b="1" dirty="0">
                    <a:solidFill>
                      <a:schemeClr val="bg1">
                        <a:lumMod val="50000"/>
                      </a:schemeClr>
                    </a:solidFill>
                    <a:effectLst>
                      <a:glow rad="101600">
                        <a:schemeClr val="bg1">
                          <a:alpha val="80000"/>
                        </a:schemeClr>
                      </a:glow>
                    </a:effectLst>
                    <a:latin typeface="Arial" pitchFamily="34" charset="0"/>
                    <a:cs typeface="Arial" pitchFamily="34" charset="0"/>
                  </a:rPr>
                  <a:t>7.18%</a:t>
                </a:r>
              </a:p>
            </p:txBody>
          </p:sp>
          <p:cxnSp>
            <p:nvCxnSpPr>
              <p:cNvPr id="175" name="Straight Arrow Connector 174">
                <a:extLst>
                  <a:ext uri="{FF2B5EF4-FFF2-40B4-BE49-F238E27FC236}">
                    <a16:creationId xmlns:a16="http://schemas.microsoft.com/office/drawing/2014/main" id="{32A17436-B5B8-4D06-AEBA-5889A559BB41}"/>
                  </a:ext>
                </a:extLst>
              </p:cNvPr>
              <p:cNvCxnSpPr>
                <a:cxnSpLocks/>
              </p:cNvCxnSpPr>
              <p:nvPr/>
            </p:nvCxnSpPr>
            <p:spPr>
              <a:xfrm>
                <a:off x="6917043" y="3377942"/>
                <a:ext cx="1856644" cy="0"/>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6" name="Text Box 140">
                <a:extLst>
                  <a:ext uri="{FF2B5EF4-FFF2-40B4-BE49-F238E27FC236}">
                    <a16:creationId xmlns:a16="http://schemas.microsoft.com/office/drawing/2014/main" id="{0CD246B6-A6E3-4C40-BF5B-934272C406C1}"/>
                  </a:ext>
                </a:extLst>
              </p:cNvPr>
              <p:cNvSpPr txBox="1">
                <a:spLocks noChangeArrowheads="1"/>
              </p:cNvSpPr>
              <p:nvPr/>
            </p:nvSpPr>
            <p:spPr bwMode="auto">
              <a:xfrm>
                <a:off x="6414489" y="2533415"/>
                <a:ext cx="336666" cy="244682"/>
              </a:xfrm>
              <a:prstGeom prst="rect">
                <a:avLst/>
              </a:prstGeom>
              <a:noFill/>
              <a:ln w="9525">
                <a:noFill/>
                <a:miter lim="800000"/>
                <a:headEnd/>
                <a:tailEnd/>
              </a:ln>
              <a:effectLst/>
            </p:spPr>
            <p:txBody>
              <a:bodyPr wrap="square">
                <a:spAutoFit/>
              </a:bodyPr>
              <a:lstStyle/>
              <a:p>
                <a:pPr algn="ctr">
                  <a:lnSpc>
                    <a:spcPct val="90000"/>
                  </a:lnSpc>
                </a:pPr>
                <a: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t>A</a:t>
                </a:r>
                <a:endParaRPr lang="en-US" sz="1600" b="1" dirty="0">
                  <a:solidFill>
                    <a:schemeClr val="bg1">
                      <a:lumMod val="50000"/>
                    </a:schemeClr>
                  </a:solidFill>
                  <a:effectLst>
                    <a:glow rad="101600">
                      <a:schemeClr val="bg1">
                        <a:alpha val="80000"/>
                      </a:schemeClr>
                    </a:glow>
                  </a:effectLst>
                  <a:latin typeface="Arial" pitchFamily="34" charset="0"/>
                  <a:cs typeface="Arial" pitchFamily="34" charset="0"/>
                </a:endParaRPr>
              </a:p>
            </p:txBody>
          </p:sp>
        </p:grpSp>
      </p:grpSp>
      <p:sp>
        <p:nvSpPr>
          <p:cNvPr id="2" name="Date Placeholder 1">
            <a:extLst>
              <a:ext uri="{FF2B5EF4-FFF2-40B4-BE49-F238E27FC236}">
                <a16:creationId xmlns:a16="http://schemas.microsoft.com/office/drawing/2014/main" id="{E05392E8-D2DD-72C3-831F-2E4FA2CA7FC6}"/>
              </a:ext>
            </a:extLst>
          </p:cNvPr>
          <p:cNvSpPr>
            <a:spLocks noGrp="1"/>
          </p:cNvSpPr>
          <p:nvPr>
            <p:ph type="dt" sz="half" idx="2"/>
          </p:nvPr>
        </p:nvSpPr>
        <p:spPr/>
        <p:txBody>
          <a:bodyPr/>
          <a:lstStyle/>
          <a:p>
            <a:r>
              <a:rPr lang="en-US"/>
              <a:t>September 7, 2022</a:t>
            </a:r>
            <a:endParaRPr lang="en-US" dirty="0"/>
          </a:p>
        </p:txBody>
      </p:sp>
      <p:sp>
        <p:nvSpPr>
          <p:cNvPr id="3" name="Footer Placeholder 2">
            <a:extLst>
              <a:ext uri="{FF2B5EF4-FFF2-40B4-BE49-F238E27FC236}">
                <a16:creationId xmlns:a16="http://schemas.microsoft.com/office/drawing/2014/main" id="{C090AC6A-DB96-0DD9-034F-F96AC36CD4C5}"/>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67789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900" fill="hold"/>
                                        <p:tgtEl>
                                          <p:spTgt spid="5"/>
                                        </p:tgtEl>
                                        <p:attrNameLst>
                                          <p:attrName>ppt_x</p:attrName>
                                        </p:attrNameLst>
                                      </p:cBhvr>
                                      <p:tavLst>
                                        <p:tav tm="0">
                                          <p:val>
                                            <p:strVal val="1+#ppt_w/2"/>
                                          </p:val>
                                        </p:tav>
                                        <p:tav tm="100000">
                                          <p:val>
                                            <p:strVal val="#ppt_x"/>
                                          </p:val>
                                        </p:tav>
                                      </p:tavLst>
                                    </p:anim>
                                    <p:anim calcmode="lin" valueType="num">
                                      <p:cBhvr additive="base">
                                        <p:cTn id="8" dur="9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13E92A2B-50A9-4877-91BE-C42BEDF8BE94}"/>
              </a:ext>
            </a:extLst>
          </p:cNvPr>
          <p:cNvPicPr>
            <a:picLocks noChangeAspect="1"/>
          </p:cNvPicPr>
          <p:nvPr/>
        </p:nvPicPr>
        <p:blipFill>
          <a:blip r:embed="rId2"/>
          <a:stretch>
            <a:fillRect/>
          </a:stretch>
        </p:blipFill>
        <p:spPr>
          <a:xfrm>
            <a:off x="46309" y="689210"/>
            <a:ext cx="1197864" cy="2897925"/>
          </a:xfrm>
          <a:prstGeom prst="rect">
            <a:avLst/>
          </a:prstGeom>
        </p:spPr>
      </p:pic>
      <p:pic>
        <p:nvPicPr>
          <p:cNvPr id="133" name="Picture 132" hidden="1"/>
          <p:cNvPicPr>
            <a:picLocks noChangeAspect="1"/>
          </p:cNvPicPr>
          <p:nvPr/>
        </p:nvPicPr>
        <p:blipFill>
          <a:blip r:embed="rId3"/>
          <a:stretch>
            <a:fillRect/>
          </a:stretch>
        </p:blipFill>
        <p:spPr>
          <a:xfrm>
            <a:off x="46361" y="689209"/>
            <a:ext cx="1201943" cy="2907792"/>
          </a:xfrm>
          <a:prstGeom prst="rect">
            <a:avLst/>
          </a:prstGeom>
        </p:spPr>
      </p:pic>
      <p:sp>
        <p:nvSpPr>
          <p:cNvPr id="218" name="TextBox 217"/>
          <p:cNvSpPr txBox="1"/>
          <p:nvPr/>
        </p:nvSpPr>
        <p:spPr>
          <a:xfrm>
            <a:off x="7832616" y="3251498"/>
            <a:ext cx="1143000" cy="1477328"/>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4mil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5.2mil</a:t>
            </a:r>
          </a:p>
          <a:p>
            <a:pPr algn="r">
              <a:spcBef>
                <a:spcPts val="600"/>
              </a:spcBef>
              <a:tabLst>
                <a:tab pos="290513" algn="l"/>
              </a:tabLst>
            </a:pPr>
            <a:r>
              <a:rPr lang="en-US" sz="1400" b="1" dirty="0">
                <a:latin typeface="Arial" pitchFamily="34" charset="0"/>
                <a:cs typeface="Arial" pitchFamily="34" charset="0"/>
              </a:rPr>
              <a:t>	100%</a:t>
            </a:r>
          </a:p>
          <a:p>
            <a:pPr algn="r">
              <a:spcBef>
                <a:spcPts val="600"/>
              </a:spcBef>
              <a:tabLst>
                <a:tab pos="2119313" algn="l"/>
              </a:tabLst>
            </a:pPr>
            <a:r>
              <a:rPr lang="en-US" sz="1400" b="1" dirty="0">
                <a:latin typeface="Arial" pitchFamily="34" charset="0"/>
                <a:cs typeface="Arial" pitchFamily="34" charset="0"/>
              </a:rPr>
              <a:t>5.2mil</a:t>
            </a:r>
          </a:p>
        </p:txBody>
      </p:sp>
      <p:sp>
        <p:nvSpPr>
          <p:cNvPr id="219" name="TextBox 218"/>
          <p:cNvSpPr txBox="1"/>
          <p:nvPr/>
        </p:nvSpPr>
        <p:spPr>
          <a:xfrm>
            <a:off x="6839996" y="3251498"/>
            <a:ext cx="1143000" cy="1477328"/>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6mil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7.8mil</a:t>
            </a:r>
          </a:p>
          <a:p>
            <a:pPr algn="r">
              <a:spcBef>
                <a:spcPts val="600"/>
              </a:spcBef>
              <a:tabLst>
                <a:tab pos="290513" algn="l"/>
              </a:tabLst>
            </a:pPr>
            <a:r>
              <a:rPr lang="en-US" sz="1400" b="1" dirty="0">
                <a:latin typeface="Arial" pitchFamily="34" charset="0"/>
                <a:cs typeface="Arial" pitchFamily="34" charset="0"/>
              </a:rPr>
              <a:t>	75%</a:t>
            </a:r>
          </a:p>
          <a:p>
            <a:pPr algn="r">
              <a:spcBef>
                <a:spcPts val="600"/>
              </a:spcBef>
              <a:tabLst>
                <a:tab pos="2119313" algn="l"/>
              </a:tabLst>
            </a:pPr>
            <a:r>
              <a:rPr lang="en-US" sz="1400" b="1" dirty="0">
                <a:latin typeface="Arial" pitchFamily="34" charset="0"/>
                <a:cs typeface="Arial" pitchFamily="34" charset="0"/>
              </a:rPr>
              <a:t>5.85mil</a:t>
            </a:r>
          </a:p>
        </p:txBody>
      </p:sp>
      <p:sp>
        <p:nvSpPr>
          <p:cNvPr id="220" name="A x's"/>
          <p:cNvSpPr txBox="1"/>
          <p:nvPr/>
        </p:nvSpPr>
        <p:spPr>
          <a:xfrm>
            <a:off x="7961644" y="3251498"/>
            <a:ext cx="1092493" cy="2646878"/>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n w="3175">
                  <a:solidFill>
                    <a:schemeClr val="accent6"/>
                  </a:solidFill>
                </a:ln>
                <a:solidFill>
                  <a:schemeClr val="accent6"/>
                </a:solidFill>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21" name="A x's"/>
          <p:cNvSpPr txBox="1"/>
          <p:nvPr/>
        </p:nvSpPr>
        <p:spPr>
          <a:xfrm>
            <a:off x="6969024" y="3251498"/>
            <a:ext cx="1092493" cy="2646878"/>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n w="3175">
                  <a:solidFill>
                    <a:schemeClr val="accent6"/>
                  </a:solidFill>
                </a:ln>
                <a:solidFill>
                  <a:schemeClr val="accent6"/>
                </a:solidFill>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224" name="Text Box 140"/>
          <p:cNvSpPr txBox="1">
            <a:spLocks noChangeArrowheads="1"/>
          </p:cNvSpPr>
          <p:nvPr/>
        </p:nvSpPr>
        <p:spPr bwMode="auto">
          <a:xfrm>
            <a:off x="3864340" y="2449254"/>
            <a:ext cx="1509324" cy="227755"/>
          </a:xfrm>
          <a:prstGeom prst="rect">
            <a:avLst/>
          </a:prstGeom>
          <a:noFill/>
          <a:ln w="9525">
            <a:noFill/>
            <a:miter lim="800000"/>
            <a:headEnd/>
            <a:tailEnd/>
          </a:ln>
          <a:effectLst/>
        </p:spPr>
        <p:txBody>
          <a:bodyPr wrap="square">
            <a:spAutoFit/>
          </a:bodyPr>
          <a:lstStyle/>
          <a:p>
            <a:pPr algn="ctr">
              <a:lnSpc>
                <a:spcPct val="80000"/>
              </a:lnSpc>
            </a:pPr>
            <a:r>
              <a:rPr lang="en-US" sz="1100" b="1" dirty="0">
                <a:solidFill>
                  <a:srgbClr val="000000"/>
                </a:solidFill>
                <a:latin typeface="Arial" pitchFamily="34" charset="0"/>
                <a:cs typeface="Arial" pitchFamily="34" charset="0"/>
              </a:rPr>
              <a:t>Total Project Costs</a:t>
            </a:r>
            <a:endParaRPr lang="en-US" sz="1200" b="1" baseline="-25000" dirty="0">
              <a:solidFill>
                <a:srgbClr val="000000"/>
              </a:solidFill>
              <a:latin typeface="Arial" pitchFamily="34" charset="0"/>
              <a:cs typeface="Arial" pitchFamily="34" charset="0"/>
            </a:endParaRPr>
          </a:p>
        </p:txBody>
      </p:sp>
      <p:sp>
        <p:nvSpPr>
          <p:cNvPr id="225" name="Rounded Rectangle 224"/>
          <p:cNvSpPr/>
          <p:nvPr/>
        </p:nvSpPr>
        <p:spPr>
          <a:xfrm>
            <a:off x="4390402" y="710863"/>
            <a:ext cx="457200" cy="1692848"/>
          </a:xfrm>
          <a:prstGeom prst="roundRect">
            <a:avLst>
              <a:gd name="adj" fmla="val 5128"/>
            </a:avLst>
          </a:prstGeom>
          <a:solidFill>
            <a:srgbClr val="C5B089"/>
          </a:solidFill>
          <a:ln w="15875">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227" name="Rounded Rectangle 226"/>
          <p:cNvSpPr/>
          <p:nvPr/>
        </p:nvSpPr>
        <p:spPr>
          <a:xfrm>
            <a:off x="4390402" y="541530"/>
            <a:ext cx="457200" cy="1862181"/>
          </a:xfrm>
          <a:prstGeom prst="roundRect">
            <a:avLst>
              <a:gd name="adj" fmla="val 5128"/>
            </a:avLst>
          </a:prstGeom>
          <a:noFill/>
          <a:ln w="22225">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228" name="Straight Connector 227"/>
          <p:cNvCxnSpPr/>
          <p:nvPr/>
        </p:nvCxnSpPr>
        <p:spPr>
          <a:xfrm>
            <a:off x="4238002" y="2408673"/>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9" name="Text Box 140"/>
          <p:cNvSpPr txBox="1">
            <a:spLocks noChangeArrowheads="1"/>
          </p:cNvSpPr>
          <p:nvPr/>
        </p:nvSpPr>
        <p:spPr bwMode="auto">
          <a:xfrm>
            <a:off x="4132142" y="314181"/>
            <a:ext cx="995944" cy="243786"/>
          </a:xfrm>
          <a:prstGeom prst="rect">
            <a:avLst/>
          </a:prstGeom>
          <a:noFill/>
          <a:ln w="9525">
            <a:noFill/>
            <a:miter lim="800000"/>
            <a:headEnd/>
            <a:tailEnd/>
          </a:ln>
          <a:effectLst/>
        </p:spPr>
        <p:txBody>
          <a:bodyPr wrap="square">
            <a:spAutoFit/>
          </a:bodyPr>
          <a:lstStyle/>
          <a:p>
            <a:pPr algn="ctr">
              <a:lnSpc>
                <a:spcPct val="80000"/>
              </a:lnSpc>
            </a:pPr>
            <a:r>
              <a:rPr lang="en-US" sz="1200" b="1" dirty="0">
                <a:solidFill>
                  <a:srgbClr val="000000"/>
                </a:solidFill>
                <a:latin typeface="Arial" pitchFamily="34" charset="0"/>
                <a:cs typeface="Arial" pitchFamily="34" charset="0"/>
              </a:rPr>
              <a:t>$10.8mil</a:t>
            </a:r>
            <a:endParaRPr lang="en-US" sz="1400" b="1" baseline="-25000" dirty="0">
              <a:solidFill>
                <a:srgbClr val="000000"/>
              </a:solidFill>
              <a:latin typeface="Arial" pitchFamily="34" charset="0"/>
              <a:cs typeface="Arial" pitchFamily="34" charset="0"/>
            </a:endParaRPr>
          </a:p>
        </p:txBody>
      </p:sp>
      <p:sp>
        <p:nvSpPr>
          <p:cNvPr id="233" name="TextBox 232"/>
          <p:cNvSpPr txBox="1"/>
          <p:nvPr/>
        </p:nvSpPr>
        <p:spPr>
          <a:xfrm>
            <a:off x="4567416" y="3251498"/>
            <a:ext cx="2743200" cy="2646878"/>
          </a:xfrm>
          <a:prstGeom prst="rect">
            <a:avLst/>
          </a:prstGeom>
          <a:noFill/>
        </p:spPr>
        <p:txBody>
          <a:bodyPr wrap="square" rtlCol="0">
            <a:spAutoFit/>
          </a:bodyPr>
          <a:lstStyle/>
          <a:p>
            <a:pPr>
              <a:spcBef>
                <a:spcPts val="600"/>
              </a:spcBef>
              <a:tabLst>
                <a:tab pos="2176463" algn="l"/>
              </a:tabLst>
            </a:pPr>
            <a:r>
              <a:rPr lang="en-US" sz="1400" b="1" dirty="0">
                <a:latin typeface="Arial" pitchFamily="34" charset="0"/>
                <a:cs typeface="Arial" pitchFamily="34" charset="0"/>
              </a:rPr>
              <a:t>Eligible basis</a:t>
            </a:r>
          </a:p>
          <a:p>
            <a:pPr>
              <a:spcBef>
                <a:spcPts val="600"/>
              </a:spcBef>
              <a:tabLst>
                <a:tab pos="2176463" algn="l"/>
              </a:tabLst>
            </a:pPr>
            <a:r>
              <a:rPr lang="en-US" sz="1400" b="1" dirty="0">
                <a:latin typeface="Arial" pitchFamily="34" charset="0"/>
                <a:cs typeface="Arial" pitchFamily="34" charset="0"/>
              </a:rPr>
              <a:t>DDA/QCT basis boost	</a:t>
            </a:r>
          </a:p>
          <a:p>
            <a:pPr>
              <a:spcBef>
                <a:spcPts val="600"/>
              </a:spcBef>
              <a:tabLst>
                <a:tab pos="2176463" algn="l"/>
              </a:tabLst>
            </a:pPr>
            <a:r>
              <a:rPr lang="en-US" sz="1400" b="1" dirty="0">
                <a:latin typeface="Arial" pitchFamily="34" charset="0"/>
                <a:cs typeface="Arial" pitchFamily="34" charset="0"/>
              </a:rPr>
              <a:t>Eligible basis (adjusted)</a:t>
            </a:r>
          </a:p>
          <a:p>
            <a:pPr>
              <a:spcBef>
                <a:spcPts val="600"/>
              </a:spcBef>
              <a:tabLst>
                <a:tab pos="2176463" algn="l"/>
              </a:tabLst>
            </a:pPr>
            <a:r>
              <a:rPr lang="en-US" sz="1400" b="1" dirty="0">
                <a:latin typeface="Arial" pitchFamily="34" charset="0"/>
                <a:cs typeface="Arial" pitchFamily="34" charset="0"/>
              </a:rPr>
              <a:t>Applicable fraction	</a:t>
            </a:r>
          </a:p>
          <a:p>
            <a:pPr>
              <a:spcBef>
                <a:spcPts val="600"/>
              </a:spcBef>
              <a:tabLst>
                <a:tab pos="2176463" algn="l"/>
              </a:tabLst>
            </a:pPr>
            <a:r>
              <a:rPr lang="en-US" sz="1400" b="1" dirty="0">
                <a:latin typeface="Arial" pitchFamily="34" charset="0"/>
                <a:cs typeface="Arial" pitchFamily="34" charset="0"/>
              </a:rPr>
              <a:t>Qualified basis</a:t>
            </a:r>
          </a:p>
          <a:p>
            <a:pPr>
              <a:spcBef>
                <a:spcPts val="600"/>
              </a:spcBef>
              <a:tabLst>
                <a:tab pos="2176463" algn="l"/>
              </a:tabLst>
            </a:pPr>
            <a:r>
              <a:rPr lang="en-US" sz="1400" b="1" dirty="0">
                <a:ln w="3175">
                  <a:solidFill>
                    <a:schemeClr val="accent6"/>
                  </a:solidFill>
                </a:ln>
                <a:solidFill>
                  <a:schemeClr val="accent6"/>
                </a:solidFill>
                <a:latin typeface="Arial" pitchFamily="34" charset="0"/>
                <a:cs typeface="Arial" pitchFamily="34" charset="0"/>
              </a:rPr>
              <a:t>Tax credit percentage</a:t>
            </a:r>
            <a:r>
              <a:rPr lang="en-US" sz="1400" b="1" dirty="0">
                <a:latin typeface="Arial" pitchFamily="34" charset="0"/>
                <a:cs typeface="Arial" pitchFamily="34" charset="0"/>
              </a:rPr>
              <a:t>	</a:t>
            </a:r>
          </a:p>
          <a:p>
            <a:pPr>
              <a:spcBef>
                <a:spcPts val="600"/>
              </a:spcBef>
              <a:tabLst>
                <a:tab pos="2176463" algn="l"/>
              </a:tabLst>
            </a:pPr>
            <a:r>
              <a:rPr lang="en-US" sz="1400" b="1" dirty="0">
                <a:latin typeface="Arial" pitchFamily="34" charset="0"/>
                <a:cs typeface="Arial" pitchFamily="34" charset="0"/>
              </a:rPr>
              <a:t>Annual tax credits</a:t>
            </a:r>
          </a:p>
          <a:p>
            <a:pPr>
              <a:spcBef>
                <a:spcPts val="600"/>
              </a:spcBef>
              <a:tabLst>
                <a:tab pos="2176463" algn="l"/>
              </a:tabLst>
            </a:pPr>
            <a:r>
              <a:rPr lang="en-US" sz="1400" b="1" dirty="0">
                <a:latin typeface="Arial" pitchFamily="34" charset="0"/>
                <a:cs typeface="Arial" pitchFamily="34" charset="0"/>
              </a:rPr>
              <a:t>Ten years</a:t>
            </a:r>
          </a:p>
          <a:p>
            <a:pPr>
              <a:spcBef>
                <a:spcPts val="600"/>
              </a:spcBef>
              <a:tabLst>
                <a:tab pos="2176463" algn="l"/>
              </a:tabLst>
            </a:pPr>
            <a:r>
              <a:rPr lang="en-US" sz="1400" b="1" dirty="0">
                <a:latin typeface="Arial" pitchFamily="34" charset="0"/>
                <a:cs typeface="Arial" pitchFamily="34" charset="0"/>
              </a:rPr>
              <a:t>Total tax credits</a:t>
            </a:r>
          </a:p>
        </p:txBody>
      </p:sp>
      <p:sp>
        <p:nvSpPr>
          <p:cNvPr id="234" name="TextBox 233"/>
          <p:cNvSpPr txBox="1"/>
          <p:nvPr/>
        </p:nvSpPr>
        <p:spPr>
          <a:xfrm>
            <a:off x="5089349" y="1584848"/>
            <a:ext cx="2055390" cy="369332"/>
          </a:xfrm>
          <a:prstGeom prst="rect">
            <a:avLst/>
          </a:prstGeom>
          <a:noFill/>
        </p:spPr>
        <p:txBody>
          <a:bodyPr wrap="square" rtlCol="0">
            <a:spAutoFit/>
          </a:bodyPr>
          <a:lstStyle/>
          <a:p>
            <a:r>
              <a:rPr lang="en-US" b="1" dirty="0">
                <a:solidFill>
                  <a:srgbClr val="6E5A36"/>
                </a:solidFill>
                <a:latin typeface="Arial" pitchFamily="34" charset="0"/>
                <a:cs typeface="Arial" pitchFamily="34" charset="0"/>
              </a:rPr>
              <a:t>Eligible Basis</a:t>
            </a:r>
          </a:p>
        </p:txBody>
      </p:sp>
      <p:sp>
        <p:nvSpPr>
          <p:cNvPr id="235" name="Text Box 140"/>
          <p:cNvSpPr txBox="1">
            <a:spLocks noChangeArrowheads="1"/>
          </p:cNvSpPr>
          <p:nvPr/>
        </p:nvSpPr>
        <p:spPr bwMode="auto">
          <a:xfrm>
            <a:off x="6680411" y="1655938"/>
            <a:ext cx="1386818" cy="289310"/>
          </a:xfrm>
          <a:prstGeom prst="rect">
            <a:avLst/>
          </a:prstGeom>
          <a:noFill/>
          <a:ln w="9525">
            <a:noFill/>
            <a:miter lim="800000"/>
            <a:headEnd/>
            <a:tailEnd/>
          </a:ln>
          <a:effectLst/>
        </p:spPr>
        <p:txBody>
          <a:bodyPr wrap="square">
            <a:spAutoFit/>
          </a:bodyPr>
          <a:lstStyle/>
          <a:p>
            <a:pPr>
              <a:lnSpc>
                <a:spcPct val="80000"/>
              </a:lnSpc>
            </a:pPr>
            <a:r>
              <a:rPr lang="en-US" sz="1600" b="1" dirty="0">
                <a:solidFill>
                  <a:srgbClr val="000000"/>
                </a:solidFill>
                <a:latin typeface="Arial" pitchFamily="34" charset="0"/>
                <a:cs typeface="Arial" pitchFamily="34" charset="0"/>
              </a:rPr>
              <a:t>= $10mil</a:t>
            </a:r>
            <a:endParaRPr lang="en-US" b="1" baseline="-25000" dirty="0">
              <a:solidFill>
                <a:srgbClr val="000000"/>
              </a:solidFill>
              <a:latin typeface="Arial" pitchFamily="34" charset="0"/>
              <a:cs typeface="Arial" pitchFamily="34" charset="0"/>
            </a:endParaRPr>
          </a:p>
        </p:txBody>
      </p:sp>
      <p:sp>
        <p:nvSpPr>
          <p:cNvPr id="236" name="Freeform 235"/>
          <p:cNvSpPr/>
          <p:nvPr/>
        </p:nvSpPr>
        <p:spPr>
          <a:xfrm>
            <a:off x="7363328" y="1902661"/>
            <a:ext cx="84264" cy="356616"/>
          </a:xfrm>
          <a:custGeom>
            <a:avLst/>
            <a:gdLst>
              <a:gd name="connsiteX0" fmla="*/ 0 w 60157"/>
              <a:gd name="connsiteY0" fmla="*/ 0 h 529389"/>
              <a:gd name="connsiteX1" fmla="*/ 36094 w 60157"/>
              <a:gd name="connsiteY1" fmla="*/ 216568 h 529389"/>
              <a:gd name="connsiteX2" fmla="*/ 60157 w 60157"/>
              <a:gd name="connsiteY2" fmla="*/ 529389 h 529389"/>
            </a:gdLst>
            <a:ahLst/>
            <a:cxnLst>
              <a:cxn ang="0">
                <a:pos x="connsiteX0" y="connsiteY0"/>
              </a:cxn>
              <a:cxn ang="0">
                <a:pos x="connsiteX1" y="connsiteY1"/>
              </a:cxn>
              <a:cxn ang="0">
                <a:pos x="connsiteX2" y="connsiteY2"/>
              </a:cxn>
            </a:cxnLst>
            <a:rect l="l" t="t" r="r" b="b"/>
            <a:pathLst>
              <a:path w="60157" h="529389">
                <a:moveTo>
                  <a:pt x="0" y="0"/>
                </a:moveTo>
                <a:cubicBezTo>
                  <a:pt x="13034" y="64168"/>
                  <a:pt x="26068" y="128337"/>
                  <a:pt x="36094" y="216568"/>
                </a:cubicBezTo>
                <a:cubicBezTo>
                  <a:pt x="46120" y="304800"/>
                  <a:pt x="53138" y="417094"/>
                  <a:pt x="60157" y="52938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7" name="Freeform 236"/>
          <p:cNvSpPr/>
          <p:nvPr/>
        </p:nvSpPr>
        <p:spPr>
          <a:xfrm>
            <a:off x="7700210" y="1828195"/>
            <a:ext cx="777240" cy="612648"/>
          </a:xfrm>
          <a:custGeom>
            <a:avLst/>
            <a:gdLst>
              <a:gd name="connsiteX0" fmla="*/ 0 w 565870"/>
              <a:gd name="connsiteY0" fmla="*/ 0 h 445169"/>
              <a:gd name="connsiteX1" fmla="*/ 409074 w 565870"/>
              <a:gd name="connsiteY1" fmla="*/ 120316 h 445169"/>
              <a:gd name="connsiteX2" fmla="*/ 541421 w 565870"/>
              <a:gd name="connsiteY2" fmla="*/ 264695 h 445169"/>
              <a:gd name="connsiteX3" fmla="*/ 565485 w 565870"/>
              <a:gd name="connsiteY3" fmla="*/ 445169 h 445169"/>
            </a:gdLst>
            <a:ahLst/>
            <a:cxnLst>
              <a:cxn ang="0">
                <a:pos x="connsiteX0" y="connsiteY0"/>
              </a:cxn>
              <a:cxn ang="0">
                <a:pos x="connsiteX1" y="connsiteY1"/>
              </a:cxn>
              <a:cxn ang="0">
                <a:pos x="connsiteX2" y="connsiteY2"/>
              </a:cxn>
              <a:cxn ang="0">
                <a:pos x="connsiteX3" y="connsiteY3"/>
              </a:cxn>
            </a:cxnLst>
            <a:rect l="l" t="t" r="r" b="b"/>
            <a:pathLst>
              <a:path w="565870" h="445169">
                <a:moveTo>
                  <a:pt x="0" y="0"/>
                </a:moveTo>
                <a:cubicBezTo>
                  <a:pt x="159418" y="38100"/>
                  <a:pt x="318837" y="76200"/>
                  <a:pt x="409074" y="120316"/>
                </a:cubicBezTo>
                <a:cubicBezTo>
                  <a:pt x="499311" y="164432"/>
                  <a:pt x="515353" y="210553"/>
                  <a:pt x="541421" y="264695"/>
                </a:cubicBezTo>
                <a:cubicBezTo>
                  <a:pt x="567489" y="318837"/>
                  <a:pt x="566487" y="382003"/>
                  <a:pt x="565485" y="44516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 name="Rectangle 85"/>
          <p:cNvSpPr>
            <a:spLocks noChangeAspect="1" noChangeArrowheads="1"/>
          </p:cNvSpPr>
          <p:nvPr/>
        </p:nvSpPr>
        <p:spPr bwMode="auto">
          <a:xfrm>
            <a:off x="7103833" y="2687292"/>
            <a:ext cx="732496" cy="489708"/>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39" name="Rectangle 85"/>
          <p:cNvSpPr>
            <a:spLocks noChangeArrowheads="1"/>
          </p:cNvSpPr>
          <p:nvPr/>
        </p:nvSpPr>
        <p:spPr bwMode="auto">
          <a:xfrm>
            <a:off x="7103833" y="2809973"/>
            <a:ext cx="731520" cy="374904"/>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240" name="AutoShape 86"/>
          <p:cNvSpPr>
            <a:spLocks noChangeAspect="1" noChangeArrowheads="1"/>
          </p:cNvSpPr>
          <p:nvPr/>
        </p:nvSpPr>
        <p:spPr bwMode="auto">
          <a:xfrm rot="10800000">
            <a:off x="7059595" y="2496123"/>
            <a:ext cx="820973" cy="189768"/>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41" name="Rectangle 85"/>
          <p:cNvSpPr>
            <a:spLocks noChangeAspect="1" noChangeArrowheads="1"/>
          </p:cNvSpPr>
          <p:nvPr/>
        </p:nvSpPr>
        <p:spPr bwMode="auto">
          <a:xfrm>
            <a:off x="8223211" y="2813375"/>
            <a:ext cx="543904" cy="363625"/>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242" name="Rectangle 85"/>
          <p:cNvSpPr>
            <a:spLocks noChangeArrowheads="1"/>
          </p:cNvSpPr>
          <p:nvPr/>
        </p:nvSpPr>
        <p:spPr bwMode="auto">
          <a:xfrm>
            <a:off x="8223211" y="2812334"/>
            <a:ext cx="543904" cy="364666"/>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243" name="AutoShape 86"/>
          <p:cNvSpPr>
            <a:spLocks noChangeAspect="1" noChangeArrowheads="1"/>
          </p:cNvSpPr>
          <p:nvPr/>
        </p:nvSpPr>
        <p:spPr bwMode="auto">
          <a:xfrm rot="10800000">
            <a:off x="8190363" y="2671426"/>
            <a:ext cx="609601" cy="14090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244" name="TextBox 243"/>
          <p:cNvSpPr txBox="1"/>
          <p:nvPr/>
        </p:nvSpPr>
        <p:spPr>
          <a:xfrm>
            <a:off x="8329092" y="2442826"/>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B</a:t>
            </a:r>
          </a:p>
        </p:txBody>
      </p:sp>
      <p:sp>
        <p:nvSpPr>
          <p:cNvPr id="245" name="TextBox 244"/>
          <p:cNvSpPr txBox="1"/>
          <p:nvPr/>
        </p:nvSpPr>
        <p:spPr>
          <a:xfrm>
            <a:off x="7298584" y="2259056"/>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A</a:t>
            </a:r>
          </a:p>
        </p:txBody>
      </p:sp>
      <p:cxnSp>
        <p:nvCxnSpPr>
          <p:cNvPr id="246" name="Straight Connector 245"/>
          <p:cNvCxnSpPr/>
          <p:nvPr/>
        </p:nvCxnSpPr>
        <p:spPr>
          <a:xfrm>
            <a:off x="4657410" y="4375022"/>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4657410" y="3790443"/>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7059595" y="3790443"/>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8046338" y="3790443"/>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4657410" y="4963571"/>
            <a:ext cx="2176272"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7059595" y="437502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8046338" y="437502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a:off x="7059595" y="4963571"/>
            <a:ext cx="862223"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8046338" y="4963571"/>
            <a:ext cx="862223"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a:off x="7059595" y="553929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4657410" y="5539292"/>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a:off x="8046338" y="553929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1"/>
          <p:cNvSpPr>
            <a:spLocks noGrp="1"/>
          </p:cNvSpPr>
          <p:nvPr>
            <p:ph type="title" idx="4294967295"/>
          </p:nvPr>
        </p:nvSpPr>
        <p:spPr>
          <a:xfrm>
            <a:off x="0" y="-1314450"/>
            <a:ext cx="8229600" cy="884237"/>
          </a:xfrm>
        </p:spPr>
        <p:txBody>
          <a:bodyPr>
            <a:normAutofit fontScale="90000"/>
          </a:bodyPr>
          <a:lstStyle/>
          <a:p>
            <a:r>
              <a:rPr lang="en-US" dirty="0"/>
              <a:t>Tax Credit Calculation: 70% PV Rate</a:t>
            </a:r>
          </a:p>
        </p:txBody>
      </p:sp>
      <p:sp>
        <p:nvSpPr>
          <p:cNvPr id="344" name="Pie 343"/>
          <p:cNvSpPr/>
          <p:nvPr/>
        </p:nvSpPr>
        <p:spPr bwMode="auto">
          <a:xfrm>
            <a:off x="-3136232" y="5148402"/>
            <a:ext cx="1371600" cy="1219200"/>
          </a:xfrm>
          <a:prstGeom prst="pie">
            <a:avLst>
              <a:gd name="adj1" fmla="val 18492261"/>
              <a:gd name="adj2" fmla="val 16882925"/>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marR="0" indent="0">
              <a:lnSpc>
                <a:spcPct val="100000"/>
              </a:lnSpc>
              <a:buClrTx/>
              <a:buSzTx/>
              <a:buFontTx/>
              <a:buNone/>
              <a:tabLst/>
              <a:defRPr/>
            </a:pPr>
            <a:endParaRPr lang="en-US" dirty="0"/>
          </a:p>
        </p:txBody>
      </p:sp>
      <p:sp>
        <p:nvSpPr>
          <p:cNvPr id="345" name="Pie 344"/>
          <p:cNvSpPr/>
          <p:nvPr/>
        </p:nvSpPr>
        <p:spPr bwMode="auto">
          <a:xfrm>
            <a:off x="-3014312" y="5124566"/>
            <a:ext cx="1371600" cy="1219200"/>
          </a:xfrm>
          <a:prstGeom prst="pie">
            <a:avLst>
              <a:gd name="adj1" fmla="val 16947559"/>
              <a:gd name="adj2" fmla="val 18263498"/>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a:defRPr/>
            </a:pPr>
            <a:endParaRPr lang="en-US" dirty="0"/>
          </a:p>
        </p:txBody>
      </p:sp>
      <p:sp>
        <p:nvSpPr>
          <p:cNvPr id="346" name="TextBox 345"/>
          <p:cNvSpPr txBox="1"/>
          <p:nvPr/>
        </p:nvSpPr>
        <p:spPr>
          <a:xfrm>
            <a:off x="-3255179" y="6151194"/>
            <a:ext cx="1600200" cy="415498"/>
          </a:xfrm>
          <a:prstGeom prst="rect">
            <a:avLst/>
          </a:prstGeom>
          <a:noFill/>
        </p:spPr>
        <p:txBody>
          <a:bodyPr wrap="square" rtlCol="0">
            <a:spAutoFit/>
          </a:bodyPr>
          <a:lstStyle/>
          <a:p>
            <a:pPr algn="ctr"/>
            <a:r>
              <a:rPr lang="en-US" sz="1050" b="1" dirty="0">
                <a:latin typeface="Arial" pitchFamily="34" charset="0"/>
                <a:cs typeface="Arial" pitchFamily="34" charset="0"/>
              </a:rPr>
              <a:t>Private Activity</a:t>
            </a:r>
          </a:p>
          <a:p>
            <a:pPr algn="ctr"/>
            <a:r>
              <a:rPr lang="en-US" sz="1050" b="1" dirty="0">
                <a:latin typeface="Arial" pitchFamily="34" charset="0"/>
                <a:cs typeface="Arial" pitchFamily="34" charset="0"/>
              </a:rPr>
              <a:t>Tax-Exempt Bonds</a:t>
            </a:r>
          </a:p>
        </p:txBody>
      </p:sp>
      <p:sp>
        <p:nvSpPr>
          <p:cNvPr id="348" name="Pie 347"/>
          <p:cNvSpPr>
            <a:spLocks/>
          </p:cNvSpPr>
          <p:nvPr/>
        </p:nvSpPr>
        <p:spPr bwMode="auto">
          <a:xfrm>
            <a:off x="-1585333" y="5702766"/>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49" name="Pie 348"/>
          <p:cNvSpPr>
            <a:spLocks/>
          </p:cNvSpPr>
          <p:nvPr/>
        </p:nvSpPr>
        <p:spPr bwMode="auto">
          <a:xfrm>
            <a:off x="-1804789" y="5736294"/>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50" name="Text Box 2"/>
          <p:cNvSpPr txBox="1">
            <a:spLocks noChangeArrowheads="1"/>
          </p:cNvSpPr>
          <p:nvPr/>
        </p:nvSpPr>
        <p:spPr bwMode="auto">
          <a:xfrm>
            <a:off x="-1957325" y="5933548"/>
            <a:ext cx="1022350" cy="215444"/>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000" b="1" dirty="0">
                <a:solidFill>
                  <a:schemeClr val="accent6">
                    <a:lumMod val="50000"/>
                  </a:schemeClr>
                </a:solidFill>
                <a:latin typeface="Arial" pitchFamily="34" charset="0"/>
                <a:cs typeface="Arial" pitchFamily="34" charset="0"/>
              </a:rPr>
              <a:t>LIHTCs</a:t>
            </a:r>
          </a:p>
        </p:txBody>
      </p:sp>
      <p:sp>
        <p:nvSpPr>
          <p:cNvPr id="71" name="Freeform 38"/>
          <p:cNvSpPr>
            <a:spLocks/>
          </p:cNvSpPr>
          <p:nvPr/>
        </p:nvSpPr>
        <p:spPr bwMode="auto">
          <a:xfrm>
            <a:off x="2638898" y="7323921"/>
            <a:ext cx="600494" cy="612599"/>
          </a:xfrm>
          <a:custGeom>
            <a:avLst/>
            <a:gdLst>
              <a:gd name="T0" fmla="*/ 1235 w 2624"/>
              <a:gd name="T1" fmla="*/ 2415 h 3194"/>
              <a:gd name="T2" fmla="*/ 1105 w 2624"/>
              <a:gd name="T3" fmla="*/ 2146 h 3194"/>
              <a:gd name="T4" fmla="*/ 1047 w 2624"/>
              <a:gd name="T5" fmla="*/ 2069 h 3194"/>
              <a:gd name="T6" fmla="*/ 909 w 2624"/>
              <a:gd name="T7" fmla="*/ 2012 h 3194"/>
              <a:gd name="T8" fmla="*/ 748 w 2624"/>
              <a:gd name="T9" fmla="*/ 2062 h 3194"/>
              <a:gd name="T10" fmla="*/ 541 w 2624"/>
              <a:gd name="T11" fmla="*/ 2161 h 3194"/>
              <a:gd name="T12" fmla="*/ 361 w 2624"/>
              <a:gd name="T13" fmla="*/ 1916 h 3194"/>
              <a:gd name="T14" fmla="*/ 189 w 2624"/>
              <a:gd name="T15" fmla="*/ 1573 h 3194"/>
              <a:gd name="T16" fmla="*/ 26 w 2624"/>
              <a:gd name="T17" fmla="*/ 1360 h 3194"/>
              <a:gd name="T18" fmla="*/ 56 w 2624"/>
              <a:gd name="T19" fmla="*/ 1289 h 3194"/>
              <a:gd name="T20" fmla="*/ 346 w 2624"/>
              <a:gd name="T21" fmla="*/ 1316 h 3194"/>
              <a:gd name="T22" fmla="*/ 579 w 2624"/>
              <a:gd name="T23" fmla="*/ 1334 h 3194"/>
              <a:gd name="T24" fmla="*/ 704 w 2624"/>
              <a:gd name="T25" fmla="*/ 1343 h 3194"/>
              <a:gd name="T26" fmla="*/ 723 w 2624"/>
              <a:gd name="T27" fmla="*/ 1157 h 3194"/>
              <a:gd name="T28" fmla="*/ 736 w 2624"/>
              <a:gd name="T29" fmla="*/ 896 h 3194"/>
              <a:gd name="T30" fmla="*/ 744 w 2624"/>
              <a:gd name="T31" fmla="*/ 747 h 3194"/>
              <a:gd name="T32" fmla="*/ 753 w 2624"/>
              <a:gd name="T33" fmla="*/ 524 h 3194"/>
              <a:gd name="T34" fmla="*/ 757 w 2624"/>
              <a:gd name="T35" fmla="*/ 394 h 3194"/>
              <a:gd name="T36" fmla="*/ 765 w 2624"/>
              <a:gd name="T37" fmla="*/ 218 h 3194"/>
              <a:gd name="T38" fmla="*/ 939 w 2624"/>
              <a:gd name="T39" fmla="*/ 10 h 3194"/>
              <a:gd name="T40" fmla="*/ 1041 w 2624"/>
              <a:gd name="T41" fmla="*/ 14 h 3194"/>
              <a:gd name="T42" fmla="*/ 1183 w 2624"/>
              <a:gd name="T43" fmla="*/ 20 h 3194"/>
              <a:gd name="T44" fmla="*/ 1348 w 2624"/>
              <a:gd name="T45" fmla="*/ 25 h 3194"/>
              <a:gd name="T46" fmla="*/ 1345 w 2624"/>
              <a:gd name="T47" fmla="*/ 227 h 3194"/>
              <a:gd name="T48" fmla="*/ 1343 w 2624"/>
              <a:gd name="T49" fmla="*/ 387 h 3194"/>
              <a:gd name="T50" fmla="*/ 1340 w 2624"/>
              <a:gd name="T51" fmla="*/ 530 h 3194"/>
              <a:gd name="T52" fmla="*/ 1387 w 2624"/>
              <a:gd name="T53" fmla="*/ 649 h 3194"/>
              <a:gd name="T54" fmla="*/ 1507 w 2624"/>
              <a:gd name="T55" fmla="*/ 719 h 3194"/>
              <a:gd name="T56" fmla="*/ 1617 w 2624"/>
              <a:gd name="T57" fmla="*/ 740 h 3194"/>
              <a:gd name="T58" fmla="*/ 1707 w 2624"/>
              <a:gd name="T59" fmla="*/ 736 h 3194"/>
              <a:gd name="T60" fmla="*/ 1811 w 2624"/>
              <a:gd name="T61" fmla="*/ 808 h 3194"/>
              <a:gd name="T62" fmla="*/ 1883 w 2624"/>
              <a:gd name="T63" fmla="*/ 849 h 3194"/>
              <a:gd name="T64" fmla="*/ 2001 w 2624"/>
              <a:gd name="T65" fmla="*/ 807 h 3194"/>
              <a:gd name="T66" fmla="*/ 2115 w 2624"/>
              <a:gd name="T67" fmla="*/ 811 h 3194"/>
              <a:gd name="T68" fmla="*/ 2200 w 2624"/>
              <a:gd name="T69" fmla="*/ 790 h 3194"/>
              <a:gd name="T70" fmla="*/ 2280 w 2624"/>
              <a:gd name="T71" fmla="*/ 787 h 3194"/>
              <a:gd name="T72" fmla="*/ 2345 w 2624"/>
              <a:gd name="T73" fmla="*/ 835 h 3194"/>
              <a:gd name="T74" fmla="*/ 2406 w 2624"/>
              <a:gd name="T75" fmla="*/ 878 h 3194"/>
              <a:gd name="T76" fmla="*/ 2502 w 2624"/>
              <a:gd name="T77" fmla="*/ 946 h 3194"/>
              <a:gd name="T78" fmla="*/ 2507 w 2624"/>
              <a:gd name="T79" fmla="*/ 1093 h 3194"/>
              <a:gd name="T80" fmla="*/ 2512 w 2624"/>
              <a:gd name="T81" fmla="*/ 1239 h 3194"/>
              <a:gd name="T82" fmla="*/ 2521 w 2624"/>
              <a:gd name="T83" fmla="*/ 1361 h 3194"/>
              <a:gd name="T84" fmla="*/ 2561 w 2624"/>
              <a:gd name="T85" fmla="*/ 1478 h 3194"/>
              <a:gd name="T86" fmla="*/ 2624 w 2624"/>
              <a:gd name="T87" fmla="*/ 1687 h 3194"/>
              <a:gd name="T88" fmla="*/ 2600 w 2624"/>
              <a:gd name="T89" fmla="*/ 1875 h 3194"/>
              <a:gd name="T90" fmla="*/ 2567 w 2624"/>
              <a:gd name="T91" fmla="*/ 1997 h 3194"/>
              <a:gd name="T92" fmla="*/ 2471 w 2624"/>
              <a:gd name="T93" fmla="*/ 2087 h 3194"/>
              <a:gd name="T94" fmla="*/ 2418 w 2624"/>
              <a:gd name="T95" fmla="*/ 2089 h 3194"/>
              <a:gd name="T96" fmla="*/ 2350 w 2624"/>
              <a:gd name="T97" fmla="*/ 2055 h 3194"/>
              <a:gd name="T98" fmla="*/ 2342 w 2624"/>
              <a:gd name="T99" fmla="*/ 2102 h 3194"/>
              <a:gd name="T100" fmla="*/ 2243 w 2624"/>
              <a:gd name="T101" fmla="*/ 2312 h 3194"/>
              <a:gd name="T102" fmla="*/ 2012 w 2624"/>
              <a:gd name="T103" fmla="*/ 2496 h 3194"/>
              <a:gd name="T104" fmla="*/ 1889 w 2624"/>
              <a:gd name="T105" fmla="*/ 2690 h 3194"/>
              <a:gd name="T106" fmla="*/ 1907 w 2624"/>
              <a:gd name="T107" fmla="*/ 3155 h 3194"/>
              <a:gd name="T108" fmla="*/ 1666 w 2624"/>
              <a:gd name="T109" fmla="*/ 3120 h 3194"/>
              <a:gd name="T110" fmla="*/ 1513 w 2624"/>
              <a:gd name="T111" fmla="*/ 3039 h 3194"/>
              <a:gd name="T112" fmla="*/ 1385 w 2624"/>
              <a:gd name="T113" fmla="*/ 2668 h 3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4" h="3194">
                <a:moveTo>
                  <a:pt x="1354" y="2641"/>
                </a:moveTo>
                <a:lnTo>
                  <a:pt x="1333" y="2604"/>
                </a:lnTo>
                <a:lnTo>
                  <a:pt x="1307" y="2558"/>
                </a:lnTo>
                <a:lnTo>
                  <a:pt x="1264" y="2499"/>
                </a:lnTo>
                <a:lnTo>
                  <a:pt x="1253" y="2485"/>
                </a:lnTo>
                <a:lnTo>
                  <a:pt x="1235" y="2415"/>
                </a:lnTo>
                <a:lnTo>
                  <a:pt x="1241" y="2409"/>
                </a:lnTo>
                <a:lnTo>
                  <a:pt x="1186" y="2290"/>
                </a:lnTo>
                <a:lnTo>
                  <a:pt x="1175" y="2233"/>
                </a:lnTo>
                <a:lnTo>
                  <a:pt x="1154" y="2208"/>
                </a:lnTo>
                <a:lnTo>
                  <a:pt x="1149" y="2187"/>
                </a:lnTo>
                <a:lnTo>
                  <a:pt x="1105" y="2146"/>
                </a:lnTo>
                <a:lnTo>
                  <a:pt x="1097" y="2120"/>
                </a:lnTo>
                <a:lnTo>
                  <a:pt x="1080" y="2116"/>
                </a:lnTo>
                <a:lnTo>
                  <a:pt x="1074" y="2103"/>
                </a:lnTo>
                <a:lnTo>
                  <a:pt x="1058" y="2100"/>
                </a:lnTo>
                <a:lnTo>
                  <a:pt x="1053" y="2069"/>
                </a:lnTo>
                <a:lnTo>
                  <a:pt x="1047" y="2069"/>
                </a:lnTo>
                <a:lnTo>
                  <a:pt x="1023" y="2029"/>
                </a:lnTo>
                <a:lnTo>
                  <a:pt x="1001" y="2026"/>
                </a:lnTo>
                <a:lnTo>
                  <a:pt x="1001" y="2021"/>
                </a:lnTo>
                <a:lnTo>
                  <a:pt x="956" y="2018"/>
                </a:lnTo>
                <a:lnTo>
                  <a:pt x="911" y="2007"/>
                </a:lnTo>
                <a:lnTo>
                  <a:pt x="909" y="2012"/>
                </a:lnTo>
                <a:lnTo>
                  <a:pt x="898" y="2008"/>
                </a:lnTo>
                <a:lnTo>
                  <a:pt x="896" y="2014"/>
                </a:lnTo>
                <a:lnTo>
                  <a:pt x="842" y="1984"/>
                </a:lnTo>
                <a:lnTo>
                  <a:pt x="796" y="2019"/>
                </a:lnTo>
                <a:lnTo>
                  <a:pt x="783" y="2019"/>
                </a:lnTo>
                <a:lnTo>
                  <a:pt x="748" y="2062"/>
                </a:lnTo>
                <a:lnTo>
                  <a:pt x="717" y="2164"/>
                </a:lnTo>
                <a:lnTo>
                  <a:pt x="674" y="2216"/>
                </a:lnTo>
                <a:lnTo>
                  <a:pt x="660" y="2243"/>
                </a:lnTo>
                <a:lnTo>
                  <a:pt x="616" y="2225"/>
                </a:lnTo>
                <a:lnTo>
                  <a:pt x="586" y="2191"/>
                </a:lnTo>
                <a:lnTo>
                  <a:pt x="541" y="2161"/>
                </a:lnTo>
                <a:lnTo>
                  <a:pt x="532" y="2148"/>
                </a:lnTo>
                <a:lnTo>
                  <a:pt x="491" y="2133"/>
                </a:lnTo>
                <a:lnTo>
                  <a:pt x="467" y="2109"/>
                </a:lnTo>
                <a:lnTo>
                  <a:pt x="442" y="2069"/>
                </a:lnTo>
                <a:lnTo>
                  <a:pt x="393" y="2026"/>
                </a:lnTo>
                <a:lnTo>
                  <a:pt x="361" y="1916"/>
                </a:lnTo>
                <a:lnTo>
                  <a:pt x="357" y="1841"/>
                </a:lnTo>
                <a:lnTo>
                  <a:pt x="329" y="1756"/>
                </a:lnTo>
                <a:lnTo>
                  <a:pt x="312" y="1723"/>
                </a:lnTo>
                <a:lnTo>
                  <a:pt x="307" y="1710"/>
                </a:lnTo>
                <a:lnTo>
                  <a:pt x="235" y="1651"/>
                </a:lnTo>
                <a:lnTo>
                  <a:pt x="189" y="1573"/>
                </a:lnTo>
                <a:lnTo>
                  <a:pt x="163" y="1550"/>
                </a:lnTo>
                <a:lnTo>
                  <a:pt x="120" y="1479"/>
                </a:lnTo>
                <a:lnTo>
                  <a:pt x="94" y="1466"/>
                </a:lnTo>
                <a:lnTo>
                  <a:pt x="76" y="1441"/>
                </a:lnTo>
                <a:lnTo>
                  <a:pt x="43" y="1363"/>
                </a:lnTo>
                <a:lnTo>
                  <a:pt x="26" y="1360"/>
                </a:lnTo>
                <a:lnTo>
                  <a:pt x="21" y="1350"/>
                </a:lnTo>
                <a:lnTo>
                  <a:pt x="0" y="1314"/>
                </a:lnTo>
                <a:lnTo>
                  <a:pt x="8" y="1307"/>
                </a:lnTo>
                <a:lnTo>
                  <a:pt x="3" y="1290"/>
                </a:lnTo>
                <a:lnTo>
                  <a:pt x="8" y="1285"/>
                </a:lnTo>
                <a:lnTo>
                  <a:pt x="56" y="1289"/>
                </a:lnTo>
                <a:lnTo>
                  <a:pt x="81" y="1292"/>
                </a:lnTo>
                <a:lnTo>
                  <a:pt x="106" y="1293"/>
                </a:lnTo>
                <a:lnTo>
                  <a:pt x="131" y="1296"/>
                </a:lnTo>
                <a:lnTo>
                  <a:pt x="254" y="1309"/>
                </a:lnTo>
                <a:lnTo>
                  <a:pt x="310" y="1313"/>
                </a:lnTo>
                <a:lnTo>
                  <a:pt x="346" y="1316"/>
                </a:lnTo>
                <a:lnTo>
                  <a:pt x="360" y="1317"/>
                </a:lnTo>
                <a:lnTo>
                  <a:pt x="458" y="1326"/>
                </a:lnTo>
                <a:lnTo>
                  <a:pt x="476" y="1327"/>
                </a:lnTo>
                <a:lnTo>
                  <a:pt x="524" y="1330"/>
                </a:lnTo>
                <a:lnTo>
                  <a:pt x="533" y="1331"/>
                </a:lnTo>
                <a:lnTo>
                  <a:pt x="579" y="1334"/>
                </a:lnTo>
                <a:lnTo>
                  <a:pt x="581" y="1334"/>
                </a:lnTo>
                <a:lnTo>
                  <a:pt x="584" y="1334"/>
                </a:lnTo>
                <a:lnTo>
                  <a:pt x="603" y="1336"/>
                </a:lnTo>
                <a:lnTo>
                  <a:pt x="656" y="1340"/>
                </a:lnTo>
                <a:lnTo>
                  <a:pt x="663" y="1340"/>
                </a:lnTo>
                <a:lnTo>
                  <a:pt x="704" y="1343"/>
                </a:lnTo>
                <a:lnTo>
                  <a:pt x="715" y="1343"/>
                </a:lnTo>
                <a:lnTo>
                  <a:pt x="716" y="1317"/>
                </a:lnTo>
                <a:lnTo>
                  <a:pt x="719" y="1269"/>
                </a:lnTo>
                <a:lnTo>
                  <a:pt x="721" y="1202"/>
                </a:lnTo>
                <a:lnTo>
                  <a:pt x="722" y="1188"/>
                </a:lnTo>
                <a:lnTo>
                  <a:pt x="723" y="1157"/>
                </a:lnTo>
                <a:lnTo>
                  <a:pt x="725" y="1099"/>
                </a:lnTo>
                <a:lnTo>
                  <a:pt x="727" y="1058"/>
                </a:lnTo>
                <a:lnTo>
                  <a:pt x="729" y="1008"/>
                </a:lnTo>
                <a:lnTo>
                  <a:pt x="733" y="933"/>
                </a:lnTo>
                <a:lnTo>
                  <a:pt x="733" y="930"/>
                </a:lnTo>
                <a:lnTo>
                  <a:pt x="736" y="896"/>
                </a:lnTo>
                <a:lnTo>
                  <a:pt x="736" y="888"/>
                </a:lnTo>
                <a:lnTo>
                  <a:pt x="737" y="875"/>
                </a:lnTo>
                <a:lnTo>
                  <a:pt x="738" y="845"/>
                </a:lnTo>
                <a:lnTo>
                  <a:pt x="739" y="834"/>
                </a:lnTo>
                <a:lnTo>
                  <a:pt x="740" y="800"/>
                </a:lnTo>
                <a:lnTo>
                  <a:pt x="744" y="747"/>
                </a:lnTo>
                <a:lnTo>
                  <a:pt x="747" y="672"/>
                </a:lnTo>
                <a:lnTo>
                  <a:pt x="747" y="656"/>
                </a:lnTo>
                <a:lnTo>
                  <a:pt x="747" y="654"/>
                </a:lnTo>
                <a:lnTo>
                  <a:pt x="748" y="619"/>
                </a:lnTo>
                <a:lnTo>
                  <a:pt x="749" y="598"/>
                </a:lnTo>
                <a:lnTo>
                  <a:pt x="753" y="524"/>
                </a:lnTo>
                <a:lnTo>
                  <a:pt x="754" y="489"/>
                </a:lnTo>
                <a:lnTo>
                  <a:pt x="754" y="486"/>
                </a:lnTo>
                <a:lnTo>
                  <a:pt x="755" y="462"/>
                </a:lnTo>
                <a:lnTo>
                  <a:pt x="755" y="448"/>
                </a:lnTo>
                <a:lnTo>
                  <a:pt x="757" y="411"/>
                </a:lnTo>
                <a:lnTo>
                  <a:pt x="757" y="394"/>
                </a:lnTo>
                <a:lnTo>
                  <a:pt x="759" y="367"/>
                </a:lnTo>
                <a:lnTo>
                  <a:pt x="760" y="350"/>
                </a:lnTo>
                <a:lnTo>
                  <a:pt x="763" y="262"/>
                </a:lnTo>
                <a:lnTo>
                  <a:pt x="764" y="228"/>
                </a:lnTo>
                <a:lnTo>
                  <a:pt x="764" y="224"/>
                </a:lnTo>
                <a:lnTo>
                  <a:pt x="765" y="218"/>
                </a:lnTo>
                <a:lnTo>
                  <a:pt x="769" y="133"/>
                </a:lnTo>
                <a:lnTo>
                  <a:pt x="773" y="0"/>
                </a:lnTo>
                <a:lnTo>
                  <a:pt x="781" y="1"/>
                </a:lnTo>
                <a:lnTo>
                  <a:pt x="853" y="4"/>
                </a:lnTo>
                <a:lnTo>
                  <a:pt x="899" y="7"/>
                </a:lnTo>
                <a:lnTo>
                  <a:pt x="939" y="10"/>
                </a:lnTo>
                <a:lnTo>
                  <a:pt x="947" y="10"/>
                </a:lnTo>
                <a:lnTo>
                  <a:pt x="949" y="10"/>
                </a:lnTo>
                <a:lnTo>
                  <a:pt x="964" y="11"/>
                </a:lnTo>
                <a:lnTo>
                  <a:pt x="989" y="12"/>
                </a:lnTo>
                <a:lnTo>
                  <a:pt x="997" y="12"/>
                </a:lnTo>
                <a:lnTo>
                  <a:pt x="1041" y="14"/>
                </a:lnTo>
                <a:lnTo>
                  <a:pt x="1088" y="17"/>
                </a:lnTo>
                <a:lnTo>
                  <a:pt x="1112" y="17"/>
                </a:lnTo>
                <a:lnTo>
                  <a:pt x="1143" y="18"/>
                </a:lnTo>
                <a:lnTo>
                  <a:pt x="1159" y="20"/>
                </a:lnTo>
                <a:lnTo>
                  <a:pt x="1168" y="20"/>
                </a:lnTo>
                <a:lnTo>
                  <a:pt x="1183" y="20"/>
                </a:lnTo>
                <a:lnTo>
                  <a:pt x="1229" y="21"/>
                </a:lnTo>
                <a:lnTo>
                  <a:pt x="1244" y="22"/>
                </a:lnTo>
                <a:lnTo>
                  <a:pt x="1277" y="22"/>
                </a:lnTo>
                <a:lnTo>
                  <a:pt x="1280" y="24"/>
                </a:lnTo>
                <a:lnTo>
                  <a:pt x="1347" y="25"/>
                </a:lnTo>
                <a:lnTo>
                  <a:pt x="1348" y="25"/>
                </a:lnTo>
                <a:lnTo>
                  <a:pt x="1347" y="62"/>
                </a:lnTo>
                <a:lnTo>
                  <a:pt x="1346" y="157"/>
                </a:lnTo>
                <a:lnTo>
                  <a:pt x="1345" y="174"/>
                </a:lnTo>
                <a:lnTo>
                  <a:pt x="1345" y="200"/>
                </a:lnTo>
                <a:lnTo>
                  <a:pt x="1345" y="211"/>
                </a:lnTo>
                <a:lnTo>
                  <a:pt x="1345" y="227"/>
                </a:lnTo>
                <a:lnTo>
                  <a:pt x="1344" y="249"/>
                </a:lnTo>
                <a:lnTo>
                  <a:pt x="1344" y="289"/>
                </a:lnTo>
                <a:lnTo>
                  <a:pt x="1343" y="324"/>
                </a:lnTo>
                <a:lnTo>
                  <a:pt x="1343" y="333"/>
                </a:lnTo>
                <a:lnTo>
                  <a:pt x="1343" y="347"/>
                </a:lnTo>
                <a:lnTo>
                  <a:pt x="1343" y="387"/>
                </a:lnTo>
                <a:lnTo>
                  <a:pt x="1341" y="398"/>
                </a:lnTo>
                <a:lnTo>
                  <a:pt x="1341" y="419"/>
                </a:lnTo>
                <a:lnTo>
                  <a:pt x="1341" y="437"/>
                </a:lnTo>
                <a:lnTo>
                  <a:pt x="1340" y="465"/>
                </a:lnTo>
                <a:lnTo>
                  <a:pt x="1340" y="510"/>
                </a:lnTo>
                <a:lnTo>
                  <a:pt x="1340" y="530"/>
                </a:lnTo>
                <a:lnTo>
                  <a:pt x="1339" y="549"/>
                </a:lnTo>
                <a:lnTo>
                  <a:pt x="1339" y="605"/>
                </a:lnTo>
                <a:lnTo>
                  <a:pt x="1345" y="602"/>
                </a:lnTo>
                <a:lnTo>
                  <a:pt x="1346" y="602"/>
                </a:lnTo>
                <a:lnTo>
                  <a:pt x="1369" y="621"/>
                </a:lnTo>
                <a:lnTo>
                  <a:pt x="1387" y="649"/>
                </a:lnTo>
                <a:lnTo>
                  <a:pt x="1435" y="654"/>
                </a:lnTo>
                <a:lnTo>
                  <a:pt x="1440" y="658"/>
                </a:lnTo>
                <a:lnTo>
                  <a:pt x="1483" y="668"/>
                </a:lnTo>
                <a:lnTo>
                  <a:pt x="1490" y="676"/>
                </a:lnTo>
                <a:lnTo>
                  <a:pt x="1492" y="710"/>
                </a:lnTo>
                <a:lnTo>
                  <a:pt x="1507" y="719"/>
                </a:lnTo>
                <a:lnTo>
                  <a:pt x="1520" y="716"/>
                </a:lnTo>
                <a:lnTo>
                  <a:pt x="1540" y="719"/>
                </a:lnTo>
                <a:lnTo>
                  <a:pt x="1579" y="741"/>
                </a:lnTo>
                <a:lnTo>
                  <a:pt x="1604" y="730"/>
                </a:lnTo>
                <a:lnTo>
                  <a:pt x="1607" y="732"/>
                </a:lnTo>
                <a:lnTo>
                  <a:pt x="1617" y="740"/>
                </a:lnTo>
                <a:lnTo>
                  <a:pt x="1628" y="754"/>
                </a:lnTo>
                <a:lnTo>
                  <a:pt x="1643" y="756"/>
                </a:lnTo>
                <a:lnTo>
                  <a:pt x="1679" y="740"/>
                </a:lnTo>
                <a:lnTo>
                  <a:pt x="1691" y="743"/>
                </a:lnTo>
                <a:lnTo>
                  <a:pt x="1699" y="737"/>
                </a:lnTo>
                <a:lnTo>
                  <a:pt x="1707" y="736"/>
                </a:lnTo>
                <a:lnTo>
                  <a:pt x="1712" y="777"/>
                </a:lnTo>
                <a:lnTo>
                  <a:pt x="1730" y="777"/>
                </a:lnTo>
                <a:lnTo>
                  <a:pt x="1730" y="811"/>
                </a:lnTo>
                <a:lnTo>
                  <a:pt x="1750" y="822"/>
                </a:lnTo>
                <a:lnTo>
                  <a:pt x="1799" y="785"/>
                </a:lnTo>
                <a:lnTo>
                  <a:pt x="1811" y="808"/>
                </a:lnTo>
                <a:lnTo>
                  <a:pt x="1817" y="804"/>
                </a:lnTo>
                <a:lnTo>
                  <a:pt x="1823" y="802"/>
                </a:lnTo>
                <a:lnTo>
                  <a:pt x="1826" y="802"/>
                </a:lnTo>
                <a:lnTo>
                  <a:pt x="1848" y="831"/>
                </a:lnTo>
                <a:lnTo>
                  <a:pt x="1887" y="814"/>
                </a:lnTo>
                <a:lnTo>
                  <a:pt x="1883" y="849"/>
                </a:lnTo>
                <a:lnTo>
                  <a:pt x="1897" y="861"/>
                </a:lnTo>
                <a:lnTo>
                  <a:pt x="1931" y="791"/>
                </a:lnTo>
                <a:lnTo>
                  <a:pt x="1934" y="790"/>
                </a:lnTo>
                <a:lnTo>
                  <a:pt x="1970" y="828"/>
                </a:lnTo>
                <a:lnTo>
                  <a:pt x="2000" y="807"/>
                </a:lnTo>
                <a:lnTo>
                  <a:pt x="2001" y="807"/>
                </a:lnTo>
                <a:lnTo>
                  <a:pt x="1996" y="814"/>
                </a:lnTo>
                <a:lnTo>
                  <a:pt x="2018" y="842"/>
                </a:lnTo>
                <a:lnTo>
                  <a:pt x="2034" y="842"/>
                </a:lnTo>
                <a:lnTo>
                  <a:pt x="2042" y="856"/>
                </a:lnTo>
                <a:lnTo>
                  <a:pt x="2067" y="845"/>
                </a:lnTo>
                <a:lnTo>
                  <a:pt x="2115" y="811"/>
                </a:lnTo>
                <a:lnTo>
                  <a:pt x="2146" y="819"/>
                </a:lnTo>
                <a:lnTo>
                  <a:pt x="2162" y="810"/>
                </a:lnTo>
                <a:lnTo>
                  <a:pt x="2165" y="802"/>
                </a:lnTo>
                <a:lnTo>
                  <a:pt x="2192" y="795"/>
                </a:lnTo>
                <a:lnTo>
                  <a:pt x="2193" y="788"/>
                </a:lnTo>
                <a:lnTo>
                  <a:pt x="2200" y="790"/>
                </a:lnTo>
                <a:lnTo>
                  <a:pt x="2206" y="802"/>
                </a:lnTo>
                <a:lnTo>
                  <a:pt x="2205" y="804"/>
                </a:lnTo>
                <a:lnTo>
                  <a:pt x="2250" y="805"/>
                </a:lnTo>
                <a:lnTo>
                  <a:pt x="2257" y="805"/>
                </a:lnTo>
                <a:lnTo>
                  <a:pt x="2262" y="788"/>
                </a:lnTo>
                <a:lnTo>
                  <a:pt x="2280" y="787"/>
                </a:lnTo>
                <a:lnTo>
                  <a:pt x="2286" y="787"/>
                </a:lnTo>
                <a:lnTo>
                  <a:pt x="2287" y="795"/>
                </a:lnTo>
                <a:lnTo>
                  <a:pt x="2311" y="808"/>
                </a:lnTo>
                <a:lnTo>
                  <a:pt x="2336" y="841"/>
                </a:lnTo>
                <a:lnTo>
                  <a:pt x="2346" y="845"/>
                </a:lnTo>
                <a:lnTo>
                  <a:pt x="2345" y="835"/>
                </a:lnTo>
                <a:lnTo>
                  <a:pt x="2359" y="839"/>
                </a:lnTo>
                <a:lnTo>
                  <a:pt x="2359" y="851"/>
                </a:lnTo>
                <a:lnTo>
                  <a:pt x="2363" y="849"/>
                </a:lnTo>
                <a:lnTo>
                  <a:pt x="2362" y="853"/>
                </a:lnTo>
                <a:lnTo>
                  <a:pt x="2385" y="859"/>
                </a:lnTo>
                <a:lnTo>
                  <a:pt x="2406" y="878"/>
                </a:lnTo>
                <a:lnTo>
                  <a:pt x="2414" y="871"/>
                </a:lnTo>
                <a:lnTo>
                  <a:pt x="2435" y="897"/>
                </a:lnTo>
                <a:lnTo>
                  <a:pt x="2459" y="883"/>
                </a:lnTo>
                <a:lnTo>
                  <a:pt x="2501" y="893"/>
                </a:lnTo>
                <a:lnTo>
                  <a:pt x="2501" y="900"/>
                </a:lnTo>
                <a:lnTo>
                  <a:pt x="2502" y="946"/>
                </a:lnTo>
                <a:lnTo>
                  <a:pt x="2503" y="977"/>
                </a:lnTo>
                <a:lnTo>
                  <a:pt x="2504" y="983"/>
                </a:lnTo>
                <a:lnTo>
                  <a:pt x="2504" y="1019"/>
                </a:lnTo>
                <a:lnTo>
                  <a:pt x="2505" y="1052"/>
                </a:lnTo>
                <a:lnTo>
                  <a:pt x="2506" y="1058"/>
                </a:lnTo>
                <a:lnTo>
                  <a:pt x="2507" y="1093"/>
                </a:lnTo>
                <a:lnTo>
                  <a:pt x="2509" y="1131"/>
                </a:lnTo>
                <a:lnTo>
                  <a:pt x="2509" y="1136"/>
                </a:lnTo>
                <a:lnTo>
                  <a:pt x="2509" y="1148"/>
                </a:lnTo>
                <a:lnTo>
                  <a:pt x="2510" y="1170"/>
                </a:lnTo>
                <a:lnTo>
                  <a:pt x="2511" y="1207"/>
                </a:lnTo>
                <a:lnTo>
                  <a:pt x="2512" y="1239"/>
                </a:lnTo>
                <a:lnTo>
                  <a:pt x="2512" y="1244"/>
                </a:lnTo>
                <a:lnTo>
                  <a:pt x="2513" y="1280"/>
                </a:lnTo>
                <a:lnTo>
                  <a:pt x="2513" y="1297"/>
                </a:lnTo>
                <a:lnTo>
                  <a:pt x="2515" y="1356"/>
                </a:lnTo>
                <a:lnTo>
                  <a:pt x="2520" y="1358"/>
                </a:lnTo>
                <a:lnTo>
                  <a:pt x="2521" y="1361"/>
                </a:lnTo>
                <a:lnTo>
                  <a:pt x="2522" y="1363"/>
                </a:lnTo>
                <a:lnTo>
                  <a:pt x="2523" y="1367"/>
                </a:lnTo>
                <a:lnTo>
                  <a:pt x="2550" y="1401"/>
                </a:lnTo>
                <a:lnTo>
                  <a:pt x="2549" y="1401"/>
                </a:lnTo>
                <a:lnTo>
                  <a:pt x="2559" y="1428"/>
                </a:lnTo>
                <a:lnTo>
                  <a:pt x="2561" y="1478"/>
                </a:lnTo>
                <a:lnTo>
                  <a:pt x="2584" y="1502"/>
                </a:lnTo>
                <a:lnTo>
                  <a:pt x="2578" y="1506"/>
                </a:lnTo>
                <a:lnTo>
                  <a:pt x="2611" y="1597"/>
                </a:lnTo>
                <a:lnTo>
                  <a:pt x="2622" y="1594"/>
                </a:lnTo>
                <a:lnTo>
                  <a:pt x="2618" y="1649"/>
                </a:lnTo>
                <a:lnTo>
                  <a:pt x="2624" y="1687"/>
                </a:lnTo>
                <a:lnTo>
                  <a:pt x="2615" y="1724"/>
                </a:lnTo>
                <a:lnTo>
                  <a:pt x="2597" y="1799"/>
                </a:lnTo>
                <a:lnTo>
                  <a:pt x="2592" y="1828"/>
                </a:lnTo>
                <a:lnTo>
                  <a:pt x="2590" y="1831"/>
                </a:lnTo>
                <a:lnTo>
                  <a:pt x="2591" y="1853"/>
                </a:lnTo>
                <a:lnTo>
                  <a:pt x="2600" y="1875"/>
                </a:lnTo>
                <a:lnTo>
                  <a:pt x="2602" y="1910"/>
                </a:lnTo>
                <a:lnTo>
                  <a:pt x="2599" y="1933"/>
                </a:lnTo>
                <a:lnTo>
                  <a:pt x="2595" y="1938"/>
                </a:lnTo>
                <a:lnTo>
                  <a:pt x="2590" y="1948"/>
                </a:lnTo>
                <a:lnTo>
                  <a:pt x="2574" y="1990"/>
                </a:lnTo>
                <a:lnTo>
                  <a:pt x="2567" y="1997"/>
                </a:lnTo>
                <a:lnTo>
                  <a:pt x="2570" y="2028"/>
                </a:lnTo>
                <a:lnTo>
                  <a:pt x="2582" y="2055"/>
                </a:lnTo>
                <a:lnTo>
                  <a:pt x="2569" y="2048"/>
                </a:lnTo>
                <a:lnTo>
                  <a:pt x="2537" y="2048"/>
                </a:lnTo>
                <a:lnTo>
                  <a:pt x="2474" y="2085"/>
                </a:lnTo>
                <a:lnTo>
                  <a:pt x="2471" y="2087"/>
                </a:lnTo>
                <a:lnTo>
                  <a:pt x="2398" y="2147"/>
                </a:lnTo>
                <a:lnTo>
                  <a:pt x="2387" y="2144"/>
                </a:lnTo>
                <a:lnTo>
                  <a:pt x="2425" y="2104"/>
                </a:lnTo>
                <a:lnTo>
                  <a:pt x="2445" y="2097"/>
                </a:lnTo>
                <a:lnTo>
                  <a:pt x="2445" y="2092"/>
                </a:lnTo>
                <a:lnTo>
                  <a:pt x="2418" y="2089"/>
                </a:lnTo>
                <a:lnTo>
                  <a:pt x="2393" y="2099"/>
                </a:lnTo>
                <a:lnTo>
                  <a:pt x="2391" y="2024"/>
                </a:lnTo>
                <a:lnTo>
                  <a:pt x="2377" y="2031"/>
                </a:lnTo>
                <a:lnTo>
                  <a:pt x="2367" y="2058"/>
                </a:lnTo>
                <a:lnTo>
                  <a:pt x="2354" y="2056"/>
                </a:lnTo>
                <a:lnTo>
                  <a:pt x="2350" y="2055"/>
                </a:lnTo>
                <a:lnTo>
                  <a:pt x="2347" y="2053"/>
                </a:lnTo>
                <a:lnTo>
                  <a:pt x="2345" y="2056"/>
                </a:lnTo>
                <a:lnTo>
                  <a:pt x="2339" y="2070"/>
                </a:lnTo>
                <a:lnTo>
                  <a:pt x="2342" y="2085"/>
                </a:lnTo>
                <a:lnTo>
                  <a:pt x="2338" y="2092"/>
                </a:lnTo>
                <a:lnTo>
                  <a:pt x="2342" y="2102"/>
                </a:lnTo>
                <a:lnTo>
                  <a:pt x="2361" y="2109"/>
                </a:lnTo>
                <a:lnTo>
                  <a:pt x="2368" y="2141"/>
                </a:lnTo>
                <a:lnTo>
                  <a:pt x="2399" y="2155"/>
                </a:lnTo>
                <a:lnTo>
                  <a:pt x="2320" y="2235"/>
                </a:lnTo>
                <a:lnTo>
                  <a:pt x="2267" y="2297"/>
                </a:lnTo>
                <a:lnTo>
                  <a:pt x="2243" y="2312"/>
                </a:lnTo>
                <a:lnTo>
                  <a:pt x="2242" y="2313"/>
                </a:lnTo>
                <a:lnTo>
                  <a:pt x="2161" y="2374"/>
                </a:lnTo>
                <a:lnTo>
                  <a:pt x="2089" y="2421"/>
                </a:lnTo>
                <a:lnTo>
                  <a:pt x="2063" y="2448"/>
                </a:lnTo>
                <a:lnTo>
                  <a:pt x="2038" y="2476"/>
                </a:lnTo>
                <a:lnTo>
                  <a:pt x="2012" y="2496"/>
                </a:lnTo>
                <a:lnTo>
                  <a:pt x="1966" y="2546"/>
                </a:lnTo>
                <a:lnTo>
                  <a:pt x="1927" y="2605"/>
                </a:lnTo>
                <a:lnTo>
                  <a:pt x="1927" y="2612"/>
                </a:lnTo>
                <a:lnTo>
                  <a:pt x="1928" y="2614"/>
                </a:lnTo>
                <a:lnTo>
                  <a:pt x="1907" y="2645"/>
                </a:lnTo>
                <a:lnTo>
                  <a:pt x="1889" y="2690"/>
                </a:lnTo>
                <a:lnTo>
                  <a:pt x="1863" y="2778"/>
                </a:lnTo>
                <a:lnTo>
                  <a:pt x="1862" y="2787"/>
                </a:lnTo>
                <a:lnTo>
                  <a:pt x="1857" y="2860"/>
                </a:lnTo>
                <a:lnTo>
                  <a:pt x="1876" y="2978"/>
                </a:lnTo>
                <a:lnTo>
                  <a:pt x="1891" y="3035"/>
                </a:lnTo>
                <a:lnTo>
                  <a:pt x="1907" y="3155"/>
                </a:lnTo>
                <a:lnTo>
                  <a:pt x="1863" y="3194"/>
                </a:lnTo>
                <a:lnTo>
                  <a:pt x="1833" y="3187"/>
                </a:lnTo>
                <a:lnTo>
                  <a:pt x="1807" y="3157"/>
                </a:lnTo>
                <a:lnTo>
                  <a:pt x="1755" y="3136"/>
                </a:lnTo>
                <a:lnTo>
                  <a:pt x="1672" y="3136"/>
                </a:lnTo>
                <a:lnTo>
                  <a:pt x="1666" y="3120"/>
                </a:lnTo>
                <a:lnTo>
                  <a:pt x="1656" y="3120"/>
                </a:lnTo>
                <a:lnTo>
                  <a:pt x="1601" y="3080"/>
                </a:lnTo>
                <a:lnTo>
                  <a:pt x="1580" y="3082"/>
                </a:lnTo>
                <a:lnTo>
                  <a:pt x="1566" y="3067"/>
                </a:lnTo>
                <a:lnTo>
                  <a:pt x="1566" y="3058"/>
                </a:lnTo>
                <a:lnTo>
                  <a:pt x="1513" y="3039"/>
                </a:lnTo>
                <a:lnTo>
                  <a:pt x="1478" y="2985"/>
                </a:lnTo>
                <a:lnTo>
                  <a:pt x="1457" y="2907"/>
                </a:lnTo>
                <a:lnTo>
                  <a:pt x="1428" y="2859"/>
                </a:lnTo>
                <a:lnTo>
                  <a:pt x="1419" y="2780"/>
                </a:lnTo>
                <a:lnTo>
                  <a:pt x="1410" y="2710"/>
                </a:lnTo>
                <a:lnTo>
                  <a:pt x="1385" y="2668"/>
                </a:lnTo>
                <a:lnTo>
                  <a:pt x="1359" y="2649"/>
                </a:lnTo>
                <a:lnTo>
                  <a:pt x="1354" y="2641"/>
                </a:lnTo>
                <a:close/>
              </a:path>
            </a:pathLst>
          </a:custGeom>
          <a:solidFill>
            <a:srgbClr val="95D153"/>
          </a:solidFill>
          <a:ln w="22225">
            <a:solidFill>
              <a:srgbClr val="003300"/>
            </a:solidFill>
            <a:prstDash val="solid"/>
            <a:round/>
            <a:headEnd/>
            <a:tailEnd/>
          </a:ln>
          <a:scene3d>
            <a:camera prst="orthographicFront">
              <a:rot lat="18206512" lon="2898" rev="64738"/>
            </a:camera>
            <a:lightRig rig="threePt" dir="t">
              <a:rot lat="0" lon="0" rev="7200000"/>
            </a:lightRig>
          </a:scene3d>
          <a:sp3d extrusionH="171450">
            <a:extrusionClr>
              <a:srgbClr val="92D050"/>
            </a:extrusionClr>
          </a:sp3d>
        </p:spPr>
        <p:txBody>
          <a:bodyPr vert="horz" wrap="square" lIns="91440" tIns="45720" rIns="91440" bIns="45720" numCol="1" anchor="t" anchorCtr="0" compatLnSpc="1">
            <a:prstTxWarp prst="textNoShape">
              <a:avLst/>
            </a:prstTxWarp>
          </a:bodyPr>
          <a:lstStyle/>
          <a:p>
            <a:endParaRPr lang="en-US" dirty="0"/>
          </a:p>
        </p:txBody>
      </p:sp>
      <p:grpSp>
        <p:nvGrpSpPr>
          <p:cNvPr id="134" name="Group 260"/>
          <p:cNvGrpSpPr>
            <a:grpSpLocks/>
          </p:cNvGrpSpPr>
          <p:nvPr/>
        </p:nvGrpSpPr>
        <p:grpSpPr bwMode="auto">
          <a:xfrm>
            <a:off x="7411539" y="9151895"/>
            <a:ext cx="461962" cy="779488"/>
            <a:chOff x="4235" y="152"/>
            <a:chExt cx="387" cy="653"/>
          </a:xfrm>
        </p:grpSpPr>
        <p:grpSp>
          <p:nvGrpSpPr>
            <p:cNvPr id="136" name="Group 3"/>
            <p:cNvGrpSpPr>
              <a:grpSpLocks/>
            </p:cNvGrpSpPr>
            <p:nvPr/>
          </p:nvGrpSpPr>
          <p:grpSpPr bwMode="auto">
            <a:xfrm>
              <a:off x="4235" y="358"/>
              <a:ext cx="387" cy="447"/>
              <a:chOff x="4235" y="358"/>
              <a:chExt cx="387" cy="447"/>
            </a:xfrm>
          </p:grpSpPr>
          <p:sp>
            <p:nvSpPr>
              <p:cNvPr id="142"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3"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4"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5"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146" name="Group 8"/>
              <p:cNvGrpSpPr>
                <a:grpSpLocks/>
              </p:cNvGrpSpPr>
              <p:nvPr/>
            </p:nvGrpSpPr>
            <p:grpSpPr bwMode="auto">
              <a:xfrm>
                <a:off x="4356" y="373"/>
                <a:ext cx="146" cy="238"/>
                <a:chOff x="4376" y="2314"/>
                <a:chExt cx="180" cy="294"/>
              </a:xfrm>
            </p:grpSpPr>
            <p:grpSp>
              <p:nvGrpSpPr>
                <p:cNvPr id="147" name="Group 9"/>
                <p:cNvGrpSpPr>
                  <a:grpSpLocks/>
                </p:cNvGrpSpPr>
                <p:nvPr/>
              </p:nvGrpSpPr>
              <p:grpSpPr bwMode="auto">
                <a:xfrm>
                  <a:off x="4376" y="2314"/>
                  <a:ext cx="180" cy="69"/>
                  <a:chOff x="2544" y="2688"/>
                  <a:chExt cx="768" cy="336"/>
                </a:xfrm>
              </p:grpSpPr>
              <p:sp>
                <p:nvSpPr>
                  <p:cNvPr id="150"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51"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148"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9"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14"/>
            <p:cNvGrpSpPr>
              <a:grpSpLocks/>
            </p:cNvGrpSpPr>
            <p:nvPr/>
          </p:nvGrpSpPr>
          <p:grpSpPr bwMode="auto">
            <a:xfrm>
              <a:off x="4329" y="152"/>
              <a:ext cx="206" cy="240"/>
              <a:chOff x="4329" y="152"/>
              <a:chExt cx="206" cy="240"/>
            </a:xfrm>
          </p:grpSpPr>
          <p:sp>
            <p:nvSpPr>
              <p:cNvPr id="138"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9"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0"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1"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pic>
        <p:nvPicPr>
          <p:cNvPr id="1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3769" y="6931523"/>
            <a:ext cx="1196783" cy="49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1361" y="7370404"/>
            <a:ext cx="1048936" cy="43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7" name="Group 316"/>
          <p:cNvGrpSpPr/>
          <p:nvPr/>
        </p:nvGrpSpPr>
        <p:grpSpPr>
          <a:xfrm>
            <a:off x="6154750" y="-2281370"/>
            <a:ext cx="691564" cy="690624"/>
            <a:chOff x="1768927" y="-1657798"/>
            <a:chExt cx="893623" cy="892408"/>
          </a:xfrm>
        </p:grpSpPr>
        <p:cxnSp>
          <p:nvCxnSpPr>
            <p:cNvPr id="318" name="Straight Connector 317"/>
            <p:cNvCxnSpPr/>
            <p:nvPr/>
          </p:nvCxnSpPr>
          <p:spPr>
            <a:xfrm>
              <a:off x="2215738" y="-1657798"/>
              <a:ext cx="0" cy="892408"/>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1768927" y="-1211594"/>
              <a:ext cx="893623" cy="0"/>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p:nvGrpSpPr>
        <p:grpSpPr>
          <a:xfrm>
            <a:off x="8972921" y="-598579"/>
            <a:ext cx="691564" cy="690624"/>
            <a:chOff x="1768927" y="-1657798"/>
            <a:chExt cx="893623" cy="892408"/>
          </a:xfrm>
        </p:grpSpPr>
        <p:cxnSp>
          <p:nvCxnSpPr>
            <p:cNvPr id="321" name="Straight Connector 320"/>
            <p:cNvCxnSpPr/>
            <p:nvPr/>
          </p:nvCxnSpPr>
          <p:spPr>
            <a:xfrm>
              <a:off x="2215738" y="-1657798"/>
              <a:ext cx="0" cy="892408"/>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1768927" y="-1211594"/>
              <a:ext cx="893623" cy="0"/>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7310" y="6173033"/>
            <a:ext cx="1407888"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42(b) </a:t>
            </a:r>
          </a:p>
        </p:txBody>
      </p:sp>
      <p:sp>
        <p:nvSpPr>
          <p:cNvPr id="82" name="TextBox 81"/>
          <p:cNvSpPr txBox="1"/>
          <p:nvPr/>
        </p:nvSpPr>
        <p:spPr>
          <a:xfrm>
            <a:off x="7832616" y="3251498"/>
            <a:ext cx="1143000" cy="2646878"/>
          </a:xfrm>
          <a:prstGeom prst="rect">
            <a:avLst/>
          </a:prstGeom>
          <a:noFill/>
        </p:spPr>
        <p:txBody>
          <a:bodyPr wrap="square" rtlCol="0">
            <a:spAutoFit/>
          </a:bodyPr>
          <a:lstStyle/>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90513" algn="l"/>
              </a:tabLst>
            </a:pPr>
            <a:r>
              <a:rPr lang="en-US" sz="1400" b="1" dirty="0">
                <a:latin typeface="Arial" pitchFamily="34" charset="0"/>
                <a:cs typeface="Arial" pitchFamily="34" charset="0"/>
              </a:rPr>
              <a:t>	</a:t>
            </a: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r>
              <a:rPr lang="en-US" sz="1400" b="1" dirty="0">
                <a:ln w="3175">
                  <a:solidFill>
                    <a:schemeClr val="accent6"/>
                  </a:solidFill>
                </a:ln>
                <a:solidFill>
                  <a:schemeClr val="accent6"/>
                </a:solidFill>
                <a:latin typeface="Arial" pitchFamily="34" charset="0"/>
                <a:cs typeface="Arial" pitchFamily="34" charset="0"/>
              </a:rPr>
              <a:t>7.37%</a:t>
            </a:r>
          </a:p>
          <a:p>
            <a:pPr algn="r">
              <a:spcBef>
                <a:spcPts val="600"/>
              </a:spcBef>
              <a:tabLst>
                <a:tab pos="2119313" algn="l"/>
              </a:tabLst>
            </a:pPr>
            <a:r>
              <a:rPr lang="en-US" sz="1400" b="1" dirty="0">
                <a:latin typeface="Arial" pitchFamily="34" charset="0"/>
                <a:cs typeface="Arial" pitchFamily="34" charset="0"/>
              </a:rPr>
              <a:t>383k</a:t>
            </a:r>
          </a:p>
          <a:p>
            <a:pPr algn="r">
              <a:spcBef>
                <a:spcPts val="600"/>
              </a:spcBef>
              <a:tabLst>
                <a:tab pos="2119313" algn="l"/>
              </a:tabLst>
            </a:pPr>
            <a:r>
              <a:rPr lang="en-US" sz="1400" b="1" dirty="0">
                <a:latin typeface="Arial" pitchFamily="34" charset="0"/>
                <a:cs typeface="Arial" pitchFamily="34" charset="0"/>
              </a:rPr>
              <a:t>10</a:t>
            </a:r>
          </a:p>
          <a:p>
            <a:pPr algn="r">
              <a:spcBef>
                <a:spcPts val="600"/>
              </a:spcBef>
              <a:tabLst>
                <a:tab pos="2119313" algn="l"/>
              </a:tabLst>
            </a:pPr>
            <a:r>
              <a:rPr lang="en-US" sz="1400" b="1" dirty="0">
                <a:latin typeface="Arial" pitchFamily="34" charset="0"/>
                <a:cs typeface="Arial" pitchFamily="34" charset="0"/>
              </a:rPr>
              <a:t>3.83mil</a:t>
            </a:r>
          </a:p>
        </p:txBody>
      </p:sp>
      <p:sp>
        <p:nvSpPr>
          <p:cNvPr id="83" name="TextBox 82"/>
          <p:cNvSpPr txBox="1"/>
          <p:nvPr/>
        </p:nvSpPr>
        <p:spPr>
          <a:xfrm>
            <a:off x="6839996" y="3251498"/>
            <a:ext cx="1143000" cy="2646878"/>
          </a:xfrm>
          <a:prstGeom prst="rect">
            <a:avLst/>
          </a:prstGeom>
          <a:noFill/>
        </p:spPr>
        <p:txBody>
          <a:bodyPr wrap="square" rtlCol="0">
            <a:spAutoFit/>
          </a:bodyPr>
          <a:lstStyle/>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90513" algn="l"/>
              </a:tabLst>
            </a:pPr>
            <a:r>
              <a:rPr lang="en-US" sz="1400" b="1" dirty="0">
                <a:latin typeface="Arial" pitchFamily="34" charset="0"/>
                <a:cs typeface="Arial" pitchFamily="34" charset="0"/>
              </a:rPr>
              <a:t>	</a:t>
            </a: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r>
              <a:rPr lang="en-US" sz="1400" b="1" dirty="0">
                <a:ln w="3175">
                  <a:solidFill>
                    <a:schemeClr val="accent6"/>
                  </a:solidFill>
                </a:ln>
                <a:solidFill>
                  <a:schemeClr val="accent6"/>
                </a:solidFill>
                <a:latin typeface="Arial" pitchFamily="34" charset="0"/>
                <a:cs typeface="Arial" pitchFamily="34" charset="0"/>
              </a:rPr>
              <a:t>7.18%</a:t>
            </a:r>
          </a:p>
          <a:p>
            <a:pPr algn="r">
              <a:spcBef>
                <a:spcPts val="600"/>
              </a:spcBef>
              <a:tabLst>
                <a:tab pos="2119313" algn="l"/>
              </a:tabLst>
            </a:pPr>
            <a:r>
              <a:rPr lang="en-US" sz="1400" b="1" dirty="0">
                <a:latin typeface="Arial" pitchFamily="34" charset="0"/>
                <a:cs typeface="Arial" pitchFamily="34" charset="0"/>
              </a:rPr>
              <a:t>420k</a:t>
            </a:r>
          </a:p>
          <a:p>
            <a:pPr algn="r">
              <a:spcBef>
                <a:spcPts val="600"/>
              </a:spcBef>
              <a:tabLst>
                <a:tab pos="2119313" algn="l"/>
              </a:tabLst>
            </a:pPr>
            <a:r>
              <a:rPr lang="en-US" sz="1400" b="1" dirty="0">
                <a:latin typeface="Arial" pitchFamily="34" charset="0"/>
                <a:cs typeface="Arial" pitchFamily="34" charset="0"/>
              </a:rPr>
              <a:t>10</a:t>
            </a:r>
          </a:p>
          <a:p>
            <a:pPr algn="r">
              <a:spcBef>
                <a:spcPts val="600"/>
              </a:spcBef>
              <a:tabLst>
                <a:tab pos="2119313" algn="l"/>
              </a:tabLst>
            </a:pPr>
            <a:r>
              <a:rPr lang="en-US" sz="1400" b="1" dirty="0">
                <a:latin typeface="Arial" pitchFamily="34" charset="0"/>
                <a:cs typeface="Arial" pitchFamily="34" charset="0"/>
              </a:rPr>
              <a:t>4.20mil</a:t>
            </a:r>
          </a:p>
        </p:txBody>
      </p:sp>
      <p:grpSp>
        <p:nvGrpSpPr>
          <p:cNvPr id="5" name="OLD TAX CREDIT PANE" hidden="1"/>
          <p:cNvGrpSpPr/>
          <p:nvPr/>
        </p:nvGrpSpPr>
        <p:grpSpPr>
          <a:xfrm>
            <a:off x="3019646" y="229450"/>
            <a:ext cx="6878355" cy="4169664"/>
            <a:chOff x="3019646" y="229450"/>
            <a:chExt cx="6878355" cy="4169664"/>
          </a:xfrm>
        </p:grpSpPr>
        <p:sp>
          <p:nvSpPr>
            <p:cNvPr id="162" name="Rounded Rectangle 161"/>
            <p:cNvSpPr/>
            <p:nvPr/>
          </p:nvSpPr>
          <p:spPr>
            <a:xfrm>
              <a:off x="3019646" y="229450"/>
              <a:ext cx="6878355" cy="4169664"/>
            </a:xfrm>
            <a:prstGeom prst="roundRect">
              <a:avLst>
                <a:gd name="adj" fmla="val 2763"/>
              </a:avLst>
            </a:prstGeom>
            <a:solidFill>
              <a:schemeClr val="bg1"/>
            </a:solidFill>
            <a:ln w="88900">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699" y="392862"/>
              <a:ext cx="5760720" cy="387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3" name="Text Box 140"/>
          <p:cNvSpPr txBox="1">
            <a:spLocks noChangeArrowheads="1"/>
          </p:cNvSpPr>
          <p:nvPr/>
        </p:nvSpPr>
        <p:spPr bwMode="auto">
          <a:xfrm>
            <a:off x="7809501" y="4694738"/>
            <a:ext cx="322441" cy="387798"/>
          </a:xfrm>
          <a:prstGeom prst="rect">
            <a:avLst/>
          </a:prstGeom>
          <a:noFill/>
          <a:ln w="9525">
            <a:noFill/>
            <a:miter lim="800000"/>
            <a:headEnd/>
            <a:tailEnd/>
          </a:ln>
          <a:effectLst/>
        </p:spPr>
        <p:txBody>
          <a:bodyPr wrap="square">
            <a:spAutoFit/>
          </a:bodyPr>
          <a:lstStyle/>
          <a:p>
            <a:pPr algn="ctr">
              <a:lnSpc>
                <a:spcPct val="80000"/>
              </a:lnSpc>
            </a:pPr>
            <a:r>
              <a:rPr lang="en-US" sz="2400" b="1" dirty="0">
                <a:solidFill>
                  <a:srgbClr val="FF1D1D"/>
                </a:solidFill>
                <a:latin typeface="Arial" pitchFamily="34" charset="0"/>
                <a:cs typeface="Arial" pitchFamily="34" charset="0"/>
              </a:rPr>
              <a:t>*</a:t>
            </a:r>
            <a:endParaRPr lang="en-US" sz="2800" b="1" baseline="-25000" dirty="0">
              <a:solidFill>
                <a:srgbClr val="FF1D1D"/>
              </a:solidFill>
              <a:latin typeface="Arial" pitchFamily="34" charset="0"/>
              <a:cs typeface="Arial" pitchFamily="34" charset="0"/>
            </a:endParaRPr>
          </a:p>
        </p:txBody>
      </p:sp>
      <p:sp>
        <p:nvSpPr>
          <p:cNvPr id="174" name="Text Box 140"/>
          <p:cNvSpPr txBox="1">
            <a:spLocks noChangeArrowheads="1"/>
          </p:cNvSpPr>
          <p:nvPr/>
        </p:nvSpPr>
        <p:spPr bwMode="auto">
          <a:xfrm>
            <a:off x="8808059" y="4694738"/>
            <a:ext cx="322441" cy="387798"/>
          </a:xfrm>
          <a:prstGeom prst="rect">
            <a:avLst/>
          </a:prstGeom>
          <a:noFill/>
          <a:ln w="9525">
            <a:noFill/>
            <a:miter lim="800000"/>
            <a:headEnd/>
            <a:tailEnd/>
          </a:ln>
          <a:effectLst/>
        </p:spPr>
        <p:txBody>
          <a:bodyPr wrap="square">
            <a:spAutoFit/>
          </a:bodyPr>
          <a:lstStyle/>
          <a:p>
            <a:pPr algn="ctr">
              <a:lnSpc>
                <a:spcPct val="80000"/>
              </a:lnSpc>
            </a:pPr>
            <a:r>
              <a:rPr lang="en-US" sz="2400" b="1" dirty="0">
                <a:solidFill>
                  <a:srgbClr val="FF1D1D"/>
                </a:solidFill>
                <a:latin typeface="Arial" pitchFamily="34" charset="0"/>
                <a:cs typeface="Arial" pitchFamily="34" charset="0"/>
              </a:rPr>
              <a:t>*</a:t>
            </a:r>
            <a:endParaRPr lang="en-US" sz="2800" b="1" baseline="-25000" dirty="0">
              <a:solidFill>
                <a:srgbClr val="FF1D1D"/>
              </a:solidFill>
              <a:latin typeface="Arial" pitchFamily="34" charset="0"/>
              <a:cs typeface="Arial" pitchFamily="34" charset="0"/>
            </a:endParaRPr>
          </a:p>
        </p:txBody>
      </p:sp>
      <p:sp>
        <p:nvSpPr>
          <p:cNvPr id="258" name="TextBox 257"/>
          <p:cNvSpPr txBox="1"/>
          <p:nvPr/>
        </p:nvSpPr>
        <p:spPr>
          <a:xfrm>
            <a:off x="7565010" y="5997183"/>
            <a:ext cx="1143000" cy="338554"/>
          </a:xfrm>
          <a:prstGeom prst="rect">
            <a:avLst/>
          </a:prstGeom>
          <a:noFill/>
        </p:spPr>
        <p:txBody>
          <a:bodyPr wrap="square" rtlCol="0">
            <a:spAutoFit/>
          </a:bodyPr>
          <a:lstStyle/>
          <a:p>
            <a:pPr algn="ctr">
              <a:spcBef>
                <a:spcPts val="600"/>
              </a:spcBef>
              <a:tabLst>
                <a:tab pos="2119313" algn="l"/>
              </a:tabLst>
            </a:pPr>
            <a:r>
              <a:rPr lang="en-US" sz="1600" b="1" dirty="0">
                <a:latin typeface="Arial" pitchFamily="34" charset="0"/>
                <a:cs typeface="Arial" pitchFamily="34" charset="0"/>
              </a:rPr>
              <a:t>$8.03</a:t>
            </a:r>
            <a:r>
              <a:rPr lang="en-US" sz="800" b="1" dirty="0">
                <a:latin typeface="Arial" pitchFamily="34" charset="0"/>
                <a:cs typeface="Arial" pitchFamily="34" charset="0"/>
              </a:rPr>
              <a:t> </a:t>
            </a:r>
            <a:r>
              <a:rPr lang="en-US" sz="1600" b="1" dirty="0">
                <a:latin typeface="Arial" pitchFamily="34" charset="0"/>
                <a:cs typeface="Arial" pitchFamily="34" charset="0"/>
              </a:rPr>
              <a:t>mil</a:t>
            </a:r>
          </a:p>
        </p:txBody>
      </p:sp>
      <p:cxnSp>
        <p:nvCxnSpPr>
          <p:cNvPr id="259" name="Straight Connector 258"/>
          <p:cNvCxnSpPr>
            <a:endCxn id="258" idx="0"/>
          </p:cNvCxnSpPr>
          <p:nvPr/>
        </p:nvCxnSpPr>
        <p:spPr>
          <a:xfrm>
            <a:off x="7634458" y="5864667"/>
            <a:ext cx="502052" cy="1325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a:endCxn id="258" idx="0"/>
          </p:cNvCxnSpPr>
          <p:nvPr/>
        </p:nvCxnSpPr>
        <p:spPr>
          <a:xfrm rot="10800000" flipV="1">
            <a:off x="8136511" y="5864667"/>
            <a:ext cx="551247" cy="1325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Pie 162"/>
          <p:cNvSpPr>
            <a:spLocks/>
          </p:cNvSpPr>
          <p:nvPr/>
        </p:nvSpPr>
        <p:spPr bwMode="auto">
          <a:xfrm>
            <a:off x="332297" y="1876215"/>
            <a:ext cx="841528" cy="686510"/>
          </a:xfrm>
          <a:prstGeom prst="pie">
            <a:avLst>
              <a:gd name="adj1" fmla="val 18747024"/>
              <a:gd name="adj2" fmla="val 2064104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7620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190" name="Oval 189"/>
          <p:cNvSpPr>
            <a:spLocks noChangeAspect="1"/>
          </p:cNvSpPr>
          <p:nvPr/>
        </p:nvSpPr>
        <p:spPr>
          <a:xfrm>
            <a:off x="613162" y="1772558"/>
            <a:ext cx="712559" cy="704778"/>
          </a:xfrm>
          <a:prstGeom prst="ellipse">
            <a:avLst/>
          </a:prstGeom>
          <a:noFill/>
          <a:ln w="25400">
            <a:solidFill>
              <a:srgbClr val="01D5FF">
                <a:alpha val="70000"/>
              </a:srgbClr>
            </a:solidFill>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TextBox 160"/>
          <p:cNvSpPr txBox="1"/>
          <p:nvPr/>
        </p:nvSpPr>
        <p:spPr>
          <a:xfrm>
            <a:off x="483248" y="1770038"/>
            <a:ext cx="2515132" cy="307777"/>
          </a:xfrm>
          <a:prstGeom prst="rect">
            <a:avLst/>
          </a:prstGeom>
          <a:noFill/>
        </p:spPr>
        <p:txBody>
          <a:bodyPr wrap="square" rtlCol="0">
            <a:spAutoFit/>
          </a:bodyPr>
          <a:lstStyle/>
          <a:p>
            <a:pPr algn="ctr"/>
            <a:r>
              <a:rPr lang="en-US" sz="1400" b="1" dirty="0">
                <a:solidFill>
                  <a:schemeClr val="accent6"/>
                </a:solidFill>
                <a:effectLst>
                  <a:glow rad="203200">
                    <a:schemeClr val="bg1">
                      <a:alpha val="83000"/>
                    </a:schemeClr>
                  </a:glow>
                </a:effectLst>
                <a:latin typeface="Arial" pitchFamily="34" charset="0"/>
                <a:cs typeface="Arial" pitchFamily="34" charset="0"/>
              </a:rPr>
              <a:t>70% present value credit</a:t>
            </a:r>
          </a:p>
        </p:txBody>
      </p:sp>
      <p:sp>
        <p:nvSpPr>
          <p:cNvPr id="160" name="Rectangle 159"/>
          <p:cNvSpPr/>
          <p:nvPr/>
        </p:nvSpPr>
        <p:spPr>
          <a:xfrm>
            <a:off x="958808" y="1535839"/>
            <a:ext cx="1486992"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0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16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 credits</a:t>
            </a:r>
          </a:p>
        </p:txBody>
      </p:sp>
      <p:grpSp>
        <p:nvGrpSpPr>
          <p:cNvPr id="182" name="Group 181">
            <a:extLst>
              <a:ext uri="{FF2B5EF4-FFF2-40B4-BE49-F238E27FC236}">
                <a16:creationId xmlns:a16="http://schemas.microsoft.com/office/drawing/2014/main" id="{608B3E9A-D0A4-4AE4-90A9-739DE2875782}"/>
              </a:ext>
            </a:extLst>
          </p:cNvPr>
          <p:cNvGrpSpPr/>
          <p:nvPr/>
        </p:nvGrpSpPr>
        <p:grpSpPr>
          <a:xfrm>
            <a:off x="3019646" y="52503"/>
            <a:ext cx="6878355" cy="4308107"/>
            <a:chOff x="3019646" y="52503"/>
            <a:chExt cx="6878355" cy="4308107"/>
          </a:xfrm>
        </p:grpSpPr>
        <p:grpSp>
          <p:nvGrpSpPr>
            <p:cNvPr id="183" name="Group 182">
              <a:extLst>
                <a:ext uri="{FF2B5EF4-FFF2-40B4-BE49-F238E27FC236}">
                  <a16:creationId xmlns:a16="http://schemas.microsoft.com/office/drawing/2014/main" id="{1CC8C2EB-6C8A-4A58-BBC9-CE131883DF1A}"/>
                </a:ext>
              </a:extLst>
            </p:cNvPr>
            <p:cNvGrpSpPr/>
            <p:nvPr/>
          </p:nvGrpSpPr>
          <p:grpSpPr>
            <a:xfrm>
              <a:off x="3019646" y="52503"/>
              <a:ext cx="6878355" cy="4308107"/>
              <a:chOff x="3019646" y="52503"/>
              <a:chExt cx="6878355" cy="4308107"/>
            </a:xfrm>
          </p:grpSpPr>
          <p:sp>
            <p:nvSpPr>
              <p:cNvPr id="200" name="Rounded Rectangle 89">
                <a:extLst>
                  <a:ext uri="{FF2B5EF4-FFF2-40B4-BE49-F238E27FC236}">
                    <a16:creationId xmlns:a16="http://schemas.microsoft.com/office/drawing/2014/main" id="{CAD5F925-5504-4A88-AA26-AC46EF00D25D}"/>
                  </a:ext>
                </a:extLst>
              </p:cNvPr>
              <p:cNvSpPr/>
              <p:nvPr/>
            </p:nvSpPr>
            <p:spPr>
              <a:xfrm>
                <a:off x="3019646" y="52503"/>
                <a:ext cx="6878355" cy="4308107"/>
              </a:xfrm>
              <a:prstGeom prst="roundRect">
                <a:avLst>
                  <a:gd name="adj" fmla="val 2763"/>
                </a:avLst>
              </a:prstGeom>
              <a:solidFill>
                <a:schemeClr val="bg1"/>
              </a:solidFill>
              <a:ln w="88900">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1" name="Picture 200">
                <a:extLst>
                  <a:ext uri="{FF2B5EF4-FFF2-40B4-BE49-F238E27FC236}">
                    <a16:creationId xmlns:a16="http://schemas.microsoft.com/office/drawing/2014/main" id="{44EF6900-D512-4270-A341-EC0CD2E4E777}"/>
                  </a:ext>
                </a:extLst>
              </p:cNvPr>
              <p:cNvPicPr>
                <a:picLocks noChangeAspect="1"/>
              </p:cNvPicPr>
              <p:nvPr/>
            </p:nvPicPr>
            <p:blipFill rotWithShape="1">
              <a:blip r:embed="rId6"/>
              <a:srcRect b="6234"/>
              <a:stretch/>
            </p:blipFill>
            <p:spPr>
              <a:xfrm>
                <a:off x="3187296" y="263711"/>
                <a:ext cx="5831778" cy="3996318"/>
              </a:xfrm>
              <a:prstGeom prst="rect">
                <a:avLst/>
              </a:prstGeom>
            </p:spPr>
          </p:pic>
        </p:grpSp>
        <p:sp>
          <p:nvSpPr>
            <p:cNvPr id="184" name="Rectangle 183">
              <a:extLst>
                <a:ext uri="{FF2B5EF4-FFF2-40B4-BE49-F238E27FC236}">
                  <a16:creationId xmlns:a16="http://schemas.microsoft.com/office/drawing/2014/main" id="{6DCF47D4-8D49-4BDA-A5B8-D1E6A9275DC1}"/>
                </a:ext>
              </a:extLst>
            </p:cNvPr>
            <p:cNvSpPr/>
            <p:nvPr/>
          </p:nvSpPr>
          <p:spPr>
            <a:xfrm>
              <a:off x="5538078" y="1116080"/>
              <a:ext cx="1009731" cy="5355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6">
                    <a:lumMod val="50000"/>
                  </a:schemeClr>
                </a:contourClr>
              </a:sp3d>
            </a:bodyPr>
            <a:lstStyle/>
            <a:p>
              <a:pPr algn="r">
                <a:lnSpc>
                  <a:spcPct val="80000"/>
                </a:lnSpc>
              </a:pPr>
              <a:r>
                <a:rPr lang="en-US" sz="3600" b="1" dirty="0">
                  <a:ln w="11430"/>
                  <a:gradFill>
                    <a:gsLst>
                      <a:gs pos="0">
                        <a:srgbClr val="FA5F00"/>
                      </a:gs>
                      <a:gs pos="75000">
                        <a:schemeClr val="accent6"/>
                      </a:gs>
                      <a:gs pos="100000">
                        <a:schemeClr val="accent6"/>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b="1" dirty="0">
                  <a:ln w="11430"/>
                  <a:gradFill>
                    <a:gsLst>
                      <a:gs pos="0">
                        <a:srgbClr val="FA5F00"/>
                      </a:gs>
                      <a:gs pos="75000">
                        <a:schemeClr val="accent6"/>
                      </a:gs>
                      <a:gs pos="100000">
                        <a:schemeClr val="accent6"/>
                      </a:gs>
                    </a:gsLst>
                    <a:lin ang="5400000"/>
                  </a:gradFill>
                  <a:effectLst>
                    <a:outerShdw blurRad="50800" dist="39000" dir="5460000" algn="tl">
                      <a:srgbClr val="000000">
                        <a:alpha val="38000"/>
                      </a:srgbClr>
                    </a:outerShdw>
                  </a:effectLst>
                  <a:latin typeface="Arial" pitchFamily="34" charset="0"/>
                  <a:cs typeface="Arial" pitchFamily="34" charset="0"/>
                </a:rPr>
                <a:t>%</a:t>
              </a:r>
            </a:p>
          </p:txBody>
        </p:sp>
        <p:sp>
          <p:nvSpPr>
            <p:cNvPr id="185" name="Right Arrow 95">
              <a:extLst>
                <a:ext uri="{FF2B5EF4-FFF2-40B4-BE49-F238E27FC236}">
                  <a16:creationId xmlns:a16="http://schemas.microsoft.com/office/drawing/2014/main" id="{D3A05229-9270-464E-9424-252EBD7B351C}"/>
                </a:ext>
              </a:extLst>
            </p:cNvPr>
            <p:cNvSpPr/>
            <p:nvPr/>
          </p:nvSpPr>
          <p:spPr>
            <a:xfrm>
              <a:off x="6530378" y="1207008"/>
              <a:ext cx="387645" cy="332986"/>
            </a:xfrm>
            <a:prstGeom prst="rightArrow">
              <a:avLst>
                <a:gd name="adj1" fmla="val 50000"/>
                <a:gd name="adj2" fmla="val 45224"/>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6" name="Straight Connector 185">
              <a:extLst>
                <a:ext uri="{FF2B5EF4-FFF2-40B4-BE49-F238E27FC236}">
                  <a16:creationId xmlns:a16="http://schemas.microsoft.com/office/drawing/2014/main" id="{F3D8BAAE-E86B-4C2F-9D7C-02375DDD3B30}"/>
                </a:ext>
              </a:extLst>
            </p:cNvPr>
            <p:cNvCxnSpPr>
              <a:cxnSpLocks/>
            </p:cNvCxnSpPr>
            <p:nvPr/>
          </p:nvCxnSpPr>
          <p:spPr>
            <a:xfrm>
              <a:off x="6942072" y="1364343"/>
              <a:ext cx="0" cy="2194502"/>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35BB89CD-1BFD-45B3-8155-FE30E75A2D5A}"/>
                </a:ext>
              </a:extLst>
            </p:cNvPr>
            <p:cNvCxnSpPr>
              <a:cxnSpLocks/>
            </p:cNvCxnSpPr>
            <p:nvPr/>
          </p:nvCxnSpPr>
          <p:spPr>
            <a:xfrm>
              <a:off x="6936706" y="1375993"/>
              <a:ext cx="2057400" cy="0"/>
            </a:xfrm>
            <a:prstGeom prst="straightConnector1">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pic>
          <p:nvPicPr>
            <p:cNvPr id="188" name="Picture 4">
              <a:extLst>
                <a:ext uri="{FF2B5EF4-FFF2-40B4-BE49-F238E27FC236}">
                  <a16:creationId xmlns:a16="http://schemas.microsoft.com/office/drawing/2014/main" id="{C6F72EB2-D0A6-4D51-A68A-4E022F6E0EF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729"/>
            <a:stretch/>
          </p:blipFill>
          <p:spPr bwMode="auto">
            <a:xfrm>
              <a:off x="6365225" y="2719882"/>
              <a:ext cx="418068" cy="361393"/>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9" name="Text Box 140">
              <a:extLst>
                <a:ext uri="{FF2B5EF4-FFF2-40B4-BE49-F238E27FC236}">
                  <a16:creationId xmlns:a16="http://schemas.microsoft.com/office/drawing/2014/main" id="{82B9E140-8A56-4466-94DB-F05933F7A410}"/>
                </a:ext>
              </a:extLst>
            </p:cNvPr>
            <p:cNvSpPr txBox="1">
              <a:spLocks noChangeArrowheads="1"/>
            </p:cNvSpPr>
            <p:nvPr/>
          </p:nvSpPr>
          <p:spPr bwMode="auto">
            <a:xfrm>
              <a:off x="7327492" y="2211679"/>
              <a:ext cx="1050346" cy="466282"/>
            </a:xfrm>
            <a:prstGeom prst="rect">
              <a:avLst/>
            </a:prstGeom>
            <a:noFill/>
            <a:ln w="9525">
              <a:noFill/>
              <a:miter lim="800000"/>
              <a:headEnd/>
              <a:tailEnd/>
            </a:ln>
            <a:effectLst/>
          </p:spPr>
          <p:txBody>
            <a:bodyPr wrap="square">
              <a:spAutoFit/>
            </a:bodyPr>
            <a:lstStyle/>
            <a:p>
              <a:pPr algn="ctr">
                <a:lnSpc>
                  <a:spcPct val="90000"/>
                </a:lnSpc>
              </a:pPr>
              <a: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t>MAY ‘21</a:t>
              </a:r>
              <a:b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br>
              <a:r>
                <a:rPr lang="en-US" sz="1600" b="1" dirty="0">
                  <a:solidFill>
                    <a:schemeClr val="bg1">
                      <a:lumMod val="50000"/>
                    </a:schemeClr>
                  </a:solidFill>
                  <a:effectLst>
                    <a:glow rad="101600">
                      <a:schemeClr val="bg1">
                        <a:alpha val="80000"/>
                      </a:schemeClr>
                    </a:glow>
                  </a:effectLst>
                  <a:latin typeface="Arial" pitchFamily="34" charset="0"/>
                  <a:cs typeface="Arial" pitchFamily="34" charset="0"/>
                </a:rPr>
                <a:t>7.37%</a:t>
              </a:r>
            </a:p>
          </p:txBody>
        </p:sp>
        <p:cxnSp>
          <p:nvCxnSpPr>
            <p:cNvPr id="191" name="Straight Arrow Connector 190">
              <a:extLst>
                <a:ext uri="{FF2B5EF4-FFF2-40B4-BE49-F238E27FC236}">
                  <a16:creationId xmlns:a16="http://schemas.microsoft.com/office/drawing/2014/main" id="{13A1D0AE-11FD-4B7E-ACDA-FBDFAAA4AC32}"/>
                </a:ext>
              </a:extLst>
            </p:cNvPr>
            <p:cNvCxnSpPr>
              <a:cxnSpLocks/>
            </p:cNvCxnSpPr>
            <p:nvPr/>
          </p:nvCxnSpPr>
          <p:spPr>
            <a:xfrm>
              <a:off x="8136271" y="2598990"/>
              <a:ext cx="751091" cy="561687"/>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92" name="Group 191">
              <a:extLst>
                <a:ext uri="{FF2B5EF4-FFF2-40B4-BE49-F238E27FC236}">
                  <a16:creationId xmlns:a16="http://schemas.microsoft.com/office/drawing/2014/main" id="{62B321DD-3FA2-461D-850B-BBEA32BC1031}"/>
                </a:ext>
              </a:extLst>
            </p:cNvPr>
            <p:cNvGrpSpPr/>
            <p:nvPr/>
          </p:nvGrpSpPr>
          <p:grpSpPr>
            <a:xfrm>
              <a:off x="6080511" y="1674618"/>
              <a:ext cx="2693176" cy="1870194"/>
              <a:chOff x="6080511" y="1674618"/>
              <a:chExt cx="2693176" cy="1870194"/>
            </a:xfrm>
          </p:grpSpPr>
          <p:sp>
            <p:nvSpPr>
              <p:cNvPr id="196" name="Text Box 140">
                <a:extLst>
                  <a:ext uri="{FF2B5EF4-FFF2-40B4-BE49-F238E27FC236}">
                    <a16:creationId xmlns:a16="http://schemas.microsoft.com/office/drawing/2014/main" id="{D9CEB17A-0147-4E77-9015-37A97B387314}"/>
                  </a:ext>
                </a:extLst>
              </p:cNvPr>
              <p:cNvSpPr txBox="1">
                <a:spLocks noChangeArrowheads="1"/>
              </p:cNvSpPr>
              <p:nvPr/>
            </p:nvSpPr>
            <p:spPr bwMode="auto">
              <a:xfrm>
                <a:off x="6080511" y="3078531"/>
                <a:ext cx="1001154" cy="466281"/>
              </a:xfrm>
              <a:prstGeom prst="rect">
                <a:avLst/>
              </a:prstGeom>
              <a:noFill/>
              <a:ln w="9525">
                <a:noFill/>
                <a:miter lim="800000"/>
                <a:headEnd/>
                <a:tailEnd/>
              </a:ln>
              <a:effectLst/>
            </p:spPr>
            <p:txBody>
              <a:bodyPr wrap="square">
                <a:spAutoFit/>
              </a:bodyPr>
              <a:lstStyle/>
              <a:p>
                <a:pPr algn="ctr">
                  <a:lnSpc>
                    <a:spcPct val="90000"/>
                  </a:lnSpc>
                </a:pPr>
                <a: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t>NOV ‘20</a:t>
                </a:r>
                <a:b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br>
                <a:r>
                  <a:rPr lang="en-US" sz="1600" b="1" dirty="0">
                    <a:solidFill>
                      <a:schemeClr val="bg1">
                        <a:lumMod val="50000"/>
                      </a:schemeClr>
                    </a:solidFill>
                    <a:effectLst>
                      <a:glow rad="101600">
                        <a:schemeClr val="bg1">
                          <a:alpha val="80000"/>
                        </a:schemeClr>
                      </a:glow>
                    </a:effectLst>
                    <a:latin typeface="Arial" pitchFamily="34" charset="0"/>
                    <a:cs typeface="Arial" pitchFamily="34" charset="0"/>
                  </a:rPr>
                  <a:t>7.18%</a:t>
                </a:r>
              </a:p>
            </p:txBody>
          </p:sp>
          <p:cxnSp>
            <p:nvCxnSpPr>
              <p:cNvPr id="197" name="Straight Arrow Connector 196">
                <a:extLst>
                  <a:ext uri="{FF2B5EF4-FFF2-40B4-BE49-F238E27FC236}">
                    <a16:creationId xmlns:a16="http://schemas.microsoft.com/office/drawing/2014/main" id="{C7BCED41-F1D4-4A5F-BE6C-7DE564E09835}"/>
                  </a:ext>
                </a:extLst>
              </p:cNvPr>
              <p:cNvCxnSpPr>
                <a:cxnSpLocks/>
              </p:cNvCxnSpPr>
              <p:nvPr/>
            </p:nvCxnSpPr>
            <p:spPr>
              <a:xfrm>
                <a:off x="6917043" y="3377942"/>
                <a:ext cx="1856644" cy="0"/>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8" name="Text Box 140">
                <a:extLst>
                  <a:ext uri="{FF2B5EF4-FFF2-40B4-BE49-F238E27FC236}">
                    <a16:creationId xmlns:a16="http://schemas.microsoft.com/office/drawing/2014/main" id="{83D03842-0994-4D22-8216-702A77EDA5FD}"/>
                  </a:ext>
                </a:extLst>
              </p:cNvPr>
              <p:cNvSpPr txBox="1">
                <a:spLocks noChangeArrowheads="1"/>
              </p:cNvSpPr>
              <p:nvPr/>
            </p:nvSpPr>
            <p:spPr bwMode="auto">
              <a:xfrm>
                <a:off x="6414489" y="2533415"/>
                <a:ext cx="336666" cy="244682"/>
              </a:xfrm>
              <a:prstGeom prst="rect">
                <a:avLst/>
              </a:prstGeom>
              <a:noFill/>
              <a:ln w="9525">
                <a:noFill/>
                <a:miter lim="800000"/>
                <a:headEnd/>
                <a:tailEnd/>
              </a:ln>
              <a:effectLst/>
            </p:spPr>
            <p:txBody>
              <a:bodyPr wrap="square">
                <a:spAutoFit/>
              </a:bodyPr>
              <a:lstStyle/>
              <a:p>
                <a:pPr algn="ctr">
                  <a:lnSpc>
                    <a:spcPct val="90000"/>
                  </a:lnSpc>
                </a:pPr>
                <a: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t>A</a:t>
                </a:r>
                <a:endParaRPr lang="en-US" sz="1600" b="1" dirty="0">
                  <a:solidFill>
                    <a:schemeClr val="bg1">
                      <a:lumMod val="50000"/>
                    </a:schemeClr>
                  </a:solidFill>
                  <a:effectLst>
                    <a:glow rad="101600">
                      <a:schemeClr val="bg1">
                        <a:alpha val="80000"/>
                      </a:schemeClr>
                    </a:glow>
                  </a:effectLst>
                  <a:latin typeface="Arial" pitchFamily="34" charset="0"/>
                  <a:cs typeface="Arial" pitchFamily="34" charset="0"/>
                </a:endParaRPr>
              </a:p>
            </p:txBody>
          </p:sp>
          <p:sp>
            <p:nvSpPr>
              <p:cNvPr id="199" name="Text Box 140">
                <a:extLst>
                  <a:ext uri="{FF2B5EF4-FFF2-40B4-BE49-F238E27FC236}">
                    <a16:creationId xmlns:a16="http://schemas.microsoft.com/office/drawing/2014/main" id="{819A3CCE-6116-471D-A819-5AB93D6375F3}"/>
                  </a:ext>
                </a:extLst>
              </p:cNvPr>
              <p:cNvSpPr txBox="1">
                <a:spLocks noChangeArrowheads="1"/>
              </p:cNvSpPr>
              <p:nvPr/>
            </p:nvSpPr>
            <p:spPr bwMode="auto">
              <a:xfrm>
                <a:off x="7685854" y="1674618"/>
                <a:ext cx="336666" cy="244682"/>
              </a:xfrm>
              <a:prstGeom prst="rect">
                <a:avLst/>
              </a:prstGeom>
              <a:noFill/>
              <a:ln w="9525">
                <a:noFill/>
                <a:miter lim="800000"/>
                <a:headEnd/>
                <a:tailEnd/>
              </a:ln>
              <a:effectLst/>
            </p:spPr>
            <p:txBody>
              <a:bodyPr wrap="square">
                <a:spAutoFit/>
              </a:bodyPr>
              <a:lstStyle/>
              <a:p>
                <a:pPr algn="ctr">
                  <a:lnSpc>
                    <a:spcPct val="90000"/>
                  </a:lnSpc>
                </a:pPr>
                <a: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t>B</a:t>
                </a:r>
                <a:endParaRPr lang="en-US" sz="1600" b="1" dirty="0">
                  <a:solidFill>
                    <a:schemeClr val="bg1">
                      <a:lumMod val="50000"/>
                    </a:schemeClr>
                  </a:solidFill>
                  <a:effectLst>
                    <a:glow rad="101600">
                      <a:schemeClr val="bg1">
                        <a:alpha val="80000"/>
                      </a:schemeClr>
                    </a:glow>
                  </a:effectLst>
                  <a:latin typeface="Arial" pitchFamily="34" charset="0"/>
                  <a:cs typeface="Arial" pitchFamily="34" charset="0"/>
                </a:endParaRPr>
              </a:p>
            </p:txBody>
          </p:sp>
        </p:grpSp>
        <p:pic>
          <p:nvPicPr>
            <p:cNvPr id="195" name="Picture 4">
              <a:extLst>
                <a:ext uri="{FF2B5EF4-FFF2-40B4-BE49-F238E27FC236}">
                  <a16:creationId xmlns:a16="http://schemas.microsoft.com/office/drawing/2014/main" id="{8555F2B5-81FA-471B-B00F-BA6271CC02E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729"/>
            <a:stretch/>
          </p:blipFill>
          <p:spPr bwMode="auto">
            <a:xfrm>
              <a:off x="7622239" y="1842824"/>
              <a:ext cx="454321" cy="392731"/>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Date Placeholder 1">
            <a:extLst>
              <a:ext uri="{FF2B5EF4-FFF2-40B4-BE49-F238E27FC236}">
                <a16:creationId xmlns:a16="http://schemas.microsoft.com/office/drawing/2014/main" id="{AAA22243-CA99-DEC5-1F69-E718879C54B9}"/>
              </a:ext>
            </a:extLst>
          </p:cNvPr>
          <p:cNvSpPr>
            <a:spLocks noGrp="1"/>
          </p:cNvSpPr>
          <p:nvPr>
            <p:ph type="dt" sz="half" idx="2"/>
          </p:nvPr>
        </p:nvSpPr>
        <p:spPr/>
        <p:txBody>
          <a:bodyPr/>
          <a:lstStyle/>
          <a:p>
            <a:r>
              <a:rPr lang="en-US"/>
              <a:t>September 7, 2022</a:t>
            </a:r>
            <a:endParaRPr lang="en-US" dirty="0"/>
          </a:p>
        </p:txBody>
      </p:sp>
      <p:sp>
        <p:nvSpPr>
          <p:cNvPr id="3" name="Footer Placeholder 2">
            <a:extLst>
              <a:ext uri="{FF2B5EF4-FFF2-40B4-BE49-F238E27FC236}">
                <a16:creationId xmlns:a16="http://schemas.microsoft.com/office/drawing/2014/main" id="{12343ECC-CAA1-01AF-46B6-F2CAFB99B472}"/>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7378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900" fill="hold"/>
                                        <p:tgtEl>
                                          <p:spTgt spid="5"/>
                                        </p:tgtEl>
                                        <p:attrNameLst>
                                          <p:attrName>ppt_x</p:attrName>
                                        </p:attrNameLst>
                                      </p:cBhvr>
                                      <p:tavLst>
                                        <p:tav tm="0">
                                          <p:val>
                                            <p:strVal val="1+#ppt_w/2"/>
                                          </p:val>
                                        </p:tav>
                                        <p:tav tm="100000">
                                          <p:val>
                                            <p:strVal val="#ppt_x"/>
                                          </p:val>
                                        </p:tav>
                                      </p:tavLst>
                                    </p:anim>
                                    <p:anim calcmode="lin" valueType="num">
                                      <p:cBhvr additive="base">
                                        <p:cTn id="8" dur="9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5" name="Picture 114">
            <a:extLst>
              <a:ext uri="{FF2B5EF4-FFF2-40B4-BE49-F238E27FC236}">
                <a16:creationId xmlns:a16="http://schemas.microsoft.com/office/drawing/2014/main" id="{8AEBEA91-08F9-B7BE-EE90-9E711372EC24}"/>
              </a:ext>
            </a:extLst>
          </p:cNvPr>
          <p:cNvPicPr>
            <a:picLocks noChangeAspect="1"/>
          </p:cNvPicPr>
          <p:nvPr/>
        </p:nvPicPr>
        <p:blipFill>
          <a:blip r:embed="rId2"/>
          <a:stretch>
            <a:fillRect/>
          </a:stretch>
        </p:blipFill>
        <p:spPr>
          <a:xfrm>
            <a:off x="46309" y="689210"/>
            <a:ext cx="1197864" cy="2897925"/>
          </a:xfrm>
          <a:prstGeom prst="rect">
            <a:avLst/>
          </a:prstGeom>
        </p:spPr>
      </p:pic>
      <p:pic>
        <p:nvPicPr>
          <p:cNvPr id="216" name="Picture 215" hidden="1"/>
          <p:cNvPicPr>
            <a:picLocks noChangeAspect="1"/>
          </p:cNvPicPr>
          <p:nvPr/>
        </p:nvPicPr>
        <p:blipFill>
          <a:blip r:embed="rId3"/>
          <a:stretch>
            <a:fillRect/>
          </a:stretch>
        </p:blipFill>
        <p:spPr>
          <a:xfrm>
            <a:off x="46361" y="689209"/>
            <a:ext cx="1201943" cy="2907792"/>
          </a:xfrm>
          <a:prstGeom prst="rect">
            <a:avLst/>
          </a:prstGeom>
        </p:spPr>
      </p:pic>
      <p:sp>
        <p:nvSpPr>
          <p:cNvPr id="117" name="TextBox 116"/>
          <p:cNvSpPr txBox="1"/>
          <p:nvPr/>
        </p:nvSpPr>
        <p:spPr>
          <a:xfrm>
            <a:off x="7832616" y="3251498"/>
            <a:ext cx="1143000" cy="1477328"/>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4mil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5.2mil</a:t>
            </a:r>
          </a:p>
          <a:p>
            <a:pPr algn="r">
              <a:spcBef>
                <a:spcPts val="600"/>
              </a:spcBef>
              <a:tabLst>
                <a:tab pos="290513" algn="l"/>
              </a:tabLst>
            </a:pPr>
            <a:r>
              <a:rPr lang="en-US" sz="1400" b="1" dirty="0">
                <a:latin typeface="Arial" pitchFamily="34" charset="0"/>
                <a:cs typeface="Arial" pitchFamily="34" charset="0"/>
              </a:rPr>
              <a:t>	100%</a:t>
            </a:r>
          </a:p>
          <a:p>
            <a:pPr algn="r">
              <a:spcBef>
                <a:spcPts val="600"/>
              </a:spcBef>
              <a:tabLst>
                <a:tab pos="2119313" algn="l"/>
              </a:tabLst>
            </a:pPr>
            <a:r>
              <a:rPr lang="en-US" sz="1400" b="1" dirty="0">
                <a:latin typeface="Arial" pitchFamily="34" charset="0"/>
                <a:cs typeface="Arial" pitchFamily="34" charset="0"/>
              </a:rPr>
              <a:t>5.2mil</a:t>
            </a:r>
          </a:p>
        </p:txBody>
      </p:sp>
      <p:sp>
        <p:nvSpPr>
          <p:cNvPr id="119" name="TextBox 118"/>
          <p:cNvSpPr txBox="1"/>
          <p:nvPr/>
        </p:nvSpPr>
        <p:spPr>
          <a:xfrm>
            <a:off x="6839996" y="3251498"/>
            <a:ext cx="1143000" cy="1477328"/>
          </a:xfrm>
          <a:prstGeom prst="rect">
            <a:avLst/>
          </a:prstGeom>
          <a:noFill/>
        </p:spPr>
        <p:txBody>
          <a:bodyPr wrap="square" rtlCol="0">
            <a:spAutoFit/>
          </a:bodyPr>
          <a:lstStyle/>
          <a:p>
            <a:pPr algn="r">
              <a:spcBef>
                <a:spcPts val="600"/>
              </a:spcBef>
              <a:tabLst>
                <a:tab pos="2119313" algn="l"/>
              </a:tabLst>
            </a:pPr>
            <a:r>
              <a:rPr lang="en-US" sz="1400" b="1" dirty="0">
                <a:latin typeface="Arial" pitchFamily="34" charset="0"/>
                <a:cs typeface="Arial" pitchFamily="34" charset="0"/>
              </a:rPr>
              <a:t>6mil</a:t>
            </a:r>
          </a:p>
          <a:p>
            <a:pPr algn="r">
              <a:spcBef>
                <a:spcPts val="600"/>
              </a:spcBef>
              <a:tabLst>
                <a:tab pos="2119313" algn="l"/>
              </a:tabLst>
            </a:pPr>
            <a:r>
              <a:rPr lang="en-US" sz="1400" b="1" dirty="0">
                <a:latin typeface="Arial" pitchFamily="34" charset="0"/>
                <a:cs typeface="Arial" pitchFamily="34" charset="0"/>
              </a:rPr>
              <a:t>130%</a:t>
            </a:r>
          </a:p>
          <a:p>
            <a:pPr algn="r">
              <a:spcBef>
                <a:spcPts val="600"/>
              </a:spcBef>
              <a:tabLst>
                <a:tab pos="2119313" algn="l"/>
              </a:tabLst>
            </a:pPr>
            <a:r>
              <a:rPr lang="en-US" sz="1400" b="1" dirty="0">
                <a:latin typeface="Arial" pitchFamily="34" charset="0"/>
                <a:cs typeface="Arial" pitchFamily="34" charset="0"/>
              </a:rPr>
              <a:t>7.8mil</a:t>
            </a:r>
          </a:p>
          <a:p>
            <a:pPr algn="r">
              <a:spcBef>
                <a:spcPts val="600"/>
              </a:spcBef>
              <a:tabLst>
                <a:tab pos="290513" algn="l"/>
              </a:tabLst>
            </a:pPr>
            <a:r>
              <a:rPr lang="en-US" sz="1400" b="1" dirty="0">
                <a:latin typeface="Arial" pitchFamily="34" charset="0"/>
                <a:cs typeface="Arial" pitchFamily="34" charset="0"/>
              </a:rPr>
              <a:t>	75%</a:t>
            </a:r>
          </a:p>
          <a:p>
            <a:pPr algn="r">
              <a:spcBef>
                <a:spcPts val="600"/>
              </a:spcBef>
              <a:tabLst>
                <a:tab pos="2119313" algn="l"/>
              </a:tabLst>
            </a:pPr>
            <a:r>
              <a:rPr lang="en-US" sz="1400" b="1" dirty="0">
                <a:latin typeface="Arial" pitchFamily="34" charset="0"/>
                <a:cs typeface="Arial" pitchFamily="34" charset="0"/>
              </a:rPr>
              <a:t>5.85mil</a:t>
            </a:r>
          </a:p>
        </p:txBody>
      </p:sp>
      <p:sp>
        <p:nvSpPr>
          <p:cNvPr id="121" name="A x's"/>
          <p:cNvSpPr txBox="1"/>
          <p:nvPr/>
        </p:nvSpPr>
        <p:spPr>
          <a:xfrm>
            <a:off x="7961644" y="3251498"/>
            <a:ext cx="1092493" cy="2646878"/>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n w="3175">
                  <a:solidFill>
                    <a:schemeClr val="accent6"/>
                  </a:solidFill>
                </a:ln>
                <a:solidFill>
                  <a:schemeClr val="accent6"/>
                </a:solidFill>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123" name="A x's"/>
          <p:cNvSpPr txBox="1"/>
          <p:nvPr/>
        </p:nvSpPr>
        <p:spPr>
          <a:xfrm>
            <a:off x="6969024" y="3251498"/>
            <a:ext cx="1092493" cy="2646878"/>
          </a:xfrm>
          <a:prstGeom prst="rect">
            <a:avLst/>
          </a:prstGeom>
          <a:noFill/>
        </p:spPr>
        <p:txBody>
          <a:bodyPr wrap="square" rtlCol="0">
            <a:spAutoFit/>
          </a:bodyPr>
          <a:lstStyle/>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	</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n w="3175">
                  <a:solidFill>
                    <a:schemeClr val="accent6"/>
                  </a:solidFill>
                </a:ln>
                <a:solidFill>
                  <a:schemeClr val="accent6"/>
                </a:solidFill>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a:p>
            <a:pPr>
              <a:spcBef>
                <a:spcPts val="600"/>
              </a:spcBef>
              <a:tabLst>
                <a:tab pos="854075" algn="l"/>
                <a:tab pos="2119313" algn="l"/>
              </a:tabLst>
            </a:pPr>
            <a:r>
              <a:rPr lang="en-US" sz="1400" b="1" dirty="0">
                <a:latin typeface="Arial" pitchFamily="34" charset="0"/>
                <a:cs typeface="Arial" pitchFamily="34" charset="0"/>
              </a:rPr>
              <a:t>x</a:t>
            </a:r>
          </a:p>
          <a:p>
            <a:pPr>
              <a:spcBef>
                <a:spcPts val="600"/>
              </a:spcBef>
              <a:tabLst>
                <a:tab pos="854075" algn="l"/>
                <a:tab pos="2119313" algn="l"/>
              </a:tabLst>
            </a:pPr>
            <a:r>
              <a:rPr lang="en-US" sz="1400" b="1" dirty="0">
                <a:latin typeface="Arial" pitchFamily="34" charset="0"/>
                <a:cs typeface="Arial" pitchFamily="34" charset="0"/>
              </a:rPr>
              <a:t>$</a:t>
            </a:r>
          </a:p>
        </p:txBody>
      </p:sp>
      <p:sp>
        <p:nvSpPr>
          <p:cNvPr id="126" name="Text Box 140"/>
          <p:cNvSpPr txBox="1">
            <a:spLocks noChangeArrowheads="1"/>
          </p:cNvSpPr>
          <p:nvPr/>
        </p:nvSpPr>
        <p:spPr bwMode="auto">
          <a:xfrm>
            <a:off x="3864340" y="2449254"/>
            <a:ext cx="1509324" cy="227755"/>
          </a:xfrm>
          <a:prstGeom prst="rect">
            <a:avLst/>
          </a:prstGeom>
          <a:noFill/>
          <a:ln w="9525">
            <a:noFill/>
            <a:miter lim="800000"/>
            <a:headEnd/>
            <a:tailEnd/>
          </a:ln>
          <a:effectLst/>
        </p:spPr>
        <p:txBody>
          <a:bodyPr wrap="square">
            <a:spAutoFit/>
          </a:bodyPr>
          <a:lstStyle/>
          <a:p>
            <a:pPr algn="ctr">
              <a:lnSpc>
                <a:spcPct val="80000"/>
              </a:lnSpc>
            </a:pPr>
            <a:r>
              <a:rPr lang="en-US" sz="1100" b="1" dirty="0">
                <a:solidFill>
                  <a:srgbClr val="000000"/>
                </a:solidFill>
                <a:latin typeface="Arial" pitchFamily="34" charset="0"/>
                <a:cs typeface="Arial" pitchFamily="34" charset="0"/>
              </a:rPr>
              <a:t>Total Project Costs</a:t>
            </a:r>
            <a:endParaRPr lang="en-US" sz="1200" b="1" baseline="-25000" dirty="0">
              <a:solidFill>
                <a:srgbClr val="000000"/>
              </a:solidFill>
              <a:latin typeface="Arial" pitchFamily="34" charset="0"/>
              <a:cs typeface="Arial" pitchFamily="34" charset="0"/>
            </a:endParaRPr>
          </a:p>
        </p:txBody>
      </p:sp>
      <p:sp>
        <p:nvSpPr>
          <p:cNvPr id="127" name="Rounded Rectangle 126"/>
          <p:cNvSpPr/>
          <p:nvPr/>
        </p:nvSpPr>
        <p:spPr>
          <a:xfrm>
            <a:off x="4390402" y="710863"/>
            <a:ext cx="457200" cy="1692848"/>
          </a:xfrm>
          <a:prstGeom prst="roundRect">
            <a:avLst>
              <a:gd name="adj" fmla="val 5128"/>
            </a:avLst>
          </a:prstGeom>
          <a:solidFill>
            <a:srgbClr val="C5B089"/>
          </a:solidFill>
          <a:ln w="15875">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164" name="Rounded Rectangle 163"/>
          <p:cNvSpPr/>
          <p:nvPr/>
        </p:nvSpPr>
        <p:spPr>
          <a:xfrm>
            <a:off x="4390402" y="541530"/>
            <a:ext cx="457200" cy="1862181"/>
          </a:xfrm>
          <a:prstGeom prst="roundRect">
            <a:avLst>
              <a:gd name="adj" fmla="val 5128"/>
            </a:avLst>
          </a:prstGeom>
          <a:noFill/>
          <a:ln w="22225">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165" name="Straight Connector 164"/>
          <p:cNvCxnSpPr/>
          <p:nvPr/>
        </p:nvCxnSpPr>
        <p:spPr>
          <a:xfrm>
            <a:off x="4238002" y="2408673"/>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 Box 140"/>
          <p:cNvSpPr txBox="1">
            <a:spLocks noChangeArrowheads="1"/>
          </p:cNvSpPr>
          <p:nvPr/>
        </p:nvSpPr>
        <p:spPr bwMode="auto">
          <a:xfrm>
            <a:off x="4132142" y="314181"/>
            <a:ext cx="995944" cy="243786"/>
          </a:xfrm>
          <a:prstGeom prst="rect">
            <a:avLst/>
          </a:prstGeom>
          <a:noFill/>
          <a:ln w="9525">
            <a:noFill/>
            <a:miter lim="800000"/>
            <a:headEnd/>
            <a:tailEnd/>
          </a:ln>
          <a:effectLst/>
        </p:spPr>
        <p:txBody>
          <a:bodyPr wrap="square">
            <a:spAutoFit/>
          </a:bodyPr>
          <a:lstStyle/>
          <a:p>
            <a:pPr algn="ctr">
              <a:lnSpc>
                <a:spcPct val="80000"/>
              </a:lnSpc>
            </a:pPr>
            <a:r>
              <a:rPr lang="en-US" sz="1200" b="1" dirty="0">
                <a:solidFill>
                  <a:srgbClr val="000000"/>
                </a:solidFill>
                <a:latin typeface="Arial" pitchFamily="34" charset="0"/>
                <a:cs typeface="Arial" pitchFamily="34" charset="0"/>
              </a:rPr>
              <a:t>$10.8mil</a:t>
            </a:r>
            <a:endParaRPr lang="en-US" sz="1400" b="1" baseline="-25000" dirty="0">
              <a:solidFill>
                <a:srgbClr val="000000"/>
              </a:solidFill>
              <a:latin typeface="Arial" pitchFamily="34" charset="0"/>
              <a:cs typeface="Arial" pitchFamily="34" charset="0"/>
            </a:endParaRPr>
          </a:p>
        </p:txBody>
      </p:sp>
      <p:sp>
        <p:nvSpPr>
          <p:cNvPr id="170" name="TextBox 169"/>
          <p:cNvSpPr txBox="1"/>
          <p:nvPr/>
        </p:nvSpPr>
        <p:spPr>
          <a:xfrm>
            <a:off x="4567416" y="3251498"/>
            <a:ext cx="2743200" cy="2646878"/>
          </a:xfrm>
          <a:prstGeom prst="rect">
            <a:avLst/>
          </a:prstGeom>
          <a:noFill/>
        </p:spPr>
        <p:txBody>
          <a:bodyPr wrap="square" rtlCol="0">
            <a:spAutoFit/>
          </a:bodyPr>
          <a:lstStyle/>
          <a:p>
            <a:pPr>
              <a:spcBef>
                <a:spcPts val="600"/>
              </a:spcBef>
              <a:tabLst>
                <a:tab pos="2176463" algn="l"/>
              </a:tabLst>
            </a:pPr>
            <a:r>
              <a:rPr lang="en-US" sz="1400" b="1" dirty="0">
                <a:latin typeface="Arial" pitchFamily="34" charset="0"/>
                <a:cs typeface="Arial" pitchFamily="34" charset="0"/>
              </a:rPr>
              <a:t>Eligible basis</a:t>
            </a:r>
          </a:p>
          <a:p>
            <a:pPr>
              <a:spcBef>
                <a:spcPts val="600"/>
              </a:spcBef>
              <a:tabLst>
                <a:tab pos="2176463" algn="l"/>
              </a:tabLst>
            </a:pPr>
            <a:r>
              <a:rPr lang="en-US" sz="1400" b="1" dirty="0">
                <a:latin typeface="Arial" pitchFamily="34" charset="0"/>
                <a:cs typeface="Arial" pitchFamily="34" charset="0"/>
              </a:rPr>
              <a:t>DDA/QCT basis boost	</a:t>
            </a:r>
          </a:p>
          <a:p>
            <a:pPr>
              <a:spcBef>
                <a:spcPts val="600"/>
              </a:spcBef>
              <a:tabLst>
                <a:tab pos="2176463" algn="l"/>
              </a:tabLst>
            </a:pPr>
            <a:r>
              <a:rPr lang="en-US" sz="1400" b="1" dirty="0">
                <a:latin typeface="Arial" pitchFamily="34" charset="0"/>
                <a:cs typeface="Arial" pitchFamily="34" charset="0"/>
              </a:rPr>
              <a:t>Eligible basis (adjusted)</a:t>
            </a:r>
          </a:p>
          <a:p>
            <a:pPr>
              <a:spcBef>
                <a:spcPts val="600"/>
              </a:spcBef>
              <a:tabLst>
                <a:tab pos="2176463" algn="l"/>
              </a:tabLst>
            </a:pPr>
            <a:r>
              <a:rPr lang="en-US" sz="1400" b="1" dirty="0">
                <a:latin typeface="Arial" pitchFamily="34" charset="0"/>
                <a:cs typeface="Arial" pitchFamily="34" charset="0"/>
              </a:rPr>
              <a:t>Applicable fraction	</a:t>
            </a:r>
          </a:p>
          <a:p>
            <a:pPr>
              <a:spcBef>
                <a:spcPts val="600"/>
              </a:spcBef>
              <a:tabLst>
                <a:tab pos="2176463" algn="l"/>
              </a:tabLst>
            </a:pPr>
            <a:r>
              <a:rPr lang="en-US" sz="1400" b="1" dirty="0">
                <a:latin typeface="Arial" pitchFamily="34" charset="0"/>
                <a:cs typeface="Arial" pitchFamily="34" charset="0"/>
              </a:rPr>
              <a:t>Qualified basis</a:t>
            </a:r>
          </a:p>
          <a:p>
            <a:pPr>
              <a:spcBef>
                <a:spcPts val="600"/>
              </a:spcBef>
              <a:tabLst>
                <a:tab pos="2176463" algn="l"/>
              </a:tabLst>
            </a:pPr>
            <a:r>
              <a:rPr lang="en-US" sz="1400" b="1" dirty="0">
                <a:ln w="3175">
                  <a:solidFill>
                    <a:schemeClr val="accent6"/>
                  </a:solidFill>
                </a:ln>
                <a:solidFill>
                  <a:schemeClr val="accent6"/>
                </a:solidFill>
                <a:latin typeface="Arial" pitchFamily="34" charset="0"/>
                <a:cs typeface="Arial" pitchFamily="34" charset="0"/>
              </a:rPr>
              <a:t>Tax credit percentage</a:t>
            </a:r>
            <a:r>
              <a:rPr lang="en-US" sz="1400" b="1" dirty="0">
                <a:latin typeface="Arial" pitchFamily="34" charset="0"/>
                <a:cs typeface="Arial" pitchFamily="34" charset="0"/>
              </a:rPr>
              <a:t>	</a:t>
            </a:r>
          </a:p>
          <a:p>
            <a:pPr>
              <a:spcBef>
                <a:spcPts val="600"/>
              </a:spcBef>
              <a:tabLst>
                <a:tab pos="2176463" algn="l"/>
              </a:tabLst>
            </a:pPr>
            <a:r>
              <a:rPr lang="en-US" sz="1400" b="1" dirty="0">
                <a:latin typeface="Arial" pitchFamily="34" charset="0"/>
                <a:cs typeface="Arial" pitchFamily="34" charset="0"/>
              </a:rPr>
              <a:t>Annual tax credits</a:t>
            </a:r>
          </a:p>
          <a:p>
            <a:pPr>
              <a:spcBef>
                <a:spcPts val="600"/>
              </a:spcBef>
              <a:tabLst>
                <a:tab pos="2176463" algn="l"/>
              </a:tabLst>
            </a:pPr>
            <a:r>
              <a:rPr lang="en-US" sz="1400" b="1" dirty="0">
                <a:latin typeface="Arial" pitchFamily="34" charset="0"/>
                <a:cs typeface="Arial" pitchFamily="34" charset="0"/>
              </a:rPr>
              <a:t>Ten years</a:t>
            </a:r>
          </a:p>
          <a:p>
            <a:pPr>
              <a:spcBef>
                <a:spcPts val="600"/>
              </a:spcBef>
              <a:tabLst>
                <a:tab pos="2176463" algn="l"/>
              </a:tabLst>
            </a:pPr>
            <a:r>
              <a:rPr lang="en-US" sz="1400" b="1" dirty="0">
                <a:latin typeface="Arial" pitchFamily="34" charset="0"/>
                <a:cs typeface="Arial" pitchFamily="34" charset="0"/>
              </a:rPr>
              <a:t>Total tax credits</a:t>
            </a:r>
          </a:p>
        </p:txBody>
      </p:sp>
      <p:sp>
        <p:nvSpPr>
          <p:cNvPr id="171" name="TextBox 170"/>
          <p:cNvSpPr txBox="1"/>
          <p:nvPr/>
        </p:nvSpPr>
        <p:spPr>
          <a:xfrm>
            <a:off x="5089349" y="1584848"/>
            <a:ext cx="2055390" cy="369332"/>
          </a:xfrm>
          <a:prstGeom prst="rect">
            <a:avLst/>
          </a:prstGeom>
          <a:noFill/>
        </p:spPr>
        <p:txBody>
          <a:bodyPr wrap="square" rtlCol="0">
            <a:spAutoFit/>
          </a:bodyPr>
          <a:lstStyle/>
          <a:p>
            <a:r>
              <a:rPr lang="en-US" b="1" dirty="0">
                <a:solidFill>
                  <a:srgbClr val="6E5A36"/>
                </a:solidFill>
                <a:latin typeface="Arial" pitchFamily="34" charset="0"/>
                <a:cs typeface="Arial" pitchFamily="34" charset="0"/>
              </a:rPr>
              <a:t>Eligible Basis</a:t>
            </a:r>
          </a:p>
        </p:txBody>
      </p:sp>
      <p:sp>
        <p:nvSpPr>
          <p:cNvPr id="172" name="Text Box 140"/>
          <p:cNvSpPr txBox="1">
            <a:spLocks noChangeArrowheads="1"/>
          </p:cNvSpPr>
          <p:nvPr/>
        </p:nvSpPr>
        <p:spPr bwMode="auto">
          <a:xfrm>
            <a:off x="6680411" y="1655938"/>
            <a:ext cx="1386818" cy="289310"/>
          </a:xfrm>
          <a:prstGeom prst="rect">
            <a:avLst/>
          </a:prstGeom>
          <a:noFill/>
          <a:ln w="9525">
            <a:noFill/>
            <a:miter lim="800000"/>
            <a:headEnd/>
            <a:tailEnd/>
          </a:ln>
          <a:effectLst/>
        </p:spPr>
        <p:txBody>
          <a:bodyPr wrap="square">
            <a:spAutoFit/>
          </a:bodyPr>
          <a:lstStyle/>
          <a:p>
            <a:pPr>
              <a:lnSpc>
                <a:spcPct val="80000"/>
              </a:lnSpc>
            </a:pPr>
            <a:r>
              <a:rPr lang="en-US" sz="1600" b="1" dirty="0">
                <a:solidFill>
                  <a:srgbClr val="000000"/>
                </a:solidFill>
                <a:latin typeface="Arial" pitchFamily="34" charset="0"/>
                <a:cs typeface="Arial" pitchFamily="34" charset="0"/>
              </a:rPr>
              <a:t>= $10mil</a:t>
            </a:r>
            <a:endParaRPr lang="en-US" b="1" baseline="-25000" dirty="0">
              <a:solidFill>
                <a:srgbClr val="000000"/>
              </a:solidFill>
              <a:latin typeface="Arial" pitchFamily="34" charset="0"/>
              <a:cs typeface="Arial" pitchFamily="34" charset="0"/>
            </a:endParaRPr>
          </a:p>
        </p:txBody>
      </p:sp>
      <p:sp>
        <p:nvSpPr>
          <p:cNvPr id="173" name="Freeform 172"/>
          <p:cNvSpPr/>
          <p:nvPr/>
        </p:nvSpPr>
        <p:spPr>
          <a:xfrm>
            <a:off x="7363328" y="1902661"/>
            <a:ext cx="84264" cy="356616"/>
          </a:xfrm>
          <a:custGeom>
            <a:avLst/>
            <a:gdLst>
              <a:gd name="connsiteX0" fmla="*/ 0 w 60157"/>
              <a:gd name="connsiteY0" fmla="*/ 0 h 529389"/>
              <a:gd name="connsiteX1" fmla="*/ 36094 w 60157"/>
              <a:gd name="connsiteY1" fmla="*/ 216568 h 529389"/>
              <a:gd name="connsiteX2" fmla="*/ 60157 w 60157"/>
              <a:gd name="connsiteY2" fmla="*/ 529389 h 529389"/>
            </a:gdLst>
            <a:ahLst/>
            <a:cxnLst>
              <a:cxn ang="0">
                <a:pos x="connsiteX0" y="connsiteY0"/>
              </a:cxn>
              <a:cxn ang="0">
                <a:pos x="connsiteX1" y="connsiteY1"/>
              </a:cxn>
              <a:cxn ang="0">
                <a:pos x="connsiteX2" y="connsiteY2"/>
              </a:cxn>
            </a:cxnLst>
            <a:rect l="l" t="t" r="r" b="b"/>
            <a:pathLst>
              <a:path w="60157" h="529389">
                <a:moveTo>
                  <a:pt x="0" y="0"/>
                </a:moveTo>
                <a:cubicBezTo>
                  <a:pt x="13034" y="64168"/>
                  <a:pt x="26068" y="128337"/>
                  <a:pt x="36094" y="216568"/>
                </a:cubicBezTo>
                <a:cubicBezTo>
                  <a:pt x="46120" y="304800"/>
                  <a:pt x="53138" y="417094"/>
                  <a:pt x="60157" y="52938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Freeform 173"/>
          <p:cNvSpPr/>
          <p:nvPr/>
        </p:nvSpPr>
        <p:spPr>
          <a:xfrm>
            <a:off x="7700210" y="1828195"/>
            <a:ext cx="777240" cy="612648"/>
          </a:xfrm>
          <a:custGeom>
            <a:avLst/>
            <a:gdLst>
              <a:gd name="connsiteX0" fmla="*/ 0 w 565870"/>
              <a:gd name="connsiteY0" fmla="*/ 0 h 445169"/>
              <a:gd name="connsiteX1" fmla="*/ 409074 w 565870"/>
              <a:gd name="connsiteY1" fmla="*/ 120316 h 445169"/>
              <a:gd name="connsiteX2" fmla="*/ 541421 w 565870"/>
              <a:gd name="connsiteY2" fmla="*/ 264695 h 445169"/>
              <a:gd name="connsiteX3" fmla="*/ 565485 w 565870"/>
              <a:gd name="connsiteY3" fmla="*/ 445169 h 445169"/>
            </a:gdLst>
            <a:ahLst/>
            <a:cxnLst>
              <a:cxn ang="0">
                <a:pos x="connsiteX0" y="connsiteY0"/>
              </a:cxn>
              <a:cxn ang="0">
                <a:pos x="connsiteX1" y="connsiteY1"/>
              </a:cxn>
              <a:cxn ang="0">
                <a:pos x="connsiteX2" y="connsiteY2"/>
              </a:cxn>
              <a:cxn ang="0">
                <a:pos x="connsiteX3" y="connsiteY3"/>
              </a:cxn>
            </a:cxnLst>
            <a:rect l="l" t="t" r="r" b="b"/>
            <a:pathLst>
              <a:path w="565870" h="445169">
                <a:moveTo>
                  <a:pt x="0" y="0"/>
                </a:moveTo>
                <a:cubicBezTo>
                  <a:pt x="159418" y="38100"/>
                  <a:pt x="318837" y="76200"/>
                  <a:pt x="409074" y="120316"/>
                </a:cubicBezTo>
                <a:cubicBezTo>
                  <a:pt x="499311" y="164432"/>
                  <a:pt x="515353" y="210553"/>
                  <a:pt x="541421" y="264695"/>
                </a:cubicBezTo>
                <a:cubicBezTo>
                  <a:pt x="567489" y="318837"/>
                  <a:pt x="566487" y="382003"/>
                  <a:pt x="565485" y="445169"/>
                </a:cubicBezTo>
              </a:path>
            </a:pathLst>
          </a:custGeom>
          <a:noFill/>
          <a:ln>
            <a:solidFill>
              <a:schemeClr val="tx1"/>
            </a:solidFill>
            <a:tailEnd type="arrow" w="lg"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85"/>
          <p:cNvSpPr>
            <a:spLocks noChangeAspect="1" noChangeArrowheads="1"/>
          </p:cNvSpPr>
          <p:nvPr/>
        </p:nvSpPr>
        <p:spPr bwMode="auto">
          <a:xfrm>
            <a:off x="7103833" y="2687292"/>
            <a:ext cx="732496" cy="489708"/>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176" name="Rectangle 85"/>
          <p:cNvSpPr>
            <a:spLocks noChangeArrowheads="1"/>
          </p:cNvSpPr>
          <p:nvPr/>
        </p:nvSpPr>
        <p:spPr bwMode="auto">
          <a:xfrm>
            <a:off x="7103833" y="2809973"/>
            <a:ext cx="731520" cy="374904"/>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177" name="AutoShape 86"/>
          <p:cNvSpPr>
            <a:spLocks noChangeAspect="1" noChangeArrowheads="1"/>
          </p:cNvSpPr>
          <p:nvPr/>
        </p:nvSpPr>
        <p:spPr bwMode="auto">
          <a:xfrm rot="10800000">
            <a:off x="7059595" y="2496123"/>
            <a:ext cx="820973" cy="189768"/>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178" name="Rectangle 85"/>
          <p:cNvSpPr>
            <a:spLocks noChangeAspect="1" noChangeArrowheads="1"/>
          </p:cNvSpPr>
          <p:nvPr/>
        </p:nvSpPr>
        <p:spPr bwMode="auto">
          <a:xfrm>
            <a:off x="8223211" y="2813375"/>
            <a:ext cx="543904" cy="363625"/>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179" name="Rectangle 85"/>
          <p:cNvSpPr>
            <a:spLocks noChangeArrowheads="1"/>
          </p:cNvSpPr>
          <p:nvPr/>
        </p:nvSpPr>
        <p:spPr bwMode="auto">
          <a:xfrm>
            <a:off x="8223211" y="2812334"/>
            <a:ext cx="543904" cy="364666"/>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180" name="AutoShape 86"/>
          <p:cNvSpPr>
            <a:spLocks noChangeAspect="1" noChangeArrowheads="1"/>
          </p:cNvSpPr>
          <p:nvPr/>
        </p:nvSpPr>
        <p:spPr bwMode="auto">
          <a:xfrm rot="10800000">
            <a:off x="8190363" y="2671426"/>
            <a:ext cx="609601" cy="14090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182" name="TextBox 181"/>
          <p:cNvSpPr txBox="1"/>
          <p:nvPr/>
        </p:nvSpPr>
        <p:spPr>
          <a:xfrm>
            <a:off x="8329092" y="2442826"/>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B</a:t>
            </a:r>
          </a:p>
        </p:txBody>
      </p:sp>
      <p:sp>
        <p:nvSpPr>
          <p:cNvPr id="183" name="TextBox 182"/>
          <p:cNvSpPr txBox="1"/>
          <p:nvPr/>
        </p:nvSpPr>
        <p:spPr>
          <a:xfrm>
            <a:off x="7298584" y="2259056"/>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A</a:t>
            </a:r>
          </a:p>
        </p:txBody>
      </p:sp>
      <p:cxnSp>
        <p:nvCxnSpPr>
          <p:cNvPr id="184" name="Straight Connector 183"/>
          <p:cNvCxnSpPr/>
          <p:nvPr/>
        </p:nvCxnSpPr>
        <p:spPr>
          <a:xfrm>
            <a:off x="4657410" y="4375022"/>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657410" y="3790443"/>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059595" y="3790443"/>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8046338" y="3790443"/>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657410" y="4963571"/>
            <a:ext cx="2176272"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7059595" y="437502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8046338" y="437502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7059595" y="4963571"/>
            <a:ext cx="862223"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8046338" y="4963571"/>
            <a:ext cx="862223" cy="0"/>
          </a:xfrm>
          <a:prstGeom prst="line">
            <a:avLst/>
          </a:prstGeom>
          <a:ln w="25400">
            <a:solidFill>
              <a:schemeClr val="accent6"/>
            </a:solidFill>
          </a:ln>
          <a:effectLst>
            <a:glow rad="25400">
              <a:schemeClr val="accent6">
                <a:satMod val="175000"/>
                <a:alpha val="50000"/>
              </a:schemeClr>
            </a:glow>
          </a:effectLst>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7059595" y="553929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4657410" y="5539292"/>
            <a:ext cx="21762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8046338" y="5539292"/>
            <a:ext cx="86222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7832616" y="3251498"/>
            <a:ext cx="1143000" cy="2646878"/>
          </a:xfrm>
          <a:prstGeom prst="rect">
            <a:avLst/>
          </a:prstGeom>
          <a:noFill/>
        </p:spPr>
        <p:txBody>
          <a:bodyPr wrap="square" rtlCol="0">
            <a:spAutoFit/>
          </a:bodyPr>
          <a:lstStyle/>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90513" algn="l"/>
              </a:tabLst>
            </a:pPr>
            <a:r>
              <a:rPr lang="en-US" sz="1400" b="1" dirty="0">
                <a:latin typeface="Arial" pitchFamily="34" charset="0"/>
                <a:cs typeface="Arial" pitchFamily="34" charset="0"/>
              </a:rPr>
              <a:t>	</a:t>
            </a: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r>
              <a:rPr lang="en-US" sz="1400" b="1" dirty="0">
                <a:ln w="3175">
                  <a:solidFill>
                    <a:schemeClr val="accent6"/>
                  </a:solidFill>
                </a:ln>
                <a:solidFill>
                  <a:schemeClr val="accent6"/>
                </a:solidFill>
                <a:latin typeface="Arial" pitchFamily="34" charset="0"/>
                <a:cs typeface="Arial" pitchFamily="34" charset="0"/>
              </a:rPr>
              <a:t>9%</a:t>
            </a:r>
          </a:p>
          <a:p>
            <a:pPr algn="r">
              <a:spcBef>
                <a:spcPts val="600"/>
              </a:spcBef>
              <a:tabLst>
                <a:tab pos="2119313" algn="l"/>
              </a:tabLst>
            </a:pPr>
            <a:r>
              <a:rPr lang="en-US" sz="1400" b="1" dirty="0">
                <a:latin typeface="Arial" pitchFamily="34" charset="0"/>
                <a:cs typeface="Arial" pitchFamily="34" charset="0"/>
              </a:rPr>
              <a:t>468k</a:t>
            </a:r>
          </a:p>
          <a:p>
            <a:pPr algn="r">
              <a:spcBef>
                <a:spcPts val="600"/>
              </a:spcBef>
              <a:tabLst>
                <a:tab pos="2119313" algn="l"/>
              </a:tabLst>
            </a:pPr>
            <a:r>
              <a:rPr lang="en-US" sz="1400" b="1" dirty="0">
                <a:latin typeface="Arial" pitchFamily="34" charset="0"/>
                <a:cs typeface="Arial" pitchFamily="34" charset="0"/>
              </a:rPr>
              <a:t>10</a:t>
            </a:r>
          </a:p>
          <a:p>
            <a:pPr algn="r">
              <a:spcBef>
                <a:spcPts val="600"/>
              </a:spcBef>
              <a:tabLst>
                <a:tab pos="2119313" algn="l"/>
              </a:tabLst>
            </a:pPr>
            <a:r>
              <a:rPr lang="en-US" sz="1400" b="1" dirty="0">
                <a:latin typeface="Arial" pitchFamily="34" charset="0"/>
                <a:cs typeface="Arial" pitchFamily="34" charset="0"/>
              </a:rPr>
              <a:t>4.68mil</a:t>
            </a:r>
          </a:p>
        </p:txBody>
      </p:sp>
      <p:sp>
        <p:nvSpPr>
          <p:cNvPr id="197" name="TextBox 196"/>
          <p:cNvSpPr txBox="1"/>
          <p:nvPr/>
        </p:nvSpPr>
        <p:spPr>
          <a:xfrm>
            <a:off x="6839996" y="3251498"/>
            <a:ext cx="1143000" cy="2646878"/>
          </a:xfrm>
          <a:prstGeom prst="rect">
            <a:avLst/>
          </a:prstGeom>
          <a:noFill/>
        </p:spPr>
        <p:txBody>
          <a:bodyPr wrap="square" rtlCol="0">
            <a:spAutoFit/>
          </a:bodyPr>
          <a:lstStyle/>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90513" algn="l"/>
              </a:tabLst>
            </a:pPr>
            <a:r>
              <a:rPr lang="en-US" sz="1400" b="1" dirty="0">
                <a:latin typeface="Arial" pitchFamily="34" charset="0"/>
                <a:cs typeface="Arial" pitchFamily="34" charset="0"/>
              </a:rPr>
              <a:t>	</a:t>
            </a:r>
          </a:p>
          <a:p>
            <a:pPr algn="r">
              <a:spcBef>
                <a:spcPts val="600"/>
              </a:spcBef>
              <a:tabLst>
                <a:tab pos="2119313" algn="l"/>
              </a:tabLst>
            </a:pPr>
            <a:endParaRPr lang="en-US" sz="1400" b="1" dirty="0">
              <a:latin typeface="Arial" pitchFamily="34" charset="0"/>
              <a:cs typeface="Arial" pitchFamily="34" charset="0"/>
            </a:endParaRPr>
          </a:p>
          <a:p>
            <a:pPr algn="r">
              <a:spcBef>
                <a:spcPts val="600"/>
              </a:spcBef>
              <a:tabLst>
                <a:tab pos="2119313" algn="l"/>
              </a:tabLst>
            </a:pPr>
            <a:r>
              <a:rPr lang="en-US" sz="1400" b="1" dirty="0">
                <a:ln w="3175">
                  <a:solidFill>
                    <a:schemeClr val="accent6"/>
                  </a:solidFill>
                </a:ln>
                <a:solidFill>
                  <a:schemeClr val="accent6"/>
                </a:solidFill>
                <a:latin typeface="Arial" pitchFamily="34" charset="0"/>
                <a:cs typeface="Arial" pitchFamily="34" charset="0"/>
              </a:rPr>
              <a:t>9%</a:t>
            </a:r>
          </a:p>
          <a:p>
            <a:pPr algn="r">
              <a:spcBef>
                <a:spcPts val="600"/>
              </a:spcBef>
              <a:tabLst>
                <a:tab pos="2119313" algn="l"/>
              </a:tabLst>
            </a:pPr>
            <a:r>
              <a:rPr lang="en-US" sz="1400" b="1" dirty="0">
                <a:latin typeface="Arial" pitchFamily="34" charset="0"/>
                <a:cs typeface="Arial" pitchFamily="34" charset="0"/>
              </a:rPr>
              <a:t>527k</a:t>
            </a:r>
          </a:p>
          <a:p>
            <a:pPr algn="r">
              <a:spcBef>
                <a:spcPts val="600"/>
              </a:spcBef>
              <a:tabLst>
                <a:tab pos="2119313" algn="l"/>
              </a:tabLst>
            </a:pPr>
            <a:r>
              <a:rPr lang="en-US" sz="1400" b="1" dirty="0">
                <a:latin typeface="Arial" pitchFamily="34" charset="0"/>
                <a:cs typeface="Arial" pitchFamily="34" charset="0"/>
              </a:rPr>
              <a:t>10</a:t>
            </a:r>
          </a:p>
          <a:p>
            <a:pPr algn="r">
              <a:spcBef>
                <a:spcPts val="600"/>
              </a:spcBef>
              <a:tabLst>
                <a:tab pos="2119313" algn="l"/>
              </a:tabLst>
            </a:pPr>
            <a:r>
              <a:rPr lang="en-US" sz="1400" b="1" dirty="0">
                <a:latin typeface="Arial" pitchFamily="34" charset="0"/>
                <a:cs typeface="Arial" pitchFamily="34" charset="0"/>
              </a:rPr>
              <a:t>5.27mil</a:t>
            </a:r>
          </a:p>
        </p:txBody>
      </p:sp>
      <p:pic>
        <p:nvPicPr>
          <p:cNvPr id="637" name="Picture 636" descr="iStock_000010054205Small.jpg"/>
          <p:cNvPicPr>
            <a:picLocks noChangeAspect="1"/>
          </p:cNvPicPr>
          <p:nvPr/>
        </p:nvPicPr>
        <p:blipFill>
          <a:blip r:embed="rId4"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sp>
        <p:nvSpPr>
          <p:cNvPr id="12" name="Title 11"/>
          <p:cNvSpPr>
            <a:spLocks noGrp="1"/>
          </p:cNvSpPr>
          <p:nvPr>
            <p:ph type="title" idx="4294967295"/>
          </p:nvPr>
        </p:nvSpPr>
        <p:spPr>
          <a:xfrm>
            <a:off x="0" y="-1314450"/>
            <a:ext cx="8229600" cy="884237"/>
          </a:xfrm>
        </p:spPr>
        <p:txBody>
          <a:bodyPr>
            <a:normAutofit/>
          </a:bodyPr>
          <a:lstStyle/>
          <a:p>
            <a:r>
              <a:rPr lang="en-US" dirty="0"/>
              <a:t>Tax Credit Calculation: 9% Floor</a:t>
            </a:r>
          </a:p>
        </p:txBody>
      </p:sp>
      <p:pic>
        <p:nvPicPr>
          <p:cNvPr id="30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43523">
            <a:off x="1048716" y="7261844"/>
            <a:ext cx="1378962" cy="24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4" name="Pie 343"/>
          <p:cNvSpPr/>
          <p:nvPr/>
        </p:nvSpPr>
        <p:spPr bwMode="auto">
          <a:xfrm>
            <a:off x="-3136232" y="5148402"/>
            <a:ext cx="1371600" cy="1219200"/>
          </a:xfrm>
          <a:prstGeom prst="pie">
            <a:avLst>
              <a:gd name="adj1" fmla="val 18492261"/>
              <a:gd name="adj2" fmla="val 16882925"/>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marR="0" indent="0">
              <a:lnSpc>
                <a:spcPct val="100000"/>
              </a:lnSpc>
              <a:buClrTx/>
              <a:buSzTx/>
              <a:buFontTx/>
              <a:buNone/>
              <a:tabLst/>
              <a:defRPr/>
            </a:pPr>
            <a:endParaRPr lang="en-US" dirty="0"/>
          </a:p>
        </p:txBody>
      </p:sp>
      <p:sp>
        <p:nvSpPr>
          <p:cNvPr id="345" name="Pie 344"/>
          <p:cNvSpPr/>
          <p:nvPr/>
        </p:nvSpPr>
        <p:spPr bwMode="auto">
          <a:xfrm>
            <a:off x="-3014312" y="5124566"/>
            <a:ext cx="1371600" cy="1219200"/>
          </a:xfrm>
          <a:prstGeom prst="pie">
            <a:avLst>
              <a:gd name="adj1" fmla="val 16947559"/>
              <a:gd name="adj2" fmla="val 18263498"/>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a:defRPr/>
            </a:pPr>
            <a:endParaRPr lang="en-US" dirty="0"/>
          </a:p>
        </p:txBody>
      </p:sp>
      <p:sp>
        <p:nvSpPr>
          <p:cNvPr id="346" name="TextBox 345"/>
          <p:cNvSpPr txBox="1"/>
          <p:nvPr/>
        </p:nvSpPr>
        <p:spPr>
          <a:xfrm>
            <a:off x="-3255179" y="6151194"/>
            <a:ext cx="1600200" cy="415498"/>
          </a:xfrm>
          <a:prstGeom prst="rect">
            <a:avLst/>
          </a:prstGeom>
          <a:noFill/>
        </p:spPr>
        <p:txBody>
          <a:bodyPr wrap="square" rtlCol="0">
            <a:spAutoFit/>
          </a:bodyPr>
          <a:lstStyle/>
          <a:p>
            <a:pPr algn="ctr"/>
            <a:r>
              <a:rPr lang="en-US" sz="1050" b="1" dirty="0">
                <a:latin typeface="Arial" pitchFamily="34" charset="0"/>
                <a:cs typeface="Arial" pitchFamily="34" charset="0"/>
              </a:rPr>
              <a:t>Private Activity</a:t>
            </a:r>
          </a:p>
          <a:p>
            <a:pPr algn="ctr"/>
            <a:r>
              <a:rPr lang="en-US" sz="1050" b="1" dirty="0">
                <a:latin typeface="Arial" pitchFamily="34" charset="0"/>
                <a:cs typeface="Arial" pitchFamily="34" charset="0"/>
              </a:rPr>
              <a:t>Tax-Exempt Bonds</a:t>
            </a:r>
          </a:p>
        </p:txBody>
      </p:sp>
      <p:sp>
        <p:nvSpPr>
          <p:cNvPr id="347" name="Rectangle 346"/>
          <p:cNvSpPr/>
          <p:nvPr/>
        </p:nvSpPr>
        <p:spPr>
          <a:xfrm>
            <a:off x="-4007187" y="2908567"/>
            <a:ext cx="3357349" cy="188726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Pie 347"/>
          <p:cNvSpPr>
            <a:spLocks/>
          </p:cNvSpPr>
          <p:nvPr/>
        </p:nvSpPr>
        <p:spPr bwMode="auto">
          <a:xfrm>
            <a:off x="-1585333" y="5702766"/>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49" name="Pie 348"/>
          <p:cNvSpPr>
            <a:spLocks/>
          </p:cNvSpPr>
          <p:nvPr/>
        </p:nvSpPr>
        <p:spPr bwMode="auto">
          <a:xfrm>
            <a:off x="-1804789" y="5736294"/>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50" name="Text Box 2"/>
          <p:cNvSpPr txBox="1">
            <a:spLocks noChangeArrowheads="1"/>
          </p:cNvSpPr>
          <p:nvPr/>
        </p:nvSpPr>
        <p:spPr bwMode="auto">
          <a:xfrm>
            <a:off x="-1957325" y="5933548"/>
            <a:ext cx="1022350" cy="215444"/>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000" b="1" dirty="0">
                <a:solidFill>
                  <a:schemeClr val="accent6">
                    <a:lumMod val="50000"/>
                  </a:schemeClr>
                </a:solidFill>
                <a:latin typeface="Arial" pitchFamily="34" charset="0"/>
                <a:cs typeface="Arial" pitchFamily="34" charset="0"/>
              </a:rPr>
              <a:t>LIHTCs</a:t>
            </a:r>
          </a:p>
        </p:txBody>
      </p:sp>
      <p:sp>
        <p:nvSpPr>
          <p:cNvPr id="71" name="Freeform 38"/>
          <p:cNvSpPr>
            <a:spLocks/>
          </p:cNvSpPr>
          <p:nvPr/>
        </p:nvSpPr>
        <p:spPr bwMode="auto">
          <a:xfrm>
            <a:off x="2638898" y="7323921"/>
            <a:ext cx="600494" cy="612599"/>
          </a:xfrm>
          <a:custGeom>
            <a:avLst/>
            <a:gdLst>
              <a:gd name="T0" fmla="*/ 1235 w 2624"/>
              <a:gd name="T1" fmla="*/ 2415 h 3194"/>
              <a:gd name="T2" fmla="*/ 1105 w 2624"/>
              <a:gd name="T3" fmla="*/ 2146 h 3194"/>
              <a:gd name="T4" fmla="*/ 1047 w 2624"/>
              <a:gd name="T5" fmla="*/ 2069 h 3194"/>
              <a:gd name="T6" fmla="*/ 909 w 2624"/>
              <a:gd name="T7" fmla="*/ 2012 h 3194"/>
              <a:gd name="T8" fmla="*/ 748 w 2624"/>
              <a:gd name="T9" fmla="*/ 2062 h 3194"/>
              <a:gd name="T10" fmla="*/ 541 w 2624"/>
              <a:gd name="T11" fmla="*/ 2161 h 3194"/>
              <a:gd name="T12" fmla="*/ 361 w 2624"/>
              <a:gd name="T13" fmla="*/ 1916 h 3194"/>
              <a:gd name="T14" fmla="*/ 189 w 2624"/>
              <a:gd name="T15" fmla="*/ 1573 h 3194"/>
              <a:gd name="T16" fmla="*/ 26 w 2624"/>
              <a:gd name="T17" fmla="*/ 1360 h 3194"/>
              <a:gd name="T18" fmla="*/ 56 w 2624"/>
              <a:gd name="T19" fmla="*/ 1289 h 3194"/>
              <a:gd name="T20" fmla="*/ 346 w 2624"/>
              <a:gd name="T21" fmla="*/ 1316 h 3194"/>
              <a:gd name="T22" fmla="*/ 579 w 2624"/>
              <a:gd name="T23" fmla="*/ 1334 h 3194"/>
              <a:gd name="T24" fmla="*/ 704 w 2624"/>
              <a:gd name="T25" fmla="*/ 1343 h 3194"/>
              <a:gd name="T26" fmla="*/ 723 w 2624"/>
              <a:gd name="T27" fmla="*/ 1157 h 3194"/>
              <a:gd name="T28" fmla="*/ 736 w 2624"/>
              <a:gd name="T29" fmla="*/ 896 h 3194"/>
              <a:gd name="T30" fmla="*/ 744 w 2624"/>
              <a:gd name="T31" fmla="*/ 747 h 3194"/>
              <a:gd name="T32" fmla="*/ 753 w 2624"/>
              <a:gd name="T33" fmla="*/ 524 h 3194"/>
              <a:gd name="T34" fmla="*/ 757 w 2624"/>
              <a:gd name="T35" fmla="*/ 394 h 3194"/>
              <a:gd name="T36" fmla="*/ 765 w 2624"/>
              <a:gd name="T37" fmla="*/ 218 h 3194"/>
              <a:gd name="T38" fmla="*/ 939 w 2624"/>
              <a:gd name="T39" fmla="*/ 10 h 3194"/>
              <a:gd name="T40" fmla="*/ 1041 w 2624"/>
              <a:gd name="T41" fmla="*/ 14 h 3194"/>
              <a:gd name="T42" fmla="*/ 1183 w 2624"/>
              <a:gd name="T43" fmla="*/ 20 h 3194"/>
              <a:gd name="T44" fmla="*/ 1348 w 2624"/>
              <a:gd name="T45" fmla="*/ 25 h 3194"/>
              <a:gd name="T46" fmla="*/ 1345 w 2624"/>
              <a:gd name="T47" fmla="*/ 227 h 3194"/>
              <a:gd name="T48" fmla="*/ 1343 w 2624"/>
              <a:gd name="T49" fmla="*/ 387 h 3194"/>
              <a:gd name="T50" fmla="*/ 1340 w 2624"/>
              <a:gd name="T51" fmla="*/ 530 h 3194"/>
              <a:gd name="T52" fmla="*/ 1387 w 2624"/>
              <a:gd name="T53" fmla="*/ 649 h 3194"/>
              <a:gd name="T54" fmla="*/ 1507 w 2624"/>
              <a:gd name="T55" fmla="*/ 719 h 3194"/>
              <a:gd name="T56" fmla="*/ 1617 w 2624"/>
              <a:gd name="T57" fmla="*/ 740 h 3194"/>
              <a:gd name="T58" fmla="*/ 1707 w 2624"/>
              <a:gd name="T59" fmla="*/ 736 h 3194"/>
              <a:gd name="T60" fmla="*/ 1811 w 2624"/>
              <a:gd name="T61" fmla="*/ 808 h 3194"/>
              <a:gd name="T62" fmla="*/ 1883 w 2624"/>
              <a:gd name="T63" fmla="*/ 849 h 3194"/>
              <a:gd name="T64" fmla="*/ 2001 w 2624"/>
              <a:gd name="T65" fmla="*/ 807 h 3194"/>
              <a:gd name="T66" fmla="*/ 2115 w 2624"/>
              <a:gd name="T67" fmla="*/ 811 h 3194"/>
              <a:gd name="T68" fmla="*/ 2200 w 2624"/>
              <a:gd name="T69" fmla="*/ 790 h 3194"/>
              <a:gd name="T70" fmla="*/ 2280 w 2624"/>
              <a:gd name="T71" fmla="*/ 787 h 3194"/>
              <a:gd name="T72" fmla="*/ 2345 w 2624"/>
              <a:gd name="T73" fmla="*/ 835 h 3194"/>
              <a:gd name="T74" fmla="*/ 2406 w 2624"/>
              <a:gd name="T75" fmla="*/ 878 h 3194"/>
              <a:gd name="T76" fmla="*/ 2502 w 2624"/>
              <a:gd name="T77" fmla="*/ 946 h 3194"/>
              <a:gd name="T78" fmla="*/ 2507 w 2624"/>
              <a:gd name="T79" fmla="*/ 1093 h 3194"/>
              <a:gd name="T80" fmla="*/ 2512 w 2624"/>
              <a:gd name="T81" fmla="*/ 1239 h 3194"/>
              <a:gd name="T82" fmla="*/ 2521 w 2624"/>
              <a:gd name="T83" fmla="*/ 1361 h 3194"/>
              <a:gd name="T84" fmla="*/ 2561 w 2624"/>
              <a:gd name="T85" fmla="*/ 1478 h 3194"/>
              <a:gd name="T86" fmla="*/ 2624 w 2624"/>
              <a:gd name="T87" fmla="*/ 1687 h 3194"/>
              <a:gd name="T88" fmla="*/ 2600 w 2624"/>
              <a:gd name="T89" fmla="*/ 1875 h 3194"/>
              <a:gd name="T90" fmla="*/ 2567 w 2624"/>
              <a:gd name="T91" fmla="*/ 1997 h 3194"/>
              <a:gd name="T92" fmla="*/ 2471 w 2624"/>
              <a:gd name="T93" fmla="*/ 2087 h 3194"/>
              <a:gd name="T94" fmla="*/ 2418 w 2624"/>
              <a:gd name="T95" fmla="*/ 2089 h 3194"/>
              <a:gd name="T96" fmla="*/ 2350 w 2624"/>
              <a:gd name="T97" fmla="*/ 2055 h 3194"/>
              <a:gd name="T98" fmla="*/ 2342 w 2624"/>
              <a:gd name="T99" fmla="*/ 2102 h 3194"/>
              <a:gd name="T100" fmla="*/ 2243 w 2624"/>
              <a:gd name="T101" fmla="*/ 2312 h 3194"/>
              <a:gd name="T102" fmla="*/ 2012 w 2624"/>
              <a:gd name="T103" fmla="*/ 2496 h 3194"/>
              <a:gd name="T104" fmla="*/ 1889 w 2624"/>
              <a:gd name="T105" fmla="*/ 2690 h 3194"/>
              <a:gd name="T106" fmla="*/ 1907 w 2624"/>
              <a:gd name="T107" fmla="*/ 3155 h 3194"/>
              <a:gd name="T108" fmla="*/ 1666 w 2624"/>
              <a:gd name="T109" fmla="*/ 3120 h 3194"/>
              <a:gd name="T110" fmla="*/ 1513 w 2624"/>
              <a:gd name="T111" fmla="*/ 3039 h 3194"/>
              <a:gd name="T112" fmla="*/ 1385 w 2624"/>
              <a:gd name="T113" fmla="*/ 2668 h 3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4" h="3194">
                <a:moveTo>
                  <a:pt x="1354" y="2641"/>
                </a:moveTo>
                <a:lnTo>
                  <a:pt x="1333" y="2604"/>
                </a:lnTo>
                <a:lnTo>
                  <a:pt x="1307" y="2558"/>
                </a:lnTo>
                <a:lnTo>
                  <a:pt x="1264" y="2499"/>
                </a:lnTo>
                <a:lnTo>
                  <a:pt x="1253" y="2485"/>
                </a:lnTo>
                <a:lnTo>
                  <a:pt x="1235" y="2415"/>
                </a:lnTo>
                <a:lnTo>
                  <a:pt x="1241" y="2409"/>
                </a:lnTo>
                <a:lnTo>
                  <a:pt x="1186" y="2290"/>
                </a:lnTo>
                <a:lnTo>
                  <a:pt x="1175" y="2233"/>
                </a:lnTo>
                <a:lnTo>
                  <a:pt x="1154" y="2208"/>
                </a:lnTo>
                <a:lnTo>
                  <a:pt x="1149" y="2187"/>
                </a:lnTo>
                <a:lnTo>
                  <a:pt x="1105" y="2146"/>
                </a:lnTo>
                <a:lnTo>
                  <a:pt x="1097" y="2120"/>
                </a:lnTo>
                <a:lnTo>
                  <a:pt x="1080" y="2116"/>
                </a:lnTo>
                <a:lnTo>
                  <a:pt x="1074" y="2103"/>
                </a:lnTo>
                <a:lnTo>
                  <a:pt x="1058" y="2100"/>
                </a:lnTo>
                <a:lnTo>
                  <a:pt x="1053" y="2069"/>
                </a:lnTo>
                <a:lnTo>
                  <a:pt x="1047" y="2069"/>
                </a:lnTo>
                <a:lnTo>
                  <a:pt x="1023" y="2029"/>
                </a:lnTo>
                <a:lnTo>
                  <a:pt x="1001" y="2026"/>
                </a:lnTo>
                <a:lnTo>
                  <a:pt x="1001" y="2021"/>
                </a:lnTo>
                <a:lnTo>
                  <a:pt x="956" y="2018"/>
                </a:lnTo>
                <a:lnTo>
                  <a:pt x="911" y="2007"/>
                </a:lnTo>
                <a:lnTo>
                  <a:pt x="909" y="2012"/>
                </a:lnTo>
                <a:lnTo>
                  <a:pt x="898" y="2008"/>
                </a:lnTo>
                <a:lnTo>
                  <a:pt x="896" y="2014"/>
                </a:lnTo>
                <a:lnTo>
                  <a:pt x="842" y="1984"/>
                </a:lnTo>
                <a:lnTo>
                  <a:pt x="796" y="2019"/>
                </a:lnTo>
                <a:lnTo>
                  <a:pt x="783" y="2019"/>
                </a:lnTo>
                <a:lnTo>
                  <a:pt x="748" y="2062"/>
                </a:lnTo>
                <a:lnTo>
                  <a:pt x="717" y="2164"/>
                </a:lnTo>
                <a:lnTo>
                  <a:pt x="674" y="2216"/>
                </a:lnTo>
                <a:lnTo>
                  <a:pt x="660" y="2243"/>
                </a:lnTo>
                <a:lnTo>
                  <a:pt x="616" y="2225"/>
                </a:lnTo>
                <a:lnTo>
                  <a:pt x="586" y="2191"/>
                </a:lnTo>
                <a:lnTo>
                  <a:pt x="541" y="2161"/>
                </a:lnTo>
                <a:lnTo>
                  <a:pt x="532" y="2148"/>
                </a:lnTo>
                <a:lnTo>
                  <a:pt x="491" y="2133"/>
                </a:lnTo>
                <a:lnTo>
                  <a:pt x="467" y="2109"/>
                </a:lnTo>
                <a:lnTo>
                  <a:pt x="442" y="2069"/>
                </a:lnTo>
                <a:lnTo>
                  <a:pt x="393" y="2026"/>
                </a:lnTo>
                <a:lnTo>
                  <a:pt x="361" y="1916"/>
                </a:lnTo>
                <a:lnTo>
                  <a:pt x="357" y="1841"/>
                </a:lnTo>
                <a:lnTo>
                  <a:pt x="329" y="1756"/>
                </a:lnTo>
                <a:lnTo>
                  <a:pt x="312" y="1723"/>
                </a:lnTo>
                <a:lnTo>
                  <a:pt x="307" y="1710"/>
                </a:lnTo>
                <a:lnTo>
                  <a:pt x="235" y="1651"/>
                </a:lnTo>
                <a:lnTo>
                  <a:pt x="189" y="1573"/>
                </a:lnTo>
                <a:lnTo>
                  <a:pt x="163" y="1550"/>
                </a:lnTo>
                <a:lnTo>
                  <a:pt x="120" y="1479"/>
                </a:lnTo>
                <a:lnTo>
                  <a:pt x="94" y="1466"/>
                </a:lnTo>
                <a:lnTo>
                  <a:pt x="76" y="1441"/>
                </a:lnTo>
                <a:lnTo>
                  <a:pt x="43" y="1363"/>
                </a:lnTo>
                <a:lnTo>
                  <a:pt x="26" y="1360"/>
                </a:lnTo>
                <a:lnTo>
                  <a:pt x="21" y="1350"/>
                </a:lnTo>
                <a:lnTo>
                  <a:pt x="0" y="1314"/>
                </a:lnTo>
                <a:lnTo>
                  <a:pt x="8" y="1307"/>
                </a:lnTo>
                <a:lnTo>
                  <a:pt x="3" y="1290"/>
                </a:lnTo>
                <a:lnTo>
                  <a:pt x="8" y="1285"/>
                </a:lnTo>
                <a:lnTo>
                  <a:pt x="56" y="1289"/>
                </a:lnTo>
                <a:lnTo>
                  <a:pt x="81" y="1292"/>
                </a:lnTo>
                <a:lnTo>
                  <a:pt x="106" y="1293"/>
                </a:lnTo>
                <a:lnTo>
                  <a:pt x="131" y="1296"/>
                </a:lnTo>
                <a:lnTo>
                  <a:pt x="254" y="1309"/>
                </a:lnTo>
                <a:lnTo>
                  <a:pt x="310" y="1313"/>
                </a:lnTo>
                <a:lnTo>
                  <a:pt x="346" y="1316"/>
                </a:lnTo>
                <a:lnTo>
                  <a:pt x="360" y="1317"/>
                </a:lnTo>
                <a:lnTo>
                  <a:pt x="458" y="1326"/>
                </a:lnTo>
                <a:lnTo>
                  <a:pt x="476" y="1327"/>
                </a:lnTo>
                <a:lnTo>
                  <a:pt x="524" y="1330"/>
                </a:lnTo>
                <a:lnTo>
                  <a:pt x="533" y="1331"/>
                </a:lnTo>
                <a:lnTo>
                  <a:pt x="579" y="1334"/>
                </a:lnTo>
                <a:lnTo>
                  <a:pt x="581" y="1334"/>
                </a:lnTo>
                <a:lnTo>
                  <a:pt x="584" y="1334"/>
                </a:lnTo>
                <a:lnTo>
                  <a:pt x="603" y="1336"/>
                </a:lnTo>
                <a:lnTo>
                  <a:pt x="656" y="1340"/>
                </a:lnTo>
                <a:lnTo>
                  <a:pt x="663" y="1340"/>
                </a:lnTo>
                <a:lnTo>
                  <a:pt x="704" y="1343"/>
                </a:lnTo>
                <a:lnTo>
                  <a:pt x="715" y="1343"/>
                </a:lnTo>
                <a:lnTo>
                  <a:pt x="716" y="1317"/>
                </a:lnTo>
                <a:lnTo>
                  <a:pt x="719" y="1269"/>
                </a:lnTo>
                <a:lnTo>
                  <a:pt x="721" y="1202"/>
                </a:lnTo>
                <a:lnTo>
                  <a:pt x="722" y="1188"/>
                </a:lnTo>
                <a:lnTo>
                  <a:pt x="723" y="1157"/>
                </a:lnTo>
                <a:lnTo>
                  <a:pt x="725" y="1099"/>
                </a:lnTo>
                <a:lnTo>
                  <a:pt x="727" y="1058"/>
                </a:lnTo>
                <a:lnTo>
                  <a:pt x="729" y="1008"/>
                </a:lnTo>
                <a:lnTo>
                  <a:pt x="733" y="933"/>
                </a:lnTo>
                <a:lnTo>
                  <a:pt x="733" y="930"/>
                </a:lnTo>
                <a:lnTo>
                  <a:pt x="736" y="896"/>
                </a:lnTo>
                <a:lnTo>
                  <a:pt x="736" y="888"/>
                </a:lnTo>
                <a:lnTo>
                  <a:pt x="737" y="875"/>
                </a:lnTo>
                <a:lnTo>
                  <a:pt x="738" y="845"/>
                </a:lnTo>
                <a:lnTo>
                  <a:pt x="739" y="834"/>
                </a:lnTo>
                <a:lnTo>
                  <a:pt x="740" y="800"/>
                </a:lnTo>
                <a:lnTo>
                  <a:pt x="744" y="747"/>
                </a:lnTo>
                <a:lnTo>
                  <a:pt x="747" y="672"/>
                </a:lnTo>
                <a:lnTo>
                  <a:pt x="747" y="656"/>
                </a:lnTo>
                <a:lnTo>
                  <a:pt x="747" y="654"/>
                </a:lnTo>
                <a:lnTo>
                  <a:pt x="748" y="619"/>
                </a:lnTo>
                <a:lnTo>
                  <a:pt x="749" y="598"/>
                </a:lnTo>
                <a:lnTo>
                  <a:pt x="753" y="524"/>
                </a:lnTo>
                <a:lnTo>
                  <a:pt x="754" y="489"/>
                </a:lnTo>
                <a:lnTo>
                  <a:pt x="754" y="486"/>
                </a:lnTo>
                <a:lnTo>
                  <a:pt x="755" y="462"/>
                </a:lnTo>
                <a:lnTo>
                  <a:pt x="755" y="448"/>
                </a:lnTo>
                <a:lnTo>
                  <a:pt x="757" y="411"/>
                </a:lnTo>
                <a:lnTo>
                  <a:pt x="757" y="394"/>
                </a:lnTo>
                <a:lnTo>
                  <a:pt x="759" y="367"/>
                </a:lnTo>
                <a:lnTo>
                  <a:pt x="760" y="350"/>
                </a:lnTo>
                <a:lnTo>
                  <a:pt x="763" y="262"/>
                </a:lnTo>
                <a:lnTo>
                  <a:pt x="764" y="228"/>
                </a:lnTo>
                <a:lnTo>
                  <a:pt x="764" y="224"/>
                </a:lnTo>
                <a:lnTo>
                  <a:pt x="765" y="218"/>
                </a:lnTo>
                <a:lnTo>
                  <a:pt x="769" y="133"/>
                </a:lnTo>
                <a:lnTo>
                  <a:pt x="773" y="0"/>
                </a:lnTo>
                <a:lnTo>
                  <a:pt x="781" y="1"/>
                </a:lnTo>
                <a:lnTo>
                  <a:pt x="853" y="4"/>
                </a:lnTo>
                <a:lnTo>
                  <a:pt x="899" y="7"/>
                </a:lnTo>
                <a:lnTo>
                  <a:pt x="939" y="10"/>
                </a:lnTo>
                <a:lnTo>
                  <a:pt x="947" y="10"/>
                </a:lnTo>
                <a:lnTo>
                  <a:pt x="949" y="10"/>
                </a:lnTo>
                <a:lnTo>
                  <a:pt x="964" y="11"/>
                </a:lnTo>
                <a:lnTo>
                  <a:pt x="989" y="12"/>
                </a:lnTo>
                <a:lnTo>
                  <a:pt x="997" y="12"/>
                </a:lnTo>
                <a:lnTo>
                  <a:pt x="1041" y="14"/>
                </a:lnTo>
                <a:lnTo>
                  <a:pt x="1088" y="17"/>
                </a:lnTo>
                <a:lnTo>
                  <a:pt x="1112" y="17"/>
                </a:lnTo>
                <a:lnTo>
                  <a:pt x="1143" y="18"/>
                </a:lnTo>
                <a:lnTo>
                  <a:pt x="1159" y="20"/>
                </a:lnTo>
                <a:lnTo>
                  <a:pt x="1168" y="20"/>
                </a:lnTo>
                <a:lnTo>
                  <a:pt x="1183" y="20"/>
                </a:lnTo>
                <a:lnTo>
                  <a:pt x="1229" y="21"/>
                </a:lnTo>
                <a:lnTo>
                  <a:pt x="1244" y="22"/>
                </a:lnTo>
                <a:lnTo>
                  <a:pt x="1277" y="22"/>
                </a:lnTo>
                <a:lnTo>
                  <a:pt x="1280" y="24"/>
                </a:lnTo>
                <a:lnTo>
                  <a:pt x="1347" y="25"/>
                </a:lnTo>
                <a:lnTo>
                  <a:pt x="1348" y="25"/>
                </a:lnTo>
                <a:lnTo>
                  <a:pt x="1347" y="62"/>
                </a:lnTo>
                <a:lnTo>
                  <a:pt x="1346" y="157"/>
                </a:lnTo>
                <a:lnTo>
                  <a:pt x="1345" y="174"/>
                </a:lnTo>
                <a:lnTo>
                  <a:pt x="1345" y="200"/>
                </a:lnTo>
                <a:lnTo>
                  <a:pt x="1345" y="211"/>
                </a:lnTo>
                <a:lnTo>
                  <a:pt x="1345" y="227"/>
                </a:lnTo>
                <a:lnTo>
                  <a:pt x="1344" y="249"/>
                </a:lnTo>
                <a:lnTo>
                  <a:pt x="1344" y="289"/>
                </a:lnTo>
                <a:lnTo>
                  <a:pt x="1343" y="324"/>
                </a:lnTo>
                <a:lnTo>
                  <a:pt x="1343" y="333"/>
                </a:lnTo>
                <a:lnTo>
                  <a:pt x="1343" y="347"/>
                </a:lnTo>
                <a:lnTo>
                  <a:pt x="1343" y="387"/>
                </a:lnTo>
                <a:lnTo>
                  <a:pt x="1341" y="398"/>
                </a:lnTo>
                <a:lnTo>
                  <a:pt x="1341" y="419"/>
                </a:lnTo>
                <a:lnTo>
                  <a:pt x="1341" y="437"/>
                </a:lnTo>
                <a:lnTo>
                  <a:pt x="1340" y="465"/>
                </a:lnTo>
                <a:lnTo>
                  <a:pt x="1340" y="510"/>
                </a:lnTo>
                <a:lnTo>
                  <a:pt x="1340" y="530"/>
                </a:lnTo>
                <a:lnTo>
                  <a:pt x="1339" y="549"/>
                </a:lnTo>
                <a:lnTo>
                  <a:pt x="1339" y="605"/>
                </a:lnTo>
                <a:lnTo>
                  <a:pt x="1345" y="602"/>
                </a:lnTo>
                <a:lnTo>
                  <a:pt x="1346" y="602"/>
                </a:lnTo>
                <a:lnTo>
                  <a:pt x="1369" y="621"/>
                </a:lnTo>
                <a:lnTo>
                  <a:pt x="1387" y="649"/>
                </a:lnTo>
                <a:lnTo>
                  <a:pt x="1435" y="654"/>
                </a:lnTo>
                <a:lnTo>
                  <a:pt x="1440" y="658"/>
                </a:lnTo>
                <a:lnTo>
                  <a:pt x="1483" y="668"/>
                </a:lnTo>
                <a:lnTo>
                  <a:pt x="1490" y="676"/>
                </a:lnTo>
                <a:lnTo>
                  <a:pt x="1492" y="710"/>
                </a:lnTo>
                <a:lnTo>
                  <a:pt x="1507" y="719"/>
                </a:lnTo>
                <a:lnTo>
                  <a:pt x="1520" y="716"/>
                </a:lnTo>
                <a:lnTo>
                  <a:pt x="1540" y="719"/>
                </a:lnTo>
                <a:lnTo>
                  <a:pt x="1579" y="741"/>
                </a:lnTo>
                <a:lnTo>
                  <a:pt x="1604" y="730"/>
                </a:lnTo>
                <a:lnTo>
                  <a:pt x="1607" y="732"/>
                </a:lnTo>
                <a:lnTo>
                  <a:pt x="1617" y="740"/>
                </a:lnTo>
                <a:lnTo>
                  <a:pt x="1628" y="754"/>
                </a:lnTo>
                <a:lnTo>
                  <a:pt x="1643" y="756"/>
                </a:lnTo>
                <a:lnTo>
                  <a:pt x="1679" y="740"/>
                </a:lnTo>
                <a:lnTo>
                  <a:pt x="1691" y="743"/>
                </a:lnTo>
                <a:lnTo>
                  <a:pt x="1699" y="737"/>
                </a:lnTo>
                <a:lnTo>
                  <a:pt x="1707" y="736"/>
                </a:lnTo>
                <a:lnTo>
                  <a:pt x="1712" y="777"/>
                </a:lnTo>
                <a:lnTo>
                  <a:pt x="1730" y="777"/>
                </a:lnTo>
                <a:lnTo>
                  <a:pt x="1730" y="811"/>
                </a:lnTo>
                <a:lnTo>
                  <a:pt x="1750" y="822"/>
                </a:lnTo>
                <a:lnTo>
                  <a:pt x="1799" y="785"/>
                </a:lnTo>
                <a:lnTo>
                  <a:pt x="1811" y="808"/>
                </a:lnTo>
                <a:lnTo>
                  <a:pt x="1817" y="804"/>
                </a:lnTo>
                <a:lnTo>
                  <a:pt x="1823" y="802"/>
                </a:lnTo>
                <a:lnTo>
                  <a:pt x="1826" y="802"/>
                </a:lnTo>
                <a:lnTo>
                  <a:pt x="1848" y="831"/>
                </a:lnTo>
                <a:lnTo>
                  <a:pt x="1887" y="814"/>
                </a:lnTo>
                <a:lnTo>
                  <a:pt x="1883" y="849"/>
                </a:lnTo>
                <a:lnTo>
                  <a:pt x="1897" y="861"/>
                </a:lnTo>
                <a:lnTo>
                  <a:pt x="1931" y="791"/>
                </a:lnTo>
                <a:lnTo>
                  <a:pt x="1934" y="790"/>
                </a:lnTo>
                <a:lnTo>
                  <a:pt x="1970" y="828"/>
                </a:lnTo>
                <a:lnTo>
                  <a:pt x="2000" y="807"/>
                </a:lnTo>
                <a:lnTo>
                  <a:pt x="2001" y="807"/>
                </a:lnTo>
                <a:lnTo>
                  <a:pt x="1996" y="814"/>
                </a:lnTo>
                <a:lnTo>
                  <a:pt x="2018" y="842"/>
                </a:lnTo>
                <a:lnTo>
                  <a:pt x="2034" y="842"/>
                </a:lnTo>
                <a:lnTo>
                  <a:pt x="2042" y="856"/>
                </a:lnTo>
                <a:lnTo>
                  <a:pt x="2067" y="845"/>
                </a:lnTo>
                <a:lnTo>
                  <a:pt x="2115" y="811"/>
                </a:lnTo>
                <a:lnTo>
                  <a:pt x="2146" y="819"/>
                </a:lnTo>
                <a:lnTo>
                  <a:pt x="2162" y="810"/>
                </a:lnTo>
                <a:lnTo>
                  <a:pt x="2165" y="802"/>
                </a:lnTo>
                <a:lnTo>
                  <a:pt x="2192" y="795"/>
                </a:lnTo>
                <a:lnTo>
                  <a:pt x="2193" y="788"/>
                </a:lnTo>
                <a:lnTo>
                  <a:pt x="2200" y="790"/>
                </a:lnTo>
                <a:lnTo>
                  <a:pt x="2206" y="802"/>
                </a:lnTo>
                <a:lnTo>
                  <a:pt x="2205" y="804"/>
                </a:lnTo>
                <a:lnTo>
                  <a:pt x="2250" y="805"/>
                </a:lnTo>
                <a:lnTo>
                  <a:pt x="2257" y="805"/>
                </a:lnTo>
                <a:lnTo>
                  <a:pt x="2262" y="788"/>
                </a:lnTo>
                <a:lnTo>
                  <a:pt x="2280" y="787"/>
                </a:lnTo>
                <a:lnTo>
                  <a:pt x="2286" y="787"/>
                </a:lnTo>
                <a:lnTo>
                  <a:pt x="2287" y="795"/>
                </a:lnTo>
                <a:lnTo>
                  <a:pt x="2311" y="808"/>
                </a:lnTo>
                <a:lnTo>
                  <a:pt x="2336" y="841"/>
                </a:lnTo>
                <a:lnTo>
                  <a:pt x="2346" y="845"/>
                </a:lnTo>
                <a:lnTo>
                  <a:pt x="2345" y="835"/>
                </a:lnTo>
                <a:lnTo>
                  <a:pt x="2359" y="839"/>
                </a:lnTo>
                <a:lnTo>
                  <a:pt x="2359" y="851"/>
                </a:lnTo>
                <a:lnTo>
                  <a:pt x="2363" y="849"/>
                </a:lnTo>
                <a:lnTo>
                  <a:pt x="2362" y="853"/>
                </a:lnTo>
                <a:lnTo>
                  <a:pt x="2385" y="859"/>
                </a:lnTo>
                <a:lnTo>
                  <a:pt x="2406" y="878"/>
                </a:lnTo>
                <a:lnTo>
                  <a:pt x="2414" y="871"/>
                </a:lnTo>
                <a:lnTo>
                  <a:pt x="2435" y="897"/>
                </a:lnTo>
                <a:lnTo>
                  <a:pt x="2459" y="883"/>
                </a:lnTo>
                <a:lnTo>
                  <a:pt x="2501" y="893"/>
                </a:lnTo>
                <a:lnTo>
                  <a:pt x="2501" y="900"/>
                </a:lnTo>
                <a:lnTo>
                  <a:pt x="2502" y="946"/>
                </a:lnTo>
                <a:lnTo>
                  <a:pt x="2503" y="977"/>
                </a:lnTo>
                <a:lnTo>
                  <a:pt x="2504" y="983"/>
                </a:lnTo>
                <a:lnTo>
                  <a:pt x="2504" y="1019"/>
                </a:lnTo>
                <a:lnTo>
                  <a:pt x="2505" y="1052"/>
                </a:lnTo>
                <a:lnTo>
                  <a:pt x="2506" y="1058"/>
                </a:lnTo>
                <a:lnTo>
                  <a:pt x="2507" y="1093"/>
                </a:lnTo>
                <a:lnTo>
                  <a:pt x="2509" y="1131"/>
                </a:lnTo>
                <a:lnTo>
                  <a:pt x="2509" y="1136"/>
                </a:lnTo>
                <a:lnTo>
                  <a:pt x="2509" y="1148"/>
                </a:lnTo>
                <a:lnTo>
                  <a:pt x="2510" y="1170"/>
                </a:lnTo>
                <a:lnTo>
                  <a:pt x="2511" y="1207"/>
                </a:lnTo>
                <a:lnTo>
                  <a:pt x="2512" y="1239"/>
                </a:lnTo>
                <a:lnTo>
                  <a:pt x="2512" y="1244"/>
                </a:lnTo>
                <a:lnTo>
                  <a:pt x="2513" y="1280"/>
                </a:lnTo>
                <a:lnTo>
                  <a:pt x="2513" y="1297"/>
                </a:lnTo>
                <a:lnTo>
                  <a:pt x="2515" y="1356"/>
                </a:lnTo>
                <a:lnTo>
                  <a:pt x="2520" y="1358"/>
                </a:lnTo>
                <a:lnTo>
                  <a:pt x="2521" y="1361"/>
                </a:lnTo>
                <a:lnTo>
                  <a:pt x="2522" y="1363"/>
                </a:lnTo>
                <a:lnTo>
                  <a:pt x="2523" y="1367"/>
                </a:lnTo>
                <a:lnTo>
                  <a:pt x="2550" y="1401"/>
                </a:lnTo>
                <a:lnTo>
                  <a:pt x="2549" y="1401"/>
                </a:lnTo>
                <a:lnTo>
                  <a:pt x="2559" y="1428"/>
                </a:lnTo>
                <a:lnTo>
                  <a:pt x="2561" y="1478"/>
                </a:lnTo>
                <a:lnTo>
                  <a:pt x="2584" y="1502"/>
                </a:lnTo>
                <a:lnTo>
                  <a:pt x="2578" y="1506"/>
                </a:lnTo>
                <a:lnTo>
                  <a:pt x="2611" y="1597"/>
                </a:lnTo>
                <a:lnTo>
                  <a:pt x="2622" y="1594"/>
                </a:lnTo>
                <a:lnTo>
                  <a:pt x="2618" y="1649"/>
                </a:lnTo>
                <a:lnTo>
                  <a:pt x="2624" y="1687"/>
                </a:lnTo>
                <a:lnTo>
                  <a:pt x="2615" y="1724"/>
                </a:lnTo>
                <a:lnTo>
                  <a:pt x="2597" y="1799"/>
                </a:lnTo>
                <a:lnTo>
                  <a:pt x="2592" y="1828"/>
                </a:lnTo>
                <a:lnTo>
                  <a:pt x="2590" y="1831"/>
                </a:lnTo>
                <a:lnTo>
                  <a:pt x="2591" y="1853"/>
                </a:lnTo>
                <a:lnTo>
                  <a:pt x="2600" y="1875"/>
                </a:lnTo>
                <a:lnTo>
                  <a:pt x="2602" y="1910"/>
                </a:lnTo>
                <a:lnTo>
                  <a:pt x="2599" y="1933"/>
                </a:lnTo>
                <a:lnTo>
                  <a:pt x="2595" y="1938"/>
                </a:lnTo>
                <a:lnTo>
                  <a:pt x="2590" y="1948"/>
                </a:lnTo>
                <a:lnTo>
                  <a:pt x="2574" y="1990"/>
                </a:lnTo>
                <a:lnTo>
                  <a:pt x="2567" y="1997"/>
                </a:lnTo>
                <a:lnTo>
                  <a:pt x="2570" y="2028"/>
                </a:lnTo>
                <a:lnTo>
                  <a:pt x="2582" y="2055"/>
                </a:lnTo>
                <a:lnTo>
                  <a:pt x="2569" y="2048"/>
                </a:lnTo>
                <a:lnTo>
                  <a:pt x="2537" y="2048"/>
                </a:lnTo>
                <a:lnTo>
                  <a:pt x="2474" y="2085"/>
                </a:lnTo>
                <a:lnTo>
                  <a:pt x="2471" y="2087"/>
                </a:lnTo>
                <a:lnTo>
                  <a:pt x="2398" y="2147"/>
                </a:lnTo>
                <a:lnTo>
                  <a:pt x="2387" y="2144"/>
                </a:lnTo>
                <a:lnTo>
                  <a:pt x="2425" y="2104"/>
                </a:lnTo>
                <a:lnTo>
                  <a:pt x="2445" y="2097"/>
                </a:lnTo>
                <a:lnTo>
                  <a:pt x="2445" y="2092"/>
                </a:lnTo>
                <a:lnTo>
                  <a:pt x="2418" y="2089"/>
                </a:lnTo>
                <a:lnTo>
                  <a:pt x="2393" y="2099"/>
                </a:lnTo>
                <a:lnTo>
                  <a:pt x="2391" y="2024"/>
                </a:lnTo>
                <a:lnTo>
                  <a:pt x="2377" y="2031"/>
                </a:lnTo>
                <a:lnTo>
                  <a:pt x="2367" y="2058"/>
                </a:lnTo>
                <a:lnTo>
                  <a:pt x="2354" y="2056"/>
                </a:lnTo>
                <a:lnTo>
                  <a:pt x="2350" y="2055"/>
                </a:lnTo>
                <a:lnTo>
                  <a:pt x="2347" y="2053"/>
                </a:lnTo>
                <a:lnTo>
                  <a:pt x="2345" y="2056"/>
                </a:lnTo>
                <a:lnTo>
                  <a:pt x="2339" y="2070"/>
                </a:lnTo>
                <a:lnTo>
                  <a:pt x="2342" y="2085"/>
                </a:lnTo>
                <a:lnTo>
                  <a:pt x="2338" y="2092"/>
                </a:lnTo>
                <a:lnTo>
                  <a:pt x="2342" y="2102"/>
                </a:lnTo>
                <a:lnTo>
                  <a:pt x="2361" y="2109"/>
                </a:lnTo>
                <a:lnTo>
                  <a:pt x="2368" y="2141"/>
                </a:lnTo>
                <a:lnTo>
                  <a:pt x="2399" y="2155"/>
                </a:lnTo>
                <a:lnTo>
                  <a:pt x="2320" y="2235"/>
                </a:lnTo>
                <a:lnTo>
                  <a:pt x="2267" y="2297"/>
                </a:lnTo>
                <a:lnTo>
                  <a:pt x="2243" y="2312"/>
                </a:lnTo>
                <a:lnTo>
                  <a:pt x="2242" y="2313"/>
                </a:lnTo>
                <a:lnTo>
                  <a:pt x="2161" y="2374"/>
                </a:lnTo>
                <a:lnTo>
                  <a:pt x="2089" y="2421"/>
                </a:lnTo>
                <a:lnTo>
                  <a:pt x="2063" y="2448"/>
                </a:lnTo>
                <a:lnTo>
                  <a:pt x="2038" y="2476"/>
                </a:lnTo>
                <a:lnTo>
                  <a:pt x="2012" y="2496"/>
                </a:lnTo>
                <a:lnTo>
                  <a:pt x="1966" y="2546"/>
                </a:lnTo>
                <a:lnTo>
                  <a:pt x="1927" y="2605"/>
                </a:lnTo>
                <a:lnTo>
                  <a:pt x="1927" y="2612"/>
                </a:lnTo>
                <a:lnTo>
                  <a:pt x="1928" y="2614"/>
                </a:lnTo>
                <a:lnTo>
                  <a:pt x="1907" y="2645"/>
                </a:lnTo>
                <a:lnTo>
                  <a:pt x="1889" y="2690"/>
                </a:lnTo>
                <a:lnTo>
                  <a:pt x="1863" y="2778"/>
                </a:lnTo>
                <a:lnTo>
                  <a:pt x="1862" y="2787"/>
                </a:lnTo>
                <a:lnTo>
                  <a:pt x="1857" y="2860"/>
                </a:lnTo>
                <a:lnTo>
                  <a:pt x="1876" y="2978"/>
                </a:lnTo>
                <a:lnTo>
                  <a:pt x="1891" y="3035"/>
                </a:lnTo>
                <a:lnTo>
                  <a:pt x="1907" y="3155"/>
                </a:lnTo>
                <a:lnTo>
                  <a:pt x="1863" y="3194"/>
                </a:lnTo>
                <a:lnTo>
                  <a:pt x="1833" y="3187"/>
                </a:lnTo>
                <a:lnTo>
                  <a:pt x="1807" y="3157"/>
                </a:lnTo>
                <a:lnTo>
                  <a:pt x="1755" y="3136"/>
                </a:lnTo>
                <a:lnTo>
                  <a:pt x="1672" y="3136"/>
                </a:lnTo>
                <a:lnTo>
                  <a:pt x="1666" y="3120"/>
                </a:lnTo>
                <a:lnTo>
                  <a:pt x="1656" y="3120"/>
                </a:lnTo>
                <a:lnTo>
                  <a:pt x="1601" y="3080"/>
                </a:lnTo>
                <a:lnTo>
                  <a:pt x="1580" y="3082"/>
                </a:lnTo>
                <a:lnTo>
                  <a:pt x="1566" y="3067"/>
                </a:lnTo>
                <a:lnTo>
                  <a:pt x="1566" y="3058"/>
                </a:lnTo>
                <a:lnTo>
                  <a:pt x="1513" y="3039"/>
                </a:lnTo>
                <a:lnTo>
                  <a:pt x="1478" y="2985"/>
                </a:lnTo>
                <a:lnTo>
                  <a:pt x="1457" y="2907"/>
                </a:lnTo>
                <a:lnTo>
                  <a:pt x="1428" y="2859"/>
                </a:lnTo>
                <a:lnTo>
                  <a:pt x="1419" y="2780"/>
                </a:lnTo>
                <a:lnTo>
                  <a:pt x="1410" y="2710"/>
                </a:lnTo>
                <a:lnTo>
                  <a:pt x="1385" y="2668"/>
                </a:lnTo>
                <a:lnTo>
                  <a:pt x="1359" y="2649"/>
                </a:lnTo>
                <a:lnTo>
                  <a:pt x="1354" y="2641"/>
                </a:lnTo>
                <a:close/>
              </a:path>
            </a:pathLst>
          </a:custGeom>
          <a:solidFill>
            <a:srgbClr val="95D153"/>
          </a:solidFill>
          <a:ln w="22225">
            <a:solidFill>
              <a:srgbClr val="003300"/>
            </a:solidFill>
            <a:prstDash val="solid"/>
            <a:round/>
            <a:headEnd/>
            <a:tailEnd/>
          </a:ln>
          <a:scene3d>
            <a:camera prst="orthographicFront">
              <a:rot lat="18206512" lon="2898" rev="64738"/>
            </a:camera>
            <a:lightRig rig="threePt" dir="t">
              <a:rot lat="0" lon="0" rev="7200000"/>
            </a:lightRig>
          </a:scene3d>
          <a:sp3d extrusionH="171450">
            <a:extrusionClr>
              <a:srgbClr val="92D050"/>
            </a:extrusionClr>
          </a:sp3d>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p:nvSpPr>
        <p:spPr>
          <a:xfrm>
            <a:off x="3947532" y="7001072"/>
            <a:ext cx="1527982" cy="369332"/>
          </a:xfrm>
          <a:prstGeom prst="rect">
            <a:avLst/>
          </a:prstGeom>
        </p:spPr>
        <p:txBody>
          <a:bodyPr wrap="none">
            <a:spAutoFit/>
          </a:bodyPr>
          <a:lstStyle/>
          <a:p>
            <a:r>
              <a:rPr lang="en-US" dirty="0"/>
              <a:t>2,439,100,000</a:t>
            </a:r>
          </a:p>
        </p:txBody>
      </p:sp>
      <p:grpSp>
        <p:nvGrpSpPr>
          <p:cNvPr id="134" name="Group 260"/>
          <p:cNvGrpSpPr>
            <a:grpSpLocks/>
          </p:cNvGrpSpPr>
          <p:nvPr/>
        </p:nvGrpSpPr>
        <p:grpSpPr bwMode="auto">
          <a:xfrm>
            <a:off x="7411539" y="9151895"/>
            <a:ext cx="461962" cy="779488"/>
            <a:chOff x="4235" y="152"/>
            <a:chExt cx="387" cy="653"/>
          </a:xfrm>
        </p:grpSpPr>
        <p:grpSp>
          <p:nvGrpSpPr>
            <p:cNvPr id="136" name="Group 3"/>
            <p:cNvGrpSpPr>
              <a:grpSpLocks/>
            </p:cNvGrpSpPr>
            <p:nvPr/>
          </p:nvGrpSpPr>
          <p:grpSpPr bwMode="auto">
            <a:xfrm>
              <a:off x="4235" y="358"/>
              <a:ext cx="387" cy="447"/>
              <a:chOff x="4235" y="358"/>
              <a:chExt cx="387" cy="447"/>
            </a:xfrm>
          </p:grpSpPr>
          <p:sp>
            <p:nvSpPr>
              <p:cNvPr id="142"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3"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4"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5"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146" name="Group 8"/>
              <p:cNvGrpSpPr>
                <a:grpSpLocks/>
              </p:cNvGrpSpPr>
              <p:nvPr/>
            </p:nvGrpSpPr>
            <p:grpSpPr bwMode="auto">
              <a:xfrm>
                <a:off x="4356" y="373"/>
                <a:ext cx="146" cy="238"/>
                <a:chOff x="4376" y="2314"/>
                <a:chExt cx="180" cy="294"/>
              </a:xfrm>
            </p:grpSpPr>
            <p:grpSp>
              <p:nvGrpSpPr>
                <p:cNvPr id="147" name="Group 9"/>
                <p:cNvGrpSpPr>
                  <a:grpSpLocks/>
                </p:cNvGrpSpPr>
                <p:nvPr/>
              </p:nvGrpSpPr>
              <p:grpSpPr bwMode="auto">
                <a:xfrm>
                  <a:off x="4376" y="2314"/>
                  <a:ext cx="180" cy="69"/>
                  <a:chOff x="2544" y="2688"/>
                  <a:chExt cx="768" cy="336"/>
                </a:xfrm>
              </p:grpSpPr>
              <p:sp>
                <p:nvSpPr>
                  <p:cNvPr id="150"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51"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148"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9"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14"/>
            <p:cNvGrpSpPr>
              <a:grpSpLocks/>
            </p:cNvGrpSpPr>
            <p:nvPr/>
          </p:nvGrpSpPr>
          <p:grpSpPr bwMode="auto">
            <a:xfrm>
              <a:off x="4329" y="152"/>
              <a:ext cx="206" cy="240"/>
              <a:chOff x="4329" y="152"/>
              <a:chExt cx="206" cy="240"/>
            </a:xfrm>
          </p:grpSpPr>
          <p:sp>
            <p:nvSpPr>
              <p:cNvPr id="138"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9"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0"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1"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pic>
        <p:nvPicPr>
          <p:cNvPr id="15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3769" y="6931523"/>
            <a:ext cx="1196783" cy="49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1361" y="7370404"/>
            <a:ext cx="1048936" cy="43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7" name="Group 316"/>
          <p:cNvGrpSpPr/>
          <p:nvPr/>
        </p:nvGrpSpPr>
        <p:grpSpPr>
          <a:xfrm>
            <a:off x="6154750" y="-2281370"/>
            <a:ext cx="691564" cy="690624"/>
            <a:chOff x="1768927" y="-1657798"/>
            <a:chExt cx="893623" cy="892408"/>
          </a:xfrm>
        </p:grpSpPr>
        <p:cxnSp>
          <p:nvCxnSpPr>
            <p:cNvPr id="318" name="Straight Connector 317"/>
            <p:cNvCxnSpPr/>
            <p:nvPr/>
          </p:nvCxnSpPr>
          <p:spPr>
            <a:xfrm>
              <a:off x="2215738" y="-1657798"/>
              <a:ext cx="0" cy="892408"/>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1768927" y="-1211594"/>
              <a:ext cx="893623" cy="0"/>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grpSp>
      <p:grpSp>
        <p:nvGrpSpPr>
          <p:cNvPr id="320" name="Group 319"/>
          <p:cNvGrpSpPr/>
          <p:nvPr/>
        </p:nvGrpSpPr>
        <p:grpSpPr>
          <a:xfrm>
            <a:off x="8978741" y="-520549"/>
            <a:ext cx="691564" cy="690624"/>
            <a:chOff x="1768927" y="-1657798"/>
            <a:chExt cx="893623" cy="892408"/>
          </a:xfrm>
        </p:grpSpPr>
        <p:cxnSp>
          <p:nvCxnSpPr>
            <p:cNvPr id="321" name="Straight Connector 320"/>
            <p:cNvCxnSpPr/>
            <p:nvPr/>
          </p:nvCxnSpPr>
          <p:spPr>
            <a:xfrm>
              <a:off x="2215738" y="-1657798"/>
              <a:ext cx="0" cy="892408"/>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1768927" y="-1211594"/>
              <a:ext cx="893623" cy="0"/>
            </a:xfrm>
            <a:prstGeom prst="line">
              <a:avLst/>
            </a:prstGeom>
            <a:ln w="31750">
              <a:solidFill>
                <a:srgbClr val="15FF3C"/>
              </a:solidFill>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7310" y="6173033"/>
            <a:ext cx="1407888"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42(b) </a:t>
            </a:r>
          </a:p>
        </p:txBody>
      </p:sp>
      <p:sp>
        <p:nvSpPr>
          <p:cNvPr id="111" name="Rectangle 110"/>
          <p:cNvSpPr/>
          <p:nvPr/>
        </p:nvSpPr>
        <p:spPr>
          <a:xfrm>
            <a:off x="3864340" y="-253267"/>
            <a:ext cx="5272385" cy="5433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extBox 131"/>
          <p:cNvSpPr txBox="1"/>
          <p:nvPr/>
        </p:nvSpPr>
        <p:spPr>
          <a:xfrm>
            <a:off x="7565010" y="5997183"/>
            <a:ext cx="1143000" cy="338554"/>
          </a:xfrm>
          <a:prstGeom prst="rect">
            <a:avLst/>
          </a:prstGeom>
          <a:noFill/>
        </p:spPr>
        <p:txBody>
          <a:bodyPr wrap="square" rtlCol="0">
            <a:spAutoFit/>
          </a:bodyPr>
          <a:lstStyle/>
          <a:p>
            <a:pPr algn="ctr">
              <a:spcBef>
                <a:spcPts val="600"/>
              </a:spcBef>
              <a:tabLst>
                <a:tab pos="2119313" algn="l"/>
              </a:tabLst>
            </a:pPr>
            <a:r>
              <a:rPr lang="en-US" sz="1600" b="1" dirty="0">
                <a:ln w="3175">
                  <a:solidFill>
                    <a:schemeClr val="accent6"/>
                  </a:solidFill>
                </a:ln>
                <a:solidFill>
                  <a:schemeClr val="accent6"/>
                </a:solidFill>
                <a:latin typeface="Arial" pitchFamily="34" charset="0"/>
                <a:cs typeface="Arial" pitchFamily="34" charset="0"/>
              </a:rPr>
              <a:t>$9.95mil</a:t>
            </a:r>
          </a:p>
        </p:txBody>
      </p:sp>
      <p:cxnSp>
        <p:nvCxnSpPr>
          <p:cNvPr id="133" name="Straight Connector 132"/>
          <p:cNvCxnSpPr>
            <a:endCxn id="132" idx="0"/>
          </p:cNvCxnSpPr>
          <p:nvPr/>
        </p:nvCxnSpPr>
        <p:spPr>
          <a:xfrm>
            <a:off x="7634458" y="5864667"/>
            <a:ext cx="502052" cy="1325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endCxn id="132" idx="0"/>
          </p:cNvCxnSpPr>
          <p:nvPr/>
        </p:nvCxnSpPr>
        <p:spPr>
          <a:xfrm rot="10800000" flipV="1">
            <a:off x="8136511" y="5864667"/>
            <a:ext cx="551247" cy="1325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hidden="1"/>
          <p:cNvCxnSpPr/>
          <p:nvPr/>
        </p:nvCxnSpPr>
        <p:spPr>
          <a:xfrm>
            <a:off x="7565143" y="1492530"/>
            <a:ext cx="0" cy="2103120"/>
          </a:xfrm>
          <a:prstGeom prst="line">
            <a:avLst/>
          </a:prstGeom>
          <a:noFill/>
          <a:ln w="38100">
            <a:solidFill>
              <a:srgbClr val="01D5FF"/>
            </a:solidFill>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cxnSp>
      <p:sp>
        <p:nvSpPr>
          <p:cNvPr id="120" name="TextBox 119"/>
          <p:cNvSpPr txBox="1"/>
          <p:nvPr/>
        </p:nvSpPr>
        <p:spPr>
          <a:xfrm>
            <a:off x="6802053" y="5890545"/>
            <a:ext cx="941672" cy="523220"/>
          </a:xfrm>
          <a:prstGeom prst="rect">
            <a:avLst/>
          </a:prstGeom>
          <a:noFill/>
        </p:spPr>
        <p:txBody>
          <a:bodyPr wrap="square" rtlCol="0">
            <a:spAutoFit/>
            <a:scene3d>
              <a:camera prst="orthographicFront"/>
              <a:lightRig rig="threePt" dir="t"/>
            </a:scene3d>
            <a:sp3d extrusionH="57150">
              <a:bevelT w="38100" h="38100"/>
            </a:sp3d>
          </a:bodyPr>
          <a:lstStyle/>
          <a:p>
            <a:pPr algn="r"/>
            <a:r>
              <a:rPr lang="en-US" sz="2800" b="1" dirty="0">
                <a:solidFill>
                  <a:schemeClr val="accent6"/>
                </a:solidFill>
                <a:latin typeface="Arial" pitchFamily="34" charset="0"/>
                <a:cs typeface="Arial" pitchFamily="34" charset="0"/>
              </a:rPr>
              <a:t>24</a:t>
            </a:r>
            <a:r>
              <a:rPr lang="en-US" sz="2400" b="1" dirty="0">
                <a:solidFill>
                  <a:schemeClr val="accent6"/>
                </a:solidFill>
                <a:latin typeface="Arial" pitchFamily="34" charset="0"/>
                <a:cs typeface="Arial" pitchFamily="34" charset="0"/>
              </a:rPr>
              <a:t>%</a:t>
            </a:r>
            <a:endParaRPr lang="en-US" sz="2800" b="1" dirty="0">
              <a:solidFill>
                <a:schemeClr val="accent6"/>
              </a:solidFill>
              <a:latin typeface="Arial" pitchFamily="34" charset="0"/>
              <a:cs typeface="Arial" pitchFamily="34" charset="0"/>
            </a:endParaRPr>
          </a:p>
        </p:txBody>
      </p:sp>
      <p:sp>
        <p:nvSpPr>
          <p:cNvPr id="122" name="Down Arrow 121"/>
          <p:cNvSpPr/>
          <p:nvPr/>
        </p:nvSpPr>
        <p:spPr>
          <a:xfrm flipV="1">
            <a:off x="6719397" y="5994591"/>
            <a:ext cx="217310" cy="299163"/>
          </a:xfrm>
          <a:prstGeom prst="downArrow">
            <a:avLst/>
          </a:prstGeom>
          <a:solidFill>
            <a:schemeClr val="accent6"/>
          </a:solidFill>
          <a:ln w="19050">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0" name="Group 129"/>
          <p:cNvGrpSpPr/>
          <p:nvPr/>
        </p:nvGrpSpPr>
        <p:grpSpPr>
          <a:xfrm>
            <a:off x="8662184" y="7343648"/>
            <a:ext cx="963632" cy="592872"/>
            <a:chOff x="4919583" y="6000750"/>
            <a:chExt cx="963632" cy="592872"/>
          </a:xfrm>
          <a:effectLst>
            <a:outerShdw blurRad="63500" dist="50800" dir="3000000" algn="ctr" rotWithShape="0">
              <a:prstClr val="black">
                <a:alpha val="40000"/>
              </a:prstClr>
            </a:outerShdw>
          </a:effectLst>
        </p:grpSpPr>
        <p:sp>
          <p:nvSpPr>
            <p:cNvPr id="131" name="Rectangle 130"/>
            <p:cNvSpPr/>
            <p:nvPr/>
          </p:nvSpPr>
          <p:spPr>
            <a:xfrm>
              <a:off x="4919583" y="6000750"/>
              <a:ext cx="944693" cy="592872"/>
            </a:xfrm>
            <a:prstGeom prst="rect">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p:cNvSpPr txBox="1"/>
            <p:nvPr/>
          </p:nvSpPr>
          <p:spPr>
            <a:xfrm>
              <a:off x="4994308" y="6000750"/>
              <a:ext cx="766557" cy="307777"/>
            </a:xfrm>
            <a:prstGeom prst="rect">
              <a:avLst/>
            </a:prstGeom>
            <a:noFill/>
          </p:spPr>
          <p:txBody>
            <a:bodyPr wrap="none" rtlCol="0">
              <a:spAutoFit/>
            </a:bodyPr>
            <a:lstStyle/>
            <a:p>
              <a:pPr algn="ctr"/>
              <a:r>
                <a:rPr lang="en-US" sz="1400" b="1" dirty="0">
                  <a:latin typeface="Arial Narrow" panose="020B0606020202030204" pitchFamily="34" charset="0"/>
                </a:rPr>
                <a:t>Jul 2015</a:t>
              </a:r>
            </a:p>
          </p:txBody>
        </p:sp>
        <p:sp>
          <p:nvSpPr>
            <p:cNvPr id="153" name="TextBox 152"/>
            <p:cNvSpPr txBox="1"/>
            <p:nvPr/>
          </p:nvSpPr>
          <p:spPr>
            <a:xfrm>
              <a:off x="4929108" y="6224290"/>
              <a:ext cx="954107" cy="369332"/>
            </a:xfrm>
            <a:prstGeom prst="rect">
              <a:avLst/>
            </a:prstGeom>
            <a:noFill/>
          </p:spPr>
          <p:txBody>
            <a:bodyPr wrap="none" rtlCol="0">
              <a:spAutoFit/>
            </a:bodyPr>
            <a:lstStyle/>
            <a:p>
              <a:pPr algn="ctr"/>
              <a:r>
                <a:rPr lang="en-US" b="1" dirty="0">
                  <a:latin typeface="Arial Black" panose="020B0A04020102020204" pitchFamily="34" charset="0"/>
                  <a:cs typeface="Arial" panose="020B0604020202020204" pitchFamily="34" charset="0"/>
                </a:rPr>
                <a:t>7.52%</a:t>
              </a:r>
            </a:p>
          </p:txBody>
        </p:sp>
      </p:grpSp>
      <p:sp>
        <p:nvSpPr>
          <p:cNvPr id="112" name="Pie 111"/>
          <p:cNvSpPr>
            <a:spLocks/>
          </p:cNvSpPr>
          <p:nvPr/>
        </p:nvSpPr>
        <p:spPr bwMode="auto">
          <a:xfrm>
            <a:off x="332297" y="1876215"/>
            <a:ext cx="841528" cy="686510"/>
          </a:xfrm>
          <a:prstGeom prst="pie">
            <a:avLst>
              <a:gd name="adj1" fmla="val 18747024"/>
              <a:gd name="adj2" fmla="val 2064104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7620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113" name="Oval 112"/>
          <p:cNvSpPr>
            <a:spLocks noChangeAspect="1"/>
          </p:cNvSpPr>
          <p:nvPr/>
        </p:nvSpPr>
        <p:spPr>
          <a:xfrm>
            <a:off x="613162" y="1772558"/>
            <a:ext cx="712559" cy="704778"/>
          </a:xfrm>
          <a:prstGeom prst="ellipse">
            <a:avLst/>
          </a:prstGeom>
          <a:noFill/>
          <a:ln w="25400">
            <a:solidFill>
              <a:srgbClr val="01D5FF">
                <a:alpha val="70000"/>
              </a:srgbClr>
            </a:solidFill>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197"/>
          <p:cNvSpPr txBox="1"/>
          <p:nvPr/>
        </p:nvSpPr>
        <p:spPr>
          <a:xfrm>
            <a:off x="483248" y="1770038"/>
            <a:ext cx="2515132" cy="307777"/>
          </a:xfrm>
          <a:prstGeom prst="rect">
            <a:avLst/>
          </a:prstGeom>
          <a:noFill/>
        </p:spPr>
        <p:txBody>
          <a:bodyPr wrap="square" rtlCol="0">
            <a:spAutoFit/>
          </a:bodyPr>
          <a:lstStyle/>
          <a:p>
            <a:pPr algn="ctr"/>
            <a:r>
              <a:rPr lang="en-US" sz="1400" b="1" dirty="0">
                <a:solidFill>
                  <a:schemeClr val="accent6"/>
                </a:solidFill>
                <a:effectLst>
                  <a:glow rad="203200">
                    <a:schemeClr val="bg1">
                      <a:alpha val="83000"/>
                    </a:schemeClr>
                  </a:glow>
                </a:effectLst>
                <a:latin typeface="Arial" pitchFamily="34" charset="0"/>
                <a:cs typeface="Arial" pitchFamily="34" charset="0"/>
              </a:rPr>
              <a:t>70% present value credit</a:t>
            </a:r>
          </a:p>
        </p:txBody>
      </p:sp>
      <p:sp>
        <p:nvSpPr>
          <p:cNvPr id="199" name="Rectangle 198"/>
          <p:cNvSpPr/>
          <p:nvPr/>
        </p:nvSpPr>
        <p:spPr>
          <a:xfrm>
            <a:off x="958808" y="1535839"/>
            <a:ext cx="1486992"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0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16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 credits</a:t>
            </a:r>
          </a:p>
        </p:txBody>
      </p:sp>
      <p:sp>
        <p:nvSpPr>
          <p:cNvPr id="2" name="TextBox 1"/>
          <p:cNvSpPr txBox="1"/>
          <p:nvPr/>
        </p:nvSpPr>
        <p:spPr>
          <a:xfrm>
            <a:off x="223562" y="4975425"/>
            <a:ext cx="4173531" cy="738664"/>
          </a:xfrm>
          <a:prstGeom prst="rect">
            <a:avLst/>
          </a:prstGeom>
          <a:noFill/>
        </p:spPr>
        <p:txBody>
          <a:bodyPr wrap="square" rtlCol="0">
            <a:spAutoFit/>
          </a:bodyPr>
          <a:lstStyle/>
          <a:p>
            <a:r>
              <a:rPr lang="en-US" sz="1400" dirty="0">
                <a:solidFill>
                  <a:srgbClr val="2DD7FF"/>
                </a:solidFill>
              </a:rPr>
              <a:t>The ability to use 9% as the credit rate (rather than 7.18% and 7.37%), produces approximately 24% more credits for our example Buildings A and B.</a:t>
            </a:r>
          </a:p>
        </p:txBody>
      </p:sp>
      <p:grpSp>
        <p:nvGrpSpPr>
          <p:cNvPr id="8" name="Group 7">
            <a:extLst>
              <a:ext uri="{FF2B5EF4-FFF2-40B4-BE49-F238E27FC236}">
                <a16:creationId xmlns:a16="http://schemas.microsoft.com/office/drawing/2014/main" id="{EE4BFF1C-F38D-4A6D-AEFD-2CB78F44FAA4}"/>
              </a:ext>
            </a:extLst>
          </p:cNvPr>
          <p:cNvGrpSpPr/>
          <p:nvPr/>
        </p:nvGrpSpPr>
        <p:grpSpPr>
          <a:xfrm>
            <a:off x="3019646" y="52503"/>
            <a:ext cx="6878355" cy="4308107"/>
            <a:chOff x="3019646" y="52503"/>
            <a:chExt cx="6878355" cy="4308107"/>
          </a:xfrm>
        </p:grpSpPr>
        <p:grpSp>
          <p:nvGrpSpPr>
            <p:cNvPr id="5" name="Group 4">
              <a:extLst>
                <a:ext uri="{FF2B5EF4-FFF2-40B4-BE49-F238E27FC236}">
                  <a16:creationId xmlns:a16="http://schemas.microsoft.com/office/drawing/2014/main" id="{86099183-3E3F-4D69-955F-E5A993D3AA2F}"/>
                </a:ext>
              </a:extLst>
            </p:cNvPr>
            <p:cNvGrpSpPr/>
            <p:nvPr/>
          </p:nvGrpSpPr>
          <p:grpSpPr>
            <a:xfrm>
              <a:off x="3019646" y="52503"/>
              <a:ext cx="6878355" cy="4308107"/>
              <a:chOff x="3019646" y="52503"/>
              <a:chExt cx="6878355" cy="4308107"/>
            </a:xfrm>
          </p:grpSpPr>
          <p:sp>
            <p:nvSpPr>
              <p:cNvPr id="219" name="Rounded Rectangle 89">
                <a:extLst>
                  <a:ext uri="{FF2B5EF4-FFF2-40B4-BE49-F238E27FC236}">
                    <a16:creationId xmlns:a16="http://schemas.microsoft.com/office/drawing/2014/main" id="{A01EA525-F5B8-4CB2-9CDB-B36CA34D7D2C}"/>
                  </a:ext>
                </a:extLst>
              </p:cNvPr>
              <p:cNvSpPr/>
              <p:nvPr/>
            </p:nvSpPr>
            <p:spPr>
              <a:xfrm>
                <a:off x="3019646" y="52503"/>
                <a:ext cx="6878355" cy="4308107"/>
              </a:xfrm>
              <a:prstGeom prst="roundRect">
                <a:avLst>
                  <a:gd name="adj" fmla="val 2763"/>
                </a:avLst>
              </a:prstGeom>
              <a:solidFill>
                <a:schemeClr val="bg1"/>
              </a:solidFill>
              <a:ln w="88900">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576ADD3-32CD-4C69-AD02-77A24ADF3EC5}"/>
                  </a:ext>
                </a:extLst>
              </p:cNvPr>
              <p:cNvPicPr>
                <a:picLocks noChangeAspect="1"/>
              </p:cNvPicPr>
              <p:nvPr/>
            </p:nvPicPr>
            <p:blipFill rotWithShape="1">
              <a:blip r:embed="rId7"/>
              <a:srcRect b="6234"/>
              <a:stretch/>
            </p:blipFill>
            <p:spPr>
              <a:xfrm>
                <a:off x="3187296" y="263711"/>
                <a:ext cx="5831778" cy="3996318"/>
              </a:xfrm>
              <a:prstGeom prst="rect">
                <a:avLst/>
              </a:prstGeom>
            </p:spPr>
          </p:pic>
        </p:grpSp>
        <p:sp>
          <p:nvSpPr>
            <p:cNvPr id="203" name="Rectangle 202">
              <a:extLst>
                <a:ext uri="{FF2B5EF4-FFF2-40B4-BE49-F238E27FC236}">
                  <a16:creationId xmlns:a16="http://schemas.microsoft.com/office/drawing/2014/main" id="{489274E1-8BA1-40C0-AD88-BCF7E69B2E82}"/>
                </a:ext>
              </a:extLst>
            </p:cNvPr>
            <p:cNvSpPr/>
            <p:nvPr/>
          </p:nvSpPr>
          <p:spPr>
            <a:xfrm>
              <a:off x="5538078" y="1116080"/>
              <a:ext cx="1009731" cy="5355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6">
                    <a:lumMod val="50000"/>
                  </a:schemeClr>
                </a:contourClr>
              </a:sp3d>
            </a:bodyPr>
            <a:lstStyle/>
            <a:p>
              <a:pPr algn="r">
                <a:lnSpc>
                  <a:spcPct val="80000"/>
                </a:lnSpc>
              </a:pPr>
              <a:r>
                <a:rPr lang="en-US" sz="3600" b="1" dirty="0">
                  <a:ln w="11430"/>
                  <a:gradFill>
                    <a:gsLst>
                      <a:gs pos="0">
                        <a:srgbClr val="FA5F00"/>
                      </a:gs>
                      <a:gs pos="75000">
                        <a:schemeClr val="accent6"/>
                      </a:gs>
                      <a:gs pos="100000">
                        <a:schemeClr val="accent6"/>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2800" b="1" dirty="0">
                  <a:ln w="11430"/>
                  <a:gradFill>
                    <a:gsLst>
                      <a:gs pos="0">
                        <a:srgbClr val="FA5F00"/>
                      </a:gs>
                      <a:gs pos="75000">
                        <a:schemeClr val="accent6"/>
                      </a:gs>
                      <a:gs pos="100000">
                        <a:schemeClr val="accent6"/>
                      </a:gs>
                    </a:gsLst>
                    <a:lin ang="5400000"/>
                  </a:gradFill>
                  <a:effectLst>
                    <a:outerShdw blurRad="50800" dist="39000" dir="5460000" algn="tl">
                      <a:srgbClr val="000000">
                        <a:alpha val="38000"/>
                      </a:srgbClr>
                    </a:outerShdw>
                  </a:effectLst>
                  <a:latin typeface="Arial" pitchFamily="34" charset="0"/>
                  <a:cs typeface="Arial" pitchFamily="34" charset="0"/>
                </a:rPr>
                <a:t>%</a:t>
              </a:r>
            </a:p>
          </p:txBody>
        </p:sp>
        <p:sp>
          <p:nvSpPr>
            <p:cNvPr id="204" name="Right Arrow 95">
              <a:extLst>
                <a:ext uri="{FF2B5EF4-FFF2-40B4-BE49-F238E27FC236}">
                  <a16:creationId xmlns:a16="http://schemas.microsoft.com/office/drawing/2014/main" id="{83EC0A53-71DF-4BB4-86C8-18F8A2E3868B}"/>
                </a:ext>
              </a:extLst>
            </p:cNvPr>
            <p:cNvSpPr/>
            <p:nvPr/>
          </p:nvSpPr>
          <p:spPr>
            <a:xfrm>
              <a:off x="6530378" y="1207008"/>
              <a:ext cx="387645" cy="332986"/>
            </a:xfrm>
            <a:prstGeom prst="rightArrow">
              <a:avLst>
                <a:gd name="adj1" fmla="val 50000"/>
                <a:gd name="adj2" fmla="val 45224"/>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5" name="Straight Connector 204">
              <a:extLst>
                <a:ext uri="{FF2B5EF4-FFF2-40B4-BE49-F238E27FC236}">
                  <a16:creationId xmlns:a16="http://schemas.microsoft.com/office/drawing/2014/main" id="{9D7DC83E-5BF7-45E3-A23D-3016D55E3177}"/>
                </a:ext>
              </a:extLst>
            </p:cNvPr>
            <p:cNvCxnSpPr>
              <a:cxnSpLocks/>
            </p:cNvCxnSpPr>
            <p:nvPr/>
          </p:nvCxnSpPr>
          <p:spPr>
            <a:xfrm>
              <a:off x="6942072" y="1364343"/>
              <a:ext cx="0" cy="2194502"/>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1FD310C7-1CD5-4844-A7FD-B5E03A5B9C5F}"/>
                </a:ext>
              </a:extLst>
            </p:cNvPr>
            <p:cNvCxnSpPr>
              <a:cxnSpLocks/>
            </p:cNvCxnSpPr>
            <p:nvPr/>
          </p:nvCxnSpPr>
          <p:spPr>
            <a:xfrm>
              <a:off x="6936706" y="1375993"/>
              <a:ext cx="2057400" cy="0"/>
            </a:xfrm>
            <a:prstGeom prst="straightConnector1">
              <a:avLst/>
            </a:prstGeom>
            <a:ln w="38100">
              <a:solidFill>
                <a:schemeClr val="accent6"/>
              </a:solidFill>
              <a:tailEnd type="none"/>
            </a:ln>
          </p:spPr>
          <p:style>
            <a:lnRef idx="1">
              <a:schemeClr val="accent1"/>
            </a:lnRef>
            <a:fillRef idx="0">
              <a:schemeClr val="accent1"/>
            </a:fillRef>
            <a:effectRef idx="0">
              <a:schemeClr val="accent1"/>
            </a:effectRef>
            <a:fontRef idx="minor">
              <a:schemeClr val="tx1"/>
            </a:fontRef>
          </p:style>
        </p:cxnSp>
        <p:pic>
          <p:nvPicPr>
            <p:cNvPr id="207" name="Picture 4">
              <a:extLst>
                <a:ext uri="{FF2B5EF4-FFF2-40B4-BE49-F238E27FC236}">
                  <a16:creationId xmlns:a16="http://schemas.microsoft.com/office/drawing/2014/main" id="{14E06471-176B-458F-AE7B-31D59C7D1A7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6729"/>
            <a:stretch/>
          </p:blipFill>
          <p:spPr bwMode="auto">
            <a:xfrm>
              <a:off x="6365225" y="2719882"/>
              <a:ext cx="418068" cy="361393"/>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4" name="Text Box 140">
              <a:extLst>
                <a:ext uri="{FF2B5EF4-FFF2-40B4-BE49-F238E27FC236}">
                  <a16:creationId xmlns:a16="http://schemas.microsoft.com/office/drawing/2014/main" id="{0A1A423F-403F-4CFE-8882-361F8271D8B2}"/>
                </a:ext>
              </a:extLst>
            </p:cNvPr>
            <p:cNvSpPr txBox="1">
              <a:spLocks noChangeArrowheads="1"/>
            </p:cNvSpPr>
            <p:nvPr/>
          </p:nvSpPr>
          <p:spPr bwMode="auto">
            <a:xfrm>
              <a:off x="7327492" y="2211679"/>
              <a:ext cx="1050346" cy="466282"/>
            </a:xfrm>
            <a:prstGeom prst="rect">
              <a:avLst/>
            </a:prstGeom>
            <a:noFill/>
            <a:ln w="9525">
              <a:noFill/>
              <a:miter lim="800000"/>
              <a:headEnd/>
              <a:tailEnd/>
            </a:ln>
            <a:effectLst/>
          </p:spPr>
          <p:txBody>
            <a:bodyPr wrap="square">
              <a:spAutoFit/>
            </a:bodyPr>
            <a:lstStyle/>
            <a:p>
              <a:pPr algn="ctr">
                <a:lnSpc>
                  <a:spcPct val="90000"/>
                </a:lnSpc>
              </a:pPr>
              <a: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t>MAY ‘21</a:t>
              </a:r>
              <a:b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br>
              <a:r>
                <a:rPr lang="en-US" sz="1600" b="1" dirty="0">
                  <a:solidFill>
                    <a:schemeClr val="bg1">
                      <a:lumMod val="50000"/>
                    </a:schemeClr>
                  </a:solidFill>
                  <a:effectLst>
                    <a:glow rad="101600">
                      <a:schemeClr val="bg1">
                        <a:alpha val="80000"/>
                      </a:schemeClr>
                    </a:glow>
                  </a:effectLst>
                  <a:latin typeface="Arial" pitchFamily="34" charset="0"/>
                  <a:cs typeface="Arial" pitchFamily="34" charset="0"/>
                </a:rPr>
                <a:t>7.37%</a:t>
              </a:r>
            </a:p>
          </p:txBody>
        </p:sp>
        <p:cxnSp>
          <p:nvCxnSpPr>
            <p:cNvPr id="215" name="Straight Arrow Connector 214">
              <a:extLst>
                <a:ext uri="{FF2B5EF4-FFF2-40B4-BE49-F238E27FC236}">
                  <a16:creationId xmlns:a16="http://schemas.microsoft.com/office/drawing/2014/main" id="{673AA0D9-07F8-44F4-8071-A6C948327F7B}"/>
                </a:ext>
              </a:extLst>
            </p:cNvPr>
            <p:cNvCxnSpPr>
              <a:cxnSpLocks/>
            </p:cNvCxnSpPr>
            <p:nvPr/>
          </p:nvCxnSpPr>
          <p:spPr>
            <a:xfrm>
              <a:off x="8136271" y="2598990"/>
              <a:ext cx="751091" cy="561687"/>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66C122F5-A80E-4D16-9527-CFE4AD8F92D5}"/>
                </a:ext>
              </a:extLst>
            </p:cNvPr>
            <p:cNvGrpSpPr/>
            <p:nvPr/>
          </p:nvGrpSpPr>
          <p:grpSpPr>
            <a:xfrm>
              <a:off x="6080511" y="1674618"/>
              <a:ext cx="2693176" cy="1870194"/>
              <a:chOff x="6080511" y="1674618"/>
              <a:chExt cx="2693176" cy="1870194"/>
            </a:xfrm>
          </p:grpSpPr>
          <p:sp>
            <p:nvSpPr>
              <p:cNvPr id="169" name="Text Box 140">
                <a:extLst>
                  <a:ext uri="{FF2B5EF4-FFF2-40B4-BE49-F238E27FC236}">
                    <a16:creationId xmlns:a16="http://schemas.microsoft.com/office/drawing/2014/main" id="{E0A35A78-CB3D-4CD8-B4BB-4C79006DC848}"/>
                  </a:ext>
                </a:extLst>
              </p:cNvPr>
              <p:cNvSpPr txBox="1">
                <a:spLocks noChangeArrowheads="1"/>
              </p:cNvSpPr>
              <p:nvPr/>
            </p:nvSpPr>
            <p:spPr bwMode="auto">
              <a:xfrm>
                <a:off x="6080511" y="3078531"/>
                <a:ext cx="1001154" cy="466281"/>
              </a:xfrm>
              <a:prstGeom prst="rect">
                <a:avLst/>
              </a:prstGeom>
              <a:noFill/>
              <a:ln w="9525">
                <a:noFill/>
                <a:miter lim="800000"/>
                <a:headEnd/>
                <a:tailEnd/>
              </a:ln>
              <a:effectLst/>
            </p:spPr>
            <p:txBody>
              <a:bodyPr wrap="square">
                <a:spAutoFit/>
              </a:bodyPr>
              <a:lstStyle/>
              <a:p>
                <a:pPr algn="ctr">
                  <a:lnSpc>
                    <a:spcPct val="90000"/>
                  </a:lnSpc>
                </a:pPr>
                <a: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t>NOV ‘20</a:t>
                </a:r>
                <a:b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br>
                <a:r>
                  <a:rPr lang="en-US" sz="1600" b="1" dirty="0">
                    <a:solidFill>
                      <a:schemeClr val="bg1">
                        <a:lumMod val="50000"/>
                      </a:schemeClr>
                    </a:solidFill>
                    <a:effectLst>
                      <a:glow rad="101600">
                        <a:schemeClr val="bg1">
                          <a:alpha val="80000"/>
                        </a:schemeClr>
                      </a:glow>
                    </a:effectLst>
                    <a:latin typeface="Arial" pitchFamily="34" charset="0"/>
                    <a:cs typeface="Arial" pitchFamily="34" charset="0"/>
                  </a:rPr>
                  <a:t>7.18%</a:t>
                </a:r>
              </a:p>
            </p:txBody>
          </p:sp>
          <p:cxnSp>
            <p:nvCxnSpPr>
              <p:cNvPr id="200" name="Straight Arrow Connector 199">
                <a:extLst>
                  <a:ext uri="{FF2B5EF4-FFF2-40B4-BE49-F238E27FC236}">
                    <a16:creationId xmlns:a16="http://schemas.microsoft.com/office/drawing/2014/main" id="{807F5DF6-F0D8-433B-995B-F6A7C4DB033F}"/>
                  </a:ext>
                </a:extLst>
              </p:cNvPr>
              <p:cNvCxnSpPr>
                <a:cxnSpLocks/>
              </p:cNvCxnSpPr>
              <p:nvPr/>
            </p:nvCxnSpPr>
            <p:spPr>
              <a:xfrm>
                <a:off x="6917043" y="3377942"/>
                <a:ext cx="1856644" cy="0"/>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5" name="Text Box 140">
                <a:extLst>
                  <a:ext uri="{FF2B5EF4-FFF2-40B4-BE49-F238E27FC236}">
                    <a16:creationId xmlns:a16="http://schemas.microsoft.com/office/drawing/2014/main" id="{CC187A6D-955F-4F6D-B272-9434168A1795}"/>
                  </a:ext>
                </a:extLst>
              </p:cNvPr>
              <p:cNvSpPr txBox="1">
                <a:spLocks noChangeArrowheads="1"/>
              </p:cNvSpPr>
              <p:nvPr/>
            </p:nvSpPr>
            <p:spPr bwMode="auto">
              <a:xfrm>
                <a:off x="6414489" y="2533415"/>
                <a:ext cx="336666" cy="244682"/>
              </a:xfrm>
              <a:prstGeom prst="rect">
                <a:avLst/>
              </a:prstGeom>
              <a:noFill/>
              <a:ln w="9525">
                <a:noFill/>
                <a:miter lim="800000"/>
                <a:headEnd/>
                <a:tailEnd/>
              </a:ln>
              <a:effectLst/>
            </p:spPr>
            <p:txBody>
              <a:bodyPr wrap="square">
                <a:spAutoFit/>
              </a:bodyPr>
              <a:lstStyle/>
              <a:p>
                <a:pPr algn="ctr">
                  <a:lnSpc>
                    <a:spcPct val="90000"/>
                  </a:lnSpc>
                </a:pPr>
                <a: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t>A</a:t>
                </a:r>
                <a:endParaRPr lang="en-US" sz="1600" b="1" dirty="0">
                  <a:solidFill>
                    <a:schemeClr val="bg1">
                      <a:lumMod val="50000"/>
                    </a:schemeClr>
                  </a:solidFill>
                  <a:effectLst>
                    <a:glow rad="101600">
                      <a:schemeClr val="bg1">
                        <a:alpha val="80000"/>
                      </a:schemeClr>
                    </a:glow>
                  </a:effectLst>
                  <a:latin typeface="Arial" pitchFamily="34" charset="0"/>
                  <a:cs typeface="Arial" pitchFamily="34" charset="0"/>
                </a:endParaRPr>
              </a:p>
            </p:txBody>
          </p:sp>
          <p:sp>
            <p:nvSpPr>
              <p:cNvPr id="156" name="Text Box 140">
                <a:extLst>
                  <a:ext uri="{FF2B5EF4-FFF2-40B4-BE49-F238E27FC236}">
                    <a16:creationId xmlns:a16="http://schemas.microsoft.com/office/drawing/2014/main" id="{6FE2A904-02E6-4411-82CB-52B84BEB7B79}"/>
                  </a:ext>
                </a:extLst>
              </p:cNvPr>
              <p:cNvSpPr txBox="1">
                <a:spLocks noChangeArrowheads="1"/>
              </p:cNvSpPr>
              <p:nvPr/>
            </p:nvSpPr>
            <p:spPr bwMode="auto">
              <a:xfrm>
                <a:off x="7685854" y="1674618"/>
                <a:ext cx="336666" cy="244682"/>
              </a:xfrm>
              <a:prstGeom prst="rect">
                <a:avLst/>
              </a:prstGeom>
              <a:noFill/>
              <a:ln w="9525">
                <a:noFill/>
                <a:miter lim="800000"/>
                <a:headEnd/>
                <a:tailEnd/>
              </a:ln>
              <a:effectLst/>
            </p:spPr>
            <p:txBody>
              <a:bodyPr wrap="square">
                <a:spAutoFit/>
              </a:bodyPr>
              <a:lstStyle/>
              <a:p>
                <a:pPr algn="ctr">
                  <a:lnSpc>
                    <a:spcPct val="90000"/>
                  </a:lnSpc>
                </a:pPr>
                <a:r>
                  <a:rPr lang="en-US" sz="1100" b="1" dirty="0">
                    <a:solidFill>
                      <a:schemeClr val="bg1">
                        <a:lumMod val="50000"/>
                      </a:schemeClr>
                    </a:solidFill>
                    <a:effectLst>
                      <a:glow rad="101600">
                        <a:schemeClr val="bg1">
                          <a:alpha val="80000"/>
                        </a:schemeClr>
                      </a:glow>
                    </a:effectLst>
                    <a:latin typeface="Arial" pitchFamily="34" charset="0"/>
                    <a:cs typeface="Arial" pitchFamily="34" charset="0"/>
                  </a:rPr>
                  <a:t>B</a:t>
                </a:r>
                <a:endParaRPr lang="en-US" sz="1600" b="1" dirty="0">
                  <a:solidFill>
                    <a:schemeClr val="bg1">
                      <a:lumMod val="50000"/>
                    </a:schemeClr>
                  </a:solidFill>
                  <a:effectLst>
                    <a:glow rad="101600">
                      <a:schemeClr val="bg1">
                        <a:alpha val="80000"/>
                      </a:schemeClr>
                    </a:glow>
                  </a:effectLst>
                  <a:latin typeface="Arial" pitchFamily="34" charset="0"/>
                  <a:cs typeface="Arial" pitchFamily="34" charset="0"/>
                </a:endParaRPr>
              </a:p>
            </p:txBody>
          </p:sp>
        </p:grpSp>
        <p:cxnSp>
          <p:nvCxnSpPr>
            <p:cNvPr id="125" name="Straight Arrow Connector 124">
              <a:extLst>
                <a:ext uri="{FF2B5EF4-FFF2-40B4-BE49-F238E27FC236}">
                  <a16:creationId xmlns:a16="http://schemas.microsoft.com/office/drawing/2014/main" id="{444E62C3-F642-40AE-98F0-798FF00AFEA1}"/>
                </a:ext>
              </a:extLst>
            </p:cNvPr>
            <p:cNvCxnSpPr>
              <a:cxnSpLocks/>
            </p:cNvCxnSpPr>
            <p:nvPr/>
          </p:nvCxnSpPr>
          <p:spPr>
            <a:xfrm flipV="1">
              <a:off x="6666253" y="1404631"/>
              <a:ext cx="857494" cy="1194359"/>
            </a:xfrm>
            <a:prstGeom prst="straightConnector1">
              <a:avLst/>
            </a:prstGeom>
            <a:ln w="38100">
              <a:solidFill>
                <a:srgbClr val="53DEFF"/>
              </a:solidFill>
              <a:tailEnd type="arrow"/>
            </a:ln>
            <a:effectLst>
              <a:glow rad="25400">
                <a:schemeClr val="accent5">
                  <a:satMod val="175000"/>
                  <a:alpha val="27000"/>
                </a:schemeClr>
              </a:glow>
            </a:effectLst>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EAC3ECB2-A567-485A-A636-BE2CC37F54C1}"/>
                </a:ext>
              </a:extLst>
            </p:cNvPr>
            <p:cNvCxnSpPr/>
            <p:nvPr/>
          </p:nvCxnSpPr>
          <p:spPr>
            <a:xfrm flipV="1">
              <a:off x="7850258" y="1404630"/>
              <a:ext cx="441" cy="295845"/>
            </a:xfrm>
            <a:prstGeom prst="straightConnector1">
              <a:avLst/>
            </a:prstGeom>
            <a:ln w="38100">
              <a:solidFill>
                <a:srgbClr val="53DEFF"/>
              </a:solidFill>
              <a:tailEnd type="arrow"/>
            </a:ln>
            <a:effectLst>
              <a:glow rad="25400">
                <a:schemeClr val="accent5">
                  <a:satMod val="175000"/>
                  <a:alpha val="27000"/>
                </a:schemeClr>
              </a:glow>
            </a:effectLst>
          </p:spPr>
          <p:style>
            <a:lnRef idx="1">
              <a:schemeClr val="accent1"/>
            </a:lnRef>
            <a:fillRef idx="0">
              <a:schemeClr val="accent1"/>
            </a:fillRef>
            <a:effectRef idx="0">
              <a:schemeClr val="accent1"/>
            </a:effectRef>
            <a:fontRef idx="minor">
              <a:schemeClr val="tx1"/>
            </a:fontRef>
          </p:style>
        </p:cxnSp>
        <p:pic>
          <p:nvPicPr>
            <p:cNvPr id="129" name="Picture 4">
              <a:extLst>
                <a:ext uri="{FF2B5EF4-FFF2-40B4-BE49-F238E27FC236}">
                  <a16:creationId xmlns:a16="http://schemas.microsoft.com/office/drawing/2014/main" id="{A68B7D98-FF5F-4823-8B84-E17E22549D21}"/>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6729"/>
            <a:stretch/>
          </p:blipFill>
          <p:spPr bwMode="auto">
            <a:xfrm>
              <a:off x="7622239" y="1842824"/>
              <a:ext cx="454321" cy="392731"/>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Date Placeholder 5">
            <a:extLst>
              <a:ext uri="{FF2B5EF4-FFF2-40B4-BE49-F238E27FC236}">
                <a16:creationId xmlns:a16="http://schemas.microsoft.com/office/drawing/2014/main" id="{FEC65E90-210D-EBC3-72E7-ED756DCAE830}"/>
              </a:ext>
            </a:extLst>
          </p:cNvPr>
          <p:cNvSpPr>
            <a:spLocks noGrp="1"/>
          </p:cNvSpPr>
          <p:nvPr>
            <p:ph type="dt" sz="half" idx="2"/>
          </p:nvPr>
        </p:nvSpPr>
        <p:spPr/>
        <p:txBody>
          <a:bodyPr/>
          <a:lstStyle/>
          <a:p>
            <a:r>
              <a:rPr lang="en-US"/>
              <a:t>September 7, 2022</a:t>
            </a:r>
            <a:endParaRPr lang="en-US" dirty="0"/>
          </a:p>
        </p:txBody>
      </p:sp>
      <p:sp>
        <p:nvSpPr>
          <p:cNvPr id="7" name="Footer Placeholder 6">
            <a:extLst>
              <a:ext uri="{FF2B5EF4-FFF2-40B4-BE49-F238E27FC236}">
                <a16:creationId xmlns:a16="http://schemas.microsoft.com/office/drawing/2014/main" id="{0E825615-211B-A42B-157A-9478251E2E75}"/>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148847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1+ppt_w/2"/>
                                          </p:val>
                                        </p:tav>
                                      </p:tavLst>
                                    </p:anim>
                                    <p:anim calcmode="lin" valueType="num">
                                      <p:cBhvr additive="base">
                                        <p:cTn id="7" dur="500"/>
                                        <p:tgtEl>
                                          <p:spTgt spid="8"/>
                                        </p:tgtEl>
                                        <p:attrNameLst>
                                          <p:attrName>ppt_y</p:attrName>
                                        </p:attrNameLst>
                                      </p:cBhvr>
                                      <p:tavLst>
                                        <p:tav tm="0">
                                          <p:val>
                                            <p:strVal val="ppt_y"/>
                                          </p:val>
                                        </p:tav>
                                        <p:tav tm="100000">
                                          <p:val>
                                            <p:strVal val="ppt_y"/>
                                          </p:val>
                                        </p:tav>
                                      </p:tavLst>
                                    </p:anim>
                                    <p:set>
                                      <p:cBhvr>
                                        <p:cTn id="8" dur="1" fill="hold">
                                          <p:stCondLst>
                                            <p:cond delay="499"/>
                                          </p:stCondLst>
                                        </p:cTn>
                                        <p:tgtEl>
                                          <p:spTgt spid="8"/>
                                        </p:tgtEl>
                                        <p:attrNameLst>
                                          <p:attrName>style.visibility</p:attrName>
                                        </p:attrNameLst>
                                      </p:cBhvr>
                                      <p:to>
                                        <p:strVal val="hidden"/>
                                      </p:to>
                                    </p:set>
                                  </p:childTnLst>
                                </p:cTn>
                              </p:par>
                              <p:par>
                                <p:cTn id="9" presetID="10" presetClass="exit" presetSubtype="0" fill="hold" grpId="0" nodeType="withEffect">
                                  <p:stCondLst>
                                    <p:cond delay="0"/>
                                  </p:stCondLst>
                                  <p:childTnLst>
                                    <p:animEffect transition="out" filter="fade">
                                      <p:cBhvr>
                                        <p:cTn id="10" dur="500"/>
                                        <p:tgtEl>
                                          <p:spTgt spid="126"/>
                                        </p:tgtEl>
                                      </p:cBhvr>
                                    </p:animEffect>
                                    <p:set>
                                      <p:cBhvr>
                                        <p:cTn id="11" dur="1" fill="hold">
                                          <p:stCondLst>
                                            <p:cond delay="499"/>
                                          </p:stCondLst>
                                        </p:cTn>
                                        <p:tgtEl>
                                          <p:spTgt spid="126"/>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27"/>
                                        </p:tgtEl>
                                      </p:cBhvr>
                                    </p:animEffect>
                                    <p:set>
                                      <p:cBhvr>
                                        <p:cTn id="14" dur="1" fill="hold">
                                          <p:stCondLst>
                                            <p:cond delay="499"/>
                                          </p:stCondLst>
                                        </p:cTn>
                                        <p:tgtEl>
                                          <p:spTgt spid="127"/>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164"/>
                                        </p:tgtEl>
                                      </p:cBhvr>
                                    </p:animEffect>
                                    <p:set>
                                      <p:cBhvr>
                                        <p:cTn id="17" dur="1" fill="hold">
                                          <p:stCondLst>
                                            <p:cond delay="499"/>
                                          </p:stCondLst>
                                        </p:cTn>
                                        <p:tgtEl>
                                          <p:spTgt spid="16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65"/>
                                        </p:tgtEl>
                                      </p:cBhvr>
                                    </p:animEffect>
                                    <p:set>
                                      <p:cBhvr>
                                        <p:cTn id="20" dur="1" fill="hold">
                                          <p:stCondLst>
                                            <p:cond delay="499"/>
                                          </p:stCondLst>
                                        </p:cTn>
                                        <p:tgtEl>
                                          <p:spTgt spid="165"/>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166"/>
                                        </p:tgtEl>
                                      </p:cBhvr>
                                    </p:animEffect>
                                    <p:set>
                                      <p:cBhvr>
                                        <p:cTn id="23" dur="1" fill="hold">
                                          <p:stCondLst>
                                            <p:cond delay="499"/>
                                          </p:stCondLst>
                                        </p:cTn>
                                        <p:tgtEl>
                                          <p:spTgt spid="166"/>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71"/>
                                        </p:tgtEl>
                                      </p:cBhvr>
                                    </p:animEffect>
                                    <p:set>
                                      <p:cBhvr>
                                        <p:cTn id="26" dur="1" fill="hold">
                                          <p:stCondLst>
                                            <p:cond delay="499"/>
                                          </p:stCondLst>
                                        </p:cTn>
                                        <p:tgtEl>
                                          <p:spTgt spid="171"/>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172"/>
                                        </p:tgtEl>
                                      </p:cBhvr>
                                    </p:animEffect>
                                    <p:set>
                                      <p:cBhvr>
                                        <p:cTn id="29" dur="1" fill="hold">
                                          <p:stCondLst>
                                            <p:cond delay="499"/>
                                          </p:stCondLst>
                                        </p:cTn>
                                        <p:tgtEl>
                                          <p:spTgt spid="172"/>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73"/>
                                        </p:tgtEl>
                                      </p:cBhvr>
                                    </p:animEffect>
                                    <p:set>
                                      <p:cBhvr>
                                        <p:cTn id="32" dur="1" fill="hold">
                                          <p:stCondLst>
                                            <p:cond delay="499"/>
                                          </p:stCondLst>
                                        </p:cTn>
                                        <p:tgtEl>
                                          <p:spTgt spid="173"/>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174"/>
                                        </p:tgtEl>
                                      </p:cBhvr>
                                    </p:animEffect>
                                    <p:set>
                                      <p:cBhvr>
                                        <p:cTn id="35" dur="1" fill="hold">
                                          <p:stCondLst>
                                            <p:cond delay="499"/>
                                          </p:stCondLst>
                                        </p:cTn>
                                        <p:tgtEl>
                                          <p:spTgt spid="174"/>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12"/>
                                        </p:tgtEl>
                                      </p:cBhvr>
                                    </p:animEffect>
                                    <p:set>
                                      <p:cBhvr>
                                        <p:cTn id="38" dur="1" fill="hold">
                                          <p:stCondLst>
                                            <p:cond delay="499"/>
                                          </p:stCondLst>
                                        </p:cTn>
                                        <p:tgtEl>
                                          <p:spTgt spid="112"/>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113"/>
                                        </p:tgtEl>
                                      </p:cBhvr>
                                    </p:animEffect>
                                    <p:set>
                                      <p:cBhvr>
                                        <p:cTn id="41" dur="1" fill="hold">
                                          <p:stCondLst>
                                            <p:cond delay="499"/>
                                          </p:stCondLst>
                                        </p:cTn>
                                        <p:tgtEl>
                                          <p:spTgt spid="113"/>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198"/>
                                        </p:tgtEl>
                                      </p:cBhvr>
                                    </p:animEffect>
                                    <p:set>
                                      <p:cBhvr>
                                        <p:cTn id="44" dur="1" fill="hold">
                                          <p:stCondLst>
                                            <p:cond delay="499"/>
                                          </p:stCondLst>
                                        </p:cTn>
                                        <p:tgtEl>
                                          <p:spTgt spid="198"/>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199"/>
                                        </p:tgtEl>
                                      </p:cBhvr>
                                    </p:animEffect>
                                    <p:set>
                                      <p:cBhvr>
                                        <p:cTn id="47" dur="1" fill="hold">
                                          <p:stCondLst>
                                            <p:cond delay="499"/>
                                          </p:stCondLst>
                                        </p:cTn>
                                        <p:tgtEl>
                                          <p:spTgt spid="1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animBg="1"/>
      <p:bldP spid="164" grpId="0" animBg="1"/>
      <p:bldP spid="166" grpId="0"/>
      <p:bldP spid="171" grpId="0"/>
      <p:bldP spid="172" grpId="0"/>
      <p:bldP spid="173" grpId="0" animBg="1"/>
      <p:bldP spid="174" grpId="0" animBg="1"/>
      <p:bldP spid="112" grpId="0" animBg="1"/>
      <p:bldP spid="113" grpId="0" animBg="1"/>
      <p:bldP spid="198" grpId="0"/>
      <p:bldP spid="1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9312443" y="-4267"/>
            <a:ext cx="5534526" cy="7014667"/>
            <a:chOff x="9435766" y="-822404"/>
            <a:chExt cx="6057900" cy="7678011"/>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5766" y="-822404"/>
              <a:ext cx="6057900" cy="149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5766" y="740557"/>
              <a:ext cx="6057900" cy="611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Title 2"/>
          <p:cNvSpPr>
            <a:spLocks noGrp="1"/>
          </p:cNvSpPr>
          <p:nvPr>
            <p:ph type="title" idx="4294967295"/>
          </p:nvPr>
        </p:nvSpPr>
        <p:spPr>
          <a:xfrm>
            <a:off x="0" y="-893763"/>
            <a:ext cx="8229600" cy="884238"/>
          </a:xfrm>
        </p:spPr>
        <p:txBody>
          <a:bodyPr>
            <a:normAutofit fontScale="90000"/>
          </a:bodyPr>
          <a:lstStyle/>
          <a:p>
            <a:r>
              <a:rPr lang="en-US" dirty="0"/>
              <a:t>9%</a:t>
            </a:r>
            <a:r>
              <a:rPr lang="en-US" baseline="0" dirty="0"/>
              <a:t> credits vs. bonds and 4% credits</a:t>
            </a:r>
            <a:endParaRPr lang="en-US" dirty="0"/>
          </a:p>
        </p:txBody>
      </p:sp>
      <p:pic>
        <p:nvPicPr>
          <p:cNvPr id="10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4199" y="4069491"/>
            <a:ext cx="2521361" cy="236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944" y="791016"/>
            <a:ext cx="1046509"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Arrow Connector 25"/>
          <p:cNvCxnSpPr/>
          <p:nvPr/>
        </p:nvCxnSpPr>
        <p:spPr>
          <a:xfrm rot="5400000">
            <a:off x="190499" y="2552700"/>
            <a:ext cx="762000" cy="76200"/>
          </a:xfrm>
          <a:prstGeom prst="straightConnector1">
            <a:avLst/>
          </a:prstGeom>
          <a:ln w="381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27" name="Group 852"/>
          <p:cNvGrpSpPr/>
          <p:nvPr/>
        </p:nvGrpSpPr>
        <p:grpSpPr>
          <a:xfrm>
            <a:off x="91440" y="1734458"/>
            <a:ext cx="1600200" cy="475342"/>
            <a:chOff x="654135" y="0"/>
            <a:chExt cx="2271278" cy="674688"/>
          </a:xfrm>
        </p:grpSpPr>
        <p:grpSp>
          <p:nvGrpSpPr>
            <p:cNvPr id="28" name="Group 40"/>
            <p:cNvGrpSpPr/>
            <p:nvPr/>
          </p:nvGrpSpPr>
          <p:grpSpPr>
            <a:xfrm>
              <a:off x="1143000" y="0"/>
              <a:ext cx="759023" cy="674688"/>
              <a:chOff x="4572000" y="990603"/>
              <a:chExt cx="759023" cy="674688"/>
            </a:xfrm>
          </p:grpSpPr>
          <p:grpSp>
            <p:nvGrpSpPr>
              <p:cNvPr id="30" name="Group 20"/>
              <p:cNvGrpSpPr>
                <a:grpSpLocks/>
              </p:cNvGrpSpPr>
              <p:nvPr/>
            </p:nvGrpSpPr>
            <p:grpSpPr bwMode="auto">
              <a:xfrm>
                <a:off x="4648200" y="990603"/>
                <a:ext cx="541338" cy="674688"/>
                <a:chOff x="2767" y="2204"/>
                <a:chExt cx="617" cy="768"/>
              </a:xfrm>
            </p:grpSpPr>
            <p:sp>
              <p:nvSpPr>
                <p:cNvPr id="32"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4"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31" name="TextBox 30"/>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29" name="TextBox 28"/>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grpSp>
        <p:nvGrpSpPr>
          <p:cNvPr id="35" name="Group 34"/>
          <p:cNvGrpSpPr/>
          <p:nvPr/>
        </p:nvGrpSpPr>
        <p:grpSpPr>
          <a:xfrm>
            <a:off x="0" y="2929128"/>
            <a:ext cx="967486" cy="810399"/>
            <a:chOff x="0" y="2929128"/>
            <a:chExt cx="967486" cy="810399"/>
          </a:xfrm>
        </p:grpSpPr>
        <p:sp>
          <p:nvSpPr>
            <p:cNvPr id="36"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b="1" dirty="0">
                  <a:solidFill>
                    <a:prstClr val="black"/>
                  </a:solidFill>
                </a:rPr>
                <a:t>LIHTCs</a:t>
              </a:r>
              <a:endParaRPr lang="en-US" sz="1400" b="1" dirty="0">
                <a:solidFill>
                  <a:prstClr val="black"/>
                </a:solidFill>
              </a:endParaRPr>
            </a:p>
          </p:txBody>
        </p:sp>
        <p:sp>
          <p:nvSpPr>
            <p:cNvPr id="37" name="Oval 36"/>
            <p:cNvSpPr/>
            <p:nvPr/>
          </p:nvSpPr>
          <p:spPr bwMode="auto">
            <a:xfrm>
              <a:off x="152400" y="2929128"/>
              <a:ext cx="697855" cy="566928"/>
            </a:xfrm>
            <a:prstGeom prst="ellipse">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8" name="Text Box 2" hidden="1"/>
            <p:cNvSpPr txBox="1">
              <a:spLocks noChangeArrowheads="1"/>
            </p:cNvSpPr>
            <p:nvPr/>
          </p:nvSpPr>
          <p:spPr bwMode="auto">
            <a:xfrm>
              <a:off x="0" y="3112734"/>
              <a:ext cx="967486" cy="240066"/>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200" b="1" dirty="0">
                  <a:solidFill>
                    <a:schemeClr val="accent6">
                      <a:lumMod val="50000"/>
                    </a:schemeClr>
                  </a:solidFill>
                  <a:latin typeface="Arial" pitchFamily="34" charset="0"/>
                  <a:cs typeface="Arial" pitchFamily="34" charset="0"/>
                </a:rPr>
                <a:t>$17.5mil   </a:t>
              </a:r>
            </a:p>
          </p:txBody>
        </p:sp>
      </p:grpSp>
      <p:sp>
        <p:nvSpPr>
          <p:cNvPr id="4" name="Date Placeholder 3">
            <a:extLst>
              <a:ext uri="{FF2B5EF4-FFF2-40B4-BE49-F238E27FC236}">
                <a16:creationId xmlns:a16="http://schemas.microsoft.com/office/drawing/2014/main" id="{776ADCF2-E516-0FBF-9B6B-44F9022E2252}"/>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F7796E66-E48A-0B47-7F1D-017652D398B8}"/>
              </a:ext>
            </a:extLst>
          </p:cNvPr>
          <p:cNvSpPr>
            <a:spLocks noGrp="1"/>
          </p:cNvSpPr>
          <p:nvPr>
            <p:ph type="ftr" sz="quarter" idx="3"/>
          </p:nvPr>
        </p:nvSpPr>
        <p:spPr/>
        <p:txBody>
          <a:bodyPr/>
          <a:lstStyle/>
          <a:p>
            <a:r>
              <a:rPr lang="en-US"/>
              <a:t>www.novoco.com</a:t>
            </a:r>
            <a:endParaRPr lang="en-US" dirty="0"/>
          </a:p>
        </p:txBody>
      </p:sp>
      <p:grpSp>
        <p:nvGrpSpPr>
          <p:cNvPr id="39" name="Group 38">
            <a:extLst>
              <a:ext uri="{FF2B5EF4-FFF2-40B4-BE49-F238E27FC236}">
                <a16:creationId xmlns:a16="http://schemas.microsoft.com/office/drawing/2014/main" id="{289338EA-9BDB-DBA1-D978-1F49AAA90FD9}"/>
              </a:ext>
            </a:extLst>
          </p:cNvPr>
          <p:cNvGrpSpPr/>
          <p:nvPr/>
        </p:nvGrpSpPr>
        <p:grpSpPr>
          <a:xfrm>
            <a:off x="-42532" y="3638266"/>
            <a:ext cx="1771954" cy="1416250"/>
            <a:chOff x="-42532" y="3638266"/>
            <a:chExt cx="1771954" cy="1416250"/>
          </a:xfrm>
        </p:grpSpPr>
        <p:sp>
          <p:nvSpPr>
            <p:cNvPr id="40" name="TextBox 39">
              <a:extLst>
                <a:ext uri="{FF2B5EF4-FFF2-40B4-BE49-F238E27FC236}">
                  <a16:creationId xmlns:a16="http://schemas.microsoft.com/office/drawing/2014/main" id="{D13FA99C-559F-8C49-1159-CF4CEA96D7EA}"/>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41" name="Freeform: Shape 40">
              <a:extLst>
                <a:ext uri="{FF2B5EF4-FFF2-40B4-BE49-F238E27FC236}">
                  <a16:creationId xmlns:a16="http://schemas.microsoft.com/office/drawing/2014/main" id="{53A09028-8EFD-4DBE-8F22-0BBC2FE3989D}"/>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38F4A65-0006-C5EA-6157-47B4936061EE}"/>
                </a:ext>
              </a:extLst>
            </p:cNvPr>
            <p:cNvGrpSpPr/>
            <p:nvPr/>
          </p:nvGrpSpPr>
          <p:grpSpPr>
            <a:xfrm>
              <a:off x="763586" y="3638266"/>
              <a:ext cx="587500" cy="847218"/>
              <a:chOff x="466406" y="3706846"/>
              <a:chExt cx="587500" cy="847218"/>
            </a:xfrm>
          </p:grpSpPr>
          <p:grpSp>
            <p:nvGrpSpPr>
              <p:cNvPr id="48" name="Group 47">
                <a:extLst>
                  <a:ext uri="{FF2B5EF4-FFF2-40B4-BE49-F238E27FC236}">
                    <a16:creationId xmlns:a16="http://schemas.microsoft.com/office/drawing/2014/main" id="{D9824FE2-813B-034E-FD9E-A5E60C270CA8}"/>
                  </a:ext>
                </a:extLst>
              </p:cNvPr>
              <p:cNvGrpSpPr/>
              <p:nvPr/>
            </p:nvGrpSpPr>
            <p:grpSpPr>
              <a:xfrm>
                <a:off x="761213" y="3706846"/>
                <a:ext cx="235737" cy="283757"/>
                <a:chOff x="1062414" y="3692558"/>
                <a:chExt cx="272350" cy="327828"/>
              </a:xfrm>
            </p:grpSpPr>
            <p:cxnSp>
              <p:nvCxnSpPr>
                <p:cNvPr id="50" name="Straight Connector 49">
                  <a:extLst>
                    <a:ext uri="{FF2B5EF4-FFF2-40B4-BE49-F238E27FC236}">
                      <a16:creationId xmlns:a16="http://schemas.microsoft.com/office/drawing/2014/main" id="{AFC0D3E9-BF02-42DB-48B5-224434B0A301}"/>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51" name="Picture 2" descr="North Carolina state flag">
                  <a:extLst>
                    <a:ext uri="{FF2B5EF4-FFF2-40B4-BE49-F238E27FC236}">
                      <a16:creationId xmlns:a16="http://schemas.microsoft.com/office/drawing/2014/main" id="{2DA98244-3644-12EA-9400-9BFF8531D2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49" name="Picture 48">
                <a:extLst>
                  <a:ext uri="{FF2B5EF4-FFF2-40B4-BE49-F238E27FC236}">
                    <a16:creationId xmlns:a16="http://schemas.microsoft.com/office/drawing/2014/main" id="{09861FB0-A141-C992-651C-02D3D1D08290}"/>
                  </a:ext>
                </a:extLst>
              </p:cNvPr>
              <p:cNvPicPr>
                <a:picLocks noChangeAspect="1"/>
              </p:cNvPicPr>
              <p:nvPr/>
            </p:nvPicPr>
            <p:blipFill rotWithShape="1">
              <a:blip r:embed="rId8"/>
              <a:srcRect t="23431"/>
              <a:stretch/>
            </p:blipFill>
            <p:spPr>
              <a:xfrm>
                <a:off x="466406" y="3905250"/>
                <a:ext cx="587500" cy="648814"/>
              </a:xfrm>
              <a:prstGeom prst="rect">
                <a:avLst/>
              </a:prstGeom>
            </p:spPr>
          </p:pic>
        </p:grpSp>
      </p:grpSp>
    </p:spTree>
    <p:extLst>
      <p:ext uri="{BB962C8B-B14F-4D97-AF65-F5344CB8AC3E}">
        <p14:creationId xmlns:p14="http://schemas.microsoft.com/office/powerpoint/2010/main" val="27539309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1" name="Picture 1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944" y="791016"/>
            <a:ext cx="1046509"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9" name="Straight Arrow Connector 128"/>
          <p:cNvCxnSpPr/>
          <p:nvPr/>
        </p:nvCxnSpPr>
        <p:spPr>
          <a:xfrm rot="5400000">
            <a:off x="190499" y="2552700"/>
            <a:ext cx="762000" cy="76200"/>
          </a:xfrm>
          <a:prstGeom prst="straightConnector1">
            <a:avLst/>
          </a:prstGeom>
          <a:ln w="38100">
            <a:solidFill>
              <a:schemeClr val="accent6">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130" name="Group 852"/>
          <p:cNvGrpSpPr/>
          <p:nvPr/>
        </p:nvGrpSpPr>
        <p:grpSpPr>
          <a:xfrm>
            <a:off x="91440" y="1734458"/>
            <a:ext cx="1600200" cy="475342"/>
            <a:chOff x="654135" y="0"/>
            <a:chExt cx="2271278" cy="674688"/>
          </a:xfrm>
        </p:grpSpPr>
        <p:grpSp>
          <p:nvGrpSpPr>
            <p:cNvPr id="131" name="Group 40"/>
            <p:cNvGrpSpPr/>
            <p:nvPr/>
          </p:nvGrpSpPr>
          <p:grpSpPr>
            <a:xfrm>
              <a:off x="1143000" y="0"/>
              <a:ext cx="759023" cy="674688"/>
              <a:chOff x="4572000" y="990603"/>
              <a:chExt cx="759023" cy="674688"/>
            </a:xfrm>
          </p:grpSpPr>
          <p:grpSp>
            <p:nvGrpSpPr>
              <p:cNvPr id="133" name="Group 20"/>
              <p:cNvGrpSpPr>
                <a:grpSpLocks/>
              </p:cNvGrpSpPr>
              <p:nvPr/>
            </p:nvGrpSpPr>
            <p:grpSpPr bwMode="auto">
              <a:xfrm>
                <a:off x="4648200" y="990603"/>
                <a:ext cx="541338" cy="674688"/>
                <a:chOff x="2767" y="2204"/>
                <a:chExt cx="617" cy="768"/>
              </a:xfrm>
            </p:grpSpPr>
            <p:sp>
              <p:nvSpPr>
                <p:cNvPr id="135"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6"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7"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134" name="TextBox 133"/>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132" name="TextBox 13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grpSp>
        <p:nvGrpSpPr>
          <p:cNvPr id="138" name="Group 137"/>
          <p:cNvGrpSpPr/>
          <p:nvPr/>
        </p:nvGrpSpPr>
        <p:grpSpPr>
          <a:xfrm>
            <a:off x="0" y="2929128"/>
            <a:ext cx="967486" cy="810399"/>
            <a:chOff x="0" y="2929128"/>
            <a:chExt cx="967486" cy="810399"/>
          </a:xfrm>
        </p:grpSpPr>
        <p:sp>
          <p:nvSpPr>
            <p:cNvPr id="139"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b="1" dirty="0">
                  <a:solidFill>
                    <a:prstClr val="black"/>
                  </a:solidFill>
                </a:rPr>
                <a:t>LIHTCs</a:t>
              </a:r>
              <a:endParaRPr lang="en-US" sz="1400" b="1" dirty="0">
                <a:solidFill>
                  <a:prstClr val="black"/>
                </a:solidFill>
              </a:endParaRPr>
            </a:p>
          </p:txBody>
        </p:sp>
        <p:sp>
          <p:nvSpPr>
            <p:cNvPr id="140" name="Oval 139"/>
            <p:cNvSpPr/>
            <p:nvPr/>
          </p:nvSpPr>
          <p:spPr bwMode="auto">
            <a:xfrm>
              <a:off x="152400" y="2929128"/>
              <a:ext cx="697855" cy="566928"/>
            </a:xfrm>
            <a:prstGeom prst="ellipse">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141" name="Text Box 2" hidden="1"/>
            <p:cNvSpPr txBox="1">
              <a:spLocks noChangeArrowheads="1"/>
            </p:cNvSpPr>
            <p:nvPr/>
          </p:nvSpPr>
          <p:spPr bwMode="auto">
            <a:xfrm>
              <a:off x="0" y="3112734"/>
              <a:ext cx="967486" cy="240066"/>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200" b="1" dirty="0">
                  <a:solidFill>
                    <a:schemeClr val="accent6">
                      <a:lumMod val="50000"/>
                    </a:schemeClr>
                  </a:solidFill>
                  <a:latin typeface="Arial" pitchFamily="34" charset="0"/>
                  <a:cs typeface="Arial" pitchFamily="34" charset="0"/>
                </a:rPr>
                <a:t>$17.5mil   </a:t>
              </a:r>
            </a:p>
          </p:txBody>
        </p:sp>
      </p:grpSp>
      <p:pic>
        <p:nvPicPr>
          <p:cNvPr id="8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7044" y="7234758"/>
            <a:ext cx="943032" cy="37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stretch>
            <a:fillRect/>
          </a:stretch>
        </p:blipFill>
        <p:spPr>
          <a:xfrm rot="6384909">
            <a:off x="1553986" y="5461974"/>
            <a:ext cx="204535" cy="552898"/>
          </a:xfrm>
          <a:prstGeom prst="rect">
            <a:avLst/>
          </a:prstGeom>
        </p:spPr>
      </p:pic>
      <p:sp>
        <p:nvSpPr>
          <p:cNvPr id="27" name="Oval 26"/>
          <p:cNvSpPr/>
          <p:nvPr/>
        </p:nvSpPr>
        <p:spPr bwMode="auto">
          <a:xfrm>
            <a:off x="179937" y="4926672"/>
            <a:ext cx="1371600" cy="1216152"/>
          </a:xfrm>
          <a:prstGeom prst="ellipse">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a:defRPr/>
            </a:pPr>
            <a:endParaRPr lang="en-US" dirty="0"/>
          </a:p>
        </p:txBody>
      </p:sp>
      <p:sp>
        <p:nvSpPr>
          <p:cNvPr id="28" name="TextBox 27"/>
          <p:cNvSpPr txBox="1"/>
          <p:nvPr/>
        </p:nvSpPr>
        <p:spPr>
          <a:xfrm>
            <a:off x="60990" y="5929464"/>
            <a:ext cx="1600200" cy="415498"/>
          </a:xfrm>
          <a:prstGeom prst="rect">
            <a:avLst/>
          </a:prstGeom>
          <a:noFill/>
        </p:spPr>
        <p:txBody>
          <a:bodyPr wrap="square" rtlCol="0">
            <a:spAutoFit/>
          </a:bodyPr>
          <a:lstStyle/>
          <a:p>
            <a:pPr algn="ctr"/>
            <a:r>
              <a:rPr lang="en-US" sz="1050" b="1" dirty="0">
                <a:latin typeface="Arial" pitchFamily="34" charset="0"/>
                <a:cs typeface="Arial" pitchFamily="34" charset="0"/>
              </a:rPr>
              <a:t>Private Activity</a:t>
            </a:r>
          </a:p>
          <a:p>
            <a:pPr algn="ctr"/>
            <a:r>
              <a:rPr lang="en-US" sz="1050" b="1" dirty="0">
                <a:latin typeface="Arial" pitchFamily="34" charset="0"/>
                <a:cs typeface="Arial" pitchFamily="34" charset="0"/>
              </a:rPr>
              <a:t>Tax-Exempt Bonds</a:t>
            </a:r>
          </a:p>
        </p:txBody>
      </p:sp>
      <p:pic>
        <p:nvPicPr>
          <p:cNvPr id="118" name="Picture 117"/>
          <p:cNvPicPr>
            <a:picLocks noChangeAspect="1"/>
          </p:cNvPicPr>
          <p:nvPr/>
        </p:nvPicPr>
        <p:blipFill>
          <a:blip r:embed="rId6"/>
          <a:stretch>
            <a:fillRect/>
          </a:stretch>
        </p:blipFill>
        <p:spPr>
          <a:xfrm>
            <a:off x="1771793" y="5661569"/>
            <a:ext cx="768823" cy="372903"/>
          </a:xfrm>
          <a:prstGeom prst="rect">
            <a:avLst/>
          </a:prstGeom>
        </p:spPr>
      </p:pic>
      <p:sp>
        <p:nvSpPr>
          <p:cNvPr id="191" name="Freeform 190"/>
          <p:cNvSpPr/>
          <p:nvPr/>
        </p:nvSpPr>
        <p:spPr>
          <a:xfrm>
            <a:off x="2163358" y="4319683"/>
            <a:ext cx="3312155" cy="1320932"/>
          </a:xfrm>
          <a:custGeom>
            <a:avLst/>
            <a:gdLst>
              <a:gd name="connsiteX0" fmla="*/ 0 w 2699657"/>
              <a:gd name="connsiteY0" fmla="*/ 1107275 h 1107275"/>
              <a:gd name="connsiteX1" fmla="*/ 841829 w 2699657"/>
              <a:gd name="connsiteY1" fmla="*/ 933104 h 1107275"/>
              <a:gd name="connsiteX2" fmla="*/ 1277257 w 2699657"/>
              <a:gd name="connsiteY2" fmla="*/ 236418 h 1107275"/>
              <a:gd name="connsiteX3" fmla="*/ 1625600 w 2699657"/>
              <a:gd name="connsiteY3" fmla="*/ 47732 h 1107275"/>
              <a:gd name="connsiteX4" fmla="*/ 2017486 w 2699657"/>
              <a:gd name="connsiteY4" fmla="*/ 4189 h 1107275"/>
              <a:gd name="connsiteX5" fmla="*/ 2699657 w 2699657"/>
              <a:gd name="connsiteY5" fmla="*/ 4189 h 1107275"/>
              <a:gd name="connsiteX0" fmla="*/ 0 w 2803765"/>
              <a:gd name="connsiteY0" fmla="*/ 970277 h 994865"/>
              <a:gd name="connsiteX1" fmla="*/ 945937 w 2803765"/>
              <a:gd name="connsiteY1" fmla="*/ 933104 h 994865"/>
              <a:gd name="connsiteX2" fmla="*/ 1381365 w 2803765"/>
              <a:gd name="connsiteY2" fmla="*/ 236418 h 994865"/>
              <a:gd name="connsiteX3" fmla="*/ 1729708 w 2803765"/>
              <a:gd name="connsiteY3" fmla="*/ 47732 h 994865"/>
              <a:gd name="connsiteX4" fmla="*/ 2121594 w 2803765"/>
              <a:gd name="connsiteY4" fmla="*/ 4189 h 994865"/>
              <a:gd name="connsiteX5" fmla="*/ 2803765 w 2803765"/>
              <a:gd name="connsiteY5" fmla="*/ 4189 h 994865"/>
              <a:gd name="connsiteX0" fmla="*/ 0 w 2803765"/>
              <a:gd name="connsiteY0" fmla="*/ 970277 h 970277"/>
              <a:gd name="connsiteX1" fmla="*/ 767466 w 2803765"/>
              <a:gd name="connsiteY1" fmla="*/ 168195 h 970277"/>
              <a:gd name="connsiteX2" fmla="*/ 1381365 w 2803765"/>
              <a:gd name="connsiteY2" fmla="*/ 236418 h 970277"/>
              <a:gd name="connsiteX3" fmla="*/ 1729708 w 2803765"/>
              <a:gd name="connsiteY3" fmla="*/ 47732 h 970277"/>
              <a:gd name="connsiteX4" fmla="*/ 2121594 w 2803765"/>
              <a:gd name="connsiteY4" fmla="*/ 4189 h 970277"/>
              <a:gd name="connsiteX5" fmla="*/ 2803765 w 2803765"/>
              <a:gd name="connsiteY5" fmla="*/ 4189 h 970277"/>
              <a:gd name="connsiteX0" fmla="*/ 0 w 2803765"/>
              <a:gd name="connsiteY0" fmla="*/ 970277 h 970277"/>
              <a:gd name="connsiteX1" fmla="*/ 767466 w 2803765"/>
              <a:gd name="connsiteY1" fmla="*/ 168195 h 970277"/>
              <a:gd name="connsiteX2" fmla="*/ 1729708 w 2803765"/>
              <a:gd name="connsiteY2" fmla="*/ 47732 h 970277"/>
              <a:gd name="connsiteX3" fmla="*/ 2121594 w 2803765"/>
              <a:gd name="connsiteY3" fmla="*/ 4189 h 970277"/>
              <a:gd name="connsiteX4" fmla="*/ 2803765 w 2803765"/>
              <a:gd name="connsiteY4" fmla="*/ 4189 h 970277"/>
              <a:gd name="connsiteX0" fmla="*/ 0 w 2803765"/>
              <a:gd name="connsiteY0" fmla="*/ 970277 h 970277"/>
              <a:gd name="connsiteX1" fmla="*/ 767466 w 2803765"/>
              <a:gd name="connsiteY1" fmla="*/ 168195 h 970277"/>
              <a:gd name="connsiteX2" fmla="*/ 1729708 w 2803765"/>
              <a:gd name="connsiteY2" fmla="*/ 47732 h 970277"/>
              <a:gd name="connsiteX3" fmla="*/ 2121594 w 2803765"/>
              <a:gd name="connsiteY3" fmla="*/ 4189 h 970277"/>
              <a:gd name="connsiteX4" fmla="*/ 2803765 w 2803765"/>
              <a:gd name="connsiteY4" fmla="*/ 4189 h 970277"/>
              <a:gd name="connsiteX0" fmla="*/ 0 w 2803765"/>
              <a:gd name="connsiteY0" fmla="*/ 970277 h 970277"/>
              <a:gd name="connsiteX1" fmla="*/ 767466 w 2803765"/>
              <a:gd name="connsiteY1" fmla="*/ 168195 h 970277"/>
              <a:gd name="connsiteX2" fmla="*/ 1729708 w 2803765"/>
              <a:gd name="connsiteY2" fmla="*/ 47732 h 970277"/>
              <a:gd name="connsiteX3" fmla="*/ 2121594 w 2803765"/>
              <a:gd name="connsiteY3" fmla="*/ 4189 h 970277"/>
              <a:gd name="connsiteX4" fmla="*/ 2803765 w 2803765"/>
              <a:gd name="connsiteY4" fmla="*/ 4189 h 970277"/>
              <a:gd name="connsiteX0" fmla="*/ 0 w 2803765"/>
              <a:gd name="connsiteY0" fmla="*/ 970277 h 970277"/>
              <a:gd name="connsiteX1" fmla="*/ 767466 w 2803765"/>
              <a:gd name="connsiteY1" fmla="*/ 168195 h 970277"/>
              <a:gd name="connsiteX2" fmla="*/ 2121594 w 2803765"/>
              <a:gd name="connsiteY2" fmla="*/ 4189 h 970277"/>
              <a:gd name="connsiteX3" fmla="*/ 2803765 w 2803765"/>
              <a:gd name="connsiteY3" fmla="*/ 4189 h 970277"/>
              <a:gd name="connsiteX0" fmla="*/ 0 w 2803765"/>
              <a:gd name="connsiteY0" fmla="*/ 970277 h 970277"/>
              <a:gd name="connsiteX1" fmla="*/ 767466 w 2803765"/>
              <a:gd name="connsiteY1" fmla="*/ 168195 h 970277"/>
              <a:gd name="connsiteX2" fmla="*/ 2121594 w 2803765"/>
              <a:gd name="connsiteY2" fmla="*/ 4189 h 970277"/>
              <a:gd name="connsiteX3" fmla="*/ 2803765 w 2803765"/>
              <a:gd name="connsiteY3" fmla="*/ 4189 h 970277"/>
              <a:gd name="connsiteX0" fmla="*/ 0 w 2803765"/>
              <a:gd name="connsiteY0" fmla="*/ 970277 h 970277"/>
              <a:gd name="connsiteX1" fmla="*/ 767466 w 2803765"/>
              <a:gd name="connsiteY1" fmla="*/ 168195 h 970277"/>
              <a:gd name="connsiteX2" fmla="*/ 2121594 w 2803765"/>
              <a:gd name="connsiteY2" fmla="*/ 4189 h 970277"/>
              <a:gd name="connsiteX3" fmla="*/ 2803765 w 2803765"/>
              <a:gd name="connsiteY3" fmla="*/ 4189 h 970277"/>
              <a:gd name="connsiteX0" fmla="*/ 0 w 2803765"/>
              <a:gd name="connsiteY0" fmla="*/ 970277 h 970277"/>
              <a:gd name="connsiteX1" fmla="*/ 767466 w 2803765"/>
              <a:gd name="connsiteY1" fmla="*/ 168195 h 970277"/>
              <a:gd name="connsiteX2" fmla="*/ 2121594 w 2803765"/>
              <a:gd name="connsiteY2" fmla="*/ 4189 h 970277"/>
              <a:gd name="connsiteX3" fmla="*/ 2803765 w 2803765"/>
              <a:gd name="connsiteY3" fmla="*/ 4189 h 970277"/>
              <a:gd name="connsiteX0" fmla="*/ 0 w 2803765"/>
              <a:gd name="connsiteY0" fmla="*/ 970277 h 970277"/>
              <a:gd name="connsiteX1" fmla="*/ 377129 w 2803765"/>
              <a:gd name="connsiteY1" fmla="*/ 125930 h 970277"/>
              <a:gd name="connsiteX2" fmla="*/ 2121594 w 2803765"/>
              <a:gd name="connsiteY2" fmla="*/ 4189 h 970277"/>
              <a:gd name="connsiteX3" fmla="*/ 2803765 w 2803765"/>
              <a:gd name="connsiteY3" fmla="*/ 4189 h 970277"/>
              <a:gd name="connsiteX0" fmla="*/ 0 w 2803765"/>
              <a:gd name="connsiteY0" fmla="*/ 970277 h 970277"/>
              <a:gd name="connsiteX1" fmla="*/ 377129 w 2803765"/>
              <a:gd name="connsiteY1" fmla="*/ 125930 h 970277"/>
              <a:gd name="connsiteX2" fmla="*/ 2121594 w 2803765"/>
              <a:gd name="connsiteY2" fmla="*/ 4189 h 970277"/>
              <a:gd name="connsiteX3" fmla="*/ 2803765 w 2803765"/>
              <a:gd name="connsiteY3" fmla="*/ 4189 h 970277"/>
              <a:gd name="connsiteX0" fmla="*/ 0 w 2803765"/>
              <a:gd name="connsiteY0" fmla="*/ 970277 h 970277"/>
              <a:gd name="connsiteX1" fmla="*/ 403151 w 2803765"/>
              <a:gd name="connsiteY1" fmla="*/ 97753 h 970277"/>
              <a:gd name="connsiteX2" fmla="*/ 2121594 w 2803765"/>
              <a:gd name="connsiteY2" fmla="*/ 4189 h 970277"/>
              <a:gd name="connsiteX3" fmla="*/ 2803765 w 2803765"/>
              <a:gd name="connsiteY3" fmla="*/ 4189 h 970277"/>
              <a:gd name="connsiteX0" fmla="*/ 0 w 2864484"/>
              <a:gd name="connsiteY0" fmla="*/ 942100 h 942100"/>
              <a:gd name="connsiteX1" fmla="*/ 463870 w 2864484"/>
              <a:gd name="connsiteY1" fmla="*/ 97753 h 942100"/>
              <a:gd name="connsiteX2" fmla="*/ 2182313 w 2864484"/>
              <a:gd name="connsiteY2" fmla="*/ 4189 h 942100"/>
              <a:gd name="connsiteX3" fmla="*/ 2864484 w 2864484"/>
              <a:gd name="connsiteY3" fmla="*/ 4189 h 942100"/>
              <a:gd name="connsiteX0" fmla="*/ 0 w 2864484"/>
              <a:gd name="connsiteY0" fmla="*/ 942100 h 942100"/>
              <a:gd name="connsiteX1" fmla="*/ 429173 w 2864484"/>
              <a:gd name="connsiteY1" fmla="*/ 97753 h 942100"/>
              <a:gd name="connsiteX2" fmla="*/ 2182313 w 2864484"/>
              <a:gd name="connsiteY2" fmla="*/ 4189 h 942100"/>
              <a:gd name="connsiteX3" fmla="*/ 2864484 w 2864484"/>
              <a:gd name="connsiteY3" fmla="*/ 4189 h 942100"/>
              <a:gd name="connsiteX0" fmla="*/ 0 w 2864484"/>
              <a:gd name="connsiteY0" fmla="*/ 942100 h 942100"/>
              <a:gd name="connsiteX1" fmla="*/ 429173 w 2864484"/>
              <a:gd name="connsiteY1" fmla="*/ 97753 h 942100"/>
              <a:gd name="connsiteX2" fmla="*/ 2182313 w 2864484"/>
              <a:gd name="connsiteY2" fmla="*/ 4189 h 942100"/>
              <a:gd name="connsiteX3" fmla="*/ 2864484 w 2864484"/>
              <a:gd name="connsiteY3" fmla="*/ 4189 h 942100"/>
              <a:gd name="connsiteX0" fmla="*/ 0 w 2864484"/>
              <a:gd name="connsiteY0" fmla="*/ 942100 h 942100"/>
              <a:gd name="connsiteX1" fmla="*/ 429173 w 2864484"/>
              <a:gd name="connsiteY1" fmla="*/ 97753 h 942100"/>
              <a:gd name="connsiteX2" fmla="*/ 2182313 w 2864484"/>
              <a:gd name="connsiteY2" fmla="*/ 4189 h 942100"/>
              <a:gd name="connsiteX3" fmla="*/ 2864484 w 2864484"/>
              <a:gd name="connsiteY3" fmla="*/ 4189 h 942100"/>
              <a:gd name="connsiteX0" fmla="*/ 0 w 2864484"/>
              <a:gd name="connsiteY0" fmla="*/ 942100 h 942100"/>
              <a:gd name="connsiteX1" fmla="*/ 429173 w 2864484"/>
              <a:gd name="connsiteY1" fmla="*/ 97753 h 942100"/>
              <a:gd name="connsiteX2" fmla="*/ 2182313 w 2864484"/>
              <a:gd name="connsiteY2" fmla="*/ 4189 h 942100"/>
              <a:gd name="connsiteX3" fmla="*/ 2864484 w 2864484"/>
              <a:gd name="connsiteY3" fmla="*/ 4189 h 942100"/>
              <a:gd name="connsiteX0" fmla="*/ 0 w 2864484"/>
              <a:gd name="connsiteY0" fmla="*/ 939705 h 939705"/>
              <a:gd name="connsiteX1" fmla="*/ 429173 w 2864484"/>
              <a:gd name="connsiteY1" fmla="*/ 95358 h 939705"/>
              <a:gd name="connsiteX2" fmla="*/ 2182313 w 2864484"/>
              <a:gd name="connsiteY2" fmla="*/ 1794 h 939705"/>
              <a:gd name="connsiteX3" fmla="*/ 2864484 w 2864484"/>
              <a:gd name="connsiteY3" fmla="*/ 1794 h 939705"/>
              <a:gd name="connsiteX0" fmla="*/ 0 w 2864484"/>
              <a:gd name="connsiteY0" fmla="*/ 942529 h 942529"/>
              <a:gd name="connsiteX1" fmla="*/ 429173 w 2864484"/>
              <a:gd name="connsiteY1" fmla="*/ 98182 h 942529"/>
              <a:gd name="connsiteX2" fmla="*/ 2864484 w 2864484"/>
              <a:gd name="connsiteY2" fmla="*/ 4618 h 942529"/>
              <a:gd name="connsiteX0" fmla="*/ 0 w 2864484"/>
              <a:gd name="connsiteY0" fmla="*/ 937911 h 937911"/>
              <a:gd name="connsiteX1" fmla="*/ 429173 w 2864484"/>
              <a:gd name="connsiteY1" fmla="*/ 93564 h 937911"/>
              <a:gd name="connsiteX2" fmla="*/ 2864484 w 2864484"/>
              <a:gd name="connsiteY2" fmla="*/ 0 h 937911"/>
              <a:gd name="connsiteX0" fmla="*/ 0 w 2864484"/>
              <a:gd name="connsiteY0" fmla="*/ 937911 h 937911"/>
              <a:gd name="connsiteX1" fmla="*/ 245920 w 2864484"/>
              <a:gd name="connsiteY1" fmla="*/ 171121 h 937911"/>
              <a:gd name="connsiteX2" fmla="*/ 429173 w 2864484"/>
              <a:gd name="connsiteY2" fmla="*/ 93564 h 937911"/>
              <a:gd name="connsiteX3" fmla="*/ 2864484 w 2864484"/>
              <a:gd name="connsiteY3" fmla="*/ 0 h 937911"/>
              <a:gd name="connsiteX0" fmla="*/ 0 w 2864484"/>
              <a:gd name="connsiteY0" fmla="*/ 937911 h 937911"/>
              <a:gd name="connsiteX1" fmla="*/ 245920 w 2864484"/>
              <a:gd name="connsiteY1" fmla="*/ 171121 h 937911"/>
              <a:gd name="connsiteX2" fmla="*/ 429173 w 2864484"/>
              <a:gd name="connsiteY2" fmla="*/ 93564 h 937911"/>
              <a:gd name="connsiteX3" fmla="*/ 2864484 w 2864484"/>
              <a:gd name="connsiteY3" fmla="*/ 0 h 937911"/>
              <a:gd name="connsiteX0" fmla="*/ 40848 w 2905332"/>
              <a:gd name="connsiteY0" fmla="*/ 937911 h 937911"/>
              <a:gd name="connsiteX1" fmla="*/ 286768 w 2905332"/>
              <a:gd name="connsiteY1" fmla="*/ 171121 h 937911"/>
              <a:gd name="connsiteX2" fmla="*/ 2905332 w 2905332"/>
              <a:gd name="connsiteY2" fmla="*/ 0 h 937911"/>
              <a:gd name="connsiteX0" fmla="*/ 50138 w 2914622"/>
              <a:gd name="connsiteY0" fmla="*/ 937911 h 937911"/>
              <a:gd name="connsiteX1" fmla="*/ 278710 w 2914622"/>
              <a:gd name="connsiteY1" fmla="*/ 121811 h 937911"/>
              <a:gd name="connsiteX2" fmla="*/ 2914622 w 2914622"/>
              <a:gd name="connsiteY2" fmla="*/ 0 h 937911"/>
              <a:gd name="connsiteX0" fmla="*/ 0 w 2864484"/>
              <a:gd name="connsiteY0" fmla="*/ 937911 h 937911"/>
              <a:gd name="connsiteX1" fmla="*/ 228572 w 2864484"/>
              <a:gd name="connsiteY1" fmla="*/ 121811 h 937911"/>
              <a:gd name="connsiteX2" fmla="*/ 2864484 w 2864484"/>
              <a:gd name="connsiteY2" fmla="*/ 0 h 937911"/>
              <a:gd name="connsiteX0" fmla="*/ 0 w 2864484"/>
              <a:gd name="connsiteY0" fmla="*/ 937911 h 937911"/>
              <a:gd name="connsiteX1" fmla="*/ 228572 w 2864484"/>
              <a:gd name="connsiteY1" fmla="*/ 121811 h 937911"/>
              <a:gd name="connsiteX2" fmla="*/ 2864484 w 2864484"/>
              <a:gd name="connsiteY2" fmla="*/ 0 h 937911"/>
              <a:gd name="connsiteX0" fmla="*/ 0 w 2864484"/>
              <a:gd name="connsiteY0" fmla="*/ 943400 h 943400"/>
              <a:gd name="connsiteX1" fmla="*/ 228572 w 2864484"/>
              <a:gd name="connsiteY1" fmla="*/ 127300 h 943400"/>
              <a:gd name="connsiteX2" fmla="*/ 2864484 w 2864484"/>
              <a:gd name="connsiteY2" fmla="*/ 5489 h 943400"/>
              <a:gd name="connsiteX0" fmla="*/ 0 w 2864484"/>
              <a:gd name="connsiteY0" fmla="*/ 943400 h 943400"/>
              <a:gd name="connsiteX1" fmla="*/ 228572 w 2864484"/>
              <a:gd name="connsiteY1" fmla="*/ 127300 h 943400"/>
              <a:gd name="connsiteX2" fmla="*/ 2864484 w 2864484"/>
              <a:gd name="connsiteY2" fmla="*/ 5489 h 943400"/>
              <a:gd name="connsiteX0" fmla="*/ 104585 w 2868115"/>
              <a:gd name="connsiteY0" fmla="*/ 951999 h 951999"/>
              <a:gd name="connsiteX1" fmla="*/ 232203 w 2868115"/>
              <a:gd name="connsiteY1" fmla="*/ 121811 h 951999"/>
              <a:gd name="connsiteX2" fmla="*/ 2868115 w 2868115"/>
              <a:gd name="connsiteY2" fmla="*/ 0 h 951999"/>
              <a:gd name="connsiteX0" fmla="*/ 111744 w 2875274"/>
              <a:gd name="connsiteY0" fmla="*/ 951999 h 951999"/>
              <a:gd name="connsiteX1" fmla="*/ 239362 w 2875274"/>
              <a:gd name="connsiteY1" fmla="*/ 121811 h 951999"/>
              <a:gd name="connsiteX2" fmla="*/ 2875274 w 2875274"/>
              <a:gd name="connsiteY2" fmla="*/ 0 h 951999"/>
              <a:gd name="connsiteX0" fmla="*/ 0 w 2763530"/>
              <a:gd name="connsiteY0" fmla="*/ 955715 h 955715"/>
              <a:gd name="connsiteX1" fmla="*/ 127618 w 2763530"/>
              <a:gd name="connsiteY1" fmla="*/ 125527 h 955715"/>
              <a:gd name="connsiteX2" fmla="*/ 2763530 w 2763530"/>
              <a:gd name="connsiteY2" fmla="*/ 3716 h 955715"/>
              <a:gd name="connsiteX0" fmla="*/ 0 w 2763530"/>
              <a:gd name="connsiteY0" fmla="*/ 951999 h 951999"/>
              <a:gd name="connsiteX1" fmla="*/ 127618 w 2763530"/>
              <a:gd name="connsiteY1" fmla="*/ 121811 h 951999"/>
              <a:gd name="connsiteX2" fmla="*/ 2763530 w 2763530"/>
              <a:gd name="connsiteY2" fmla="*/ 0 h 951999"/>
              <a:gd name="connsiteX0" fmla="*/ 0 w 2763530"/>
              <a:gd name="connsiteY0" fmla="*/ 951999 h 951999"/>
              <a:gd name="connsiteX1" fmla="*/ 127618 w 2763530"/>
              <a:gd name="connsiteY1" fmla="*/ 121811 h 951999"/>
              <a:gd name="connsiteX2" fmla="*/ 2763530 w 2763530"/>
              <a:gd name="connsiteY2" fmla="*/ 0 h 951999"/>
              <a:gd name="connsiteX0" fmla="*/ 0 w 2763530"/>
              <a:gd name="connsiteY0" fmla="*/ 951999 h 951999"/>
              <a:gd name="connsiteX1" fmla="*/ 127618 w 2763530"/>
              <a:gd name="connsiteY1" fmla="*/ 121811 h 951999"/>
              <a:gd name="connsiteX2" fmla="*/ 2763530 w 2763530"/>
              <a:gd name="connsiteY2" fmla="*/ 0 h 951999"/>
              <a:gd name="connsiteX0" fmla="*/ 0 w 2763530"/>
              <a:gd name="connsiteY0" fmla="*/ 953102 h 953102"/>
              <a:gd name="connsiteX1" fmla="*/ 127618 w 2763530"/>
              <a:gd name="connsiteY1" fmla="*/ 122914 h 953102"/>
              <a:gd name="connsiteX2" fmla="*/ 2763530 w 2763530"/>
              <a:gd name="connsiteY2" fmla="*/ 1103 h 953102"/>
              <a:gd name="connsiteX0" fmla="*/ 0 w 2763530"/>
              <a:gd name="connsiteY0" fmla="*/ 963846 h 963846"/>
              <a:gd name="connsiteX1" fmla="*/ 127618 w 2763530"/>
              <a:gd name="connsiteY1" fmla="*/ 133658 h 963846"/>
              <a:gd name="connsiteX2" fmla="*/ 2763530 w 2763530"/>
              <a:gd name="connsiteY2" fmla="*/ 11847 h 963846"/>
              <a:gd name="connsiteX0" fmla="*/ 0 w 2763530"/>
              <a:gd name="connsiteY0" fmla="*/ 967718 h 967718"/>
              <a:gd name="connsiteX1" fmla="*/ 95152 w 2763530"/>
              <a:gd name="connsiteY1" fmla="*/ 130486 h 967718"/>
              <a:gd name="connsiteX2" fmla="*/ 2763530 w 2763530"/>
              <a:gd name="connsiteY2" fmla="*/ 15719 h 967718"/>
              <a:gd name="connsiteX0" fmla="*/ 0 w 2763530"/>
              <a:gd name="connsiteY0" fmla="*/ 976334 h 976334"/>
              <a:gd name="connsiteX1" fmla="*/ 95152 w 2763530"/>
              <a:gd name="connsiteY1" fmla="*/ 139102 h 976334"/>
              <a:gd name="connsiteX2" fmla="*/ 2763530 w 2763530"/>
              <a:gd name="connsiteY2" fmla="*/ 24335 h 976334"/>
              <a:gd name="connsiteX0" fmla="*/ 0 w 2763530"/>
              <a:gd name="connsiteY0" fmla="*/ 970569 h 970569"/>
              <a:gd name="connsiteX1" fmla="*/ 95152 w 2763530"/>
              <a:gd name="connsiteY1" fmla="*/ 133337 h 970569"/>
              <a:gd name="connsiteX2" fmla="*/ 2763530 w 2763530"/>
              <a:gd name="connsiteY2" fmla="*/ 18570 h 970569"/>
              <a:gd name="connsiteX0" fmla="*/ 0 w 2763530"/>
              <a:gd name="connsiteY0" fmla="*/ 958770 h 958770"/>
              <a:gd name="connsiteX1" fmla="*/ 95152 w 2763530"/>
              <a:gd name="connsiteY1" fmla="*/ 121538 h 958770"/>
              <a:gd name="connsiteX2" fmla="*/ 2763530 w 2763530"/>
              <a:gd name="connsiteY2" fmla="*/ 6771 h 958770"/>
              <a:gd name="connsiteX0" fmla="*/ 0 w 2763530"/>
              <a:gd name="connsiteY0" fmla="*/ 958770 h 958770"/>
              <a:gd name="connsiteX1" fmla="*/ 95152 w 2763530"/>
              <a:gd name="connsiteY1" fmla="*/ 121538 h 958770"/>
              <a:gd name="connsiteX2" fmla="*/ 2763530 w 2763530"/>
              <a:gd name="connsiteY2" fmla="*/ 6771 h 958770"/>
              <a:gd name="connsiteX0" fmla="*/ 0 w 2763530"/>
              <a:gd name="connsiteY0" fmla="*/ 951999 h 951999"/>
              <a:gd name="connsiteX1" fmla="*/ 95152 w 2763530"/>
              <a:gd name="connsiteY1" fmla="*/ 114767 h 951999"/>
              <a:gd name="connsiteX2" fmla="*/ 2763530 w 2763530"/>
              <a:gd name="connsiteY2" fmla="*/ 0 h 951999"/>
              <a:gd name="connsiteX0" fmla="*/ 0 w 2763530"/>
              <a:gd name="connsiteY0" fmla="*/ 956547 h 956547"/>
              <a:gd name="connsiteX1" fmla="*/ 100846 w 2763530"/>
              <a:gd name="connsiteY1" fmla="*/ 94607 h 956547"/>
              <a:gd name="connsiteX2" fmla="*/ 2763530 w 2763530"/>
              <a:gd name="connsiteY2" fmla="*/ 4548 h 956547"/>
            </a:gdLst>
            <a:ahLst/>
            <a:cxnLst>
              <a:cxn ang="0">
                <a:pos x="connsiteX0" y="connsiteY0"/>
              </a:cxn>
              <a:cxn ang="0">
                <a:pos x="connsiteX1" y="connsiteY1"/>
              </a:cxn>
              <a:cxn ang="0">
                <a:pos x="connsiteX2" y="connsiteY2"/>
              </a:cxn>
            </a:cxnLst>
            <a:rect l="l" t="t" r="r" b="b"/>
            <a:pathLst>
              <a:path w="2763530" h="956547">
                <a:moveTo>
                  <a:pt x="0" y="956547"/>
                </a:moveTo>
                <a:cubicBezTo>
                  <a:pt x="15748" y="610377"/>
                  <a:pt x="-15365" y="261577"/>
                  <a:pt x="100846" y="94607"/>
                </a:cubicBezTo>
                <a:cubicBezTo>
                  <a:pt x="217057" y="-72363"/>
                  <a:pt x="2217996" y="40198"/>
                  <a:pt x="2763530" y="4548"/>
                </a:cubicBezTo>
              </a:path>
            </a:pathLst>
          </a:custGeom>
          <a:ln w="22225">
            <a:solidFill>
              <a:schemeClr val="tx1">
                <a:lumMod val="75000"/>
                <a:lumOff val="25000"/>
              </a:schemeClr>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endParaRPr>
          </a:p>
        </p:txBody>
      </p:sp>
      <p:sp>
        <p:nvSpPr>
          <p:cNvPr id="219" name="TextBox 218"/>
          <p:cNvSpPr txBox="1"/>
          <p:nvPr/>
        </p:nvSpPr>
        <p:spPr>
          <a:xfrm>
            <a:off x="2328809" y="4447905"/>
            <a:ext cx="2422991" cy="338554"/>
          </a:xfrm>
          <a:prstGeom prst="rect">
            <a:avLst/>
          </a:prstGeom>
          <a:noFill/>
        </p:spPr>
        <p:txBody>
          <a:bodyPr wrap="square" rtlCol="0">
            <a:spAutoFit/>
          </a:bodyPr>
          <a:lstStyle/>
          <a:p>
            <a:r>
              <a:rPr lang="en-US" sz="1600" b="1" dirty="0">
                <a:latin typeface="Arial" pitchFamily="34" charset="0"/>
                <a:cs typeface="Arial" pitchFamily="34" charset="0"/>
              </a:rPr>
              <a:t>QB</a:t>
            </a:r>
            <a:r>
              <a:rPr lang="en-US" sz="1600" b="1" dirty="0">
                <a:solidFill>
                  <a:schemeClr val="accent6">
                    <a:lumMod val="75000"/>
                  </a:schemeClr>
                </a:solidFill>
                <a:latin typeface="Arial" pitchFamily="34" charset="0"/>
                <a:cs typeface="Arial" pitchFamily="34" charset="0"/>
              </a:rPr>
              <a:t> </a:t>
            </a:r>
            <a:r>
              <a:rPr lang="en-US" sz="1600" b="1" dirty="0">
                <a:latin typeface="Arial" pitchFamily="34" charset="0"/>
                <a:cs typeface="Arial" pitchFamily="34" charset="0"/>
              </a:rPr>
              <a:t>x</a:t>
            </a:r>
            <a:r>
              <a:rPr lang="en-US" sz="1600" b="1" dirty="0">
                <a:solidFill>
                  <a:schemeClr val="accent6">
                    <a:lumMod val="75000"/>
                  </a:schemeClr>
                </a:solidFill>
                <a:latin typeface="Arial" pitchFamily="34" charset="0"/>
                <a:cs typeface="Arial" pitchFamily="34" charset="0"/>
              </a:rPr>
              <a:t> 3.07% to 4%</a:t>
            </a:r>
          </a:p>
        </p:txBody>
      </p:sp>
      <p:sp>
        <p:nvSpPr>
          <p:cNvPr id="222" name="TextBox 221"/>
          <p:cNvSpPr txBox="1"/>
          <p:nvPr/>
        </p:nvSpPr>
        <p:spPr>
          <a:xfrm>
            <a:off x="3283292" y="5643742"/>
            <a:ext cx="1844794" cy="400110"/>
          </a:xfrm>
          <a:prstGeom prst="rect">
            <a:avLst/>
          </a:prstGeom>
          <a:noFill/>
        </p:spPr>
        <p:txBody>
          <a:bodyPr wrap="square" rtlCol="0">
            <a:spAutoFit/>
          </a:bodyPr>
          <a:lstStyle/>
          <a:p>
            <a:r>
              <a:rPr lang="en-US" sz="2000" b="1" dirty="0">
                <a:solidFill>
                  <a:schemeClr val="accent6">
                    <a:lumMod val="75000"/>
                  </a:schemeClr>
                </a:solidFill>
                <a:latin typeface="Arial" pitchFamily="34" charset="0"/>
                <a:cs typeface="Arial" pitchFamily="34" charset="0"/>
              </a:rPr>
              <a:t>“4% deals”</a:t>
            </a:r>
          </a:p>
        </p:txBody>
      </p:sp>
      <p:cxnSp>
        <p:nvCxnSpPr>
          <p:cNvPr id="224" name="Straight Arrow Connector 223"/>
          <p:cNvCxnSpPr>
            <a:stCxn id="222" idx="1"/>
          </p:cNvCxnSpPr>
          <p:nvPr/>
        </p:nvCxnSpPr>
        <p:spPr>
          <a:xfrm flipH="1">
            <a:off x="2566780" y="5843797"/>
            <a:ext cx="716512" cy="1542"/>
          </a:xfrm>
          <a:prstGeom prst="straightConnector1">
            <a:avLst/>
          </a:prstGeom>
          <a:ln w="3810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637" name="Picture 636" descr="iStock_000010054205Small.jpg"/>
          <p:cNvPicPr>
            <a:picLocks noChangeAspect="1"/>
          </p:cNvPicPr>
          <p:nvPr/>
        </p:nvPicPr>
        <p:blipFill>
          <a:blip r:embed="rId7"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sp>
        <p:nvSpPr>
          <p:cNvPr id="36" name="TextBox 35"/>
          <p:cNvSpPr txBox="1"/>
          <p:nvPr/>
        </p:nvSpPr>
        <p:spPr>
          <a:xfrm>
            <a:off x="1509608" y="676555"/>
            <a:ext cx="1796377" cy="400110"/>
          </a:xfrm>
          <a:prstGeom prst="rect">
            <a:avLst/>
          </a:prstGeom>
          <a:noFill/>
        </p:spPr>
        <p:txBody>
          <a:bodyPr wrap="square" rtlCol="0">
            <a:spAutoFit/>
          </a:bodyPr>
          <a:lstStyle/>
          <a:p>
            <a:r>
              <a:rPr lang="en-US" sz="2000" b="1" dirty="0">
                <a:solidFill>
                  <a:schemeClr val="accent6">
                    <a:lumMod val="75000"/>
                  </a:schemeClr>
                </a:solidFill>
                <a:latin typeface="Arial" pitchFamily="34" charset="0"/>
                <a:cs typeface="Arial" pitchFamily="34" charset="0"/>
              </a:rPr>
              <a:t>“9% deals”</a:t>
            </a:r>
            <a:endParaRPr lang="en-US" sz="1600" dirty="0">
              <a:solidFill>
                <a:schemeClr val="accent6">
                  <a:lumMod val="75000"/>
                </a:schemeClr>
              </a:solidFill>
              <a:latin typeface="Arial" pitchFamily="34" charset="0"/>
              <a:cs typeface="Arial" pitchFamily="34" charset="0"/>
            </a:endParaRPr>
          </a:p>
        </p:txBody>
      </p:sp>
      <p:grpSp>
        <p:nvGrpSpPr>
          <p:cNvPr id="38" name="Group 37" hidden="1"/>
          <p:cNvGrpSpPr/>
          <p:nvPr/>
        </p:nvGrpSpPr>
        <p:grpSpPr>
          <a:xfrm>
            <a:off x="1450437" y="1443552"/>
            <a:ext cx="4425465" cy="1498502"/>
            <a:chOff x="1840534" y="1525782"/>
            <a:chExt cx="6337350" cy="2145884"/>
          </a:xfrm>
        </p:grpSpPr>
        <p:grpSp>
          <p:nvGrpSpPr>
            <p:cNvPr id="39" name="Group 38"/>
            <p:cNvGrpSpPr/>
            <p:nvPr/>
          </p:nvGrpSpPr>
          <p:grpSpPr>
            <a:xfrm>
              <a:off x="1840534" y="1525782"/>
              <a:ext cx="6337350" cy="2145884"/>
              <a:chOff x="3103875" y="1559355"/>
              <a:chExt cx="6337350" cy="2145884"/>
            </a:xfrm>
          </p:grpSpPr>
          <p:pic>
            <p:nvPicPr>
              <p:cNvPr id="41"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2989" y="1599712"/>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03875" y="2939387"/>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19503" y="1712486"/>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5213" y="1787901"/>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6692" y="1663577"/>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4067" y="1940033"/>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9520" y="1778493"/>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7933" y="2137946"/>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7431" y="2075248"/>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2955" y="1763834"/>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18603" y="2183995"/>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4237" y="1858375"/>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3119" y="2434044"/>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93250" y="1918853"/>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57552" y="2071253"/>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56279" y="2456251"/>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6873" y="1918853"/>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21179" y="2339219"/>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0353" y="2744056"/>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73303" y="2011676"/>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9178" y="2556867"/>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0347" y="3012799"/>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0790" y="2177664"/>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77521" y="2746766"/>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3195" y="2425293"/>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5467" y="2986223"/>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17801" y="1650795"/>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89408" y="2125413"/>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29224" y="1559355"/>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89467" y="1845843"/>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76481" y="2073727"/>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53177" y="3179539"/>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20928" y="2993536"/>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79" y="2654480"/>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0954" y="2812177"/>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8926" y="2302939"/>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0194" y="2334016"/>
              <a:ext cx="312001" cy="525700"/>
            </a:xfrm>
            <a:prstGeom prst="rect">
              <a:avLst/>
            </a:prstGeom>
            <a:noFill/>
            <a:ln>
              <a:noFill/>
            </a:ln>
            <a:effectLst>
              <a:outerShdw blurRad="50800" dist="254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0" name="Freeform 189"/>
          <p:cNvSpPr/>
          <p:nvPr/>
        </p:nvSpPr>
        <p:spPr>
          <a:xfrm>
            <a:off x="947058" y="3212592"/>
            <a:ext cx="4528455" cy="880437"/>
          </a:xfrm>
          <a:custGeom>
            <a:avLst/>
            <a:gdLst>
              <a:gd name="connsiteX0" fmla="*/ 0 w 4267200"/>
              <a:gd name="connsiteY0" fmla="*/ 0 h 798286"/>
              <a:gd name="connsiteX1" fmla="*/ 943429 w 4267200"/>
              <a:gd name="connsiteY1" fmla="*/ 130628 h 798286"/>
              <a:gd name="connsiteX2" fmla="*/ 1901372 w 4267200"/>
              <a:gd name="connsiteY2" fmla="*/ 522514 h 798286"/>
              <a:gd name="connsiteX3" fmla="*/ 3033486 w 4267200"/>
              <a:gd name="connsiteY3" fmla="*/ 740228 h 798286"/>
              <a:gd name="connsiteX4" fmla="*/ 4267200 w 4267200"/>
              <a:gd name="connsiteY4" fmla="*/ 798286 h 798286"/>
              <a:gd name="connsiteX0" fmla="*/ 0 w 4267200"/>
              <a:gd name="connsiteY0" fmla="*/ 0 h 798286"/>
              <a:gd name="connsiteX1" fmla="*/ 943429 w 4267200"/>
              <a:gd name="connsiteY1" fmla="*/ 130628 h 798286"/>
              <a:gd name="connsiteX2" fmla="*/ 1516381 w 4267200"/>
              <a:gd name="connsiteY2" fmla="*/ 619534 h 798286"/>
              <a:gd name="connsiteX3" fmla="*/ 3033486 w 4267200"/>
              <a:gd name="connsiteY3" fmla="*/ 740228 h 798286"/>
              <a:gd name="connsiteX4" fmla="*/ 4267200 w 4267200"/>
              <a:gd name="connsiteY4" fmla="*/ 798286 h 798286"/>
              <a:gd name="connsiteX0" fmla="*/ 0 w 4267200"/>
              <a:gd name="connsiteY0" fmla="*/ 0 h 798286"/>
              <a:gd name="connsiteX1" fmla="*/ 567605 w 4267200"/>
              <a:gd name="connsiteY1" fmla="*/ 104168 h 798286"/>
              <a:gd name="connsiteX2" fmla="*/ 1516381 w 4267200"/>
              <a:gd name="connsiteY2" fmla="*/ 619534 h 798286"/>
              <a:gd name="connsiteX3" fmla="*/ 3033486 w 4267200"/>
              <a:gd name="connsiteY3" fmla="*/ 740228 h 798286"/>
              <a:gd name="connsiteX4" fmla="*/ 4267200 w 4267200"/>
              <a:gd name="connsiteY4" fmla="*/ 798286 h 798286"/>
              <a:gd name="connsiteX0" fmla="*/ 0 w 4267200"/>
              <a:gd name="connsiteY0" fmla="*/ 0 h 798286"/>
              <a:gd name="connsiteX1" fmla="*/ 567605 w 4267200"/>
              <a:gd name="connsiteY1" fmla="*/ 104168 h 798286"/>
              <a:gd name="connsiteX2" fmla="*/ 1085558 w 4267200"/>
              <a:gd name="connsiteY2" fmla="*/ 610715 h 798286"/>
              <a:gd name="connsiteX3" fmla="*/ 3033486 w 4267200"/>
              <a:gd name="connsiteY3" fmla="*/ 740228 h 798286"/>
              <a:gd name="connsiteX4" fmla="*/ 4267200 w 4267200"/>
              <a:gd name="connsiteY4" fmla="*/ 798286 h 798286"/>
              <a:gd name="connsiteX0" fmla="*/ 0 w 4267200"/>
              <a:gd name="connsiteY0" fmla="*/ 0 h 798286"/>
              <a:gd name="connsiteX1" fmla="*/ 567605 w 4267200"/>
              <a:gd name="connsiteY1" fmla="*/ 104168 h 798286"/>
              <a:gd name="connsiteX2" fmla="*/ 1085558 w 4267200"/>
              <a:gd name="connsiteY2" fmla="*/ 610715 h 798286"/>
              <a:gd name="connsiteX3" fmla="*/ 2996820 w 4267200"/>
              <a:gd name="connsiteY3" fmla="*/ 749047 h 798286"/>
              <a:gd name="connsiteX4" fmla="*/ 4267200 w 4267200"/>
              <a:gd name="connsiteY4" fmla="*/ 798286 h 798286"/>
              <a:gd name="connsiteX0" fmla="*/ 0 w 4267200"/>
              <a:gd name="connsiteY0" fmla="*/ 0 h 798286"/>
              <a:gd name="connsiteX1" fmla="*/ 567605 w 4267200"/>
              <a:gd name="connsiteY1" fmla="*/ 104168 h 798286"/>
              <a:gd name="connsiteX2" fmla="*/ 1085558 w 4267200"/>
              <a:gd name="connsiteY2" fmla="*/ 610715 h 798286"/>
              <a:gd name="connsiteX3" fmla="*/ 2996820 w 4267200"/>
              <a:gd name="connsiteY3" fmla="*/ 749047 h 798286"/>
              <a:gd name="connsiteX4" fmla="*/ 4267200 w 4267200"/>
              <a:gd name="connsiteY4" fmla="*/ 798286 h 798286"/>
              <a:gd name="connsiteX0" fmla="*/ 0 w 4267200"/>
              <a:gd name="connsiteY0" fmla="*/ 0 h 798286"/>
              <a:gd name="connsiteX1" fmla="*/ 567605 w 4267200"/>
              <a:gd name="connsiteY1" fmla="*/ 104168 h 798286"/>
              <a:gd name="connsiteX2" fmla="*/ 1085558 w 4267200"/>
              <a:gd name="connsiteY2" fmla="*/ 610715 h 798286"/>
              <a:gd name="connsiteX3" fmla="*/ 2996820 w 4267200"/>
              <a:gd name="connsiteY3" fmla="*/ 749047 h 798286"/>
              <a:gd name="connsiteX4" fmla="*/ 4267200 w 4267200"/>
              <a:gd name="connsiteY4" fmla="*/ 798286 h 798286"/>
              <a:gd name="connsiteX0" fmla="*/ 0 w 4267200"/>
              <a:gd name="connsiteY0" fmla="*/ 0 h 798286"/>
              <a:gd name="connsiteX1" fmla="*/ 567605 w 4267200"/>
              <a:gd name="connsiteY1" fmla="*/ 104168 h 798286"/>
              <a:gd name="connsiteX2" fmla="*/ 1030559 w 4267200"/>
              <a:gd name="connsiteY2" fmla="*/ 610715 h 798286"/>
              <a:gd name="connsiteX3" fmla="*/ 2996820 w 4267200"/>
              <a:gd name="connsiteY3" fmla="*/ 749047 h 798286"/>
              <a:gd name="connsiteX4" fmla="*/ 4267200 w 4267200"/>
              <a:gd name="connsiteY4" fmla="*/ 798286 h 798286"/>
              <a:gd name="connsiteX0" fmla="*/ 0 w 4267200"/>
              <a:gd name="connsiteY0" fmla="*/ 0 h 798286"/>
              <a:gd name="connsiteX1" fmla="*/ 567605 w 4267200"/>
              <a:gd name="connsiteY1" fmla="*/ 104168 h 798286"/>
              <a:gd name="connsiteX2" fmla="*/ 1030559 w 4267200"/>
              <a:gd name="connsiteY2" fmla="*/ 645995 h 798286"/>
              <a:gd name="connsiteX3" fmla="*/ 2996820 w 4267200"/>
              <a:gd name="connsiteY3" fmla="*/ 749047 h 798286"/>
              <a:gd name="connsiteX4" fmla="*/ 4267200 w 4267200"/>
              <a:gd name="connsiteY4" fmla="*/ 798286 h 798286"/>
              <a:gd name="connsiteX0" fmla="*/ 0 w 4267200"/>
              <a:gd name="connsiteY0" fmla="*/ 0 h 798286"/>
              <a:gd name="connsiteX1" fmla="*/ 567605 w 4267200"/>
              <a:gd name="connsiteY1" fmla="*/ 104168 h 798286"/>
              <a:gd name="connsiteX2" fmla="*/ 1030559 w 4267200"/>
              <a:gd name="connsiteY2" fmla="*/ 645995 h 798286"/>
              <a:gd name="connsiteX3" fmla="*/ 2996820 w 4267200"/>
              <a:gd name="connsiteY3" fmla="*/ 749047 h 798286"/>
              <a:gd name="connsiteX4" fmla="*/ 4267200 w 4267200"/>
              <a:gd name="connsiteY4" fmla="*/ 798286 h 798286"/>
              <a:gd name="connsiteX0" fmla="*/ 0 w 4267200"/>
              <a:gd name="connsiteY0" fmla="*/ 0 h 798286"/>
              <a:gd name="connsiteX1" fmla="*/ 650102 w 4267200"/>
              <a:gd name="connsiteY1" fmla="*/ 104168 h 798286"/>
              <a:gd name="connsiteX2" fmla="*/ 1030559 w 4267200"/>
              <a:gd name="connsiteY2" fmla="*/ 645995 h 798286"/>
              <a:gd name="connsiteX3" fmla="*/ 2996820 w 4267200"/>
              <a:gd name="connsiteY3" fmla="*/ 749047 h 798286"/>
              <a:gd name="connsiteX4" fmla="*/ 4267200 w 4267200"/>
              <a:gd name="connsiteY4" fmla="*/ 798286 h 798286"/>
              <a:gd name="connsiteX0" fmla="*/ 0 w 4267200"/>
              <a:gd name="connsiteY0" fmla="*/ 0 h 798286"/>
              <a:gd name="connsiteX1" fmla="*/ 604270 w 4267200"/>
              <a:gd name="connsiteY1" fmla="*/ 104168 h 798286"/>
              <a:gd name="connsiteX2" fmla="*/ 1030559 w 4267200"/>
              <a:gd name="connsiteY2" fmla="*/ 645995 h 798286"/>
              <a:gd name="connsiteX3" fmla="*/ 2996820 w 4267200"/>
              <a:gd name="connsiteY3" fmla="*/ 749047 h 798286"/>
              <a:gd name="connsiteX4" fmla="*/ 4267200 w 4267200"/>
              <a:gd name="connsiteY4" fmla="*/ 798286 h 798286"/>
              <a:gd name="connsiteX0" fmla="*/ 0 w 4267200"/>
              <a:gd name="connsiteY0" fmla="*/ 0 h 798286"/>
              <a:gd name="connsiteX1" fmla="*/ 640935 w 4267200"/>
              <a:gd name="connsiteY1" fmla="*/ 95348 h 798286"/>
              <a:gd name="connsiteX2" fmla="*/ 1030559 w 4267200"/>
              <a:gd name="connsiteY2" fmla="*/ 645995 h 798286"/>
              <a:gd name="connsiteX3" fmla="*/ 2996820 w 4267200"/>
              <a:gd name="connsiteY3" fmla="*/ 749047 h 798286"/>
              <a:gd name="connsiteX4" fmla="*/ 4267200 w 4267200"/>
              <a:gd name="connsiteY4" fmla="*/ 798286 h 798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798286">
                <a:moveTo>
                  <a:pt x="0" y="0"/>
                </a:moveTo>
                <a:cubicBezTo>
                  <a:pt x="313267" y="21771"/>
                  <a:pt x="469175" y="-12318"/>
                  <a:pt x="640935" y="95348"/>
                </a:cubicBezTo>
                <a:cubicBezTo>
                  <a:pt x="812695" y="203014"/>
                  <a:pt x="637912" y="537045"/>
                  <a:pt x="1030559" y="645995"/>
                </a:cubicBezTo>
                <a:cubicBezTo>
                  <a:pt x="1423207" y="754945"/>
                  <a:pt x="2474184" y="720725"/>
                  <a:pt x="2996820" y="749047"/>
                </a:cubicBezTo>
                <a:cubicBezTo>
                  <a:pt x="3656952" y="786190"/>
                  <a:pt x="4267200" y="798286"/>
                  <a:pt x="4267200" y="798286"/>
                </a:cubicBezTo>
              </a:path>
            </a:pathLst>
          </a:custGeom>
          <a:ln w="22225">
            <a:solidFill>
              <a:schemeClr val="tx1">
                <a:lumMod val="75000"/>
                <a:lumOff val="25000"/>
              </a:schemeClr>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tle 2"/>
          <p:cNvSpPr>
            <a:spLocks noGrp="1"/>
          </p:cNvSpPr>
          <p:nvPr>
            <p:ph type="title" idx="4294967295"/>
          </p:nvPr>
        </p:nvSpPr>
        <p:spPr>
          <a:xfrm>
            <a:off x="0" y="-893763"/>
            <a:ext cx="8229600" cy="884238"/>
          </a:xfrm>
        </p:spPr>
        <p:txBody>
          <a:bodyPr>
            <a:normAutofit fontScale="90000"/>
          </a:bodyPr>
          <a:lstStyle/>
          <a:p>
            <a:r>
              <a:rPr lang="en-US" dirty="0"/>
              <a:t>9%</a:t>
            </a:r>
            <a:r>
              <a:rPr lang="en-US" baseline="0" dirty="0"/>
              <a:t> credits vs. bonds and 4% credits</a:t>
            </a:r>
            <a:endParaRPr lang="en-US" dirty="0"/>
          </a:p>
        </p:txBody>
      </p:sp>
      <p:sp>
        <p:nvSpPr>
          <p:cNvPr id="218" name="TextBox 217"/>
          <p:cNvSpPr txBox="1"/>
          <p:nvPr/>
        </p:nvSpPr>
        <p:spPr>
          <a:xfrm>
            <a:off x="2310528" y="3662120"/>
            <a:ext cx="2463858" cy="338554"/>
          </a:xfrm>
          <a:prstGeom prst="rect">
            <a:avLst/>
          </a:prstGeom>
          <a:noFill/>
        </p:spPr>
        <p:txBody>
          <a:bodyPr wrap="square" rtlCol="0">
            <a:spAutoFit/>
          </a:bodyPr>
          <a:lstStyle/>
          <a:p>
            <a:r>
              <a:rPr lang="en-US" sz="1600" b="1" dirty="0">
                <a:latin typeface="Arial" pitchFamily="34" charset="0"/>
                <a:cs typeface="Arial" pitchFamily="34" charset="0"/>
              </a:rPr>
              <a:t>QB</a:t>
            </a:r>
            <a:r>
              <a:rPr lang="en-US" sz="1600" b="1" dirty="0">
                <a:solidFill>
                  <a:schemeClr val="accent6">
                    <a:lumMod val="75000"/>
                  </a:schemeClr>
                </a:solidFill>
                <a:latin typeface="Arial" pitchFamily="34" charset="0"/>
                <a:cs typeface="Arial" pitchFamily="34" charset="0"/>
              </a:rPr>
              <a:t> </a:t>
            </a:r>
            <a:r>
              <a:rPr lang="en-US" sz="1600" b="1" dirty="0">
                <a:latin typeface="Arial" pitchFamily="34" charset="0"/>
                <a:cs typeface="Arial" pitchFamily="34" charset="0"/>
              </a:rPr>
              <a:t>x</a:t>
            </a:r>
            <a:r>
              <a:rPr lang="en-US" sz="1600" b="1" dirty="0">
                <a:solidFill>
                  <a:schemeClr val="accent6">
                    <a:lumMod val="75000"/>
                  </a:schemeClr>
                </a:solidFill>
                <a:latin typeface="Arial" pitchFamily="34" charset="0"/>
                <a:cs typeface="Arial" pitchFamily="34" charset="0"/>
              </a:rPr>
              <a:t> 7.15% to 9.27%</a:t>
            </a:r>
          </a:p>
        </p:txBody>
      </p:sp>
      <p:cxnSp>
        <p:nvCxnSpPr>
          <p:cNvPr id="221" name="Straight Arrow Connector 220"/>
          <p:cNvCxnSpPr/>
          <p:nvPr/>
        </p:nvCxnSpPr>
        <p:spPr>
          <a:xfrm flipH="1">
            <a:off x="891541" y="1126560"/>
            <a:ext cx="1342405" cy="1922434"/>
          </a:xfrm>
          <a:prstGeom prst="straightConnector1">
            <a:avLst/>
          </a:prstGeom>
          <a:ln w="3810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9" name="AutoShape 44"/>
          <p:cNvSpPr>
            <a:spLocks noChangeArrowheads="1"/>
          </p:cNvSpPr>
          <p:nvPr/>
        </p:nvSpPr>
        <p:spPr bwMode="auto">
          <a:xfrm rot="255749">
            <a:off x="6268900" y="2414787"/>
            <a:ext cx="1516062" cy="1268413"/>
          </a:xfrm>
          <a:prstGeom prst="cloudCallout">
            <a:avLst>
              <a:gd name="adj1" fmla="val -59643"/>
              <a:gd name="adj2" fmla="val 74838"/>
            </a:avLst>
          </a:prstGeom>
          <a:solidFill>
            <a:schemeClr val="bg1"/>
          </a:solidFill>
          <a:ln w="15875">
            <a:solidFill>
              <a:schemeClr val="tx1"/>
            </a:solidFill>
            <a:round/>
            <a:headEnd/>
            <a:tailEnd/>
          </a:ln>
          <a:effectLst>
            <a:innerShdw blurRad="63500" dist="50800" dir="2700000">
              <a:prstClr val="black">
                <a:alpha val="50000"/>
              </a:prstClr>
            </a:innerShdw>
          </a:effectLst>
        </p:spPr>
        <p:txBody>
          <a:bodyPr/>
          <a:lstStyle/>
          <a:p>
            <a:pPr algn="ctr"/>
            <a:endParaRPr lang="en-US" sz="1800" b="1" dirty="0">
              <a:solidFill>
                <a:schemeClr val="tx1"/>
              </a:solidFill>
            </a:endParaRPr>
          </a:p>
        </p:txBody>
      </p:sp>
      <p:sp>
        <p:nvSpPr>
          <p:cNvPr id="339" name="Question Mark"/>
          <p:cNvSpPr>
            <a:spLocks noChangeArrowheads="1" noChangeShapeType="1" noTextEdit="1"/>
          </p:cNvSpPr>
          <p:nvPr/>
        </p:nvSpPr>
        <p:spPr bwMode="auto">
          <a:xfrm>
            <a:off x="6554199" y="2839717"/>
            <a:ext cx="916184" cy="445956"/>
          </a:xfrm>
          <a:prstGeom prst="rect">
            <a:avLst/>
          </a:prstGeom>
        </p:spPr>
        <p:txBody>
          <a:bodyPr wrap="none" fromWordArt="1">
            <a:prstTxWarp prst="textPlain">
              <a:avLst>
                <a:gd name="adj" fmla="val 50000"/>
              </a:avLst>
            </a:prstTxWarp>
          </a:bodyPr>
          <a:lstStyle/>
          <a:p>
            <a:pPr algn="ctr" rtl="0"/>
            <a:r>
              <a:rPr lang="en-US" sz="3600" b="1" kern="10" spc="0" dirty="0">
                <a:ln w="22225">
                  <a:solidFill>
                    <a:schemeClr val="tx1">
                      <a:lumMod val="75000"/>
                      <a:lumOff val="25000"/>
                    </a:schemeClr>
                  </a:solidFill>
                  <a:round/>
                  <a:headEnd/>
                  <a:tailEnd/>
                </a:ln>
                <a:solidFill>
                  <a:schemeClr val="tx1">
                    <a:lumMod val="50000"/>
                    <a:lumOff val="50000"/>
                  </a:schemeClr>
                </a:solidFill>
                <a:latin typeface="Times New Roman"/>
                <a:cs typeface="Times New Roman"/>
              </a:rPr>
              <a:t>?</a:t>
            </a:r>
          </a:p>
        </p:txBody>
      </p:sp>
      <p:sp>
        <p:nvSpPr>
          <p:cNvPr id="407" name="TextBox 406"/>
          <p:cNvSpPr txBox="1"/>
          <p:nvPr/>
        </p:nvSpPr>
        <p:spPr>
          <a:xfrm>
            <a:off x="2958567" y="707333"/>
            <a:ext cx="3365807" cy="338554"/>
          </a:xfrm>
          <a:prstGeom prst="rect">
            <a:avLst/>
          </a:prstGeom>
          <a:noFill/>
        </p:spPr>
        <p:txBody>
          <a:bodyPr wrap="square" rtlCol="0">
            <a:spAutoFit/>
          </a:bodyPr>
          <a:lstStyle/>
          <a:p>
            <a:r>
              <a:rPr lang="en-US" sz="1600" dirty="0">
                <a:solidFill>
                  <a:srgbClr val="01D5FF"/>
                </a:solidFill>
                <a:effectLst>
                  <a:glow rad="50800">
                    <a:srgbClr val="01D5FF">
                      <a:alpha val="20000"/>
                    </a:srgbClr>
                  </a:glow>
                </a:effectLst>
                <a:latin typeface="Arial" pitchFamily="34" charset="0"/>
                <a:cs typeface="Arial" pitchFamily="34" charset="0"/>
              </a:rPr>
              <a:t>(“competitive/per-capita credits”)</a:t>
            </a:r>
          </a:p>
        </p:txBody>
      </p:sp>
      <p:pic>
        <p:nvPicPr>
          <p:cNvPr id="10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54199" y="4069491"/>
            <a:ext cx="2521361" cy="236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eft Brace 1"/>
          <p:cNvSpPr/>
          <p:nvPr/>
        </p:nvSpPr>
        <p:spPr>
          <a:xfrm rot="16200000">
            <a:off x="3426239" y="4239831"/>
            <a:ext cx="246455" cy="1215359"/>
          </a:xfrm>
          <a:prstGeom prst="leftBrace">
            <a:avLst>
              <a:gd name="adj1" fmla="val 39102"/>
              <a:gd name="adj2" fmla="val 50000"/>
            </a:avLst>
          </a:prstGeom>
          <a:noFill/>
          <a:ln w="25400">
            <a:solidFill>
              <a:srgbClr val="01D5FF">
                <a:alpha val="65000"/>
              </a:srgbClr>
            </a:solidFill>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5" name="Freeform 4"/>
          <p:cNvSpPr/>
          <p:nvPr/>
        </p:nvSpPr>
        <p:spPr>
          <a:xfrm>
            <a:off x="3549535" y="4973782"/>
            <a:ext cx="2915059" cy="605034"/>
          </a:xfrm>
          <a:custGeom>
            <a:avLst/>
            <a:gdLst>
              <a:gd name="connsiteX0" fmla="*/ 224 w 2637098"/>
              <a:gd name="connsiteY0" fmla="*/ 0 h 449312"/>
              <a:gd name="connsiteX1" fmla="*/ 436158 w 2637098"/>
              <a:gd name="connsiteY1" fmla="*/ 382772 h 449312"/>
              <a:gd name="connsiteX2" fmla="*/ 2637098 w 2637098"/>
              <a:gd name="connsiteY2" fmla="*/ 446567 h 449312"/>
            </a:gdLst>
            <a:ahLst/>
            <a:cxnLst>
              <a:cxn ang="0">
                <a:pos x="connsiteX0" y="connsiteY0"/>
              </a:cxn>
              <a:cxn ang="0">
                <a:pos x="connsiteX1" y="connsiteY1"/>
              </a:cxn>
              <a:cxn ang="0">
                <a:pos x="connsiteX2" y="connsiteY2"/>
              </a:cxn>
            </a:cxnLst>
            <a:rect l="l" t="t" r="r" b="b"/>
            <a:pathLst>
              <a:path w="2637098" h="449312">
                <a:moveTo>
                  <a:pt x="224" y="0"/>
                </a:moveTo>
                <a:cubicBezTo>
                  <a:pt x="-1549" y="154172"/>
                  <a:pt x="-3321" y="308344"/>
                  <a:pt x="436158" y="382772"/>
                </a:cubicBezTo>
                <a:cubicBezTo>
                  <a:pt x="875637" y="457200"/>
                  <a:pt x="1756367" y="451883"/>
                  <a:pt x="2637098" y="446567"/>
                </a:cubicBezTo>
              </a:path>
            </a:pathLst>
          </a:custGeom>
          <a:noFill/>
          <a:ln w="25400">
            <a:solidFill>
              <a:srgbClr val="01D5FF">
                <a:alpha val="65000"/>
              </a:srgbClr>
            </a:solidFill>
            <a:tailEnd type="arrow" w="lg" len="lg"/>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8" name="Picture 127"/>
          <p:cNvPicPr>
            <a:picLocks noChangeAspect="1"/>
          </p:cNvPicPr>
          <p:nvPr/>
        </p:nvPicPr>
        <p:blipFill rotWithShape="1">
          <a:blip r:embed="rId5"/>
          <a:srcRect r="44514"/>
          <a:stretch/>
        </p:blipFill>
        <p:spPr>
          <a:xfrm rot="6384909">
            <a:off x="1612374" y="5418306"/>
            <a:ext cx="113488" cy="552898"/>
          </a:xfrm>
          <a:prstGeom prst="rect">
            <a:avLst/>
          </a:prstGeom>
        </p:spPr>
      </p:pic>
      <p:sp>
        <p:nvSpPr>
          <p:cNvPr id="11" name="Freeform 10"/>
          <p:cNvSpPr/>
          <p:nvPr/>
        </p:nvSpPr>
        <p:spPr>
          <a:xfrm>
            <a:off x="91441" y="4163438"/>
            <a:ext cx="5522000" cy="2263692"/>
          </a:xfrm>
          <a:custGeom>
            <a:avLst/>
            <a:gdLst/>
            <a:ahLst/>
            <a:cxnLst/>
            <a:rect l="l" t="t" r="r" b="b"/>
            <a:pathLst>
              <a:path w="5302155" h="2263692">
                <a:moveTo>
                  <a:pt x="1780215" y="0"/>
                </a:moveTo>
                <a:lnTo>
                  <a:pt x="5225172" y="48639"/>
                </a:lnTo>
                <a:lnTo>
                  <a:pt x="5302155" y="1935805"/>
                </a:lnTo>
                <a:lnTo>
                  <a:pt x="2405696" y="1974715"/>
                </a:lnTo>
                <a:lnTo>
                  <a:pt x="1965315" y="2263692"/>
                </a:lnTo>
                <a:lnTo>
                  <a:pt x="129317" y="2263692"/>
                </a:lnTo>
                <a:lnTo>
                  <a:pt x="0" y="1031132"/>
                </a:lnTo>
                <a:lnTo>
                  <a:pt x="1491531" y="1001949"/>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Left Brace 112"/>
          <p:cNvSpPr/>
          <p:nvPr/>
        </p:nvSpPr>
        <p:spPr>
          <a:xfrm rot="16200000">
            <a:off x="3578206" y="3293737"/>
            <a:ext cx="246455" cy="1519291"/>
          </a:xfrm>
          <a:prstGeom prst="leftBrace">
            <a:avLst>
              <a:gd name="adj1" fmla="val 39102"/>
              <a:gd name="adj2" fmla="val 50000"/>
            </a:avLst>
          </a:prstGeom>
          <a:noFill/>
          <a:ln w="25400">
            <a:solidFill>
              <a:srgbClr val="01D5FF">
                <a:alpha val="65000"/>
              </a:srgbClr>
            </a:solidFill>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14" name="Freeform 113"/>
          <p:cNvSpPr/>
          <p:nvPr/>
        </p:nvSpPr>
        <p:spPr>
          <a:xfrm>
            <a:off x="3686603" y="4202118"/>
            <a:ext cx="2777992" cy="1377587"/>
          </a:xfrm>
          <a:custGeom>
            <a:avLst/>
            <a:gdLst>
              <a:gd name="connsiteX0" fmla="*/ 224 w 2637098"/>
              <a:gd name="connsiteY0" fmla="*/ 0 h 449312"/>
              <a:gd name="connsiteX1" fmla="*/ 436158 w 2637098"/>
              <a:gd name="connsiteY1" fmla="*/ 382772 h 449312"/>
              <a:gd name="connsiteX2" fmla="*/ 2637098 w 2637098"/>
              <a:gd name="connsiteY2" fmla="*/ 446567 h 449312"/>
              <a:gd name="connsiteX0" fmla="*/ 224 w 2637098"/>
              <a:gd name="connsiteY0" fmla="*/ 0 h 1042287"/>
              <a:gd name="connsiteX1" fmla="*/ 436158 w 2637098"/>
              <a:gd name="connsiteY1" fmla="*/ 944735 h 1042287"/>
              <a:gd name="connsiteX2" fmla="*/ 2637098 w 2637098"/>
              <a:gd name="connsiteY2" fmla="*/ 1008530 h 1042287"/>
              <a:gd name="connsiteX0" fmla="*/ 3580 w 2640454"/>
              <a:gd name="connsiteY0" fmla="*/ 0 h 1042287"/>
              <a:gd name="connsiteX1" fmla="*/ 439514 w 2640454"/>
              <a:gd name="connsiteY1" fmla="*/ 944735 h 1042287"/>
              <a:gd name="connsiteX2" fmla="*/ 2640454 w 2640454"/>
              <a:gd name="connsiteY2" fmla="*/ 1008530 h 1042287"/>
              <a:gd name="connsiteX0" fmla="*/ 771 w 2637645"/>
              <a:gd name="connsiteY0" fmla="*/ 0 h 1019101"/>
              <a:gd name="connsiteX1" fmla="*/ 436705 w 2637645"/>
              <a:gd name="connsiteY1" fmla="*/ 944735 h 1019101"/>
              <a:gd name="connsiteX2" fmla="*/ 2637645 w 2637645"/>
              <a:gd name="connsiteY2" fmla="*/ 1008530 h 1019101"/>
              <a:gd name="connsiteX0" fmla="*/ 13410 w 2650284"/>
              <a:gd name="connsiteY0" fmla="*/ 0 h 1009317"/>
              <a:gd name="connsiteX1" fmla="*/ 201867 w 2650284"/>
              <a:gd name="connsiteY1" fmla="*/ 888023 h 1009317"/>
              <a:gd name="connsiteX2" fmla="*/ 2650284 w 2650284"/>
              <a:gd name="connsiteY2" fmla="*/ 1008530 h 1009317"/>
              <a:gd name="connsiteX0" fmla="*/ 9102 w 2645976"/>
              <a:gd name="connsiteY0" fmla="*/ 0 h 1009202"/>
              <a:gd name="connsiteX1" fmla="*/ 217096 w 2645976"/>
              <a:gd name="connsiteY1" fmla="*/ 882867 h 1009202"/>
              <a:gd name="connsiteX2" fmla="*/ 2645976 w 2645976"/>
              <a:gd name="connsiteY2" fmla="*/ 1008530 h 1009202"/>
              <a:gd name="connsiteX0" fmla="*/ 3789 w 2640663"/>
              <a:gd name="connsiteY0" fmla="*/ 0 h 1010322"/>
              <a:gd name="connsiteX1" fmla="*/ 257371 w 2640663"/>
              <a:gd name="connsiteY1" fmla="*/ 907928 h 1010322"/>
              <a:gd name="connsiteX2" fmla="*/ 2640663 w 2640663"/>
              <a:gd name="connsiteY2" fmla="*/ 1008530 h 1010322"/>
              <a:gd name="connsiteX0" fmla="*/ 5251 w 2642125"/>
              <a:gd name="connsiteY0" fmla="*/ 0 h 1015108"/>
              <a:gd name="connsiteX1" fmla="*/ 258833 w 2642125"/>
              <a:gd name="connsiteY1" fmla="*/ 907928 h 1015108"/>
              <a:gd name="connsiteX2" fmla="*/ 2642125 w 2642125"/>
              <a:gd name="connsiteY2" fmla="*/ 1008530 h 1015108"/>
              <a:gd name="connsiteX0" fmla="*/ 14377 w 2651251"/>
              <a:gd name="connsiteY0" fmla="*/ 0 h 1011871"/>
              <a:gd name="connsiteX1" fmla="*/ 215858 w 2651251"/>
              <a:gd name="connsiteY1" fmla="*/ 892891 h 1011871"/>
              <a:gd name="connsiteX2" fmla="*/ 2651251 w 2651251"/>
              <a:gd name="connsiteY2" fmla="*/ 1008530 h 1011871"/>
            </a:gdLst>
            <a:ahLst/>
            <a:cxnLst>
              <a:cxn ang="0">
                <a:pos x="connsiteX0" y="connsiteY0"/>
              </a:cxn>
              <a:cxn ang="0">
                <a:pos x="connsiteX1" y="connsiteY1"/>
              </a:cxn>
              <a:cxn ang="0">
                <a:pos x="connsiteX2" y="connsiteY2"/>
              </a:cxn>
            </a:cxnLst>
            <a:rect l="l" t="t" r="r" b="b"/>
            <a:pathLst>
              <a:path w="2651251" h="1011871">
                <a:moveTo>
                  <a:pt x="14377" y="0"/>
                </a:moveTo>
                <a:cubicBezTo>
                  <a:pt x="-420" y="515066"/>
                  <a:pt x="-54296" y="756597"/>
                  <a:pt x="215858" y="892891"/>
                </a:cubicBezTo>
                <a:cubicBezTo>
                  <a:pt x="486012" y="1029185"/>
                  <a:pt x="1770520" y="1013846"/>
                  <a:pt x="2651251" y="1008530"/>
                </a:cubicBezTo>
              </a:path>
            </a:pathLst>
          </a:custGeom>
          <a:noFill/>
          <a:ln w="25400">
            <a:solidFill>
              <a:srgbClr val="01D5FF">
                <a:alpha val="65000"/>
              </a:srgbClr>
            </a:solidFill>
            <a:tailEnd type="arrow" w="lg" len="lg"/>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6" name="Group 145"/>
          <p:cNvGrpSpPr/>
          <p:nvPr/>
        </p:nvGrpSpPr>
        <p:grpSpPr>
          <a:xfrm>
            <a:off x="5389767" y="3852969"/>
            <a:ext cx="914400" cy="1208980"/>
            <a:chOff x="2590800" y="3296002"/>
            <a:chExt cx="914400" cy="1208980"/>
          </a:xfrm>
        </p:grpSpPr>
        <p:grpSp>
          <p:nvGrpSpPr>
            <p:cNvPr id="147" name="Group 1346"/>
            <p:cNvGrpSpPr/>
            <p:nvPr/>
          </p:nvGrpSpPr>
          <p:grpSpPr>
            <a:xfrm>
              <a:off x="2590800" y="3327484"/>
              <a:ext cx="914400" cy="1177498"/>
              <a:chOff x="6477000" y="4572000"/>
              <a:chExt cx="914400" cy="1177498"/>
            </a:xfrm>
          </p:grpSpPr>
          <p:grpSp>
            <p:nvGrpSpPr>
              <p:cNvPr id="167" name="Group 260" hidden="1"/>
              <p:cNvGrpSpPr>
                <a:grpSpLocks/>
              </p:cNvGrpSpPr>
              <p:nvPr/>
            </p:nvGrpSpPr>
            <p:grpSpPr bwMode="auto">
              <a:xfrm>
                <a:off x="6703219" y="4572000"/>
                <a:ext cx="461962" cy="779488"/>
                <a:chOff x="4235" y="152"/>
                <a:chExt cx="387" cy="653"/>
              </a:xfrm>
            </p:grpSpPr>
            <p:grpSp>
              <p:nvGrpSpPr>
                <p:cNvPr id="169" name="Group 3"/>
                <p:cNvGrpSpPr>
                  <a:grpSpLocks/>
                </p:cNvGrpSpPr>
                <p:nvPr/>
              </p:nvGrpSpPr>
              <p:grpSpPr bwMode="auto">
                <a:xfrm>
                  <a:off x="4235" y="358"/>
                  <a:ext cx="387" cy="447"/>
                  <a:chOff x="4235" y="358"/>
                  <a:chExt cx="387" cy="447"/>
                </a:xfrm>
              </p:grpSpPr>
              <p:sp>
                <p:nvSpPr>
                  <p:cNvPr id="175"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76"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77"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78"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179" name="Group 8"/>
                  <p:cNvGrpSpPr>
                    <a:grpSpLocks/>
                  </p:cNvGrpSpPr>
                  <p:nvPr/>
                </p:nvGrpSpPr>
                <p:grpSpPr bwMode="auto">
                  <a:xfrm>
                    <a:off x="4356" y="373"/>
                    <a:ext cx="146" cy="238"/>
                    <a:chOff x="4376" y="2314"/>
                    <a:chExt cx="180" cy="294"/>
                  </a:xfrm>
                </p:grpSpPr>
                <p:grpSp>
                  <p:nvGrpSpPr>
                    <p:cNvPr id="180" name="Group 9"/>
                    <p:cNvGrpSpPr>
                      <a:grpSpLocks/>
                    </p:cNvGrpSpPr>
                    <p:nvPr/>
                  </p:nvGrpSpPr>
                  <p:grpSpPr bwMode="auto">
                    <a:xfrm>
                      <a:off x="4376" y="2314"/>
                      <a:ext cx="180" cy="69"/>
                      <a:chOff x="2544" y="2688"/>
                      <a:chExt cx="768" cy="336"/>
                    </a:xfrm>
                  </p:grpSpPr>
                  <p:sp>
                    <p:nvSpPr>
                      <p:cNvPr id="183"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84"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181"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82"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70" name="Group 14"/>
                <p:cNvGrpSpPr>
                  <a:grpSpLocks/>
                </p:cNvGrpSpPr>
                <p:nvPr/>
              </p:nvGrpSpPr>
              <p:grpSpPr bwMode="auto">
                <a:xfrm>
                  <a:off x="4329" y="152"/>
                  <a:ext cx="206" cy="240"/>
                  <a:chOff x="4329" y="152"/>
                  <a:chExt cx="206" cy="240"/>
                </a:xfrm>
              </p:grpSpPr>
              <p:sp>
                <p:nvSpPr>
                  <p:cNvPr id="171"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72"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73"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74"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168" name="TextBox 167"/>
              <p:cNvSpPr txBox="1"/>
              <p:nvPr/>
            </p:nvSpPr>
            <p:spPr>
              <a:xfrm>
                <a:off x="6477000" y="5334000"/>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grpSp>
          <p:nvGrpSpPr>
            <p:cNvPr id="148" name="Group 147"/>
            <p:cNvGrpSpPr/>
            <p:nvPr/>
          </p:nvGrpSpPr>
          <p:grpSpPr>
            <a:xfrm>
              <a:off x="2814997" y="3296002"/>
              <a:ext cx="451085" cy="814094"/>
              <a:chOff x="6525636" y="203200"/>
              <a:chExt cx="646457" cy="1166692"/>
            </a:xfrm>
          </p:grpSpPr>
          <p:sp>
            <p:nvSpPr>
              <p:cNvPr id="149"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0"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1"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2"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 name="Isosceles Triangle 152"/>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54" name="Group 153"/>
              <p:cNvGrpSpPr/>
              <p:nvPr/>
            </p:nvGrpSpPr>
            <p:grpSpPr>
              <a:xfrm>
                <a:off x="6721330" y="587057"/>
                <a:ext cx="450605" cy="162320"/>
                <a:chOff x="1406548" y="4084765"/>
                <a:chExt cx="1675064" cy="603406"/>
              </a:xfrm>
            </p:grpSpPr>
            <p:sp>
              <p:nvSpPr>
                <p:cNvPr id="163" name="Freeform 162"/>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Freeform 163"/>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164"/>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165"/>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5"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156" name="Group 155"/>
              <p:cNvGrpSpPr/>
              <p:nvPr/>
            </p:nvGrpSpPr>
            <p:grpSpPr>
              <a:xfrm>
                <a:off x="6673589" y="253038"/>
                <a:ext cx="371382" cy="432710"/>
                <a:chOff x="2826285" y="1816293"/>
                <a:chExt cx="399010" cy="464901"/>
              </a:xfrm>
            </p:grpSpPr>
            <p:sp>
              <p:nvSpPr>
                <p:cNvPr id="159"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0"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1"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2"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57"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158"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grpSp>
      <p:grpSp>
        <p:nvGrpSpPr>
          <p:cNvPr id="89" name="Group 1346" hidden="1"/>
          <p:cNvGrpSpPr/>
          <p:nvPr/>
        </p:nvGrpSpPr>
        <p:grpSpPr>
          <a:xfrm>
            <a:off x="5387221" y="3883399"/>
            <a:ext cx="914400" cy="1177498"/>
            <a:chOff x="6477000" y="4572000"/>
            <a:chExt cx="914400" cy="1177498"/>
          </a:xfrm>
        </p:grpSpPr>
        <p:grpSp>
          <p:nvGrpSpPr>
            <p:cNvPr id="90" name="Group 89"/>
            <p:cNvGrpSpPr>
              <a:grpSpLocks/>
            </p:cNvGrpSpPr>
            <p:nvPr/>
          </p:nvGrpSpPr>
          <p:grpSpPr bwMode="auto">
            <a:xfrm>
              <a:off x="6703219" y="4572000"/>
              <a:ext cx="461962" cy="779488"/>
              <a:chOff x="4235" y="152"/>
              <a:chExt cx="387" cy="653"/>
            </a:xfrm>
          </p:grpSpPr>
          <p:grpSp>
            <p:nvGrpSpPr>
              <p:cNvPr id="92" name="Group 3"/>
              <p:cNvGrpSpPr>
                <a:grpSpLocks/>
              </p:cNvGrpSpPr>
              <p:nvPr/>
            </p:nvGrpSpPr>
            <p:grpSpPr bwMode="auto">
              <a:xfrm>
                <a:off x="4235" y="358"/>
                <a:ext cx="387" cy="447"/>
                <a:chOff x="4235" y="358"/>
                <a:chExt cx="387" cy="447"/>
              </a:xfrm>
            </p:grpSpPr>
            <p:sp>
              <p:nvSpPr>
                <p:cNvPr id="98"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99"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00"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01"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102" name="Group 8"/>
                <p:cNvGrpSpPr>
                  <a:grpSpLocks/>
                </p:cNvGrpSpPr>
                <p:nvPr/>
              </p:nvGrpSpPr>
              <p:grpSpPr bwMode="auto">
                <a:xfrm>
                  <a:off x="4356" y="373"/>
                  <a:ext cx="146" cy="238"/>
                  <a:chOff x="4376" y="2314"/>
                  <a:chExt cx="180" cy="294"/>
                </a:xfrm>
              </p:grpSpPr>
              <p:grpSp>
                <p:nvGrpSpPr>
                  <p:cNvPr id="103" name="Group 9"/>
                  <p:cNvGrpSpPr>
                    <a:grpSpLocks/>
                  </p:cNvGrpSpPr>
                  <p:nvPr/>
                </p:nvGrpSpPr>
                <p:grpSpPr bwMode="auto">
                  <a:xfrm>
                    <a:off x="4376" y="2314"/>
                    <a:ext cx="180" cy="69"/>
                    <a:chOff x="2544" y="2688"/>
                    <a:chExt cx="768" cy="336"/>
                  </a:xfrm>
                </p:grpSpPr>
                <p:sp>
                  <p:nvSpPr>
                    <p:cNvPr id="106"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07"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104"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05"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3" name="Group 14"/>
              <p:cNvGrpSpPr>
                <a:grpSpLocks/>
              </p:cNvGrpSpPr>
              <p:nvPr/>
            </p:nvGrpSpPr>
            <p:grpSpPr bwMode="auto">
              <a:xfrm>
                <a:off x="4329" y="152"/>
                <a:ext cx="206" cy="240"/>
                <a:chOff x="4329" y="152"/>
                <a:chExt cx="206" cy="240"/>
              </a:xfrm>
            </p:grpSpPr>
            <p:sp>
              <p:nvSpPr>
                <p:cNvPr id="94"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95"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96"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97"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91" name="TextBox 90"/>
            <p:cNvSpPr txBox="1"/>
            <p:nvPr/>
          </p:nvSpPr>
          <p:spPr>
            <a:xfrm>
              <a:off x="6477000" y="5334000"/>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grpSp>
        <p:nvGrpSpPr>
          <p:cNvPr id="122" name="Group 121"/>
          <p:cNvGrpSpPr/>
          <p:nvPr/>
        </p:nvGrpSpPr>
        <p:grpSpPr>
          <a:xfrm>
            <a:off x="3169706" y="7074211"/>
            <a:ext cx="317020" cy="1300587"/>
            <a:chOff x="7271280" y="1751819"/>
            <a:chExt cx="317020" cy="1300587"/>
          </a:xfrm>
        </p:grpSpPr>
        <p:pic>
          <p:nvPicPr>
            <p:cNvPr id="123" name="Picture 122"/>
            <p:cNvPicPr>
              <a:picLocks noChangeAspect="1"/>
            </p:cNvPicPr>
            <p:nvPr/>
          </p:nvPicPr>
          <p:blipFill>
            <a:blip r:embed="rId10"/>
            <a:stretch>
              <a:fillRect/>
            </a:stretch>
          </p:blipFill>
          <p:spPr>
            <a:xfrm>
              <a:off x="7271281" y="1751819"/>
              <a:ext cx="317019" cy="566977"/>
            </a:xfrm>
            <a:prstGeom prst="rect">
              <a:avLst/>
            </a:prstGeom>
          </p:spPr>
        </p:pic>
        <p:pic>
          <p:nvPicPr>
            <p:cNvPr id="124" name="Picture 123"/>
            <p:cNvPicPr>
              <a:picLocks noChangeAspect="1"/>
            </p:cNvPicPr>
            <p:nvPr/>
          </p:nvPicPr>
          <p:blipFill>
            <a:blip r:embed="rId10"/>
            <a:stretch>
              <a:fillRect/>
            </a:stretch>
          </p:blipFill>
          <p:spPr>
            <a:xfrm>
              <a:off x="7271280" y="2485429"/>
              <a:ext cx="317019" cy="566977"/>
            </a:xfrm>
            <a:prstGeom prst="rect">
              <a:avLst/>
            </a:prstGeom>
          </p:spPr>
        </p:pic>
        <p:pic>
          <p:nvPicPr>
            <p:cNvPr id="125" name="Picture 124"/>
            <p:cNvPicPr>
              <a:picLocks noChangeAspect="1"/>
            </p:cNvPicPr>
            <p:nvPr/>
          </p:nvPicPr>
          <p:blipFill>
            <a:blip r:embed="rId11"/>
            <a:stretch>
              <a:fillRect/>
            </a:stretch>
          </p:blipFill>
          <p:spPr>
            <a:xfrm>
              <a:off x="7300264" y="2116691"/>
              <a:ext cx="243861" cy="566977"/>
            </a:xfrm>
            <a:prstGeom prst="rect">
              <a:avLst/>
            </a:prstGeom>
          </p:spPr>
        </p:pic>
        <p:pic>
          <p:nvPicPr>
            <p:cNvPr id="126" name="Picture 125"/>
            <p:cNvPicPr>
              <a:picLocks noChangeAspect="1"/>
            </p:cNvPicPr>
            <p:nvPr/>
          </p:nvPicPr>
          <p:blipFill rotWithShape="1">
            <a:blip r:embed="rId10"/>
            <a:srcRect l="48407"/>
            <a:stretch/>
          </p:blipFill>
          <p:spPr>
            <a:xfrm>
              <a:off x="7424738" y="2485429"/>
              <a:ext cx="163561" cy="566977"/>
            </a:xfrm>
            <a:prstGeom prst="rect">
              <a:avLst/>
            </a:prstGeom>
          </p:spPr>
        </p:pic>
        <p:pic>
          <p:nvPicPr>
            <p:cNvPr id="127" name="Picture 126"/>
            <p:cNvPicPr>
              <a:picLocks noChangeAspect="1"/>
            </p:cNvPicPr>
            <p:nvPr/>
          </p:nvPicPr>
          <p:blipFill rotWithShape="1">
            <a:blip r:embed="rId10"/>
            <a:srcRect l="49158"/>
            <a:stretch/>
          </p:blipFill>
          <p:spPr>
            <a:xfrm>
              <a:off x="7427119" y="1751819"/>
              <a:ext cx="161181" cy="566977"/>
            </a:xfrm>
            <a:prstGeom prst="rect">
              <a:avLst/>
            </a:prstGeom>
          </p:spPr>
        </p:pic>
      </p:grpSp>
      <p:pic>
        <p:nvPicPr>
          <p:cNvPr id="14" name="Picture 13">
            <a:extLst>
              <a:ext uri="{FF2B5EF4-FFF2-40B4-BE49-F238E27FC236}">
                <a16:creationId xmlns:a16="http://schemas.microsoft.com/office/drawing/2014/main" id="{1E3CB335-1815-4395-9362-B83C7CD93BC6}"/>
              </a:ext>
            </a:extLst>
          </p:cNvPr>
          <p:cNvPicPr>
            <a:picLocks noChangeAspect="1"/>
          </p:cNvPicPr>
          <p:nvPr/>
        </p:nvPicPr>
        <p:blipFill>
          <a:blip r:embed="rId12"/>
          <a:stretch>
            <a:fillRect/>
          </a:stretch>
        </p:blipFill>
        <p:spPr>
          <a:xfrm>
            <a:off x="2485974" y="4754048"/>
            <a:ext cx="3098016" cy="2102125"/>
          </a:xfrm>
          <a:prstGeom prst="rect">
            <a:avLst/>
          </a:prstGeom>
        </p:spPr>
      </p:pic>
      <p:pic>
        <p:nvPicPr>
          <p:cNvPr id="12" name="Picture 11">
            <a:extLst>
              <a:ext uri="{FF2B5EF4-FFF2-40B4-BE49-F238E27FC236}">
                <a16:creationId xmlns:a16="http://schemas.microsoft.com/office/drawing/2014/main" id="{AB3B5AE3-4E90-47AF-9F70-B5322CA7CF1E}"/>
              </a:ext>
            </a:extLst>
          </p:cNvPr>
          <p:cNvPicPr>
            <a:picLocks noChangeAspect="1"/>
          </p:cNvPicPr>
          <p:nvPr/>
        </p:nvPicPr>
        <p:blipFill>
          <a:blip r:embed="rId13"/>
          <a:stretch>
            <a:fillRect/>
          </a:stretch>
        </p:blipFill>
        <p:spPr>
          <a:xfrm>
            <a:off x="2349533" y="1402116"/>
            <a:ext cx="2793706" cy="1961145"/>
          </a:xfrm>
          <a:prstGeom prst="rect">
            <a:avLst/>
          </a:prstGeom>
        </p:spPr>
      </p:pic>
      <p:grpSp>
        <p:nvGrpSpPr>
          <p:cNvPr id="185" name="Group 184"/>
          <p:cNvGrpSpPr/>
          <p:nvPr/>
        </p:nvGrpSpPr>
        <p:grpSpPr>
          <a:xfrm>
            <a:off x="8229600" y="-939423"/>
            <a:ext cx="463984" cy="814094"/>
            <a:chOff x="2814997" y="3296002"/>
            <a:chExt cx="463984" cy="814094"/>
          </a:xfrm>
        </p:grpSpPr>
        <p:grpSp>
          <p:nvGrpSpPr>
            <p:cNvPr id="210" name="Group 260"/>
            <p:cNvGrpSpPr>
              <a:grpSpLocks/>
            </p:cNvGrpSpPr>
            <p:nvPr/>
          </p:nvGrpSpPr>
          <p:grpSpPr bwMode="auto">
            <a:xfrm>
              <a:off x="2817019" y="3327484"/>
              <a:ext cx="461962" cy="779488"/>
              <a:chOff x="4235" y="152"/>
              <a:chExt cx="387" cy="653"/>
            </a:xfrm>
          </p:grpSpPr>
          <p:grpSp>
            <p:nvGrpSpPr>
              <p:cNvPr id="212" name="Group 3"/>
              <p:cNvGrpSpPr>
                <a:grpSpLocks/>
              </p:cNvGrpSpPr>
              <p:nvPr/>
            </p:nvGrpSpPr>
            <p:grpSpPr bwMode="auto">
              <a:xfrm>
                <a:off x="4235" y="358"/>
                <a:ext cx="387" cy="447"/>
                <a:chOff x="4235" y="358"/>
                <a:chExt cx="387" cy="447"/>
              </a:xfrm>
            </p:grpSpPr>
            <p:sp>
              <p:nvSpPr>
                <p:cNvPr id="220"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23"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25"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26"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227" name="Group 8"/>
                <p:cNvGrpSpPr>
                  <a:grpSpLocks/>
                </p:cNvGrpSpPr>
                <p:nvPr/>
              </p:nvGrpSpPr>
              <p:grpSpPr bwMode="auto">
                <a:xfrm>
                  <a:off x="4356" y="373"/>
                  <a:ext cx="146" cy="238"/>
                  <a:chOff x="4376" y="2314"/>
                  <a:chExt cx="180" cy="294"/>
                </a:xfrm>
              </p:grpSpPr>
              <p:grpSp>
                <p:nvGrpSpPr>
                  <p:cNvPr id="228" name="Group 9"/>
                  <p:cNvGrpSpPr>
                    <a:grpSpLocks/>
                  </p:cNvGrpSpPr>
                  <p:nvPr/>
                </p:nvGrpSpPr>
                <p:grpSpPr bwMode="auto">
                  <a:xfrm>
                    <a:off x="4376" y="2314"/>
                    <a:ext cx="180" cy="69"/>
                    <a:chOff x="2544" y="2688"/>
                    <a:chExt cx="768" cy="336"/>
                  </a:xfrm>
                </p:grpSpPr>
                <p:sp>
                  <p:nvSpPr>
                    <p:cNvPr id="231"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32"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229"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30"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13" name="Group 14"/>
              <p:cNvGrpSpPr>
                <a:grpSpLocks/>
              </p:cNvGrpSpPr>
              <p:nvPr/>
            </p:nvGrpSpPr>
            <p:grpSpPr bwMode="auto">
              <a:xfrm>
                <a:off x="4329" y="152"/>
                <a:ext cx="206" cy="240"/>
                <a:chOff x="4329" y="152"/>
                <a:chExt cx="206" cy="240"/>
              </a:xfrm>
            </p:grpSpPr>
            <p:sp>
              <p:nvSpPr>
                <p:cNvPr id="214"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15"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16"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17"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87" name="Group 186"/>
            <p:cNvGrpSpPr/>
            <p:nvPr/>
          </p:nvGrpSpPr>
          <p:grpSpPr>
            <a:xfrm>
              <a:off x="2814997" y="3296002"/>
              <a:ext cx="451085" cy="814094"/>
              <a:chOff x="6525636" y="203200"/>
              <a:chExt cx="646457" cy="1166692"/>
            </a:xfrm>
          </p:grpSpPr>
          <p:sp>
            <p:nvSpPr>
              <p:cNvPr id="192"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3"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4"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5"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96" name="Isosceles Triangle 195"/>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97" name="Group 196"/>
              <p:cNvGrpSpPr/>
              <p:nvPr/>
            </p:nvGrpSpPr>
            <p:grpSpPr>
              <a:xfrm>
                <a:off x="6721330" y="587057"/>
                <a:ext cx="450605" cy="162320"/>
                <a:chOff x="1406548" y="4084765"/>
                <a:chExt cx="1675064" cy="603406"/>
              </a:xfrm>
            </p:grpSpPr>
            <p:sp>
              <p:nvSpPr>
                <p:cNvPr id="206" name="Freeform 205"/>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Freeform 206"/>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Freeform 207"/>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Freeform 208"/>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8"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199" name="Group 198"/>
              <p:cNvGrpSpPr/>
              <p:nvPr/>
            </p:nvGrpSpPr>
            <p:grpSpPr>
              <a:xfrm>
                <a:off x="6673589" y="253038"/>
                <a:ext cx="371382" cy="432710"/>
                <a:chOff x="2826285" y="1816293"/>
                <a:chExt cx="399010" cy="464901"/>
              </a:xfrm>
            </p:grpSpPr>
            <p:sp>
              <p:nvSpPr>
                <p:cNvPr id="202"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3"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4"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00"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201"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grpSp>
      <p:grpSp>
        <p:nvGrpSpPr>
          <p:cNvPr id="10" name="Group 9"/>
          <p:cNvGrpSpPr/>
          <p:nvPr/>
        </p:nvGrpSpPr>
        <p:grpSpPr>
          <a:xfrm>
            <a:off x="1455098" y="1423439"/>
            <a:ext cx="4420804" cy="1643854"/>
            <a:chOff x="1455098" y="1423439"/>
            <a:chExt cx="4420804" cy="1643854"/>
          </a:xfrm>
        </p:grpSpPr>
        <p:pic>
          <p:nvPicPr>
            <p:cNvPr id="6" name="Picture 5"/>
            <p:cNvPicPr>
              <a:picLocks noChangeAspect="1"/>
            </p:cNvPicPr>
            <p:nvPr/>
          </p:nvPicPr>
          <p:blipFill>
            <a:blip r:embed="rId14"/>
            <a:stretch>
              <a:fillRect/>
            </a:stretch>
          </p:blipFill>
          <p:spPr>
            <a:xfrm>
              <a:off x="2135381" y="1736252"/>
              <a:ext cx="215121" cy="387217"/>
            </a:xfrm>
            <a:prstGeom prst="rect">
              <a:avLst/>
            </a:prstGeom>
            <a:noFill/>
            <a:ln>
              <a:noFill/>
            </a:ln>
            <a:effectLst>
              <a:outerShdw blurRad="50800" dist="25400" dir="2700000" algn="tl" rotWithShape="0">
                <a:prstClr val="black">
                  <a:alpha val="40000"/>
                </a:prstClr>
              </a:outerShdw>
            </a:effectLst>
          </p:spPr>
        </p:pic>
        <p:pic>
          <p:nvPicPr>
            <p:cNvPr id="233" name="Picture 232"/>
            <p:cNvPicPr>
              <a:picLocks noChangeAspect="1"/>
            </p:cNvPicPr>
            <p:nvPr/>
          </p:nvPicPr>
          <p:blipFill>
            <a:blip r:embed="rId14"/>
            <a:stretch>
              <a:fillRect/>
            </a:stretch>
          </p:blipFill>
          <p:spPr>
            <a:xfrm>
              <a:off x="2443352" y="1672869"/>
              <a:ext cx="215121" cy="387217"/>
            </a:xfrm>
            <a:prstGeom prst="rect">
              <a:avLst/>
            </a:prstGeom>
            <a:noFill/>
            <a:ln>
              <a:noFill/>
            </a:ln>
            <a:effectLst>
              <a:outerShdw blurRad="50800" dist="25400" dir="2700000" algn="tl" rotWithShape="0">
                <a:prstClr val="black">
                  <a:alpha val="40000"/>
                </a:prstClr>
              </a:outerShdw>
            </a:effectLst>
          </p:spPr>
        </p:pic>
        <p:pic>
          <p:nvPicPr>
            <p:cNvPr id="234" name="Picture 233"/>
            <p:cNvPicPr>
              <a:picLocks noChangeAspect="1"/>
            </p:cNvPicPr>
            <p:nvPr/>
          </p:nvPicPr>
          <p:blipFill>
            <a:blip r:embed="rId14"/>
            <a:stretch>
              <a:fillRect/>
            </a:stretch>
          </p:blipFill>
          <p:spPr>
            <a:xfrm>
              <a:off x="2679659" y="1780905"/>
              <a:ext cx="215121" cy="387217"/>
            </a:xfrm>
            <a:prstGeom prst="rect">
              <a:avLst/>
            </a:prstGeom>
            <a:noFill/>
            <a:ln>
              <a:noFill/>
            </a:ln>
            <a:effectLst>
              <a:outerShdw blurRad="50800" dist="25400" dir="2700000" algn="tl" rotWithShape="0">
                <a:prstClr val="black">
                  <a:alpha val="40000"/>
                </a:prstClr>
              </a:outerShdw>
            </a:effectLst>
          </p:spPr>
        </p:pic>
        <p:pic>
          <p:nvPicPr>
            <p:cNvPr id="235" name="Picture 234"/>
            <p:cNvPicPr>
              <a:picLocks noChangeAspect="1"/>
            </p:cNvPicPr>
            <p:nvPr/>
          </p:nvPicPr>
          <p:blipFill>
            <a:blip r:embed="rId14"/>
            <a:stretch>
              <a:fillRect/>
            </a:stretch>
          </p:blipFill>
          <p:spPr>
            <a:xfrm>
              <a:off x="2911212" y="1682772"/>
              <a:ext cx="215121" cy="387217"/>
            </a:xfrm>
            <a:prstGeom prst="rect">
              <a:avLst/>
            </a:prstGeom>
            <a:noFill/>
            <a:ln>
              <a:noFill/>
            </a:ln>
            <a:effectLst>
              <a:outerShdw blurRad="50800" dist="25400" dir="2700000" algn="tl" rotWithShape="0">
                <a:prstClr val="black">
                  <a:alpha val="40000"/>
                </a:prstClr>
              </a:outerShdw>
            </a:effectLst>
          </p:spPr>
        </p:pic>
        <p:pic>
          <p:nvPicPr>
            <p:cNvPr id="236" name="Picture 235"/>
            <p:cNvPicPr>
              <a:picLocks noChangeAspect="1"/>
            </p:cNvPicPr>
            <p:nvPr/>
          </p:nvPicPr>
          <p:blipFill>
            <a:blip r:embed="rId14"/>
            <a:stretch>
              <a:fillRect/>
            </a:stretch>
          </p:blipFill>
          <p:spPr>
            <a:xfrm>
              <a:off x="3153844" y="1621483"/>
              <a:ext cx="215121" cy="387217"/>
            </a:xfrm>
            <a:prstGeom prst="rect">
              <a:avLst/>
            </a:prstGeom>
            <a:noFill/>
            <a:ln>
              <a:noFill/>
            </a:ln>
            <a:effectLst>
              <a:outerShdw blurRad="50800" dist="25400" dir="2700000" algn="tl" rotWithShape="0">
                <a:prstClr val="black">
                  <a:alpha val="40000"/>
                </a:prstClr>
              </a:outerShdw>
            </a:effectLst>
          </p:spPr>
        </p:pic>
        <p:pic>
          <p:nvPicPr>
            <p:cNvPr id="237" name="Picture 236"/>
            <p:cNvPicPr>
              <a:picLocks noChangeAspect="1"/>
            </p:cNvPicPr>
            <p:nvPr/>
          </p:nvPicPr>
          <p:blipFill>
            <a:blip r:embed="rId14"/>
            <a:stretch>
              <a:fillRect/>
            </a:stretch>
          </p:blipFill>
          <p:spPr>
            <a:xfrm>
              <a:off x="3451760" y="1565696"/>
              <a:ext cx="215121" cy="387217"/>
            </a:xfrm>
            <a:prstGeom prst="rect">
              <a:avLst/>
            </a:prstGeom>
            <a:noFill/>
            <a:ln>
              <a:noFill/>
            </a:ln>
            <a:effectLst>
              <a:outerShdw blurRad="50800" dist="25400" dir="2700000" algn="tl" rotWithShape="0">
                <a:prstClr val="black">
                  <a:alpha val="40000"/>
                </a:prstClr>
              </a:outerShdw>
            </a:effectLst>
          </p:spPr>
        </p:pic>
        <p:pic>
          <p:nvPicPr>
            <p:cNvPr id="238" name="Picture 237"/>
            <p:cNvPicPr>
              <a:picLocks noChangeAspect="1"/>
            </p:cNvPicPr>
            <p:nvPr/>
          </p:nvPicPr>
          <p:blipFill>
            <a:blip r:embed="rId14"/>
            <a:stretch>
              <a:fillRect/>
            </a:stretch>
          </p:blipFill>
          <p:spPr>
            <a:xfrm>
              <a:off x="3775519" y="1568604"/>
              <a:ext cx="215121" cy="387217"/>
            </a:xfrm>
            <a:prstGeom prst="rect">
              <a:avLst/>
            </a:prstGeom>
            <a:noFill/>
            <a:ln>
              <a:noFill/>
            </a:ln>
            <a:effectLst>
              <a:outerShdw blurRad="50800" dist="25400" dir="2700000" algn="tl" rotWithShape="0">
                <a:prstClr val="black">
                  <a:alpha val="40000"/>
                </a:prstClr>
              </a:outerShdw>
            </a:effectLst>
          </p:spPr>
        </p:pic>
        <p:pic>
          <p:nvPicPr>
            <p:cNvPr id="239" name="Picture 238"/>
            <p:cNvPicPr>
              <a:picLocks noChangeAspect="1"/>
            </p:cNvPicPr>
            <p:nvPr/>
          </p:nvPicPr>
          <p:blipFill>
            <a:blip r:embed="rId14"/>
            <a:stretch>
              <a:fillRect/>
            </a:stretch>
          </p:blipFill>
          <p:spPr>
            <a:xfrm>
              <a:off x="4039596" y="1534644"/>
              <a:ext cx="215121" cy="387217"/>
            </a:xfrm>
            <a:prstGeom prst="rect">
              <a:avLst/>
            </a:prstGeom>
            <a:noFill/>
            <a:ln>
              <a:noFill/>
            </a:ln>
            <a:effectLst>
              <a:outerShdw blurRad="50800" dist="25400" dir="2700000" algn="tl" rotWithShape="0">
                <a:prstClr val="black">
                  <a:alpha val="40000"/>
                </a:prstClr>
              </a:outerShdw>
            </a:effectLst>
          </p:spPr>
        </p:pic>
        <p:pic>
          <p:nvPicPr>
            <p:cNvPr id="240" name="Picture 239"/>
            <p:cNvPicPr>
              <a:picLocks noChangeAspect="1"/>
            </p:cNvPicPr>
            <p:nvPr/>
          </p:nvPicPr>
          <p:blipFill>
            <a:blip r:embed="rId14"/>
            <a:stretch>
              <a:fillRect/>
            </a:stretch>
          </p:blipFill>
          <p:spPr>
            <a:xfrm>
              <a:off x="4291959" y="1453977"/>
              <a:ext cx="215121" cy="387217"/>
            </a:xfrm>
            <a:prstGeom prst="rect">
              <a:avLst/>
            </a:prstGeom>
            <a:noFill/>
            <a:ln>
              <a:noFill/>
            </a:ln>
            <a:effectLst>
              <a:outerShdw blurRad="50800" dist="25400" dir="2700000" algn="tl" rotWithShape="0">
                <a:prstClr val="black">
                  <a:alpha val="40000"/>
                </a:prstClr>
              </a:outerShdw>
            </a:effectLst>
          </p:spPr>
        </p:pic>
        <p:pic>
          <p:nvPicPr>
            <p:cNvPr id="241" name="Picture 240"/>
            <p:cNvPicPr>
              <a:picLocks noChangeAspect="1"/>
            </p:cNvPicPr>
            <p:nvPr/>
          </p:nvPicPr>
          <p:blipFill>
            <a:blip r:embed="rId14"/>
            <a:stretch>
              <a:fillRect/>
            </a:stretch>
          </p:blipFill>
          <p:spPr>
            <a:xfrm>
              <a:off x="4690242" y="1489279"/>
              <a:ext cx="215121" cy="387217"/>
            </a:xfrm>
            <a:prstGeom prst="rect">
              <a:avLst/>
            </a:prstGeom>
            <a:noFill/>
            <a:ln>
              <a:noFill/>
            </a:ln>
            <a:effectLst>
              <a:outerShdw blurRad="50800" dist="25400" dir="2700000" algn="tl" rotWithShape="0">
                <a:prstClr val="black">
                  <a:alpha val="40000"/>
                </a:prstClr>
              </a:outerShdw>
            </a:effectLst>
          </p:spPr>
        </p:pic>
        <p:pic>
          <p:nvPicPr>
            <p:cNvPr id="242" name="Picture 241"/>
            <p:cNvPicPr>
              <a:picLocks noChangeAspect="1"/>
            </p:cNvPicPr>
            <p:nvPr/>
          </p:nvPicPr>
          <p:blipFill>
            <a:blip r:embed="rId14"/>
            <a:stretch>
              <a:fillRect/>
            </a:stretch>
          </p:blipFill>
          <p:spPr>
            <a:xfrm>
              <a:off x="4998639" y="1591101"/>
              <a:ext cx="215121" cy="387217"/>
            </a:xfrm>
            <a:prstGeom prst="rect">
              <a:avLst/>
            </a:prstGeom>
            <a:noFill/>
            <a:ln>
              <a:noFill/>
            </a:ln>
            <a:effectLst>
              <a:outerShdw blurRad="50800" dist="25400" dir="2700000" algn="tl" rotWithShape="0">
                <a:prstClr val="black">
                  <a:alpha val="40000"/>
                </a:prstClr>
              </a:outerShdw>
            </a:effectLst>
          </p:spPr>
        </p:pic>
        <p:pic>
          <p:nvPicPr>
            <p:cNvPr id="243" name="Picture 242"/>
            <p:cNvPicPr>
              <a:picLocks noChangeAspect="1"/>
            </p:cNvPicPr>
            <p:nvPr/>
          </p:nvPicPr>
          <p:blipFill>
            <a:blip r:embed="rId14"/>
            <a:stretch>
              <a:fillRect/>
            </a:stretch>
          </p:blipFill>
          <p:spPr>
            <a:xfrm>
              <a:off x="5302269" y="1493151"/>
              <a:ext cx="215121" cy="387217"/>
            </a:xfrm>
            <a:prstGeom prst="rect">
              <a:avLst/>
            </a:prstGeom>
            <a:noFill/>
            <a:ln>
              <a:noFill/>
            </a:ln>
            <a:effectLst>
              <a:outerShdw blurRad="50800" dist="25400" dir="2700000" algn="tl" rotWithShape="0">
                <a:prstClr val="black">
                  <a:alpha val="40000"/>
                </a:prstClr>
              </a:outerShdw>
            </a:effectLst>
          </p:spPr>
        </p:pic>
        <p:pic>
          <p:nvPicPr>
            <p:cNvPr id="244" name="Picture 243"/>
            <p:cNvPicPr>
              <a:picLocks noChangeAspect="1"/>
            </p:cNvPicPr>
            <p:nvPr/>
          </p:nvPicPr>
          <p:blipFill>
            <a:blip r:embed="rId14"/>
            <a:stretch>
              <a:fillRect/>
            </a:stretch>
          </p:blipFill>
          <p:spPr>
            <a:xfrm>
              <a:off x="5660781" y="1423439"/>
              <a:ext cx="215121" cy="387217"/>
            </a:xfrm>
            <a:prstGeom prst="rect">
              <a:avLst/>
            </a:prstGeom>
            <a:noFill/>
            <a:ln>
              <a:noFill/>
            </a:ln>
            <a:effectLst>
              <a:outerShdw blurRad="50800" dist="25400" dir="2700000" algn="tl" rotWithShape="0">
                <a:prstClr val="black">
                  <a:alpha val="40000"/>
                </a:prstClr>
              </a:outerShdw>
            </a:effectLst>
          </p:spPr>
        </p:pic>
        <p:pic>
          <p:nvPicPr>
            <p:cNvPr id="245" name="Picture 244"/>
            <p:cNvPicPr>
              <a:picLocks noChangeAspect="1"/>
            </p:cNvPicPr>
            <p:nvPr/>
          </p:nvPicPr>
          <p:blipFill>
            <a:blip r:embed="rId14"/>
            <a:stretch>
              <a:fillRect/>
            </a:stretch>
          </p:blipFill>
          <p:spPr>
            <a:xfrm>
              <a:off x="5209856" y="1818098"/>
              <a:ext cx="215121" cy="387217"/>
            </a:xfrm>
            <a:prstGeom prst="rect">
              <a:avLst/>
            </a:prstGeom>
            <a:noFill/>
            <a:ln>
              <a:noFill/>
            </a:ln>
            <a:effectLst>
              <a:outerShdw blurRad="50800" dist="25400" dir="2700000" algn="tl" rotWithShape="0">
                <a:prstClr val="black">
                  <a:alpha val="40000"/>
                </a:prstClr>
              </a:outerShdw>
            </a:effectLst>
          </p:spPr>
        </p:pic>
        <p:pic>
          <p:nvPicPr>
            <p:cNvPr id="246" name="Picture 245"/>
            <p:cNvPicPr>
              <a:picLocks noChangeAspect="1"/>
            </p:cNvPicPr>
            <p:nvPr/>
          </p:nvPicPr>
          <p:blipFill>
            <a:blip r:embed="rId14"/>
            <a:stretch>
              <a:fillRect/>
            </a:stretch>
          </p:blipFill>
          <p:spPr>
            <a:xfrm>
              <a:off x="4886486" y="1940242"/>
              <a:ext cx="215121" cy="387217"/>
            </a:xfrm>
            <a:prstGeom prst="rect">
              <a:avLst/>
            </a:prstGeom>
            <a:noFill/>
            <a:ln>
              <a:noFill/>
            </a:ln>
            <a:effectLst>
              <a:outerShdw blurRad="50800" dist="25400" dir="2700000" algn="tl" rotWithShape="0">
                <a:prstClr val="black">
                  <a:alpha val="40000"/>
                </a:prstClr>
              </a:outerShdw>
            </a:effectLst>
          </p:spPr>
        </p:pic>
        <p:pic>
          <p:nvPicPr>
            <p:cNvPr id="247" name="Picture 246"/>
            <p:cNvPicPr>
              <a:picLocks noChangeAspect="1"/>
            </p:cNvPicPr>
            <p:nvPr/>
          </p:nvPicPr>
          <p:blipFill>
            <a:blip r:embed="rId14"/>
            <a:stretch>
              <a:fillRect/>
            </a:stretch>
          </p:blipFill>
          <p:spPr>
            <a:xfrm>
              <a:off x="4445742" y="1624228"/>
              <a:ext cx="215121" cy="387217"/>
            </a:xfrm>
            <a:prstGeom prst="rect">
              <a:avLst/>
            </a:prstGeom>
            <a:noFill/>
            <a:ln>
              <a:noFill/>
            </a:ln>
            <a:effectLst>
              <a:outerShdw blurRad="50800" dist="25400" dir="2700000" algn="tl" rotWithShape="0">
                <a:prstClr val="black">
                  <a:alpha val="40000"/>
                </a:prstClr>
              </a:outerShdw>
            </a:effectLst>
          </p:spPr>
        </p:pic>
        <p:pic>
          <p:nvPicPr>
            <p:cNvPr id="248" name="Picture 247"/>
            <p:cNvPicPr>
              <a:picLocks noChangeAspect="1"/>
            </p:cNvPicPr>
            <p:nvPr/>
          </p:nvPicPr>
          <p:blipFill>
            <a:blip r:embed="rId14"/>
            <a:stretch>
              <a:fillRect/>
            </a:stretch>
          </p:blipFill>
          <p:spPr>
            <a:xfrm>
              <a:off x="4199039" y="1696550"/>
              <a:ext cx="215121" cy="387217"/>
            </a:xfrm>
            <a:prstGeom prst="rect">
              <a:avLst/>
            </a:prstGeom>
            <a:noFill/>
            <a:ln>
              <a:noFill/>
            </a:ln>
            <a:effectLst>
              <a:outerShdw blurRad="50800" dist="25400" dir="2700000" algn="tl" rotWithShape="0">
                <a:prstClr val="black">
                  <a:alpha val="40000"/>
                </a:prstClr>
              </a:outerShdw>
            </a:effectLst>
          </p:spPr>
        </p:pic>
        <p:pic>
          <p:nvPicPr>
            <p:cNvPr id="249" name="Picture 248"/>
            <p:cNvPicPr>
              <a:picLocks noChangeAspect="1"/>
            </p:cNvPicPr>
            <p:nvPr/>
          </p:nvPicPr>
          <p:blipFill>
            <a:blip r:embed="rId14"/>
            <a:stretch>
              <a:fillRect/>
            </a:stretch>
          </p:blipFill>
          <p:spPr>
            <a:xfrm>
              <a:off x="3929684" y="1835125"/>
              <a:ext cx="215121" cy="387217"/>
            </a:xfrm>
            <a:prstGeom prst="rect">
              <a:avLst/>
            </a:prstGeom>
            <a:noFill/>
            <a:ln>
              <a:noFill/>
            </a:ln>
            <a:effectLst>
              <a:outerShdw blurRad="50800" dist="25400" dir="2700000" algn="tl" rotWithShape="0">
                <a:prstClr val="black">
                  <a:alpha val="40000"/>
                </a:prstClr>
              </a:outerShdw>
            </a:effectLst>
          </p:spPr>
        </p:pic>
        <p:pic>
          <p:nvPicPr>
            <p:cNvPr id="250" name="Picture 249"/>
            <p:cNvPicPr>
              <a:picLocks noChangeAspect="1"/>
            </p:cNvPicPr>
            <p:nvPr/>
          </p:nvPicPr>
          <p:blipFill>
            <a:blip r:embed="rId14"/>
            <a:stretch>
              <a:fillRect/>
            </a:stretch>
          </p:blipFill>
          <p:spPr>
            <a:xfrm>
              <a:off x="3633806" y="1780131"/>
              <a:ext cx="215121" cy="387217"/>
            </a:xfrm>
            <a:prstGeom prst="rect">
              <a:avLst/>
            </a:prstGeom>
            <a:noFill/>
            <a:ln>
              <a:noFill/>
            </a:ln>
            <a:effectLst>
              <a:outerShdw blurRad="50800" dist="25400" dir="2700000" algn="tl" rotWithShape="0">
                <a:prstClr val="black">
                  <a:alpha val="40000"/>
                </a:prstClr>
              </a:outerShdw>
            </a:effectLst>
          </p:spPr>
        </p:pic>
        <p:pic>
          <p:nvPicPr>
            <p:cNvPr id="251" name="Picture 250"/>
            <p:cNvPicPr>
              <a:picLocks noChangeAspect="1"/>
            </p:cNvPicPr>
            <p:nvPr/>
          </p:nvPicPr>
          <p:blipFill>
            <a:blip r:embed="rId14"/>
            <a:stretch>
              <a:fillRect/>
            </a:stretch>
          </p:blipFill>
          <p:spPr>
            <a:xfrm>
              <a:off x="3349452" y="1863239"/>
              <a:ext cx="215121" cy="387217"/>
            </a:xfrm>
            <a:prstGeom prst="rect">
              <a:avLst/>
            </a:prstGeom>
            <a:noFill/>
            <a:ln>
              <a:noFill/>
            </a:ln>
            <a:effectLst>
              <a:outerShdw blurRad="50800" dist="25400" dir="2700000" algn="tl" rotWithShape="0">
                <a:prstClr val="black">
                  <a:alpha val="40000"/>
                </a:prstClr>
              </a:outerShdw>
            </a:effectLst>
          </p:spPr>
        </p:pic>
        <p:pic>
          <p:nvPicPr>
            <p:cNvPr id="252" name="Picture 251"/>
            <p:cNvPicPr>
              <a:picLocks noChangeAspect="1"/>
            </p:cNvPicPr>
            <p:nvPr/>
          </p:nvPicPr>
          <p:blipFill>
            <a:blip r:embed="rId14"/>
            <a:stretch>
              <a:fillRect/>
            </a:stretch>
          </p:blipFill>
          <p:spPr>
            <a:xfrm>
              <a:off x="3064698" y="2033914"/>
              <a:ext cx="215121" cy="387217"/>
            </a:xfrm>
            <a:prstGeom prst="rect">
              <a:avLst/>
            </a:prstGeom>
            <a:noFill/>
            <a:ln>
              <a:noFill/>
            </a:ln>
            <a:effectLst>
              <a:outerShdw blurRad="50800" dist="25400" dir="2700000" algn="tl" rotWithShape="0">
                <a:prstClr val="black">
                  <a:alpha val="40000"/>
                </a:prstClr>
              </a:outerShdw>
            </a:effectLst>
          </p:spPr>
        </p:pic>
        <p:pic>
          <p:nvPicPr>
            <p:cNvPr id="253" name="Picture 252"/>
            <p:cNvPicPr>
              <a:picLocks noChangeAspect="1"/>
            </p:cNvPicPr>
            <p:nvPr/>
          </p:nvPicPr>
          <p:blipFill>
            <a:blip r:embed="rId14"/>
            <a:stretch>
              <a:fillRect/>
            </a:stretch>
          </p:blipFill>
          <p:spPr>
            <a:xfrm>
              <a:off x="2819407" y="2043484"/>
              <a:ext cx="215121" cy="387217"/>
            </a:xfrm>
            <a:prstGeom prst="rect">
              <a:avLst/>
            </a:prstGeom>
            <a:noFill/>
            <a:ln>
              <a:noFill/>
            </a:ln>
            <a:effectLst>
              <a:outerShdw blurRad="50800" dist="25400" dir="2700000" algn="tl" rotWithShape="0">
                <a:prstClr val="black">
                  <a:alpha val="40000"/>
                </a:prstClr>
              </a:outerShdw>
            </a:effectLst>
          </p:spPr>
        </p:pic>
        <p:pic>
          <p:nvPicPr>
            <p:cNvPr id="254" name="Picture 253"/>
            <p:cNvPicPr>
              <a:picLocks noChangeAspect="1"/>
            </p:cNvPicPr>
            <p:nvPr/>
          </p:nvPicPr>
          <p:blipFill>
            <a:blip r:embed="rId14"/>
            <a:stretch>
              <a:fillRect/>
            </a:stretch>
          </p:blipFill>
          <p:spPr>
            <a:xfrm>
              <a:off x="2442081" y="1976240"/>
              <a:ext cx="215121" cy="387217"/>
            </a:xfrm>
            <a:prstGeom prst="rect">
              <a:avLst/>
            </a:prstGeom>
            <a:noFill/>
            <a:ln>
              <a:noFill/>
            </a:ln>
            <a:effectLst>
              <a:outerShdw blurRad="50800" dist="25400" dir="2700000" algn="tl" rotWithShape="0">
                <a:prstClr val="black">
                  <a:alpha val="40000"/>
                </a:prstClr>
              </a:outerShdw>
            </a:effectLst>
          </p:spPr>
        </p:pic>
        <p:pic>
          <p:nvPicPr>
            <p:cNvPr id="255" name="Picture 254"/>
            <p:cNvPicPr>
              <a:picLocks noChangeAspect="1"/>
            </p:cNvPicPr>
            <p:nvPr/>
          </p:nvPicPr>
          <p:blipFill>
            <a:blip r:embed="rId14"/>
            <a:stretch>
              <a:fillRect/>
            </a:stretch>
          </p:blipFill>
          <p:spPr>
            <a:xfrm>
              <a:off x="2225258" y="2121257"/>
              <a:ext cx="215121" cy="387217"/>
            </a:xfrm>
            <a:prstGeom prst="rect">
              <a:avLst/>
            </a:prstGeom>
            <a:noFill/>
            <a:ln>
              <a:noFill/>
            </a:ln>
            <a:effectLst>
              <a:outerShdw blurRad="50800" dist="25400" dir="2700000" algn="tl" rotWithShape="0">
                <a:prstClr val="black">
                  <a:alpha val="40000"/>
                </a:prstClr>
              </a:outerShdw>
            </a:effectLst>
          </p:spPr>
        </p:pic>
        <p:pic>
          <p:nvPicPr>
            <p:cNvPr id="256" name="Picture 255"/>
            <p:cNvPicPr>
              <a:picLocks noChangeAspect="1"/>
            </p:cNvPicPr>
            <p:nvPr/>
          </p:nvPicPr>
          <p:blipFill>
            <a:blip r:embed="rId14"/>
            <a:stretch>
              <a:fillRect/>
            </a:stretch>
          </p:blipFill>
          <p:spPr>
            <a:xfrm>
              <a:off x="1858913" y="1850724"/>
              <a:ext cx="215121" cy="387217"/>
            </a:xfrm>
            <a:prstGeom prst="rect">
              <a:avLst/>
            </a:prstGeom>
            <a:noFill/>
            <a:ln>
              <a:noFill/>
            </a:ln>
            <a:effectLst>
              <a:outerShdw blurRad="50800" dist="25400" dir="2700000" algn="tl" rotWithShape="0">
                <a:prstClr val="black">
                  <a:alpha val="40000"/>
                </a:prstClr>
              </a:outerShdw>
            </a:effectLst>
          </p:spPr>
        </p:pic>
        <p:pic>
          <p:nvPicPr>
            <p:cNvPr id="257" name="Picture 256"/>
            <p:cNvPicPr>
              <a:picLocks noChangeAspect="1"/>
            </p:cNvPicPr>
            <p:nvPr/>
          </p:nvPicPr>
          <p:blipFill>
            <a:blip r:embed="rId14"/>
            <a:stretch>
              <a:fillRect/>
            </a:stretch>
          </p:blipFill>
          <p:spPr>
            <a:xfrm>
              <a:off x="1683945" y="2028614"/>
              <a:ext cx="215121" cy="387217"/>
            </a:xfrm>
            <a:prstGeom prst="rect">
              <a:avLst/>
            </a:prstGeom>
            <a:noFill/>
            <a:ln>
              <a:noFill/>
            </a:ln>
            <a:effectLst>
              <a:outerShdw blurRad="50800" dist="25400" dir="2700000" algn="tl" rotWithShape="0">
                <a:prstClr val="black">
                  <a:alpha val="40000"/>
                </a:prstClr>
              </a:outerShdw>
            </a:effectLst>
          </p:spPr>
        </p:pic>
        <p:pic>
          <p:nvPicPr>
            <p:cNvPr id="258" name="Picture 257"/>
            <p:cNvPicPr>
              <a:picLocks noChangeAspect="1"/>
            </p:cNvPicPr>
            <p:nvPr/>
          </p:nvPicPr>
          <p:blipFill>
            <a:blip r:embed="rId14"/>
            <a:stretch>
              <a:fillRect/>
            </a:stretch>
          </p:blipFill>
          <p:spPr>
            <a:xfrm>
              <a:off x="1455098" y="2382712"/>
              <a:ext cx="215121" cy="387217"/>
            </a:xfrm>
            <a:prstGeom prst="rect">
              <a:avLst/>
            </a:prstGeom>
            <a:noFill/>
            <a:ln>
              <a:noFill/>
            </a:ln>
            <a:effectLst>
              <a:outerShdw blurRad="50800" dist="25400" dir="2700000" algn="tl" rotWithShape="0">
                <a:prstClr val="black">
                  <a:alpha val="40000"/>
                </a:prstClr>
              </a:outerShdw>
            </a:effectLst>
          </p:spPr>
        </p:pic>
        <p:pic>
          <p:nvPicPr>
            <p:cNvPr id="259" name="Picture 258"/>
            <p:cNvPicPr>
              <a:picLocks noChangeAspect="1"/>
            </p:cNvPicPr>
            <p:nvPr/>
          </p:nvPicPr>
          <p:blipFill>
            <a:blip r:embed="rId14"/>
            <a:stretch>
              <a:fillRect/>
            </a:stretch>
          </p:blipFill>
          <p:spPr>
            <a:xfrm>
              <a:off x="1990669" y="2243677"/>
              <a:ext cx="215121" cy="387217"/>
            </a:xfrm>
            <a:prstGeom prst="rect">
              <a:avLst/>
            </a:prstGeom>
            <a:noFill/>
            <a:ln>
              <a:noFill/>
            </a:ln>
            <a:effectLst>
              <a:outerShdw blurRad="50800" dist="25400" dir="2700000" algn="tl" rotWithShape="0">
                <a:prstClr val="black">
                  <a:alpha val="40000"/>
                </a:prstClr>
              </a:outerShdw>
            </a:effectLst>
          </p:spPr>
        </p:pic>
        <p:pic>
          <p:nvPicPr>
            <p:cNvPr id="260" name="Picture 259"/>
            <p:cNvPicPr>
              <a:picLocks noChangeAspect="1"/>
            </p:cNvPicPr>
            <p:nvPr/>
          </p:nvPicPr>
          <p:blipFill>
            <a:blip r:embed="rId14"/>
            <a:stretch>
              <a:fillRect/>
            </a:stretch>
          </p:blipFill>
          <p:spPr>
            <a:xfrm>
              <a:off x="1772190" y="2421567"/>
              <a:ext cx="215121" cy="387217"/>
            </a:xfrm>
            <a:prstGeom prst="rect">
              <a:avLst/>
            </a:prstGeom>
            <a:noFill/>
            <a:ln>
              <a:noFill/>
            </a:ln>
            <a:effectLst>
              <a:outerShdw blurRad="50800" dist="25400" dir="2700000" algn="tl" rotWithShape="0">
                <a:prstClr val="black">
                  <a:alpha val="40000"/>
                </a:prstClr>
              </a:outerShdw>
            </a:effectLst>
          </p:spPr>
        </p:pic>
        <p:pic>
          <p:nvPicPr>
            <p:cNvPr id="261" name="Picture 260"/>
            <p:cNvPicPr>
              <a:picLocks noChangeAspect="1"/>
            </p:cNvPicPr>
            <p:nvPr/>
          </p:nvPicPr>
          <p:blipFill>
            <a:blip r:embed="rId14"/>
            <a:stretch>
              <a:fillRect/>
            </a:stretch>
          </p:blipFill>
          <p:spPr>
            <a:xfrm>
              <a:off x="2119338" y="2561839"/>
              <a:ext cx="215121" cy="387217"/>
            </a:xfrm>
            <a:prstGeom prst="rect">
              <a:avLst/>
            </a:prstGeom>
            <a:noFill/>
            <a:ln>
              <a:noFill/>
            </a:ln>
            <a:effectLst>
              <a:outerShdw blurRad="50800" dist="25400" dir="2700000" algn="tl" rotWithShape="0">
                <a:prstClr val="black">
                  <a:alpha val="40000"/>
                </a:prstClr>
              </a:outerShdw>
            </a:effectLst>
          </p:spPr>
        </p:pic>
        <p:pic>
          <p:nvPicPr>
            <p:cNvPr id="262" name="Picture 261"/>
            <p:cNvPicPr>
              <a:picLocks noChangeAspect="1"/>
            </p:cNvPicPr>
            <p:nvPr/>
          </p:nvPicPr>
          <p:blipFill>
            <a:blip r:embed="rId14"/>
            <a:stretch>
              <a:fillRect/>
            </a:stretch>
          </p:blipFill>
          <p:spPr>
            <a:xfrm>
              <a:off x="2372503" y="2440657"/>
              <a:ext cx="215121" cy="387217"/>
            </a:xfrm>
            <a:prstGeom prst="rect">
              <a:avLst/>
            </a:prstGeom>
            <a:noFill/>
            <a:ln>
              <a:noFill/>
            </a:ln>
            <a:effectLst>
              <a:outerShdw blurRad="50800" dist="25400" dir="2700000" algn="tl" rotWithShape="0">
                <a:prstClr val="black">
                  <a:alpha val="40000"/>
                </a:prstClr>
              </a:outerShdw>
            </a:effectLst>
          </p:spPr>
        </p:pic>
        <p:pic>
          <p:nvPicPr>
            <p:cNvPr id="263" name="Picture 262"/>
            <p:cNvPicPr>
              <a:picLocks noChangeAspect="1"/>
            </p:cNvPicPr>
            <p:nvPr/>
          </p:nvPicPr>
          <p:blipFill>
            <a:blip r:embed="rId14"/>
            <a:stretch>
              <a:fillRect/>
            </a:stretch>
          </p:blipFill>
          <p:spPr>
            <a:xfrm>
              <a:off x="2609118" y="2252872"/>
              <a:ext cx="215121" cy="387217"/>
            </a:xfrm>
            <a:prstGeom prst="rect">
              <a:avLst/>
            </a:prstGeom>
            <a:noFill/>
            <a:ln>
              <a:noFill/>
            </a:ln>
            <a:effectLst>
              <a:outerShdw blurRad="50800" dist="25400" dir="2700000" algn="tl" rotWithShape="0">
                <a:prstClr val="black">
                  <a:alpha val="40000"/>
                </a:prstClr>
              </a:outerShdw>
            </a:effectLst>
          </p:spPr>
        </p:pic>
        <p:pic>
          <p:nvPicPr>
            <p:cNvPr id="264" name="Picture 263"/>
            <p:cNvPicPr>
              <a:picLocks noChangeAspect="1"/>
            </p:cNvPicPr>
            <p:nvPr/>
          </p:nvPicPr>
          <p:blipFill>
            <a:blip r:embed="rId14"/>
            <a:stretch>
              <a:fillRect/>
            </a:stretch>
          </p:blipFill>
          <p:spPr>
            <a:xfrm>
              <a:off x="2922962" y="2419683"/>
              <a:ext cx="215121" cy="387217"/>
            </a:xfrm>
            <a:prstGeom prst="rect">
              <a:avLst/>
            </a:prstGeom>
            <a:noFill/>
            <a:ln>
              <a:noFill/>
            </a:ln>
            <a:effectLst>
              <a:outerShdw blurRad="50800" dist="25400" dir="2700000" algn="tl" rotWithShape="0">
                <a:prstClr val="black">
                  <a:alpha val="40000"/>
                </a:prstClr>
              </a:outerShdw>
            </a:effectLst>
          </p:spPr>
        </p:pic>
        <p:pic>
          <p:nvPicPr>
            <p:cNvPr id="265" name="Picture 264"/>
            <p:cNvPicPr>
              <a:picLocks noChangeAspect="1"/>
            </p:cNvPicPr>
            <p:nvPr/>
          </p:nvPicPr>
          <p:blipFill>
            <a:blip r:embed="rId14"/>
            <a:stretch>
              <a:fillRect/>
            </a:stretch>
          </p:blipFill>
          <p:spPr>
            <a:xfrm>
              <a:off x="3230229" y="2298731"/>
              <a:ext cx="215121" cy="387217"/>
            </a:xfrm>
            <a:prstGeom prst="rect">
              <a:avLst/>
            </a:prstGeom>
            <a:noFill/>
            <a:ln>
              <a:noFill/>
            </a:ln>
            <a:effectLst>
              <a:outerShdw blurRad="50800" dist="25400" dir="2700000" algn="tl" rotWithShape="0">
                <a:prstClr val="black">
                  <a:alpha val="40000"/>
                </a:prstClr>
              </a:outerShdw>
            </a:effectLst>
          </p:spPr>
        </p:pic>
        <p:pic>
          <p:nvPicPr>
            <p:cNvPr id="266" name="Picture 265"/>
            <p:cNvPicPr>
              <a:picLocks noChangeAspect="1"/>
            </p:cNvPicPr>
            <p:nvPr/>
          </p:nvPicPr>
          <p:blipFill>
            <a:blip r:embed="rId14"/>
            <a:stretch>
              <a:fillRect/>
            </a:stretch>
          </p:blipFill>
          <p:spPr>
            <a:xfrm>
              <a:off x="3486726" y="2187660"/>
              <a:ext cx="215121" cy="387217"/>
            </a:xfrm>
            <a:prstGeom prst="rect">
              <a:avLst/>
            </a:prstGeom>
            <a:noFill/>
            <a:ln>
              <a:noFill/>
            </a:ln>
            <a:effectLst>
              <a:outerShdw blurRad="50800" dist="25400" dir="2700000" algn="tl" rotWithShape="0">
                <a:prstClr val="black">
                  <a:alpha val="40000"/>
                </a:prstClr>
              </a:outerShdw>
            </a:effectLst>
          </p:spPr>
        </p:pic>
        <p:pic>
          <p:nvPicPr>
            <p:cNvPr id="267" name="Picture 266"/>
            <p:cNvPicPr>
              <a:picLocks noChangeAspect="1"/>
            </p:cNvPicPr>
            <p:nvPr/>
          </p:nvPicPr>
          <p:blipFill>
            <a:blip r:embed="rId14"/>
            <a:stretch>
              <a:fillRect/>
            </a:stretch>
          </p:blipFill>
          <p:spPr>
            <a:xfrm>
              <a:off x="4164808" y="1984172"/>
              <a:ext cx="215121" cy="387217"/>
            </a:xfrm>
            <a:prstGeom prst="rect">
              <a:avLst/>
            </a:prstGeom>
            <a:noFill/>
            <a:ln>
              <a:noFill/>
            </a:ln>
            <a:effectLst>
              <a:outerShdw blurRad="50800" dist="25400" dir="2700000" algn="tl" rotWithShape="0">
                <a:prstClr val="black">
                  <a:alpha val="40000"/>
                </a:prstClr>
              </a:outerShdw>
            </a:effectLst>
          </p:spPr>
        </p:pic>
        <p:pic>
          <p:nvPicPr>
            <p:cNvPr id="268" name="Picture 267"/>
            <p:cNvPicPr>
              <a:picLocks noChangeAspect="1"/>
            </p:cNvPicPr>
            <p:nvPr/>
          </p:nvPicPr>
          <p:blipFill>
            <a:blip r:embed="rId14"/>
            <a:stretch>
              <a:fillRect/>
            </a:stretch>
          </p:blipFill>
          <p:spPr>
            <a:xfrm>
              <a:off x="4577128" y="1780473"/>
              <a:ext cx="215121" cy="387217"/>
            </a:xfrm>
            <a:prstGeom prst="rect">
              <a:avLst/>
            </a:prstGeom>
            <a:noFill/>
            <a:ln>
              <a:noFill/>
            </a:ln>
            <a:effectLst>
              <a:outerShdw blurRad="50800" dist="25400" dir="2700000" algn="tl" rotWithShape="0">
                <a:prstClr val="black">
                  <a:alpha val="40000"/>
                </a:prstClr>
              </a:outerShdw>
            </a:effectLst>
          </p:spPr>
        </p:pic>
        <p:pic>
          <p:nvPicPr>
            <p:cNvPr id="269" name="Picture 268"/>
            <p:cNvPicPr>
              <a:picLocks noChangeAspect="1"/>
            </p:cNvPicPr>
            <p:nvPr/>
          </p:nvPicPr>
          <p:blipFill>
            <a:blip r:embed="rId14"/>
            <a:stretch>
              <a:fillRect/>
            </a:stretch>
          </p:blipFill>
          <p:spPr>
            <a:xfrm>
              <a:off x="1685318" y="2680076"/>
              <a:ext cx="215121" cy="387217"/>
            </a:xfrm>
            <a:prstGeom prst="rect">
              <a:avLst/>
            </a:prstGeom>
            <a:noFill/>
            <a:ln>
              <a:noFill/>
            </a:ln>
            <a:effectLst>
              <a:outerShdw blurRad="50800" dist="25400" dir="2700000" algn="tl" rotWithShape="0">
                <a:prstClr val="black">
                  <a:alpha val="40000"/>
                </a:prstClr>
              </a:outerShdw>
            </a:effectLst>
          </p:spPr>
        </p:pic>
        <p:pic>
          <p:nvPicPr>
            <p:cNvPr id="270" name="Picture 269"/>
            <p:cNvPicPr>
              <a:picLocks noChangeAspect="1"/>
            </p:cNvPicPr>
            <p:nvPr/>
          </p:nvPicPr>
          <p:blipFill>
            <a:blip r:embed="rId14"/>
            <a:stretch>
              <a:fillRect/>
            </a:stretch>
          </p:blipFill>
          <p:spPr>
            <a:xfrm>
              <a:off x="3768794" y="1976240"/>
              <a:ext cx="215121" cy="387217"/>
            </a:xfrm>
            <a:prstGeom prst="rect">
              <a:avLst/>
            </a:prstGeom>
            <a:noFill/>
            <a:ln>
              <a:noFill/>
            </a:ln>
            <a:effectLst>
              <a:outerShdw blurRad="50800" dist="25400" dir="2700000" algn="tl" rotWithShape="0">
                <a:prstClr val="black">
                  <a:alpha val="40000"/>
                </a:prstClr>
              </a:outerShdw>
            </a:effectLst>
          </p:spPr>
        </p:pic>
      </p:grpSp>
      <p:sp>
        <p:nvSpPr>
          <p:cNvPr id="283" name="TextBox 282">
            <a:extLst>
              <a:ext uri="{FF2B5EF4-FFF2-40B4-BE49-F238E27FC236}">
                <a16:creationId xmlns:a16="http://schemas.microsoft.com/office/drawing/2014/main" id="{04399C06-6B2D-4C94-929B-29F5799CF5D2}"/>
              </a:ext>
            </a:extLst>
          </p:cNvPr>
          <p:cNvSpPr txBox="1"/>
          <p:nvPr/>
        </p:nvSpPr>
        <p:spPr>
          <a:xfrm>
            <a:off x="2957935" y="174541"/>
            <a:ext cx="3447880" cy="584775"/>
          </a:xfrm>
          <a:prstGeom prst="rect">
            <a:avLst/>
          </a:prstGeom>
          <a:noFill/>
        </p:spPr>
        <p:txBody>
          <a:bodyPr wrap="square" rtlCol="0">
            <a:spAutoFit/>
          </a:bodyPr>
          <a:lstStyle/>
          <a:p>
            <a:r>
              <a:rPr lang="en-US" sz="3200" b="1" dirty="0">
                <a:solidFill>
                  <a:srgbClr val="01D5FF"/>
                </a:solidFill>
                <a:latin typeface="Arial" pitchFamily="34" charset="0"/>
                <a:cs typeface="Arial" pitchFamily="34" charset="0"/>
              </a:rPr>
              <a:t>9% = 4% x 2.25</a:t>
            </a:r>
            <a:endParaRPr lang="en-US" sz="2400" dirty="0">
              <a:solidFill>
                <a:srgbClr val="01D5FF"/>
              </a:solidFill>
              <a:latin typeface="Arial" pitchFamily="34" charset="0"/>
              <a:cs typeface="Arial" pitchFamily="34" charset="0"/>
            </a:endParaRPr>
          </a:p>
        </p:txBody>
      </p:sp>
      <p:sp>
        <p:nvSpPr>
          <p:cNvPr id="8" name="Oval 7">
            <a:extLst>
              <a:ext uri="{FF2B5EF4-FFF2-40B4-BE49-F238E27FC236}">
                <a16:creationId xmlns:a16="http://schemas.microsoft.com/office/drawing/2014/main" id="{77296744-5EA8-49AE-915F-D006542F8D54}"/>
              </a:ext>
            </a:extLst>
          </p:cNvPr>
          <p:cNvSpPr/>
          <p:nvPr/>
        </p:nvSpPr>
        <p:spPr>
          <a:xfrm>
            <a:off x="4675154" y="4558270"/>
            <a:ext cx="1009754" cy="1009756"/>
          </a:xfrm>
          <a:prstGeom prst="ellipse">
            <a:avLst/>
          </a:prstGeom>
          <a:noFill/>
          <a:ln w="25400">
            <a:solidFill>
              <a:srgbClr val="01D5FF">
                <a:alpha val="65000"/>
              </a:srgbClr>
            </a:solidFill>
          </a:ln>
          <a:effectLst>
            <a:glow rad="63500">
              <a:srgbClr val="01D5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FF8831D1-FC18-BE2A-D325-AA9A262F55DB}"/>
              </a:ext>
            </a:extLst>
          </p:cNvPr>
          <p:cNvSpPr>
            <a:spLocks noGrp="1"/>
          </p:cNvSpPr>
          <p:nvPr>
            <p:ph type="dt" sz="half" idx="2"/>
          </p:nvPr>
        </p:nvSpPr>
        <p:spPr/>
        <p:txBody>
          <a:bodyPr/>
          <a:lstStyle/>
          <a:p>
            <a:r>
              <a:rPr lang="en-US"/>
              <a:t>September 7, 2022</a:t>
            </a:r>
            <a:endParaRPr lang="en-US" dirty="0"/>
          </a:p>
        </p:txBody>
      </p:sp>
      <p:sp>
        <p:nvSpPr>
          <p:cNvPr id="7" name="Footer Placeholder 6">
            <a:extLst>
              <a:ext uri="{FF2B5EF4-FFF2-40B4-BE49-F238E27FC236}">
                <a16:creationId xmlns:a16="http://schemas.microsoft.com/office/drawing/2014/main" id="{0FD3DB2F-CFDC-9CC9-B431-D45B8BE995BA}"/>
              </a:ext>
            </a:extLst>
          </p:cNvPr>
          <p:cNvSpPr>
            <a:spLocks noGrp="1"/>
          </p:cNvSpPr>
          <p:nvPr>
            <p:ph type="ftr" sz="quarter" idx="3"/>
          </p:nvPr>
        </p:nvSpPr>
        <p:spPr/>
        <p:txBody>
          <a:bodyPr/>
          <a:lstStyle/>
          <a:p>
            <a:r>
              <a:rPr lang="en-US"/>
              <a:t>www.novoco.com</a:t>
            </a:r>
            <a:endParaRPr lang="en-US" dirty="0"/>
          </a:p>
        </p:txBody>
      </p:sp>
      <p:grpSp>
        <p:nvGrpSpPr>
          <p:cNvPr id="271" name="Group 270">
            <a:extLst>
              <a:ext uri="{FF2B5EF4-FFF2-40B4-BE49-F238E27FC236}">
                <a16:creationId xmlns:a16="http://schemas.microsoft.com/office/drawing/2014/main" id="{31DA83D6-8250-BA07-D7A2-B30A67CB2D3A}"/>
              </a:ext>
            </a:extLst>
          </p:cNvPr>
          <p:cNvGrpSpPr/>
          <p:nvPr/>
        </p:nvGrpSpPr>
        <p:grpSpPr>
          <a:xfrm>
            <a:off x="-42532" y="3638266"/>
            <a:ext cx="1771954" cy="1416250"/>
            <a:chOff x="-42532" y="3638266"/>
            <a:chExt cx="1771954" cy="1416250"/>
          </a:xfrm>
        </p:grpSpPr>
        <p:sp>
          <p:nvSpPr>
            <p:cNvPr id="272" name="TextBox 271">
              <a:extLst>
                <a:ext uri="{FF2B5EF4-FFF2-40B4-BE49-F238E27FC236}">
                  <a16:creationId xmlns:a16="http://schemas.microsoft.com/office/drawing/2014/main" id="{22126CEB-9B53-CC04-EC54-98E52738CB3A}"/>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273" name="Freeform: Shape 272">
              <a:extLst>
                <a:ext uri="{FF2B5EF4-FFF2-40B4-BE49-F238E27FC236}">
                  <a16:creationId xmlns:a16="http://schemas.microsoft.com/office/drawing/2014/main" id="{F12D5571-909A-DCB3-6CAD-1F557F3A0518}"/>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4" name="Group 273">
              <a:extLst>
                <a:ext uri="{FF2B5EF4-FFF2-40B4-BE49-F238E27FC236}">
                  <a16:creationId xmlns:a16="http://schemas.microsoft.com/office/drawing/2014/main" id="{A77AD9AE-DCA7-685A-7E6E-CB0FB70AD05D}"/>
                </a:ext>
              </a:extLst>
            </p:cNvPr>
            <p:cNvGrpSpPr/>
            <p:nvPr/>
          </p:nvGrpSpPr>
          <p:grpSpPr>
            <a:xfrm>
              <a:off x="763586" y="3638266"/>
              <a:ext cx="587500" cy="847218"/>
              <a:chOff x="466406" y="3706846"/>
              <a:chExt cx="587500" cy="847218"/>
            </a:xfrm>
          </p:grpSpPr>
          <p:grpSp>
            <p:nvGrpSpPr>
              <p:cNvPr id="275" name="Group 274">
                <a:extLst>
                  <a:ext uri="{FF2B5EF4-FFF2-40B4-BE49-F238E27FC236}">
                    <a16:creationId xmlns:a16="http://schemas.microsoft.com/office/drawing/2014/main" id="{C85203DD-701C-CBAF-D251-8E7500D84756}"/>
                  </a:ext>
                </a:extLst>
              </p:cNvPr>
              <p:cNvGrpSpPr/>
              <p:nvPr/>
            </p:nvGrpSpPr>
            <p:grpSpPr>
              <a:xfrm>
                <a:off x="761213" y="3706846"/>
                <a:ext cx="235737" cy="283757"/>
                <a:chOff x="1062414" y="3692558"/>
                <a:chExt cx="272350" cy="327828"/>
              </a:xfrm>
            </p:grpSpPr>
            <p:cxnSp>
              <p:nvCxnSpPr>
                <p:cNvPr id="277" name="Straight Connector 276">
                  <a:extLst>
                    <a:ext uri="{FF2B5EF4-FFF2-40B4-BE49-F238E27FC236}">
                      <a16:creationId xmlns:a16="http://schemas.microsoft.com/office/drawing/2014/main" id="{4EE9A372-4E10-2A09-B102-D4806CADFC2B}"/>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84" name="Picture 2" descr="North Carolina state flag">
                  <a:extLst>
                    <a:ext uri="{FF2B5EF4-FFF2-40B4-BE49-F238E27FC236}">
                      <a16:creationId xmlns:a16="http://schemas.microsoft.com/office/drawing/2014/main" id="{11C245CB-240A-48AD-8D81-C4B5B732F48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276" name="Picture 275">
                <a:extLst>
                  <a:ext uri="{FF2B5EF4-FFF2-40B4-BE49-F238E27FC236}">
                    <a16:creationId xmlns:a16="http://schemas.microsoft.com/office/drawing/2014/main" id="{0181783F-337D-3058-8983-1EAB2F9F3831}"/>
                  </a:ext>
                </a:extLst>
              </p:cNvPr>
              <p:cNvPicPr>
                <a:picLocks noChangeAspect="1"/>
              </p:cNvPicPr>
              <p:nvPr/>
            </p:nvPicPr>
            <p:blipFill rotWithShape="1">
              <a:blip r:embed="rId16"/>
              <a:srcRect t="23431"/>
              <a:stretch/>
            </p:blipFill>
            <p:spPr>
              <a:xfrm>
                <a:off x="466406" y="3905250"/>
                <a:ext cx="587500" cy="648814"/>
              </a:xfrm>
              <a:prstGeom prst="rect">
                <a:avLst/>
              </a:prstGeom>
            </p:spPr>
          </p:pic>
        </p:grpSp>
      </p:grpSp>
    </p:spTree>
    <p:extLst>
      <p:ext uri="{BB962C8B-B14F-4D97-AF65-F5344CB8AC3E}">
        <p14:creationId xmlns:p14="http://schemas.microsoft.com/office/powerpoint/2010/main" val="1820181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4"/>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2"/>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5"/>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3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0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8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12"/>
                                        </p:tgtEl>
                                        <p:attrNameLst>
                                          <p:attrName>style.visibility</p:attrName>
                                        </p:attrNameLst>
                                      </p:cBhvr>
                                      <p:to>
                                        <p:strVal val="hidden"/>
                                      </p:to>
                                    </p:set>
                                  </p:childTnLst>
                                </p:cTn>
                              </p:par>
                              <p:par>
                                <p:cTn id="64" presetID="1"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2" grpId="0"/>
      <p:bldP spid="36" grpId="0"/>
      <p:bldP spid="218" grpId="0"/>
      <p:bldP spid="407" grpId="0"/>
      <p:bldP spid="2" grpId="0" animBg="1"/>
      <p:bldP spid="2" grpId="1" animBg="1"/>
      <p:bldP spid="5" grpId="0" animBg="1"/>
      <p:bldP spid="5" grpId="1" animBg="1"/>
      <p:bldP spid="11" grpId="0" animBg="1"/>
      <p:bldP spid="113" grpId="0" animBg="1"/>
      <p:bldP spid="114" grpId="0" animBg="1"/>
      <p:bldP spid="283" grpId="0"/>
      <p:bldP spid="8" grpId="0" animBg="1"/>
      <p:bldP spid="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197897"/>
            <a:ext cx="7467600" cy="3016210"/>
          </a:xfrm>
          <a:prstGeom prst="rect">
            <a:avLst/>
          </a:prstGeom>
          <a:noFill/>
        </p:spPr>
        <p:txBody>
          <a:bodyPr wrap="square" rtlCol="0">
            <a:spAutoFit/>
          </a:bodyPr>
          <a:lstStyle/>
          <a:p>
            <a:pPr>
              <a:lnSpc>
                <a:spcPts val="2300"/>
              </a:lnSpc>
              <a:spcBef>
                <a:spcPts val="1800"/>
              </a:spcBef>
            </a:pPr>
            <a:r>
              <a:rPr lang="en-US" sz="2200" dirty="0">
                <a:solidFill>
                  <a:schemeClr val="bg1">
                    <a:lumMod val="85000"/>
                  </a:schemeClr>
                </a:solidFill>
                <a:cs typeface="Arial" pitchFamily="34" charset="0"/>
              </a:rPr>
              <a:t>LIHTC Overview</a:t>
            </a:r>
          </a:p>
          <a:p>
            <a:pPr>
              <a:lnSpc>
                <a:spcPts val="2300"/>
              </a:lnSpc>
              <a:spcBef>
                <a:spcPts val="1800"/>
              </a:spcBef>
            </a:pPr>
            <a:r>
              <a:rPr lang="en-US" sz="2200" dirty="0">
                <a:solidFill>
                  <a:schemeClr val="bg1">
                    <a:lumMod val="85000"/>
                  </a:schemeClr>
                </a:solidFill>
                <a:cs typeface="Arial" pitchFamily="34" charset="0"/>
              </a:rPr>
              <a:t>Credit Calculation at the Building Level</a:t>
            </a:r>
          </a:p>
          <a:p>
            <a:pPr>
              <a:lnSpc>
                <a:spcPts val="2300"/>
              </a:lnSpc>
              <a:spcBef>
                <a:spcPts val="1800"/>
              </a:spcBef>
            </a:pPr>
            <a:r>
              <a:rPr lang="en-US" sz="2800" dirty="0">
                <a:solidFill>
                  <a:schemeClr val="tx1">
                    <a:lumMod val="75000"/>
                    <a:lumOff val="25000"/>
                  </a:schemeClr>
                </a:solidFill>
                <a:latin typeface="+mj-lt"/>
                <a:cs typeface="Arial" pitchFamily="34" charset="0"/>
              </a:rPr>
              <a:t>Typical Ownership Structure</a:t>
            </a:r>
          </a:p>
          <a:p>
            <a:pPr>
              <a:lnSpc>
                <a:spcPts val="2300"/>
              </a:lnSpc>
              <a:spcBef>
                <a:spcPts val="1800"/>
              </a:spcBef>
            </a:pPr>
            <a:r>
              <a:rPr lang="en-US" sz="2200" dirty="0">
                <a:solidFill>
                  <a:schemeClr val="bg1">
                    <a:lumMod val="85000"/>
                  </a:schemeClr>
                </a:solidFill>
                <a:cs typeface="Arial" pitchFamily="34" charset="0"/>
              </a:rPr>
              <a:t>Development Timeline</a:t>
            </a:r>
          </a:p>
          <a:p>
            <a:pPr>
              <a:lnSpc>
                <a:spcPts val="2300"/>
              </a:lnSpc>
              <a:spcBef>
                <a:spcPts val="1800"/>
              </a:spcBef>
            </a:pPr>
            <a:r>
              <a:rPr lang="en-US" sz="2200" dirty="0">
                <a:solidFill>
                  <a:schemeClr val="bg1">
                    <a:lumMod val="85000"/>
                  </a:schemeClr>
                </a:solidFill>
                <a:cs typeface="Arial" pitchFamily="34" charset="0"/>
              </a:rPr>
              <a:t>Minimum Set-Aside, Income Limits, Rent Limits</a:t>
            </a:r>
          </a:p>
          <a:p>
            <a:pPr>
              <a:lnSpc>
                <a:spcPts val="2300"/>
              </a:lnSpc>
              <a:spcBef>
                <a:spcPts val="1800"/>
              </a:spcBef>
            </a:pPr>
            <a:r>
              <a:rPr lang="en-US" sz="2200" dirty="0">
                <a:solidFill>
                  <a:schemeClr val="bg1">
                    <a:lumMod val="85000"/>
                  </a:schemeClr>
                </a:solidFill>
                <a:cs typeface="Arial" pitchFamily="34" charset="0"/>
              </a:rPr>
              <a:t>How Credits Are Earned, Claimed, and Recaptured</a:t>
            </a:r>
          </a:p>
        </p:txBody>
      </p:sp>
      <p:sp>
        <p:nvSpPr>
          <p:cNvPr id="2" name="Title 1"/>
          <p:cNvSpPr>
            <a:spLocks noGrp="1"/>
          </p:cNvSpPr>
          <p:nvPr>
            <p:ph type="title"/>
          </p:nvPr>
        </p:nvSpPr>
        <p:spPr>
          <a:xfrm>
            <a:off x="711200" y="0"/>
            <a:ext cx="7975600" cy="952500"/>
          </a:xfrm>
        </p:spPr>
        <p:txBody>
          <a:bodyPr/>
          <a:lstStyle/>
          <a:p>
            <a:pPr algn="l"/>
            <a:r>
              <a:rPr lang="en-US" dirty="0"/>
              <a:t>Outline</a:t>
            </a:r>
          </a:p>
        </p:txBody>
      </p:sp>
      <p:cxnSp>
        <p:nvCxnSpPr>
          <p:cNvPr id="6" name="Straight Connector 5"/>
          <p:cNvCxnSpPr/>
          <p:nvPr/>
        </p:nvCxnSpPr>
        <p:spPr>
          <a:xfrm>
            <a:off x="711200" y="992595"/>
            <a:ext cx="7594600" cy="0"/>
          </a:xfrm>
          <a:prstGeom prst="line">
            <a:avLst/>
          </a:prstGeom>
          <a:ln w="53975">
            <a:solidFill>
              <a:srgbClr val="E6AF00"/>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D6A761EB-D346-3F63-8F26-83B4E134DD08}"/>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73895392-D2DB-9991-AF27-9044E54AB547}"/>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1466989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6997" y="3830958"/>
            <a:ext cx="2805163" cy="2630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7" name="Picture 636" descr="iStock_000010054205Small.jpg"/>
          <p:cNvPicPr>
            <a:picLocks noChangeAspect="1"/>
          </p:cNvPicPr>
          <p:nvPr/>
        </p:nvPicPr>
        <p:blipFill>
          <a:blip r:embed="rId3"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pic>
        <p:nvPicPr>
          <p:cNvPr id="30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43523">
            <a:off x="1048716" y="7261844"/>
            <a:ext cx="1378962" cy="24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4" name="Pie 343"/>
          <p:cNvSpPr/>
          <p:nvPr/>
        </p:nvSpPr>
        <p:spPr bwMode="auto">
          <a:xfrm>
            <a:off x="-3136232" y="5148402"/>
            <a:ext cx="1371600" cy="1219200"/>
          </a:xfrm>
          <a:prstGeom prst="pie">
            <a:avLst>
              <a:gd name="adj1" fmla="val 18492261"/>
              <a:gd name="adj2" fmla="val 16882925"/>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marR="0" indent="0">
              <a:lnSpc>
                <a:spcPct val="100000"/>
              </a:lnSpc>
              <a:buClrTx/>
              <a:buSzTx/>
              <a:buFontTx/>
              <a:buNone/>
              <a:tabLst/>
              <a:defRPr/>
            </a:pPr>
            <a:endParaRPr lang="en-US" dirty="0"/>
          </a:p>
        </p:txBody>
      </p:sp>
      <p:sp>
        <p:nvSpPr>
          <p:cNvPr id="345" name="Pie 344"/>
          <p:cNvSpPr/>
          <p:nvPr/>
        </p:nvSpPr>
        <p:spPr bwMode="auto">
          <a:xfrm>
            <a:off x="-3014312" y="5124566"/>
            <a:ext cx="1371600" cy="1219200"/>
          </a:xfrm>
          <a:prstGeom prst="pie">
            <a:avLst>
              <a:gd name="adj1" fmla="val 16947559"/>
              <a:gd name="adj2" fmla="val 18263498"/>
            </a:avLst>
          </a:prstGeom>
          <a:solidFill>
            <a:schemeClr val="tx2">
              <a:lumMod val="40000"/>
              <a:lumOff val="60000"/>
            </a:schemeClr>
          </a:solidFill>
          <a:ln w="12700">
            <a:solidFill>
              <a:schemeClr val="tx1"/>
            </a:solidFill>
            <a:prstDash val="solid"/>
            <a:round/>
            <a:headEnd/>
            <a:tailEnd/>
          </a:ln>
          <a:effectLst/>
          <a:scene3d>
            <a:camera prst="orthographicFront">
              <a:rot lat="17700000" lon="0" rev="0"/>
            </a:camera>
            <a:lightRig rig="threePt" dir="t"/>
          </a:scene3d>
          <a:sp3d extrusionH="120650">
            <a:extrusionClr>
              <a:schemeClr val="tx2">
                <a:lumMod val="60000"/>
                <a:lumOff val="40000"/>
              </a:schemeClr>
            </a:extrusionClr>
          </a:sp3d>
        </p:spPr>
        <p:txBody>
          <a:bodyPr/>
          <a:lstStyle/>
          <a:p>
            <a:pPr>
              <a:defRPr/>
            </a:pPr>
            <a:endParaRPr lang="en-US" dirty="0"/>
          </a:p>
        </p:txBody>
      </p:sp>
      <p:sp>
        <p:nvSpPr>
          <p:cNvPr id="346" name="TextBox 345"/>
          <p:cNvSpPr txBox="1"/>
          <p:nvPr/>
        </p:nvSpPr>
        <p:spPr>
          <a:xfrm>
            <a:off x="-3255179" y="6151194"/>
            <a:ext cx="1600200" cy="415498"/>
          </a:xfrm>
          <a:prstGeom prst="rect">
            <a:avLst/>
          </a:prstGeom>
          <a:noFill/>
        </p:spPr>
        <p:txBody>
          <a:bodyPr wrap="square" rtlCol="0">
            <a:spAutoFit/>
          </a:bodyPr>
          <a:lstStyle/>
          <a:p>
            <a:pPr algn="ctr"/>
            <a:r>
              <a:rPr lang="en-US" sz="1050" b="1" dirty="0">
                <a:latin typeface="Arial" pitchFamily="34" charset="0"/>
                <a:cs typeface="Arial" pitchFamily="34" charset="0"/>
              </a:rPr>
              <a:t>Private Activity</a:t>
            </a:r>
          </a:p>
          <a:p>
            <a:pPr algn="ctr"/>
            <a:r>
              <a:rPr lang="en-US" sz="1050" b="1" dirty="0">
                <a:latin typeface="Arial" pitchFamily="34" charset="0"/>
                <a:cs typeface="Arial" pitchFamily="34" charset="0"/>
              </a:rPr>
              <a:t>Tax-Exempt Bonds</a:t>
            </a:r>
          </a:p>
        </p:txBody>
      </p:sp>
      <p:sp>
        <p:nvSpPr>
          <p:cNvPr id="347" name="Rectangle 346"/>
          <p:cNvSpPr/>
          <p:nvPr/>
        </p:nvSpPr>
        <p:spPr>
          <a:xfrm>
            <a:off x="-3745832" y="3102749"/>
            <a:ext cx="3357349" cy="188726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 name="Pie 347"/>
          <p:cNvSpPr>
            <a:spLocks/>
          </p:cNvSpPr>
          <p:nvPr/>
        </p:nvSpPr>
        <p:spPr bwMode="auto">
          <a:xfrm>
            <a:off x="-1585333" y="5702766"/>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49" name="Pie 348"/>
          <p:cNvSpPr>
            <a:spLocks/>
          </p:cNvSpPr>
          <p:nvPr/>
        </p:nvSpPr>
        <p:spPr bwMode="auto">
          <a:xfrm>
            <a:off x="-1804789" y="5736294"/>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50" name="Text Box 2"/>
          <p:cNvSpPr txBox="1">
            <a:spLocks noChangeArrowheads="1"/>
          </p:cNvSpPr>
          <p:nvPr/>
        </p:nvSpPr>
        <p:spPr bwMode="auto">
          <a:xfrm>
            <a:off x="-1957325" y="5933548"/>
            <a:ext cx="1022350" cy="215444"/>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000" b="1" dirty="0">
                <a:solidFill>
                  <a:schemeClr val="accent6">
                    <a:lumMod val="50000"/>
                  </a:schemeClr>
                </a:solidFill>
                <a:latin typeface="Arial" pitchFamily="34" charset="0"/>
                <a:cs typeface="Arial" pitchFamily="34" charset="0"/>
              </a:rPr>
              <a:t>LIHTCs</a:t>
            </a:r>
          </a:p>
        </p:txBody>
      </p:sp>
      <p:sp>
        <p:nvSpPr>
          <p:cNvPr id="71" name="Freeform 38"/>
          <p:cNvSpPr>
            <a:spLocks/>
          </p:cNvSpPr>
          <p:nvPr/>
        </p:nvSpPr>
        <p:spPr bwMode="auto">
          <a:xfrm>
            <a:off x="2638898" y="7323921"/>
            <a:ext cx="600494" cy="612599"/>
          </a:xfrm>
          <a:custGeom>
            <a:avLst/>
            <a:gdLst>
              <a:gd name="T0" fmla="*/ 1235 w 2624"/>
              <a:gd name="T1" fmla="*/ 2415 h 3194"/>
              <a:gd name="T2" fmla="*/ 1105 w 2624"/>
              <a:gd name="T3" fmla="*/ 2146 h 3194"/>
              <a:gd name="T4" fmla="*/ 1047 w 2624"/>
              <a:gd name="T5" fmla="*/ 2069 h 3194"/>
              <a:gd name="T6" fmla="*/ 909 w 2624"/>
              <a:gd name="T7" fmla="*/ 2012 h 3194"/>
              <a:gd name="T8" fmla="*/ 748 w 2624"/>
              <a:gd name="T9" fmla="*/ 2062 h 3194"/>
              <a:gd name="T10" fmla="*/ 541 w 2624"/>
              <a:gd name="T11" fmla="*/ 2161 h 3194"/>
              <a:gd name="T12" fmla="*/ 361 w 2624"/>
              <a:gd name="T13" fmla="*/ 1916 h 3194"/>
              <a:gd name="T14" fmla="*/ 189 w 2624"/>
              <a:gd name="T15" fmla="*/ 1573 h 3194"/>
              <a:gd name="T16" fmla="*/ 26 w 2624"/>
              <a:gd name="T17" fmla="*/ 1360 h 3194"/>
              <a:gd name="T18" fmla="*/ 56 w 2624"/>
              <a:gd name="T19" fmla="*/ 1289 h 3194"/>
              <a:gd name="T20" fmla="*/ 346 w 2624"/>
              <a:gd name="T21" fmla="*/ 1316 h 3194"/>
              <a:gd name="T22" fmla="*/ 579 w 2624"/>
              <a:gd name="T23" fmla="*/ 1334 h 3194"/>
              <a:gd name="T24" fmla="*/ 704 w 2624"/>
              <a:gd name="T25" fmla="*/ 1343 h 3194"/>
              <a:gd name="T26" fmla="*/ 723 w 2624"/>
              <a:gd name="T27" fmla="*/ 1157 h 3194"/>
              <a:gd name="T28" fmla="*/ 736 w 2624"/>
              <a:gd name="T29" fmla="*/ 896 h 3194"/>
              <a:gd name="T30" fmla="*/ 744 w 2624"/>
              <a:gd name="T31" fmla="*/ 747 h 3194"/>
              <a:gd name="T32" fmla="*/ 753 w 2624"/>
              <a:gd name="T33" fmla="*/ 524 h 3194"/>
              <a:gd name="T34" fmla="*/ 757 w 2624"/>
              <a:gd name="T35" fmla="*/ 394 h 3194"/>
              <a:gd name="T36" fmla="*/ 765 w 2624"/>
              <a:gd name="T37" fmla="*/ 218 h 3194"/>
              <a:gd name="T38" fmla="*/ 939 w 2624"/>
              <a:gd name="T39" fmla="*/ 10 h 3194"/>
              <a:gd name="T40" fmla="*/ 1041 w 2624"/>
              <a:gd name="T41" fmla="*/ 14 h 3194"/>
              <a:gd name="T42" fmla="*/ 1183 w 2624"/>
              <a:gd name="T43" fmla="*/ 20 h 3194"/>
              <a:gd name="T44" fmla="*/ 1348 w 2624"/>
              <a:gd name="T45" fmla="*/ 25 h 3194"/>
              <a:gd name="T46" fmla="*/ 1345 w 2624"/>
              <a:gd name="T47" fmla="*/ 227 h 3194"/>
              <a:gd name="T48" fmla="*/ 1343 w 2624"/>
              <a:gd name="T49" fmla="*/ 387 h 3194"/>
              <a:gd name="T50" fmla="*/ 1340 w 2624"/>
              <a:gd name="T51" fmla="*/ 530 h 3194"/>
              <a:gd name="T52" fmla="*/ 1387 w 2624"/>
              <a:gd name="T53" fmla="*/ 649 h 3194"/>
              <a:gd name="T54" fmla="*/ 1507 w 2624"/>
              <a:gd name="T55" fmla="*/ 719 h 3194"/>
              <a:gd name="T56" fmla="*/ 1617 w 2624"/>
              <a:gd name="T57" fmla="*/ 740 h 3194"/>
              <a:gd name="T58" fmla="*/ 1707 w 2624"/>
              <a:gd name="T59" fmla="*/ 736 h 3194"/>
              <a:gd name="T60" fmla="*/ 1811 w 2624"/>
              <a:gd name="T61" fmla="*/ 808 h 3194"/>
              <a:gd name="T62" fmla="*/ 1883 w 2624"/>
              <a:gd name="T63" fmla="*/ 849 h 3194"/>
              <a:gd name="T64" fmla="*/ 2001 w 2624"/>
              <a:gd name="T65" fmla="*/ 807 h 3194"/>
              <a:gd name="T66" fmla="*/ 2115 w 2624"/>
              <a:gd name="T67" fmla="*/ 811 h 3194"/>
              <a:gd name="T68" fmla="*/ 2200 w 2624"/>
              <a:gd name="T69" fmla="*/ 790 h 3194"/>
              <a:gd name="T70" fmla="*/ 2280 w 2624"/>
              <a:gd name="T71" fmla="*/ 787 h 3194"/>
              <a:gd name="T72" fmla="*/ 2345 w 2624"/>
              <a:gd name="T73" fmla="*/ 835 h 3194"/>
              <a:gd name="T74" fmla="*/ 2406 w 2624"/>
              <a:gd name="T75" fmla="*/ 878 h 3194"/>
              <a:gd name="T76" fmla="*/ 2502 w 2624"/>
              <a:gd name="T77" fmla="*/ 946 h 3194"/>
              <a:gd name="T78" fmla="*/ 2507 w 2624"/>
              <a:gd name="T79" fmla="*/ 1093 h 3194"/>
              <a:gd name="T80" fmla="*/ 2512 w 2624"/>
              <a:gd name="T81" fmla="*/ 1239 h 3194"/>
              <a:gd name="T82" fmla="*/ 2521 w 2624"/>
              <a:gd name="T83" fmla="*/ 1361 h 3194"/>
              <a:gd name="T84" fmla="*/ 2561 w 2624"/>
              <a:gd name="T85" fmla="*/ 1478 h 3194"/>
              <a:gd name="T86" fmla="*/ 2624 w 2624"/>
              <a:gd name="T87" fmla="*/ 1687 h 3194"/>
              <a:gd name="T88" fmla="*/ 2600 w 2624"/>
              <a:gd name="T89" fmla="*/ 1875 h 3194"/>
              <a:gd name="T90" fmla="*/ 2567 w 2624"/>
              <a:gd name="T91" fmla="*/ 1997 h 3194"/>
              <a:gd name="T92" fmla="*/ 2471 w 2624"/>
              <a:gd name="T93" fmla="*/ 2087 h 3194"/>
              <a:gd name="T94" fmla="*/ 2418 w 2624"/>
              <a:gd name="T95" fmla="*/ 2089 h 3194"/>
              <a:gd name="T96" fmla="*/ 2350 w 2624"/>
              <a:gd name="T97" fmla="*/ 2055 h 3194"/>
              <a:gd name="T98" fmla="*/ 2342 w 2624"/>
              <a:gd name="T99" fmla="*/ 2102 h 3194"/>
              <a:gd name="T100" fmla="*/ 2243 w 2624"/>
              <a:gd name="T101" fmla="*/ 2312 h 3194"/>
              <a:gd name="T102" fmla="*/ 2012 w 2624"/>
              <a:gd name="T103" fmla="*/ 2496 h 3194"/>
              <a:gd name="T104" fmla="*/ 1889 w 2624"/>
              <a:gd name="T105" fmla="*/ 2690 h 3194"/>
              <a:gd name="T106" fmla="*/ 1907 w 2624"/>
              <a:gd name="T107" fmla="*/ 3155 h 3194"/>
              <a:gd name="T108" fmla="*/ 1666 w 2624"/>
              <a:gd name="T109" fmla="*/ 3120 h 3194"/>
              <a:gd name="T110" fmla="*/ 1513 w 2624"/>
              <a:gd name="T111" fmla="*/ 3039 h 3194"/>
              <a:gd name="T112" fmla="*/ 1385 w 2624"/>
              <a:gd name="T113" fmla="*/ 2668 h 3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24" h="3194">
                <a:moveTo>
                  <a:pt x="1354" y="2641"/>
                </a:moveTo>
                <a:lnTo>
                  <a:pt x="1333" y="2604"/>
                </a:lnTo>
                <a:lnTo>
                  <a:pt x="1307" y="2558"/>
                </a:lnTo>
                <a:lnTo>
                  <a:pt x="1264" y="2499"/>
                </a:lnTo>
                <a:lnTo>
                  <a:pt x="1253" y="2485"/>
                </a:lnTo>
                <a:lnTo>
                  <a:pt x="1235" y="2415"/>
                </a:lnTo>
                <a:lnTo>
                  <a:pt x="1241" y="2409"/>
                </a:lnTo>
                <a:lnTo>
                  <a:pt x="1186" y="2290"/>
                </a:lnTo>
                <a:lnTo>
                  <a:pt x="1175" y="2233"/>
                </a:lnTo>
                <a:lnTo>
                  <a:pt x="1154" y="2208"/>
                </a:lnTo>
                <a:lnTo>
                  <a:pt x="1149" y="2187"/>
                </a:lnTo>
                <a:lnTo>
                  <a:pt x="1105" y="2146"/>
                </a:lnTo>
                <a:lnTo>
                  <a:pt x="1097" y="2120"/>
                </a:lnTo>
                <a:lnTo>
                  <a:pt x="1080" y="2116"/>
                </a:lnTo>
                <a:lnTo>
                  <a:pt x="1074" y="2103"/>
                </a:lnTo>
                <a:lnTo>
                  <a:pt x="1058" y="2100"/>
                </a:lnTo>
                <a:lnTo>
                  <a:pt x="1053" y="2069"/>
                </a:lnTo>
                <a:lnTo>
                  <a:pt x="1047" y="2069"/>
                </a:lnTo>
                <a:lnTo>
                  <a:pt x="1023" y="2029"/>
                </a:lnTo>
                <a:lnTo>
                  <a:pt x="1001" y="2026"/>
                </a:lnTo>
                <a:lnTo>
                  <a:pt x="1001" y="2021"/>
                </a:lnTo>
                <a:lnTo>
                  <a:pt x="956" y="2018"/>
                </a:lnTo>
                <a:lnTo>
                  <a:pt x="911" y="2007"/>
                </a:lnTo>
                <a:lnTo>
                  <a:pt x="909" y="2012"/>
                </a:lnTo>
                <a:lnTo>
                  <a:pt x="898" y="2008"/>
                </a:lnTo>
                <a:lnTo>
                  <a:pt x="896" y="2014"/>
                </a:lnTo>
                <a:lnTo>
                  <a:pt x="842" y="1984"/>
                </a:lnTo>
                <a:lnTo>
                  <a:pt x="796" y="2019"/>
                </a:lnTo>
                <a:lnTo>
                  <a:pt x="783" y="2019"/>
                </a:lnTo>
                <a:lnTo>
                  <a:pt x="748" y="2062"/>
                </a:lnTo>
                <a:lnTo>
                  <a:pt x="717" y="2164"/>
                </a:lnTo>
                <a:lnTo>
                  <a:pt x="674" y="2216"/>
                </a:lnTo>
                <a:lnTo>
                  <a:pt x="660" y="2243"/>
                </a:lnTo>
                <a:lnTo>
                  <a:pt x="616" y="2225"/>
                </a:lnTo>
                <a:lnTo>
                  <a:pt x="586" y="2191"/>
                </a:lnTo>
                <a:lnTo>
                  <a:pt x="541" y="2161"/>
                </a:lnTo>
                <a:lnTo>
                  <a:pt x="532" y="2148"/>
                </a:lnTo>
                <a:lnTo>
                  <a:pt x="491" y="2133"/>
                </a:lnTo>
                <a:lnTo>
                  <a:pt x="467" y="2109"/>
                </a:lnTo>
                <a:lnTo>
                  <a:pt x="442" y="2069"/>
                </a:lnTo>
                <a:lnTo>
                  <a:pt x="393" y="2026"/>
                </a:lnTo>
                <a:lnTo>
                  <a:pt x="361" y="1916"/>
                </a:lnTo>
                <a:lnTo>
                  <a:pt x="357" y="1841"/>
                </a:lnTo>
                <a:lnTo>
                  <a:pt x="329" y="1756"/>
                </a:lnTo>
                <a:lnTo>
                  <a:pt x="312" y="1723"/>
                </a:lnTo>
                <a:lnTo>
                  <a:pt x="307" y="1710"/>
                </a:lnTo>
                <a:lnTo>
                  <a:pt x="235" y="1651"/>
                </a:lnTo>
                <a:lnTo>
                  <a:pt x="189" y="1573"/>
                </a:lnTo>
                <a:lnTo>
                  <a:pt x="163" y="1550"/>
                </a:lnTo>
                <a:lnTo>
                  <a:pt x="120" y="1479"/>
                </a:lnTo>
                <a:lnTo>
                  <a:pt x="94" y="1466"/>
                </a:lnTo>
                <a:lnTo>
                  <a:pt x="76" y="1441"/>
                </a:lnTo>
                <a:lnTo>
                  <a:pt x="43" y="1363"/>
                </a:lnTo>
                <a:lnTo>
                  <a:pt x="26" y="1360"/>
                </a:lnTo>
                <a:lnTo>
                  <a:pt x="21" y="1350"/>
                </a:lnTo>
                <a:lnTo>
                  <a:pt x="0" y="1314"/>
                </a:lnTo>
                <a:lnTo>
                  <a:pt x="8" y="1307"/>
                </a:lnTo>
                <a:lnTo>
                  <a:pt x="3" y="1290"/>
                </a:lnTo>
                <a:lnTo>
                  <a:pt x="8" y="1285"/>
                </a:lnTo>
                <a:lnTo>
                  <a:pt x="56" y="1289"/>
                </a:lnTo>
                <a:lnTo>
                  <a:pt x="81" y="1292"/>
                </a:lnTo>
                <a:lnTo>
                  <a:pt x="106" y="1293"/>
                </a:lnTo>
                <a:lnTo>
                  <a:pt x="131" y="1296"/>
                </a:lnTo>
                <a:lnTo>
                  <a:pt x="254" y="1309"/>
                </a:lnTo>
                <a:lnTo>
                  <a:pt x="310" y="1313"/>
                </a:lnTo>
                <a:lnTo>
                  <a:pt x="346" y="1316"/>
                </a:lnTo>
                <a:lnTo>
                  <a:pt x="360" y="1317"/>
                </a:lnTo>
                <a:lnTo>
                  <a:pt x="458" y="1326"/>
                </a:lnTo>
                <a:lnTo>
                  <a:pt x="476" y="1327"/>
                </a:lnTo>
                <a:lnTo>
                  <a:pt x="524" y="1330"/>
                </a:lnTo>
                <a:lnTo>
                  <a:pt x="533" y="1331"/>
                </a:lnTo>
                <a:lnTo>
                  <a:pt x="579" y="1334"/>
                </a:lnTo>
                <a:lnTo>
                  <a:pt x="581" y="1334"/>
                </a:lnTo>
                <a:lnTo>
                  <a:pt x="584" y="1334"/>
                </a:lnTo>
                <a:lnTo>
                  <a:pt x="603" y="1336"/>
                </a:lnTo>
                <a:lnTo>
                  <a:pt x="656" y="1340"/>
                </a:lnTo>
                <a:lnTo>
                  <a:pt x="663" y="1340"/>
                </a:lnTo>
                <a:lnTo>
                  <a:pt x="704" y="1343"/>
                </a:lnTo>
                <a:lnTo>
                  <a:pt x="715" y="1343"/>
                </a:lnTo>
                <a:lnTo>
                  <a:pt x="716" y="1317"/>
                </a:lnTo>
                <a:lnTo>
                  <a:pt x="719" y="1269"/>
                </a:lnTo>
                <a:lnTo>
                  <a:pt x="721" y="1202"/>
                </a:lnTo>
                <a:lnTo>
                  <a:pt x="722" y="1188"/>
                </a:lnTo>
                <a:lnTo>
                  <a:pt x="723" y="1157"/>
                </a:lnTo>
                <a:lnTo>
                  <a:pt x="725" y="1099"/>
                </a:lnTo>
                <a:lnTo>
                  <a:pt x="727" y="1058"/>
                </a:lnTo>
                <a:lnTo>
                  <a:pt x="729" y="1008"/>
                </a:lnTo>
                <a:lnTo>
                  <a:pt x="733" y="933"/>
                </a:lnTo>
                <a:lnTo>
                  <a:pt x="733" y="930"/>
                </a:lnTo>
                <a:lnTo>
                  <a:pt x="736" y="896"/>
                </a:lnTo>
                <a:lnTo>
                  <a:pt x="736" y="888"/>
                </a:lnTo>
                <a:lnTo>
                  <a:pt x="737" y="875"/>
                </a:lnTo>
                <a:lnTo>
                  <a:pt x="738" y="845"/>
                </a:lnTo>
                <a:lnTo>
                  <a:pt x="739" y="834"/>
                </a:lnTo>
                <a:lnTo>
                  <a:pt x="740" y="800"/>
                </a:lnTo>
                <a:lnTo>
                  <a:pt x="744" y="747"/>
                </a:lnTo>
                <a:lnTo>
                  <a:pt x="747" y="672"/>
                </a:lnTo>
                <a:lnTo>
                  <a:pt x="747" y="656"/>
                </a:lnTo>
                <a:lnTo>
                  <a:pt x="747" y="654"/>
                </a:lnTo>
                <a:lnTo>
                  <a:pt x="748" y="619"/>
                </a:lnTo>
                <a:lnTo>
                  <a:pt x="749" y="598"/>
                </a:lnTo>
                <a:lnTo>
                  <a:pt x="753" y="524"/>
                </a:lnTo>
                <a:lnTo>
                  <a:pt x="754" y="489"/>
                </a:lnTo>
                <a:lnTo>
                  <a:pt x="754" y="486"/>
                </a:lnTo>
                <a:lnTo>
                  <a:pt x="755" y="462"/>
                </a:lnTo>
                <a:lnTo>
                  <a:pt x="755" y="448"/>
                </a:lnTo>
                <a:lnTo>
                  <a:pt x="757" y="411"/>
                </a:lnTo>
                <a:lnTo>
                  <a:pt x="757" y="394"/>
                </a:lnTo>
                <a:lnTo>
                  <a:pt x="759" y="367"/>
                </a:lnTo>
                <a:lnTo>
                  <a:pt x="760" y="350"/>
                </a:lnTo>
                <a:lnTo>
                  <a:pt x="763" y="262"/>
                </a:lnTo>
                <a:lnTo>
                  <a:pt x="764" y="228"/>
                </a:lnTo>
                <a:lnTo>
                  <a:pt x="764" y="224"/>
                </a:lnTo>
                <a:lnTo>
                  <a:pt x="765" y="218"/>
                </a:lnTo>
                <a:lnTo>
                  <a:pt x="769" y="133"/>
                </a:lnTo>
                <a:lnTo>
                  <a:pt x="773" y="0"/>
                </a:lnTo>
                <a:lnTo>
                  <a:pt x="781" y="1"/>
                </a:lnTo>
                <a:lnTo>
                  <a:pt x="853" y="4"/>
                </a:lnTo>
                <a:lnTo>
                  <a:pt x="899" y="7"/>
                </a:lnTo>
                <a:lnTo>
                  <a:pt x="939" y="10"/>
                </a:lnTo>
                <a:lnTo>
                  <a:pt x="947" y="10"/>
                </a:lnTo>
                <a:lnTo>
                  <a:pt x="949" y="10"/>
                </a:lnTo>
                <a:lnTo>
                  <a:pt x="964" y="11"/>
                </a:lnTo>
                <a:lnTo>
                  <a:pt x="989" y="12"/>
                </a:lnTo>
                <a:lnTo>
                  <a:pt x="997" y="12"/>
                </a:lnTo>
                <a:lnTo>
                  <a:pt x="1041" y="14"/>
                </a:lnTo>
                <a:lnTo>
                  <a:pt x="1088" y="17"/>
                </a:lnTo>
                <a:lnTo>
                  <a:pt x="1112" y="17"/>
                </a:lnTo>
                <a:lnTo>
                  <a:pt x="1143" y="18"/>
                </a:lnTo>
                <a:lnTo>
                  <a:pt x="1159" y="20"/>
                </a:lnTo>
                <a:lnTo>
                  <a:pt x="1168" y="20"/>
                </a:lnTo>
                <a:lnTo>
                  <a:pt x="1183" y="20"/>
                </a:lnTo>
                <a:lnTo>
                  <a:pt x="1229" y="21"/>
                </a:lnTo>
                <a:lnTo>
                  <a:pt x="1244" y="22"/>
                </a:lnTo>
                <a:lnTo>
                  <a:pt x="1277" y="22"/>
                </a:lnTo>
                <a:lnTo>
                  <a:pt x="1280" y="24"/>
                </a:lnTo>
                <a:lnTo>
                  <a:pt x="1347" y="25"/>
                </a:lnTo>
                <a:lnTo>
                  <a:pt x="1348" y="25"/>
                </a:lnTo>
                <a:lnTo>
                  <a:pt x="1347" y="62"/>
                </a:lnTo>
                <a:lnTo>
                  <a:pt x="1346" y="157"/>
                </a:lnTo>
                <a:lnTo>
                  <a:pt x="1345" y="174"/>
                </a:lnTo>
                <a:lnTo>
                  <a:pt x="1345" y="200"/>
                </a:lnTo>
                <a:lnTo>
                  <a:pt x="1345" y="211"/>
                </a:lnTo>
                <a:lnTo>
                  <a:pt x="1345" y="227"/>
                </a:lnTo>
                <a:lnTo>
                  <a:pt x="1344" y="249"/>
                </a:lnTo>
                <a:lnTo>
                  <a:pt x="1344" y="289"/>
                </a:lnTo>
                <a:lnTo>
                  <a:pt x="1343" y="324"/>
                </a:lnTo>
                <a:lnTo>
                  <a:pt x="1343" y="333"/>
                </a:lnTo>
                <a:lnTo>
                  <a:pt x="1343" y="347"/>
                </a:lnTo>
                <a:lnTo>
                  <a:pt x="1343" y="387"/>
                </a:lnTo>
                <a:lnTo>
                  <a:pt x="1341" y="398"/>
                </a:lnTo>
                <a:lnTo>
                  <a:pt x="1341" y="419"/>
                </a:lnTo>
                <a:lnTo>
                  <a:pt x="1341" y="437"/>
                </a:lnTo>
                <a:lnTo>
                  <a:pt x="1340" y="465"/>
                </a:lnTo>
                <a:lnTo>
                  <a:pt x="1340" y="510"/>
                </a:lnTo>
                <a:lnTo>
                  <a:pt x="1340" y="530"/>
                </a:lnTo>
                <a:lnTo>
                  <a:pt x="1339" y="549"/>
                </a:lnTo>
                <a:lnTo>
                  <a:pt x="1339" y="605"/>
                </a:lnTo>
                <a:lnTo>
                  <a:pt x="1345" y="602"/>
                </a:lnTo>
                <a:lnTo>
                  <a:pt x="1346" y="602"/>
                </a:lnTo>
                <a:lnTo>
                  <a:pt x="1369" y="621"/>
                </a:lnTo>
                <a:lnTo>
                  <a:pt x="1387" y="649"/>
                </a:lnTo>
                <a:lnTo>
                  <a:pt x="1435" y="654"/>
                </a:lnTo>
                <a:lnTo>
                  <a:pt x="1440" y="658"/>
                </a:lnTo>
                <a:lnTo>
                  <a:pt x="1483" y="668"/>
                </a:lnTo>
                <a:lnTo>
                  <a:pt x="1490" y="676"/>
                </a:lnTo>
                <a:lnTo>
                  <a:pt x="1492" y="710"/>
                </a:lnTo>
                <a:lnTo>
                  <a:pt x="1507" y="719"/>
                </a:lnTo>
                <a:lnTo>
                  <a:pt x="1520" y="716"/>
                </a:lnTo>
                <a:lnTo>
                  <a:pt x="1540" y="719"/>
                </a:lnTo>
                <a:lnTo>
                  <a:pt x="1579" y="741"/>
                </a:lnTo>
                <a:lnTo>
                  <a:pt x="1604" y="730"/>
                </a:lnTo>
                <a:lnTo>
                  <a:pt x="1607" y="732"/>
                </a:lnTo>
                <a:lnTo>
                  <a:pt x="1617" y="740"/>
                </a:lnTo>
                <a:lnTo>
                  <a:pt x="1628" y="754"/>
                </a:lnTo>
                <a:lnTo>
                  <a:pt x="1643" y="756"/>
                </a:lnTo>
                <a:lnTo>
                  <a:pt x="1679" y="740"/>
                </a:lnTo>
                <a:lnTo>
                  <a:pt x="1691" y="743"/>
                </a:lnTo>
                <a:lnTo>
                  <a:pt x="1699" y="737"/>
                </a:lnTo>
                <a:lnTo>
                  <a:pt x="1707" y="736"/>
                </a:lnTo>
                <a:lnTo>
                  <a:pt x="1712" y="777"/>
                </a:lnTo>
                <a:lnTo>
                  <a:pt x="1730" y="777"/>
                </a:lnTo>
                <a:lnTo>
                  <a:pt x="1730" y="811"/>
                </a:lnTo>
                <a:lnTo>
                  <a:pt x="1750" y="822"/>
                </a:lnTo>
                <a:lnTo>
                  <a:pt x="1799" y="785"/>
                </a:lnTo>
                <a:lnTo>
                  <a:pt x="1811" y="808"/>
                </a:lnTo>
                <a:lnTo>
                  <a:pt x="1817" y="804"/>
                </a:lnTo>
                <a:lnTo>
                  <a:pt x="1823" y="802"/>
                </a:lnTo>
                <a:lnTo>
                  <a:pt x="1826" y="802"/>
                </a:lnTo>
                <a:lnTo>
                  <a:pt x="1848" y="831"/>
                </a:lnTo>
                <a:lnTo>
                  <a:pt x="1887" y="814"/>
                </a:lnTo>
                <a:lnTo>
                  <a:pt x="1883" y="849"/>
                </a:lnTo>
                <a:lnTo>
                  <a:pt x="1897" y="861"/>
                </a:lnTo>
                <a:lnTo>
                  <a:pt x="1931" y="791"/>
                </a:lnTo>
                <a:lnTo>
                  <a:pt x="1934" y="790"/>
                </a:lnTo>
                <a:lnTo>
                  <a:pt x="1970" y="828"/>
                </a:lnTo>
                <a:lnTo>
                  <a:pt x="2000" y="807"/>
                </a:lnTo>
                <a:lnTo>
                  <a:pt x="2001" y="807"/>
                </a:lnTo>
                <a:lnTo>
                  <a:pt x="1996" y="814"/>
                </a:lnTo>
                <a:lnTo>
                  <a:pt x="2018" y="842"/>
                </a:lnTo>
                <a:lnTo>
                  <a:pt x="2034" y="842"/>
                </a:lnTo>
                <a:lnTo>
                  <a:pt x="2042" y="856"/>
                </a:lnTo>
                <a:lnTo>
                  <a:pt x="2067" y="845"/>
                </a:lnTo>
                <a:lnTo>
                  <a:pt x="2115" y="811"/>
                </a:lnTo>
                <a:lnTo>
                  <a:pt x="2146" y="819"/>
                </a:lnTo>
                <a:lnTo>
                  <a:pt x="2162" y="810"/>
                </a:lnTo>
                <a:lnTo>
                  <a:pt x="2165" y="802"/>
                </a:lnTo>
                <a:lnTo>
                  <a:pt x="2192" y="795"/>
                </a:lnTo>
                <a:lnTo>
                  <a:pt x="2193" y="788"/>
                </a:lnTo>
                <a:lnTo>
                  <a:pt x="2200" y="790"/>
                </a:lnTo>
                <a:lnTo>
                  <a:pt x="2206" y="802"/>
                </a:lnTo>
                <a:lnTo>
                  <a:pt x="2205" y="804"/>
                </a:lnTo>
                <a:lnTo>
                  <a:pt x="2250" y="805"/>
                </a:lnTo>
                <a:lnTo>
                  <a:pt x="2257" y="805"/>
                </a:lnTo>
                <a:lnTo>
                  <a:pt x="2262" y="788"/>
                </a:lnTo>
                <a:lnTo>
                  <a:pt x="2280" y="787"/>
                </a:lnTo>
                <a:lnTo>
                  <a:pt x="2286" y="787"/>
                </a:lnTo>
                <a:lnTo>
                  <a:pt x="2287" y="795"/>
                </a:lnTo>
                <a:lnTo>
                  <a:pt x="2311" y="808"/>
                </a:lnTo>
                <a:lnTo>
                  <a:pt x="2336" y="841"/>
                </a:lnTo>
                <a:lnTo>
                  <a:pt x="2346" y="845"/>
                </a:lnTo>
                <a:lnTo>
                  <a:pt x="2345" y="835"/>
                </a:lnTo>
                <a:lnTo>
                  <a:pt x="2359" y="839"/>
                </a:lnTo>
                <a:lnTo>
                  <a:pt x="2359" y="851"/>
                </a:lnTo>
                <a:lnTo>
                  <a:pt x="2363" y="849"/>
                </a:lnTo>
                <a:lnTo>
                  <a:pt x="2362" y="853"/>
                </a:lnTo>
                <a:lnTo>
                  <a:pt x="2385" y="859"/>
                </a:lnTo>
                <a:lnTo>
                  <a:pt x="2406" y="878"/>
                </a:lnTo>
                <a:lnTo>
                  <a:pt x="2414" y="871"/>
                </a:lnTo>
                <a:lnTo>
                  <a:pt x="2435" y="897"/>
                </a:lnTo>
                <a:lnTo>
                  <a:pt x="2459" y="883"/>
                </a:lnTo>
                <a:lnTo>
                  <a:pt x="2501" y="893"/>
                </a:lnTo>
                <a:lnTo>
                  <a:pt x="2501" y="900"/>
                </a:lnTo>
                <a:lnTo>
                  <a:pt x="2502" y="946"/>
                </a:lnTo>
                <a:lnTo>
                  <a:pt x="2503" y="977"/>
                </a:lnTo>
                <a:lnTo>
                  <a:pt x="2504" y="983"/>
                </a:lnTo>
                <a:lnTo>
                  <a:pt x="2504" y="1019"/>
                </a:lnTo>
                <a:lnTo>
                  <a:pt x="2505" y="1052"/>
                </a:lnTo>
                <a:lnTo>
                  <a:pt x="2506" y="1058"/>
                </a:lnTo>
                <a:lnTo>
                  <a:pt x="2507" y="1093"/>
                </a:lnTo>
                <a:lnTo>
                  <a:pt x="2509" y="1131"/>
                </a:lnTo>
                <a:lnTo>
                  <a:pt x="2509" y="1136"/>
                </a:lnTo>
                <a:lnTo>
                  <a:pt x="2509" y="1148"/>
                </a:lnTo>
                <a:lnTo>
                  <a:pt x="2510" y="1170"/>
                </a:lnTo>
                <a:lnTo>
                  <a:pt x="2511" y="1207"/>
                </a:lnTo>
                <a:lnTo>
                  <a:pt x="2512" y="1239"/>
                </a:lnTo>
                <a:lnTo>
                  <a:pt x="2512" y="1244"/>
                </a:lnTo>
                <a:lnTo>
                  <a:pt x="2513" y="1280"/>
                </a:lnTo>
                <a:lnTo>
                  <a:pt x="2513" y="1297"/>
                </a:lnTo>
                <a:lnTo>
                  <a:pt x="2515" y="1356"/>
                </a:lnTo>
                <a:lnTo>
                  <a:pt x="2520" y="1358"/>
                </a:lnTo>
                <a:lnTo>
                  <a:pt x="2521" y="1361"/>
                </a:lnTo>
                <a:lnTo>
                  <a:pt x="2522" y="1363"/>
                </a:lnTo>
                <a:lnTo>
                  <a:pt x="2523" y="1367"/>
                </a:lnTo>
                <a:lnTo>
                  <a:pt x="2550" y="1401"/>
                </a:lnTo>
                <a:lnTo>
                  <a:pt x="2549" y="1401"/>
                </a:lnTo>
                <a:lnTo>
                  <a:pt x="2559" y="1428"/>
                </a:lnTo>
                <a:lnTo>
                  <a:pt x="2561" y="1478"/>
                </a:lnTo>
                <a:lnTo>
                  <a:pt x="2584" y="1502"/>
                </a:lnTo>
                <a:lnTo>
                  <a:pt x="2578" y="1506"/>
                </a:lnTo>
                <a:lnTo>
                  <a:pt x="2611" y="1597"/>
                </a:lnTo>
                <a:lnTo>
                  <a:pt x="2622" y="1594"/>
                </a:lnTo>
                <a:lnTo>
                  <a:pt x="2618" y="1649"/>
                </a:lnTo>
                <a:lnTo>
                  <a:pt x="2624" y="1687"/>
                </a:lnTo>
                <a:lnTo>
                  <a:pt x="2615" y="1724"/>
                </a:lnTo>
                <a:lnTo>
                  <a:pt x="2597" y="1799"/>
                </a:lnTo>
                <a:lnTo>
                  <a:pt x="2592" y="1828"/>
                </a:lnTo>
                <a:lnTo>
                  <a:pt x="2590" y="1831"/>
                </a:lnTo>
                <a:lnTo>
                  <a:pt x="2591" y="1853"/>
                </a:lnTo>
                <a:lnTo>
                  <a:pt x="2600" y="1875"/>
                </a:lnTo>
                <a:lnTo>
                  <a:pt x="2602" y="1910"/>
                </a:lnTo>
                <a:lnTo>
                  <a:pt x="2599" y="1933"/>
                </a:lnTo>
                <a:lnTo>
                  <a:pt x="2595" y="1938"/>
                </a:lnTo>
                <a:lnTo>
                  <a:pt x="2590" y="1948"/>
                </a:lnTo>
                <a:lnTo>
                  <a:pt x="2574" y="1990"/>
                </a:lnTo>
                <a:lnTo>
                  <a:pt x="2567" y="1997"/>
                </a:lnTo>
                <a:lnTo>
                  <a:pt x="2570" y="2028"/>
                </a:lnTo>
                <a:lnTo>
                  <a:pt x="2582" y="2055"/>
                </a:lnTo>
                <a:lnTo>
                  <a:pt x="2569" y="2048"/>
                </a:lnTo>
                <a:lnTo>
                  <a:pt x="2537" y="2048"/>
                </a:lnTo>
                <a:lnTo>
                  <a:pt x="2474" y="2085"/>
                </a:lnTo>
                <a:lnTo>
                  <a:pt x="2471" y="2087"/>
                </a:lnTo>
                <a:lnTo>
                  <a:pt x="2398" y="2147"/>
                </a:lnTo>
                <a:lnTo>
                  <a:pt x="2387" y="2144"/>
                </a:lnTo>
                <a:lnTo>
                  <a:pt x="2425" y="2104"/>
                </a:lnTo>
                <a:lnTo>
                  <a:pt x="2445" y="2097"/>
                </a:lnTo>
                <a:lnTo>
                  <a:pt x="2445" y="2092"/>
                </a:lnTo>
                <a:lnTo>
                  <a:pt x="2418" y="2089"/>
                </a:lnTo>
                <a:lnTo>
                  <a:pt x="2393" y="2099"/>
                </a:lnTo>
                <a:lnTo>
                  <a:pt x="2391" y="2024"/>
                </a:lnTo>
                <a:lnTo>
                  <a:pt x="2377" y="2031"/>
                </a:lnTo>
                <a:lnTo>
                  <a:pt x="2367" y="2058"/>
                </a:lnTo>
                <a:lnTo>
                  <a:pt x="2354" y="2056"/>
                </a:lnTo>
                <a:lnTo>
                  <a:pt x="2350" y="2055"/>
                </a:lnTo>
                <a:lnTo>
                  <a:pt x="2347" y="2053"/>
                </a:lnTo>
                <a:lnTo>
                  <a:pt x="2345" y="2056"/>
                </a:lnTo>
                <a:lnTo>
                  <a:pt x="2339" y="2070"/>
                </a:lnTo>
                <a:lnTo>
                  <a:pt x="2342" y="2085"/>
                </a:lnTo>
                <a:lnTo>
                  <a:pt x="2338" y="2092"/>
                </a:lnTo>
                <a:lnTo>
                  <a:pt x="2342" y="2102"/>
                </a:lnTo>
                <a:lnTo>
                  <a:pt x="2361" y="2109"/>
                </a:lnTo>
                <a:lnTo>
                  <a:pt x="2368" y="2141"/>
                </a:lnTo>
                <a:lnTo>
                  <a:pt x="2399" y="2155"/>
                </a:lnTo>
                <a:lnTo>
                  <a:pt x="2320" y="2235"/>
                </a:lnTo>
                <a:lnTo>
                  <a:pt x="2267" y="2297"/>
                </a:lnTo>
                <a:lnTo>
                  <a:pt x="2243" y="2312"/>
                </a:lnTo>
                <a:lnTo>
                  <a:pt x="2242" y="2313"/>
                </a:lnTo>
                <a:lnTo>
                  <a:pt x="2161" y="2374"/>
                </a:lnTo>
                <a:lnTo>
                  <a:pt x="2089" y="2421"/>
                </a:lnTo>
                <a:lnTo>
                  <a:pt x="2063" y="2448"/>
                </a:lnTo>
                <a:lnTo>
                  <a:pt x="2038" y="2476"/>
                </a:lnTo>
                <a:lnTo>
                  <a:pt x="2012" y="2496"/>
                </a:lnTo>
                <a:lnTo>
                  <a:pt x="1966" y="2546"/>
                </a:lnTo>
                <a:lnTo>
                  <a:pt x="1927" y="2605"/>
                </a:lnTo>
                <a:lnTo>
                  <a:pt x="1927" y="2612"/>
                </a:lnTo>
                <a:lnTo>
                  <a:pt x="1928" y="2614"/>
                </a:lnTo>
                <a:lnTo>
                  <a:pt x="1907" y="2645"/>
                </a:lnTo>
                <a:lnTo>
                  <a:pt x="1889" y="2690"/>
                </a:lnTo>
                <a:lnTo>
                  <a:pt x="1863" y="2778"/>
                </a:lnTo>
                <a:lnTo>
                  <a:pt x="1862" y="2787"/>
                </a:lnTo>
                <a:lnTo>
                  <a:pt x="1857" y="2860"/>
                </a:lnTo>
                <a:lnTo>
                  <a:pt x="1876" y="2978"/>
                </a:lnTo>
                <a:lnTo>
                  <a:pt x="1891" y="3035"/>
                </a:lnTo>
                <a:lnTo>
                  <a:pt x="1907" y="3155"/>
                </a:lnTo>
                <a:lnTo>
                  <a:pt x="1863" y="3194"/>
                </a:lnTo>
                <a:lnTo>
                  <a:pt x="1833" y="3187"/>
                </a:lnTo>
                <a:lnTo>
                  <a:pt x="1807" y="3157"/>
                </a:lnTo>
                <a:lnTo>
                  <a:pt x="1755" y="3136"/>
                </a:lnTo>
                <a:lnTo>
                  <a:pt x="1672" y="3136"/>
                </a:lnTo>
                <a:lnTo>
                  <a:pt x="1666" y="3120"/>
                </a:lnTo>
                <a:lnTo>
                  <a:pt x="1656" y="3120"/>
                </a:lnTo>
                <a:lnTo>
                  <a:pt x="1601" y="3080"/>
                </a:lnTo>
                <a:lnTo>
                  <a:pt x="1580" y="3082"/>
                </a:lnTo>
                <a:lnTo>
                  <a:pt x="1566" y="3067"/>
                </a:lnTo>
                <a:lnTo>
                  <a:pt x="1566" y="3058"/>
                </a:lnTo>
                <a:lnTo>
                  <a:pt x="1513" y="3039"/>
                </a:lnTo>
                <a:lnTo>
                  <a:pt x="1478" y="2985"/>
                </a:lnTo>
                <a:lnTo>
                  <a:pt x="1457" y="2907"/>
                </a:lnTo>
                <a:lnTo>
                  <a:pt x="1428" y="2859"/>
                </a:lnTo>
                <a:lnTo>
                  <a:pt x="1419" y="2780"/>
                </a:lnTo>
                <a:lnTo>
                  <a:pt x="1410" y="2710"/>
                </a:lnTo>
                <a:lnTo>
                  <a:pt x="1385" y="2668"/>
                </a:lnTo>
                <a:lnTo>
                  <a:pt x="1359" y="2649"/>
                </a:lnTo>
                <a:lnTo>
                  <a:pt x="1354" y="2641"/>
                </a:lnTo>
                <a:close/>
              </a:path>
            </a:pathLst>
          </a:custGeom>
          <a:solidFill>
            <a:srgbClr val="95D153"/>
          </a:solidFill>
          <a:ln w="22225">
            <a:solidFill>
              <a:srgbClr val="003300"/>
            </a:solidFill>
            <a:prstDash val="solid"/>
            <a:round/>
            <a:headEnd/>
            <a:tailEnd/>
          </a:ln>
          <a:scene3d>
            <a:camera prst="orthographicFront">
              <a:rot lat="18206512" lon="2898" rev="64738"/>
            </a:camera>
            <a:lightRig rig="threePt" dir="t">
              <a:rot lat="0" lon="0" rev="7200000"/>
            </a:lightRig>
          </a:scene3d>
          <a:sp3d extrusionH="171450">
            <a:extrusionClr>
              <a:srgbClr val="92D050"/>
            </a:extrusionClr>
          </a:sp3d>
        </p:spPr>
        <p:txBody>
          <a:bodyPr vert="horz" wrap="square" lIns="91440" tIns="45720" rIns="91440" bIns="45720" numCol="1" anchor="t" anchorCtr="0" compatLnSpc="1">
            <a:prstTxWarp prst="textNoShape">
              <a:avLst/>
            </a:prstTxWarp>
          </a:bodyPr>
          <a:lstStyle/>
          <a:p>
            <a:endParaRPr lang="en-US" dirty="0"/>
          </a:p>
        </p:txBody>
      </p:sp>
      <p:sp>
        <p:nvSpPr>
          <p:cNvPr id="16" name="Rectangle 15"/>
          <p:cNvSpPr/>
          <p:nvPr/>
        </p:nvSpPr>
        <p:spPr>
          <a:xfrm>
            <a:off x="3947532" y="7001072"/>
            <a:ext cx="1527982" cy="369332"/>
          </a:xfrm>
          <a:prstGeom prst="rect">
            <a:avLst/>
          </a:prstGeom>
        </p:spPr>
        <p:txBody>
          <a:bodyPr wrap="none">
            <a:spAutoFit/>
          </a:bodyPr>
          <a:lstStyle/>
          <a:p>
            <a:r>
              <a:rPr lang="en-US" dirty="0"/>
              <a:t>2,439,100,000</a:t>
            </a:r>
          </a:p>
        </p:txBody>
      </p:sp>
      <p:grpSp>
        <p:nvGrpSpPr>
          <p:cNvPr id="134" name="Group 260"/>
          <p:cNvGrpSpPr>
            <a:grpSpLocks/>
          </p:cNvGrpSpPr>
          <p:nvPr/>
        </p:nvGrpSpPr>
        <p:grpSpPr bwMode="auto">
          <a:xfrm>
            <a:off x="7411539" y="9151895"/>
            <a:ext cx="461962" cy="779488"/>
            <a:chOff x="4235" y="152"/>
            <a:chExt cx="387" cy="653"/>
          </a:xfrm>
        </p:grpSpPr>
        <p:grpSp>
          <p:nvGrpSpPr>
            <p:cNvPr id="136" name="Group 3"/>
            <p:cNvGrpSpPr>
              <a:grpSpLocks/>
            </p:cNvGrpSpPr>
            <p:nvPr/>
          </p:nvGrpSpPr>
          <p:grpSpPr bwMode="auto">
            <a:xfrm>
              <a:off x="4235" y="358"/>
              <a:ext cx="387" cy="447"/>
              <a:chOff x="4235" y="358"/>
              <a:chExt cx="387" cy="447"/>
            </a:xfrm>
          </p:grpSpPr>
          <p:sp>
            <p:nvSpPr>
              <p:cNvPr id="142"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3"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4"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5"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146" name="Group 8"/>
              <p:cNvGrpSpPr>
                <a:grpSpLocks/>
              </p:cNvGrpSpPr>
              <p:nvPr/>
            </p:nvGrpSpPr>
            <p:grpSpPr bwMode="auto">
              <a:xfrm>
                <a:off x="4356" y="373"/>
                <a:ext cx="146" cy="238"/>
                <a:chOff x="4376" y="2314"/>
                <a:chExt cx="180" cy="294"/>
              </a:xfrm>
            </p:grpSpPr>
            <p:grpSp>
              <p:nvGrpSpPr>
                <p:cNvPr id="147" name="Group 9"/>
                <p:cNvGrpSpPr>
                  <a:grpSpLocks/>
                </p:cNvGrpSpPr>
                <p:nvPr/>
              </p:nvGrpSpPr>
              <p:grpSpPr bwMode="auto">
                <a:xfrm>
                  <a:off x="4376" y="2314"/>
                  <a:ext cx="180" cy="69"/>
                  <a:chOff x="2544" y="2688"/>
                  <a:chExt cx="768" cy="336"/>
                </a:xfrm>
              </p:grpSpPr>
              <p:sp>
                <p:nvSpPr>
                  <p:cNvPr id="150"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51"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148"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9"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14"/>
            <p:cNvGrpSpPr>
              <a:grpSpLocks/>
            </p:cNvGrpSpPr>
            <p:nvPr/>
          </p:nvGrpSpPr>
          <p:grpSpPr bwMode="auto">
            <a:xfrm>
              <a:off x="4329" y="152"/>
              <a:ext cx="206" cy="240"/>
              <a:chOff x="4329" y="152"/>
              <a:chExt cx="206" cy="240"/>
            </a:xfrm>
          </p:grpSpPr>
          <p:sp>
            <p:nvSpPr>
              <p:cNvPr id="138"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9"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0"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41"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pic>
        <p:nvPicPr>
          <p:cNvPr id="15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3769" y="6931523"/>
            <a:ext cx="1196783" cy="49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1361" y="7370404"/>
            <a:ext cx="1048936" cy="43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6445202" y="7191512"/>
            <a:ext cx="1005840" cy="27432"/>
          </a:xfrm>
          <a:custGeom>
            <a:avLst/>
            <a:gdLst>
              <a:gd name="connsiteX0" fmla="*/ 0 w 1079500"/>
              <a:gd name="connsiteY0" fmla="*/ 39410 h 39410"/>
              <a:gd name="connsiteX1" fmla="*/ 190500 w 1079500"/>
              <a:gd name="connsiteY1" fmla="*/ 14010 h 39410"/>
              <a:gd name="connsiteX2" fmla="*/ 457200 w 1079500"/>
              <a:gd name="connsiteY2" fmla="*/ 39410 h 39410"/>
              <a:gd name="connsiteX3" fmla="*/ 901700 w 1079500"/>
              <a:gd name="connsiteY3" fmla="*/ 26710 h 39410"/>
              <a:gd name="connsiteX4" fmla="*/ 990600 w 1079500"/>
              <a:gd name="connsiteY4" fmla="*/ 1310 h 39410"/>
              <a:gd name="connsiteX5" fmla="*/ 1079500 w 1079500"/>
              <a:gd name="connsiteY5" fmla="*/ 1310 h 3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500" h="39410">
                <a:moveTo>
                  <a:pt x="0" y="39410"/>
                </a:moveTo>
                <a:cubicBezTo>
                  <a:pt x="51366" y="30849"/>
                  <a:pt x="143869" y="14010"/>
                  <a:pt x="190500" y="14010"/>
                </a:cubicBezTo>
                <a:cubicBezTo>
                  <a:pt x="294329" y="14010"/>
                  <a:pt x="361788" y="25780"/>
                  <a:pt x="457200" y="39410"/>
                </a:cubicBezTo>
                <a:cubicBezTo>
                  <a:pt x="605367" y="35177"/>
                  <a:pt x="753667" y="34301"/>
                  <a:pt x="901700" y="26710"/>
                </a:cubicBezTo>
                <a:cubicBezTo>
                  <a:pt x="1046631" y="19278"/>
                  <a:pt x="873707" y="12999"/>
                  <a:pt x="990600" y="1310"/>
                </a:cubicBezTo>
                <a:cubicBezTo>
                  <a:pt x="1020086" y="-1639"/>
                  <a:pt x="1049867" y="1310"/>
                  <a:pt x="1079500" y="1310"/>
                </a:cubicBezTo>
              </a:path>
            </a:pathLst>
          </a:cu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p:cNvSpPr/>
          <p:nvPr/>
        </p:nvSpPr>
        <p:spPr bwMode="auto">
          <a:xfrm>
            <a:off x="6262116" y="7282627"/>
            <a:ext cx="832837" cy="676586"/>
          </a:xfrm>
          <a:prstGeom prst="ellipse">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158" name="Text Box 2"/>
          <p:cNvSpPr txBox="1">
            <a:spLocks noChangeArrowheads="1"/>
          </p:cNvSpPr>
          <p:nvPr/>
        </p:nvSpPr>
        <p:spPr bwMode="auto">
          <a:xfrm>
            <a:off x="6172576" y="7515401"/>
            <a:ext cx="1022350" cy="240066"/>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200" b="1" dirty="0">
                <a:solidFill>
                  <a:schemeClr val="accent6">
                    <a:lumMod val="50000"/>
                  </a:schemeClr>
                </a:solidFill>
                <a:latin typeface="Arial" pitchFamily="34" charset="0"/>
                <a:cs typeface="Arial" pitchFamily="34" charset="0"/>
              </a:rPr>
              <a:t>$56.5 mil   </a:t>
            </a:r>
          </a:p>
        </p:txBody>
      </p:sp>
      <p:sp>
        <p:nvSpPr>
          <p:cNvPr id="159" name="Text Box 195"/>
          <p:cNvSpPr txBox="1">
            <a:spLocks noChangeArrowheads="1"/>
          </p:cNvSpPr>
          <p:nvPr/>
        </p:nvSpPr>
        <p:spPr bwMode="auto">
          <a:xfrm>
            <a:off x="6288949" y="7866494"/>
            <a:ext cx="803294"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b="1" dirty="0"/>
              <a:t>LIHTCs</a:t>
            </a:r>
            <a:endParaRPr lang="en-US" sz="1400" b="1" dirty="0"/>
          </a:p>
        </p:txBody>
      </p:sp>
      <p:grpSp>
        <p:nvGrpSpPr>
          <p:cNvPr id="160" name="Group 159"/>
          <p:cNvGrpSpPr/>
          <p:nvPr/>
        </p:nvGrpSpPr>
        <p:grpSpPr>
          <a:xfrm>
            <a:off x="7323382" y="7622735"/>
            <a:ext cx="1188596" cy="1092200"/>
            <a:chOff x="3476052" y="2789987"/>
            <a:chExt cx="1188596" cy="1092200"/>
          </a:xfrm>
        </p:grpSpPr>
        <p:sp>
          <p:nvSpPr>
            <p:cNvPr id="161" name="Oval 160"/>
            <p:cNvSpPr/>
            <p:nvPr/>
          </p:nvSpPr>
          <p:spPr>
            <a:xfrm>
              <a:off x="3476052" y="2789987"/>
              <a:ext cx="1188596" cy="1092200"/>
            </a:xfrm>
            <a:prstGeom prst="ellipse">
              <a:avLst/>
            </a:prstGeom>
            <a:solidFill>
              <a:schemeClr val="bg1">
                <a:lumMod val="95000"/>
              </a:schemeClr>
            </a:solidFill>
            <a:ln w="38100">
              <a:solidFill>
                <a:srgbClr val="FF99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350" y="3051175"/>
              <a:ext cx="10668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34" name="Straight Arrow Connector 233"/>
          <p:cNvCxnSpPr/>
          <p:nvPr/>
        </p:nvCxnSpPr>
        <p:spPr>
          <a:xfrm rot="10800000" flipV="1">
            <a:off x="4100451" y="1319058"/>
            <a:ext cx="1831656" cy="1726584"/>
          </a:xfrm>
          <a:prstGeom prst="straightConnector1">
            <a:avLst/>
          </a:prstGeom>
          <a:ln w="38100">
            <a:solidFill>
              <a:srgbClr val="2CB22C"/>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35" name="Down Arrow 234"/>
          <p:cNvSpPr/>
          <p:nvPr/>
        </p:nvSpPr>
        <p:spPr>
          <a:xfrm>
            <a:off x="5430513" y="363813"/>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236" name="Rounded Rectangle 235"/>
          <p:cNvSpPr/>
          <p:nvPr/>
        </p:nvSpPr>
        <p:spPr>
          <a:xfrm>
            <a:off x="5300438" y="607313"/>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237" name="Rounded Rectangle 236"/>
          <p:cNvSpPr/>
          <p:nvPr/>
        </p:nvSpPr>
        <p:spPr>
          <a:xfrm>
            <a:off x="5300438" y="347164"/>
            <a:ext cx="416240" cy="78044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238" name="Rounded Rectangle 237"/>
          <p:cNvSpPr/>
          <p:nvPr/>
        </p:nvSpPr>
        <p:spPr>
          <a:xfrm>
            <a:off x="5300438" y="347163"/>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239" name="Straight Connector 238"/>
          <p:cNvCxnSpPr/>
          <p:nvPr/>
        </p:nvCxnSpPr>
        <p:spPr>
          <a:xfrm>
            <a:off x="5144349" y="1143000"/>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0" name="Group 1346" hidden="1"/>
          <p:cNvGrpSpPr/>
          <p:nvPr/>
        </p:nvGrpSpPr>
        <p:grpSpPr>
          <a:xfrm>
            <a:off x="2425319" y="2893942"/>
            <a:ext cx="914400" cy="1177498"/>
            <a:chOff x="6477000" y="4572000"/>
            <a:chExt cx="914400" cy="1177498"/>
          </a:xfrm>
        </p:grpSpPr>
        <p:grpSp>
          <p:nvGrpSpPr>
            <p:cNvPr id="241" name="Group 2"/>
            <p:cNvGrpSpPr>
              <a:grpSpLocks/>
            </p:cNvGrpSpPr>
            <p:nvPr/>
          </p:nvGrpSpPr>
          <p:grpSpPr bwMode="auto">
            <a:xfrm>
              <a:off x="6703219" y="4572000"/>
              <a:ext cx="461962" cy="779488"/>
              <a:chOff x="4235" y="152"/>
              <a:chExt cx="387" cy="653"/>
            </a:xfrm>
          </p:grpSpPr>
          <p:grpSp>
            <p:nvGrpSpPr>
              <p:cNvPr id="243" name="Group 3"/>
              <p:cNvGrpSpPr>
                <a:grpSpLocks/>
              </p:cNvGrpSpPr>
              <p:nvPr/>
            </p:nvGrpSpPr>
            <p:grpSpPr bwMode="auto">
              <a:xfrm>
                <a:off x="4235" y="358"/>
                <a:ext cx="387" cy="447"/>
                <a:chOff x="4235" y="358"/>
                <a:chExt cx="387" cy="447"/>
              </a:xfrm>
            </p:grpSpPr>
            <p:sp>
              <p:nvSpPr>
                <p:cNvPr id="310"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11"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15"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16"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338" name="Group 8"/>
                <p:cNvGrpSpPr>
                  <a:grpSpLocks/>
                </p:cNvGrpSpPr>
                <p:nvPr/>
              </p:nvGrpSpPr>
              <p:grpSpPr bwMode="auto">
                <a:xfrm>
                  <a:off x="4356" y="373"/>
                  <a:ext cx="146" cy="238"/>
                  <a:chOff x="4376" y="2314"/>
                  <a:chExt cx="180" cy="294"/>
                </a:xfrm>
              </p:grpSpPr>
              <p:grpSp>
                <p:nvGrpSpPr>
                  <p:cNvPr id="339" name="Group 9"/>
                  <p:cNvGrpSpPr>
                    <a:grpSpLocks/>
                  </p:cNvGrpSpPr>
                  <p:nvPr/>
                </p:nvGrpSpPr>
                <p:grpSpPr bwMode="auto">
                  <a:xfrm>
                    <a:off x="4376" y="2314"/>
                    <a:ext cx="180" cy="69"/>
                    <a:chOff x="2544" y="2688"/>
                    <a:chExt cx="768" cy="336"/>
                  </a:xfrm>
                </p:grpSpPr>
                <p:sp>
                  <p:nvSpPr>
                    <p:cNvPr id="342"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43"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340"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41"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04" name="Group 14"/>
              <p:cNvGrpSpPr>
                <a:grpSpLocks/>
              </p:cNvGrpSpPr>
              <p:nvPr/>
            </p:nvGrpSpPr>
            <p:grpSpPr bwMode="auto">
              <a:xfrm>
                <a:off x="4329" y="152"/>
                <a:ext cx="206" cy="240"/>
                <a:chOff x="4329" y="152"/>
                <a:chExt cx="206" cy="240"/>
              </a:xfrm>
            </p:grpSpPr>
            <p:sp>
              <p:nvSpPr>
                <p:cNvPr id="305"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06"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07"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08"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242" name="TextBox 241"/>
            <p:cNvSpPr txBox="1"/>
            <p:nvPr/>
          </p:nvSpPr>
          <p:spPr>
            <a:xfrm>
              <a:off x="6477000" y="5334000"/>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grpSp>
        <p:nvGrpSpPr>
          <p:cNvPr id="351" name="Group 7"/>
          <p:cNvGrpSpPr/>
          <p:nvPr/>
        </p:nvGrpSpPr>
        <p:grpSpPr>
          <a:xfrm>
            <a:off x="5909253" y="330227"/>
            <a:ext cx="950911" cy="797630"/>
            <a:chOff x="1371600" y="838200"/>
            <a:chExt cx="1179512" cy="989382"/>
          </a:xfrm>
        </p:grpSpPr>
        <p:pic>
          <p:nvPicPr>
            <p:cNvPr id="352" name="Picture 351" descr="j0316819"/>
            <p:cNvPicPr>
              <a:picLocks noChangeAspect="1" noChangeArrowheads="1"/>
            </p:cNvPicPr>
            <p:nvPr/>
          </p:nvPicPr>
          <p:blipFill>
            <a:blip r:embed="rId7"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353" name="Group 18"/>
            <p:cNvGrpSpPr>
              <a:grpSpLocks/>
            </p:cNvGrpSpPr>
            <p:nvPr/>
          </p:nvGrpSpPr>
          <p:grpSpPr bwMode="auto">
            <a:xfrm>
              <a:off x="1600200" y="838200"/>
              <a:ext cx="950912" cy="989382"/>
              <a:chOff x="1076325" y="2084388"/>
              <a:chExt cx="2949575" cy="3073400"/>
            </a:xfrm>
          </p:grpSpPr>
          <p:sp>
            <p:nvSpPr>
              <p:cNvPr id="35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5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57" name="Picture 120" descr="Building_Glass_Distorted"/>
              <p:cNvPicPr>
                <a:picLocks noChangeAspect="1" noChangeArrowheads="1"/>
              </p:cNvPicPr>
              <p:nvPr/>
            </p:nvPicPr>
            <p:blipFill>
              <a:blip r:embed="rId8" cstate="print"/>
              <a:srcRect/>
              <a:stretch>
                <a:fillRect/>
              </a:stretch>
            </p:blipFill>
            <p:spPr bwMode="auto">
              <a:xfrm>
                <a:off x="1844675" y="2084388"/>
                <a:ext cx="1898650" cy="2827337"/>
              </a:xfrm>
              <a:prstGeom prst="rect">
                <a:avLst/>
              </a:prstGeom>
              <a:noFill/>
              <a:ln w="9525">
                <a:noFill/>
                <a:miter lim="800000"/>
                <a:headEnd/>
                <a:tailEnd/>
              </a:ln>
            </p:spPr>
          </p:pic>
          <p:sp>
            <p:nvSpPr>
              <p:cNvPr id="35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5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360" name="Group 123"/>
              <p:cNvGrpSpPr>
                <a:grpSpLocks/>
              </p:cNvGrpSpPr>
              <p:nvPr/>
            </p:nvGrpSpPr>
            <p:grpSpPr bwMode="auto">
              <a:xfrm>
                <a:off x="3105142" y="4511675"/>
                <a:ext cx="473072" cy="563563"/>
                <a:chOff x="2112" y="3264"/>
                <a:chExt cx="768" cy="912"/>
              </a:xfrm>
            </p:grpSpPr>
            <p:sp>
              <p:nvSpPr>
                <p:cNvPr id="366" name="Rectangle 124"/>
                <p:cNvSpPr>
                  <a:spLocks noChangeArrowheads="1"/>
                </p:cNvSpPr>
                <p:nvPr/>
              </p:nvSpPr>
              <p:spPr bwMode="auto">
                <a:xfrm rot="5400000">
                  <a:off x="2160" y="3792"/>
                  <a:ext cx="672" cy="96"/>
                </a:xfrm>
                <a:prstGeom prst="rect">
                  <a:avLst/>
                </a:prstGeom>
                <a:blipFill dpi="0" rotWithShape="1">
                  <a:blip r:embed="rId9"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67" name="Rectangle 125"/>
                <p:cNvSpPr>
                  <a:spLocks noChangeArrowheads="1"/>
                </p:cNvSpPr>
                <p:nvPr/>
              </p:nvSpPr>
              <p:spPr bwMode="auto">
                <a:xfrm rot="7257826">
                  <a:off x="2426" y="3918"/>
                  <a:ext cx="288" cy="35"/>
                </a:xfrm>
                <a:prstGeom prst="rect">
                  <a:avLst/>
                </a:prstGeom>
                <a:blipFill dpi="0" rotWithShape="1">
                  <a:blip r:embed="rId9"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6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6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361" name="Group 128"/>
              <p:cNvGrpSpPr>
                <a:grpSpLocks/>
              </p:cNvGrpSpPr>
              <p:nvPr/>
            </p:nvGrpSpPr>
            <p:grpSpPr bwMode="auto">
              <a:xfrm>
                <a:off x="1462091" y="4389438"/>
                <a:ext cx="474663" cy="561975"/>
                <a:chOff x="2112" y="3264"/>
                <a:chExt cx="768" cy="912"/>
              </a:xfrm>
            </p:grpSpPr>
            <p:sp>
              <p:nvSpPr>
                <p:cNvPr id="362" name="Rectangle 129"/>
                <p:cNvSpPr>
                  <a:spLocks noChangeArrowheads="1"/>
                </p:cNvSpPr>
                <p:nvPr/>
              </p:nvSpPr>
              <p:spPr bwMode="auto">
                <a:xfrm rot="5400000">
                  <a:off x="2160" y="3792"/>
                  <a:ext cx="672" cy="96"/>
                </a:xfrm>
                <a:prstGeom prst="rect">
                  <a:avLst/>
                </a:prstGeom>
                <a:blipFill dpi="0" rotWithShape="1">
                  <a:blip r:embed="rId9"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63" name="Rectangle 130"/>
                <p:cNvSpPr>
                  <a:spLocks noChangeArrowheads="1"/>
                </p:cNvSpPr>
                <p:nvPr/>
              </p:nvSpPr>
              <p:spPr bwMode="auto">
                <a:xfrm rot="7257826">
                  <a:off x="2426" y="3918"/>
                  <a:ext cx="288" cy="35"/>
                </a:xfrm>
                <a:prstGeom prst="rect">
                  <a:avLst/>
                </a:prstGeom>
                <a:blipFill dpi="0" rotWithShape="1">
                  <a:blip r:embed="rId9"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6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6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54" name="Picture 6" descr="j0227734"/>
            <p:cNvPicPr>
              <a:picLocks noChangeAspect="1" noChangeArrowheads="1"/>
            </p:cNvPicPr>
            <p:nvPr/>
          </p:nvPicPr>
          <p:blipFill>
            <a:blip r:embed="rId10"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370" name="TextBox 369"/>
          <p:cNvSpPr txBox="1"/>
          <p:nvPr/>
        </p:nvSpPr>
        <p:spPr>
          <a:xfrm>
            <a:off x="5833053" y="1129075"/>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Investor(s)</a:t>
            </a:r>
          </a:p>
        </p:txBody>
      </p:sp>
      <p:sp>
        <p:nvSpPr>
          <p:cNvPr id="371" name="Text Box 140"/>
          <p:cNvSpPr txBox="1">
            <a:spLocks noChangeArrowheads="1"/>
          </p:cNvSpPr>
          <p:nvPr/>
        </p:nvSpPr>
        <p:spPr bwMode="auto">
          <a:xfrm>
            <a:off x="5010399" y="1118259"/>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sp>
        <p:nvSpPr>
          <p:cNvPr id="372" name="Rectangle 371"/>
          <p:cNvSpPr/>
          <p:nvPr/>
        </p:nvSpPr>
        <p:spPr>
          <a:xfrm>
            <a:off x="4558919" y="1827383"/>
            <a:ext cx="533400" cy="486287"/>
          </a:xfrm>
          <a:prstGeom prst="rect">
            <a:avLst/>
          </a:prstGeom>
          <a:noFill/>
        </p:spPr>
        <p:txBody>
          <a:bodyPr wrap="square" lIns="91440" tIns="45720" rIns="91440" bIns="45720">
            <a:spAutoFit/>
            <a:scene3d>
              <a:camera prst="orthographicFront"/>
              <a:lightRig rig="flat" dir="tl">
                <a:rot lat="0" lon="0" rev="6600000"/>
              </a:lightRig>
            </a:scene3d>
            <a:sp3d extrusionH="12700" contourW="12700">
              <a:bevelT w="38100" h="25400"/>
              <a:contourClr>
                <a:srgbClr val="008000"/>
              </a:contourClr>
            </a:sp3d>
          </a:bodyPr>
          <a:lstStyle/>
          <a:p>
            <a:pPr algn="ctr">
              <a:lnSpc>
                <a:spcPct val="80000"/>
              </a:lnSpc>
            </a:pPr>
            <a:r>
              <a:rPr lang="en-US" sz="3200"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a:t>
            </a:r>
          </a:p>
        </p:txBody>
      </p:sp>
      <p:sp>
        <p:nvSpPr>
          <p:cNvPr id="373" name="Isosceles Triangle 372"/>
          <p:cNvSpPr/>
          <p:nvPr/>
        </p:nvSpPr>
        <p:spPr>
          <a:xfrm>
            <a:off x="3492119" y="2919258"/>
            <a:ext cx="795528" cy="685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4" name="Straight Connector 373"/>
          <p:cNvCxnSpPr>
            <a:stCxn id="373" idx="5"/>
          </p:cNvCxnSpPr>
          <p:nvPr/>
        </p:nvCxnSpPr>
        <p:spPr>
          <a:xfrm flipV="1">
            <a:off x="4088765" y="1319058"/>
            <a:ext cx="1994154" cy="1943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a:stCxn id="373" idx="1"/>
          </p:cNvCxnSpPr>
          <p:nvPr/>
        </p:nvCxnSpPr>
        <p:spPr>
          <a:xfrm rot="10800000">
            <a:off x="3187319" y="3224058"/>
            <a:ext cx="503682"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6" name="Group 713"/>
          <p:cNvGrpSpPr/>
          <p:nvPr/>
        </p:nvGrpSpPr>
        <p:grpSpPr>
          <a:xfrm>
            <a:off x="5092319" y="2004858"/>
            <a:ext cx="795528" cy="685800"/>
            <a:chOff x="7620000" y="1981200"/>
            <a:chExt cx="795528" cy="685800"/>
          </a:xfrm>
        </p:grpSpPr>
        <p:sp>
          <p:nvSpPr>
            <p:cNvPr id="377" name="Isosceles Triangle 376"/>
            <p:cNvSpPr/>
            <p:nvPr/>
          </p:nvSpPr>
          <p:spPr>
            <a:xfrm>
              <a:off x="7620000" y="1981200"/>
              <a:ext cx="795528" cy="685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TextBox 377"/>
            <p:cNvSpPr txBox="1"/>
            <p:nvPr/>
          </p:nvSpPr>
          <p:spPr>
            <a:xfrm>
              <a:off x="7707423" y="2286000"/>
              <a:ext cx="620683" cy="307777"/>
            </a:xfrm>
            <a:prstGeom prst="rect">
              <a:avLst/>
            </a:prstGeom>
            <a:noFill/>
          </p:spPr>
          <p:txBody>
            <a:bodyPr wrap="none" rtlCol="0">
              <a:spAutoFit/>
            </a:bodyPr>
            <a:lstStyle/>
            <a:p>
              <a:pPr algn="ctr"/>
              <a:r>
                <a:rPr lang="en-US" sz="1400" b="1" dirty="0">
                  <a:latin typeface="Arial" pitchFamily="34" charset="0"/>
                  <a:cs typeface="Arial" pitchFamily="34" charset="0"/>
                </a:rPr>
                <a:t>Fund</a:t>
              </a:r>
            </a:p>
          </p:txBody>
        </p:sp>
      </p:grpSp>
      <p:cxnSp>
        <p:nvCxnSpPr>
          <p:cNvPr id="379" name="Straight Connector 378"/>
          <p:cNvCxnSpPr>
            <a:stCxn id="377" idx="5"/>
          </p:cNvCxnSpPr>
          <p:nvPr/>
        </p:nvCxnSpPr>
        <p:spPr>
          <a:xfrm flipV="1">
            <a:off x="5688965" y="1319058"/>
            <a:ext cx="393954" cy="1028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a:stCxn id="373" idx="5"/>
            <a:endCxn id="377" idx="3"/>
          </p:cNvCxnSpPr>
          <p:nvPr/>
        </p:nvCxnSpPr>
        <p:spPr>
          <a:xfrm flipV="1">
            <a:off x="4088765" y="2690658"/>
            <a:ext cx="1401318" cy="571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Arrow Connector 380"/>
          <p:cNvCxnSpPr/>
          <p:nvPr/>
        </p:nvCxnSpPr>
        <p:spPr>
          <a:xfrm rot="10800000" flipV="1">
            <a:off x="4102231" y="2726347"/>
            <a:ext cx="987194" cy="392296"/>
          </a:xfrm>
          <a:prstGeom prst="straightConnector1">
            <a:avLst/>
          </a:prstGeom>
          <a:ln w="38100">
            <a:solidFill>
              <a:srgbClr val="2CB22C"/>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82" name="Straight Arrow Connector 381"/>
          <p:cNvCxnSpPr/>
          <p:nvPr/>
        </p:nvCxnSpPr>
        <p:spPr>
          <a:xfrm rot="5400000">
            <a:off x="5378794" y="1615177"/>
            <a:ext cx="798653" cy="289366"/>
          </a:xfrm>
          <a:prstGeom prst="straightConnector1">
            <a:avLst/>
          </a:prstGeom>
          <a:ln w="38100">
            <a:solidFill>
              <a:srgbClr val="2CB22C"/>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83" name="Rectangle 382"/>
          <p:cNvSpPr/>
          <p:nvPr/>
        </p:nvSpPr>
        <p:spPr>
          <a:xfrm>
            <a:off x="4306202" y="2477493"/>
            <a:ext cx="533400" cy="486287"/>
          </a:xfrm>
          <a:prstGeom prst="rect">
            <a:avLst/>
          </a:prstGeom>
          <a:noFill/>
        </p:spPr>
        <p:txBody>
          <a:bodyPr wrap="square" lIns="91440" tIns="45720" rIns="91440" bIns="45720">
            <a:spAutoFit/>
            <a:scene3d>
              <a:camera prst="orthographicFront"/>
              <a:lightRig rig="flat" dir="tl">
                <a:rot lat="0" lon="0" rev="6600000"/>
              </a:lightRig>
            </a:scene3d>
            <a:sp3d extrusionH="12700" contourW="12700">
              <a:bevelT w="38100" h="25400"/>
              <a:contourClr>
                <a:srgbClr val="008000"/>
              </a:contourClr>
            </a:sp3d>
          </a:bodyPr>
          <a:lstStyle/>
          <a:p>
            <a:pPr algn="ctr">
              <a:lnSpc>
                <a:spcPct val="80000"/>
              </a:lnSpc>
            </a:pPr>
            <a:r>
              <a:rPr lang="en-US" sz="3200"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a:t>
            </a:r>
          </a:p>
        </p:txBody>
      </p:sp>
      <p:sp>
        <p:nvSpPr>
          <p:cNvPr id="384" name="Rectangle 383"/>
          <p:cNvSpPr/>
          <p:nvPr/>
        </p:nvSpPr>
        <p:spPr>
          <a:xfrm>
            <a:off x="5361430" y="1472426"/>
            <a:ext cx="533400" cy="486287"/>
          </a:xfrm>
          <a:prstGeom prst="rect">
            <a:avLst/>
          </a:prstGeom>
          <a:noFill/>
        </p:spPr>
        <p:txBody>
          <a:bodyPr wrap="square" lIns="91440" tIns="45720" rIns="91440" bIns="45720">
            <a:spAutoFit/>
            <a:scene3d>
              <a:camera prst="orthographicFront"/>
              <a:lightRig rig="flat" dir="tl">
                <a:rot lat="0" lon="0" rev="6600000"/>
              </a:lightRig>
            </a:scene3d>
            <a:sp3d extrusionH="12700" contourW="12700">
              <a:bevelT w="38100" h="25400"/>
              <a:contourClr>
                <a:srgbClr val="008000"/>
              </a:contourClr>
            </a:sp3d>
          </a:bodyPr>
          <a:lstStyle/>
          <a:p>
            <a:pPr algn="ctr">
              <a:lnSpc>
                <a:spcPct val="80000"/>
              </a:lnSpc>
            </a:pPr>
            <a:r>
              <a:rPr lang="en-US" sz="3200"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a:t>
            </a:r>
          </a:p>
        </p:txBody>
      </p:sp>
      <p:cxnSp>
        <p:nvCxnSpPr>
          <p:cNvPr id="385" name="Straight Arrow Connector 384"/>
          <p:cNvCxnSpPr/>
          <p:nvPr/>
        </p:nvCxnSpPr>
        <p:spPr>
          <a:xfrm flipV="1">
            <a:off x="4256045" y="2795795"/>
            <a:ext cx="1273215" cy="532435"/>
          </a:xfrm>
          <a:prstGeom prst="straightConnector1">
            <a:avLst/>
          </a:prstGeom>
          <a:ln w="3810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86" name="Straight Arrow Connector 385"/>
          <p:cNvCxnSpPr/>
          <p:nvPr/>
        </p:nvCxnSpPr>
        <p:spPr>
          <a:xfrm rot="5400000" flipH="1" flipV="1">
            <a:off x="5502254" y="1725137"/>
            <a:ext cx="981919" cy="349169"/>
          </a:xfrm>
          <a:prstGeom prst="straightConnector1">
            <a:avLst/>
          </a:prstGeom>
          <a:ln w="38100">
            <a:solidFill>
              <a:schemeClr val="accent6">
                <a:lumMod val="7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87" name="Straight Arrow Connector 386"/>
          <p:cNvCxnSpPr>
            <a:stCxn id="388" idx="2"/>
            <a:endCxn id="377" idx="1"/>
          </p:cNvCxnSpPr>
          <p:nvPr/>
        </p:nvCxnSpPr>
        <p:spPr>
          <a:xfrm>
            <a:off x="4595324" y="1958252"/>
            <a:ext cx="695877" cy="389506"/>
          </a:xfrm>
          <a:prstGeom prst="straightConnector1">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88" name="Rounded Rectangle 387"/>
          <p:cNvSpPr>
            <a:spLocks/>
          </p:cNvSpPr>
          <p:nvPr/>
        </p:nvSpPr>
        <p:spPr>
          <a:xfrm>
            <a:off x="4117523" y="1691552"/>
            <a:ext cx="955602" cy="266700"/>
          </a:xfrm>
          <a:prstGeom prst="roundRect">
            <a:avLst>
              <a:gd name="adj" fmla="val 24561"/>
            </a:avLst>
          </a:prstGeom>
          <a:solidFill>
            <a:schemeClr val="tx1">
              <a:lumMod val="65000"/>
              <a:lumOff val="35000"/>
            </a:schemeClr>
          </a:solidFill>
          <a:ln w="12700">
            <a:solidFill>
              <a:schemeClr val="tx1"/>
            </a:solidFill>
          </a:ln>
          <a:scene3d>
            <a:camera prst="orthographicFront">
              <a:rot lat="0" lon="0" rev="0"/>
            </a:camera>
            <a:lightRig rig="threePt" dir="t">
              <a:rot lat="0" lon="0" rev="10800000"/>
            </a:lightRig>
          </a:scene3d>
          <a:sp3d extrusionH="6350">
            <a:bevelT w="63500" h="63500"/>
            <a:extrusionClr>
              <a:srgbClr val="3C3E94"/>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effectLst>
                  <a:outerShdw blurRad="38100" dist="38100" dir="2700000" algn="tl">
                    <a:srgbClr val="000000">
                      <a:alpha val="43137"/>
                    </a:srgbClr>
                  </a:outerShdw>
                </a:effectLst>
                <a:latin typeface="Calibri"/>
              </a:rPr>
              <a:t>Syndicator</a:t>
            </a:r>
          </a:p>
        </p:txBody>
      </p:sp>
      <p:sp>
        <p:nvSpPr>
          <p:cNvPr id="389" name="Rectangle 388"/>
          <p:cNvSpPr/>
          <p:nvPr/>
        </p:nvSpPr>
        <p:spPr>
          <a:xfrm>
            <a:off x="4635120" y="3355708"/>
            <a:ext cx="1143000" cy="400110"/>
          </a:xfrm>
          <a:prstGeom prst="rect">
            <a:avLst/>
          </a:prstGeom>
          <a:noFill/>
        </p:spPr>
        <p:txBody>
          <a:bodyPr wrap="square" lIns="91440" tIns="45720" rIns="91440" bIns="45720">
            <a:spAutoFit/>
            <a:scene3d>
              <a:camera prst="orthographicFront"/>
              <a:lightRig rig="flat" dir="t">
                <a:rot lat="0" lon="0" rev="18900000"/>
              </a:lightRig>
            </a:scene3d>
            <a:sp3d extrusionH="19050" contourW="6350" prstMaterial="powder">
              <a:bevelT w="12700" h="12700" prst="angle"/>
              <a:contourClr>
                <a:srgbClr val="0070C0"/>
              </a:contourClr>
            </a:sp3d>
          </a:bodyPr>
          <a:lstStyle/>
          <a:p>
            <a:pPr algn="ctr"/>
            <a:r>
              <a:rPr lang="en-US" sz="2000" b="1" dirty="0">
                <a:ln>
                  <a:solidFill>
                    <a:srgbClr val="005AAC"/>
                  </a:solidFill>
                </a:ln>
                <a:solidFill>
                  <a:srgbClr val="0179FD"/>
                </a:solidFill>
                <a:effectLst>
                  <a:outerShdw blurRad="38100" dist="12700" dir="2700000" algn="tl">
                    <a:srgbClr val="000000">
                      <a:alpha val="43137"/>
                    </a:srgbClr>
                  </a:outerShdw>
                </a:effectLst>
                <a:cs typeface="Arial" pitchFamily="34" charset="0"/>
              </a:rPr>
              <a:t>Losses</a:t>
            </a:r>
          </a:p>
        </p:txBody>
      </p:sp>
      <p:cxnSp>
        <p:nvCxnSpPr>
          <p:cNvPr id="390" name="Bottom Blue Arrow"/>
          <p:cNvCxnSpPr/>
          <p:nvPr/>
        </p:nvCxnSpPr>
        <p:spPr>
          <a:xfrm flipV="1">
            <a:off x="4322860" y="2861270"/>
            <a:ext cx="1273215" cy="532435"/>
          </a:xfrm>
          <a:prstGeom prst="straightConnector1">
            <a:avLst/>
          </a:prstGeom>
          <a:ln w="38100">
            <a:solidFill>
              <a:srgbClr val="1699D4"/>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91" name="Bottom Green Arrow"/>
          <p:cNvCxnSpPr/>
          <p:nvPr/>
        </p:nvCxnSpPr>
        <p:spPr>
          <a:xfrm flipV="1">
            <a:off x="4369899" y="2938527"/>
            <a:ext cx="1273215" cy="532435"/>
          </a:xfrm>
          <a:prstGeom prst="straightConnector1">
            <a:avLst/>
          </a:prstGeom>
          <a:ln w="38100">
            <a:solidFill>
              <a:srgbClr val="2CB22C"/>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92" name="Top Blue Arrow"/>
          <p:cNvCxnSpPr/>
          <p:nvPr/>
        </p:nvCxnSpPr>
        <p:spPr>
          <a:xfrm rot="5400000" flipH="1" flipV="1">
            <a:off x="5592024" y="1752277"/>
            <a:ext cx="981919" cy="349169"/>
          </a:xfrm>
          <a:prstGeom prst="straightConnector1">
            <a:avLst/>
          </a:prstGeom>
          <a:ln w="38100">
            <a:solidFill>
              <a:srgbClr val="1699D4"/>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93" name="Top Green Arrow"/>
          <p:cNvCxnSpPr/>
          <p:nvPr/>
        </p:nvCxnSpPr>
        <p:spPr>
          <a:xfrm rot="5400000" flipH="1" flipV="1">
            <a:off x="5679711" y="1798002"/>
            <a:ext cx="981919" cy="349169"/>
          </a:xfrm>
          <a:prstGeom prst="straightConnector1">
            <a:avLst/>
          </a:prstGeom>
          <a:ln w="38100">
            <a:solidFill>
              <a:srgbClr val="2CB22C"/>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394" name="Rectangle 393"/>
          <p:cNvSpPr/>
          <p:nvPr/>
        </p:nvSpPr>
        <p:spPr>
          <a:xfrm>
            <a:off x="5922804" y="2007423"/>
            <a:ext cx="1143000" cy="400110"/>
          </a:xfrm>
          <a:prstGeom prst="rect">
            <a:avLst/>
          </a:prstGeom>
          <a:noFill/>
        </p:spPr>
        <p:txBody>
          <a:bodyPr wrap="square" lIns="91440" tIns="45720" rIns="91440" bIns="45720">
            <a:spAutoFit/>
            <a:scene3d>
              <a:camera prst="orthographicFront"/>
              <a:lightRig rig="flat" dir="t">
                <a:rot lat="0" lon="0" rev="18900000"/>
              </a:lightRig>
            </a:scene3d>
            <a:sp3d extrusionH="19050" contourW="6350" prstMaterial="powder">
              <a:bevelT w="12700" h="12700" prst="angle"/>
              <a:contourClr>
                <a:srgbClr val="0070C0"/>
              </a:contourClr>
            </a:sp3d>
          </a:bodyPr>
          <a:lstStyle/>
          <a:p>
            <a:pPr algn="ctr"/>
            <a:r>
              <a:rPr lang="en-US" sz="2000" b="1" dirty="0">
                <a:ln>
                  <a:solidFill>
                    <a:srgbClr val="005AAC"/>
                  </a:solidFill>
                </a:ln>
                <a:solidFill>
                  <a:srgbClr val="0179FD"/>
                </a:solidFill>
                <a:effectLst>
                  <a:outerShdw blurRad="38100" dist="12700" dir="2700000" algn="tl">
                    <a:srgbClr val="000000">
                      <a:alpha val="43137"/>
                    </a:srgbClr>
                  </a:outerShdw>
                </a:effectLst>
                <a:cs typeface="Arial" pitchFamily="34" charset="0"/>
              </a:rPr>
              <a:t>Losses</a:t>
            </a:r>
          </a:p>
        </p:txBody>
      </p:sp>
      <p:sp>
        <p:nvSpPr>
          <p:cNvPr id="395" name="TextBox 394"/>
          <p:cNvSpPr txBox="1"/>
          <p:nvPr/>
        </p:nvSpPr>
        <p:spPr>
          <a:xfrm>
            <a:off x="5700217" y="2260746"/>
            <a:ext cx="1565493" cy="369332"/>
          </a:xfrm>
          <a:prstGeom prst="rect">
            <a:avLst/>
          </a:prstGeom>
          <a:noFill/>
        </p:spPr>
        <p:txBody>
          <a:bodyPr wrap="none" rtlCol="0">
            <a:spAutoFit/>
          </a:bodyPr>
          <a:lstStyle/>
          <a:p>
            <a:r>
              <a:rPr lang="en-US" b="1" dirty="0">
                <a:solidFill>
                  <a:schemeClr val="tx1">
                    <a:lumMod val="65000"/>
                    <a:lumOff val="35000"/>
                  </a:schemeClr>
                </a:solidFill>
                <a:latin typeface="Arial" pitchFamily="34" charset="0"/>
                <a:cs typeface="Arial" pitchFamily="34" charset="0"/>
              </a:rPr>
              <a:t>“Upper Tier”</a:t>
            </a:r>
          </a:p>
        </p:txBody>
      </p:sp>
      <p:sp>
        <p:nvSpPr>
          <p:cNvPr id="396" name="TextBox 395"/>
          <p:cNvSpPr txBox="1"/>
          <p:nvPr/>
        </p:nvSpPr>
        <p:spPr>
          <a:xfrm>
            <a:off x="4122049" y="3193472"/>
            <a:ext cx="1578317" cy="369332"/>
          </a:xfrm>
          <a:prstGeom prst="rect">
            <a:avLst/>
          </a:prstGeom>
          <a:noFill/>
        </p:spPr>
        <p:txBody>
          <a:bodyPr wrap="none" rtlCol="0">
            <a:spAutoFit/>
          </a:bodyPr>
          <a:lstStyle/>
          <a:p>
            <a:r>
              <a:rPr lang="en-US" b="1" dirty="0">
                <a:solidFill>
                  <a:schemeClr val="tx1">
                    <a:lumMod val="65000"/>
                    <a:lumOff val="35000"/>
                  </a:schemeClr>
                </a:solidFill>
                <a:latin typeface="Arial" pitchFamily="34" charset="0"/>
                <a:cs typeface="Arial" pitchFamily="34" charset="0"/>
              </a:rPr>
              <a:t>“Lower Tier”</a:t>
            </a:r>
          </a:p>
        </p:txBody>
      </p:sp>
      <p:sp>
        <p:nvSpPr>
          <p:cNvPr id="397" name="Rectangle 396"/>
          <p:cNvSpPr/>
          <p:nvPr/>
        </p:nvSpPr>
        <p:spPr>
          <a:xfrm>
            <a:off x="4963145" y="1825886"/>
            <a:ext cx="533400" cy="313932"/>
          </a:xfrm>
          <a:prstGeom prst="rect">
            <a:avLst/>
          </a:prstGeom>
          <a:noFill/>
        </p:spPr>
        <p:txBody>
          <a:bodyPr wrap="square" lIns="91440" tIns="45720" rIns="91440" bIns="45720">
            <a:spAutoFit/>
            <a:scene3d>
              <a:camera prst="orthographicFront"/>
              <a:lightRig rig="flat" dir="tl">
                <a:rot lat="0" lon="0" rev="6600000"/>
              </a:lightRig>
            </a:scene3d>
            <a:sp3d extrusionH="12700" contourW="12700">
              <a:bevelT w="38100" h="25400"/>
              <a:contourClr>
                <a:srgbClr val="008000"/>
              </a:contourClr>
            </a:sp3d>
          </a:bodyPr>
          <a:lstStyle/>
          <a:p>
            <a:pPr algn="ctr">
              <a:lnSpc>
                <a:spcPct val="80000"/>
              </a:lnSpc>
            </a:pPr>
            <a:r>
              <a:rPr lang="en-US"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a:t>
            </a:r>
          </a:p>
        </p:txBody>
      </p:sp>
      <p:grpSp>
        <p:nvGrpSpPr>
          <p:cNvPr id="398" name="Group 397"/>
          <p:cNvGrpSpPr/>
          <p:nvPr/>
        </p:nvGrpSpPr>
        <p:grpSpPr>
          <a:xfrm>
            <a:off x="6622792" y="540723"/>
            <a:ext cx="552875" cy="369332"/>
            <a:chOff x="6973468" y="322729"/>
            <a:chExt cx="552875" cy="369332"/>
          </a:xfrm>
        </p:grpSpPr>
        <p:sp>
          <p:nvSpPr>
            <p:cNvPr id="399" name="Oval 398"/>
            <p:cNvSpPr/>
            <p:nvPr/>
          </p:nvSpPr>
          <p:spPr>
            <a:xfrm>
              <a:off x="6973468" y="325860"/>
              <a:ext cx="552875" cy="363071"/>
            </a:xfrm>
            <a:prstGeom prst="ellipse">
              <a:avLst/>
            </a:prstGeom>
            <a:solidFill>
              <a:schemeClr val="bg1"/>
            </a:solidFill>
            <a:ln w="38100">
              <a:solidFill>
                <a:srgbClr val="564D40"/>
              </a:solidFill>
            </a:ln>
            <a:effectLst>
              <a:outerShdw blurRad="50800" dist="12700" dir="2700000" algn="tl" rotWithShape="0">
                <a:prstClr val="black">
                  <a:alpha val="46000"/>
                </a:prstClr>
              </a:outerShdw>
            </a:effectLst>
            <a:scene3d>
              <a:camera prst="orthographicFront"/>
              <a:lightRig rig="threePt" dir="t"/>
            </a:scene3d>
            <a:sp3d>
              <a:bevelT w="82550" h="222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0" name="TextBox 399"/>
            <p:cNvSpPr txBox="1"/>
            <p:nvPr/>
          </p:nvSpPr>
          <p:spPr>
            <a:xfrm>
              <a:off x="7033464" y="322729"/>
              <a:ext cx="479619" cy="369332"/>
            </a:xfrm>
            <a:prstGeom prst="rect">
              <a:avLst/>
            </a:prstGeom>
            <a:noFill/>
          </p:spPr>
          <p:txBody>
            <a:bodyPr wrap="none" rtlCol="0">
              <a:spAutoFit/>
            </a:bodyPr>
            <a:lstStyle/>
            <a:p>
              <a:pPr algn="ctr"/>
              <a:r>
                <a:rPr lang="en-US" b="1" dirty="0">
                  <a:solidFill>
                    <a:srgbClr val="564D40"/>
                  </a:solidFill>
                  <a:latin typeface="Arial" pitchFamily="34" charset="0"/>
                  <a:cs typeface="Arial" pitchFamily="34" charset="0"/>
                </a:rPr>
                <a:t>LP</a:t>
              </a:r>
            </a:p>
          </p:txBody>
        </p:sp>
      </p:grpSp>
      <p:grpSp>
        <p:nvGrpSpPr>
          <p:cNvPr id="401" name="Group 400"/>
          <p:cNvGrpSpPr/>
          <p:nvPr/>
        </p:nvGrpSpPr>
        <p:grpSpPr>
          <a:xfrm>
            <a:off x="4332333" y="1266777"/>
            <a:ext cx="552875" cy="369332"/>
            <a:chOff x="7682152" y="1873154"/>
            <a:chExt cx="552875" cy="369332"/>
          </a:xfrm>
        </p:grpSpPr>
        <p:sp>
          <p:nvSpPr>
            <p:cNvPr id="402" name="Oval 401"/>
            <p:cNvSpPr/>
            <p:nvPr/>
          </p:nvSpPr>
          <p:spPr>
            <a:xfrm>
              <a:off x="7682152" y="1876285"/>
              <a:ext cx="552875" cy="363071"/>
            </a:xfrm>
            <a:prstGeom prst="ellipse">
              <a:avLst/>
            </a:prstGeom>
            <a:solidFill>
              <a:schemeClr val="bg1"/>
            </a:solidFill>
            <a:ln w="38100">
              <a:solidFill>
                <a:srgbClr val="564D40"/>
              </a:solidFill>
            </a:ln>
            <a:effectLst>
              <a:outerShdw blurRad="50800" dist="12700" dir="2700000" algn="tl" rotWithShape="0">
                <a:prstClr val="black">
                  <a:alpha val="46000"/>
                </a:prstClr>
              </a:outerShdw>
            </a:effectLst>
            <a:scene3d>
              <a:camera prst="orthographicFront"/>
              <a:lightRig rig="threePt" dir="t"/>
            </a:scene3d>
            <a:sp3d>
              <a:bevelT w="82550" h="222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3" name="TextBox 402"/>
            <p:cNvSpPr txBox="1"/>
            <p:nvPr/>
          </p:nvSpPr>
          <p:spPr>
            <a:xfrm>
              <a:off x="7699543" y="1873154"/>
              <a:ext cx="518092" cy="369332"/>
            </a:xfrm>
            <a:prstGeom prst="rect">
              <a:avLst/>
            </a:prstGeom>
            <a:noFill/>
          </p:spPr>
          <p:txBody>
            <a:bodyPr wrap="none" rtlCol="0">
              <a:spAutoFit/>
            </a:bodyPr>
            <a:lstStyle/>
            <a:p>
              <a:pPr algn="ctr"/>
              <a:r>
                <a:rPr lang="en-US" b="1" dirty="0">
                  <a:solidFill>
                    <a:srgbClr val="564D40"/>
                  </a:solidFill>
                  <a:latin typeface="Arial" pitchFamily="34" charset="0"/>
                  <a:cs typeface="Arial" pitchFamily="34" charset="0"/>
                </a:rPr>
                <a:t>GP</a:t>
              </a:r>
            </a:p>
          </p:txBody>
        </p:sp>
      </p:grpSp>
      <p:cxnSp>
        <p:nvCxnSpPr>
          <p:cNvPr id="404" name="Straight Connector 403"/>
          <p:cNvCxnSpPr>
            <a:stCxn id="405" idx="0"/>
            <a:endCxn id="377" idx="3"/>
          </p:cNvCxnSpPr>
          <p:nvPr/>
        </p:nvCxnSpPr>
        <p:spPr>
          <a:xfrm flipV="1">
            <a:off x="5243704" y="2690658"/>
            <a:ext cx="246379" cy="130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5" name="Isosceles Triangle 404"/>
          <p:cNvSpPr/>
          <p:nvPr/>
        </p:nvSpPr>
        <p:spPr>
          <a:xfrm>
            <a:off x="4941352" y="3999228"/>
            <a:ext cx="604703" cy="52129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6" name="Group 2" hidden="1"/>
          <p:cNvGrpSpPr>
            <a:grpSpLocks/>
          </p:cNvGrpSpPr>
          <p:nvPr/>
        </p:nvGrpSpPr>
        <p:grpSpPr bwMode="auto">
          <a:xfrm>
            <a:off x="4541789" y="3852506"/>
            <a:ext cx="358110" cy="604254"/>
            <a:chOff x="4235" y="152"/>
            <a:chExt cx="387" cy="653"/>
          </a:xfrm>
        </p:grpSpPr>
        <p:grpSp>
          <p:nvGrpSpPr>
            <p:cNvPr id="407" name="Group 3"/>
            <p:cNvGrpSpPr>
              <a:grpSpLocks/>
            </p:cNvGrpSpPr>
            <p:nvPr/>
          </p:nvGrpSpPr>
          <p:grpSpPr bwMode="auto">
            <a:xfrm>
              <a:off x="4235" y="358"/>
              <a:ext cx="387" cy="447"/>
              <a:chOff x="4235" y="358"/>
              <a:chExt cx="387" cy="447"/>
            </a:xfrm>
          </p:grpSpPr>
          <p:sp>
            <p:nvSpPr>
              <p:cNvPr id="413"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14"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15"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16"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417" name="Group 8"/>
              <p:cNvGrpSpPr>
                <a:grpSpLocks/>
              </p:cNvGrpSpPr>
              <p:nvPr/>
            </p:nvGrpSpPr>
            <p:grpSpPr bwMode="auto">
              <a:xfrm>
                <a:off x="4356" y="373"/>
                <a:ext cx="146" cy="238"/>
                <a:chOff x="4376" y="2314"/>
                <a:chExt cx="180" cy="294"/>
              </a:xfrm>
            </p:grpSpPr>
            <p:grpSp>
              <p:nvGrpSpPr>
                <p:cNvPr id="418" name="Group 9"/>
                <p:cNvGrpSpPr>
                  <a:grpSpLocks/>
                </p:cNvGrpSpPr>
                <p:nvPr/>
              </p:nvGrpSpPr>
              <p:grpSpPr bwMode="auto">
                <a:xfrm>
                  <a:off x="4376" y="2314"/>
                  <a:ext cx="180" cy="69"/>
                  <a:chOff x="2544" y="2688"/>
                  <a:chExt cx="768" cy="336"/>
                </a:xfrm>
              </p:grpSpPr>
              <p:sp>
                <p:nvSpPr>
                  <p:cNvPr id="421"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22"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419"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20"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08" name="Group 14"/>
            <p:cNvGrpSpPr>
              <a:grpSpLocks/>
            </p:cNvGrpSpPr>
            <p:nvPr/>
          </p:nvGrpSpPr>
          <p:grpSpPr bwMode="auto">
            <a:xfrm>
              <a:off x="4329" y="152"/>
              <a:ext cx="206" cy="240"/>
              <a:chOff x="4329" y="152"/>
              <a:chExt cx="206" cy="240"/>
            </a:xfrm>
          </p:grpSpPr>
          <p:sp>
            <p:nvSpPr>
              <p:cNvPr id="409"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10"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11"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12"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cxnSp>
        <p:nvCxnSpPr>
          <p:cNvPr id="423" name="Straight Connector 422"/>
          <p:cNvCxnSpPr>
            <a:stCxn id="405" idx="1"/>
          </p:cNvCxnSpPr>
          <p:nvPr/>
        </p:nvCxnSpPr>
        <p:spPr>
          <a:xfrm flipH="1" flipV="1">
            <a:off x="4949409" y="4227376"/>
            <a:ext cx="143119" cy="32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4" name="Isosceles Triangle 423"/>
          <p:cNvSpPr/>
          <p:nvPr/>
        </p:nvSpPr>
        <p:spPr>
          <a:xfrm>
            <a:off x="5788282" y="3852506"/>
            <a:ext cx="604703" cy="52129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5" name="Group 2" hidden="1"/>
          <p:cNvGrpSpPr>
            <a:grpSpLocks/>
          </p:cNvGrpSpPr>
          <p:nvPr/>
        </p:nvGrpSpPr>
        <p:grpSpPr bwMode="auto">
          <a:xfrm>
            <a:off x="6454180" y="3719917"/>
            <a:ext cx="358110" cy="604254"/>
            <a:chOff x="4235" y="152"/>
            <a:chExt cx="387" cy="653"/>
          </a:xfrm>
        </p:grpSpPr>
        <p:grpSp>
          <p:nvGrpSpPr>
            <p:cNvPr id="426" name="Group 3"/>
            <p:cNvGrpSpPr>
              <a:grpSpLocks/>
            </p:cNvGrpSpPr>
            <p:nvPr/>
          </p:nvGrpSpPr>
          <p:grpSpPr bwMode="auto">
            <a:xfrm>
              <a:off x="4235" y="358"/>
              <a:ext cx="387" cy="447"/>
              <a:chOff x="4235" y="358"/>
              <a:chExt cx="387" cy="447"/>
            </a:xfrm>
          </p:grpSpPr>
          <p:sp>
            <p:nvSpPr>
              <p:cNvPr id="432"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33"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34"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35"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436" name="Group 8"/>
              <p:cNvGrpSpPr>
                <a:grpSpLocks/>
              </p:cNvGrpSpPr>
              <p:nvPr/>
            </p:nvGrpSpPr>
            <p:grpSpPr bwMode="auto">
              <a:xfrm>
                <a:off x="4356" y="373"/>
                <a:ext cx="146" cy="238"/>
                <a:chOff x="4376" y="2314"/>
                <a:chExt cx="180" cy="294"/>
              </a:xfrm>
            </p:grpSpPr>
            <p:grpSp>
              <p:nvGrpSpPr>
                <p:cNvPr id="437" name="Group 9"/>
                <p:cNvGrpSpPr>
                  <a:grpSpLocks/>
                </p:cNvGrpSpPr>
                <p:nvPr/>
              </p:nvGrpSpPr>
              <p:grpSpPr bwMode="auto">
                <a:xfrm>
                  <a:off x="4376" y="2314"/>
                  <a:ext cx="180" cy="69"/>
                  <a:chOff x="2544" y="2688"/>
                  <a:chExt cx="768" cy="336"/>
                </a:xfrm>
              </p:grpSpPr>
              <p:sp>
                <p:nvSpPr>
                  <p:cNvPr id="440"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41"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438"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39"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27" name="Group 14"/>
            <p:cNvGrpSpPr>
              <a:grpSpLocks/>
            </p:cNvGrpSpPr>
            <p:nvPr/>
          </p:nvGrpSpPr>
          <p:grpSpPr bwMode="auto">
            <a:xfrm>
              <a:off x="4329" y="152"/>
              <a:ext cx="206" cy="240"/>
              <a:chOff x="4329" y="152"/>
              <a:chExt cx="206" cy="240"/>
            </a:xfrm>
          </p:grpSpPr>
          <p:sp>
            <p:nvSpPr>
              <p:cNvPr id="428"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29"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30"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31"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cxnSp>
        <p:nvCxnSpPr>
          <p:cNvPr id="442" name="Straight Connector 441"/>
          <p:cNvCxnSpPr>
            <a:endCxn id="424" idx="5"/>
          </p:cNvCxnSpPr>
          <p:nvPr/>
        </p:nvCxnSpPr>
        <p:spPr>
          <a:xfrm flipH="1">
            <a:off x="6241809" y="4048266"/>
            <a:ext cx="173849" cy="648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a:stCxn id="424" idx="1"/>
            <a:endCxn id="377" idx="3"/>
          </p:cNvCxnSpPr>
          <p:nvPr/>
        </p:nvCxnSpPr>
        <p:spPr>
          <a:xfrm flipH="1" flipV="1">
            <a:off x="5490083" y="2690658"/>
            <a:ext cx="449375" cy="14224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4" name="Isosceles Triangle 443"/>
          <p:cNvSpPr/>
          <p:nvPr/>
        </p:nvSpPr>
        <p:spPr>
          <a:xfrm>
            <a:off x="6213023" y="3027402"/>
            <a:ext cx="604703" cy="52129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5" name="Group 2" hidden="1"/>
          <p:cNvGrpSpPr>
            <a:grpSpLocks/>
          </p:cNvGrpSpPr>
          <p:nvPr/>
        </p:nvGrpSpPr>
        <p:grpSpPr bwMode="auto">
          <a:xfrm>
            <a:off x="6907600" y="2902298"/>
            <a:ext cx="358110" cy="604254"/>
            <a:chOff x="4235" y="152"/>
            <a:chExt cx="387" cy="653"/>
          </a:xfrm>
        </p:grpSpPr>
        <p:grpSp>
          <p:nvGrpSpPr>
            <p:cNvPr id="446" name="Group 3"/>
            <p:cNvGrpSpPr>
              <a:grpSpLocks/>
            </p:cNvGrpSpPr>
            <p:nvPr/>
          </p:nvGrpSpPr>
          <p:grpSpPr bwMode="auto">
            <a:xfrm>
              <a:off x="4235" y="358"/>
              <a:ext cx="387" cy="447"/>
              <a:chOff x="4235" y="358"/>
              <a:chExt cx="387" cy="447"/>
            </a:xfrm>
          </p:grpSpPr>
          <p:sp>
            <p:nvSpPr>
              <p:cNvPr id="452"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53"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54"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55"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456" name="Group 8"/>
              <p:cNvGrpSpPr>
                <a:grpSpLocks/>
              </p:cNvGrpSpPr>
              <p:nvPr/>
            </p:nvGrpSpPr>
            <p:grpSpPr bwMode="auto">
              <a:xfrm>
                <a:off x="4356" y="373"/>
                <a:ext cx="146" cy="238"/>
                <a:chOff x="4376" y="2314"/>
                <a:chExt cx="180" cy="294"/>
              </a:xfrm>
            </p:grpSpPr>
            <p:grpSp>
              <p:nvGrpSpPr>
                <p:cNvPr id="457" name="Group 9"/>
                <p:cNvGrpSpPr>
                  <a:grpSpLocks/>
                </p:cNvGrpSpPr>
                <p:nvPr/>
              </p:nvGrpSpPr>
              <p:grpSpPr bwMode="auto">
                <a:xfrm>
                  <a:off x="4376" y="2314"/>
                  <a:ext cx="180" cy="69"/>
                  <a:chOff x="2544" y="2688"/>
                  <a:chExt cx="768" cy="336"/>
                </a:xfrm>
              </p:grpSpPr>
              <p:sp>
                <p:nvSpPr>
                  <p:cNvPr id="460"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61"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458"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59"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47" name="Group 14"/>
            <p:cNvGrpSpPr>
              <a:grpSpLocks/>
            </p:cNvGrpSpPr>
            <p:nvPr/>
          </p:nvGrpSpPr>
          <p:grpSpPr bwMode="auto">
            <a:xfrm>
              <a:off x="4329" y="152"/>
              <a:ext cx="206" cy="240"/>
              <a:chOff x="4329" y="152"/>
              <a:chExt cx="206" cy="240"/>
            </a:xfrm>
          </p:grpSpPr>
          <p:sp>
            <p:nvSpPr>
              <p:cNvPr id="448"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49"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50"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51"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cxnSp>
        <p:nvCxnSpPr>
          <p:cNvPr id="462" name="Straight Connector 461"/>
          <p:cNvCxnSpPr>
            <a:endCxn id="444" idx="5"/>
          </p:cNvCxnSpPr>
          <p:nvPr/>
        </p:nvCxnSpPr>
        <p:spPr>
          <a:xfrm flipH="1">
            <a:off x="6666550" y="3223162"/>
            <a:ext cx="173849" cy="648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a:stCxn id="444" idx="1"/>
            <a:endCxn id="377" idx="3"/>
          </p:cNvCxnSpPr>
          <p:nvPr/>
        </p:nvCxnSpPr>
        <p:spPr>
          <a:xfrm flipH="1" flipV="1">
            <a:off x="5490083" y="2690658"/>
            <a:ext cx="874116" cy="597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4" name="Group 463"/>
          <p:cNvGrpSpPr/>
          <p:nvPr/>
        </p:nvGrpSpPr>
        <p:grpSpPr>
          <a:xfrm>
            <a:off x="2610259" y="2470672"/>
            <a:ext cx="552875" cy="369332"/>
            <a:chOff x="7682152" y="1873154"/>
            <a:chExt cx="552875" cy="369332"/>
          </a:xfrm>
        </p:grpSpPr>
        <p:sp>
          <p:nvSpPr>
            <p:cNvPr id="465" name="Oval 464"/>
            <p:cNvSpPr/>
            <p:nvPr/>
          </p:nvSpPr>
          <p:spPr>
            <a:xfrm>
              <a:off x="7682152" y="1876285"/>
              <a:ext cx="552875" cy="363071"/>
            </a:xfrm>
            <a:prstGeom prst="ellipse">
              <a:avLst/>
            </a:prstGeom>
            <a:solidFill>
              <a:schemeClr val="bg1"/>
            </a:solidFill>
            <a:ln w="38100">
              <a:solidFill>
                <a:srgbClr val="564D40"/>
              </a:solidFill>
            </a:ln>
            <a:effectLst>
              <a:outerShdw blurRad="50800" dist="12700" dir="2700000" algn="tl" rotWithShape="0">
                <a:prstClr val="black">
                  <a:alpha val="46000"/>
                </a:prstClr>
              </a:outerShdw>
            </a:effectLst>
            <a:scene3d>
              <a:camera prst="orthographicFront"/>
              <a:lightRig rig="threePt" dir="t"/>
            </a:scene3d>
            <a:sp3d>
              <a:bevelT w="82550" h="222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6" name="TextBox 465"/>
            <p:cNvSpPr txBox="1"/>
            <p:nvPr/>
          </p:nvSpPr>
          <p:spPr>
            <a:xfrm>
              <a:off x="7699543" y="1873154"/>
              <a:ext cx="518092" cy="369332"/>
            </a:xfrm>
            <a:prstGeom prst="rect">
              <a:avLst/>
            </a:prstGeom>
            <a:noFill/>
          </p:spPr>
          <p:txBody>
            <a:bodyPr wrap="none" rtlCol="0">
              <a:spAutoFit/>
            </a:bodyPr>
            <a:lstStyle/>
            <a:p>
              <a:pPr algn="ctr"/>
              <a:r>
                <a:rPr lang="en-US" b="1" dirty="0">
                  <a:solidFill>
                    <a:srgbClr val="564D40"/>
                  </a:solidFill>
                  <a:latin typeface="Arial" pitchFamily="34" charset="0"/>
                  <a:cs typeface="Arial" pitchFamily="34" charset="0"/>
                </a:rPr>
                <a:t>GP</a:t>
              </a:r>
            </a:p>
          </p:txBody>
        </p:sp>
      </p:grpSp>
      <p:grpSp>
        <p:nvGrpSpPr>
          <p:cNvPr id="467" name="Group 466"/>
          <p:cNvGrpSpPr/>
          <p:nvPr/>
        </p:nvGrpSpPr>
        <p:grpSpPr>
          <a:xfrm>
            <a:off x="5510277" y="2541681"/>
            <a:ext cx="552875" cy="369332"/>
            <a:chOff x="6973468" y="322729"/>
            <a:chExt cx="552875" cy="369332"/>
          </a:xfrm>
        </p:grpSpPr>
        <p:sp>
          <p:nvSpPr>
            <p:cNvPr id="468" name="Oval 467"/>
            <p:cNvSpPr/>
            <p:nvPr/>
          </p:nvSpPr>
          <p:spPr>
            <a:xfrm>
              <a:off x="6973468" y="325860"/>
              <a:ext cx="552875" cy="363071"/>
            </a:xfrm>
            <a:prstGeom prst="ellipse">
              <a:avLst/>
            </a:prstGeom>
            <a:solidFill>
              <a:schemeClr val="bg1"/>
            </a:solidFill>
            <a:ln w="38100">
              <a:solidFill>
                <a:srgbClr val="564D40"/>
              </a:solidFill>
            </a:ln>
            <a:effectLst>
              <a:outerShdw blurRad="50800" dist="12700" dir="2700000" algn="tl" rotWithShape="0">
                <a:prstClr val="black">
                  <a:alpha val="46000"/>
                </a:prstClr>
              </a:outerShdw>
            </a:effectLst>
            <a:scene3d>
              <a:camera prst="orthographicFront"/>
              <a:lightRig rig="threePt" dir="t"/>
            </a:scene3d>
            <a:sp3d>
              <a:bevelT w="82550" h="2222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9" name="TextBox 468"/>
            <p:cNvSpPr txBox="1"/>
            <p:nvPr/>
          </p:nvSpPr>
          <p:spPr>
            <a:xfrm>
              <a:off x="7033464" y="322729"/>
              <a:ext cx="479619" cy="369332"/>
            </a:xfrm>
            <a:prstGeom prst="rect">
              <a:avLst/>
            </a:prstGeom>
            <a:noFill/>
          </p:spPr>
          <p:txBody>
            <a:bodyPr wrap="none" rtlCol="0">
              <a:spAutoFit/>
            </a:bodyPr>
            <a:lstStyle/>
            <a:p>
              <a:pPr algn="ctr"/>
              <a:r>
                <a:rPr lang="en-US" b="1" dirty="0">
                  <a:solidFill>
                    <a:srgbClr val="564D40"/>
                  </a:solidFill>
                  <a:latin typeface="Arial" pitchFamily="34" charset="0"/>
                  <a:cs typeface="Arial" pitchFamily="34" charset="0"/>
                </a:rPr>
                <a:t>LP</a:t>
              </a:r>
            </a:p>
          </p:txBody>
        </p:sp>
      </p:grpSp>
      <p:sp>
        <p:nvSpPr>
          <p:cNvPr id="470" name="Rectangle 469"/>
          <p:cNvSpPr/>
          <p:nvPr/>
        </p:nvSpPr>
        <p:spPr>
          <a:xfrm>
            <a:off x="3194129" y="2787232"/>
            <a:ext cx="533400" cy="363176"/>
          </a:xfrm>
          <a:prstGeom prst="rect">
            <a:avLst/>
          </a:prstGeom>
          <a:noFill/>
        </p:spPr>
        <p:txBody>
          <a:bodyPr wrap="square" lIns="91440" tIns="45720" rIns="91440" bIns="45720">
            <a:spAutoFit/>
            <a:scene3d>
              <a:camera prst="orthographicFront"/>
              <a:lightRig rig="flat" dir="tl">
                <a:rot lat="0" lon="0" rev="6600000"/>
              </a:lightRig>
            </a:scene3d>
            <a:sp3d extrusionH="12700" contourW="12700">
              <a:bevelT w="38100" h="25400"/>
              <a:contourClr>
                <a:srgbClr val="008000"/>
              </a:contourClr>
            </a:sp3d>
          </a:bodyPr>
          <a:lstStyle/>
          <a:p>
            <a:pPr algn="ctr">
              <a:lnSpc>
                <a:spcPct val="80000"/>
              </a:lnSpc>
            </a:pPr>
            <a:r>
              <a:rPr lang="en-US" sz="2200"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a:t>
            </a:r>
          </a:p>
        </p:txBody>
      </p:sp>
      <p:sp>
        <p:nvSpPr>
          <p:cNvPr id="471" name="Rectangle 470"/>
          <p:cNvSpPr/>
          <p:nvPr/>
        </p:nvSpPr>
        <p:spPr>
          <a:xfrm>
            <a:off x="4626435" y="3165639"/>
            <a:ext cx="1134319"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0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Credits</a:t>
            </a:r>
          </a:p>
        </p:txBody>
      </p:sp>
      <p:sp>
        <p:nvSpPr>
          <p:cNvPr id="472" name="Rectangle 471"/>
          <p:cNvSpPr/>
          <p:nvPr/>
        </p:nvSpPr>
        <p:spPr>
          <a:xfrm>
            <a:off x="5971028" y="1824902"/>
            <a:ext cx="1134319"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0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Credits</a:t>
            </a:r>
          </a:p>
        </p:txBody>
      </p:sp>
      <p:sp>
        <p:nvSpPr>
          <p:cNvPr id="473" name="Rounded Rectangle 472"/>
          <p:cNvSpPr>
            <a:spLocks/>
          </p:cNvSpPr>
          <p:nvPr/>
        </p:nvSpPr>
        <p:spPr>
          <a:xfrm>
            <a:off x="4117523" y="1691552"/>
            <a:ext cx="955602" cy="266700"/>
          </a:xfrm>
          <a:prstGeom prst="roundRect">
            <a:avLst>
              <a:gd name="adj" fmla="val 24561"/>
            </a:avLst>
          </a:prstGeom>
          <a:solidFill>
            <a:schemeClr val="accent6"/>
          </a:solidFill>
          <a:ln w="12700">
            <a:solidFill>
              <a:schemeClr val="accent6">
                <a:lumMod val="75000"/>
              </a:schemeClr>
            </a:solidFill>
          </a:ln>
          <a:effectLst>
            <a:glow rad="76200">
              <a:schemeClr val="accent6">
                <a:satMod val="175000"/>
                <a:alpha val="51000"/>
              </a:schemeClr>
            </a:glow>
          </a:effectLst>
          <a:scene3d>
            <a:camera prst="orthographicFront">
              <a:rot lat="0" lon="0" rev="0"/>
            </a:camera>
            <a:lightRig rig="threePt" dir="t">
              <a:rot lat="0" lon="0" rev="10800000"/>
            </a:lightRig>
          </a:scene3d>
          <a:sp3d extrusionH="6350">
            <a:bevelT w="63500" h="63500"/>
            <a:extrusionClr>
              <a:srgbClr val="3C3E94"/>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effectLst>
                  <a:outerShdw blurRad="38100" dist="38100" dir="2700000" algn="tl">
                    <a:srgbClr val="000000">
                      <a:alpha val="43137"/>
                    </a:srgbClr>
                  </a:outerShdw>
                </a:effectLst>
                <a:latin typeface="Calibri"/>
              </a:rPr>
              <a:t>Syndicator</a:t>
            </a:r>
          </a:p>
        </p:txBody>
      </p:sp>
      <p:sp>
        <p:nvSpPr>
          <p:cNvPr id="474" name="Rectangle 473"/>
          <p:cNvSpPr/>
          <p:nvPr/>
        </p:nvSpPr>
        <p:spPr>
          <a:xfrm>
            <a:off x="4948834" y="3669841"/>
            <a:ext cx="533400" cy="363176"/>
          </a:xfrm>
          <a:prstGeom prst="rect">
            <a:avLst/>
          </a:prstGeom>
          <a:noFill/>
        </p:spPr>
        <p:txBody>
          <a:bodyPr wrap="square" lIns="91440" tIns="45720" rIns="91440" bIns="45720">
            <a:spAutoFit/>
            <a:scene3d>
              <a:camera prst="orthographicFront"/>
              <a:lightRig rig="flat" dir="tl">
                <a:rot lat="0" lon="0" rev="6600000"/>
              </a:lightRig>
            </a:scene3d>
            <a:sp3d extrusionH="12700" contourW="12700">
              <a:bevelT w="38100" h="25400"/>
              <a:contourClr>
                <a:srgbClr val="008000"/>
              </a:contourClr>
            </a:sp3d>
          </a:bodyPr>
          <a:lstStyle/>
          <a:p>
            <a:pPr algn="ctr">
              <a:lnSpc>
                <a:spcPct val="80000"/>
              </a:lnSpc>
            </a:pPr>
            <a:r>
              <a:rPr lang="en-US" sz="2200"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a:t>
            </a:r>
          </a:p>
        </p:txBody>
      </p:sp>
      <p:sp>
        <p:nvSpPr>
          <p:cNvPr id="475" name="Rectangle 474"/>
          <p:cNvSpPr/>
          <p:nvPr/>
        </p:nvSpPr>
        <p:spPr>
          <a:xfrm>
            <a:off x="6227604" y="2313145"/>
            <a:ext cx="533400" cy="363176"/>
          </a:xfrm>
          <a:prstGeom prst="rect">
            <a:avLst/>
          </a:prstGeom>
          <a:noFill/>
        </p:spPr>
        <p:txBody>
          <a:bodyPr wrap="square" lIns="91440" tIns="45720" rIns="91440" bIns="45720">
            <a:spAutoFit/>
            <a:scene3d>
              <a:camera prst="orthographicFront"/>
              <a:lightRig rig="flat" dir="tl">
                <a:rot lat="0" lon="0" rev="6600000"/>
              </a:lightRig>
            </a:scene3d>
            <a:sp3d extrusionH="12700" contourW="12700">
              <a:bevelT w="38100" h="25400"/>
              <a:contourClr>
                <a:srgbClr val="008000"/>
              </a:contourClr>
            </a:sp3d>
          </a:bodyPr>
          <a:lstStyle/>
          <a:p>
            <a:pPr algn="ctr">
              <a:lnSpc>
                <a:spcPct val="80000"/>
              </a:lnSpc>
            </a:pPr>
            <a:r>
              <a:rPr lang="en-US" sz="2200"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a:t>
            </a:r>
          </a:p>
        </p:txBody>
      </p:sp>
      <p:cxnSp>
        <p:nvCxnSpPr>
          <p:cNvPr id="479" name="Straight Arrow Connector 478"/>
          <p:cNvCxnSpPr/>
          <p:nvPr/>
        </p:nvCxnSpPr>
        <p:spPr>
          <a:xfrm flipH="1" flipV="1">
            <a:off x="4940111" y="2004762"/>
            <a:ext cx="355490" cy="216005"/>
          </a:xfrm>
          <a:prstGeom prst="straightConnector1">
            <a:avLst/>
          </a:prstGeom>
          <a:ln w="38100">
            <a:solidFill>
              <a:srgbClr val="2CB22C"/>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flipH="1" flipV="1">
            <a:off x="3187318" y="3106074"/>
            <a:ext cx="457466" cy="31211"/>
          </a:xfrm>
          <a:prstGeom prst="straightConnector1">
            <a:avLst/>
          </a:prstGeom>
          <a:ln w="38100">
            <a:solidFill>
              <a:srgbClr val="2CB22C"/>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1792329" y="2042807"/>
            <a:ext cx="2432452" cy="363176"/>
          </a:xfrm>
          <a:prstGeom prst="rect">
            <a:avLst/>
          </a:prstGeom>
          <a:noFill/>
        </p:spPr>
        <p:txBody>
          <a:bodyPr wrap="square" lIns="91440" tIns="45720" rIns="91440" bIns="45720">
            <a:spAutoFit/>
            <a:scene3d>
              <a:camera prst="orthographicFront"/>
              <a:lightRig rig="flat" dir="tl">
                <a:rot lat="0" lon="0" rev="6600000"/>
              </a:lightRig>
            </a:scene3d>
            <a:sp3d extrusionH="12700" contourW="12700">
              <a:bevelT w="38100" h="25400"/>
              <a:contourClr>
                <a:srgbClr val="008000"/>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0000"/>
              </a:lnSpc>
            </a:pPr>
            <a:r>
              <a:rPr lang="en-US" sz="2200"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Developer Fee</a:t>
            </a:r>
          </a:p>
        </p:txBody>
      </p:sp>
      <p:cxnSp>
        <p:nvCxnSpPr>
          <p:cNvPr id="204" name="Straight Connector 203"/>
          <p:cNvCxnSpPr/>
          <p:nvPr/>
        </p:nvCxnSpPr>
        <p:spPr>
          <a:xfrm flipH="1" flipV="1">
            <a:off x="3442244" y="2369887"/>
            <a:ext cx="12700" cy="3657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914400" y="-1047750"/>
            <a:ext cx="8229600" cy="884237"/>
          </a:xfrm>
        </p:spPr>
        <p:txBody>
          <a:bodyPr/>
          <a:lstStyle/>
          <a:p>
            <a:r>
              <a:rPr lang="en-US" dirty="0"/>
              <a:t>Typical</a:t>
            </a:r>
            <a:r>
              <a:rPr lang="en-US" baseline="0" dirty="0"/>
              <a:t> ownership structure</a:t>
            </a:r>
            <a:endParaRPr lang="en-US" dirty="0"/>
          </a:p>
        </p:txBody>
      </p:sp>
      <p:sp>
        <p:nvSpPr>
          <p:cNvPr id="206" name="Rectangle 205"/>
          <p:cNvSpPr/>
          <p:nvPr/>
        </p:nvSpPr>
        <p:spPr>
          <a:xfrm>
            <a:off x="594727" y="2059599"/>
            <a:ext cx="553589"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0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9</a:t>
            </a:r>
            <a:r>
              <a:rPr lang="en-US" sz="16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a:t>
            </a:r>
          </a:p>
        </p:txBody>
      </p:sp>
      <p:pic>
        <p:nvPicPr>
          <p:cNvPr id="3" name="Picture 2"/>
          <p:cNvPicPr>
            <a:picLocks noChangeAspect="1"/>
          </p:cNvPicPr>
          <p:nvPr/>
        </p:nvPicPr>
        <p:blipFill>
          <a:blip r:embed="rId11"/>
          <a:stretch>
            <a:fillRect/>
          </a:stretch>
        </p:blipFill>
        <p:spPr>
          <a:xfrm>
            <a:off x="4540833" y="3842494"/>
            <a:ext cx="343609" cy="613914"/>
          </a:xfrm>
          <a:prstGeom prst="rect">
            <a:avLst/>
          </a:prstGeom>
        </p:spPr>
      </p:pic>
      <p:pic>
        <p:nvPicPr>
          <p:cNvPr id="291" name="Picture 290"/>
          <p:cNvPicPr>
            <a:picLocks noChangeAspect="1"/>
          </p:cNvPicPr>
          <p:nvPr/>
        </p:nvPicPr>
        <p:blipFill>
          <a:blip r:embed="rId11"/>
          <a:stretch>
            <a:fillRect/>
          </a:stretch>
        </p:blipFill>
        <p:spPr>
          <a:xfrm>
            <a:off x="6464378" y="3695057"/>
            <a:ext cx="343609" cy="613914"/>
          </a:xfrm>
          <a:prstGeom prst="rect">
            <a:avLst/>
          </a:prstGeom>
        </p:spPr>
      </p:pic>
      <p:pic>
        <p:nvPicPr>
          <p:cNvPr id="292" name="Picture 291"/>
          <p:cNvPicPr>
            <a:picLocks noChangeAspect="1"/>
          </p:cNvPicPr>
          <p:nvPr/>
        </p:nvPicPr>
        <p:blipFill>
          <a:blip r:embed="rId11"/>
          <a:stretch>
            <a:fillRect/>
          </a:stretch>
        </p:blipFill>
        <p:spPr>
          <a:xfrm>
            <a:off x="6907600" y="2867711"/>
            <a:ext cx="343609" cy="613914"/>
          </a:xfrm>
          <a:prstGeom prst="rect">
            <a:avLst/>
          </a:prstGeom>
        </p:spPr>
      </p:pic>
      <p:grpSp>
        <p:nvGrpSpPr>
          <p:cNvPr id="293" name="Group 292"/>
          <p:cNvGrpSpPr/>
          <p:nvPr/>
        </p:nvGrpSpPr>
        <p:grpSpPr>
          <a:xfrm>
            <a:off x="2425245" y="2867198"/>
            <a:ext cx="914400" cy="1208980"/>
            <a:chOff x="2425245" y="2867198"/>
            <a:chExt cx="914400" cy="1208980"/>
          </a:xfrm>
        </p:grpSpPr>
        <p:sp>
          <p:nvSpPr>
            <p:cNvPr id="294" name="TextBox 293"/>
            <p:cNvSpPr txBox="1"/>
            <p:nvPr/>
          </p:nvSpPr>
          <p:spPr>
            <a:xfrm>
              <a:off x="2425245" y="3660680"/>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nvGrpSpPr>
            <p:cNvPr id="295" name="Group 294"/>
            <p:cNvGrpSpPr/>
            <p:nvPr/>
          </p:nvGrpSpPr>
          <p:grpSpPr>
            <a:xfrm>
              <a:off x="2649442" y="2867198"/>
              <a:ext cx="451085" cy="814094"/>
              <a:chOff x="6525636" y="203200"/>
              <a:chExt cx="646457" cy="1166692"/>
            </a:xfrm>
          </p:grpSpPr>
          <p:sp>
            <p:nvSpPr>
              <p:cNvPr id="296"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7"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8"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9"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0" name="Isosceles Triangle 299"/>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01" name="Group 300"/>
              <p:cNvGrpSpPr/>
              <p:nvPr/>
            </p:nvGrpSpPr>
            <p:grpSpPr>
              <a:xfrm>
                <a:off x="6721330" y="587057"/>
                <a:ext cx="450605" cy="162320"/>
                <a:chOff x="1406548" y="4084765"/>
                <a:chExt cx="1675064" cy="603406"/>
              </a:xfrm>
            </p:grpSpPr>
            <p:sp>
              <p:nvSpPr>
                <p:cNvPr id="320" name="Freeform 319"/>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Freeform 320"/>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Freeform 321"/>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Freeform 322"/>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2"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303" name="Group 302"/>
              <p:cNvGrpSpPr/>
              <p:nvPr/>
            </p:nvGrpSpPr>
            <p:grpSpPr>
              <a:xfrm>
                <a:off x="6673589" y="253038"/>
                <a:ext cx="371382" cy="432710"/>
                <a:chOff x="2826285" y="1816293"/>
                <a:chExt cx="399010" cy="464901"/>
              </a:xfrm>
            </p:grpSpPr>
            <p:sp>
              <p:nvSpPr>
                <p:cNvPr id="314"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7"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8"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9"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312"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313"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grpSp>
      <p:sp>
        <p:nvSpPr>
          <p:cNvPr id="4" name="Date Placeholder 3">
            <a:extLst>
              <a:ext uri="{FF2B5EF4-FFF2-40B4-BE49-F238E27FC236}">
                <a16:creationId xmlns:a16="http://schemas.microsoft.com/office/drawing/2014/main" id="{26398F40-B587-1147-F966-5FBF86F09495}"/>
              </a:ext>
            </a:extLst>
          </p:cNvPr>
          <p:cNvSpPr>
            <a:spLocks noGrp="1"/>
          </p:cNvSpPr>
          <p:nvPr>
            <p:ph type="dt" sz="half" idx="2"/>
          </p:nvPr>
        </p:nvSpPr>
        <p:spPr/>
        <p:txBody>
          <a:bodyPr/>
          <a:lstStyle/>
          <a:p>
            <a:r>
              <a:rPr lang="en-US"/>
              <a:t>September 7, 2022</a:t>
            </a:r>
            <a:endParaRPr lang="en-US" dirty="0"/>
          </a:p>
        </p:txBody>
      </p:sp>
      <p:sp>
        <p:nvSpPr>
          <p:cNvPr id="6" name="Footer Placeholder 5">
            <a:extLst>
              <a:ext uri="{FF2B5EF4-FFF2-40B4-BE49-F238E27FC236}">
                <a16:creationId xmlns:a16="http://schemas.microsoft.com/office/drawing/2014/main" id="{DBDFC2FA-66C1-F489-14E7-D4BA80DDA47A}"/>
              </a:ext>
            </a:extLst>
          </p:cNvPr>
          <p:cNvSpPr>
            <a:spLocks noGrp="1"/>
          </p:cNvSpPr>
          <p:nvPr>
            <p:ph type="ftr" sz="quarter" idx="3"/>
          </p:nvPr>
        </p:nvSpPr>
        <p:spPr/>
        <p:txBody>
          <a:bodyPr/>
          <a:lstStyle/>
          <a:p>
            <a:r>
              <a:rPr lang="en-US"/>
              <a:t>www.novoco.com</a:t>
            </a:r>
            <a:endParaRPr lang="en-US" dirty="0"/>
          </a:p>
        </p:txBody>
      </p:sp>
      <p:pic>
        <p:nvPicPr>
          <p:cNvPr id="224" name="Picture 223">
            <a:extLst>
              <a:ext uri="{FF2B5EF4-FFF2-40B4-BE49-F238E27FC236}">
                <a16:creationId xmlns:a16="http://schemas.microsoft.com/office/drawing/2014/main" id="{36D8FA24-AF33-1FDD-7BC3-727817BA6A1A}"/>
              </a:ext>
            </a:extLst>
          </p:cNvPr>
          <p:cNvPicPr>
            <a:picLocks noChangeAspect="1"/>
          </p:cNvPicPr>
          <p:nvPr/>
        </p:nvPicPr>
        <p:blipFill>
          <a:blip r:embed="rId12"/>
          <a:stretch>
            <a:fillRect/>
          </a:stretch>
        </p:blipFill>
        <p:spPr>
          <a:xfrm>
            <a:off x="46309" y="689210"/>
            <a:ext cx="1197864" cy="2897925"/>
          </a:xfrm>
          <a:prstGeom prst="rect">
            <a:avLst/>
          </a:prstGeom>
        </p:spPr>
      </p:pic>
    </p:spTree>
    <p:extLst>
      <p:ext uri="{BB962C8B-B14F-4D97-AF65-F5344CB8AC3E}">
        <p14:creationId xmlns:p14="http://schemas.microsoft.com/office/powerpoint/2010/main" val="335890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74"/>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7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3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7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8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82"/>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8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83"/>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38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8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8"/>
                                        </p:tgtEl>
                                        <p:attrNameLst>
                                          <p:attrName>style.visibility</p:attrName>
                                        </p:attrNameLst>
                                      </p:cBhvr>
                                      <p:to>
                                        <p:strVal val="visible"/>
                                      </p:to>
                                    </p:set>
                                  </p:childTnLst>
                                </p:cTn>
                              </p:par>
                              <p:par>
                                <p:cTn id="75" presetID="1" presetClass="exit" presetSubtype="0" fill="hold" grpId="1" nodeType="withEffect">
                                  <p:stCondLst>
                                    <p:cond delay="0"/>
                                  </p:stCondLst>
                                  <p:childTnLst>
                                    <p:set>
                                      <p:cBhvr>
                                        <p:cTn id="76" dur="1" fill="hold">
                                          <p:stCondLst>
                                            <p:cond delay="0"/>
                                          </p:stCondLst>
                                        </p:cTn>
                                        <p:tgtEl>
                                          <p:spTgt spid="37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375"/>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379"/>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376"/>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380"/>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387"/>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396"/>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39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7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7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8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82"/>
                                        </p:tgtEl>
                                        <p:attrNameLst>
                                          <p:attrName>style.visibility</p:attrName>
                                        </p:attrNameLst>
                                      </p:cBhvr>
                                      <p:to>
                                        <p:strVal val="visible"/>
                                      </p:to>
                                    </p:set>
                                  </p:childTnLst>
                                </p:cTn>
                              </p:par>
                              <p:par>
                                <p:cTn id="103" presetID="1" presetClass="entr" presetSubtype="0" fill="hold" grpId="2" nodeType="withEffect">
                                  <p:stCondLst>
                                    <p:cond delay="0"/>
                                  </p:stCondLst>
                                  <p:childTnLst>
                                    <p:set>
                                      <p:cBhvr>
                                        <p:cTn id="104" dur="1" fill="hold">
                                          <p:stCondLst>
                                            <p:cond delay="0"/>
                                          </p:stCondLst>
                                        </p:cTn>
                                        <p:tgtEl>
                                          <p:spTgt spid="38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9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97"/>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0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7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40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4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2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442"/>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42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05"/>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423"/>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406"/>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46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44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462"/>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445"/>
                                        </p:tgtEl>
                                        <p:attrNameLst>
                                          <p:attrName>style.visibility</p:attrName>
                                        </p:attrNameLst>
                                      </p:cBhvr>
                                      <p:to>
                                        <p:strVal val="visible"/>
                                      </p:to>
                                    </p:set>
                                  </p:childTnLst>
                                </p:cTn>
                              </p:par>
                              <p:par>
                                <p:cTn id="141" presetID="1" presetClass="entr" presetSubtype="0" fill="hold" grpId="2" nodeType="withEffect">
                                  <p:stCondLst>
                                    <p:cond delay="0"/>
                                  </p:stCondLst>
                                  <p:childTnLst>
                                    <p:set>
                                      <p:cBhvr>
                                        <p:cTn id="142" dur="1" fill="hold">
                                          <p:stCondLst>
                                            <p:cond delay="0"/>
                                          </p:stCondLst>
                                        </p:cTn>
                                        <p:tgtEl>
                                          <p:spTgt spid="373"/>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375"/>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380"/>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3"/>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291"/>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292"/>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xit" presetSubtype="0" fill="hold" nodeType="clickEffect">
                                  <p:stCondLst>
                                    <p:cond delay="0"/>
                                  </p:stCondLst>
                                  <p:childTnLst>
                                    <p:set>
                                      <p:cBhvr>
                                        <p:cTn id="156" dur="1" fill="hold">
                                          <p:stCondLst>
                                            <p:cond delay="0"/>
                                          </p:stCondLst>
                                        </p:cTn>
                                        <p:tgtEl>
                                          <p:spTgt spid="404"/>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443"/>
                                        </p:tgtEl>
                                        <p:attrNameLst>
                                          <p:attrName>style.visibility</p:attrName>
                                        </p:attrNameLst>
                                      </p:cBhvr>
                                      <p:to>
                                        <p:strVal val="hidden"/>
                                      </p:to>
                                    </p:set>
                                  </p:childTnLst>
                                </p:cTn>
                              </p:par>
                              <p:par>
                                <p:cTn id="159" presetID="1" presetClass="exit" presetSubtype="0" fill="hold" grpId="1" nodeType="withEffect">
                                  <p:stCondLst>
                                    <p:cond delay="0"/>
                                  </p:stCondLst>
                                  <p:childTnLst>
                                    <p:set>
                                      <p:cBhvr>
                                        <p:cTn id="160" dur="1" fill="hold">
                                          <p:stCondLst>
                                            <p:cond delay="0"/>
                                          </p:stCondLst>
                                        </p:cTn>
                                        <p:tgtEl>
                                          <p:spTgt spid="424"/>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442"/>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425"/>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405"/>
                                        </p:tgtEl>
                                        <p:attrNameLst>
                                          <p:attrName>style.visibility</p:attrName>
                                        </p:attrNameLst>
                                      </p:cBhvr>
                                      <p:to>
                                        <p:strVal val="hidden"/>
                                      </p:to>
                                    </p:set>
                                  </p:childTnLst>
                                </p:cTn>
                              </p:par>
                              <p:par>
                                <p:cTn id="167" presetID="1" presetClass="exit" presetSubtype="0" fill="hold" nodeType="withEffect">
                                  <p:stCondLst>
                                    <p:cond delay="0"/>
                                  </p:stCondLst>
                                  <p:childTnLst>
                                    <p:set>
                                      <p:cBhvr>
                                        <p:cTn id="168" dur="1" fill="hold">
                                          <p:stCondLst>
                                            <p:cond delay="0"/>
                                          </p:stCondLst>
                                        </p:cTn>
                                        <p:tgtEl>
                                          <p:spTgt spid="423"/>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406"/>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463"/>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444"/>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462"/>
                                        </p:tgtEl>
                                        <p:attrNameLst>
                                          <p:attrName>style.visibility</p:attrName>
                                        </p:attrNameLst>
                                      </p:cBhvr>
                                      <p:to>
                                        <p:strVal val="hidden"/>
                                      </p:to>
                                    </p:set>
                                  </p:childTnLst>
                                </p:cTn>
                              </p:par>
                              <p:par>
                                <p:cTn id="177" presetID="1" presetClass="exit" presetSubtype="0" fill="hold" nodeType="withEffect">
                                  <p:stCondLst>
                                    <p:cond delay="0"/>
                                  </p:stCondLst>
                                  <p:childTnLst>
                                    <p:set>
                                      <p:cBhvr>
                                        <p:cTn id="178" dur="1" fill="hold">
                                          <p:stCondLst>
                                            <p:cond delay="0"/>
                                          </p:stCondLst>
                                        </p:cTn>
                                        <p:tgtEl>
                                          <p:spTgt spid="445"/>
                                        </p:tgtEl>
                                        <p:attrNameLst>
                                          <p:attrName>style.visibility</p:attrName>
                                        </p:attrNameLst>
                                      </p:cBhvr>
                                      <p:to>
                                        <p:strVal val="hidden"/>
                                      </p:to>
                                    </p:set>
                                  </p:childTnLst>
                                </p:cTn>
                              </p:par>
                              <p:par>
                                <p:cTn id="179" presetID="1" presetClass="exit" presetSubtype="0" fill="hold" nodeType="withEffect">
                                  <p:stCondLst>
                                    <p:cond delay="0"/>
                                  </p:stCondLst>
                                  <p:childTnLst>
                                    <p:set>
                                      <p:cBhvr>
                                        <p:cTn id="180" dur="1" fill="hold">
                                          <p:stCondLst>
                                            <p:cond delay="0"/>
                                          </p:stCondLst>
                                        </p:cTn>
                                        <p:tgtEl>
                                          <p:spTgt spid="3"/>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291"/>
                                        </p:tgtEl>
                                        <p:attrNameLst>
                                          <p:attrName>style.visibility</p:attrName>
                                        </p:attrNameLst>
                                      </p:cBhvr>
                                      <p:to>
                                        <p:strVal val="hidden"/>
                                      </p:to>
                                    </p:set>
                                  </p:childTnLst>
                                </p:cTn>
                              </p:par>
                              <p:par>
                                <p:cTn id="183" presetID="1" presetClass="exit" presetSubtype="0" fill="hold" nodeType="withEffect">
                                  <p:stCondLst>
                                    <p:cond delay="0"/>
                                  </p:stCondLst>
                                  <p:childTnLst>
                                    <p:set>
                                      <p:cBhvr>
                                        <p:cTn id="184" dur="1" fill="hold">
                                          <p:stCondLst>
                                            <p:cond delay="0"/>
                                          </p:stCondLst>
                                        </p:cTn>
                                        <p:tgtEl>
                                          <p:spTgt spid="292"/>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464"/>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470"/>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480"/>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204"/>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03"/>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467"/>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473"/>
                                        </p:tgtEl>
                                        <p:attrNameLst>
                                          <p:attrName>style.visibility</p:attrName>
                                        </p:attrNameLst>
                                      </p:cBhvr>
                                      <p:to>
                                        <p:strVal val="visible"/>
                                      </p:to>
                                    </p:set>
                                  </p:childTnLst>
                                </p:cTn>
                              </p:par>
                              <p:par>
                                <p:cTn id="205" presetID="6" presetClass="emph" presetSubtype="0" accel="5000" decel="5000" autoRev="1" fill="hold" grpId="1" nodeType="withEffect">
                                  <p:stCondLst>
                                    <p:cond delay="0"/>
                                  </p:stCondLst>
                                  <p:childTnLst>
                                    <p:animScale>
                                      <p:cBhvr>
                                        <p:cTn id="206" dur="300" fill="hold"/>
                                        <p:tgtEl>
                                          <p:spTgt spid="473"/>
                                        </p:tgtEl>
                                      </p:cBhvr>
                                      <p:by x="115000" y="115000"/>
                                    </p:animScale>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2" nodeType="clickEffect">
                                  <p:stCondLst>
                                    <p:cond delay="0"/>
                                  </p:stCondLst>
                                  <p:childTnLst>
                                    <p:set>
                                      <p:cBhvr>
                                        <p:cTn id="210" dur="1" fill="hold">
                                          <p:stCondLst>
                                            <p:cond delay="0"/>
                                          </p:stCondLst>
                                        </p:cTn>
                                        <p:tgtEl>
                                          <p:spTgt spid="383"/>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381"/>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385"/>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386"/>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472"/>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471"/>
                                        </p:tgtEl>
                                        <p:attrNameLst>
                                          <p:attrName>style.visibility</p:attrName>
                                        </p:attrNameLst>
                                      </p:cBhvr>
                                      <p:to>
                                        <p:strVal val="visible"/>
                                      </p:to>
                                    </p:set>
                                  </p:childTnLst>
                                </p:cTn>
                              </p:par>
                              <p:par>
                                <p:cTn id="223" presetID="1" presetClass="exit" presetSubtype="0" fill="hold" grpId="1" nodeType="withEffect">
                                  <p:stCondLst>
                                    <p:cond delay="0"/>
                                  </p:stCondLst>
                                  <p:childTnLst>
                                    <p:set>
                                      <p:cBhvr>
                                        <p:cTn id="224" dur="1" fill="hold">
                                          <p:stCondLst>
                                            <p:cond delay="0"/>
                                          </p:stCondLst>
                                        </p:cTn>
                                        <p:tgtEl>
                                          <p:spTgt spid="237"/>
                                        </p:tgtEl>
                                        <p:attrNameLst>
                                          <p:attrName>style.visibility</p:attrName>
                                        </p:attrNameLst>
                                      </p:cBhvr>
                                      <p:to>
                                        <p:strVal val="hidden"/>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nodeType="clickEffect">
                                  <p:stCondLst>
                                    <p:cond delay="0"/>
                                  </p:stCondLst>
                                  <p:childTnLst>
                                    <p:set>
                                      <p:cBhvr>
                                        <p:cTn id="228" dur="1" fill="hold">
                                          <p:stCondLst>
                                            <p:cond delay="0"/>
                                          </p:stCondLst>
                                        </p:cTn>
                                        <p:tgtEl>
                                          <p:spTgt spid="390"/>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392"/>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389"/>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394"/>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nodeType="clickEffect">
                                  <p:stCondLst>
                                    <p:cond delay="0"/>
                                  </p:stCondLst>
                                  <p:childTnLst>
                                    <p:set>
                                      <p:cBhvr>
                                        <p:cTn id="238" dur="1" fill="hold">
                                          <p:stCondLst>
                                            <p:cond delay="0"/>
                                          </p:stCondLst>
                                        </p:cTn>
                                        <p:tgtEl>
                                          <p:spTgt spid="391"/>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475"/>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393"/>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animBg="1"/>
      <p:bldP spid="236" grpId="0" animBg="1"/>
      <p:bldP spid="237" grpId="0" animBg="1"/>
      <p:bldP spid="237" grpId="1" animBg="1"/>
      <p:bldP spid="238" grpId="0" animBg="1"/>
      <p:bldP spid="370" grpId="0"/>
      <p:bldP spid="371" grpId="0"/>
      <p:bldP spid="372" grpId="0"/>
      <p:bldP spid="372" grpId="1"/>
      <p:bldP spid="373" grpId="0" animBg="1"/>
      <p:bldP spid="373" grpId="1" animBg="1"/>
      <p:bldP spid="373" grpId="2" animBg="1"/>
      <p:bldP spid="383" grpId="0"/>
      <p:bldP spid="383" grpId="1"/>
      <p:bldP spid="383" grpId="2"/>
      <p:bldP spid="384" grpId="0"/>
      <p:bldP spid="384" grpId="1"/>
      <p:bldP spid="384" grpId="2"/>
      <p:bldP spid="388" grpId="0" animBg="1"/>
      <p:bldP spid="389" grpId="0"/>
      <p:bldP spid="394" grpId="0"/>
      <p:bldP spid="395" grpId="0"/>
      <p:bldP spid="395" grpId="1"/>
      <p:bldP spid="396" grpId="0"/>
      <p:bldP spid="396" grpId="1"/>
      <p:bldP spid="397" grpId="0"/>
      <p:bldP spid="405" grpId="0" animBg="1"/>
      <p:bldP spid="405" grpId="1" animBg="1"/>
      <p:bldP spid="424" grpId="0" animBg="1"/>
      <p:bldP spid="424" grpId="1" animBg="1"/>
      <p:bldP spid="444" grpId="0" animBg="1"/>
      <p:bldP spid="444" grpId="1" animBg="1"/>
      <p:bldP spid="470" grpId="0"/>
      <p:bldP spid="471" grpId="0"/>
      <p:bldP spid="472" grpId="0"/>
      <p:bldP spid="473" grpId="0" animBg="1"/>
      <p:bldP spid="473" grpId="1" animBg="1"/>
      <p:bldP spid="474" grpId="0"/>
      <p:bldP spid="475" grpId="0"/>
      <p:bldP spid="20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197897"/>
            <a:ext cx="7848600" cy="3016210"/>
          </a:xfrm>
          <a:prstGeom prst="rect">
            <a:avLst/>
          </a:prstGeom>
          <a:noFill/>
        </p:spPr>
        <p:txBody>
          <a:bodyPr wrap="square" rtlCol="0">
            <a:spAutoFit/>
          </a:bodyPr>
          <a:lstStyle/>
          <a:p>
            <a:pPr>
              <a:lnSpc>
                <a:spcPts val="2300"/>
              </a:lnSpc>
              <a:spcBef>
                <a:spcPts val="1800"/>
              </a:spcBef>
            </a:pPr>
            <a:r>
              <a:rPr lang="en-US" sz="2200" dirty="0">
                <a:solidFill>
                  <a:schemeClr val="bg1">
                    <a:lumMod val="85000"/>
                  </a:schemeClr>
                </a:solidFill>
                <a:cs typeface="Arial" pitchFamily="34" charset="0"/>
              </a:rPr>
              <a:t>LIHTC Overview</a:t>
            </a:r>
          </a:p>
          <a:p>
            <a:pPr>
              <a:lnSpc>
                <a:spcPts val="2300"/>
              </a:lnSpc>
              <a:spcBef>
                <a:spcPts val="1800"/>
              </a:spcBef>
            </a:pPr>
            <a:r>
              <a:rPr lang="en-US" sz="2200" dirty="0">
                <a:solidFill>
                  <a:schemeClr val="bg1">
                    <a:lumMod val="85000"/>
                  </a:schemeClr>
                </a:solidFill>
                <a:cs typeface="Arial" pitchFamily="34" charset="0"/>
              </a:rPr>
              <a:t>Credit Calculation at the Building Level</a:t>
            </a:r>
          </a:p>
          <a:p>
            <a:pPr>
              <a:lnSpc>
                <a:spcPts val="2300"/>
              </a:lnSpc>
              <a:spcBef>
                <a:spcPts val="1800"/>
              </a:spcBef>
            </a:pPr>
            <a:r>
              <a:rPr lang="en-US" sz="2200" dirty="0">
                <a:solidFill>
                  <a:schemeClr val="bg1">
                    <a:lumMod val="85000"/>
                  </a:schemeClr>
                </a:solidFill>
                <a:cs typeface="Arial" pitchFamily="34" charset="0"/>
              </a:rPr>
              <a:t>Typical Ownership Structure</a:t>
            </a:r>
          </a:p>
          <a:p>
            <a:pPr>
              <a:lnSpc>
                <a:spcPts val="2300"/>
              </a:lnSpc>
              <a:spcBef>
                <a:spcPts val="1800"/>
              </a:spcBef>
            </a:pPr>
            <a:r>
              <a:rPr lang="en-US" sz="2800" dirty="0">
                <a:solidFill>
                  <a:schemeClr val="tx1">
                    <a:lumMod val="75000"/>
                    <a:lumOff val="25000"/>
                  </a:schemeClr>
                </a:solidFill>
                <a:latin typeface="+mj-lt"/>
                <a:cs typeface="Arial" pitchFamily="34" charset="0"/>
              </a:rPr>
              <a:t>Development Timeline</a:t>
            </a:r>
          </a:p>
          <a:p>
            <a:pPr>
              <a:lnSpc>
                <a:spcPts val="2300"/>
              </a:lnSpc>
              <a:spcBef>
                <a:spcPts val="1800"/>
              </a:spcBef>
            </a:pPr>
            <a:r>
              <a:rPr lang="en-US" sz="2200" dirty="0">
                <a:solidFill>
                  <a:schemeClr val="bg1">
                    <a:lumMod val="85000"/>
                  </a:schemeClr>
                </a:solidFill>
                <a:cs typeface="Arial" pitchFamily="34" charset="0"/>
              </a:rPr>
              <a:t>Minimum Set-Aside, Income Limits, Rent Limits</a:t>
            </a:r>
          </a:p>
          <a:p>
            <a:pPr>
              <a:lnSpc>
                <a:spcPts val="2300"/>
              </a:lnSpc>
              <a:spcBef>
                <a:spcPts val="1800"/>
              </a:spcBef>
            </a:pPr>
            <a:r>
              <a:rPr lang="en-US" sz="2200" dirty="0">
                <a:solidFill>
                  <a:schemeClr val="bg1">
                    <a:lumMod val="85000"/>
                  </a:schemeClr>
                </a:solidFill>
                <a:cs typeface="Arial" pitchFamily="34" charset="0"/>
              </a:rPr>
              <a:t>How Credits Are Earned, Claimed, and Recaptured</a:t>
            </a:r>
          </a:p>
        </p:txBody>
      </p:sp>
      <p:sp>
        <p:nvSpPr>
          <p:cNvPr id="2" name="Title 1"/>
          <p:cNvSpPr>
            <a:spLocks noGrp="1"/>
          </p:cNvSpPr>
          <p:nvPr>
            <p:ph type="title"/>
          </p:nvPr>
        </p:nvSpPr>
        <p:spPr>
          <a:xfrm>
            <a:off x="711200" y="0"/>
            <a:ext cx="7975600" cy="952500"/>
          </a:xfrm>
        </p:spPr>
        <p:txBody>
          <a:bodyPr/>
          <a:lstStyle/>
          <a:p>
            <a:pPr algn="l"/>
            <a:r>
              <a:rPr lang="en-US" dirty="0"/>
              <a:t>Outline</a:t>
            </a:r>
          </a:p>
        </p:txBody>
      </p:sp>
      <p:cxnSp>
        <p:nvCxnSpPr>
          <p:cNvPr id="6" name="Straight Connector 5"/>
          <p:cNvCxnSpPr/>
          <p:nvPr/>
        </p:nvCxnSpPr>
        <p:spPr>
          <a:xfrm>
            <a:off x="711200" y="992595"/>
            <a:ext cx="7594600" cy="0"/>
          </a:xfrm>
          <a:prstGeom prst="line">
            <a:avLst/>
          </a:prstGeom>
          <a:ln w="53975">
            <a:solidFill>
              <a:srgbClr val="E6AF00"/>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B917B506-E45C-0419-EFD5-315F13DAFC64}"/>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69169B4F-F6F1-85D2-DA6C-4D08BA5C6EF9}"/>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40585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398586"/>
            <a:ext cx="8229600" cy="1143000"/>
          </a:xfrm>
        </p:spPr>
        <p:txBody>
          <a:bodyPr>
            <a:normAutofit/>
          </a:bodyPr>
          <a:lstStyle/>
          <a:p>
            <a:r>
              <a:rPr lang="en-US" sz="4800" dirty="0"/>
              <a:t>Let’s begin.</a:t>
            </a:r>
          </a:p>
        </p:txBody>
      </p:sp>
      <p:sp>
        <p:nvSpPr>
          <p:cNvPr id="3" name="Date Placeholder 2">
            <a:extLst>
              <a:ext uri="{FF2B5EF4-FFF2-40B4-BE49-F238E27FC236}">
                <a16:creationId xmlns:a16="http://schemas.microsoft.com/office/drawing/2014/main" id="{57265D2B-8F1A-39C3-65AA-F5396B1E9D88}"/>
              </a:ext>
            </a:extLst>
          </p:cNvPr>
          <p:cNvSpPr>
            <a:spLocks noGrp="1"/>
          </p:cNvSpPr>
          <p:nvPr>
            <p:ph type="dt" sz="half" idx="2"/>
          </p:nvPr>
        </p:nvSpPr>
        <p:spPr/>
        <p:txBody>
          <a:bodyPr/>
          <a:lstStyle/>
          <a:p>
            <a:r>
              <a:rPr lang="en-US"/>
              <a:t>September 7, 2022</a:t>
            </a:r>
            <a:endParaRPr lang="en-US" dirty="0"/>
          </a:p>
        </p:txBody>
      </p:sp>
      <p:sp>
        <p:nvSpPr>
          <p:cNvPr id="4" name="Footer Placeholder 3">
            <a:extLst>
              <a:ext uri="{FF2B5EF4-FFF2-40B4-BE49-F238E27FC236}">
                <a16:creationId xmlns:a16="http://schemas.microsoft.com/office/drawing/2014/main" id="{86F015D3-CE5B-A6A2-4A7C-216A220C9E0C}"/>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2547170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 name="Group 162">
            <a:extLst>
              <a:ext uri="{FF2B5EF4-FFF2-40B4-BE49-F238E27FC236}">
                <a16:creationId xmlns:a16="http://schemas.microsoft.com/office/drawing/2014/main" id="{0DB04C2C-B3B0-B4A8-C1E6-636BBFAEEBEE}"/>
              </a:ext>
            </a:extLst>
          </p:cNvPr>
          <p:cNvGrpSpPr/>
          <p:nvPr/>
        </p:nvGrpSpPr>
        <p:grpSpPr>
          <a:xfrm>
            <a:off x="-42532" y="3638266"/>
            <a:ext cx="1771954" cy="1416250"/>
            <a:chOff x="-42532" y="3638266"/>
            <a:chExt cx="1771954" cy="1416250"/>
          </a:xfrm>
        </p:grpSpPr>
        <p:sp>
          <p:nvSpPr>
            <p:cNvPr id="165" name="TextBox 164">
              <a:extLst>
                <a:ext uri="{FF2B5EF4-FFF2-40B4-BE49-F238E27FC236}">
                  <a16:creationId xmlns:a16="http://schemas.microsoft.com/office/drawing/2014/main" id="{36825EDA-FC7C-F5E2-B3D5-90A251D1BE61}"/>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166" name="Freeform: Shape 165">
              <a:extLst>
                <a:ext uri="{FF2B5EF4-FFF2-40B4-BE49-F238E27FC236}">
                  <a16:creationId xmlns:a16="http://schemas.microsoft.com/office/drawing/2014/main" id="{0C55C81E-130D-7BF4-1A98-B11D759CEBC4}"/>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oup 166">
              <a:extLst>
                <a:ext uri="{FF2B5EF4-FFF2-40B4-BE49-F238E27FC236}">
                  <a16:creationId xmlns:a16="http://schemas.microsoft.com/office/drawing/2014/main" id="{4FFF0C38-E496-24D3-F662-1A44F9D3715F}"/>
                </a:ext>
              </a:extLst>
            </p:cNvPr>
            <p:cNvGrpSpPr/>
            <p:nvPr/>
          </p:nvGrpSpPr>
          <p:grpSpPr>
            <a:xfrm>
              <a:off x="763586" y="3638266"/>
              <a:ext cx="587500" cy="847218"/>
              <a:chOff x="466406" y="3706846"/>
              <a:chExt cx="587500" cy="847218"/>
            </a:xfrm>
          </p:grpSpPr>
          <p:grpSp>
            <p:nvGrpSpPr>
              <p:cNvPr id="168" name="Group 167">
                <a:extLst>
                  <a:ext uri="{FF2B5EF4-FFF2-40B4-BE49-F238E27FC236}">
                    <a16:creationId xmlns:a16="http://schemas.microsoft.com/office/drawing/2014/main" id="{523390A9-88AF-9B61-0A84-60B3EDE3259D}"/>
                  </a:ext>
                </a:extLst>
              </p:cNvPr>
              <p:cNvGrpSpPr/>
              <p:nvPr/>
            </p:nvGrpSpPr>
            <p:grpSpPr>
              <a:xfrm>
                <a:off x="761213" y="3706846"/>
                <a:ext cx="235737" cy="283757"/>
                <a:chOff x="1062414" y="3692558"/>
                <a:chExt cx="272350" cy="327828"/>
              </a:xfrm>
            </p:grpSpPr>
            <p:cxnSp>
              <p:nvCxnSpPr>
                <p:cNvPr id="170" name="Straight Connector 169">
                  <a:extLst>
                    <a:ext uri="{FF2B5EF4-FFF2-40B4-BE49-F238E27FC236}">
                      <a16:creationId xmlns:a16="http://schemas.microsoft.com/office/drawing/2014/main" id="{72EB74A9-B960-CAA1-FCDD-AF7367F0617A}"/>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71" name="Picture 2" descr="North Carolina state flag">
                  <a:extLst>
                    <a:ext uri="{FF2B5EF4-FFF2-40B4-BE49-F238E27FC236}">
                      <a16:creationId xmlns:a16="http://schemas.microsoft.com/office/drawing/2014/main" id="{6CC9DE7C-8AEC-8432-15C8-9B20A01031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169" name="Picture 168">
                <a:extLst>
                  <a:ext uri="{FF2B5EF4-FFF2-40B4-BE49-F238E27FC236}">
                    <a16:creationId xmlns:a16="http://schemas.microsoft.com/office/drawing/2014/main" id="{10A47F2A-5C2F-EE1F-727E-AA6A4D571896}"/>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pic>
        <p:nvPicPr>
          <p:cNvPr id="3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 name="Pie 695"/>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697" name="Pie 696"/>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695" name="Oval 694"/>
          <p:cNvSpPr/>
          <p:nvPr/>
        </p:nvSpPr>
        <p:spPr bwMode="auto">
          <a:xfrm>
            <a:off x="152400" y="2929128"/>
            <a:ext cx="697855" cy="566928"/>
          </a:xfrm>
          <a:prstGeom prst="ellipse">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485"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CEBB9A"/>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694"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pic>
        <p:nvPicPr>
          <p:cNvPr id="637" name="Picture 636" descr="iStock_000010054205Small.jpg"/>
          <p:cNvPicPr>
            <a:picLocks noChangeAspect="1"/>
          </p:cNvPicPr>
          <p:nvPr/>
        </p:nvPicPr>
        <p:blipFill>
          <a:blip r:embed="rId5"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sp>
        <p:nvSpPr>
          <p:cNvPr id="845" name="Rectangle 844"/>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nvGrpSpPr>
          <p:cNvPr id="859" name="Group 852"/>
          <p:cNvGrpSpPr/>
          <p:nvPr/>
        </p:nvGrpSpPr>
        <p:grpSpPr>
          <a:xfrm>
            <a:off x="91440" y="1734458"/>
            <a:ext cx="1600200" cy="475342"/>
            <a:chOff x="654135" y="0"/>
            <a:chExt cx="2271278" cy="674688"/>
          </a:xfrm>
        </p:grpSpPr>
        <p:grpSp>
          <p:nvGrpSpPr>
            <p:cNvPr id="860" name="Group 40"/>
            <p:cNvGrpSpPr/>
            <p:nvPr/>
          </p:nvGrpSpPr>
          <p:grpSpPr>
            <a:xfrm>
              <a:off x="1143000" y="0"/>
              <a:ext cx="759023" cy="674688"/>
              <a:chOff x="4572000" y="990603"/>
              <a:chExt cx="759023" cy="674688"/>
            </a:xfrm>
          </p:grpSpPr>
          <p:grpSp>
            <p:nvGrpSpPr>
              <p:cNvPr id="861"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sp>
        <p:nvSpPr>
          <p:cNvPr id="742" name="TextBox 741"/>
          <p:cNvSpPr txBox="1"/>
          <p:nvPr/>
        </p:nvSpPr>
        <p:spPr>
          <a:xfrm>
            <a:off x="2020824" y="2286000"/>
            <a:ext cx="1447800" cy="276999"/>
          </a:xfrm>
          <a:prstGeom prst="rect">
            <a:avLst/>
          </a:prstGeom>
          <a:noFill/>
        </p:spPr>
        <p:txBody>
          <a:bodyPr wrap="square" rtlCol="0">
            <a:spAutoFit/>
          </a:bodyPr>
          <a:lstStyle/>
          <a:p>
            <a:r>
              <a:rPr lang="en-US" sz="1200" b="1" dirty="0">
                <a:latin typeface="Arial" pitchFamily="34" charset="0"/>
                <a:cs typeface="Arial" pitchFamily="34" charset="0"/>
              </a:rPr>
              <a:t>Reservation</a:t>
            </a:r>
          </a:p>
        </p:txBody>
      </p:sp>
      <p:cxnSp>
        <p:nvCxnSpPr>
          <p:cNvPr id="744" name="Straight Arrow Connector 743"/>
          <p:cNvCxnSpPr/>
          <p:nvPr/>
        </p:nvCxnSpPr>
        <p:spPr>
          <a:xfrm rot="10800000" flipV="1">
            <a:off x="1524000" y="2455276"/>
            <a:ext cx="533400" cy="21172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0" name="Text Box 66"/>
          <p:cNvSpPr txBox="1">
            <a:spLocks noChangeArrowheads="1"/>
          </p:cNvSpPr>
          <p:nvPr/>
        </p:nvSpPr>
        <p:spPr bwMode="auto">
          <a:xfrm>
            <a:off x="3596076" y="817879"/>
            <a:ext cx="1417510" cy="309563"/>
          </a:xfrm>
          <a:prstGeom prst="rect">
            <a:avLst/>
          </a:prstGeom>
          <a:noFill/>
          <a:ln w="9525">
            <a:noFill/>
            <a:miter lim="800000"/>
            <a:headEnd/>
            <a:tailEnd/>
          </a:ln>
          <a:effectLst/>
        </p:spPr>
        <p:txBody>
          <a:bodyPr wrap="square">
            <a:spAutoFit/>
          </a:bodyPr>
          <a:lstStyle/>
          <a:p>
            <a:pPr>
              <a:spcBef>
                <a:spcPct val="50000"/>
              </a:spcBef>
            </a:pPr>
            <a:r>
              <a:rPr lang="en-US" sz="1400" b="1" dirty="0">
                <a:solidFill>
                  <a:srgbClr val="5C8E26"/>
                </a:solidFill>
                <a:latin typeface="Arial" pitchFamily="34" charset="0"/>
                <a:cs typeface="Arial" pitchFamily="34" charset="0"/>
              </a:rPr>
              <a:t>Reservation</a:t>
            </a:r>
          </a:p>
        </p:txBody>
      </p:sp>
      <p:sp>
        <p:nvSpPr>
          <p:cNvPr id="699" name="Line 74"/>
          <p:cNvSpPr>
            <a:spLocks noChangeShapeType="1"/>
          </p:cNvSpPr>
          <p:nvPr/>
        </p:nvSpPr>
        <p:spPr bwMode="auto">
          <a:xfrm>
            <a:off x="5224460" y="807719"/>
            <a:ext cx="0" cy="513079"/>
          </a:xfrm>
          <a:prstGeom prst="line">
            <a:avLst/>
          </a:prstGeom>
          <a:noFill/>
          <a:ln w="38100">
            <a:solidFill>
              <a:srgbClr val="CC0000"/>
            </a:solidFill>
            <a:round/>
            <a:headEnd/>
            <a:tailEnd type="arrow" w="lg" len="lg"/>
          </a:ln>
          <a:effectLst/>
        </p:spPr>
        <p:txBody>
          <a:bodyPr/>
          <a:lstStyle/>
          <a:p>
            <a:endParaRPr lang="en-US" dirty="0">
              <a:latin typeface="Arial" pitchFamily="34" charset="0"/>
              <a:cs typeface="Arial" pitchFamily="34" charset="0"/>
            </a:endParaRPr>
          </a:p>
        </p:txBody>
      </p:sp>
      <p:sp>
        <p:nvSpPr>
          <p:cNvPr id="701" name="Text Box 75"/>
          <p:cNvSpPr txBox="1">
            <a:spLocks noChangeArrowheads="1"/>
          </p:cNvSpPr>
          <p:nvPr/>
        </p:nvSpPr>
        <p:spPr bwMode="auto">
          <a:xfrm>
            <a:off x="4726908" y="269874"/>
            <a:ext cx="1704372" cy="523220"/>
          </a:xfrm>
          <a:prstGeom prst="rect">
            <a:avLst/>
          </a:prstGeom>
          <a:noFill/>
          <a:ln w="9525">
            <a:noFill/>
            <a:miter lim="800000"/>
            <a:headEnd/>
            <a:tailEnd/>
          </a:ln>
          <a:effectLst/>
        </p:spPr>
        <p:txBody>
          <a:bodyPr wrap="square">
            <a:spAutoFit/>
          </a:bodyPr>
          <a:lstStyle/>
          <a:p>
            <a:pPr>
              <a:spcBef>
                <a:spcPct val="50000"/>
              </a:spcBef>
            </a:pPr>
            <a:r>
              <a:rPr lang="en-US" sz="1400" b="1" dirty="0">
                <a:solidFill>
                  <a:srgbClr val="CC0000"/>
                </a:solidFill>
                <a:latin typeface="Arial" pitchFamily="34" charset="0"/>
                <a:cs typeface="Arial" pitchFamily="34" charset="0"/>
              </a:rPr>
              <a:t>Placed-in-service due date</a:t>
            </a:r>
          </a:p>
        </p:txBody>
      </p:sp>
      <p:grpSp>
        <p:nvGrpSpPr>
          <p:cNvPr id="641" name="Group 67"/>
          <p:cNvGrpSpPr>
            <a:grpSpLocks/>
          </p:cNvGrpSpPr>
          <p:nvPr/>
        </p:nvGrpSpPr>
        <p:grpSpPr bwMode="auto">
          <a:xfrm>
            <a:off x="5224704" y="1320800"/>
            <a:ext cx="3082582" cy="584201"/>
            <a:chOff x="2928" y="768"/>
            <a:chExt cx="2453" cy="368"/>
          </a:xfrm>
        </p:grpSpPr>
        <p:sp>
          <p:nvSpPr>
            <p:cNvPr id="642" name="Text Box 68"/>
            <p:cNvSpPr txBox="1">
              <a:spLocks noChangeArrowheads="1"/>
            </p:cNvSpPr>
            <p:nvPr/>
          </p:nvSpPr>
          <p:spPr bwMode="auto">
            <a:xfrm>
              <a:off x="3599" y="962"/>
              <a:ext cx="721" cy="174"/>
            </a:xfrm>
            <a:prstGeom prst="rect">
              <a:avLst/>
            </a:prstGeom>
            <a:noFill/>
            <a:ln w="9525">
              <a:noFill/>
              <a:miter lim="800000"/>
              <a:headEnd/>
              <a:tailEnd/>
            </a:ln>
            <a:effectLst/>
          </p:spPr>
          <p:txBody>
            <a:bodyPr wrap="square">
              <a:spAutoFit/>
            </a:bodyPr>
            <a:lstStyle/>
            <a:p>
              <a:pPr algn="ctr">
                <a:spcBef>
                  <a:spcPct val="50000"/>
                </a:spcBef>
              </a:pPr>
              <a:r>
                <a:rPr lang="en-US" sz="1200" b="1" dirty="0">
                  <a:solidFill>
                    <a:schemeClr val="tx1"/>
                  </a:solidFill>
                  <a:latin typeface="Arial" pitchFamily="34" charset="0"/>
                  <a:cs typeface="Arial" pitchFamily="34" charset="0"/>
                </a:rPr>
                <a:t>12/31/21</a:t>
              </a:r>
            </a:p>
          </p:txBody>
        </p:sp>
        <p:sp>
          <p:nvSpPr>
            <p:cNvPr id="644" name="Text Box 69"/>
            <p:cNvSpPr txBox="1">
              <a:spLocks noChangeArrowheads="1"/>
            </p:cNvSpPr>
            <p:nvPr/>
          </p:nvSpPr>
          <p:spPr bwMode="auto">
            <a:xfrm>
              <a:off x="4650" y="962"/>
              <a:ext cx="731" cy="174"/>
            </a:xfrm>
            <a:prstGeom prst="rect">
              <a:avLst/>
            </a:prstGeom>
            <a:noFill/>
            <a:ln w="9525">
              <a:noFill/>
              <a:miter lim="800000"/>
              <a:headEnd/>
              <a:tailEnd/>
            </a:ln>
            <a:effectLst/>
          </p:spPr>
          <p:txBody>
            <a:bodyPr wrap="square">
              <a:spAutoFit/>
            </a:bodyPr>
            <a:lstStyle/>
            <a:p>
              <a:pPr algn="ctr">
                <a:spcBef>
                  <a:spcPct val="50000"/>
                </a:spcBef>
              </a:pPr>
              <a:r>
                <a:rPr lang="en-US" sz="1200" b="1" dirty="0">
                  <a:solidFill>
                    <a:schemeClr val="tx1"/>
                  </a:solidFill>
                  <a:latin typeface="Arial" pitchFamily="34" charset="0"/>
                  <a:cs typeface="Arial" pitchFamily="34" charset="0"/>
                </a:rPr>
                <a:t>12/31/22</a:t>
              </a:r>
            </a:p>
          </p:txBody>
        </p:sp>
        <p:grpSp>
          <p:nvGrpSpPr>
            <p:cNvPr id="647" name="Group 70"/>
            <p:cNvGrpSpPr>
              <a:grpSpLocks/>
            </p:cNvGrpSpPr>
            <p:nvPr/>
          </p:nvGrpSpPr>
          <p:grpSpPr bwMode="auto">
            <a:xfrm>
              <a:off x="2928" y="768"/>
              <a:ext cx="2112" cy="192"/>
              <a:chOff x="2928" y="768"/>
              <a:chExt cx="2112" cy="192"/>
            </a:xfrm>
          </p:grpSpPr>
          <p:sp>
            <p:nvSpPr>
              <p:cNvPr id="666" name="Line 71"/>
              <p:cNvSpPr>
                <a:spLocks noChangeShapeType="1"/>
              </p:cNvSpPr>
              <p:nvPr/>
            </p:nvSpPr>
            <p:spPr bwMode="auto">
              <a:xfrm>
                <a:off x="5040" y="768"/>
                <a:ext cx="0" cy="192"/>
              </a:xfrm>
              <a:prstGeom prst="line">
                <a:avLst/>
              </a:prstGeom>
              <a:noFill/>
              <a:ln w="31750">
                <a:solidFill>
                  <a:schemeClr val="tx1"/>
                </a:solidFill>
                <a:round/>
                <a:headEnd/>
                <a:tailEnd/>
              </a:ln>
              <a:effectLst/>
            </p:spPr>
            <p:txBody>
              <a:bodyPr/>
              <a:lstStyle/>
              <a:p>
                <a:endParaRPr lang="en-US" dirty="0">
                  <a:latin typeface="Arial" pitchFamily="34" charset="0"/>
                  <a:cs typeface="Arial" pitchFamily="34" charset="0"/>
                </a:endParaRPr>
              </a:p>
            </p:txBody>
          </p:sp>
          <p:sp>
            <p:nvSpPr>
              <p:cNvPr id="673" name="Line 72"/>
              <p:cNvSpPr>
                <a:spLocks noChangeShapeType="1"/>
              </p:cNvSpPr>
              <p:nvPr/>
            </p:nvSpPr>
            <p:spPr bwMode="auto">
              <a:xfrm>
                <a:off x="3984" y="768"/>
                <a:ext cx="0" cy="192"/>
              </a:xfrm>
              <a:prstGeom prst="line">
                <a:avLst/>
              </a:prstGeom>
              <a:noFill/>
              <a:ln w="31750">
                <a:solidFill>
                  <a:schemeClr val="tx1"/>
                </a:solidFill>
                <a:round/>
                <a:headEnd/>
                <a:tailEnd/>
              </a:ln>
              <a:effectLst/>
            </p:spPr>
            <p:txBody>
              <a:bodyPr/>
              <a:lstStyle/>
              <a:p>
                <a:endParaRPr lang="en-US" dirty="0">
                  <a:latin typeface="Arial" pitchFamily="34" charset="0"/>
                  <a:cs typeface="Arial" pitchFamily="34" charset="0"/>
                </a:endParaRPr>
              </a:p>
            </p:txBody>
          </p:sp>
          <p:sp>
            <p:nvSpPr>
              <p:cNvPr id="698" name="Line 73"/>
              <p:cNvSpPr>
                <a:spLocks noChangeShapeType="1"/>
              </p:cNvSpPr>
              <p:nvPr/>
            </p:nvSpPr>
            <p:spPr bwMode="auto">
              <a:xfrm>
                <a:off x="2928" y="864"/>
                <a:ext cx="2112" cy="0"/>
              </a:xfrm>
              <a:prstGeom prst="line">
                <a:avLst/>
              </a:prstGeom>
              <a:noFill/>
              <a:ln w="31750">
                <a:solidFill>
                  <a:schemeClr val="tx1"/>
                </a:solidFill>
                <a:round/>
                <a:headEnd/>
                <a:tailEnd/>
              </a:ln>
              <a:effectLst/>
            </p:spPr>
            <p:txBody>
              <a:bodyPr/>
              <a:lstStyle/>
              <a:p>
                <a:endParaRPr lang="en-US" dirty="0">
                  <a:latin typeface="Arial" pitchFamily="34" charset="0"/>
                  <a:cs typeface="Arial" pitchFamily="34" charset="0"/>
                </a:endParaRPr>
              </a:p>
            </p:txBody>
          </p:sp>
        </p:grpSp>
      </p:grpSp>
      <p:sp>
        <p:nvSpPr>
          <p:cNvPr id="712" name="Rectangle 165">
            <a:hlinkClick r:id="" action="ppaction://noaction"/>
          </p:cNvPr>
          <p:cNvSpPr>
            <a:spLocks noChangeArrowheads="1"/>
          </p:cNvSpPr>
          <p:nvPr/>
        </p:nvSpPr>
        <p:spPr bwMode="auto">
          <a:xfrm>
            <a:off x="7657783" y="0"/>
            <a:ext cx="769937" cy="701675"/>
          </a:xfrm>
          <a:prstGeom prst="rect">
            <a:avLst/>
          </a:prstGeom>
          <a:solidFill>
            <a:schemeClr val="accent1">
              <a:alpha val="0"/>
            </a:schemeClr>
          </a:solidFill>
          <a:ln w="9525">
            <a:noFill/>
            <a:miter lim="800000"/>
            <a:headEnd/>
            <a:tailEnd/>
          </a:ln>
          <a:effectLst/>
        </p:spPr>
        <p:txBody>
          <a:bodyPr wrap="none" anchor="ctr"/>
          <a:lstStyle/>
          <a:p>
            <a:endParaRPr lang="en-US" dirty="0">
              <a:latin typeface="Arial" pitchFamily="34" charset="0"/>
              <a:cs typeface="Arial" pitchFamily="34" charset="0"/>
            </a:endParaRPr>
          </a:p>
        </p:txBody>
      </p:sp>
      <p:sp>
        <p:nvSpPr>
          <p:cNvPr id="312" name="Line 74"/>
          <p:cNvSpPr>
            <a:spLocks noChangeShapeType="1"/>
          </p:cNvSpPr>
          <p:nvPr/>
        </p:nvSpPr>
        <p:spPr bwMode="auto">
          <a:xfrm>
            <a:off x="7833360" y="792479"/>
            <a:ext cx="18132" cy="513079"/>
          </a:xfrm>
          <a:prstGeom prst="line">
            <a:avLst/>
          </a:prstGeom>
          <a:noFill/>
          <a:ln w="38100">
            <a:solidFill>
              <a:srgbClr val="CC0000"/>
            </a:solidFill>
            <a:round/>
            <a:headEnd/>
            <a:tailEnd type="arrow" w="lg" len="lg"/>
          </a:ln>
          <a:effectLst/>
        </p:spPr>
        <p:txBody>
          <a:bodyPr/>
          <a:lstStyle/>
          <a:p>
            <a:endParaRPr lang="en-US" dirty="0">
              <a:latin typeface="Arial" pitchFamily="34" charset="0"/>
              <a:cs typeface="Arial" pitchFamily="34" charset="0"/>
            </a:endParaRPr>
          </a:p>
        </p:txBody>
      </p:sp>
      <p:sp>
        <p:nvSpPr>
          <p:cNvPr id="313" name="Text Box 75"/>
          <p:cNvSpPr txBox="1">
            <a:spLocks noChangeArrowheads="1"/>
          </p:cNvSpPr>
          <p:nvPr/>
        </p:nvSpPr>
        <p:spPr bwMode="auto">
          <a:xfrm>
            <a:off x="7317708" y="254634"/>
            <a:ext cx="1704372" cy="523220"/>
          </a:xfrm>
          <a:prstGeom prst="rect">
            <a:avLst/>
          </a:prstGeom>
          <a:noFill/>
          <a:ln w="9525">
            <a:noFill/>
            <a:miter lim="800000"/>
            <a:headEnd/>
            <a:tailEnd/>
          </a:ln>
          <a:effectLst/>
        </p:spPr>
        <p:txBody>
          <a:bodyPr wrap="square">
            <a:spAutoFit/>
          </a:bodyPr>
          <a:lstStyle/>
          <a:p>
            <a:pPr>
              <a:spcBef>
                <a:spcPct val="50000"/>
              </a:spcBef>
            </a:pPr>
            <a:r>
              <a:rPr lang="en-US" sz="1400" b="1" dirty="0">
                <a:solidFill>
                  <a:srgbClr val="CC0000"/>
                </a:solidFill>
                <a:latin typeface="Arial" pitchFamily="34" charset="0"/>
                <a:cs typeface="Arial" pitchFamily="34" charset="0"/>
              </a:rPr>
              <a:t>Placed-in-service due date</a:t>
            </a:r>
          </a:p>
        </p:txBody>
      </p:sp>
      <p:sp>
        <p:nvSpPr>
          <p:cNvPr id="315" name="Rounded Rectangle 314"/>
          <p:cNvSpPr/>
          <p:nvPr/>
        </p:nvSpPr>
        <p:spPr>
          <a:xfrm>
            <a:off x="5971032" y="3798570"/>
            <a:ext cx="457200" cy="293676"/>
          </a:xfrm>
          <a:prstGeom prst="roundRect">
            <a:avLst>
              <a:gd name="adj" fmla="val 5128"/>
            </a:avLst>
          </a:prstGeom>
          <a:solidFill>
            <a:srgbClr val="C5B089"/>
          </a:solidFill>
          <a:ln w="15875">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grpSp>
        <p:nvGrpSpPr>
          <p:cNvPr id="317" name="Group 316"/>
          <p:cNvGrpSpPr/>
          <p:nvPr/>
        </p:nvGrpSpPr>
        <p:grpSpPr>
          <a:xfrm>
            <a:off x="5821680" y="3700778"/>
            <a:ext cx="1371600" cy="341632"/>
            <a:chOff x="5181600" y="3124200"/>
            <a:chExt cx="1371600" cy="341632"/>
          </a:xfrm>
        </p:grpSpPr>
        <p:cxnSp>
          <p:nvCxnSpPr>
            <p:cNvPr id="318" name="Straight Connector 317"/>
            <p:cNvCxnSpPr/>
            <p:nvPr/>
          </p:nvCxnSpPr>
          <p:spPr>
            <a:xfrm>
              <a:off x="5181600" y="3276600"/>
              <a:ext cx="762000" cy="0"/>
            </a:xfrm>
            <a:prstGeom prst="line">
              <a:avLst/>
            </a:prstGeom>
            <a:ln w="508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19" name="TextBox 318"/>
            <p:cNvSpPr txBox="1"/>
            <p:nvPr/>
          </p:nvSpPr>
          <p:spPr>
            <a:xfrm>
              <a:off x="5867400" y="3124200"/>
              <a:ext cx="685800" cy="341632"/>
            </a:xfrm>
            <a:prstGeom prst="rect">
              <a:avLst/>
            </a:prstGeom>
            <a:noFill/>
          </p:spPr>
          <p:txBody>
            <a:bodyPr wrap="square" rtlCol="0">
              <a:spAutoFit/>
            </a:bodyPr>
            <a:lstStyle/>
            <a:p>
              <a:pPr rtl="0">
                <a:lnSpc>
                  <a:spcPct val="90000"/>
                </a:lnSpc>
              </a:pPr>
              <a:r>
                <a:rPr lang="en-US" b="1" kern="1200" dirty="0">
                  <a:solidFill>
                    <a:schemeClr val="tx1">
                      <a:lumMod val="95000"/>
                      <a:lumOff val="5000"/>
                    </a:schemeClr>
                  </a:solidFill>
                  <a:latin typeface="Arial" pitchFamily="34" charset="0"/>
                  <a:cs typeface="Arial" pitchFamily="34" charset="0"/>
                </a:rPr>
                <a:t>10%</a:t>
              </a:r>
            </a:p>
          </p:txBody>
        </p:sp>
      </p:grpSp>
      <p:sp>
        <p:nvSpPr>
          <p:cNvPr id="324" name="Text Box 140"/>
          <p:cNvSpPr txBox="1">
            <a:spLocks noChangeArrowheads="1"/>
          </p:cNvSpPr>
          <p:nvPr/>
        </p:nvSpPr>
        <p:spPr bwMode="auto">
          <a:xfrm>
            <a:off x="5669280" y="2259330"/>
            <a:ext cx="1066800" cy="240066"/>
          </a:xfrm>
          <a:prstGeom prst="rect">
            <a:avLst/>
          </a:prstGeom>
          <a:noFill/>
          <a:ln w="9525">
            <a:noFill/>
            <a:miter lim="800000"/>
            <a:headEnd/>
            <a:tailEnd/>
          </a:ln>
          <a:effectLst/>
        </p:spPr>
        <p:txBody>
          <a:bodyPr wrap="square">
            <a:spAutoFit/>
          </a:bodyPr>
          <a:lstStyle/>
          <a:p>
            <a:pPr algn="ctr">
              <a:lnSpc>
                <a:spcPct val="80000"/>
              </a:lnSpc>
            </a:pPr>
            <a:r>
              <a:rPr lang="en-US" sz="1200" b="1" dirty="0">
                <a:solidFill>
                  <a:schemeClr val="tx1">
                    <a:lumMod val="85000"/>
                    <a:lumOff val="15000"/>
                  </a:schemeClr>
                </a:solidFill>
                <a:latin typeface="Arial" pitchFamily="34" charset="0"/>
                <a:cs typeface="Arial" pitchFamily="34" charset="0"/>
              </a:rPr>
              <a:t>$5.3M</a:t>
            </a:r>
            <a:endParaRPr lang="en-US" sz="1400" b="1" baseline="-25000" dirty="0">
              <a:solidFill>
                <a:schemeClr val="tx1">
                  <a:lumMod val="85000"/>
                  <a:lumOff val="15000"/>
                </a:schemeClr>
              </a:solidFill>
              <a:latin typeface="Arial" pitchFamily="34" charset="0"/>
              <a:cs typeface="Arial" pitchFamily="34" charset="0"/>
            </a:endParaRPr>
          </a:p>
        </p:txBody>
      </p:sp>
      <p:sp>
        <p:nvSpPr>
          <p:cNvPr id="325" name="TextBox 324"/>
          <p:cNvSpPr txBox="1"/>
          <p:nvPr/>
        </p:nvSpPr>
        <p:spPr>
          <a:xfrm>
            <a:off x="4972050" y="4113669"/>
            <a:ext cx="2461260" cy="286882"/>
          </a:xfrm>
          <a:prstGeom prst="rect">
            <a:avLst/>
          </a:prstGeom>
          <a:noFill/>
        </p:spPr>
        <p:txBody>
          <a:bodyPr wrap="square" rtlCol="0">
            <a:spAutoFit/>
          </a:bodyPr>
          <a:lstStyle/>
          <a:p>
            <a:pPr algn="ctr"/>
            <a:r>
              <a:rPr lang="en-US" sz="1200" b="1" dirty="0">
                <a:solidFill>
                  <a:srgbClr val="6E5A36"/>
                </a:solidFill>
                <a:latin typeface="Arial" pitchFamily="34" charset="0"/>
                <a:cs typeface="Arial" pitchFamily="34" charset="0"/>
              </a:rPr>
              <a:t>“Reasonably Expected Basis”</a:t>
            </a:r>
          </a:p>
        </p:txBody>
      </p:sp>
      <p:sp>
        <p:nvSpPr>
          <p:cNvPr id="330" name="Text Box 140"/>
          <p:cNvSpPr txBox="1">
            <a:spLocks noChangeArrowheads="1"/>
          </p:cNvSpPr>
          <p:nvPr/>
        </p:nvSpPr>
        <p:spPr bwMode="auto">
          <a:xfrm>
            <a:off x="6929717" y="3734920"/>
            <a:ext cx="1066800" cy="289310"/>
          </a:xfrm>
          <a:prstGeom prst="rect">
            <a:avLst/>
          </a:prstGeom>
          <a:noFill/>
          <a:ln w="9525">
            <a:noFill/>
            <a:miter lim="800000"/>
            <a:headEnd/>
            <a:tailEnd/>
          </a:ln>
          <a:effectLst/>
        </p:spPr>
        <p:txBody>
          <a:bodyPr wrap="square">
            <a:spAutoFit/>
          </a:bodyPr>
          <a:lstStyle/>
          <a:p>
            <a:pPr algn="ctr">
              <a:lnSpc>
                <a:spcPct val="80000"/>
              </a:lnSpc>
            </a:pPr>
            <a:r>
              <a:rPr lang="en-US" sz="1600" b="1" dirty="0">
                <a:solidFill>
                  <a:srgbClr val="6E5A36"/>
                </a:solidFill>
                <a:latin typeface="Arial" pitchFamily="34" charset="0"/>
                <a:cs typeface="Arial" pitchFamily="34" charset="0"/>
              </a:rPr>
              <a:t>= $530k</a:t>
            </a:r>
            <a:endParaRPr lang="en-US" b="1" baseline="-25000" dirty="0">
              <a:solidFill>
                <a:srgbClr val="6E5A36"/>
              </a:solidFill>
              <a:latin typeface="Arial" pitchFamily="34" charset="0"/>
              <a:cs typeface="Arial" pitchFamily="34" charset="0"/>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6126" y="3097297"/>
            <a:ext cx="745549" cy="48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9" name="Freeform 348"/>
          <p:cNvSpPr/>
          <p:nvPr/>
        </p:nvSpPr>
        <p:spPr>
          <a:xfrm>
            <a:off x="649941" y="2721685"/>
            <a:ext cx="909918" cy="45719"/>
          </a:xfrm>
          <a:custGeom>
            <a:avLst/>
            <a:gdLst>
              <a:gd name="connsiteX0" fmla="*/ 0 w 463138"/>
              <a:gd name="connsiteY0" fmla="*/ 35626 h 35626"/>
              <a:gd name="connsiteX1" fmla="*/ 320634 w 463138"/>
              <a:gd name="connsiteY1" fmla="*/ 0 h 35626"/>
              <a:gd name="connsiteX2" fmla="*/ 463138 w 463138"/>
              <a:gd name="connsiteY2" fmla="*/ 11875 h 35626"/>
            </a:gdLst>
            <a:ahLst/>
            <a:cxnLst>
              <a:cxn ang="0">
                <a:pos x="connsiteX0" y="connsiteY0"/>
              </a:cxn>
              <a:cxn ang="0">
                <a:pos x="connsiteX1" y="connsiteY1"/>
              </a:cxn>
              <a:cxn ang="0">
                <a:pos x="connsiteX2" y="connsiteY2"/>
              </a:cxn>
            </a:cxnLst>
            <a:rect l="l" t="t" r="r" b="b"/>
            <a:pathLst>
              <a:path w="463138" h="35626">
                <a:moveTo>
                  <a:pt x="0" y="35626"/>
                </a:moveTo>
                <a:cubicBezTo>
                  <a:pt x="281358" y="10048"/>
                  <a:pt x="175510" y="29024"/>
                  <a:pt x="320634" y="0"/>
                </a:cubicBezTo>
                <a:cubicBezTo>
                  <a:pt x="407181" y="17309"/>
                  <a:pt x="359826" y="11875"/>
                  <a:pt x="463138" y="11875"/>
                </a:cubicBezTo>
              </a:path>
            </a:pathLst>
          </a:cu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50" name="Group 753"/>
          <p:cNvGrpSpPr/>
          <p:nvPr/>
        </p:nvGrpSpPr>
        <p:grpSpPr>
          <a:xfrm>
            <a:off x="2123982" y="3352800"/>
            <a:ext cx="644728" cy="762000"/>
            <a:chOff x="4208991" y="914400"/>
            <a:chExt cx="644728" cy="762000"/>
          </a:xfrm>
        </p:grpSpPr>
        <p:sp>
          <p:nvSpPr>
            <p:cNvPr id="351" name="Rectangle 350"/>
            <p:cNvSpPr/>
            <p:nvPr/>
          </p:nvSpPr>
          <p:spPr>
            <a:xfrm>
              <a:off x="4236230" y="914400"/>
              <a:ext cx="590245"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TextBox 351"/>
            <p:cNvSpPr txBox="1"/>
            <p:nvPr/>
          </p:nvSpPr>
          <p:spPr>
            <a:xfrm>
              <a:off x="4208991" y="1092760"/>
              <a:ext cx="644728" cy="387798"/>
            </a:xfrm>
            <a:prstGeom prst="rect">
              <a:avLst/>
            </a:prstGeom>
            <a:noFill/>
          </p:spPr>
          <p:txBody>
            <a:bodyPr wrap="none" rtlCol="0">
              <a:spAutoFit/>
            </a:bodyPr>
            <a:lstStyle/>
            <a:p>
              <a:pPr algn="ctr">
                <a:lnSpc>
                  <a:spcPct val="80000"/>
                </a:lnSpc>
              </a:pPr>
              <a:r>
                <a:rPr lang="en-US" sz="800" dirty="0"/>
                <a:t>Carryover</a:t>
              </a:r>
            </a:p>
            <a:p>
              <a:pPr algn="ctr">
                <a:lnSpc>
                  <a:spcPct val="80000"/>
                </a:lnSpc>
              </a:pPr>
              <a:r>
                <a:rPr lang="en-US" sz="800" dirty="0"/>
                <a:t>Request</a:t>
              </a:r>
            </a:p>
            <a:p>
              <a:pPr algn="ctr">
                <a:lnSpc>
                  <a:spcPct val="80000"/>
                </a:lnSpc>
              </a:pPr>
              <a:r>
                <a:rPr lang="en-US" sz="800" dirty="0"/>
                <a:t>Document</a:t>
              </a:r>
            </a:p>
          </p:txBody>
        </p:sp>
      </p:grpSp>
      <p:sp>
        <p:nvSpPr>
          <p:cNvPr id="354" name="TextBox 353"/>
          <p:cNvSpPr txBox="1"/>
          <p:nvPr/>
        </p:nvSpPr>
        <p:spPr>
          <a:xfrm>
            <a:off x="1516284" y="3358201"/>
            <a:ext cx="1239648" cy="369332"/>
          </a:xfrm>
          <a:prstGeom prst="rect">
            <a:avLst/>
          </a:prstGeom>
          <a:noFill/>
        </p:spPr>
        <p:txBody>
          <a:bodyPr wrap="square" rtlCol="0">
            <a:spAutoFit/>
          </a:bodyPr>
          <a:lstStyle/>
          <a:p>
            <a:pPr algn="ctr"/>
            <a:r>
              <a:rPr lang="en-US" b="1" dirty="0">
                <a:solidFill>
                  <a:srgbClr val="3A4E64"/>
                </a:solidFill>
                <a:latin typeface="Arial" pitchFamily="34" charset="0"/>
                <a:cs typeface="Arial" pitchFamily="34" charset="0"/>
              </a:rPr>
              <a:t>10% Test</a:t>
            </a:r>
          </a:p>
        </p:txBody>
      </p:sp>
      <p:sp>
        <p:nvSpPr>
          <p:cNvPr id="355" name="Text Box 140"/>
          <p:cNvSpPr txBox="1">
            <a:spLocks noChangeArrowheads="1"/>
          </p:cNvSpPr>
          <p:nvPr/>
        </p:nvSpPr>
        <p:spPr bwMode="auto">
          <a:xfrm>
            <a:off x="4766310" y="4377129"/>
            <a:ext cx="2857500" cy="221599"/>
          </a:xfrm>
          <a:prstGeom prst="rect">
            <a:avLst/>
          </a:prstGeom>
          <a:noFill/>
          <a:ln w="9525">
            <a:noFill/>
            <a:miter lim="800000"/>
            <a:headEnd/>
            <a:tailEnd/>
          </a:ln>
          <a:effectLst/>
        </p:spPr>
        <p:txBody>
          <a:bodyPr wrap="square">
            <a:spAutoFit/>
          </a:bodyPr>
          <a:lstStyle/>
          <a:p>
            <a:pPr algn="ctr">
              <a:lnSpc>
                <a:spcPct val="80000"/>
              </a:lnSpc>
            </a:pPr>
            <a:r>
              <a:rPr lang="en-US" sz="1050" b="1" dirty="0">
                <a:solidFill>
                  <a:srgbClr val="6E5A36"/>
                </a:solidFill>
              </a:rPr>
              <a:t>(Fixed assets at construction completion)</a:t>
            </a:r>
            <a:endParaRPr lang="en-US" sz="1100" b="1" baseline="-25000" dirty="0">
              <a:solidFill>
                <a:srgbClr val="6E5A36"/>
              </a:solidFill>
            </a:endParaRPr>
          </a:p>
        </p:txBody>
      </p:sp>
      <p:sp>
        <p:nvSpPr>
          <p:cNvPr id="356" name="Rounded Rectangle 355"/>
          <p:cNvSpPr/>
          <p:nvPr/>
        </p:nvSpPr>
        <p:spPr>
          <a:xfrm>
            <a:off x="5971032" y="3954780"/>
            <a:ext cx="457200" cy="137466"/>
          </a:xfrm>
          <a:prstGeom prst="roundRect">
            <a:avLst>
              <a:gd name="adj" fmla="val 5128"/>
            </a:avLst>
          </a:prstGeom>
          <a:solidFill>
            <a:srgbClr val="C5B089"/>
          </a:solidFill>
          <a:ln w="15875">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grpSp>
        <p:nvGrpSpPr>
          <p:cNvPr id="320" name="Group 319"/>
          <p:cNvGrpSpPr/>
          <p:nvPr/>
        </p:nvGrpSpPr>
        <p:grpSpPr>
          <a:xfrm>
            <a:off x="5821680" y="2487936"/>
            <a:ext cx="762000" cy="1599033"/>
            <a:chOff x="5181600" y="2743200"/>
            <a:chExt cx="762000" cy="1070121"/>
          </a:xfrm>
        </p:grpSpPr>
        <p:sp>
          <p:nvSpPr>
            <p:cNvPr id="321" name="Rounded Rectangle 320"/>
            <p:cNvSpPr/>
            <p:nvPr/>
          </p:nvSpPr>
          <p:spPr>
            <a:xfrm>
              <a:off x="5334000" y="2743200"/>
              <a:ext cx="457200" cy="1066800"/>
            </a:xfrm>
            <a:prstGeom prst="roundRect">
              <a:avLst>
                <a:gd name="adj" fmla="val 5128"/>
              </a:avLst>
            </a:prstGeom>
            <a:noFill/>
            <a:ln w="22225">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323" name="Straight Connector 322"/>
            <p:cNvCxnSpPr/>
            <p:nvPr/>
          </p:nvCxnSpPr>
          <p:spPr>
            <a:xfrm>
              <a:off x="5181600" y="3813321"/>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7" name="Rectangle 356"/>
          <p:cNvSpPr/>
          <p:nvPr/>
        </p:nvSpPr>
        <p:spPr>
          <a:xfrm>
            <a:off x="5948172" y="3028950"/>
            <a:ext cx="457200" cy="728340"/>
          </a:xfrm>
          <a:prstGeom prst="rect">
            <a:avLst/>
          </a:prstGeom>
          <a:noFill/>
        </p:spPr>
        <p:txBody>
          <a:bodyPr wrap="none" lIns="91440" tIns="45720" rIns="91440" bIns="45720">
            <a:noAutofit/>
            <a:scene3d>
              <a:camera prst="orthographicFront">
                <a:rot lat="0" lon="0" rev="0"/>
              </a:camera>
              <a:lightRig rig="threePt" dir="t"/>
            </a:scene3d>
            <a:sp3d>
              <a:bevelT w="0" h="0"/>
              <a:extrusionClr>
                <a:srgbClr val="00B050"/>
              </a:extrusionClr>
            </a:sp3d>
          </a:bodyPr>
          <a:lstStyle/>
          <a:p>
            <a:pPr algn="ctr" fontAlgn="base">
              <a:spcBef>
                <a:spcPct val="0"/>
              </a:spcBef>
              <a:spcAft>
                <a:spcPct val="0"/>
              </a:spcAft>
            </a:pPr>
            <a:r>
              <a:rPr lang="en-US" sz="5400" b="1" spc="-300" dirty="0">
                <a:ln w="12700" cmpd="sng">
                  <a:solidFill>
                    <a:srgbClr val="540800"/>
                  </a:solidFill>
                  <a:prstDash val="solid"/>
                  <a:miter lim="800000"/>
                </a:ln>
                <a:gradFill rotWithShape="1">
                  <a:gsLst>
                    <a:gs pos="0">
                      <a:srgbClr val="FF0000"/>
                    </a:gs>
                    <a:gs pos="35000">
                      <a:srgbClr val="FF4343"/>
                    </a:gs>
                    <a:gs pos="50000">
                      <a:srgbClr val="FF4343"/>
                    </a:gs>
                    <a:gs pos="80000">
                      <a:srgbClr val="FF0000"/>
                    </a:gs>
                    <a:gs pos="100000">
                      <a:srgbClr val="FF0000"/>
                    </a:gs>
                  </a:gsLst>
                  <a:lin ang="5400000"/>
                </a:gradFill>
                <a:effectLst>
                  <a:outerShdw blurRad="38100" dist="25400" dir="1800000" algn="tl" rotWithShape="0">
                    <a:prstClr val="black">
                      <a:alpha val="75000"/>
                    </a:prstClr>
                  </a:outerShdw>
                </a:effectLst>
                <a:latin typeface="Century Schoolbook" pitchFamily="18" charset="0"/>
              </a:rPr>
              <a:t>!</a:t>
            </a:r>
          </a:p>
        </p:txBody>
      </p:sp>
      <p:sp>
        <p:nvSpPr>
          <p:cNvPr id="358"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noFill/>
          <a:ln w="38100">
            <a:solidFill>
              <a:srgbClr val="8D42C6"/>
            </a:solidFill>
            <a:miter lim="800000"/>
            <a:headEnd/>
            <a:tailEnd/>
          </a:ln>
          <a:effectLst>
            <a:glow rad="63500">
              <a:schemeClr val="accent4">
                <a:satMod val="175000"/>
                <a:alpha val="40000"/>
              </a:schemeClr>
            </a:glow>
          </a:effectLst>
        </p:spPr>
        <p:txBody>
          <a:bodyPr wrap="none" anchor="ctr"/>
          <a:lstStyle/>
          <a:p>
            <a:pPr algn="ctr" fontAlgn="base">
              <a:spcBef>
                <a:spcPct val="0"/>
              </a:spcBef>
              <a:spcAft>
                <a:spcPct val="0"/>
              </a:spcAft>
            </a:pPr>
            <a:endParaRPr lang="en-US" dirty="0">
              <a:solidFill>
                <a:prstClr val="black"/>
              </a:solidFill>
            </a:endParaRPr>
          </a:p>
        </p:txBody>
      </p:sp>
      <p:grpSp>
        <p:nvGrpSpPr>
          <p:cNvPr id="360" name="Group 101"/>
          <p:cNvGrpSpPr>
            <a:grpSpLocks/>
          </p:cNvGrpSpPr>
          <p:nvPr/>
        </p:nvGrpSpPr>
        <p:grpSpPr bwMode="auto">
          <a:xfrm>
            <a:off x="3225457" y="2887980"/>
            <a:ext cx="637883" cy="596899"/>
            <a:chOff x="1872" y="336"/>
            <a:chExt cx="1759" cy="1646"/>
          </a:xfrm>
        </p:grpSpPr>
        <p:sp>
          <p:nvSpPr>
            <p:cNvPr id="361" name="Oval 102"/>
            <p:cNvSpPr>
              <a:spLocks noChangeArrowheads="1"/>
            </p:cNvSpPr>
            <p:nvPr/>
          </p:nvSpPr>
          <p:spPr bwMode="auto">
            <a:xfrm>
              <a:off x="1872" y="336"/>
              <a:ext cx="1759" cy="1646"/>
            </a:xfrm>
            <a:prstGeom prst="ellipse">
              <a:avLst/>
            </a:prstGeom>
            <a:solidFill>
              <a:srgbClr val="FFFF00"/>
            </a:solidFill>
            <a:ln w="15875">
              <a:solidFill>
                <a:schemeClr val="tx1"/>
              </a:solidFill>
              <a:round/>
              <a:headEnd/>
              <a:tailEnd/>
            </a:ln>
            <a:effectLst/>
          </p:spPr>
          <p:txBody>
            <a:bodyPr wrap="none" anchor="ctr"/>
            <a:lstStyle/>
            <a:p>
              <a:endParaRPr lang="en-US" dirty="0"/>
            </a:p>
          </p:txBody>
        </p:sp>
        <p:grpSp>
          <p:nvGrpSpPr>
            <p:cNvPr id="362" name="Group 103"/>
            <p:cNvGrpSpPr>
              <a:grpSpLocks/>
            </p:cNvGrpSpPr>
            <p:nvPr/>
          </p:nvGrpSpPr>
          <p:grpSpPr bwMode="auto">
            <a:xfrm>
              <a:off x="2411" y="865"/>
              <a:ext cx="697" cy="309"/>
              <a:chOff x="3824" y="2983"/>
              <a:chExt cx="507" cy="241"/>
            </a:xfrm>
          </p:grpSpPr>
          <p:sp>
            <p:nvSpPr>
              <p:cNvPr id="366" name="Oval 104"/>
              <p:cNvSpPr>
                <a:spLocks noChangeArrowheads="1"/>
              </p:cNvSpPr>
              <p:nvPr/>
            </p:nvSpPr>
            <p:spPr bwMode="auto">
              <a:xfrm>
                <a:off x="3824" y="2983"/>
                <a:ext cx="96" cy="241"/>
              </a:xfrm>
              <a:prstGeom prst="ellipse">
                <a:avLst/>
              </a:prstGeom>
              <a:solidFill>
                <a:schemeClr val="tx1"/>
              </a:solidFill>
              <a:ln w="9525">
                <a:noFill/>
                <a:round/>
                <a:headEnd/>
                <a:tailEnd/>
              </a:ln>
              <a:effectLst/>
            </p:spPr>
            <p:txBody>
              <a:bodyPr wrap="none" anchor="ctr"/>
              <a:lstStyle/>
              <a:p>
                <a:endParaRPr lang="en-US" dirty="0"/>
              </a:p>
            </p:txBody>
          </p:sp>
          <p:sp>
            <p:nvSpPr>
              <p:cNvPr id="367" name="Oval 105"/>
              <p:cNvSpPr>
                <a:spLocks noChangeArrowheads="1"/>
              </p:cNvSpPr>
              <p:nvPr/>
            </p:nvSpPr>
            <p:spPr bwMode="auto">
              <a:xfrm>
                <a:off x="4235" y="2983"/>
                <a:ext cx="96" cy="241"/>
              </a:xfrm>
              <a:prstGeom prst="ellipse">
                <a:avLst/>
              </a:prstGeom>
              <a:solidFill>
                <a:schemeClr val="tx1"/>
              </a:solidFill>
              <a:ln w="9525">
                <a:noFill/>
                <a:round/>
                <a:headEnd/>
                <a:tailEnd/>
              </a:ln>
              <a:effectLst/>
            </p:spPr>
            <p:txBody>
              <a:bodyPr wrap="none" anchor="ctr"/>
              <a:lstStyle/>
              <a:p>
                <a:endParaRPr lang="en-US" dirty="0"/>
              </a:p>
            </p:txBody>
          </p:sp>
        </p:grpSp>
        <p:grpSp>
          <p:nvGrpSpPr>
            <p:cNvPr id="363" name="Group 106"/>
            <p:cNvGrpSpPr>
              <a:grpSpLocks/>
            </p:cNvGrpSpPr>
            <p:nvPr/>
          </p:nvGrpSpPr>
          <p:grpSpPr bwMode="auto">
            <a:xfrm>
              <a:off x="2208" y="1344"/>
              <a:ext cx="1103" cy="384"/>
              <a:chOff x="384" y="1920"/>
              <a:chExt cx="1105" cy="336"/>
            </a:xfrm>
          </p:grpSpPr>
          <p:sp>
            <p:nvSpPr>
              <p:cNvPr id="364" name="Arc 107"/>
              <p:cNvSpPr>
                <a:spLocks/>
              </p:cNvSpPr>
              <p:nvPr/>
            </p:nvSpPr>
            <p:spPr bwMode="auto">
              <a:xfrm flipV="1">
                <a:off x="931" y="1920"/>
                <a:ext cx="558"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wrap="none" anchor="ctr"/>
              <a:lstStyle/>
              <a:p>
                <a:endParaRPr lang="en-US" dirty="0"/>
              </a:p>
            </p:txBody>
          </p:sp>
          <p:sp>
            <p:nvSpPr>
              <p:cNvPr id="365" name="Arc 108"/>
              <p:cNvSpPr>
                <a:spLocks/>
              </p:cNvSpPr>
              <p:nvPr/>
            </p:nvSpPr>
            <p:spPr bwMode="auto">
              <a:xfrm flipH="1" flipV="1">
                <a:off x="384" y="1920"/>
                <a:ext cx="576"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wrap="none" anchor="ctr"/>
              <a:lstStyle/>
              <a:p>
                <a:endParaRPr lang="en-US" dirty="0"/>
              </a:p>
            </p:txBody>
          </p:sp>
        </p:grpSp>
      </p:grpSp>
      <p:grpSp>
        <p:nvGrpSpPr>
          <p:cNvPr id="390" name="Group 389"/>
          <p:cNvGrpSpPr/>
          <p:nvPr/>
        </p:nvGrpSpPr>
        <p:grpSpPr>
          <a:xfrm>
            <a:off x="1625228" y="4780332"/>
            <a:ext cx="2314269" cy="1648339"/>
            <a:chOff x="1221412" y="5019479"/>
            <a:chExt cx="2314269" cy="1648339"/>
          </a:xfrm>
        </p:grpSpPr>
        <p:pic>
          <p:nvPicPr>
            <p:cNvPr id="368" name="Picture 20"/>
            <p:cNvPicPr>
              <a:picLocks noChangeAspect="1" noChangeArrowheads="1"/>
            </p:cNvPicPr>
            <p:nvPr/>
          </p:nvPicPr>
          <p:blipFill>
            <a:blip r:embed="rId7" cstate="print"/>
            <a:srcRect/>
            <a:stretch>
              <a:fillRect/>
            </a:stretch>
          </p:blipFill>
          <p:spPr bwMode="auto">
            <a:xfrm>
              <a:off x="1546861" y="5019479"/>
              <a:ext cx="979170" cy="1648339"/>
            </a:xfrm>
            <a:prstGeom prst="rect">
              <a:avLst/>
            </a:prstGeom>
            <a:noFill/>
            <a:ln w="9525">
              <a:noFill/>
              <a:miter lim="800000"/>
              <a:headEnd/>
              <a:tailEnd/>
            </a:ln>
            <a:effectLst/>
          </p:spPr>
        </p:pic>
        <p:pic>
          <p:nvPicPr>
            <p:cNvPr id="369" name="Picture 20"/>
            <p:cNvPicPr>
              <a:picLocks noChangeAspect="1" noChangeArrowheads="1"/>
            </p:cNvPicPr>
            <p:nvPr/>
          </p:nvPicPr>
          <p:blipFill>
            <a:blip r:embed="rId7" cstate="print"/>
            <a:srcRect/>
            <a:stretch>
              <a:fillRect/>
            </a:stretch>
          </p:blipFill>
          <p:spPr bwMode="auto">
            <a:xfrm>
              <a:off x="2556511" y="5019479"/>
              <a:ext cx="979170" cy="1648339"/>
            </a:xfrm>
            <a:prstGeom prst="rect">
              <a:avLst/>
            </a:prstGeom>
            <a:noFill/>
            <a:ln w="9525">
              <a:noFill/>
              <a:miter lim="800000"/>
              <a:headEnd/>
              <a:tailEnd/>
            </a:ln>
            <a:effectLst/>
          </p:spPr>
        </p:pic>
        <p:grpSp>
          <p:nvGrpSpPr>
            <p:cNvPr id="381" name="Group 380"/>
            <p:cNvGrpSpPr/>
            <p:nvPr/>
          </p:nvGrpSpPr>
          <p:grpSpPr>
            <a:xfrm>
              <a:off x="1221412" y="5695950"/>
              <a:ext cx="457015" cy="422910"/>
              <a:chOff x="293370" y="5394960"/>
              <a:chExt cx="1099308" cy="1017270"/>
            </a:xfrm>
          </p:grpSpPr>
          <p:sp>
            <p:nvSpPr>
              <p:cNvPr id="371" name="Oval 4"/>
              <p:cNvSpPr>
                <a:spLocks noChangeArrowheads="1"/>
              </p:cNvSpPr>
              <p:nvPr/>
            </p:nvSpPr>
            <p:spPr bwMode="auto">
              <a:xfrm>
                <a:off x="293370" y="5394960"/>
                <a:ext cx="1099308" cy="1017270"/>
              </a:xfrm>
              <a:prstGeom prst="ellipse">
                <a:avLst/>
              </a:prstGeom>
              <a:solidFill>
                <a:srgbClr val="FFFF00"/>
              </a:solid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nvGrpSpPr>
              <p:cNvPr id="372" name="Group 5"/>
              <p:cNvGrpSpPr>
                <a:grpSpLocks/>
              </p:cNvGrpSpPr>
              <p:nvPr/>
            </p:nvGrpSpPr>
            <p:grpSpPr bwMode="auto">
              <a:xfrm>
                <a:off x="627509" y="5722707"/>
                <a:ext cx="431030" cy="189843"/>
                <a:chOff x="3824" y="2983"/>
                <a:chExt cx="507" cy="241"/>
              </a:xfrm>
            </p:grpSpPr>
            <p:sp>
              <p:nvSpPr>
                <p:cNvPr id="379" name="Oval 6"/>
                <p:cNvSpPr>
                  <a:spLocks noChangeArrowheads="1"/>
                </p:cNvSpPr>
                <p:nvPr/>
              </p:nvSpPr>
              <p:spPr bwMode="auto">
                <a:xfrm>
                  <a:off x="3824" y="2983"/>
                  <a:ext cx="96" cy="241"/>
                </a:xfrm>
                <a:prstGeom prst="ellipse">
                  <a:avLst/>
                </a:prstGeom>
                <a:solidFill>
                  <a:schemeClr val="tx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80" name="Oval 7"/>
                <p:cNvSpPr>
                  <a:spLocks noChangeArrowheads="1"/>
                </p:cNvSpPr>
                <p:nvPr/>
              </p:nvSpPr>
              <p:spPr bwMode="auto">
                <a:xfrm>
                  <a:off x="4235" y="2983"/>
                  <a:ext cx="96" cy="241"/>
                </a:xfrm>
                <a:prstGeom prst="ellipse">
                  <a:avLst/>
                </a:prstGeom>
                <a:solidFill>
                  <a:schemeClr val="tx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nvGrpSpPr>
              <p:cNvPr id="373" name="Group 8"/>
              <p:cNvGrpSpPr>
                <a:grpSpLocks/>
              </p:cNvGrpSpPr>
              <p:nvPr/>
            </p:nvGrpSpPr>
            <p:grpSpPr bwMode="auto">
              <a:xfrm rot="10800000">
                <a:off x="505263" y="6059409"/>
                <a:ext cx="688199" cy="134323"/>
                <a:chOff x="384" y="1920"/>
                <a:chExt cx="1105" cy="336"/>
              </a:xfrm>
            </p:grpSpPr>
            <p:sp>
              <p:nvSpPr>
                <p:cNvPr id="377" name="Arc 9"/>
                <p:cNvSpPr>
                  <a:spLocks/>
                </p:cNvSpPr>
                <p:nvPr/>
              </p:nvSpPr>
              <p:spPr bwMode="auto">
                <a:xfrm flipV="1">
                  <a:off x="931" y="1920"/>
                  <a:ext cx="558"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78" name="Arc 10"/>
                <p:cNvSpPr>
                  <a:spLocks/>
                </p:cNvSpPr>
                <p:nvPr/>
              </p:nvSpPr>
              <p:spPr bwMode="auto">
                <a:xfrm flipH="1" flipV="1">
                  <a:off x="384" y="1920"/>
                  <a:ext cx="576"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grpSp>
          <p:nvGrpSpPr>
            <p:cNvPr id="382" name="Group 381"/>
            <p:cNvGrpSpPr/>
            <p:nvPr/>
          </p:nvGrpSpPr>
          <p:grpSpPr>
            <a:xfrm>
              <a:off x="2265352" y="5695950"/>
              <a:ext cx="457015" cy="422910"/>
              <a:chOff x="293370" y="5394960"/>
              <a:chExt cx="1099308" cy="1017270"/>
            </a:xfrm>
          </p:grpSpPr>
          <p:sp>
            <p:nvSpPr>
              <p:cNvPr id="383" name="Oval 4"/>
              <p:cNvSpPr>
                <a:spLocks noChangeArrowheads="1"/>
              </p:cNvSpPr>
              <p:nvPr/>
            </p:nvSpPr>
            <p:spPr bwMode="auto">
              <a:xfrm>
                <a:off x="293370" y="5394960"/>
                <a:ext cx="1099308" cy="1017270"/>
              </a:xfrm>
              <a:prstGeom prst="ellipse">
                <a:avLst/>
              </a:prstGeom>
              <a:solidFill>
                <a:srgbClr val="FFFF00"/>
              </a:solid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nvGrpSpPr>
              <p:cNvPr id="384" name="Group 5"/>
              <p:cNvGrpSpPr>
                <a:grpSpLocks/>
              </p:cNvGrpSpPr>
              <p:nvPr/>
            </p:nvGrpSpPr>
            <p:grpSpPr bwMode="auto">
              <a:xfrm>
                <a:off x="627501" y="5722707"/>
                <a:ext cx="431029" cy="189843"/>
                <a:chOff x="3824" y="2983"/>
                <a:chExt cx="507" cy="241"/>
              </a:xfrm>
            </p:grpSpPr>
            <p:sp>
              <p:nvSpPr>
                <p:cNvPr id="388" name="Oval 6"/>
                <p:cNvSpPr>
                  <a:spLocks noChangeArrowheads="1"/>
                </p:cNvSpPr>
                <p:nvPr/>
              </p:nvSpPr>
              <p:spPr bwMode="auto">
                <a:xfrm>
                  <a:off x="3824" y="2983"/>
                  <a:ext cx="96" cy="241"/>
                </a:xfrm>
                <a:prstGeom prst="ellipse">
                  <a:avLst/>
                </a:prstGeom>
                <a:solidFill>
                  <a:schemeClr val="tx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89" name="Oval 7"/>
                <p:cNvSpPr>
                  <a:spLocks noChangeArrowheads="1"/>
                </p:cNvSpPr>
                <p:nvPr/>
              </p:nvSpPr>
              <p:spPr bwMode="auto">
                <a:xfrm>
                  <a:off x="4235" y="2983"/>
                  <a:ext cx="96" cy="241"/>
                </a:xfrm>
                <a:prstGeom prst="ellipse">
                  <a:avLst/>
                </a:prstGeom>
                <a:solidFill>
                  <a:schemeClr val="tx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nvGrpSpPr>
              <p:cNvPr id="385" name="Group 8"/>
              <p:cNvGrpSpPr>
                <a:grpSpLocks/>
              </p:cNvGrpSpPr>
              <p:nvPr/>
            </p:nvGrpSpPr>
            <p:grpSpPr bwMode="auto">
              <a:xfrm rot="10800000">
                <a:off x="505263" y="6059409"/>
                <a:ext cx="688199" cy="134323"/>
                <a:chOff x="384" y="1920"/>
                <a:chExt cx="1105" cy="336"/>
              </a:xfrm>
            </p:grpSpPr>
            <p:sp>
              <p:nvSpPr>
                <p:cNvPr id="386" name="Arc 9"/>
                <p:cNvSpPr>
                  <a:spLocks/>
                </p:cNvSpPr>
                <p:nvPr/>
              </p:nvSpPr>
              <p:spPr bwMode="auto">
                <a:xfrm flipV="1">
                  <a:off x="931" y="1920"/>
                  <a:ext cx="558"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87" name="Arc 10"/>
                <p:cNvSpPr>
                  <a:spLocks/>
                </p:cNvSpPr>
                <p:nvPr/>
              </p:nvSpPr>
              <p:spPr bwMode="auto">
                <a:xfrm flipH="1" flipV="1">
                  <a:off x="384" y="1920"/>
                  <a:ext cx="576"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grpSp>
      <p:sp>
        <p:nvSpPr>
          <p:cNvPr id="290" name="Line 74"/>
          <p:cNvSpPr>
            <a:spLocks noChangeShapeType="1"/>
          </p:cNvSpPr>
          <p:nvPr/>
        </p:nvSpPr>
        <p:spPr bwMode="auto">
          <a:xfrm>
            <a:off x="5224460" y="807719"/>
            <a:ext cx="0" cy="513079"/>
          </a:xfrm>
          <a:prstGeom prst="line">
            <a:avLst/>
          </a:prstGeom>
          <a:noFill/>
          <a:ln w="38100">
            <a:solidFill>
              <a:schemeClr val="accent2">
                <a:lumMod val="40000"/>
                <a:lumOff val="60000"/>
              </a:schemeClr>
            </a:solidFill>
            <a:round/>
            <a:headEnd/>
            <a:tailEnd type="arrow" w="lg" len="lg"/>
          </a:ln>
          <a:effectLst/>
        </p:spPr>
        <p:txBody>
          <a:bodyPr/>
          <a:lstStyle/>
          <a:p>
            <a:endParaRPr lang="en-US" dirty="0">
              <a:latin typeface="Arial" pitchFamily="34" charset="0"/>
              <a:cs typeface="Arial" pitchFamily="34" charset="0"/>
            </a:endParaRPr>
          </a:p>
        </p:txBody>
      </p:sp>
      <p:sp>
        <p:nvSpPr>
          <p:cNvPr id="291" name="Text Box 75"/>
          <p:cNvSpPr txBox="1">
            <a:spLocks noChangeArrowheads="1"/>
          </p:cNvSpPr>
          <p:nvPr/>
        </p:nvSpPr>
        <p:spPr bwMode="auto">
          <a:xfrm>
            <a:off x="4726908" y="269874"/>
            <a:ext cx="1704372" cy="523220"/>
          </a:xfrm>
          <a:prstGeom prst="rect">
            <a:avLst/>
          </a:prstGeom>
          <a:noFill/>
          <a:ln w="9525">
            <a:noFill/>
            <a:miter lim="800000"/>
            <a:headEnd/>
            <a:tailEnd/>
          </a:ln>
          <a:effectLst/>
        </p:spPr>
        <p:txBody>
          <a:bodyPr wrap="square">
            <a:spAutoFit/>
          </a:bodyPr>
          <a:lstStyle/>
          <a:p>
            <a:pPr>
              <a:spcBef>
                <a:spcPct val="50000"/>
              </a:spcBef>
            </a:pPr>
            <a:r>
              <a:rPr lang="en-US" sz="1400" b="1" dirty="0">
                <a:solidFill>
                  <a:schemeClr val="accent2">
                    <a:lumMod val="40000"/>
                    <a:lumOff val="60000"/>
                  </a:schemeClr>
                </a:solidFill>
                <a:latin typeface="Arial" pitchFamily="34" charset="0"/>
                <a:cs typeface="Arial" pitchFamily="34" charset="0"/>
              </a:rPr>
              <a:t>Placed-in-service due date</a:t>
            </a:r>
          </a:p>
        </p:txBody>
      </p:sp>
      <p:sp>
        <p:nvSpPr>
          <p:cNvPr id="292" name="Freeform 3"/>
          <p:cNvSpPr>
            <a:spLocks/>
          </p:cNvSpPr>
          <p:nvPr/>
        </p:nvSpPr>
        <p:spPr bwMode="auto">
          <a:xfrm>
            <a:off x="8238134" y="753537"/>
            <a:ext cx="570381" cy="567261"/>
          </a:xfrm>
          <a:custGeom>
            <a:avLst/>
            <a:gdLst/>
            <a:ahLst/>
            <a:cxnLst>
              <a:cxn ang="0">
                <a:pos x="0" y="864"/>
              </a:cxn>
              <a:cxn ang="0">
                <a:pos x="480" y="864"/>
              </a:cxn>
              <a:cxn ang="0">
                <a:pos x="720" y="1440"/>
              </a:cxn>
              <a:cxn ang="0">
                <a:pos x="1920" y="0"/>
              </a:cxn>
              <a:cxn ang="0">
                <a:pos x="2880" y="0"/>
              </a:cxn>
              <a:cxn ang="0">
                <a:pos x="912" y="1632"/>
              </a:cxn>
              <a:cxn ang="0">
                <a:pos x="576" y="1632"/>
              </a:cxn>
              <a:cxn ang="0">
                <a:pos x="0" y="864"/>
              </a:cxn>
            </a:cxnLst>
            <a:rect l="0" t="0" r="r" b="b"/>
            <a:pathLst>
              <a:path w="2880" h="1632">
                <a:moveTo>
                  <a:pt x="0" y="864"/>
                </a:moveTo>
                <a:lnTo>
                  <a:pt x="480" y="864"/>
                </a:lnTo>
                <a:lnTo>
                  <a:pt x="720" y="1440"/>
                </a:lnTo>
                <a:lnTo>
                  <a:pt x="1920" y="0"/>
                </a:lnTo>
                <a:lnTo>
                  <a:pt x="2880" y="0"/>
                </a:lnTo>
                <a:lnTo>
                  <a:pt x="912" y="1632"/>
                </a:lnTo>
                <a:lnTo>
                  <a:pt x="576" y="1632"/>
                </a:lnTo>
                <a:lnTo>
                  <a:pt x="0" y="864"/>
                </a:lnTo>
                <a:close/>
              </a:path>
            </a:pathLst>
          </a:custGeom>
          <a:solidFill>
            <a:srgbClr val="33CC33"/>
          </a:solidFill>
          <a:ln w="12700" cap="flat" cmpd="sng">
            <a:solidFill>
              <a:schemeClr val="tx1"/>
            </a:solidFill>
            <a:prstDash val="solid"/>
            <a:round/>
            <a:headEnd type="none" w="med" len="med"/>
            <a:tailEnd type="none" w="med" len="med"/>
          </a:ln>
          <a:effectLst>
            <a:outerShdw blurRad="50800" dist="25400" dir="12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278" name="Group 67"/>
          <p:cNvGrpSpPr>
            <a:grpSpLocks/>
          </p:cNvGrpSpPr>
          <p:nvPr/>
        </p:nvGrpSpPr>
        <p:grpSpPr bwMode="auto">
          <a:xfrm>
            <a:off x="5224704" y="1320800"/>
            <a:ext cx="3082582" cy="584201"/>
            <a:chOff x="2928" y="768"/>
            <a:chExt cx="2453" cy="368"/>
          </a:xfrm>
        </p:grpSpPr>
        <p:sp>
          <p:nvSpPr>
            <p:cNvPr id="279" name="Text Box 68"/>
            <p:cNvSpPr txBox="1">
              <a:spLocks noChangeArrowheads="1"/>
            </p:cNvSpPr>
            <p:nvPr/>
          </p:nvSpPr>
          <p:spPr bwMode="auto">
            <a:xfrm>
              <a:off x="3599" y="962"/>
              <a:ext cx="721" cy="174"/>
            </a:xfrm>
            <a:prstGeom prst="rect">
              <a:avLst/>
            </a:prstGeom>
            <a:noFill/>
            <a:ln w="9525">
              <a:noFill/>
              <a:miter lim="800000"/>
              <a:headEnd/>
              <a:tailEnd/>
            </a:ln>
            <a:effectLst/>
          </p:spPr>
          <p:txBody>
            <a:bodyPr wrap="square">
              <a:spAutoFit/>
            </a:bodyPr>
            <a:lstStyle/>
            <a:p>
              <a:pPr algn="ctr">
                <a:spcBef>
                  <a:spcPct val="50000"/>
                </a:spcBef>
              </a:pPr>
              <a:r>
                <a:rPr lang="en-US" sz="1200" b="1" dirty="0">
                  <a:solidFill>
                    <a:schemeClr val="bg1">
                      <a:lumMod val="85000"/>
                    </a:schemeClr>
                  </a:solidFill>
                  <a:latin typeface="Arial" pitchFamily="34" charset="0"/>
                  <a:cs typeface="Arial" pitchFamily="34" charset="0"/>
                </a:rPr>
                <a:t>12/31/21</a:t>
              </a:r>
            </a:p>
          </p:txBody>
        </p:sp>
        <p:sp>
          <p:nvSpPr>
            <p:cNvPr id="280" name="Text Box 69"/>
            <p:cNvSpPr txBox="1">
              <a:spLocks noChangeArrowheads="1"/>
            </p:cNvSpPr>
            <p:nvPr/>
          </p:nvSpPr>
          <p:spPr bwMode="auto">
            <a:xfrm>
              <a:off x="4650" y="962"/>
              <a:ext cx="731" cy="174"/>
            </a:xfrm>
            <a:prstGeom prst="rect">
              <a:avLst/>
            </a:prstGeom>
            <a:noFill/>
            <a:ln w="9525">
              <a:noFill/>
              <a:miter lim="800000"/>
              <a:headEnd/>
              <a:tailEnd/>
            </a:ln>
            <a:effectLst/>
          </p:spPr>
          <p:txBody>
            <a:bodyPr wrap="square">
              <a:spAutoFit/>
            </a:bodyPr>
            <a:lstStyle/>
            <a:p>
              <a:pPr algn="ctr">
                <a:spcBef>
                  <a:spcPct val="50000"/>
                </a:spcBef>
              </a:pPr>
              <a:r>
                <a:rPr lang="en-US" sz="1200" b="1" dirty="0">
                  <a:solidFill>
                    <a:schemeClr val="bg1">
                      <a:lumMod val="85000"/>
                    </a:schemeClr>
                  </a:solidFill>
                  <a:latin typeface="Arial" pitchFamily="34" charset="0"/>
                  <a:cs typeface="Arial" pitchFamily="34" charset="0"/>
                </a:rPr>
                <a:t>12/31/22</a:t>
              </a:r>
            </a:p>
          </p:txBody>
        </p:sp>
        <p:grpSp>
          <p:nvGrpSpPr>
            <p:cNvPr id="281" name="Group 70"/>
            <p:cNvGrpSpPr>
              <a:grpSpLocks/>
            </p:cNvGrpSpPr>
            <p:nvPr/>
          </p:nvGrpSpPr>
          <p:grpSpPr bwMode="auto">
            <a:xfrm>
              <a:off x="2928" y="768"/>
              <a:ext cx="2112" cy="192"/>
              <a:chOff x="2928" y="768"/>
              <a:chExt cx="2112" cy="192"/>
            </a:xfrm>
          </p:grpSpPr>
          <p:sp>
            <p:nvSpPr>
              <p:cNvPr id="282" name="Line 71"/>
              <p:cNvSpPr>
                <a:spLocks noChangeShapeType="1"/>
              </p:cNvSpPr>
              <p:nvPr/>
            </p:nvSpPr>
            <p:spPr bwMode="auto">
              <a:xfrm>
                <a:off x="5040" y="768"/>
                <a:ext cx="0" cy="192"/>
              </a:xfrm>
              <a:prstGeom prst="line">
                <a:avLst/>
              </a:prstGeom>
              <a:noFill/>
              <a:ln w="31750">
                <a:solidFill>
                  <a:schemeClr val="bg1">
                    <a:lumMod val="85000"/>
                  </a:schemeClr>
                </a:solidFill>
                <a:round/>
                <a:headEnd/>
                <a:tailEnd/>
              </a:ln>
              <a:effectLst/>
            </p:spPr>
            <p:txBody>
              <a:bodyPr/>
              <a:lstStyle/>
              <a:p>
                <a:endParaRPr lang="en-US" dirty="0">
                  <a:latin typeface="Arial" pitchFamily="34" charset="0"/>
                  <a:cs typeface="Arial" pitchFamily="34" charset="0"/>
                </a:endParaRPr>
              </a:p>
            </p:txBody>
          </p:sp>
          <p:sp>
            <p:nvSpPr>
              <p:cNvPr id="283" name="Line 72"/>
              <p:cNvSpPr>
                <a:spLocks noChangeShapeType="1"/>
              </p:cNvSpPr>
              <p:nvPr/>
            </p:nvSpPr>
            <p:spPr bwMode="auto">
              <a:xfrm>
                <a:off x="3984" y="768"/>
                <a:ext cx="0" cy="192"/>
              </a:xfrm>
              <a:prstGeom prst="line">
                <a:avLst/>
              </a:prstGeom>
              <a:noFill/>
              <a:ln w="31750">
                <a:solidFill>
                  <a:schemeClr val="bg1">
                    <a:lumMod val="85000"/>
                  </a:schemeClr>
                </a:solidFill>
                <a:round/>
                <a:headEnd/>
                <a:tailEnd/>
              </a:ln>
              <a:effectLst/>
            </p:spPr>
            <p:txBody>
              <a:bodyPr/>
              <a:lstStyle/>
              <a:p>
                <a:endParaRPr lang="en-US" dirty="0">
                  <a:latin typeface="Arial" pitchFamily="34" charset="0"/>
                  <a:cs typeface="Arial" pitchFamily="34" charset="0"/>
                </a:endParaRPr>
              </a:p>
            </p:txBody>
          </p:sp>
          <p:sp>
            <p:nvSpPr>
              <p:cNvPr id="284" name="Line 73"/>
              <p:cNvSpPr>
                <a:spLocks noChangeShapeType="1"/>
              </p:cNvSpPr>
              <p:nvPr/>
            </p:nvSpPr>
            <p:spPr bwMode="auto">
              <a:xfrm>
                <a:off x="2928" y="864"/>
                <a:ext cx="2112" cy="0"/>
              </a:xfrm>
              <a:prstGeom prst="line">
                <a:avLst/>
              </a:prstGeom>
              <a:noFill/>
              <a:ln w="31750">
                <a:solidFill>
                  <a:schemeClr val="bg1">
                    <a:lumMod val="85000"/>
                  </a:schemeClr>
                </a:solidFill>
                <a:round/>
                <a:headEnd/>
                <a:tailEnd/>
              </a:ln>
              <a:effectLst/>
            </p:spPr>
            <p:txBody>
              <a:bodyPr/>
              <a:lstStyle/>
              <a:p>
                <a:endParaRPr lang="en-US" dirty="0">
                  <a:latin typeface="Arial" pitchFamily="34" charset="0"/>
                  <a:cs typeface="Arial" pitchFamily="34" charset="0"/>
                </a:endParaRPr>
              </a:p>
            </p:txBody>
          </p:sp>
        </p:grpSp>
      </p:grpSp>
      <p:sp>
        <p:nvSpPr>
          <p:cNvPr id="285" name="Line 74"/>
          <p:cNvSpPr>
            <a:spLocks noChangeShapeType="1"/>
          </p:cNvSpPr>
          <p:nvPr/>
        </p:nvSpPr>
        <p:spPr bwMode="auto">
          <a:xfrm>
            <a:off x="7833360" y="792479"/>
            <a:ext cx="18132" cy="513079"/>
          </a:xfrm>
          <a:prstGeom prst="line">
            <a:avLst/>
          </a:prstGeom>
          <a:noFill/>
          <a:ln w="38100">
            <a:solidFill>
              <a:schemeClr val="accent2">
                <a:lumMod val="40000"/>
                <a:lumOff val="60000"/>
              </a:schemeClr>
            </a:solidFill>
            <a:round/>
            <a:headEnd/>
            <a:tailEnd type="arrow" w="lg" len="lg"/>
          </a:ln>
          <a:effectLst/>
        </p:spPr>
        <p:txBody>
          <a:bodyPr/>
          <a:lstStyle/>
          <a:p>
            <a:endParaRPr lang="en-US" dirty="0">
              <a:latin typeface="Arial" pitchFamily="34" charset="0"/>
              <a:cs typeface="Arial" pitchFamily="34" charset="0"/>
            </a:endParaRPr>
          </a:p>
        </p:txBody>
      </p:sp>
      <p:sp>
        <p:nvSpPr>
          <p:cNvPr id="286" name="Text Box 75"/>
          <p:cNvSpPr txBox="1">
            <a:spLocks noChangeArrowheads="1"/>
          </p:cNvSpPr>
          <p:nvPr/>
        </p:nvSpPr>
        <p:spPr bwMode="auto">
          <a:xfrm>
            <a:off x="7317708" y="254634"/>
            <a:ext cx="1704372" cy="523220"/>
          </a:xfrm>
          <a:prstGeom prst="rect">
            <a:avLst/>
          </a:prstGeom>
          <a:noFill/>
          <a:ln w="9525">
            <a:noFill/>
            <a:miter lim="800000"/>
            <a:headEnd/>
            <a:tailEnd/>
          </a:ln>
          <a:effectLst/>
        </p:spPr>
        <p:txBody>
          <a:bodyPr wrap="square">
            <a:spAutoFit/>
          </a:bodyPr>
          <a:lstStyle/>
          <a:p>
            <a:pPr>
              <a:spcBef>
                <a:spcPct val="50000"/>
              </a:spcBef>
            </a:pPr>
            <a:r>
              <a:rPr lang="en-US" sz="1400" b="1" dirty="0">
                <a:solidFill>
                  <a:schemeClr val="accent2">
                    <a:lumMod val="40000"/>
                    <a:lumOff val="60000"/>
                  </a:schemeClr>
                </a:solidFill>
                <a:latin typeface="Arial" pitchFamily="34" charset="0"/>
                <a:cs typeface="Arial" pitchFamily="34" charset="0"/>
              </a:rPr>
              <a:t>Placed-in-service due date</a:t>
            </a:r>
          </a:p>
        </p:txBody>
      </p:sp>
      <p:sp>
        <p:nvSpPr>
          <p:cNvPr id="293" name="&quot;No&quot; Symbol 292"/>
          <p:cNvSpPr/>
          <p:nvPr/>
        </p:nvSpPr>
        <p:spPr>
          <a:xfrm>
            <a:off x="7249551" y="843986"/>
            <a:ext cx="1258430" cy="1258430"/>
          </a:xfrm>
          <a:prstGeom prst="noSmoking">
            <a:avLst>
              <a:gd name="adj" fmla="val 4591"/>
            </a:avLst>
          </a:prstGeom>
          <a:solidFill>
            <a:srgbClr val="FF0000"/>
          </a:solidFill>
          <a:ln w="9525">
            <a:solidFill>
              <a:srgbClr val="C00000"/>
            </a:solidFill>
          </a:ln>
          <a:scene3d>
            <a:camera prst="orthographicFront"/>
            <a:lightRig rig="threePt" dir="t"/>
          </a:scene3d>
          <a:sp3d>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7" name="Question Mark"/>
          <p:cNvSpPr>
            <a:spLocks noChangeArrowheads="1" noChangeShapeType="1" noTextEdit="1"/>
          </p:cNvSpPr>
          <p:nvPr/>
        </p:nvSpPr>
        <p:spPr bwMode="auto">
          <a:xfrm>
            <a:off x="3503122" y="2209792"/>
            <a:ext cx="1356743" cy="660400"/>
          </a:xfrm>
          <a:prstGeom prst="rect">
            <a:avLst/>
          </a:prstGeom>
        </p:spPr>
        <p:txBody>
          <a:bodyPr wrap="none" fromWordArt="1">
            <a:prstTxWarp prst="textPlain">
              <a:avLst>
                <a:gd name="adj" fmla="val 50000"/>
              </a:avLst>
            </a:prstTxWarp>
          </a:bodyPr>
          <a:lstStyle/>
          <a:p>
            <a:pPr algn="ctr" rtl="0"/>
            <a:r>
              <a:rPr lang="en-US" sz="3600" b="1" kern="10" spc="0" dirty="0">
                <a:ln w="22225">
                  <a:solidFill>
                    <a:schemeClr val="tx1">
                      <a:lumMod val="75000"/>
                      <a:lumOff val="25000"/>
                    </a:schemeClr>
                  </a:solidFill>
                  <a:round/>
                  <a:headEnd/>
                  <a:tailEnd/>
                </a:ln>
                <a:solidFill>
                  <a:schemeClr val="tx1">
                    <a:lumMod val="50000"/>
                    <a:lumOff val="50000"/>
                  </a:schemeClr>
                </a:solidFill>
                <a:effectLst>
                  <a:outerShdw blurRad="38100" dist="38100" dir="2700000" algn="tl">
                    <a:srgbClr val="000000">
                      <a:alpha val="43137"/>
                    </a:srgbClr>
                  </a:outerShdw>
                </a:effectLst>
                <a:latin typeface="Times New Roman"/>
                <a:cs typeface="Times New Roman"/>
              </a:rPr>
              <a:t>?</a:t>
            </a:r>
          </a:p>
        </p:txBody>
      </p:sp>
      <p:grpSp>
        <p:nvGrpSpPr>
          <p:cNvPr id="590" name="Group 58"/>
          <p:cNvGrpSpPr>
            <a:grpSpLocks/>
          </p:cNvGrpSpPr>
          <p:nvPr/>
        </p:nvGrpSpPr>
        <p:grpSpPr bwMode="auto">
          <a:xfrm>
            <a:off x="3476694" y="1320799"/>
            <a:ext cx="2152656" cy="595313"/>
            <a:chOff x="1537" y="768"/>
            <a:chExt cx="1713" cy="375"/>
          </a:xfrm>
        </p:grpSpPr>
        <p:sp>
          <p:nvSpPr>
            <p:cNvPr id="591" name="Text Box 59"/>
            <p:cNvSpPr txBox="1">
              <a:spLocks noChangeArrowheads="1"/>
            </p:cNvSpPr>
            <p:nvPr/>
          </p:nvSpPr>
          <p:spPr bwMode="auto">
            <a:xfrm>
              <a:off x="1537" y="969"/>
              <a:ext cx="670" cy="174"/>
            </a:xfrm>
            <a:prstGeom prst="rect">
              <a:avLst/>
            </a:prstGeom>
            <a:noFill/>
            <a:ln w="9525">
              <a:noFill/>
              <a:miter lim="800000"/>
              <a:headEnd/>
              <a:tailEnd/>
            </a:ln>
            <a:effectLst/>
          </p:spPr>
          <p:txBody>
            <a:bodyPr wrap="square">
              <a:spAutoFit/>
            </a:bodyPr>
            <a:lstStyle/>
            <a:p>
              <a:pPr algn="ctr">
                <a:spcBef>
                  <a:spcPct val="50000"/>
                </a:spcBef>
              </a:pPr>
              <a:r>
                <a:rPr lang="en-US" sz="1200" b="1" dirty="0">
                  <a:solidFill>
                    <a:schemeClr val="tx1"/>
                  </a:solidFill>
                  <a:latin typeface="Arial" pitchFamily="34" charset="0"/>
                  <a:cs typeface="Arial" pitchFamily="34" charset="0"/>
                </a:rPr>
                <a:t>1/1/20</a:t>
              </a:r>
            </a:p>
          </p:txBody>
        </p:sp>
        <p:sp>
          <p:nvSpPr>
            <p:cNvPr id="592" name="Text Box 60"/>
            <p:cNvSpPr txBox="1">
              <a:spLocks noChangeArrowheads="1"/>
            </p:cNvSpPr>
            <p:nvPr/>
          </p:nvSpPr>
          <p:spPr bwMode="auto">
            <a:xfrm>
              <a:off x="2557" y="969"/>
              <a:ext cx="693" cy="174"/>
            </a:xfrm>
            <a:prstGeom prst="rect">
              <a:avLst/>
            </a:prstGeom>
            <a:noFill/>
            <a:ln w="9525">
              <a:noFill/>
              <a:miter lim="800000"/>
              <a:headEnd/>
              <a:tailEnd/>
            </a:ln>
            <a:effectLst/>
          </p:spPr>
          <p:txBody>
            <a:bodyPr wrap="square">
              <a:spAutoFit/>
            </a:bodyPr>
            <a:lstStyle/>
            <a:p>
              <a:pPr algn="ctr">
                <a:spcBef>
                  <a:spcPct val="50000"/>
                </a:spcBef>
              </a:pPr>
              <a:r>
                <a:rPr lang="en-US" sz="1200" b="1" dirty="0">
                  <a:solidFill>
                    <a:schemeClr val="tx1"/>
                  </a:solidFill>
                  <a:latin typeface="Arial" pitchFamily="34" charset="0"/>
                  <a:cs typeface="Arial" pitchFamily="34" charset="0"/>
                </a:rPr>
                <a:t>12/31/20</a:t>
              </a:r>
            </a:p>
          </p:txBody>
        </p:sp>
        <p:sp>
          <p:nvSpPr>
            <p:cNvPr id="593" name="Line 61"/>
            <p:cNvSpPr>
              <a:spLocks noChangeShapeType="1"/>
            </p:cNvSpPr>
            <p:nvPr/>
          </p:nvSpPr>
          <p:spPr bwMode="auto">
            <a:xfrm>
              <a:off x="1872" y="864"/>
              <a:ext cx="1056" cy="0"/>
            </a:xfrm>
            <a:prstGeom prst="line">
              <a:avLst/>
            </a:prstGeom>
            <a:noFill/>
            <a:ln w="31750">
              <a:solidFill>
                <a:schemeClr val="tx1"/>
              </a:solidFill>
              <a:round/>
              <a:headEnd/>
              <a:tailEnd/>
            </a:ln>
            <a:effectLst/>
          </p:spPr>
          <p:txBody>
            <a:bodyPr/>
            <a:lstStyle/>
            <a:p>
              <a:endParaRPr lang="en-US" dirty="0">
                <a:latin typeface="Arial" pitchFamily="34" charset="0"/>
                <a:cs typeface="Arial" pitchFamily="34" charset="0"/>
              </a:endParaRPr>
            </a:p>
          </p:txBody>
        </p:sp>
        <p:sp>
          <p:nvSpPr>
            <p:cNvPr id="594" name="Line 62"/>
            <p:cNvSpPr>
              <a:spLocks noChangeShapeType="1"/>
            </p:cNvSpPr>
            <p:nvPr/>
          </p:nvSpPr>
          <p:spPr bwMode="auto">
            <a:xfrm>
              <a:off x="1872" y="768"/>
              <a:ext cx="0" cy="192"/>
            </a:xfrm>
            <a:prstGeom prst="line">
              <a:avLst/>
            </a:prstGeom>
            <a:noFill/>
            <a:ln w="31750">
              <a:solidFill>
                <a:schemeClr val="tx1"/>
              </a:solidFill>
              <a:round/>
              <a:headEnd/>
              <a:tailEnd/>
            </a:ln>
            <a:effectLst/>
          </p:spPr>
          <p:txBody>
            <a:bodyPr/>
            <a:lstStyle/>
            <a:p>
              <a:endParaRPr lang="en-US" dirty="0">
                <a:latin typeface="Arial" pitchFamily="34" charset="0"/>
                <a:cs typeface="Arial" pitchFamily="34" charset="0"/>
              </a:endParaRPr>
            </a:p>
          </p:txBody>
        </p:sp>
        <p:sp>
          <p:nvSpPr>
            <p:cNvPr id="630" name="Line 63"/>
            <p:cNvSpPr>
              <a:spLocks noChangeShapeType="1"/>
            </p:cNvSpPr>
            <p:nvPr/>
          </p:nvSpPr>
          <p:spPr bwMode="auto">
            <a:xfrm>
              <a:off x="2928" y="768"/>
              <a:ext cx="0" cy="192"/>
            </a:xfrm>
            <a:prstGeom prst="line">
              <a:avLst/>
            </a:prstGeom>
            <a:noFill/>
            <a:ln w="31750">
              <a:solidFill>
                <a:schemeClr val="tx1"/>
              </a:solidFill>
              <a:round/>
              <a:headEnd/>
              <a:tailEnd/>
            </a:ln>
            <a:effectLst/>
          </p:spPr>
          <p:txBody>
            <a:bodyPr/>
            <a:lstStyle/>
            <a:p>
              <a:endParaRPr lang="en-US" dirty="0">
                <a:latin typeface="Arial" pitchFamily="34" charset="0"/>
                <a:cs typeface="Arial" pitchFamily="34" charset="0"/>
              </a:endParaRPr>
            </a:p>
          </p:txBody>
        </p:sp>
      </p:grpSp>
      <p:sp>
        <p:nvSpPr>
          <p:cNvPr id="326" name="Rectangle 325"/>
          <p:cNvSpPr/>
          <p:nvPr/>
        </p:nvSpPr>
        <p:spPr>
          <a:xfrm>
            <a:off x="4499872" y="1385046"/>
            <a:ext cx="1325880" cy="174812"/>
          </a:xfrm>
          <a:prstGeom prst="rect">
            <a:avLst/>
          </a:prstGeom>
          <a:solidFill>
            <a:srgbClr val="92D050"/>
          </a:solidFill>
          <a:ln>
            <a:solidFill>
              <a:srgbClr val="5C8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5C8E26"/>
                </a:solidFill>
                <a:latin typeface="Arial" pitchFamily="34" charset="0"/>
                <a:cs typeface="Arial" pitchFamily="34" charset="0"/>
              </a:rPr>
              <a:t>12 mo.</a:t>
            </a:r>
          </a:p>
        </p:txBody>
      </p:sp>
      <p:sp>
        <p:nvSpPr>
          <p:cNvPr id="327" name="Down Arrow 326"/>
          <p:cNvSpPr/>
          <p:nvPr/>
        </p:nvSpPr>
        <p:spPr>
          <a:xfrm>
            <a:off x="4206240" y="1112520"/>
            <a:ext cx="228600" cy="274320"/>
          </a:xfrm>
          <a:prstGeom prst="downArrow">
            <a:avLst/>
          </a:prstGeom>
          <a:solidFill>
            <a:srgbClr val="92D050"/>
          </a:solidFill>
          <a:ln>
            <a:solidFill>
              <a:srgbClr val="5C8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Down Arrow 327"/>
          <p:cNvSpPr/>
          <p:nvPr/>
        </p:nvSpPr>
        <p:spPr>
          <a:xfrm>
            <a:off x="5703832" y="1112520"/>
            <a:ext cx="228600" cy="274320"/>
          </a:xfrm>
          <a:prstGeom prst="downArrow">
            <a:avLst/>
          </a:prstGeom>
          <a:solidFill>
            <a:srgbClr val="92D050"/>
          </a:solidFill>
          <a:ln>
            <a:solidFill>
              <a:srgbClr val="5C8E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Down Arrow 293"/>
          <p:cNvSpPr/>
          <p:nvPr/>
        </p:nvSpPr>
        <p:spPr>
          <a:xfrm>
            <a:off x="5619829" y="1070411"/>
            <a:ext cx="396605" cy="375090"/>
          </a:xfrm>
          <a:prstGeom prst="downArrow">
            <a:avLst>
              <a:gd name="adj1" fmla="val 50000"/>
              <a:gd name="adj2" fmla="val 55515"/>
            </a:avLst>
          </a:prstGeom>
          <a:noFill/>
          <a:ln>
            <a:solidFill>
              <a:srgbClr val="FF1D1D"/>
            </a:solidFill>
          </a:ln>
          <a:effectLst>
            <a:glow rad="38100">
              <a:srgbClr val="FF1D1D">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Line 74"/>
          <p:cNvSpPr>
            <a:spLocks noChangeShapeType="1"/>
          </p:cNvSpPr>
          <p:nvPr/>
        </p:nvSpPr>
        <p:spPr bwMode="auto">
          <a:xfrm>
            <a:off x="4728714" y="4086742"/>
            <a:ext cx="316176" cy="170367"/>
          </a:xfrm>
          <a:prstGeom prst="line">
            <a:avLst/>
          </a:prstGeom>
          <a:noFill/>
          <a:ln w="38100">
            <a:solidFill>
              <a:srgbClr val="8D42C6"/>
            </a:solidFill>
            <a:miter lim="800000"/>
            <a:headEnd/>
            <a:tailEnd type="arrow"/>
          </a:ln>
          <a:effectLst>
            <a:glow rad="63500">
              <a:schemeClr val="accent4">
                <a:satMod val="175000"/>
                <a:alpha val="40000"/>
              </a:scheme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289" name="Line 74"/>
          <p:cNvSpPr>
            <a:spLocks noChangeShapeType="1"/>
          </p:cNvSpPr>
          <p:nvPr/>
        </p:nvSpPr>
        <p:spPr bwMode="auto">
          <a:xfrm>
            <a:off x="5158334" y="4355626"/>
            <a:ext cx="2079342" cy="0"/>
          </a:xfrm>
          <a:prstGeom prst="line">
            <a:avLst/>
          </a:prstGeom>
          <a:noFill/>
          <a:ln w="38100">
            <a:solidFill>
              <a:srgbClr val="8D42C6"/>
            </a:solidFill>
            <a:miter lim="800000"/>
            <a:headEnd/>
            <a:tailEnd type="none"/>
          </a:ln>
          <a:effectLst>
            <a:glow rad="63500">
              <a:schemeClr val="accent4">
                <a:satMod val="175000"/>
                <a:alpha val="40000"/>
              </a:scheme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2" name="Title 1"/>
          <p:cNvSpPr>
            <a:spLocks noGrp="1"/>
          </p:cNvSpPr>
          <p:nvPr>
            <p:ph type="title" idx="4294967295"/>
          </p:nvPr>
        </p:nvSpPr>
        <p:spPr>
          <a:xfrm>
            <a:off x="914400" y="-1314450"/>
            <a:ext cx="8229600" cy="884237"/>
          </a:xfrm>
        </p:spPr>
        <p:txBody>
          <a:bodyPr/>
          <a:lstStyle/>
          <a:p>
            <a:r>
              <a:rPr lang="en-US" dirty="0"/>
              <a:t>Ten Percent Test</a:t>
            </a:r>
          </a:p>
        </p:txBody>
      </p:sp>
      <p:sp>
        <p:nvSpPr>
          <p:cNvPr id="136" name="Line 74"/>
          <p:cNvSpPr>
            <a:spLocks noChangeShapeType="1"/>
          </p:cNvSpPr>
          <p:nvPr/>
        </p:nvSpPr>
        <p:spPr bwMode="auto">
          <a:xfrm flipV="1">
            <a:off x="4499872" y="1566221"/>
            <a:ext cx="0" cy="338780"/>
          </a:xfrm>
          <a:prstGeom prst="line">
            <a:avLst/>
          </a:prstGeom>
          <a:noFill/>
          <a:ln w="38100">
            <a:solidFill>
              <a:srgbClr val="5C8E26"/>
            </a:solidFill>
            <a:round/>
            <a:headEnd/>
            <a:tailEnd type="arrow" w="med" len="med"/>
          </a:ln>
          <a:effectLst/>
        </p:spPr>
        <p:txBody>
          <a:bodyPr/>
          <a:lstStyle/>
          <a:p>
            <a:endParaRPr lang="en-US" dirty="0">
              <a:latin typeface="Arial" pitchFamily="34" charset="0"/>
              <a:cs typeface="Arial" pitchFamily="34" charset="0"/>
            </a:endParaRPr>
          </a:p>
        </p:txBody>
      </p:sp>
      <p:sp>
        <p:nvSpPr>
          <p:cNvPr id="138" name="Text Box 66"/>
          <p:cNvSpPr txBox="1">
            <a:spLocks noChangeArrowheads="1"/>
          </p:cNvSpPr>
          <p:nvPr/>
        </p:nvSpPr>
        <p:spPr bwMode="auto">
          <a:xfrm>
            <a:off x="4272280" y="1863403"/>
            <a:ext cx="1432249" cy="309563"/>
          </a:xfrm>
          <a:prstGeom prst="rect">
            <a:avLst/>
          </a:prstGeom>
          <a:noFill/>
          <a:ln w="9525">
            <a:noFill/>
            <a:miter lim="800000"/>
            <a:headEnd/>
            <a:tailEnd/>
          </a:ln>
          <a:effectLst/>
        </p:spPr>
        <p:txBody>
          <a:bodyPr wrap="square">
            <a:spAutoFit/>
          </a:bodyPr>
          <a:lstStyle/>
          <a:p>
            <a:pPr>
              <a:spcBef>
                <a:spcPct val="50000"/>
              </a:spcBef>
            </a:pPr>
            <a:r>
              <a:rPr lang="en-US" sz="1400" b="1" dirty="0">
                <a:solidFill>
                  <a:srgbClr val="5C8E26"/>
                </a:solidFill>
                <a:latin typeface="Arial" pitchFamily="34" charset="0"/>
                <a:cs typeface="Arial" pitchFamily="34" charset="0"/>
              </a:rPr>
              <a:t>Carryover</a:t>
            </a:r>
          </a:p>
        </p:txBody>
      </p:sp>
      <p:sp>
        <p:nvSpPr>
          <p:cNvPr id="135" name="TextBox 134"/>
          <p:cNvSpPr txBox="1"/>
          <p:nvPr/>
        </p:nvSpPr>
        <p:spPr>
          <a:xfrm>
            <a:off x="7310" y="6173033"/>
            <a:ext cx="1852246"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42(h)(1)(E)</a:t>
            </a:r>
          </a:p>
        </p:txBody>
      </p:sp>
      <p:grpSp>
        <p:nvGrpSpPr>
          <p:cNvPr id="3" name="Group 2"/>
          <p:cNvGrpSpPr/>
          <p:nvPr/>
        </p:nvGrpSpPr>
        <p:grpSpPr>
          <a:xfrm>
            <a:off x="2592169" y="3299062"/>
            <a:ext cx="914400" cy="1208980"/>
            <a:chOff x="2592169" y="3299062"/>
            <a:chExt cx="914400" cy="1208980"/>
          </a:xfrm>
        </p:grpSpPr>
        <p:sp>
          <p:nvSpPr>
            <p:cNvPr id="164" name="TextBox 163"/>
            <p:cNvSpPr txBox="1"/>
            <p:nvPr/>
          </p:nvSpPr>
          <p:spPr>
            <a:xfrm>
              <a:off x="2592169" y="4092544"/>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nvGrpSpPr>
            <p:cNvPr id="139" name="Group 138"/>
            <p:cNvGrpSpPr/>
            <p:nvPr/>
          </p:nvGrpSpPr>
          <p:grpSpPr>
            <a:xfrm>
              <a:off x="2816366" y="3299062"/>
              <a:ext cx="451085" cy="814094"/>
              <a:chOff x="6525636" y="203200"/>
              <a:chExt cx="646457" cy="1166692"/>
            </a:xfrm>
          </p:grpSpPr>
          <p:sp>
            <p:nvSpPr>
              <p:cNvPr id="140"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6"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7"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8"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9" name="Isosceles Triangle 148"/>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50" name="Group 149"/>
              <p:cNvGrpSpPr/>
              <p:nvPr/>
            </p:nvGrpSpPr>
            <p:grpSpPr>
              <a:xfrm>
                <a:off x="6721330" y="587057"/>
                <a:ext cx="450605" cy="162320"/>
                <a:chOff x="1406548" y="4084765"/>
                <a:chExt cx="1675064" cy="603406"/>
              </a:xfrm>
            </p:grpSpPr>
            <p:sp>
              <p:nvSpPr>
                <p:cNvPr id="159" name="Freeform 158"/>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159"/>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Freeform 160"/>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161"/>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1"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152" name="Group 151"/>
              <p:cNvGrpSpPr/>
              <p:nvPr/>
            </p:nvGrpSpPr>
            <p:grpSpPr>
              <a:xfrm>
                <a:off x="6673589" y="253038"/>
                <a:ext cx="371382" cy="432710"/>
                <a:chOff x="2826285" y="1816293"/>
                <a:chExt cx="399010" cy="464901"/>
              </a:xfrm>
            </p:grpSpPr>
            <p:sp>
              <p:nvSpPr>
                <p:cNvPr id="155"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6"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7"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8"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53"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154"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grpSp>
      <p:sp>
        <p:nvSpPr>
          <p:cNvPr id="4" name="Date Placeholder 3">
            <a:extLst>
              <a:ext uri="{FF2B5EF4-FFF2-40B4-BE49-F238E27FC236}">
                <a16:creationId xmlns:a16="http://schemas.microsoft.com/office/drawing/2014/main" id="{E9BA6D39-1F50-030F-547A-E84F86945EF3}"/>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7751A34F-6880-08C5-3F7F-5642AEDF4097}"/>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1076752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0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69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0"/>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205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5" presetClass="path" presetSubtype="0" fill="hold" nodeType="clickEffect">
                                  <p:stCondLst>
                                    <p:cond delay="0"/>
                                  </p:stCondLst>
                                  <p:childTnLst>
                                    <p:animMotion origin="layout" path="M -4.72222E-6 -4.44444E-6 L -0.11163 0.05764 " pathEditMode="relative" rAng="0" ptsTypes="AA">
                                      <p:cBhvr>
                                        <p:cTn id="36" dur="700" fill="hold"/>
                                        <p:tgtEl>
                                          <p:spTgt spid="350"/>
                                        </p:tgtEl>
                                        <p:attrNameLst>
                                          <p:attrName>ppt_x</p:attrName>
                                          <p:attrName>ppt_y</p:attrName>
                                        </p:attrNameLst>
                                      </p:cBhvr>
                                      <p:rCtr x="-5600" y="290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355"/>
                                        </p:tgtEl>
                                        <p:attrNameLst>
                                          <p:attrName>style.visibility</p:attrName>
                                        </p:attrNameLst>
                                      </p:cBhvr>
                                      <p:to>
                                        <p:strVal val="visible"/>
                                      </p:to>
                                    </p:set>
                                    <p:anim calcmode="lin" valueType="num">
                                      <p:cBhvr>
                                        <p:cTn id="63" dur="700" fill="hold"/>
                                        <p:tgtEl>
                                          <p:spTgt spid="355"/>
                                        </p:tgtEl>
                                        <p:attrNameLst>
                                          <p:attrName>ppt_w</p:attrName>
                                        </p:attrNameLst>
                                      </p:cBhvr>
                                      <p:tavLst>
                                        <p:tav tm="0">
                                          <p:val>
                                            <p:strVal val="#ppt_w+.3"/>
                                          </p:val>
                                        </p:tav>
                                        <p:tav tm="100000">
                                          <p:val>
                                            <p:strVal val="#ppt_w"/>
                                          </p:val>
                                        </p:tav>
                                      </p:tavLst>
                                    </p:anim>
                                    <p:anim calcmode="lin" valueType="num">
                                      <p:cBhvr>
                                        <p:cTn id="64" dur="700" fill="hold"/>
                                        <p:tgtEl>
                                          <p:spTgt spid="355"/>
                                        </p:tgtEl>
                                        <p:attrNameLst>
                                          <p:attrName>ppt_h</p:attrName>
                                        </p:attrNameLst>
                                      </p:cBhvr>
                                      <p:tavLst>
                                        <p:tav tm="0">
                                          <p:val>
                                            <p:strVal val="#ppt_h"/>
                                          </p:val>
                                        </p:tav>
                                        <p:tav tm="100000">
                                          <p:val>
                                            <p:strVal val="#ppt_h"/>
                                          </p:val>
                                        </p:tav>
                                      </p:tavLst>
                                    </p:anim>
                                    <p:animEffect transition="in" filter="fade">
                                      <p:cBhvr>
                                        <p:cTn id="65" dur="700"/>
                                        <p:tgtEl>
                                          <p:spTgt spid="35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15"/>
                                        </p:tgtEl>
                                        <p:attrNameLst>
                                          <p:attrName>style.visibility</p:attrName>
                                        </p:attrNameLst>
                                      </p:cBhvr>
                                      <p:to>
                                        <p:strVal val="visible"/>
                                      </p:to>
                                    </p:set>
                                    <p:animEffect transition="in" filter="fade">
                                      <p:cBhvr>
                                        <p:cTn id="70" dur="500"/>
                                        <p:tgtEl>
                                          <p:spTgt spid="31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92"/>
                                        </p:tgtEl>
                                        <p:attrNameLst>
                                          <p:attrName>style.visibility</p:attrName>
                                        </p:attrNameLst>
                                      </p:cBhvr>
                                      <p:to>
                                        <p:strVal val="visible"/>
                                      </p:to>
                                    </p:set>
                                    <p:animEffect transition="in" filter="wipe(left)">
                                      <p:cBhvr>
                                        <p:cTn id="75" dur="500"/>
                                        <p:tgtEl>
                                          <p:spTgt spid="292"/>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grpId="0" nodeType="clickEffect">
                                  <p:stCondLst>
                                    <p:cond delay="0"/>
                                  </p:stCondLst>
                                  <p:childTnLst>
                                    <p:set>
                                      <p:cBhvr>
                                        <p:cTn id="79" dur="1" fill="hold">
                                          <p:stCondLst>
                                            <p:cond delay="0"/>
                                          </p:stCondLst>
                                        </p:cTn>
                                        <p:tgtEl>
                                          <p:spTgt spid="324"/>
                                        </p:tgtEl>
                                        <p:attrNameLst>
                                          <p:attrName>style.visibility</p:attrName>
                                        </p:attrNameLst>
                                      </p:cBhvr>
                                      <p:to>
                                        <p:strVal val="visible"/>
                                      </p:to>
                                    </p:set>
                                    <p:anim calcmode="lin" valueType="num">
                                      <p:cBhvr>
                                        <p:cTn id="80" dur="800" fill="hold"/>
                                        <p:tgtEl>
                                          <p:spTgt spid="324"/>
                                        </p:tgtEl>
                                        <p:attrNameLst>
                                          <p:attrName>ppt_w</p:attrName>
                                        </p:attrNameLst>
                                      </p:cBhvr>
                                      <p:tavLst>
                                        <p:tav tm="0">
                                          <p:val>
                                            <p:strVal val="#ppt_w+.3"/>
                                          </p:val>
                                        </p:tav>
                                        <p:tav tm="100000">
                                          <p:val>
                                            <p:strVal val="#ppt_w"/>
                                          </p:val>
                                        </p:tav>
                                      </p:tavLst>
                                    </p:anim>
                                    <p:anim calcmode="lin" valueType="num">
                                      <p:cBhvr>
                                        <p:cTn id="81" dur="800" fill="hold"/>
                                        <p:tgtEl>
                                          <p:spTgt spid="324"/>
                                        </p:tgtEl>
                                        <p:attrNameLst>
                                          <p:attrName>ppt_h</p:attrName>
                                        </p:attrNameLst>
                                      </p:cBhvr>
                                      <p:tavLst>
                                        <p:tav tm="0">
                                          <p:val>
                                            <p:strVal val="#ppt_h"/>
                                          </p:val>
                                        </p:tav>
                                        <p:tav tm="100000">
                                          <p:val>
                                            <p:strVal val="#ppt_h"/>
                                          </p:val>
                                        </p:tav>
                                      </p:tavLst>
                                    </p:anim>
                                    <p:animEffect transition="in" filter="fade">
                                      <p:cBhvr>
                                        <p:cTn id="82" dur="800"/>
                                        <p:tgtEl>
                                          <p:spTgt spid="324"/>
                                        </p:tgtEl>
                                      </p:cBhvr>
                                    </p:animEffect>
                                  </p:childTnLst>
                                </p:cTn>
                              </p:par>
                              <p:par>
                                <p:cTn id="83" presetID="1" presetClass="exit" presetSubtype="0" fill="hold" grpId="1" nodeType="withEffect">
                                  <p:stCondLst>
                                    <p:cond delay="0"/>
                                  </p:stCondLst>
                                  <p:childTnLst>
                                    <p:set>
                                      <p:cBhvr>
                                        <p:cTn id="84" dur="1" fill="hold">
                                          <p:stCondLst>
                                            <p:cond delay="0"/>
                                          </p:stCondLst>
                                        </p:cTn>
                                        <p:tgtEl>
                                          <p:spTgt spid="29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3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56"/>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315"/>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357"/>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050"/>
                                        </p:tgtEl>
                                        <p:attrNameLst>
                                          <p:attrName>style.visibility</p:attrName>
                                        </p:attrNameLst>
                                      </p:cBhvr>
                                      <p:to>
                                        <p:strVal val="visible"/>
                                      </p:to>
                                    </p:set>
                                  </p:childTnLst>
                                </p:cTn>
                              </p:par>
                              <p:par>
                                <p:cTn id="99" presetID="1" presetClass="exit" presetSubtype="0" fill="hold" grpId="1" nodeType="withEffect">
                                  <p:stCondLst>
                                    <p:cond delay="0"/>
                                  </p:stCondLst>
                                  <p:childTnLst>
                                    <p:set>
                                      <p:cBhvr>
                                        <p:cTn id="100" dur="1" fill="hold">
                                          <p:stCondLst>
                                            <p:cond delay="0"/>
                                          </p:stCondLst>
                                        </p:cTn>
                                        <p:tgtEl>
                                          <p:spTgt spid="354"/>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350"/>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29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9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7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8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86"/>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291"/>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290"/>
                                        </p:tgtEl>
                                        <p:attrNameLst>
                                          <p:attrName>style.visibility</p:attrName>
                                        </p:attrNameLst>
                                      </p:cBhvr>
                                      <p:to>
                                        <p:strVal val="hidden"/>
                                      </p:to>
                                    </p:set>
                                  </p:childTnLst>
                                </p:cTn>
                              </p:par>
                              <p:par>
                                <p:cTn id="119" presetID="1" presetClass="entr" presetSubtype="0" fill="hold" grpId="2" nodeType="withEffect">
                                  <p:stCondLst>
                                    <p:cond delay="0"/>
                                  </p:stCondLst>
                                  <p:childTnLst>
                                    <p:set>
                                      <p:cBhvr>
                                        <p:cTn id="120" dur="1" fill="hold">
                                          <p:stCondLst>
                                            <p:cond delay="0"/>
                                          </p:stCondLst>
                                        </p:cTn>
                                        <p:tgtEl>
                                          <p:spTgt spid="699"/>
                                        </p:tgtEl>
                                        <p:attrNameLst>
                                          <p:attrName>style.visibility</p:attrName>
                                        </p:attrNameLst>
                                      </p:cBhvr>
                                      <p:to>
                                        <p:strVal val="visible"/>
                                      </p:to>
                                    </p:set>
                                  </p:childTnLst>
                                </p:cTn>
                              </p:par>
                              <p:par>
                                <p:cTn id="121" presetID="1" presetClass="entr" presetSubtype="0" fill="hold" grpId="2" nodeType="withEffect">
                                  <p:stCondLst>
                                    <p:cond delay="0"/>
                                  </p:stCondLst>
                                  <p:childTnLst>
                                    <p:set>
                                      <p:cBhvr>
                                        <p:cTn id="122" dur="1" fill="hold">
                                          <p:stCondLst>
                                            <p:cond delay="0"/>
                                          </p:stCondLst>
                                        </p:cTn>
                                        <p:tgtEl>
                                          <p:spTgt spid="701"/>
                                        </p:tgtEl>
                                        <p:attrNameLst>
                                          <p:attrName>style.visibility</p:attrName>
                                        </p:attrNameLst>
                                      </p:cBhvr>
                                      <p:to>
                                        <p:strVal val="visible"/>
                                      </p:to>
                                    </p:set>
                                  </p:childTnLst>
                                </p:cTn>
                              </p:par>
                              <p:par>
                                <p:cTn id="123" presetID="1" presetClass="exit" presetSubtype="0" fill="hold" nodeType="withEffect">
                                  <p:stCondLst>
                                    <p:cond delay="0"/>
                                  </p:stCondLst>
                                  <p:childTnLst>
                                    <p:set>
                                      <p:cBhvr>
                                        <p:cTn id="124" dur="1" fill="hold">
                                          <p:stCondLst>
                                            <p:cond delay="0"/>
                                          </p:stCondLst>
                                        </p:cTn>
                                        <p:tgtEl>
                                          <p:spTgt spid="641"/>
                                        </p:tgtEl>
                                        <p:attrNameLst>
                                          <p:attrName>style.visibility</p:attrName>
                                        </p:attrNameLst>
                                      </p:cBhvr>
                                      <p:to>
                                        <p:strVal val="hidden"/>
                                      </p:to>
                                    </p:set>
                                  </p:childTnLst>
                                </p:cTn>
                              </p:par>
                              <p:par>
                                <p:cTn id="125" presetID="1" presetClass="exit" presetSubtype="0" fill="hold" grpId="1" nodeType="withEffect">
                                  <p:stCondLst>
                                    <p:cond delay="0"/>
                                  </p:stCondLst>
                                  <p:childTnLst>
                                    <p:set>
                                      <p:cBhvr>
                                        <p:cTn id="126" dur="1" fill="hold">
                                          <p:stCondLst>
                                            <p:cond delay="0"/>
                                          </p:stCondLst>
                                        </p:cTn>
                                        <p:tgtEl>
                                          <p:spTgt spid="312"/>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313"/>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349"/>
                                        </p:tgtEl>
                                        <p:attrNameLst>
                                          <p:attrName>style.visibility</p:attrName>
                                        </p:attrNameLst>
                                      </p:cBhvr>
                                      <p:to>
                                        <p:strVal val="visible"/>
                                      </p:to>
                                    </p:set>
                                    <p:animEffect transition="in" filter="wipe(left)">
                                      <p:cBhvr>
                                        <p:cTn id="133" dur="400"/>
                                        <p:tgtEl>
                                          <p:spTgt spid="349"/>
                                        </p:tgtEl>
                                      </p:cBhvr>
                                    </p:animEffect>
                                  </p:childTnLst>
                                </p:cTn>
                              </p:par>
                              <p:par>
                                <p:cTn id="134" presetID="1" presetClass="exit" presetSubtype="0" fill="hold" nodeType="withEffect">
                                  <p:stCondLst>
                                    <p:cond delay="0"/>
                                  </p:stCondLst>
                                  <p:childTnLst>
                                    <p:set>
                                      <p:cBhvr>
                                        <p:cTn id="135" dur="1" fill="hold">
                                          <p:stCondLst>
                                            <p:cond delay="0"/>
                                          </p:stCondLst>
                                        </p:cTn>
                                        <p:tgtEl>
                                          <p:spTgt spid="744"/>
                                        </p:tgtEl>
                                        <p:attrNameLst>
                                          <p:attrName>style.visibility</p:attrName>
                                        </p:attrNameLst>
                                      </p:cBhvr>
                                      <p:to>
                                        <p:strVal val="hidden"/>
                                      </p:to>
                                    </p:set>
                                  </p:childTnLst>
                                </p:cTn>
                              </p:par>
                            </p:childTnLst>
                          </p:cTn>
                        </p:par>
                        <p:par>
                          <p:cTn id="136" fill="hold">
                            <p:stCondLst>
                              <p:cond delay="400"/>
                            </p:stCondLst>
                            <p:childTnLst>
                              <p:par>
                                <p:cTn id="137" presetID="10" presetClass="exit" presetSubtype="0" fill="hold" grpId="0" nodeType="afterEffect">
                                  <p:stCondLst>
                                    <p:cond delay="300"/>
                                  </p:stCondLst>
                                  <p:childTnLst>
                                    <p:animEffect transition="out" filter="fade">
                                      <p:cBhvr>
                                        <p:cTn id="138" dur="500"/>
                                        <p:tgtEl>
                                          <p:spTgt spid="696"/>
                                        </p:tgtEl>
                                      </p:cBhvr>
                                    </p:animEffect>
                                    <p:set>
                                      <p:cBhvr>
                                        <p:cTn id="139" dur="1" fill="hold">
                                          <p:stCondLst>
                                            <p:cond delay="499"/>
                                          </p:stCondLst>
                                        </p:cTn>
                                        <p:tgtEl>
                                          <p:spTgt spid="696"/>
                                        </p:tgtEl>
                                        <p:attrNameLst>
                                          <p:attrName>style.visibility</p:attrName>
                                        </p:attrNameLst>
                                      </p:cBhvr>
                                      <p:to>
                                        <p:strVal val="hidden"/>
                                      </p:to>
                                    </p:set>
                                  </p:childTnLst>
                                </p:cTn>
                              </p:par>
                              <p:par>
                                <p:cTn id="140" presetID="10" presetClass="entr" presetSubtype="0" fill="hold" grpId="0" nodeType="withEffect">
                                  <p:stCondLst>
                                    <p:cond delay="300"/>
                                  </p:stCondLst>
                                  <p:childTnLst>
                                    <p:set>
                                      <p:cBhvr>
                                        <p:cTn id="141" dur="1" fill="hold">
                                          <p:stCondLst>
                                            <p:cond delay="0"/>
                                          </p:stCondLst>
                                        </p:cTn>
                                        <p:tgtEl>
                                          <p:spTgt spid="695"/>
                                        </p:tgtEl>
                                        <p:attrNameLst>
                                          <p:attrName>style.visibility</p:attrName>
                                        </p:attrNameLst>
                                      </p:cBhvr>
                                      <p:to>
                                        <p:strVal val="visible"/>
                                      </p:to>
                                    </p:set>
                                    <p:animEffect transition="in" filter="fade">
                                      <p:cBhvr>
                                        <p:cTn id="142" dur="500"/>
                                        <p:tgtEl>
                                          <p:spTgt spid="695"/>
                                        </p:tgtEl>
                                      </p:cBhvr>
                                    </p:animEffect>
                                  </p:childTnLst>
                                </p:cTn>
                              </p:par>
                              <p:par>
                                <p:cTn id="143" presetID="10" presetClass="exit" presetSubtype="0" fill="hold" grpId="0" nodeType="withEffect">
                                  <p:stCondLst>
                                    <p:cond delay="300"/>
                                  </p:stCondLst>
                                  <p:childTnLst>
                                    <p:animEffect transition="out" filter="fade">
                                      <p:cBhvr>
                                        <p:cTn id="144" dur="500"/>
                                        <p:tgtEl>
                                          <p:spTgt spid="845"/>
                                        </p:tgtEl>
                                      </p:cBhvr>
                                    </p:animEffect>
                                    <p:set>
                                      <p:cBhvr>
                                        <p:cTn id="145" dur="1" fill="hold">
                                          <p:stCondLst>
                                            <p:cond delay="499"/>
                                          </p:stCondLst>
                                        </p:cTn>
                                        <p:tgtEl>
                                          <p:spTgt spid="845"/>
                                        </p:tgtEl>
                                        <p:attrNameLst>
                                          <p:attrName>style.visibility</p:attrName>
                                        </p:attrNameLst>
                                      </p:cBhvr>
                                      <p:to>
                                        <p:strVal val="hidden"/>
                                      </p:to>
                                    </p:set>
                                  </p:childTnLst>
                                </p:cTn>
                              </p:par>
                              <p:par>
                                <p:cTn id="146" presetID="10" presetClass="exit" presetSubtype="0" fill="hold" grpId="1" nodeType="withEffect">
                                  <p:stCondLst>
                                    <p:cond delay="300"/>
                                  </p:stCondLst>
                                  <p:childTnLst>
                                    <p:animEffect transition="out" filter="fade">
                                      <p:cBhvr>
                                        <p:cTn id="147" dur="500"/>
                                        <p:tgtEl>
                                          <p:spTgt spid="349"/>
                                        </p:tgtEl>
                                      </p:cBhvr>
                                    </p:animEffect>
                                    <p:set>
                                      <p:cBhvr>
                                        <p:cTn id="148" dur="1" fill="hold">
                                          <p:stCondLst>
                                            <p:cond delay="499"/>
                                          </p:stCondLst>
                                        </p:cTn>
                                        <p:tgtEl>
                                          <p:spTgt spid="349"/>
                                        </p:tgtEl>
                                        <p:attrNameLst>
                                          <p:attrName>style.visibility</p:attrName>
                                        </p:attrNameLst>
                                      </p:cBhvr>
                                      <p:to>
                                        <p:strVal val="hidden"/>
                                      </p:to>
                                    </p:set>
                                  </p:childTnLst>
                                </p:cTn>
                              </p:par>
                              <p:par>
                                <p:cTn id="149" presetID="10" presetClass="exit" presetSubtype="0" fill="hold" grpId="0" nodeType="withEffect">
                                  <p:stCondLst>
                                    <p:cond delay="300"/>
                                  </p:stCondLst>
                                  <p:childTnLst>
                                    <p:animEffect transition="out" filter="fade">
                                      <p:cBhvr>
                                        <p:cTn id="150" dur="500"/>
                                        <p:tgtEl>
                                          <p:spTgt spid="742"/>
                                        </p:tgtEl>
                                      </p:cBhvr>
                                    </p:animEffect>
                                    <p:set>
                                      <p:cBhvr>
                                        <p:cTn id="151" dur="1" fill="hold">
                                          <p:stCondLst>
                                            <p:cond delay="499"/>
                                          </p:stCondLst>
                                        </p:cTn>
                                        <p:tgtEl>
                                          <p:spTgt spid="742"/>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287"/>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nodeType="clickEffect">
                                  <p:stCondLst>
                                    <p:cond delay="0"/>
                                  </p:stCondLst>
                                  <p:childTnLst>
                                    <p:set>
                                      <p:cBhvr>
                                        <p:cTn id="159" dur="1" fill="hold">
                                          <p:stCondLst>
                                            <p:cond delay="0"/>
                                          </p:stCondLst>
                                        </p:cTn>
                                        <p:tgtEl>
                                          <p:spTgt spid="390"/>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485"/>
                                        </p:tgtEl>
                                        <p:attrNameLst>
                                          <p:attrName>style.visibility</p:attrName>
                                        </p:attrNameLst>
                                      </p:cBhvr>
                                      <p:to>
                                        <p:strVal val="visible"/>
                                      </p:to>
                                    </p:set>
                                  </p:childTnLst>
                                </p:cTn>
                              </p:par>
                              <p:par>
                                <p:cTn id="164" presetID="1" presetClass="exit" presetSubtype="0" fill="hold" nodeType="withEffect">
                                  <p:stCondLst>
                                    <p:cond delay="0"/>
                                  </p:stCondLst>
                                  <p:childTnLst>
                                    <p:set>
                                      <p:cBhvr>
                                        <p:cTn id="165" dur="1" fill="hold">
                                          <p:stCondLst>
                                            <p:cond delay="0"/>
                                          </p:stCondLst>
                                        </p:cTn>
                                        <p:tgtEl>
                                          <p:spTgt spid="2050"/>
                                        </p:tgtEl>
                                        <p:attrNameLst>
                                          <p:attrName>style.visibility</p:attrName>
                                        </p:attrNameLst>
                                      </p:cBhvr>
                                      <p:to>
                                        <p:strVal val="hidden"/>
                                      </p:to>
                                    </p:set>
                                  </p:childTnLst>
                                </p:cTn>
                              </p:par>
                              <p:par>
                                <p:cTn id="166" presetID="1" presetClass="exit" presetSubtype="0" fill="hold" nodeType="withEffect">
                                  <p:stCondLst>
                                    <p:cond delay="0"/>
                                  </p:stCondLst>
                                  <p:childTnLst>
                                    <p:set>
                                      <p:cBhvr>
                                        <p:cTn id="167" dur="1" fill="hold">
                                          <p:stCondLst>
                                            <p:cond delay="0"/>
                                          </p:stCondLst>
                                        </p:cTn>
                                        <p:tgtEl>
                                          <p:spTgt spid="390"/>
                                        </p:tgtEl>
                                        <p:attrNameLst>
                                          <p:attrName>style.visibility</p:attrName>
                                        </p:attrNameLst>
                                      </p:cBhvr>
                                      <p:to>
                                        <p:strVal val="hidden"/>
                                      </p:to>
                                    </p:set>
                                  </p:childTnLst>
                                </p:cTn>
                              </p:par>
                              <p:par>
                                <p:cTn id="168" presetID="1" presetClass="entr" presetSubtype="0" fill="hold" grpId="0" nodeType="withEffect">
                                  <p:stCondLst>
                                    <p:cond delay="0"/>
                                  </p:stCondLst>
                                  <p:childTnLst>
                                    <p:set>
                                      <p:cBhvr>
                                        <p:cTn id="169" dur="1" fill="hold">
                                          <p:stCondLst>
                                            <p:cond delay="0"/>
                                          </p:stCondLst>
                                        </p:cTn>
                                        <p:tgtEl>
                                          <p:spTgt spid="358"/>
                                        </p:tgtEl>
                                        <p:attrNameLst>
                                          <p:attrName>style.visibility</p:attrName>
                                        </p:attrNameLst>
                                      </p:cBhvr>
                                      <p:to>
                                        <p:strVal val="visible"/>
                                      </p:to>
                                    </p:set>
                                  </p:childTnLst>
                                </p:cTn>
                              </p:par>
                              <p:par>
                                <p:cTn id="170" presetID="1" presetClass="exit" presetSubtype="0" fill="hold" grpId="1" nodeType="withEffect">
                                  <p:stCondLst>
                                    <p:cond delay="0"/>
                                  </p:stCondLst>
                                  <p:childTnLst>
                                    <p:set>
                                      <p:cBhvr>
                                        <p:cTn id="171" dur="1" fill="hold">
                                          <p:stCondLst>
                                            <p:cond delay="0"/>
                                          </p:stCondLst>
                                        </p:cTn>
                                        <p:tgtEl>
                                          <p:spTgt spid="287"/>
                                        </p:tgtEl>
                                        <p:attrNameLst>
                                          <p:attrName>style.visibility</p:attrName>
                                        </p:attrNameLst>
                                      </p:cBhvr>
                                      <p:to>
                                        <p:strVal val="hidden"/>
                                      </p:to>
                                    </p:set>
                                  </p:childTnLst>
                                </p:cTn>
                              </p:par>
                              <p:par>
                                <p:cTn id="172" presetID="1" presetClass="entr" presetSubtype="0" fill="hold" grpId="0" nodeType="withEffect">
                                  <p:stCondLst>
                                    <p:cond delay="0"/>
                                  </p:stCondLst>
                                  <p:childTnLst>
                                    <p:set>
                                      <p:cBhvr>
                                        <p:cTn id="173" dur="1" fill="hold">
                                          <p:stCondLst>
                                            <p:cond delay="0"/>
                                          </p:stCondLst>
                                        </p:cTn>
                                        <p:tgtEl>
                                          <p:spTgt spid="288"/>
                                        </p:tgtEl>
                                        <p:attrNameLst>
                                          <p:attrName>style.visibility</p:attrName>
                                        </p:attrNameLst>
                                      </p:cBhvr>
                                      <p:to>
                                        <p:strVal val="visible"/>
                                      </p:to>
                                    </p:set>
                                  </p:childTnLst>
                                </p:cTn>
                              </p:par>
                              <p:par>
                                <p:cTn id="174" presetID="1" presetClass="entr" presetSubtype="0" fill="hold" grpId="0" nodeType="withEffect">
                                  <p:stCondLst>
                                    <p:cond delay="0"/>
                                  </p:stCondLst>
                                  <p:childTnLst>
                                    <p:set>
                                      <p:cBhvr>
                                        <p:cTn id="175" dur="1" fill="hold">
                                          <p:stCondLst>
                                            <p:cond delay="0"/>
                                          </p:stCondLst>
                                        </p:cTn>
                                        <p:tgtEl>
                                          <p:spTgt spid="289"/>
                                        </p:tgtEl>
                                        <p:attrNameLst>
                                          <p:attrName>style.visibility</p:attrName>
                                        </p:attrNameLst>
                                      </p:cBhvr>
                                      <p:to>
                                        <p:strVal val="visible"/>
                                      </p:to>
                                    </p:set>
                                  </p:childTnLst>
                                </p:cTn>
                              </p:par>
                            </p:childTnLst>
                          </p:cTn>
                        </p:par>
                      </p:childTnLst>
                    </p:cTn>
                  </p:par>
                  <p:par>
                    <p:cTn id="176" fill="hold">
                      <p:stCondLst>
                        <p:cond delay="indefinite"/>
                      </p:stCondLst>
                      <p:childTnLst>
                        <p:par>
                          <p:cTn id="177" fill="hold">
                            <p:stCondLst>
                              <p:cond delay="0"/>
                            </p:stCondLst>
                            <p:childTnLst>
                              <p:par>
                                <p:cTn id="178" presetID="17" presetClass="entr" presetSubtype="10" fill="hold" nodeType="clickEffect">
                                  <p:stCondLst>
                                    <p:cond delay="0"/>
                                  </p:stCondLst>
                                  <p:childTnLst>
                                    <p:set>
                                      <p:cBhvr>
                                        <p:cTn id="179" dur="1" fill="hold">
                                          <p:stCondLst>
                                            <p:cond delay="0"/>
                                          </p:stCondLst>
                                        </p:cTn>
                                        <p:tgtEl>
                                          <p:spTgt spid="360"/>
                                        </p:tgtEl>
                                        <p:attrNameLst>
                                          <p:attrName>style.visibility</p:attrName>
                                        </p:attrNameLst>
                                      </p:cBhvr>
                                      <p:to>
                                        <p:strVal val="visible"/>
                                      </p:to>
                                    </p:set>
                                    <p:anim calcmode="lin" valueType="num">
                                      <p:cBhvr>
                                        <p:cTn id="180" dur="500" fill="hold"/>
                                        <p:tgtEl>
                                          <p:spTgt spid="360"/>
                                        </p:tgtEl>
                                        <p:attrNameLst>
                                          <p:attrName>ppt_w</p:attrName>
                                        </p:attrNameLst>
                                      </p:cBhvr>
                                      <p:tavLst>
                                        <p:tav tm="0">
                                          <p:val>
                                            <p:fltVal val="0"/>
                                          </p:val>
                                        </p:tav>
                                        <p:tav tm="100000">
                                          <p:val>
                                            <p:strVal val="#ppt_w"/>
                                          </p:val>
                                        </p:tav>
                                      </p:tavLst>
                                    </p:anim>
                                    <p:anim calcmode="lin" valueType="num">
                                      <p:cBhvr>
                                        <p:cTn id="181" dur="500" fill="hold"/>
                                        <p:tgtEl>
                                          <p:spTgt spid="360"/>
                                        </p:tgtEl>
                                        <p:attrNameLst>
                                          <p:attrName>ppt_h</p:attrName>
                                        </p:attrNameLst>
                                      </p:cBhvr>
                                      <p:tavLst>
                                        <p:tav tm="0">
                                          <p:val>
                                            <p:strVal val="#ppt_h"/>
                                          </p:val>
                                        </p:tav>
                                        <p:tav tm="100000">
                                          <p:val>
                                            <p:strVal val="#ppt_h"/>
                                          </p:val>
                                        </p:tav>
                                      </p:tavLst>
                                    </p:anim>
                                  </p:childTnLst>
                                </p:cTn>
                              </p:par>
                              <p:par>
                                <p:cTn id="182" presetID="1" presetClass="exit" presetSubtype="0" fill="hold" grpId="1" nodeType="withEffect">
                                  <p:stCondLst>
                                    <p:cond delay="0"/>
                                  </p:stCondLst>
                                  <p:childTnLst>
                                    <p:set>
                                      <p:cBhvr>
                                        <p:cTn id="183" dur="1" fill="hold">
                                          <p:stCondLst>
                                            <p:cond delay="0"/>
                                          </p:stCondLst>
                                        </p:cTn>
                                        <p:tgtEl>
                                          <p:spTgt spid="356"/>
                                        </p:tgtEl>
                                        <p:attrNameLst>
                                          <p:attrName>style.visibility</p:attrName>
                                        </p:attrNameLst>
                                      </p:cBhvr>
                                      <p:to>
                                        <p:strVal val="hidden"/>
                                      </p:to>
                                    </p:set>
                                  </p:childTnLst>
                                </p:cTn>
                              </p:par>
                              <p:par>
                                <p:cTn id="184" presetID="1" presetClass="exit" presetSubtype="0" fill="hold" grpId="1" nodeType="withEffect">
                                  <p:stCondLst>
                                    <p:cond delay="0"/>
                                  </p:stCondLst>
                                  <p:childTnLst>
                                    <p:set>
                                      <p:cBhvr>
                                        <p:cTn id="185" dur="1" fill="hold">
                                          <p:stCondLst>
                                            <p:cond delay="0"/>
                                          </p:stCondLst>
                                        </p:cTn>
                                        <p:tgtEl>
                                          <p:spTgt spid="357"/>
                                        </p:tgtEl>
                                        <p:attrNameLst>
                                          <p:attrName>style.visibility</p:attrName>
                                        </p:attrNameLst>
                                      </p:cBhvr>
                                      <p:to>
                                        <p:strVal val="hidden"/>
                                      </p:to>
                                    </p:set>
                                  </p:childTnLst>
                                </p:cTn>
                              </p:par>
                              <p:par>
                                <p:cTn id="186" presetID="1" presetClass="entr" presetSubtype="0" fill="hold" grpId="2" nodeType="withEffect">
                                  <p:stCondLst>
                                    <p:cond delay="0"/>
                                  </p:stCondLst>
                                  <p:childTnLst>
                                    <p:set>
                                      <p:cBhvr>
                                        <p:cTn id="187" dur="1" fill="hold">
                                          <p:stCondLst>
                                            <p:cond delay="0"/>
                                          </p:stCondLst>
                                        </p:cTn>
                                        <p:tgtEl>
                                          <p:spTgt spid="315"/>
                                        </p:tgtEl>
                                        <p:attrNameLst>
                                          <p:attrName>style.visibility</p:attrName>
                                        </p:attrNameLst>
                                      </p:cBhvr>
                                      <p:to>
                                        <p:strVal val="visible"/>
                                      </p:to>
                                    </p:set>
                                  </p:childTnLst>
                                </p:cTn>
                              </p:par>
                              <p:par>
                                <p:cTn id="188" presetID="1" presetClass="exit" presetSubtype="0" fill="hold" grpId="1" nodeType="withEffect">
                                  <p:stCondLst>
                                    <p:cond delay="0"/>
                                  </p:stCondLst>
                                  <p:childTnLst>
                                    <p:set>
                                      <p:cBhvr>
                                        <p:cTn id="189" dur="1" fill="hold">
                                          <p:stCondLst>
                                            <p:cond delay="0"/>
                                          </p:stCondLst>
                                        </p:cTn>
                                        <p:tgtEl>
                                          <p:spTgt spid="293"/>
                                        </p:tgtEl>
                                        <p:attrNameLst>
                                          <p:attrName>style.visibility</p:attrName>
                                        </p:attrNameLst>
                                      </p:cBhvr>
                                      <p:to>
                                        <p:strVal val="hidden"/>
                                      </p:to>
                                    </p:set>
                                  </p:childTnLst>
                                </p:cTn>
                              </p:par>
                              <p:par>
                                <p:cTn id="190" presetID="1" presetClass="entr" presetSubtype="0" fill="hold" nodeType="withEffect">
                                  <p:stCondLst>
                                    <p:cond delay="0"/>
                                  </p:stCondLst>
                                  <p:childTnLst>
                                    <p:set>
                                      <p:cBhvr>
                                        <p:cTn id="191" dur="1" fill="hold">
                                          <p:stCondLst>
                                            <p:cond delay="0"/>
                                          </p:stCondLst>
                                        </p:cTn>
                                        <p:tgtEl>
                                          <p:spTgt spid="641"/>
                                        </p:tgtEl>
                                        <p:attrNameLst>
                                          <p:attrName>style.visibility</p:attrName>
                                        </p:attrNameLst>
                                      </p:cBhvr>
                                      <p:to>
                                        <p:strVal val="visible"/>
                                      </p:to>
                                    </p:set>
                                  </p:childTnLst>
                                </p:cTn>
                              </p:par>
                              <p:par>
                                <p:cTn id="192" presetID="1" presetClass="entr" presetSubtype="0" fill="hold" grpId="2" nodeType="withEffect">
                                  <p:stCondLst>
                                    <p:cond delay="0"/>
                                  </p:stCondLst>
                                  <p:childTnLst>
                                    <p:set>
                                      <p:cBhvr>
                                        <p:cTn id="193" dur="1" fill="hold">
                                          <p:stCondLst>
                                            <p:cond delay="0"/>
                                          </p:stCondLst>
                                        </p:cTn>
                                        <p:tgtEl>
                                          <p:spTgt spid="312"/>
                                        </p:tgtEl>
                                        <p:attrNameLst>
                                          <p:attrName>style.visibility</p:attrName>
                                        </p:attrNameLst>
                                      </p:cBhvr>
                                      <p:to>
                                        <p:strVal val="visible"/>
                                      </p:to>
                                    </p:set>
                                  </p:childTnLst>
                                </p:cTn>
                              </p:par>
                              <p:par>
                                <p:cTn id="194" presetID="1" presetClass="entr" presetSubtype="0" fill="hold" grpId="2" nodeType="withEffect">
                                  <p:stCondLst>
                                    <p:cond delay="0"/>
                                  </p:stCondLst>
                                  <p:childTnLst>
                                    <p:set>
                                      <p:cBhvr>
                                        <p:cTn id="195" dur="1" fill="hold">
                                          <p:stCondLst>
                                            <p:cond delay="0"/>
                                          </p:stCondLst>
                                        </p:cTn>
                                        <p:tgtEl>
                                          <p:spTgt spid="313"/>
                                        </p:tgtEl>
                                        <p:attrNameLst>
                                          <p:attrName>style.visibility</p:attrName>
                                        </p:attrNameLst>
                                      </p:cBhvr>
                                      <p:to>
                                        <p:strVal val="visible"/>
                                      </p:to>
                                    </p:set>
                                  </p:childTnLst>
                                </p:cTn>
                              </p:par>
                              <p:par>
                                <p:cTn id="196" presetID="1" presetClass="exit" presetSubtype="0" fill="hold" grpId="3" nodeType="withEffect">
                                  <p:stCondLst>
                                    <p:cond delay="0"/>
                                  </p:stCondLst>
                                  <p:childTnLst>
                                    <p:set>
                                      <p:cBhvr>
                                        <p:cTn id="197" dur="1" fill="hold">
                                          <p:stCondLst>
                                            <p:cond delay="0"/>
                                          </p:stCondLst>
                                        </p:cTn>
                                        <p:tgtEl>
                                          <p:spTgt spid="699"/>
                                        </p:tgtEl>
                                        <p:attrNameLst>
                                          <p:attrName>style.visibility</p:attrName>
                                        </p:attrNameLst>
                                      </p:cBhvr>
                                      <p:to>
                                        <p:strVal val="hidden"/>
                                      </p:to>
                                    </p:set>
                                  </p:childTnLst>
                                </p:cTn>
                              </p:par>
                              <p:par>
                                <p:cTn id="198" presetID="1" presetClass="exit" presetSubtype="0" fill="hold" grpId="3" nodeType="withEffect">
                                  <p:stCondLst>
                                    <p:cond delay="0"/>
                                  </p:stCondLst>
                                  <p:childTnLst>
                                    <p:set>
                                      <p:cBhvr>
                                        <p:cTn id="199" dur="1" fill="hold">
                                          <p:stCondLst>
                                            <p:cond delay="0"/>
                                          </p:stCondLst>
                                        </p:cTn>
                                        <p:tgtEl>
                                          <p:spTgt spid="701"/>
                                        </p:tgtEl>
                                        <p:attrNameLst>
                                          <p:attrName>style.visibility</p:attrName>
                                        </p:attrNameLst>
                                      </p:cBhvr>
                                      <p:to>
                                        <p:strVal val="hidden"/>
                                      </p:to>
                                    </p:set>
                                  </p:childTnLst>
                                </p:cTn>
                              </p:par>
                              <p:par>
                                <p:cTn id="200" presetID="1" presetClass="exit" presetSubtype="0" fill="hold" nodeType="withEffect">
                                  <p:stCondLst>
                                    <p:cond delay="0"/>
                                  </p:stCondLst>
                                  <p:childTnLst>
                                    <p:set>
                                      <p:cBhvr>
                                        <p:cTn id="201" dur="1" fill="hold">
                                          <p:stCondLst>
                                            <p:cond delay="0"/>
                                          </p:stCondLst>
                                        </p:cTn>
                                        <p:tgtEl>
                                          <p:spTgt spid="278"/>
                                        </p:tgtEl>
                                        <p:attrNameLst>
                                          <p:attrName>style.visibility</p:attrName>
                                        </p:attrNameLst>
                                      </p:cBhvr>
                                      <p:to>
                                        <p:strVal val="hidden"/>
                                      </p:to>
                                    </p:set>
                                  </p:childTnLst>
                                </p:cTn>
                              </p:par>
                              <p:par>
                                <p:cTn id="202" presetID="1" presetClass="exit" presetSubtype="0" fill="hold" grpId="1" nodeType="withEffect">
                                  <p:stCondLst>
                                    <p:cond delay="0"/>
                                  </p:stCondLst>
                                  <p:childTnLst>
                                    <p:set>
                                      <p:cBhvr>
                                        <p:cTn id="203" dur="1" fill="hold">
                                          <p:stCondLst>
                                            <p:cond delay="0"/>
                                          </p:stCondLst>
                                        </p:cTn>
                                        <p:tgtEl>
                                          <p:spTgt spid="285"/>
                                        </p:tgtEl>
                                        <p:attrNameLst>
                                          <p:attrName>style.visibility</p:attrName>
                                        </p:attrNameLst>
                                      </p:cBhvr>
                                      <p:to>
                                        <p:strVal val="hidden"/>
                                      </p:to>
                                    </p:set>
                                  </p:childTnLst>
                                </p:cTn>
                              </p:par>
                              <p:par>
                                <p:cTn id="204" presetID="1" presetClass="exit" presetSubtype="0" fill="hold" grpId="1" nodeType="withEffect">
                                  <p:stCondLst>
                                    <p:cond delay="0"/>
                                  </p:stCondLst>
                                  <p:childTnLst>
                                    <p:set>
                                      <p:cBhvr>
                                        <p:cTn id="205" dur="1" fill="hold">
                                          <p:stCondLst>
                                            <p:cond delay="0"/>
                                          </p:stCondLst>
                                        </p:cTn>
                                        <p:tgtEl>
                                          <p:spTgt spid="286"/>
                                        </p:tgtEl>
                                        <p:attrNameLst>
                                          <p:attrName>style.visibility</p:attrName>
                                        </p:attrNameLst>
                                      </p:cBhvr>
                                      <p:to>
                                        <p:strVal val="hidden"/>
                                      </p:to>
                                    </p:set>
                                  </p:childTnLst>
                                </p:cTn>
                              </p:par>
                              <p:par>
                                <p:cTn id="206" presetID="1" presetClass="entr" presetSubtype="0" fill="hold" grpId="2" nodeType="withEffect">
                                  <p:stCondLst>
                                    <p:cond delay="0"/>
                                  </p:stCondLst>
                                  <p:childTnLst>
                                    <p:set>
                                      <p:cBhvr>
                                        <p:cTn id="207" dur="1" fill="hold">
                                          <p:stCondLst>
                                            <p:cond delay="0"/>
                                          </p:stCondLst>
                                        </p:cTn>
                                        <p:tgtEl>
                                          <p:spTgt spid="291"/>
                                        </p:tgtEl>
                                        <p:attrNameLst>
                                          <p:attrName>style.visibility</p:attrName>
                                        </p:attrNameLst>
                                      </p:cBhvr>
                                      <p:to>
                                        <p:strVal val="visible"/>
                                      </p:to>
                                    </p:set>
                                  </p:childTnLst>
                                </p:cTn>
                              </p:par>
                              <p:par>
                                <p:cTn id="208" presetID="1" presetClass="entr" presetSubtype="0" fill="hold" grpId="2" nodeType="withEffect">
                                  <p:stCondLst>
                                    <p:cond delay="0"/>
                                  </p:stCondLst>
                                  <p:childTnLst>
                                    <p:set>
                                      <p:cBhvr>
                                        <p:cTn id="209" dur="1" fill="hold">
                                          <p:stCondLst>
                                            <p:cond delay="0"/>
                                          </p:stCondLst>
                                        </p:cTn>
                                        <p:tgtEl>
                                          <p:spTgt spid="290"/>
                                        </p:tgtEl>
                                        <p:attrNameLst>
                                          <p:attrName>style.visibility</p:attrName>
                                        </p:attrNameLst>
                                      </p:cBhvr>
                                      <p:to>
                                        <p:strVal val="visible"/>
                                      </p:to>
                                    </p:set>
                                  </p:childTnLst>
                                </p:cTn>
                              </p:par>
                              <p:par>
                                <p:cTn id="210" presetID="1" presetClass="exit" presetSubtype="0" fill="hold" grpId="1" nodeType="withEffect">
                                  <p:stCondLst>
                                    <p:cond delay="0"/>
                                  </p:stCondLst>
                                  <p:childTnLst>
                                    <p:set>
                                      <p:cBhvr>
                                        <p:cTn id="211" dur="1" fill="hold">
                                          <p:stCondLst>
                                            <p:cond delay="0"/>
                                          </p:stCondLst>
                                        </p:cTn>
                                        <p:tgtEl>
                                          <p:spTgt spid="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 grpId="0" animBg="1"/>
      <p:bldP spid="695" grpId="0" animBg="1"/>
      <p:bldP spid="485" grpId="0" animBg="1"/>
      <p:bldP spid="845" grpId="0"/>
      <p:bldP spid="742" grpId="0"/>
      <p:bldP spid="699" grpId="0" animBg="1"/>
      <p:bldP spid="699" grpId="1" animBg="1"/>
      <p:bldP spid="699" grpId="2" animBg="1"/>
      <p:bldP spid="699" grpId="3" animBg="1"/>
      <p:bldP spid="701" grpId="0"/>
      <p:bldP spid="701" grpId="1"/>
      <p:bldP spid="701" grpId="2"/>
      <p:bldP spid="701" grpId="3"/>
      <p:bldP spid="312" grpId="0" animBg="1"/>
      <p:bldP spid="312" grpId="1" animBg="1"/>
      <p:bldP spid="312" grpId="2" animBg="1"/>
      <p:bldP spid="313" grpId="0"/>
      <p:bldP spid="313" grpId="1"/>
      <p:bldP spid="313" grpId="2"/>
      <p:bldP spid="315" grpId="0" animBg="1"/>
      <p:bldP spid="315" grpId="1" animBg="1"/>
      <p:bldP spid="315" grpId="2" animBg="1"/>
      <p:bldP spid="324" grpId="0"/>
      <p:bldP spid="325" grpId="0"/>
      <p:bldP spid="330" grpId="0"/>
      <p:bldP spid="349" grpId="0" animBg="1"/>
      <p:bldP spid="349" grpId="1" animBg="1"/>
      <p:bldP spid="354" grpId="0"/>
      <p:bldP spid="354" grpId="1"/>
      <p:bldP spid="355" grpId="0"/>
      <p:bldP spid="356" grpId="0" animBg="1"/>
      <p:bldP spid="356" grpId="1" animBg="1"/>
      <p:bldP spid="357" grpId="0"/>
      <p:bldP spid="357" grpId="1"/>
      <p:bldP spid="358" grpId="0" animBg="1"/>
      <p:bldP spid="290" grpId="0" animBg="1"/>
      <p:bldP spid="290" grpId="1" animBg="1"/>
      <p:bldP spid="290" grpId="2" animBg="1"/>
      <p:bldP spid="291" grpId="0"/>
      <p:bldP spid="291" grpId="1"/>
      <p:bldP spid="291" grpId="2"/>
      <p:bldP spid="292" grpId="0" animBg="1"/>
      <p:bldP spid="292" grpId="1" animBg="1"/>
      <p:bldP spid="285" grpId="0" animBg="1"/>
      <p:bldP spid="285" grpId="1" animBg="1"/>
      <p:bldP spid="286" grpId="0"/>
      <p:bldP spid="286" grpId="1"/>
      <p:bldP spid="293" grpId="0" animBg="1"/>
      <p:bldP spid="293" grpId="1" animBg="1"/>
      <p:bldP spid="287" grpId="0"/>
      <p:bldP spid="287" grpId="1"/>
      <p:bldP spid="326" grpId="0" animBg="1"/>
      <p:bldP spid="328" grpId="0" animBg="1"/>
      <p:bldP spid="294" grpId="0" animBg="1"/>
      <p:bldP spid="294" grpId="1" animBg="1"/>
      <p:bldP spid="288" grpId="0" animBg="1"/>
      <p:bldP spid="289" grpId="0" animBg="1"/>
      <p:bldP spid="136" grpId="0" animBg="1"/>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p:nvPr/>
        </p:nvGrpSpPr>
        <p:grpSpPr>
          <a:xfrm>
            <a:off x="2592169" y="3299062"/>
            <a:ext cx="914400" cy="1208980"/>
            <a:chOff x="4027467" y="5045993"/>
            <a:chExt cx="914400" cy="1208980"/>
          </a:xfrm>
        </p:grpSpPr>
        <p:sp>
          <p:nvSpPr>
            <p:cNvPr id="601" name="TextBox 600"/>
            <p:cNvSpPr txBox="1"/>
            <p:nvPr/>
          </p:nvSpPr>
          <p:spPr>
            <a:xfrm>
              <a:off x="4027467" y="5839475"/>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nvGrpSpPr>
            <p:cNvPr id="563" name="Group 562"/>
            <p:cNvGrpSpPr/>
            <p:nvPr/>
          </p:nvGrpSpPr>
          <p:grpSpPr>
            <a:xfrm>
              <a:off x="4251664" y="5045993"/>
              <a:ext cx="451085" cy="814094"/>
              <a:chOff x="6525636" y="203200"/>
              <a:chExt cx="646457" cy="1166692"/>
            </a:xfrm>
          </p:grpSpPr>
          <p:sp>
            <p:nvSpPr>
              <p:cNvPr id="564"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5"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6"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7"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568" name="Isosceles Triangle 567"/>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569" name="Group 568"/>
              <p:cNvGrpSpPr/>
              <p:nvPr/>
            </p:nvGrpSpPr>
            <p:grpSpPr>
              <a:xfrm>
                <a:off x="6721330" y="587057"/>
                <a:ext cx="450605" cy="162320"/>
                <a:chOff x="1406548" y="4084765"/>
                <a:chExt cx="1675064" cy="603406"/>
              </a:xfrm>
            </p:grpSpPr>
            <p:sp>
              <p:nvSpPr>
                <p:cNvPr id="596" name="Freeform 595"/>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7" name="Freeform 596"/>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8" name="Freeform 597"/>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9" name="Freeform 598"/>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6"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587" name="Group 586"/>
              <p:cNvGrpSpPr/>
              <p:nvPr/>
            </p:nvGrpSpPr>
            <p:grpSpPr>
              <a:xfrm>
                <a:off x="6673589" y="253038"/>
                <a:ext cx="371382" cy="432710"/>
                <a:chOff x="2826285" y="1816293"/>
                <a:chExt cx="399010" cy="464901"/>
              </a:xfrm>
            </p:grpSpPr>
            <p:sp>
              <p:nvSpPr>
                <p:cNvPr id="592"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3"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4"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5"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588"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589"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grpSp>
      <p:pic>
        <p:nvPicPr>
          <p:cNvPr id="60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0" name="Rectangle 539"/>
          <p:cNvSpPr/>
          <p:nvPr/>
        </p:nvSpPr>
        <p:spPr>
          <a:xfrm>
            <a:off x="3533274" y="2097510"/>
            <a:ext cx="533400" cy="486287"/>
          </a:xfrm>
          <a:prstGeom prst="rect">
            <a:avLst/>
          </a:prstGeom>
          <a:noFill/>
        </p:spPr>
        <p:txBody>
          <a:bodyPr wrap="square" lIns="91440" tIns="45720" rIns="91440" bIns="45720">
            <a:spAutoFit/>
            <a:scene3d>
              <a:camera prst="orthographicFront"/>
              <a:lightRig rig="flat" dir="tl">
                <a:rot lat="0" lon="0" rev="6600000"/>
              </a:lightRig>
            </a:scene3d>
            <a:sp3d extrusionH="12700" contourW="12700">
              <a:bevelT w="38100" h="25400"/>
              <a:contourClr>
                <a:srgbClr val="008000"/>
              </a:contourClr>
            </a:sp3d>
          </a:bodyPr>
          <a:lstStyle/>
          <a:p>
            <a:pPr algn="ctr">
              <a:lnSpc>
                <a:spcPct val="80000"/>
              </a:lnSpc>
            </a:pPr>
            <a:r>
              <a:rPr lang="en-US" sz="3200"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a:t>
            </a:r>
          </a:p>
        </p:txBody>
      </p:sp>
      <p:cxnSp>
        <p:nvCxnSpPr>
          <p:cNvPr id="539" name="Straight Arrow Connector 538"/>
          <p:cNvCxnSpPr/>
          <p:nvPr/>
        </p:nvCxnSpPr>
        <p:spPr>
          <a:xfrm rot="5400000">
            <a:off x="3344781" y="2346158"/>
            <a:ext cx="1467852" cy="24065"/>
          </a:xfrm>
          <a:prstGeom prst="straightConnector1">
            <a:avLst/>
          </a:prstGeom>
          <a:ln w="38100">
            <a:solidFill>
              <a:srgbClr val="2CB22C"/>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91"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CEBB9A"/>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7" name="Rounded Rectangle 466"/>
          <p:cNvSpPr/>
          <p:nvPr/>
        </p:nvSpPr>
        <p:spPr>
          <a:xfrm>
            <a:off x="5465919" y="780706"/>
            <a:ext cx="416240" cy="78044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470" name="Straight Connector 469"/>
          <p:cNvCxnSpPr/>
          <p:nvPr/>
        </p:nvCxnSpPr>
        <p:spPr>
          <a:xfrm>
            <a:off x="5309830" y="1563624"/>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96" name="Pie 695"/>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697" name="Pie 696"/>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grpSp>
        <p:nvGrpSpPr>
          <p:cNvPr id="6" name="Group 1346" hidden="1"/>
          <p:cNvGrpSpPr/>
          <p:nvPr/>
        </p:nvGrpSpPr>
        <p:grpSpPr>
          <a:xfrm>
            <a:off x="2590800" y="3327484"/>
            <a:ext cx="914400" cy="1177498"/>
            <a:chOff x="6477000" y="4572000"/>
            <a:chExt cx="914400" cy="1177498"/>
          </a:xfrm>
        </p:grpSpPr>
        <p:grpSp>
          <p:nvGrpSpPr>
            <p:cNvPr id="7" name="Group 2"/>
            <p:cNvGrpSpPr>
              <a:grpSpLocks/>
            </p:cNvGrpSpPr>
            <p:nvPr/>
          </p:nvGrpSpPr>
          <p:grpSpPr bwMode="auto">
            <a:xfrm>
              <a:off x="6703219" y="4572000"/>
              <a:ext cx="461962" cy="779488"/>
              <a:chOff x="4235" y="152"/>
              <a:chExt cx="387" cy="653"/>
            </a:xfrm>
          </p:grpSpPr>
          <p:grpSp>
            <p:nvGrpSpPr>
              <p:cNvPr id="8" name="Group 3"/>
              <p:cNvGrpSpPr>
                <a:grpSpLocks/>
              </p:cNvGrpSpPr>
              <p:nvPr/>
            </p:nvGrpSpPr>
            <p:grpSpPr bwMode="auto">
              <a:xfrm>
                <a:off x="4235" y="358"/>
                <a:ext cx="387" cy="447"/>
                <a:chOff x="4235" y="358"/>
                <a:chExt cx="387" cy="447"/>
              </a:xfrm>
            </p:grpSpPr>
            <p:sp>
              <p:nvSpPr>
                <p:cNvPr id="1318"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19"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20"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21"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9" name="Group 8"/>
                <p:cNvGrpSpPr>
                  <a:grpSpLocks/>
                </p:cNvGrpSpPr>
                <p:nvPr/>
              </p:nvGrpSpPr>
              <p:grpSpPr bwMode="auto">
                <a:xfrm>
                  <a:off x="4356" y="373"/>
                  <a:ext cx="146" cy="238"/>
                  <a:chOff x="4376" y="2314"/>
                  <a:chExt cx="180" cy="294"/>
                </a:xfrm>
              </p:grpSpPr>
              <p:grpSp>
                <p:nvGrpSpPr>
                  <p:cNvPr id="10" name="Group 9"/>
                  <p:cNvGrpSpPr>
                    <a:grpSpLocks/>
                  </p:cNvGrpSpPr>
                  <p:nvPr/>
                </p:nvGrpSpPr>
                <p:grpSpPr bwMode="auto">
                  <a:xfrm>
                    <a:off x="4376" y="2314"/>
                    <a:ext cx="180" cy="69"/>
                    <a:chOff x="2544" y="2688"/>
                    <a:chExt cx="768" cy="336"/>
                  </a:xfrm>
                </p:grpSpPr>
                <p:sp>
                  <p:nvSpPr>
                    <p:cNvPr id="1326"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27"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1324"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25"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1" name="Group 14"/>
              <p:cNvGrpSpPr>
                <a:grpSpLocks/>
              </p:cNvGrpSpPr>
              <p:nvPr/>
            </p:nvGrpSpPr>
            <p:grpSpPr bwMode="auto">
              <a:xfrm>
                <a:off x="4329" y="152"/>
                <a:ext cx="206" cy="240"/>
                <a:chOff x="4329" y="152"/>
                <a:chExt cx="206" cy="240"/>
              </a:xfrm>
            </p:grpSpPr>
            <p:sp>
              <p:nvSpPr>
                <p:cNvPr id="1314"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15"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16"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17"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1346" name="TextBox 1345"/>
            <p:cNvSpPr txBox="1"/>
            <p:nvPr/>
          </p:nvSpPr>
          <p:spPr>
            <a:xfrm>
              <a:off x="6477000" y="5334000"/>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sp>
        <p:nvSpPr>
          <p:cNvPr id="485"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2" name="Group 133"/>
          <p:cNvGrpSpPr>
            <a:grpSpLocks/>
          </p:cNvGrpSpPr>
          <p:nvPr/>
        </p:nvGrpSpPr>
        <p:grpSpPr bwMode="auto">
          <a:xfrm>
            <a:off x="3657600" y="3200400"/>
            <a:ext cx="612134" cy="489920"/>
            <a:chOff x="2496" y="432"/>
            <a:chExt cx="1200" cy="960"/>
          </a:xfrm>
        </p:grpSpPr>
        <p:grpSp>
          <p:nvGrpSpPr>
            <p:cNvPr id="13" name="Group 134"/>
            <p:cNvGrpSpPr>
              <a:grpSpLocks/>
            </p:cNvGrpSpPr>
            <p:nvPr/>
          </p:nvGrpSpPr>
          <p:grpSpPr bwMode="auto">
            <a:xfrm>
              <a:off x="2496" y="432"/>
              <a:ext cx="1200" cy="332"/>
              <a:chOff x="3984" y="672"/>
              <a:chExt cx="1200" cy="332"/>
            </a:xfrm>
          </p:grpSpPr>
          <p:sp>
            <p:nvSpPr>
              <p:cNvPr id="1087" name="AutoShape 135"/>
              <p:cNvSpPr>
                <a:spLocks noChangeArrowheads="1"/>
              </p:cNvSpPr>
              <p:nvPr/>
            </p:nvSpPr>
            <p:spPr bwMode="auto">
              <a:xfrm rot="10800000">
                <a:off x="3984" y="672"/>
                <a:ext cx="1200" cy="258"/>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88" name="Rectangle 136"/>
              <p:cNvSpPr>
                <a:spLocks noChangeArrowheads="1"/>
              </p:cNvSpPr>
              <p:nvPr/>
            </p:nvSpPr>
            <p:spPr bwMode="auto">
              <a:xfrm>
                <a:off x="4211" y="857"/>
                <a:ext cx="97" cy="110"/>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89" name="AutoShape 137"/>
              <p:cNvSpPr>
                <a:spLocks noChangeArrowheads="1"/>
              </p:cNvSpPr>
              <p:nvPr/>
            </p:nvSpPr>
            <p:spPr bwMode="auto">
              <a:xfrm>
                <a:off x="4146" y="746"/>
                <a:ext cx="227" cy="111"/>
              </a:xfrm>
              <a:prstGeom prst="triangle">
                <a:avLst>
                  <a:gd name="adj" fmla="val 50000"/>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90" name="Rectangle 138"/>
              <p:cNvSpPr>
                <a:spLocks noChangeArrowheads="1"/>
              </p:cNvSpPr>
              <p:nvPr/>
            </p:nvSpPr>
            <p:spPr bwMode="auto">
              <a:xfrm>
                <a:off x="4178" y="857"/>
                <a:ext cx="166" cy="147"/>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91" name="AutoShape 139"/>
              <p:cNvSpPr>
                <a:spLocks noChangeArrowheads="1"/>
              </p:cNvSpPr>
              <p:nvPr/>
            </p:nvSpPr>
            <p:spPr bwMode="auto">
              <a:xfrm>
                <a:off x="4470" y="746"/>
                <a:ext cx="228" cy="111"/>
              </a:xfrm>
              <a:prstGeom prst="triangle">
                <a:avLst>
                  <a:gd name="adj" fmla="val 50000"/>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92" name="Rectangle 140"/>
              <p:cNvSpPr>
                <a:spLocks noChangeArrowheads="1"/>
              </p:cNvSpPr>
              <p:nvPr/>
            </p:nvSpPr>
            <p:spPr bwMode="auto">
              <a:xfrm>
                <a:off x="4503" y="857"/>
                <a:ext cx="165" cy="147"/>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93" name="Rectangle 141"/>
              <p:cNvSpPr>
                <a:spLocks noChangeArrowheads="1"/>
              </p:cNvSpPr>
              <p:nvPr/>
            </p:nvSpPr>
            <p:spPr bwMode="auto">
              <a:xfrm>
                <a:off x="4535" y="857"/>
                <a:ext cx="98" cy="110"/>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94" name="AutoShape 142"/>
              <p:cNvSpPr>
                <a:spLocks noChangeArrowheads="1"/>
              </p:cNvSpPr>
              <p:nvPr/>
            </p:nvSpPr>
            <p:spPr bwMode="auto">
              <a:xfrm>
                <a:off x="4795" y="746"/>
                <a:ext cx="227" cy="111"/>
              </a:xfrm>
              <a:prstGeom prst="triangle">
                <a:avLst>
                  <a:gd name="adj" fmla="val 50000"/>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95" name="Rectangle 143"/>
              <p:cNvSpPr>
                <a:spLocks noChangeArrowheads="1"/>
              </p:cNvSpPr>
              <p:nvPr/>
            </p:nvSpPr>
            <p:spPr bwMode="auto">
              <a:xfrm>
                <a:off x="4827" y="857"/>
                <a:ext cx="166" cy="147"/>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96" name="Rectangle 144"/>
              <p:cNvSpPr>
                <a:spLocks noChangeArrowheads="1"/>
              </p:cNvSpPr>
              <p:nvPr/>
            </p:nvSpPr>
            <p:spPr bwMode="auto">
              <a:xfrm>
                <a:off x="4860" y="857"/>
                <a:ext cx="97" cy="110"/>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97" name="Line 145"/>
              <p:cNvSpPr>
                <a:spLocks noChangeShapeType="1"/>
              </p:cNvSpPr>
              <p:nvPr/>
            </p:nvSpPr>
            <p:spPr bwMode="auto">
              <a:xfrm flipV="1">
                <a:off x="5020" y="672"/>
                <a:ext cx="109" cy="26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98" name="Line 146"/>
              <p:cNvSpPr>
                <a:spLocks noChangeShapeType="1"/>
              </p:cNvSpPr>
              <p:nvPr/>
            </p:nvSpPr>
            <p:spPr bwMode="auto">
              <a:xfrm flipH="1" flipV="1">
                <a:off x="4039" y="672"/>
                <a:ext cx="81" cy="26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99" name="Line 147"/>
              <p:cNvSpPr>
                <a:spLocks noChangeShapeType="1"/>
              </p:cNvSpPr>
              <p:nvPr/>
            </p:nvSpPr>
            <p:spPr bwMode="auto">
              <a:xfrm flipH="1">
                <a:off x="4393" y="672"/>
                <a:ext cx="27" cy="26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100" name="Line 148"/>
              <p:cNvSpPr>
                <a:spLocks noChangeShapeType="1"/>
              </p:cNvSpPr>
              <p:nvPr/>
            </p:nvSpPr>
            <p:spPr bwMode="auto">
              <a:xfrm>
                <a:off x="4748" y="672"/>
                <a:ext cx="27" cy="26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101" name="Line 149"/>
              <p:cNvSpPr>
                <a:spLocks noChangeShapeType="1"/>
              </p:cNvSpPr>
              <p:nvPr/>
            </p:nvSpPr>
            <p:spPr bwMode="auto">
              <a:xfrm flipH="1">
                <a:off x="4584" y="672"/>
                <a:ext cx="0" cy="87"/>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102" name="Line 150"/>
              <p:cNvSpPr>
                <a:spLocks noChangeShapeType="1"/>
              </p:cNvSpPr>
              <p:nvPr/>
            </p:nvSpPr>
            <p:spPr bwMode="auto">
              <a:xfrm flipH="1">
                <a:off x="4148" y="672"/>
                <a:ext cx="54" cy="26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103" name="Line 151"/>
              <p:cNvSpPr>
                <a:spLocks noChangeShapeType="1"/>
              </p:cNvSpPr>
              <p:nvPr/>
            </p:nvSpPr>
            <p:spPr bwMode="auto">
              <a:xfrm>
                <a:off x="4993" y="672"/>
                <a:ext cx="55" cy="26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064" name="Rectangle 152"/>
            <p:cNvSpPr>
              <a:spLocks noChangeArrowheads="1"/>
            </p:cNvSpPr>
            <p:nvPr/>
          </p:nvSpPr>
          <p:spPr bwMode="auto">
            <a:xfrm>
              <a:off x="2568" y="690"/>
              <a:ext cx="1070" cy="702"/>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65" name="Rectangle 153"/>
            <p:cNvSpPr>
              <a:spLocks noChangeArrowheads="1"/>
            </p:cNvSpPr>
            <p:nvPr/>
          </p:nvSpPr>
          <p:spPr bwMode="auto">
            <a:xfrm>
              <a:off x="2976" y="1152"/>
              <a:ext cx="233" cy="236"/>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66" name="Rectangle 154"/>
            <p:cNvSpPr>
              <a:spLocks noChangeArrowheads="1"/>
            </p:cNvSpPr>
            <p:nvPr/>
          </p:nvSpPr>
          <p:spPr bwMode="auto">
            <a:xfrm>
              <a:off x="2723" y="1128"/>
              <a:ext cx="97" cy="147"/>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67" name="Rectangle 155"/>
            <p:cNvSpPr>
              <a:spLocks noChangeArrowheads="1"/>
            </p:cNvSpPr>
            <p:nvPr/>
          </p:nvSpPr>
          <p:spPr bwMode="auto">
            <a:xfrm>
              <a:off x="3374" y="1128"/>
              <a:ext cx="97" cy="147"/>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68" name="AutoShape 156"/>
            <p:cNvSpPr>
              <a:spLocks noChangeArrowheads="1"/>
            </p:cNvSpPr>
            <p:nvPr/>
          </p:nvSpPr>
          <p:spPr bwMode="auto">
            <a:xfrm>
              <a:off x="2907" y="1078"/>
              <a:ext cx="357" cy="74"/>
            </a:xfrm>
            <a:prstGeom prst="triangle">
              <a:avLst>
                <a:gd name="adj" fmla="val 50000"/>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69" name="Line 157"/>
            <p:cNvSpPr>
              <a:spLocks noChangeShapeType="1"/>
            </p:cNvSpPr>
            <p:nvPr/>
          </p:nvSpPr>
          <p:spPr bwMode="auto">
            <a:xfrm>
              <a:off x="2928" y="702"/>
              <a:ext cx="0" cy="587"/>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70" name="Line 158"/>
            <p:cNvSpPr>
              <a:spLocks noChangeShapeType="1"/>
            </p:cNvSpPr>
            <p:nvPr/>
          </p:nvSpPr>
          <p:spPr bwMode="auto">
            <a:xfrm>
              <a:off x="3046" y="768"/>
              <a:ext cx="0" cy="328"/>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71" name="Line 159"/>
            <p:cNvSpPr>
              <a:spLocks noChangeShapeType="1"/>
            </p:cNvSpPr>
            <p:nvPr/>
          </p:nvSpPr>
          <p:spPr bwMode="auto">
            <a:xfrm flipH="1">
              <a:off x="2556" y="984"/>
              <a:ext cx="1094" cy="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72" name="Line 160"/>
            <p:cNvSpPr>
              <a:spLocks noChangeShapeType="1"/>
            </p:cNvSpPr>
            <p:nvPr/>
          </p:nvSpPr>
          <p:spPr bwMode="auto">
            <a:xfrm flipH="1">
              <a:off x="2556" y="864"/>
              <a:ext cx="1094" cy="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73" name="Line 161"/>
            <p:cNvSpPr>
              <a:spLocks noChangeShapeType="1"/>
            </p:cNvSpPr>
            <p:nvPr/>
          </p:nvSpPr>
          <p:spPr bwMode="auto">
            <a:xfrm flipH="1" flipV="1">
              <a:off x="3539" y="1277"/>
              <a:ext cx="109" cy="115"/>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74" name="Line 162"/>
            <p:cNvSpPr>
              <a:spLocks noChangeShapeType="1"/>
            </p:cNvSpPr>
            <p:nvPr/>
          </p:nvSpPr>
          <p:spPr bwMode="auto">
            <a:xfrm flipV="1">
              <a:off x="2558" y="1277"/>
              <a:ext cx="81" cy="115"/>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75" name="Line 163"/>
            <p:cNvSpPr>
              <a:spLocks noChangeShapeType="1"/>
            </p:cNvSpPr>
            <p:nvPr/>
          </p:nvSpPr>
          <p:spPr bwMode="auto">
            <a:xfrm>
              <a:off x="2640" y="702"/>
              <a:ext cx="0" cy="582"/>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76" name="Line 164"/>
            <p:cNvSpPr>
              <a:spLocks noChangeShapeType="1"/>
            </p:cNvSpPr>
            <p:nvPr/>
          </p:nvSpPr>
          <p:spPr bwMode="auto">
            <a:xfrm>
              <a:off x="3552" y="702"/>
              <a:ext cx="0" cy="582"/>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77" name="Line 165"/>
            <p:cNvSpPr>
              <a:spLocks noChangeShapeType="1"/>
            </p:cNvSpPr>
            <p:nvPr/>
          </p:nvSpPr>
          <p:spPr bwMode="auto">
            <a:xfrm flipH="1">
              <a:off x="2639" y="1277"/>
              <a:ext cx="900" cy="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78" name="Line 166"/>
            <p:cNvSpPr>
              <a:spLocks noChangeShapeType="1"/>
            </p:cNvSpPr>
            <p:nvPr/>
          </p:nvSpPr>
          <p:spPr bwMode="auto">
            <a:xfrm>
              <a:off x="2723" y="768"/>
              <a:ext cx="0" cy="624"/>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79" name="Rectangle 167"/>
            <p:cNvSpPr>
              <a:spLocks noChangeArrowheads="1"/>
            </p:cNvSpPr>
            <p:nvPr/>
          </p:nvSpPr>
          <p:spPr bwMode="auto">
            <a:xfrm>
              <a:off x="3374" y="864"/>
              <a:ext cx="98" cy="115"/>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80" name="Rectangle 168"/>
            <p:cNvSpPr>
              <a:spLocks noChangeArrowheads="1"/>
            </p:cNvSpPr>
            <p:nvPr/>
          </p:nvSpPr>
          <p:spPr bwMode="auto">
            <a:xfrm>
              <a:off x="2723" y="864"/>
              <a:ext cx="98" cy="115"/>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81" name="Rectangle 169"/>
            <p:cNvSpPr>
              <a:spLocks noChangeArrowheads="1"/>
            </p:cNvSpPr>
            <p:nvPr/>
          </p:nvSpPr>
          <p:spPr bwMode="auto">
            <a:xfrm>
              <a:off x="3046" y="864"/>
              <a:ext cx="98" cy="115"/>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082" name="Line 170"/>
            <p:cNvSpPr>
              <a:spLocks noChangeShapeType="1"/>
            </p:cNvSpPr>
            <p:nvPr/>
          </p:nvSpPr>
          <p:spPr bwMode="auto">
            <a:xfrm>
              <a:off x="2819" y="768"/>
              <a:ext cx="0" cy="624"/>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83" name="Line 171"/>
            <p:cNvSpPr>
              <a:spLocks noChangeShapeType="1"/>
            </p:cNvSpPr>
            <p:nvPr/>
          </p:nvSpPr>
          <p:spPr bwMode="auto">
            <a:xfrm>
              <a:off x="3374" y="768"/>
              <a:ext cx="0" cy="624"/>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84" name="Line 172"/>
            <p:cNvSpPr>
              <a:spLocks noChangeShapeType="1"/>
            </p:cNvSpPr>
            <p:nvPr/>
          </p:nvSpPr>
          <p:spPr bwMode="auto">
            <a:xfrm>
              <a:off x="3466" y="768"/>
              <a:ext cx="0" cy="624"/>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85" name="Line 173"/>
            <p:cNvSpPr>
              <a:spLocks noChangeShapeType="1"/>
            </p:cNvSpPr>
            <p:nvPr/>
          </p:nvSpPr>
          <p:spPr bwMode="auto">
            <a:xfrm>
              <a:off x="3142" y="768"/>
              <a:ext cx="0" cy="328"/>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086" name="Line 174"/>
            <p:cNvSpPr>
              <a:spLocks noChangeShapeType="1"/>
            </p:cNvSpPr>
            <p:nvPr/>
          </p:nvSpPr>
          <p:spPr bwMode="auto">
            <a:xfrm>
              <a:off x="3264" y="702"/>
              <a:ext cx="0" cy="587"/>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14" name="Group 175"/>
          <p:cNvGrpSpPr>
            <a:grpSpLocks/>
          </p:cNvGrpSpPr>
          <p:nvPr/>
        </p:nvGrpSpPr>
        <p:grpSpPr bwMode="auto">
          <a:xfrm>
            <a:off x="3657599" y="3176940"/>
            <a:ext cx="612132" cy="504797"/>
            <a:chOff x="720" y="2016"/>
            <a:chExt cx="2112" cy="1539"/>
          </a:xfrm>
        </p:grpSpPr>
        <p:sp>
          <p:nvSpPr>
            <p:cNvPr id="1105"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06"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5" name="Group 178"/>
            <p:cNvGrpSpPr>
              <a:grpSpLocks/>
            </p:cNvGrpSpPr>
            <p:nvPr/>
          </p:nvGrpSpPr>
          <p:grpSpPr bwMode="auto">
            <a:xfrm>
              <a:off x="1005" y="2139"/>
              <a:ext cx="400" cy="429"/>
              <a:chOff x="1680" y="3120"/>
              <a:chExt cx="336" cy="336"/>
            </a:xfrm>
          </p:grpSpPr>
          <p:sp>
            <p:nvSpPr>
              <p:cNvPr id="1145"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6"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108"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6" name="Group 182"/>
            <p:cNvGrpSpPr>
              <a:grpSpLocks/>
            </p:cNvGrpSpPr>
            <p:nvPr/>
          </p:nvGrpSpPr>
          <p:grpSpPr bwMode="auto">
            <a:xfrm>
              <a:off x="1005" y="2139"/>
              <a:ext cx="400" cy="429"/>
              <a:chOff x="1680" y="3120"/>
              <a:chExt cx="336" cy="336"/>
            </a:xfrm>
          </p:grpSpPr>
          <p:sp>
            <p:nvSpPr>
              <p:cNvPr id="1143"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4"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7" name="Group 185"/>
            <p:cNvGrpSpPr>
              <a:grpSpLocks/>
            </p:cNvGrpSpPr>
            <p:nvPr/>
          </p:nvGrpSpPr>
          <p:grpSpPr bwMode="auto">
            <a:xfrm>
              <a:off x="1576" y="2139"/>
              <a:ext cx="400" cy="429"/>
              <a:chOff x="1680" y="3120"/>
              <a:chExt cx="336" cy="336"/>
            </a:xfrm>
          </p:grpSpPr>
          <p:sp>
            <p:nvSpPr>
              <p:cNvPr id="1141"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2"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8" name="Group 188"/>
            <p:cNvGrpSpPr>
              <a:grpSpLocks/>
            </p:cNvGrpSpPr>
            <p:nvPr/>
          </p:nvGrpSpPr>
          <p:grpSpPr bwMode="auto">
            <a:xfrm>
              <a:off x="2147" y="2139"/>
              <a:ext cx="400" cy="429"/>
              <a:chOff x="1680" y="3120"/>
              <a:chExt cx="336" cy="336"/>
            </a:xfrm>
          </p:grpSpPr>
          <p:sp>
            <p:nvSpPr>
              <p:cNvPr id="1139"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0"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9" name="Group 191"/>
            <p:cNvGrpSpPr>
              <a:grpSpLocks/>
            </p:cNvGrpSpPr>
            <p:nvPr/>
          </p:nvGrpSpPr>
          <p:grpSpPr bwMode="auto">
            <a:xfrm>
              <a:off x="1094" y="3055"/>
              <a:ext cx="1372" cy="497"/>
              <a:chOff x="1111" y="3055"/>
              <a:chExt cx="1372" cy="497"/>
            </a:xfrm>
          </p:grpSpPr>
          <p:grpSp>
            <p:nvGrpSpPr>
              <p:cNvPr id="20" name="Group 192"/>
              <p:cNvGrpSpPr>
                <a:grpSpLocks/>
              </p:cNvGrpSpPr>
              <p:nvPr/>
            </p:nvGrpSpPr>
            <p:grpSpPr bwMode="auto">
              <a:xfrm>
                <a:off x="1584" y="3136"/>
                <a:ext cx="410" cy="416"/>
                <a:chOff x="2199" y="3610"/>
                <a:chExt cx="345" cy="326"/>
              </a:xfrm>
            </p:grpSpPr>
            <p:grpSp>
              <p:nvGrpSpPr>
                <p:cNvPr id="21" name="Group 193"/>
                <p:cNvGrpSpPr>
                  <a:grpSpLocks/>
                </p:cNvGrpSpPr>
                <p:nvPr/>
              </p:nvGrpSpPr>
              <p:grpSpPr bwMode="auto">
                <a:xfrm>
                  <a:off x="2199" y="3610"/>
                  <a:ext cx="345" cy="326"/>
                  <a:chOff x="2199" y="3610"/>
                  <a:chExt cx="345" cy="326"/>
                </a:xfrm>
              </p:grpSpPr>
              <p:sp>
                <p:nvSpPr>
                  <p:cNvPr id="1135"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2" name="Group 195"/>
                  <p:cNvGrpSpPr>
                    <a:grpSpLocks/>
                  </p:cNvGrpSpPr>
                  <p:nvPr/>
                </p:nvGrpSpPr>
                <p:grpSpPr bwMode="auto">
                  <a:xfrm>
                    <a:off x="2228" y="3648"/>
                    <a:ext cx="288" cy="288"/>
                    <a:chOff x="2208" y="3648"/>
                    <a:chExt cx="288" cy="288"/>
                  </a:xfrm>
                </p:grpSpPr>
                <p:sp>
                  <p:nvSpPr>
                    <p:cNvPr id="1137"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8"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134"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128"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9"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0"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1"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2"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3" name="Group 204"/>
            <p:cNvGrpSpPr>
              <a:grpSpLocks/>
            </p:cNvGrpSpPr>
            <p:nvPr/>
          </p:nvGrpSpPr>
          <p:grpSpPr bwMode="auto">
            <a:xfrm>
              <a:off x="1093" y="2323"/>
              <a:ext cx="1372" cy="221"/>
              <a:chOff x="1093" y="2323"/>
              <a:chExt cx="1372" cy="221"/>
            </a:xfrm>
          </p:grpSpPr>
          <p:sp>
            <p:nvSpPr>
              <p:cNvPr id="1121"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2"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3"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4"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5"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6"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4" name="Group 211"/>
            <p:cNvGrpSpPr>
              <a:grpSpLocks/>
            </p:cNvGrpSpPr>
            <p:nvPr/>
          </p:nvGrpSpPr>
          <p:grpSpPr bwMode="auto">
            <a:xfrm>
              <a:off x="1094" y="2707"/>
              <a:ext cx="1372" cy="221"/>
              <a:chOff x="1093" y="2323"/>
              <a:chExt cx="1372" cy="221"/>
            </a:xfrm>
          </p:grpSpPr>
          <p:sp>
            <p:nvSpPr>
              <p:cNvPr id="1115"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6"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7"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8"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9"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0"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25"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8"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26"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9"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27"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10"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10"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28"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10"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10"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11"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sp>
        <p:nvSpPr>
          <p:cNvPr id="694"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grpSp>
        <p:nvGrpSpPr>
          <p:cNvPr id="29" name="Group 218"/>
          <p:cNvGrpSpPr>
            <a:grpSpLocks/>
          </p:cNvGrpSpPr>
          <p:nvPr/>
        </p:nvGrpSpPr>
        <p:grpSpPr bwMode="auto">
          <a:xfrm>
            <a:off x="2863207" y="3208338"/>
            <a:ext cx="226067" cy="702138"/>
            <a:chOff x="1772" y="2928"/>
            <a:chExt cx="340" cy="1056"/>
          </a:xfrm>
        </p:grpSpPr>
        <p:grpSp>
          <p:nvGrpSpPr>
            <p:cNvPr id="30" name="Group 219"/>
            <p:cNvGrpSpPr>
              <a:grpSpLocks/>
            </p:cNvGrpSpPr>
            <p:nvPr/>
          </p:nvGrpSpPr>
          <p:grpSpPr bwMode="auto">
            <a:xfrm>
              <a:off x="1792" y="3071"/>
              <a:ext cx="296" cy="909"/>
              <a:chOff x="4176" y="1680"/>
              <a:chExt cx="480" cy="1872"/>
            </a:xfrm>
          </p:grpSpPr>
          <p:sp>
            <p:nvSpPr>
              <p:cNvPr id="1155" name="Oval 220"/>
              <p:cNvSpPr>
                <a:spLocks noChangeArrowheads="1"/>
              </p:cNvSpPr>
              <p:nvPr/>
            </p:nvSpPr>
            <p:spPr bwMode="auto">
              <a:xfrm>
                <a:off x="4203" y="1680"/>
                <a:ext cx="432" cy="432"/>
              </a:xfrm>
              <a:prstGeom prst="ellipse">
                <a:avLst/>
              </a:prstGeom>
              <a:noFill/>
              <a:ln w="317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56" name="Line 221"/>
              <p:cNvSpPr>
                <a:spLocks noChangeShapeType="1"/>
              </p:cNvSpPr>
              <p:nvPr/>
            </p:nvSpPr>
            <p:spPr bwMode="auto">
              <a:xfrm>
                <a:off x="4416" y="2112"/>
                <a:ext cx="0" cy="768"/>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157" name="Line 222"/>
              <p:cNvSpPr>
                <a:spLocks noChangeShapeType="1"/>
              </p:cNvSpPr>
              <p:nvPr/>
            </p:nvSpPr>
            <p:spPr bwMode="auto">
              <a:xfrm flipH="1">
                <a:off x="4224" y="2880"/>
                <a:ext cx="192" cy="672"/>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158" name="Line 223"/>
              <p:cNvSpPr>
                <a:spLocks noChangeShapeType="1"/>
              </p:cNvSpPr>
              <p:nvPr/>
            </p:nvSpPr>
            <p:spPr bwMode="auto">
              <a:xfrm>
                <a:off x="4416" y="2880"/>
                <a:ext cx="192" cy="672"/>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159" name="Line 224"/>
              <p:cNvSpPr>
                <a:spLocks noChangeShapeType="1"/>
              </p:cNvSpPr>
              <p:nvPr/>
            </p:nvSpPr>
            <p:spPr bwMode="auto">
              <a:xfrm flipH="1">
                <a:off x="4176" y="2256"/>
                <a:ext cx="240" cy="432"/>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160" name="Line 225"/>
              <p:cNvSpPr>
                <a:spLocks noChangeShapeType="1"/>
              </p:cNvSpPr>
              <p:nvPr/>
            </p:nvSpPr>
            <p:spPr bwMode="auto">
              <a:xfrm>
                <a:off x="4416" y="2256"/>
                <a:ext cx="240" cy="432"/>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31" name="Group 226"/>
            <p:cNvGrpSpPr>
              <a:grpSpLocks/>
            </p:cNvGrpSpPr>
            <p:nvPr/>
          </p:nvGrpSpPr>
          <p:grpSpPr bwMode="auto">
            <a:xfrm>
              <a:off x="1772" y="2937"/>
              <a:ext cx="340" cy="368"/>
              <a:chOff x="1776" y="2592"/>
              <a:chExt cx="1200" cy="1152"/>
            </a:xfrm>
          </p:grpSpPr>
          <p:sp>
            <p:nvSpPr>
              <p:cNvPr id="1150" name="Oval 227"/>
              <p:cNvSpPr>
                <a:spLocks noChangeArrowheads="1"/>
              </p:cNvSpPr>
              <p:nvPr/>
            </p:nvSpPr>
            <p:spPr bwMode="auto">
              <a:xfrm>
                <a:off x="1872" y="3097"/>
                <a:ext cx="1104" cy="144"/>
              </a:xfrm>
              <a:prstGeom prst="ellipse">
                <a:avLst/>
              </a:prstGeom>
              <a:solidFill>
                <a:srgbClr val="EEE800"/>
              </a:solidFill>
              <a:ln w="317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51" name="AutoShape 228"/>
              <p:cNvSpPr>
                <a:spLocks noChangeArrowheads="1"/>
              </p:cNvSpPr>
              <p:nvPr/>
            </p:nvSpPr>
            <p:spPr bwMode="auto">
              <a:xfrm>
                <a:off x="1776" y="2592"/>
                <a:ext cx="1056" cy="1152"/>
              </a:xfrm>
              <a:custGeom>
                <a:avLst/>
                <a:gdLst>
                  <a:gd name="G0" fmla="+- 104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
                  <a:gd name="G18" fmla="*/ 104 1 2"/>
                  <a:gd name="G19" fmla="+- G18 5400 0"/>
                  <a:gd name="G20" fmla="cos G19 11796480"/>
                  <a:gd name="G21" fmla="sin G19 11796480"/>
                  <a:gd name="G22" fmla="+- G20 10800 0"/>
                  <a:gd name="G23" fmla="+- G21 10800 0"/>
                  <a:gd name="G24" fmla="+- 10800 0 G20"/>
                  <a:gd name="G25" fmla="+- 104 10800 0"/>
                  <a:gd name="G26" fmla="?: G9 G17 G25"/>
                  <a:gd name="G27" fmla="?: G9 0 21600"/>
                  <a:gd name="G28" fmla="cos 10800 11796480"/>
                  <a:gd name="G29" fmla="sin 10800 11796480"/>
                  <a:gd name="G30" fmla="sin 104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48 w 21600"/>
                  <a:gd name="T15" fmla="*/ 10800 h 21600"/>
                  <a:gd name="T16" fmla="*/ 10800 w 21600"/>
                  <a:gd name="T17" fmla="*/ 10696 h 21600"/>
                  <a:gd name="T18" fmla="*/ 16252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696" y="10800"/>
                    </a:moveTo>
                    <a:cubicBezTo>
                      <a:pt x="10696" y="10742"/>
                      <a:pt x="10742" y="10696"/>
                      <a:pt x="10800" y="10696"/>
                    </a:cubicBezTo>
                    <a:cubicBezTo>
                      <a:pt x="10857" y="10695"/>
                      <a:pt x="10903" y="10742"/>
                      <a:pt x="10904" y="10799"/>
                    </a:cubicBezTo>
                    <a:lnTo>
                      <a:pt x="21600" y="10800"/>
                    </a:lnTo>
                    <a:cubicBezTo>
                      <a:pt x="21600" y="4835"/>
                      <a:pt x="16764" y="0"/>
                      <a:pt x="10800" y="0"/>
                    </a:cubicBezTo>
                    <a:cubicBezTo>
                      <a:pt x="4835" y="0"/>
                      <a:pt x="0" y="4835"/>
                      <a:pt x="0" y="10800"/>
                    </a:cubicBezTo>
                    <a:close/>
                  </a:path>
                </a:pathLst>
              </a:custGeom>
              <a:gradFill rotWithShape="1">
                <a:gsLst>
                  <a:gs pos="0">
                    <a:srgbClr val="FFFF00"/>
                  </a:gs>
                  <a:gs pos="100000">
                    <a:srgbClr val="DCD700"/>
                  </a:gs>
                </a:gsLst>
                <a:lin ang="0" scaled="1"/>
              </a:gra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52" name="Rectangle 229"/>
              <p:cNvSpPr>
                <a:spLocks noChangeArrowheads="1"/>
              </p:cNvSpPr>
              <p:nvPr/>
            </p:nvSpPr>
            <p:spPr bwMode="auto">
              <a:xfrm>
                <a:off x="2496" y="2736"/>
                <a:ext cx="240" cy="432"/>
              </a:xfrm>
              <a:prstGeom prst="rect">
                <a:avLst/>
              </a:prstGeom>
              <a:solidFill>
                <a:srgbClr val="DCD700"/>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53" name="Freeform 230"/>
              <p:cNvSpPr>
                <a:spLocks/>
              </p:cNvSpPr>
              <p:nvPr/>
            </p:nvSpPr>
            <p:spPr bwMode="auto">
              <a:xfrm>
                <a:off x="2400" y="2736"/>
                <a:ext cx="96" cy="432"/>
              </a:xfrm>
              <a:custGeom>
                <a:avLst/>
                <a:gdLst/>
                <a:ahLst/>
                <a:cxnLst>
                  <a:cxn ang="0">
                    <a:pos x="96" y="0"/>
                  </a:cxn>
                  <a:cxn ang="0">
                    <a:pos x="0" y="0"/>
                  </a:cxn>
                  <a:cxn ang="0">
                    <a:pos x="96" y="432"/>
                  </a:cxn>
                  <a:cxn ang="0">
                    <a:pos x="96" y="0"/>
                  </a:cxn>
                </a:cxnLst>
                <a:rect l="0" t="0" r="r" b="b"/>
                <a:pathLst>
                  <a:path w="96" h="432">
                    <a:moveTo>
                      <a:pt x="96" y="0"/>
                    </a:moveTo>
                    <a:lnTo>
                      <a:pt x="0" y="0"/>
                    </a:lnTo>
                    <a:lnTo>
                      <a:pt x="96" y="432"/>
                    </a:lnTo>
                    <a:lnTo>
                      <a:pt x="96" y="0"/>
                    </a:lnTo>
                    <a:close/>
                  </a:path>
                </a:pathLst>
              </a:custGeom>
              <a:solidFill>
                <a:srgbClr val="FFFF66"/>
              </a:solid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154" name="AutoShape 231"/>
              <p:cNvSpPr>
                <a:spLocks noChangeArrowheads="1"/>
              </p:cNvSpPr>
              <p:nvPr/>
            </p:nvSpPr>
            <p:spPr bwMode="auto">
              <a:xfrm rot="-67339233">
                <a:off x="1984" y="2739"/>
                <a:ext cx="416" cy="333"/>
              </a:xfrm>
              <a:custGeom>
                <a:avLst/>
                <a:gdLst>
                  <a:gd name="G0" fmla="+- 5865 0 0"/>
                  <a:gd name="G1" fmla="+- -8155340 0 0"/>
                  <a:gd name="G2" fmla="+- 0 0 -8155340"/>
                  <a:gd name="T0" fmla="*/ 0 256 1"/>
                  <a:gd name="T1" fmla="*/ 180 256 1"/>
                  <a:gd name="G3" fmla="+- -8155340 T0 T1"/>
                  <a:gd name="T2" fmla="*/ 0 256 1"/>
                  <a:gd name="T3" fmla="*/ 90 256 1"/>
                  <a:gd name="G4" fmla="+- -8155340 T2 T3"/>
                  <a:gd name="G5" fmla="*/ G4 2 1"/>
                  <a:gd name="T4" fmla="*/ 90 256 1"/>
                  <a:gd name="T5" fmla="*/ 0 256 1"/>
                  <a:gd name="G6" fmla="+- -8155340 T4 T5"/>
                  <a:gd name="G7" fmla="*/ G6 2 1"/>
                  <a:gd name="G8" fmla="abs -815534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865"/>
                  <a:gd name="G18" fmla="*/ 5865 1 2"/>
                  <a:gd name="G19" fmla="+- G18 5400 0"/>
                  <a:gd name="G20" fmla="cos G19 -8155340"/>
                  <a:gd name="G21" fmla="sin G19 -8155340"/>
                  <a:gd name="G22" fmla="+- G20 10800 0"/>
                  <a:gd name="G23" fmla="+- G21 10800 0"/>
                  <a:gd name="G24" fmla="+- 10800 0 G20"/>
                  <a:gd name="G25" fmla="+- 5865 10800 0"/>
                  <a:gd name="G26" fmla="?: G9 G17 G25"/>
                  <a:gd name="G27" fmla="?: G9 0 21600"/>
                  <a:gd name="G28" fmla="cos 10800 -8155340"/>
                  <a:gd name="G29" fmla="sin 10800 -8155340"/>
                  <a:gd name="G30" fmla="sin 5865 -8155340"/>
                  <a:gd name="G31" fmla="+- G28 10800 0"/>
                  <a:gd name="G32" fmla="+- G29 10800 0"/>
                  <a:gd name="G33" fmla="+- G30 10800 0"/>
                  <a:gd name="G34" fmla="?: G4 0 G31"/>
                  <a:gd name="G35" fmla="?: -8155340 G34 0"/>
                  <a:gd name="G36" fmla="?: G6 G35 G31"/>
                  <a:gd name="G37" fmla="+- 21600 0 G36"/>
                  <a:gd name="G38" fmla="?: G4 0 G33"/>
                  <a:gd name="G39" fmla="?: -8155340 G38 G32"/>
                  <a:gd name="G40" fmla="?: G6 G39 0"/>
                  <a:gd name="G41" fmla="?: G4 G32 21600"/>
                  <a:gd name="G42" fmla="?: G6 G41 G33"/>
                  <a:gd name="T12" fmla="*/ 10800 w 21600"/>
                  <a:gd name="T13" fmla="*/ 0 h 21600"/>
                  <a:gd name="T14" fmla="*/ 6087 w 21600"/>
                  <a:gd name="T15" fmla="*/ 3927 h 21600"/>
                  <a:gd name="T16" fmla="*/ 10800 w 21600"/>
                  <a:gd name="T17" fmla="*/ 4935 h 21600"/>
                  <a:gd name="T18" fmla="*/ 15513 w 21600"/>
                  <a:gd name="T19" fmla="*/ 392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483" y="5963"/>
                    </a:moveTo>
                    <a:cubicBezTo>
                      <a:pt x="8459" y="5293"/>
                      <a:pt x="9615" y="4934"/>
                      <a:pt x="10800" y="4935"/>
                    </a:cubicBezTo>
                    <a:cubicBezTo>
                      <a:pt x="11984" y="4935"/>
                      <a:pt x="13140" y="5293"/>
                      <a:pt x="14116" y="5963"/>
                    </a:cubicBezTo>
                    <a:lnTo>
                      <a:pt x="16907" y="1893"/>
                    </a:lnTo>
                    <a:cubicBezTo>
                      <a:pt x="15109" y="659"/>
                      <a:pt x="12980" y="-1"/>
                      <a:pt x="10799" y="0"/>
                    </a:cubicBezTo>
                    <a:cubicBezTo>
                      <a:pt x="8619" y="0"/>
                      <a:pt x="6490" y="659"/>
                      <a:pt x="4692" y="1893"/>
                    </a:cubicBezTo>
                    <a:close/>
                  </a:path>
                </a:pathLst>
              </a:custGeom>
              <a:solidFill>
                <a:schemeClr val="bg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pic>
        <p:nvPicPr>
          <p:cNvPr id="1161" name="Picture 232">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2" cstate="print"/>
          <a:srcRect/>
          <a:stretch>
            <a:fillRect/>
          </a:stretch>
        </p:blipFill>
        <p:spPr bwMode="auto">
          <a:xfrm>
            <a:off x="4114800" y="7132638"/>
            <a:ext cx="304800" cy="304800"/>
          </a:xfrm>
          <a:prstGeom prst="rect">
            <a:avLst/>
          </a:prstGeom>
          <a:noFill/>
        </p:spPr>
      </p:pic>
      <p:pic>
        <p:nvPicPr>
          <p:cNvPr id="1162" name="Picture 233">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2" cstate="print"/>
          <a:srcRect/>
          <a:stretch>
            <a:fillRect/>
          </a:stretch>
        </p:blipFill>
        <p:spPr bwMode="auto">
          <a:xfrm>
            <a:off x="3657600" y="7132638"/>
            <a:ext cx="304800" cy="304800"/>
          </a:xfrm>
          <a:prstGeom prst="rect">
            <a:avLst/>
          </a:prstGeom>
          <a:noFill/>
        </p:spPr>
      </p:pic>
      <p:pic>
        <p:nvPicPr>
          <p:cNvPr id="1163" name="Picture 234" descr="Saw-Transparent"/>
          <p:cNvPicPr preferRelativeResize="0">
            <a:picLocks noChangeArrowheads="1"/>
          </p:cNvPicPr>
          <p:nvPr/>
        </p:nvPicPr>
        <p:blipFill>
          <a:blip r:embed="rId13" cstate="print"/>
          <a:srcRect/>
          <a:stretch>
            <a:fillRect/>
          </a:stretch>
        </p:blipFill>
        <p:spPr bwMode="auto">
          <a:xfrm rot="19020000" flipH="1">
            <a:off x="3225931" y="2985473"/>
            <a:ext cx="610382" cy="292558"/>
          </a:xfrm>
          <a:prstGeom prst="rect">
            <a:avLst/>
          </a:prstGeom>
          <a:noFill/>
        </p:spPr>
      </p:pic>
      <p:pic>
        <p:nvPicPr>
          <p:cNvPr id="1164" name="Picture 235" descr="Saw-Transparent"/>
          <p:cNvPicPr preferRelativeResize="0">
            <a:picLocks noChangeArrowheads="1"/>
          </p:cNvPicPr>
          <p:nvPr/>
        </p:nvPicPr>
        <p:blipFill>
          <a:blip r:embed="rId14" cstate="print"/>
          <a:srcRect/>
          <a:stretch>
            <a:fillRect/>
          </a:stretch>
        </p:blipFill>
        <p:spPr bwMode="auto">
          <a:xfrm rot="19020000" flipH="1">
            <a:off x="3423632" y="2824796"/>
            <a:ext cx="625010" cy="299207"/>
          </a:xfrm>
          <a:prstGeom prst="rect">
            <a:avLst/>
          </a:prstGeom>
          <a:noFill/>
        </p:spPr>
      </p:pic>
      <p:grpSp>
        <p:nvGrpSpPr>
          <p:cNvPr id="736" name="Group 236"/>
          <p:cNvGrpSpPr>
            <a:grpSpLocks/>
          </p:cNvGrpSpPr>
          <p:nvPr/>
        </p:nvGrpSpPr>
        <p:grpSpPr bwMode="auto">
          <a:xfrm>
            <a:off x="3127248" y="3502152"/>
            <a:ext cx="226067" cy="702138"/>
            <a:chOff x="1772" y="2928"/>
            <a:chExt cx="340" cy="1056"/>
          </a:xfrm>
        </p:grpSpPr>
        <p:grpSp>
          <p:nvGrpSpPr>
            <p:cNvPr id="737" name="Group 237"/>
            <p:cNvGrpSpPr>
              <a:grpSpLocks/>
            </p:cNvGrpSpPr>
            <p:nvPr/>
          </p:nvGrpSpPr>
          <p:grpSpPr bwMode="auto">
            <a:xfrm>
              <a:off x="1792" y="3071"/>
              <a:ext cx="296" cy="909"/>
              <a:chOff x="4176" y="1680"/>
              <a:chExt cx="480" cy="1872"/>
            </a:xfrm>
          </p:grpSpPr>
          <p:sp>
            <p:nvSpPr>
              <p:cNvPr id="1173" name="Oval 238"/>
              <p:cNvSpPr>
                <a:spLocks noChangeArrowheads="1"/>
              </p:cNvSpPr>
              <p:nvPr/>
            </p:nvSpPr>
            <p:spPr bwMode="auto">
              <a:xfrm>
                <a:off x="4203" y="1680"/>
                <a:ext cx="432" cy="432"/>
              </a:xfrm>
              <a:prstGeom prst="ellipse">
                <a:avLst/>
              </a:prstGeom>
              <a:noFill/>
              <a:ln w="317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74" name="Line 239"/>
              <p:cNvSpPr>
                <a:spLocks noChangeShapeType="1"/>
              </p:cNvSpPr>
              <p:nvPr/>
            </p:nvSpPr>
            <p:spPr bwMode="auto">
              <a:xfrm>
                <a:off x="4416" y="2112"/>
                <a:ext cx="0" cy="768"/>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175" name="Line 240"/>
              <p:cNvSpPr>
                <a:spLocks noChangeShapeType="1"/>
              </p:cNvSpPr>
              <p:nvPr/>
            </p:nvSpPr>
            <p:spPr bwMode="auto">
              <a:xfrm flipH="1">
                <a:off x="4224" y="2880"/>
                <a:ext cx="192" cy="672"/>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176" name="Line 241"/>
              <p:cNvSpPr>
                <a:spLocks noChangeShapeType="1"/>
              </p:cNvSpPr>
              <p:nvPr/>
            </p:nvSpPr>
            <p:spPr bwMode="auto">
              <a:xfrm>
                <a:off x="4416" y="2880"/>
                <a:ext cx="192" cy="672"/>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177" name="Line 242"/>
              <p:cNvSpPr>
                <a:spLocks noChangeShapeType="1"/>
              </p:cNvSpPr>
              <p:nvPr/>
            </p:nvSpPr>
            <p:spPr bwMode="auto">
              <a:xfrm flipH="1">
                <a:off x="4176" y="2256"/>
                <a:ext cx="240" cy="432"/>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178" name="Line 243"/>
              <p:cNvSpPr>
                <a:spLocks noChangeShapeType="1"/>
              </p:cNvSpPr>
              <p:nvPr/>
            </p:nvSpPr>
            <p:spPr bwMode="auto">
              <a:xfrm>
                <a:off x="4416" y="2256"/>
                <a:ext cx="240" cy="432"/>
              </a:xfrm>
              <a:prstGeom prst="line">
                <a:avLst/>
              </a:prstGeom>
              <a:noFill/>
              <a:ln w="317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738" name="Group 244"/>
            <p:cNvGrpSpPr>
              <a:grpSpLocks/>
            </p:cNvGrpSpPr>
            <p:nvPr/>
          </p:nvGrpSpPr>
          <p:grpSpPr bwMode="auto">
            <a:xfrm>
              <a:off x="1772" y="2937"/>
              <a:ext cx="340" cy="368"/>
              <a:chOff x="1776" y="2592"/>
              <a:chExt cx="1200" cy="1152"/>
            </a:xfrm>
          </p:grpSpPr>
          <p:sp>
            <p:nvSpPr>
              <p:cNvPr id="1168" name="Oval 245"/>
              <p:cNvSpPr>
                <a:spLocks noChangeArrowheads="1"/>
              </p:cNvSpPr>
              <p:nvPr/>
            </p:nvSpPr>
            <p:spPr bwMode="auto">
              <a:xfrm>
                <a:off x="1872" y="3097"/>
                <a:ext cx="1104" cy="144"/>
              </a:xfrm>
              <a:prstGeom prst="ellipse">
                <a:avLst/>
              </a:prstGeom>
              <a:solidFill>
                <a:srgbClr val="EEE800"/>
              </a:solidFill>
              <a:ln w="317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69" name="AutoShape 246"/>
              <p:cNvSpPr>
                <a:spLocks noChangeArrowheads="1"/>
              </p:cNvSpPr>
              <p:nvPr/>
            </p:nvSpPr>
            <p:spPr bwMode="auto">
              <a:xfrm>
                <a:off x="1776" y="2592"/>
                <a:ext cx="1056" cy="1152"/>
              </a:xfrm>
              <a:custGeom>
                <a:avLst/>
                <a:gdLst>
                  <a:gd name="G0" fmla="+- 104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
                  <a:gd name="G18" fmla="*/ 104 1 2"/>
                  <a:gd name="G19" fmla="+- G18 5400 0"/>
                  <a:gd name="G20" fmla="cos G19 11796480"/>
                  <a:gd name="G21" fmla="sin G19 11796480"/>
                  <a:gd name="G22" fmla="+- G20 10800 0"/>
                  <a:gd name="G23" fmla="+- G21 10800 0"/>
                  <a:gd name="G24" fmla="+- 10800 0 G20"/>
                  <a:gd name="G25" fmla="+- 104 10800 0"/>
                  <a:gd name="G26" fmla="?: G9 G17 G25"/>
                  <a:gd name="G27" fmla="?: G9 0 21600"/>
                  <a:gd name="G28" fmla="cos 10800 11796480"/>
                  <a:gd name="G29" fmla="sin 10800 11796480"/>
                  <a:gd name="G30" fmla="sin 104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48 w 21600"/>
                  <a:gd name="T15" fmla="*/ 10800 h 21600"/>
                  <a:gd name="T16" fmla="*/ 10800 w 21600"/>
                  <a:gd name="T17" fmla="*/ 10696 h 21600"/>
                  <a:gd name="T18" fmla="*/ 16252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696" y="10800"/>
                    </a:moveTo>
                    <a:cubicBezTo>
                      <a:pt x="10696" y="10742"/>
                      <a:pt x="10742" y="10696"/>
                      <a:pt x="10800" y="10696"/>
                    </a:cubicBezTo>
                    <a:cubicBezTo>
                      <a:pt x="10857" y="10695"/>
                      <a:pt x="10903" y="10742"/>
                      <a:pt x="10904" y="10799"/>
                    </a:cubicBezTo>
                    <a:lnTo>
                      <a:pt x="21600" y="10800"/>
                    </a:lnTo>
                    <a:cubicBezTo>
                      <a:pt x="21600" y="4835"/>
                      <a:pt x="16764" y="0"/>
                      <a:pt x="10800" y="0"/>
                    </a:cubicBezTo>
                    <a:cubicBezTo>
                      <a:pt x="4835" y="0"/>
                      <a:pt x="0" y="4835"/>
                      <a:pt x="0" y="10800"/>
                    </a:cubicBezTo>
                    <a:close/>
                  </a:path>
                </a:pathLst>
              </a:custGeom>
              <a:gradFill rotWithShape="1">
                <a:gsLst>
                  <a:gs pos="0">
                    <a:srgbClr val="FFFF00"/>
                  </a:gs>
                  <a:gs pos="100000">
                    <a:srgbClr val="DCD700"/>
                  </a:gs>
                </a:gsLst>
                <a:lin ang="0" scaled="1"/>
              </a:gra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70" name="Rectangle 247"/>
              <p:cNvSpPr>
                <a:spLocks noChangeArrowheads="1"/>
              </p:cNvSpPr>
              <p:nvPr/>
            </p:nvSpPr>
            <p:spPr bwMode="auto">
              <a:xfrm>
                <a:off x="2496" y="2736"/>
                <a:ext cx="240" cy="432"/>
              </a:xfrm>
              <a:prstGeom prst="rect">
                <a:avLst/>
              </a:prstGeom>
              <a:solidFill>
                <a:srgbClr val="DCD700"/>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71" name="Freeform 248"/>
              <p:cNvSpPr>
                <a:spLocks/>
              </p:cNvSpPr>
              <p:nvPr/>
            </p:nvSpPr>
            <p:spPr bwMode="auto">
              <a:xfrm>
                <a:off x="2400" y="2736"/>
                <a:ext cx="96" cy="432"/>
              </a:xfrm>
              <a:custGeom>
                <a:avLst/>
                <a:gdLst/>
                <a:ahLst/>
                <a:cxnLst>
                  <a:cxn ang="0">
                    <a:pos x="96" y="0"/>
                  </a:cxn>
                  <a:cxn ang="0">
                    <a:pos x="0" y="0"/>
                  </a:cxn>
                  <a:cxn ang="0">
                    <a:pos x="96" y="432"/>
                  </a:cxn>
                  <a:cxn ang="0">
                    <a:pos x="96" y="0"/>
                  </a:cxn>
                </a:cxnLst>
                <a:rect l="0" t="0" r="r" b="b"/>
                <a:pathLst>
                  <a:path w="96" h="432">
                    <a:moveTo>
                      <a:pt x="96" y="0"/>
                    </a:moveTo>
                    <a:lnTo>
                      <a:pt x="0" y="0"/>
                    </a:lnTo>
                    <a:lnTo>
                      <a:pt x="96" y="432"/>
                    </a:lnTo>
                    <a:lnTo>
                      <a:pt x="96" y="0"/>
                    </a:lnTo>
                    <a:close/>
                  </a:path>
                </a:pathLst>
              </a:custGeom>
              <a:solidFill>
                <a:srgbClr val="FFFF66"/>
              </a:solid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172" name="AutoShape 249"/>
              <p:cNvSpPr>
                <a:spLocks noChangeArrowheads="1"/>
              </p:cNvSpPr>
              <p:nvPr/>
            </p:nvSpPr>
            <p:spPr bwMode="auto">
              <a:xfrm rot="-67339233">
                <a:off x="1984" y="2739"/>
                <a:ext cx="416" cy="333"/>
              </a:xfrm>
              <a:custGeom>
                <a:avLst/>
                <a:gdLst>
                  <a:gd name="G0" fmla="+- 5865 0 0"/>
                  <a:gd name="G1" fmla="+- -8155340 0 0"/>
                  <a:gd name="G2" fmla="+- 0 0 -8155340"/>
                  <a:gd name="T0" fmla="*/ 0 256 1"/>
                  <a:gd name="T1" fmla="*/ 180 256 1"/>
                  <a:gd name="G3" fmla="+- -8155340 T0 T1"/>
                  <a:gd name="T2" fmla="*/ 0 256 1"/>
                  <a:gd name="T3" fmla="*/ 90 256 1"/>
                  <a:gd name="G4" fmla="+- -8155340 T2 T3"/>
                  <a:gd name="G5" fmla="*/ G4 2 1"/>
                  <a:gd name="T4" fmla="*/ 90 256 1"/>
                  <a:gd name="T5" fmla="*/ 0 256 1"/>
                  <a:gd name="G6" fmla="+- -8155340 T4 T5"/>
                  <a:gd name="G7" fmla="*/ G6 2 1"/>
                  <a:gd name="G8" fmla="abs -815534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865"/>
                  <a:gd name="G18" fmla="*/ 5865 1 2"/>
                  <a:gd name="G19" fmla="+- G18 5400 0"/>
                  <a:gd name="G20" fmla="cos G19 -8155340"/>
                  <a:gd name="G21" fmla="sin G19 -8155340"/>
                  <a:gd name="G22" fmla="+- G20 10800 0"/>
                  <a:gd name="G23" fmla="+- G21 10800 0"/>
                  <a:gd name="G24" fmla="+- 10800 0 G20"/>
                  <a:gd name="G25" fmla="+- 5865 10800 0"/>
                  <a:gd name="G26" fmla="?: G9 G17 G25"/>
                  <a:gd name="G27" fmla="?: G9 0 21600"/>
                  <a:gd name="G28" fmla="cos 10800 -8155340"/>
                  <a:gd name="G29" fmla="sin 10800 -8155340"/>
                  <a:gd name="G30" fmla="sin 5865 -8155340"/>
                  <a:gd name="G31" fmla="+- G28 10800 0"/>
                  <a:gd name="G32" fmla="+- G29 10800 0"/>
                  <a:gd name="G33" fmla="+- G30 10800 0"/>
                  <a:gd name="G34" fmla="?: G4 0 G31"/>
                  <a:gd name="G35" fmla="?: -8155340 G34 0"/>
                  <a:gd name="G36" fmla="?: G6 G35 G31"/>
                  <a:gd name="G37" fmla="+- 21600 0 G36"/>
                  <a:gd name="G38" fmla="?: G4 0 G33"/>
                  <a:gd name="G39" fmla="?: -8155340 G38 G32"/>
                  <a:gd name="G40" fmla="?: G6 G39 0"/>
                  <a:gd name="G41" fmla="?: G4 G32 21600"/>
                  <a:gd name="G42" fmla="?: G6 G41 G33"/>
                  <a:gd name="T12" fmla="*/ 10800 w 21600"/>
                  <a:gd name="T13" fmla="*/ 0 h 21600"/>
                  <a:gd name="T14" fmla="*/ 6087 w 21600"/>
                  <a:gd name="T15" fmla="*/ 3927 h 21600"/>
                  <a:gd name="T16" fmla="*/ 10800 w 21600"/>
                  <a:gd name="T17" fmla="*/ 4935 h 21600"/>
                  <a:gd name="T18" fmla="*/ 15513 w 21600"/>
                  <a:gd name="T19" fmla="*/ 392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483" y="5963"/>
                    </a:moveTo>
                    <a:cubicBezTo>
                      <a:pt x="8459" y="5293"/>
                      <a:pt x="9615" y="4934"/>
                      <a:pt x="10800" y="4935"/>
                    </a:cubicBezTo>
                    <a:cubicBezTo>
                      <a:pt x="11984" y="4935"/>
                      <a:pt x="13140" y="5293"/>
                      <a:pt x="14116" y="5963"/>
                    </a:cubicBezTo>
                    <a:lnTo>
                      <a:pt x="16907" y="1893"/>
                    </a:lnTo>
                    <a:cubicBezTo>
                      <a:pt x="15109" y="659"/>
                      <a:pt x="12980" y="-1"/>
                      <a:pt x="10799" y="0"/>
                    </a:cubicBezTo>
                    <a:cubicBezTo>
                      <a:pt x="8619" y="0"/>
                      <a:pt x="6490" y="659"/>
                      <a:pt x="4692" y="1893"/>
                    </a:cubicBezTo>
                    <a:close/>
                  </a:path>
                </a:pathLst>
              </a:custGeom>
              <a:solidFill>
                <a:schemeClr val="bg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739" name="Group 250"/>
          <p:cNvGrpSpPr>
            <a:grpSpLocks/>
          </p:cNvGrpSpPr>
          <p:nvPr/>
        </p:nvGrpSpPr>
        <p:grpSpPr bwMode="auto">
          <a:xfrm rot="20580000">
            <a:off x="3268443" y="3170372"/>
            <a:ext cx="375006" cy="521285"/>
            <a:chOff x="2736" y="2544"/>
            <a:chExt cx="1008" cy="1392"/>
          </a:xfrm>
        </p:grpSpPr>
        <p:sp>
          <p:nvSpPr>
            <p:cNvPr id="1180" name="AutoShape 251"/>
            <p:cNvSpPr>
              <a:spLocks noChangeArrowheads="1"/>
            </p:cNvSpPr>
            <p:nvPr/>
          </p:nvSpPr>
          <p:spPr bwMode="auto">
            <a:xfrm>
              <a:off x="3120" y="2640"/>
              <a:ext cx="240" cy="1296"/>
            </a:xfrm>
            <a:prstGeom prst="can">
              <a:avLst>
                <a:gd name="adj" fmla="val 28325"/>
              </a:avLst>
            </a:prstGeom>
            <a:gradFill rotWithShape="1">
              <a:gsLst>
                <a:gs pos="0">
                  <a:srgbClr val="BFA27B"/>
                </a:gs>
                <a:gs pos="100000">
                  <a:srgbClr val="957243"/>
                </a:gs>
              </a:gsLst>
              <a:lin ang="0" scaled="1"/>
            </a:gradFill>
            <a:ln w="952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81" name="Rectangle 252"/>
            <p:cNvSpPr>
              <a:spLocks noChangeArrowheads="1"/>
            </p:cNvSpPr>
            <p:nvPr/>
          </p:nvSpPr>
          <p:spPr bwMode="auto">
            <a:xfrm>
              <a:off x="3408" y="2544"/>
              <a:ext cx="96" cy="336"/>
            </a:xfrm>
            <a:prstGeom prst="rect">
              <a:avLst/>
            </a:prstGeom>
            <a:gradFill rotWithShape="1">
              <a:gsLst>
                <a:gs pos="0">
                  <a:srgbClr val="969696">
                    <a:gamma/>
                    <a:shade val="66275"/>
                    <a:invGamma/>
                  </a:srgbClr>
                </a:gs>
                <a:gs pos="100000">
                  <a:srgbClr val="969696"/>
                </a:gs>
              </a:gsLst>
              <a:lin ang="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82" name="AutoShape 253"/>
            <p:cNvSpPr>
              <a:spLocks noChangeArrowheads="1"/>
            </p:cNvSpPr>
            <p:nvPr/>
          </p:nvSpPr>
          <p:spPr bwMode="auto">
            <a:xfrm rot="5400000">
              <a:off x="3377" y="2657"/>
              <a:ext cx="240" cy="110"/>
            </a:xfrm>
            <a:prstGeom prst="can">
              <a:avLst>
                <a:gd name="adj" fmla="val 50000"/>
              </a:avLst>
            </a:prstGeom>
            <a:solidFill>
              <a:srgbClr val="808080"/>
            </a:solidFill>
            <a:ln w="317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83" name="AutoShape 254"/>
            <p:cNvSpPr>
              <a:spLocks noChangeArrowheads="1"/>
            </p:cNvSpPr>
            <p:nvPr/>
          </p:nvSpPr>
          <p:spPr bwMode="auto">
            <a:xfrm rot="5400000">
              <a:off x="3456" y="2591"/>
              <a:ext cx="336" cy="241"/>
            </a:xfrm>
            <a:prstGeom prst="can">
              <a:avLst>
                <a:gd name="adj" fmla="val 50000"/>
              </a:avLst>
            </a:prstGeom>
            <a:gradFill rotWithShape="1">
              <a:gsLst>
                <a:gs pos="0">
                  <a:srgbClr val="C0C0C0"/>
                </a:gs>
                <a:gs pos="100000">
                  <a:srgbClr val="C0C0C0">
                    <a:gamma/>
                    <a:shade val="76078"/>
                    <a:invGamma/>
                  </a:srgbClr>
                </a:gs>
              </a:gsLst>
              <a:lin ang="5400000" scaled="1"/>
            </a:gradFill>
            <a:ln w="317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84" name="AutoShape 255"/>
            <p:cNvSpPr>
              <a:spLocks noChangeArrowheads="1"/>
            </p:cNvSpPr>
            <p:nvPr/>
          </p:nvSpPr>
          <p:spPr bwMode="auto">
            <a:xfrm rot="5006097">
              <a:off x="2952" y="2424"/>
              <a:ext cx="336" cy="576"/>
            </a:xfrm>
            <a:prstGeom prst="moon">
              <a:avLst>
                <a:gd name="adj" fmla="val 46843"/>
              </a:avLst>
            </a:prstGeom>
            <a:solidFill>
              <a:srgbClr val="969696"/>
            </a:soli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85" name="AutoShape 256"/>
            <p:cNvSpPr>
              <a:spLocks noChangeArrowheads="1"/>
            </p:cNvSpPr>
            <p:nvPr/>
          </p:nvSpPr>
          <p:spPr bwMode="auto">
            <a:xfrm rot="5006097">
              <a:off x="2856" y="2429"/>
              <a:ext cx="336" cy="576"/>
            </a:xfrm>
            <a:prstGeom prst="moon">
              <a:avLst>
                <a:gd name="adj" fmla="val 38130"/>
              </a:avLst>
            </a:prstGeom>
            <a:solidFill>
              <a:srgbClr val="C0C0C0"/>
            </a:soli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86" name="Rectangle 257"/>
            <p:cNvSpPr>
              <a:spLocks noChangeArrowheads="1"/>
            </p:cNvSpPr>
            <p:nvPr/>
          </p:nvSpPr>
          <p:spPr bwMode="auto">
            <a:xfrm>
              <a:off x="2976" y="2544"/>
              <a:ext cx="432" cy="336"/>
            </a:xfrm>
            <a:prstGeom prst="rect">
              <a:avLst/>
            </a:prstGeom>
            <a:gradFill rotWithShape="1">
              <a:gsLst>
                <a:gs pos="0">
                  <a:srgbClr val="969696">
                    <a:gamma/>
                    <a:tint val="58039"/>
                    <a:invGamma/>
                  </a:srgbClr>
                </a:gs>
                <a:gs pos="100000">
                  <a:srgbClr val="969696"/>
                </a:gs>
              </a:gsLst>
              <a:lin ang="0" scaled="1"/>
            </a:gra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87" name="Oval 258"/>
            <p:cNvSpPr>
              <a:spLocks noChangeArrowheads="1"/>
            </p:cNvSpPr>
            <p:nvPr/>
          </p:nvSpPr>
          <p:spPr bwMode="auto">
            <a:xfrm>
              <a:off x="3600" y="2544"/>
              <a:ext cx="144" cy="336"/>
            </a:xfrm>
            <a:prstGeom prst="ellipse">
              <a:avLst/>
            </a:prstGeom>
            <a:solidFill>
              <a:srgbClr val="808080"/>
            </a:solidFill>
            <a:ln w="317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41" name="Group 259"/>
          <p:cNvGrpSpPr>
            <a:grpSpLocks/>
          </p:cNvGrpSpPr>
          <p:nvPr/>
        </p:nvGrpSpPr>
        <p:grpSpPr bwMode="auto">
          <a:xfrm rot="2700000">
            <a:off x="3509635" y="3286586"/>
            <a:ext cx="375005" cy="522614"/>
            <a:chOff x="2736" y="2544"/>
            <a:chExt cx="1008" cy="1392"/>
          </a:xfrm>
        </p:grpSpPr>
        <p:sp>
          <p:nvSpPr>
            <p:cNvPr id="1189" name="AutoShape 260"/>
            <p:cNvSpPr>
              <a:spLocks noChangeArrowheads="1"/>
            </p:cNvSpPr>
            <p:nvPr/>
          </p:nvSpPr>
          <p:spPr bwMode="auto">
            <a:xfrm>
              <a:off x="3120" y="2640"/>
              <a:ext cx="240" cy="1296"/>
            </a:xfrm>
            <a:prstGeom prst="can">
              <a:avLst>
                <a:gd name="adj" fmla="val 28325"/>
              </a:avLst>
            </a:prstGeom>
            <a:gradFill rotWithShape="1">
              <a:gsLst>
                <a:gs pos="0">
                  <a:srgbClr val="BFA27B"/>
                </a:gs>
                <a:gs pos="100000">
                  <a:srgbClr val="957243"/>
                </a:gs>
              </a:gsLst>
              <a:lin ang="0" scaled="1"/>
            </a:gradFill>
            <a:ln w="952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90" name="Rectangle 261"/>
            <p:cNvSpPr>
              <a:spLocks noChangeArrowheads="1"/>
            </p:cNvSpPr>
            <p:nvPr/>
          </p:nvSpPr>
          <p:spPr bwMode="auto">
            <a:xfrm>
              <a:off x="3408" y="2544"/>
              <a:ext cx="96" cy="336"/>
            </a:xfrm>
            <a:prstGeom prst="rect">
              <a:avLst/>
            </a:prstGeom>
            <a:gradFill rotWithShape="1">
              <a:gsLst>
                <a:gs pos="0">
                  <a:srgbClr val="969696">
                    <a:gamma/>
                    <a:shade val="66275"/>
                    <a:invGamma/>
                  </a:srgbClr>
                </a:gs>
                <a:gs pos="100000">
                  <a:srgbClr val="969696"/>
                </a:gs>
              </a:gsLst>
              <a:lin ang="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91" name="AutoShape 262"/>
            <p:cNvSpPr>
              <a:spLocks noChangeArrowheads="1"/>
            </p:cNvSpPr>
            <p:nvPr/>
          </p:nvSpPr>
          <p:spPr bwMode="auto">
            <a:xfrm rot="5400000">
              <a:off x="3377" y="2657"/>
              <a:ext cx="240" cy="110"/>
            </a:xfrm>
            <a:prstGeom prst="can">
              <a:avLst>
                <a:gd name="adj" fmla="val 50000"/>
              </a:avLst>
            </a:prstGeom>
            <a:solidFill>
              <a:srgbClr val="808080"/>
            </a:solidFill>
            <a:ln w="317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92" name="AutoShape 263"/>
            <p:cNvSpPr>
              <a:spLocks noChangeArrowheads="1"/>
            </p:cNvSpPr>
            <p:nvPr/>
          </p:nvSpPr>
          <p:spPr bwMode="auto">
            <a:xfrm rot="5400000">
              <a:off x="3456" y="2591"/>
              <a:ext cx="336" cy="241"/>
            </a:xfrm>
            <a:prstGeom prst="can">
              <a:avLst>
                <a:gd name="adj" fmla="val 50000"/>
              </a:avLst>
            </a:prstGeom>
            <a:gradFill rotWithShape="1">
              <a:gsLst>
                <a:gs pos="0">
                  <a:srgbClr val="C0C0C0"/>
                </a:gs>
                <a:gs pos="100000">
                  <a:srgbClr val="C0C0C0">
                    <a:gamma/>
                    <a:shade val="76078"/>
                    <a:invGamma/>
                  </a:srgbClr>
                </a:gs>
              </a:gsLst>
              <a:lin ang="5400000" scaled="1"/>
            </a:gradFill>
            <a:ln w="317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93" name="AutoShape 264"/>
            <p:cNvSpPr>
              <a:spLocks noChangeArrowheads="1"/>
            </p:cNvSpPr>
            <p:nvPr/>
          </p:nvSpPr>
          <p:spPr bwMode="auto">
            <a:xfrm rot="5006097">
              <a:off x="2952" y="2424"/>
              <a:ext cx="336" cy="576"/>
            </a:xfrm>
            <a:prstGeom prst="moon">
              <a:avLst>
                <a:gd name="adj" fmla="val 46843"/>
              </a:avLst>
            </a:prstGeom>
            <a:solidFill>
              <a:srgbClr val="969696"/>
            </a:soli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94" name="AutoShape 265"/>
            <p:cNvSpPr>
              <a:spLocks noChangeArrowheads="1"/>
            </p:cNvSpPr>
            <p:nvPr/>
          </p:nvSpPr>
          <p:spPr bwMode="auto">
            <a:xfrm rot="5006097">
              <a:off x="2856" y="2429"/>
              <a:ext cx="336" cy="576"/>
            </a:xfrm>
            <a:prstGeom prst="moon">
              <a:avLst>
                <a:gd name="adj" fmla="val 38130"/>
              </a:avLst>
            </a:prstGeom>
            <a:solidFill>
              <a:srgbClr val="C0C0C0"/>
            </a:soli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95" name="Rectangle 266"/>
            <p:cNvSpPr>
              <a:spLocks noChangeArrowheads="1"/>
            </p:cNvSpPr>
            <p:nvPr/>
          </p:nvSpPr>
          <p:spPr bwMode="auto">
            <a:xfrm>
              <a:off x="2976" y="2544"/>
              <a:ext cx="432" cy="336"/>
            </a:xfrm>
            <a:prstGeom prst="rect">
              <a:avLst/>
            </a:prstGeom>
            <a:gradFill rotWithShape="1">
              <a:gsLst>
                <a:gs pos="0">
                  <a:srgbClr val="969696">
                    <a:gamma/>
                    <a:tint val="58039"/>
                    <a:invGamma/>
                  </a:srgbClr>
                </a:gs>
                <a:gs pos="100000">
                  <a:srgbClr val="969696"/>
                </a:gs>
              </a:gsLst>
              <a:lin ang="0" scaled="1"/>
            </a:gra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96" name="Oval 267"/>
            <p:cNvSpPr>
              <a:spLocks noChangeArrowheads="1"/>
            </p:cNvSpPr>
            <p:nvPr/>
          </p:nvSpPr>
          <p:spPr bwMode="auto">
            <a:xfrm>
              <a:off x="3600" y="2544"/>
              <a:ext cx="144" cy="336"/>
            </a:xfrm>
            <a:prstGeom prst="ellipse">
              <a:avLst/>
            </a:prstGeom>
            <a:solidFill>
              <a:srgbClr val="808080"/>
            </a:solidFill>
            <a:ln w="317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4" name="Group 271"/>
          <p:cNvGrpSpPr>
            <a:grpSpLocks/>
          </p:cNvGrpSpPr>
          <p:nvPr/>
        </p:nvGrpSpPr>
        <p:grpSpPr bwMode="auto">
          <a:xfrm>
            <a:off x="3959866" y="3502645"/>
            <a:ext cx="612133" cy="489919"/>
            <a:chOff x="2496" y="432"/>
            <a:chExt cx="1200" cy="960"/>
          </a:xfrm>
        </p:grpSpPr>
        <p:grpSp>
          <p:nvGrpSpPr>
            <p:cNvPr id="755" name="Group 272"/>
            <p:cNvGrpSpPr>
              <a:grpSpLocks/>
            </p:cNvGrpSpPr>
            <p:nvPr/>
          </p:nvGrpSpPr>
          <p:grpSpPr bwMode="auto">
            <a:xfrm>
              <a:off x="2496" y="432"/>
              <a:ext cx="1200" cy="332"/>
              <a:chOff x="3984" y="672"/>
              <a:chExt cx="1200" cy="332"/>
            </a:xfrm>
          </p:grpSpPr>
          <p:sp>
            <p:nvSpPr>
              <p:cNvPr id="1222" name="AutoShape 273"/>
              <p:cNvSpPr>
                <a:spLocks noChangeArrowheads="1"/>
              </p:cNvSpPr>
              <p:nvPr/>
            </p:nvSpPr>
            <p:spPr bwMode="auto">
              <a:xfrm rot="10800000">
                <a:off x="3984" y="672"/>
                <a:ext cx="1200" cy="258"/>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23" name="Rectangle 274"/>
              <p:cNvSpPr>
                <a:spLocks noChangeArrowheads="1"/>
              </p:cNvSpPr>
              <p:nvPr/>
            </p:nvSpPr>
            <p:spPr bwMode="auto">
              <a:xfrm>
                <a:off x="4211" y="857"/>
                <a:ext cx="97" cy="110"/>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24" name="AutoShape 275"/>
              <p:cNvSpPr>
                <a:spLocks noChangeArrowheads="1"/>
              </p:cNvSpPr>
              <p:nvPr/>
            </p:nvSpPr>
            <p:spPr bwMode="auto">
              <a:xfrm>
                <a:off x="4146" y="746"/>
                <a:ext cx="227" cy="111"/>
              </a:xfrm>
              <a:prstGeom prst="triangle">
                <a:avLst>
                  <a:gd name="adj" fmla="val 50000"/>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25" name="Rectangle 276"/>
              <p:cNvSpPr>
                <a:spLocks noChangeArrowheads="1"/>
              </p:cNvSpPr>
              <p:nvPr/>
            </p:nvSpPr>
            <p:spPr bwMode="auto">
              <a:xfrm>
                <a:off x="4178" y="857"/>
                <a:ext cx="166" cy="147"/>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26" name="AutoShape 277"/>
              <p:cNvSpPr>
                <a:spLocks noChangeArrowheads="1"/>
              </p:cNvSpPr>
              <p:nvPr/>
            </p:nvSpPr>
            <p:spPr bwMode="auto">
              <a:xfrm>
                <a:off x="4470" y="746"/>
                <a:ext cx="228" cy="111"/>
              </a:xfrm>
              <a:prstGeom prst="triangle">
                <a:avLst>
                  <a:gd name="adj" fmla="val 50000"/>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27" name="Rectangle 278"/>
              <p:cNvSpPr>
                <a:spLocks noChangeArrowheads="1"/>
              </p:cNvSpPr>
              <p:nvPr/>
            </p:nvSpPr>
            <p:spPr bwMode="auto">
              <a:xfrm>
                <a:off x="4503" y="857"/>
                <a:ext cx="165" cy="147"/>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28" name="Rectangle 279"/>
              <p:cNvSpPr>
                <a:spLocks noChangeArrowheads="1"/>
              </p:cNvSpPr>
              <p:nvPr/>
            </p:nvSpPr>
            <p:spPr bwMode="auto">
              <a:xfrm>
                <a:off x="4535" y="857"/>
                <a:ext cx="98" cy="110"/>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29" name="AutoShape 280"/>
              <p:cNvSpPr>
                <a:spLocks noChangeArrowheads="1"/>
              </p:cNvSpPr>
              <p:nvPr/>
            </p:nvSpPr>
            <p:spPr bwMode="auto">
              <a:xfrm>
                <a:off x="4795" y="746"/>
                <a:ext cx="227" cy="111"/>
              </a:xfrm>
              <a:prstGeom prst="triangle">
                <a:avLst>
                  <a:gd name="adj" fmla="val 50000"/>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30" name="Rectangle 281"/>
              <p:cNvSpPr>
                <a:spLocks noChangeArrowheads="1"/>
              </p:cNvSpPr>
              <p:nvPr/>
            </p:nvSpPr>
            <p:spPr bwMode="auto">
              <a:xfrm>
                <a:off x="4827" y="857"/>
                <a:ext cx="166" cy="147"/>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31" name="Rectangle 282"/>
              <p:cNvSpPr>
                <a:spLocks noChangeArrowheads="1"/>
              </p:cNvSpPr>
              <p:nvPr/>
            </p:nvSpPr>
            <p:spPr bwMode="auto">
              <a:xfrm>
                <a:off x="4860" y="857"/>
                <a:ext cx="97" cy="110"/>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32" name="Line 283"/>
              <p:cNvSpPr>
                <a:spLocks noChangeShapeType="1"/>
              </p:cNvSpPr>
              <p:nvPr/>
            </p:nvSpPr>
            <p:spPr bwMode="auto">
              <a:xfrm flipV="1">
                <a:off x="5020" y="672"/>
                <a:ext cx="109" cy="26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33" name="Line 284"/>
              <p:cNvSpPr>
                <a:spLocks noChangeShapeType="1"/>
              </p:cNvSpPr>
              <p:nvPr/>
            </p:nvSpPr>
            <p:spPr bwMode="auto">
              <a:xfrm flipH="1" flipV="1">
                <a:off x="4039" y="672"/>
                <a:ext cx="81" cy="26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34" name="Line 285"/>
              <p:cNvSpPr>
                <a:spLocks noChangeShapeType="1"/>
              </p:cNvSpPr>
              <p:nvPr/>
            </p:nvSpPr>
            <p:spPr bwMode="auto">
              <a:xfrm flipH="1">
                <a:off x="4393" y="672"/>
                <a:ext cx="27" cy="26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35" name="Line 286"/>
              <p:cNvSpPr>
                <a:spLocks noChangeShapeType="1"/>
              </p:cNvSpPr>
              <p:nvPr/>
            </p:nvSpPr>
            <p:spPr bwMode="auto">
              <a:xfrm>
                <a:off x="4748" y="672"/>
                <a:ext cx="27" cy="26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36" name="Line 287"/>
              <p:cNvSpPr>
                <a:spLocks noChangeShapeType="1"/>
              </p:cNvSpPr>
              <p:nvPr/>
            </p:nvSpPr>
            <p:spPr bwMode="auto">
              <a:xfrm flipH="1">
                <a:off x="4584" y="672"/>
                <a:ext cx="0" cy="87"/>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37" name="Line 288"/>
              <p:cNvSpPr>
                <a:spLocks noChangeShapeType="1"/>
              </p:cNvSpPr>
              <p:nvPr/>
            </p:nvSpPr>
            <p:spPr bwMode="auto">
              <a:xfrm flipH="1">
                <a:off x="4148" y="672"/>
                <a:ext cx="54" cy="26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38" name="Line 289"/>
              <p:cNvSpPr>
                <a:spLocks noChangeShapeType="1"/>
              </p:cNvSpPr>
              <p:nvPr/>
            </p:nvSpPr>
            <p:spPr bwMode="auto">
              <a:xfrm>
                <a:off x="4993" y="672"/>
                <a:ext cx="55" cy="26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199" name="Rectangle 290"/>
            <p:cNvSpPr>
              <a:spLocks noChangeArrowheads="1"/>
            </p:cNvSpPr>
            <p:nvPr/>
          </p:nvSpPr>
          <p:spPr bwMode="auto">
            <a:xfrm>
              <a:off x="2568" y="690"/>
              <a:ext cx="1070" cy="702"/>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00" name="Rectangle 291"/>
            <p:cNvSpPr>
              <a:spLocks noChangeArrowheads="1"/>
            </p:cNvSpPr>
            <p:nvPr/>
          </p:nvSpPr>
          <p:spPr bwMode="auto">
            <a:xfrm>
              <a:off x="2976" y="1152"/>
              <a:ext cx="233" cy="236"/>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01" name="Rectangle 292"/>
            <p:cNvSpPr>
              <a:spLocks noChangeArrowheads="1"/>
            </p:cNvSpPr>
            <p:nvPr/>
          </p:nvSpPr>
          <p:spPr bwMode="auto">
            <a:xfrm>
              <a:off x="2723" y="1128"/>
              <a:ext cx="97" cy="147"/>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02" name="Rectangle 293"/>
            <p:cNvSpPr>
              <a:spLocks noChangeArrowheads="1"/>
            </p:cNvSpPr>
            <p:nvPr/>
          </p:nvSpPr>
          <p:spPr bwMode="auto">
            <a:xfrm>
              <a:off x="3374" y="1128"/>
              <a:ext cx="97" cy="147"/>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03" name="AutoShape 294"/>
            <p:cNvSpPr>
              <a:spLocks noChangeArrowheads="1"/>
            </p:cNvSpPr>
            <p:nvPr/>
          </p:nvSpPr>
          <p:spPr bwMode="auto">
            <a:xfrm>
              <a:off x="2907" y="1078"/>
              <a:ext cx="357" cy="74"/>
            </a:xfrm>
            <a:prstGeom prst="triangle">
              <a:avLst>
                <a:gd name="adj" fmla="val 50000"/>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04" name="Line 295"/>
            <p:cNvSpPr>
              <a:spLocks noChangeShapeType="1"/>
            </p:cNvSpPr>
            <p:nvPr/>
          </p:nvSpPr>
          <p:spPr bwMode="auto">
            <a:xfrm>
              <a:off x="2928" y="702"/>
              <a:ext cx="0" cy="587"/>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05" name="Line 296"/>
            <p:cNvSpPr>
              <a:spLocks noChangeShapeType="1"/>
            </p:cNvSpPr>
            <p:nvPr/>
          </p:nvSpPr>
          <p:spPr bwMode="auto">
            <a:xfrm>
              <a:off x="3046" y="768"/>
              <a:ext cx="0" cy="328"/>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06" name="Line 297"/>
            <p:cNvSpPr>
              <a:spLocks noChangeShapeType="1"/>
            </p:cNvSpPr>
            <p:nvPr/>
          </p:nvSpPr>
          <p:spPr bwMode="auto">
            <a:xfrm flipH="1">
              <a:off x="2556" y="984"/>
              <a:ext cx="1094" cy="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07" name="Line 298"/>
            <p:cNvSpPr>
              <a:spLocks noChangeShapeType="1"/>
            </p:cNvSpPr>
            <p:nvPr/>
          </p:nvSpPr>
          <p:spPr bwMode="auto">
            <a:xfrm flipH="1">
              <a:off x="2556" y="864"/>
              <a:ext cx="1094" cy="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08" name="Line 299"/>
            <p:cNvSpPr>
              <a:spLocks noChangeShapeType="1"/>
            </p:cNvSpPr>
            <p:nvPr/>
          </p:nvSpPr>
          <p:spPr bwMode="auto">
            <a:xfrm flipH="1" flipV="1">
              <a:off x="3539" y="1277"/>
              <a:ext cx="109" cy="115"/>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09" name="Line 300"/>
            <p:cNvSpPr>
              <a:spLocks noChangeShapeType="1"/>
            </p:cNvSpPr>
            <p:nvPr/>
          </p:nvSpPr>
          <p:spPr bwMode="auto">
            <a:xfrm flipV="1">
              <a:off x="2558" y="1277"/>
              <a:ext cx="81" cy="115"/>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10" name="Line 301"/>
            <p:cNvSpPr>
              <a:spLocks noChangeShapeType="1"/>
            </p:cNvSpPr>
            <p:nvPr/>
          </p:nvSpPr>
          <p:spPr bwMode="auto">
            <a:xfrm>
              <a:off x="2640" y="702"/>
              <a:ext cx="0" cy="582"/>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11" name="Line 302"/>
            <p:cNvSpPr>
              <a:spLocks noChangeShapeType="1"/>
            </p:cNvSpPr>
            <p:nvPr/>
          </p:nvSpPr>
          <p:spPr bwMode="auto">
            <a:xfrm>
              <a:off x="3552" y="702"/>
              <a:ext cx="0" cy="582"/>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12" name="Line 303"/>
            <p:cNvSpPr>
              <a:spLocks noChangeShapeType="1"/>
            </p:cNvSpPr>
            <p:nvPr/>
          </p:nvSpPr>
          <p:spPr bwMode="auto">
            <a:xfrm flipH="1">
              <a:off x="2639" y="1277"/>
              <a:ext cx="900" cy="0"/>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13" name="Line 304"/>
            <p:cNvSpPr>
              <a:spLocks noChangeShapeType="1"/>
            </p:cNvSpPr>
            <p:nvPr/>
          </p:nvSpPr>
          <p:spPr bwMode="auto">
            <a:xfrm>
              <a:off x="2723" y="768"/>
              <a:ext cx="0" cy="624"/>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14" name="Rectangle 305"/>
            <p:cNvSpPr>
              <a:spLocks noChangeArrowheads="1"/>
            </p:cNvSpPr>
            <p:nvPr/>
          </p:nvSpPr>
          <p:spPr bwMode="auto">
            <a:xfrm>
              <a:off x="3374" y="864"/>
              <a:ext cx="98" cy="115"/>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15" name="Rectangle 306"/>
            <p:cNvSpPr>
              <a:spLocks noChangeArrowheads="1"/>
            </p:cNvSpPr>
            <p:nvPr/>
          </p:nvSpPr>
          <p:spPr bwMode="auto">
            <a:xfrm>
              <a:off x="2723" y="864"/>
              <a:ext cx="98" cy="115"/>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16" name="Rectangle 307"/>
            <p:cNvSpPr>
              <a:spLocks noChangeArrowheads="1"/>
            </p:cNvSpPr>
            <p:nvPr/>
          </p:nvSpPr>
          <p:spPr bwMode="auto">
            <a:xfrm>
              <a:off x="3046" y="864"/>
              <a:ext cx="98" cy="115"/>
            </a:xfrm>
            <a:prstGeom prst="rect">
              <a:avLst/>
            </a:prstGeom>
            <a:noFill/>
            <a:ln w="19050">
              <a:solidFill>
                <a:srgbClr val="9966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17" name="Line 308"/>
            <p:cNvSpPr>
              <a:spLocks noChangeShapeType="1"/>
            </p:cNvSpPr>
            <p:nvPr/>
          </p:nvSpPr>
          <p:spPr bwMode="auto">
            <a:xfrm>
              <a:off x="2819" y="768"/>
              <a:ext cx="0" cy="624"/>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18" name="Line 309"/>
            <p:cNvSpPr>
              <a:spLocks noChangeShapeType="1"/>
            </p:cNvSpPr>
            <p:nvPr/>
          </p:nvSpPr>
          <p:spPr bwMode="auto">
            <a:xfrm>
              <a:off x="3374" y="768"/>
              <a:ext cx="0" cy="624"/>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19" name="Line 310"/>
            <p:cNvSpPr>
              <a:spLocks noChangeShapeType="1"/>
            </p:cNvSpPr>
            <p:nvPr/>
          </p:nvSpPr>
          <p:spPr bwMode="auto">
            <a:xfrm>
              <a:off x="3466" y="768"/>
              <a:ext cx="0" cy="624"/>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20" name="Line 311"/>
            <p:cNvSpPr>
              <a:spLocks noChangeShapeType="1"/>
            </p:cNvSpPr>
            <p:nvPr/>
          </p:nvSpPr>
          <p:spPr bwMode="auto">
            <a:xfrm>
              <a:off x="3142" y="768"/>
              <a:ext cx="0" cy="328"/>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21" name="Line 312"/>
            <p:cNvSpPr>
              <a:spLocks noChangeShapeType="1"/>
            </p:cNvSpPr>
            <p:nvPr/>
          </p:nvSpPr>
          <p:spPr bwMode="auto">
            <a:xfrm>
              <a:off x="3264" y="702"/>
              <a:ext cx="0" cy="587"/>
            </a:xfrm>
            <a:prstGeom prst="line">
              <a:avLst/>
            </a:prstGeom>
            <a:noFill/>
            <a:ln w="19050">
              <a:solidFill>
                <a:srgbClr val="9966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756" name="Group 313"/>
          <p:cNvGrpSpPr>
            <a:grpSpLocks/>
          </p:cNvGrpSpPr>
          <p:nvPr/>
        </p:nvGrpSpPr>
        <p:grpSpPr bwMode="auto">
          <a:xfrm>
            <a:off x="3959866" y="3479184"/>
            <a:ext cx="612133" cy="504797"/>
            <a:chOff x="720" y="2016"/>
            <a:chExt cx="2112" cy="1539"/>
          </a:xfrm>
        </p:grpSpPr>
        <p:sp>
          <p:nvSpPr>
            <p:cNvPr id="1240"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41"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57" name="Group 316"/>
            <p:cNvGrpSpPr>
              <a:grpSpLocks/>
            </p:cNvGrpSpPr>
            <p:nvPr/>
          </p:nvGrpSpPr>
          <p:grpSpPr bwMode="auto">
            <a:xfrm>
              <a:off x="1005" y="2139"/>
              <a:ext cx="400" cy="429"/>
              <a:chOff x="1680" y="3120"/>
              <a:chExt cx="336" cy="336"/>
            </a:xfrm>
          </p:grpSpPr>
          <p:sp>
            <p:nvSpPr>
              <p:cNvPr id="1280"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81"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243"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58" name="Group 320"/>
            <p:cNvGrpSpPr>
              <a:grpSpLocks/>
            </p:cNvGrpSpPr>
            <p:nvPr/>
          </p:nvGrpSpPr>
          <p:grpSpPr bwMode="auto">
            <a:xfrm>
              <a:off x="1005" y="2139"/>
              <a:ext cx="400" cy="429"/>
              <a:chOff x="1680" y="3120"/>
              <a:chExt cx="336" cy="336"/>
            </a:xfrm>
          </p:grpSpPr>
          <p:sp>
            <p:nvSpPr>
              <p:cNvPr id="1278"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9"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9" name="Group 323"/>
            <p:cNvGrpSpPr>
              <a:grpSpLocks/>
            </p:cNvGrpSpPr>
            <p:nvPr/>
          </p:nvGrpSpPr>
          <p:grpSpPr bwMode="auto">
            <a:xfrm>
              <a:off x="1576" y="2139"/>
              <a:ext cx="400" cy="429"/>
              <a:chOff x="1680" y="3120"/>
              <a:chExt cx="336" cy="336"/>
            </a:xfrm>
          </p:grpSpPr>
          <p:sp>
            <p:nvSpPr>
              <p:cNvPr id="1276"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7"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60" name="Group 326"/>
            <p:cNvGrpSpPr>
              <a:grpSpLocks/>
            </p:cNvGrpSpPr>
            <p:nvPr/>
          </p:nvGrpSpPr>
          <p:grpSpPr bwMode="auto">
            <a:xfrm>
              <a:off x="2147" y="2139"/>
              <a:ext cx="400" cy="429"/>
              <a:chOff x="1680" y="3120"/>
              <a:chExt cx="336" cy="336"/>
            </a:xfrm>
          </p:grpSpPr>
          <p:sp>
            <p:nvSpPr>
              <p:cNvPr id="1274"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5"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63" name="Group 329"/>
            <p:cNvGrpSpPr>
              <a:grpSpLocks/>
            </p:cNvGrpSpPr>
            <p:nvPr/>
          </p:nvGrpSpPr>
          <p:grpSpPr bwMode="auto">
            <a:xfrm>
              <a:off x="1094" y="3055"/>
              <a:ext cx="1372" cy="497"/>
              <a:chOff x="1111" y="3055"/>
              <a:chExt cx="1372" cy="497"/>
            </a:xfrm>
          </p:grpSpPr>
          <p:grpSp>
            <p:nvGrpSpPr>
              <p:cNvPr id="765" name="Group 330"/>
              <p:cNvGrpSpPr>
                <a:grpSpLocks/>
              </p:cNvGrpSpPr>
              <p:nvPr/>
            </p:nvGrpSpPr>
            <p:grpSpPr bwMode="auto">
              <a:xfrm>
                <a:off x="1584" y="3136"/>
                <a:ext cx="410" cy="416"/>
                <a:chOff x="2199" y="3610"/>
                <a:chExt cx="345" cy="326"/>
              </a:xfrm>
            </p:grpSpPr>
            <p:grpSp>
              <p:nvGrpSpPr>
                <p:cNvPr id="766" name="Group 331"/>
                <p:cNvGrpSpPr>
                  <a:grpSpLocks/>
                </p:cNvGrpSpPr>
                <p:nvPr/>
              </p:nvGrpSpPr>
              <p:grpSpPr bwMode="auto">
                <a:xfrm>
                  <a:off x="2199" y="3610"/>
                  <a:ext cx="345" cy="326"/>
                  <a:chOff x="2199" y="3610"/>
                  <a:chExt cx="345" cy="326"/>
                </a:xfrm>
              </p:grpSpPr>
              <p:sp>
                <p:nvSpPr>
                  <p:cNvPr id="1270"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67" name="Group 333"/>
                  <p:cNvGrpSpPr>
                    <a:grpSpLocks/>
                  </p:cNvGrpSpPr>
                  <p:nvPr/>
                </p:nvGrpSpPr>
                <p:grpSpPr bwMode="auto">
                  <a:xfrm>
                    <a:off x="2228" y="3648"/>
                    <a:ext cx="288" cy="288"/>
                    <a:chOff x="2208" y="3648"/>
                    <a:chExt cx="288" cy="288"/>
                  </a:xfrm>
                </p:grpSpPr>
                <p:sp>
                  <p:nvSpPr>
                    <p:cNvPr id="1272"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3"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269"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263"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4"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5"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6"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7"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68" name="Group 342"/>
            <p:cNvGrpSpPr>
              <a:grpSpLocks/>
            </p:cNvGrpSpPr>
            <p:nvPr/>
          </p:nvGrpSpPr>
          <p:grpSpPr bwMode="auto">
            <a:xfrm>
              <a:off x="1093" y="2323"/>
              <a:ext cx="1372" cy="221"/>
              <a:chOff x="1093" y="2323"/>
              <a:chExt cx="1372" cy="221"/>
            </a:xfrm>
          </p:grpSpPr>
          <p:sp>
            <p:nvSpPr>
              <p:cNvPr id="1256"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7"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8"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9"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0"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1"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69" name="Group 349"/>
            <p:cNvGrpSpPr>
              <a:grpSpLocks/>
            </p:cNvGrpSpPr>
            <p:nvPr/>
          </p:nvGrpSpPr>
          <p:grpSpPr bwMode="auto">
            <a:xfrm>
              <a:off x="1094" y="2707"/>
              <a:ext cx="1372" cy="221"/>
              <a:chOff x="1093" y="2323"/>
              <a:chExt cx="1372" cy="221"/>
            </a:xfrm>
          </p:grpSpPr>
          <p:sp>
            <p:nvSpPr>
              <p:cNvPr id="1250"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1"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2"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3"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4"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5"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770" name="Group 44"/>
          <p:cNvGrpSpPr>
            <a:grpSpLocks/>
          </p:cNvGrpSpPr>
          <p:nvPr/>
        </p:nvGrpSpPr>
        <p:grpSpPr bwMode="auto">
          <a:xfrm rot="14065464">
            <a:off x="3865884" y="3536727"/>
            <a:ext cx="332426" cy="495723"/>
            <a:chOff x="1065" y="2039"/>
            <a:chExt cx="1138" cy="2251"/>
          </a:xfrm>
        </p:grpSpPr>
        <p:sp>
          <p:nvSpPr>
            <p:cNvPr id="677" name="AutoShape 45"/>
            <p:cNvSpPr>
              <a:spLocks noChangeArrowheads="1"/>
            </p:cNvSpPr>
            <p:nvPr/>
          </p:nvSpPr>
          <p:spPr bwMode="auto">
            <a:xfrm>
              <a:off x="1525" y="2039"/>
              <a:ext cx="218" cy="1089"/>
            </a:xfrm>
            <a:prstGeom prst="triangle">
              <a:avLst>
                <a:gd name="adj" fmla="val 50000"/>
              </a:avLst>
            </a:prstGeom>
            <a:solidFill>
              <a:schemeClr val="bg1"/>
            </a:solidFill>
            <a:ln w="2857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678" name="AutoShape 46"/>
            <p:cNvSpPr>
              <a:spLocks noChangeArrowheads="1"/>
            </p:cNvSpPr>
            <p:nvPr/>
          </p:nvSpPr>
          <p:spPr bwMode="auto">
            <a:xfrm flipV="1">
              <a:off x="1525" y="3128"/>
              <a:ext cx="218" cy="1162"/>
            </a:xfrm>
            <a:prstGeom prst="triangle">
              <a:avLst>
                <a:gd name="adj" fmla="val 50000"/>
              </a:avLst>
            </a:prstGeom>
            <a:solidFill>
              <a:schemeClr val="bg1"/>
            </a:solidFill>
            <a:ln w="2857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nvGrpSpPr>
            <p:cNvPr id="771" name="Group 47"/>
            <p:cNvGrpSpPr>
              <a:grpSpLocks/>
            </p:cNvGrpSpPr>
            <p:nvPr/>
          </p:nvGrpSpPr>
          <p:grpSpPr bwMode="auto">
            <a:xfrm rot="5400000">
              <a:off x="1524" y="2571"/>
              <a:ext cx="218" cy="1139"/>
              <a:chOff x="1622" y="2136"/>
              <a:chExt cx="218" cy="2251"/>
            </a:xfrm>
          </p:grpSpPr>
          <p:sp>
            <p:nvSpPr>
              <p:cNvPr id="680" name="AutoShape 48"/>
              <p:cNvSpPr>
                <a:spLocks noChangeArrowheads="1"/>
              </p:cNvSpPr>
              <p:nvPr/>
            </p:nvSpPr>
            <p:spPr bwMode="auto">
              <a:xfrm>
                <a:off x="1622" y="2136"/>
                <a:ext cx="218" cy="1089"/>
              </a:xfrm>
              <a:prstGeom prst="triangle">
                <a:avLst>
                  <a:gd name="adj" fmla="val 50000"/>
                </a:avLst>
              </a:prstGeom>
              <a:solidFill>
                <a:schemeClr val="bg1"/>
              </a:solidFill>
              <a:ln w="2857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681" name="AutoShape 49"/>
              <p:cNvSpPr>
                <a:spLocks noChangeArrowheads="1"/>
              </p:cNvSpPr>
              <p:nvPr/>
            </p:nvSpPr>
            <p:spPr bwMode="auto">
              <a:xfrm flipV="1">
                <a:off x="1622" y="3225"/>
                <a:ext cx="218" cy="1162"/>
              </a:xfrm>
              <a:prstGeom prst="triangle">
                <a:avLst>
                  <a:gd name="adj" fmla="val 50000"/>
                </a:avLst>
              </a:prstGeom>
              <a:solidFill>
                <a:schemeClr val="bg1"/>
              </a:solidFill>
              <a:ln w="2857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grpSp>
        <p:nvGrpSpPr>
          <p:cNvPr id="772" name="Group 56"/>
          <p:cNvGrpSpPr>
            <a:grpSpLocks/>
          </p:cNvGrpSpPr>
          <p:nvPr/>
        </p:nvGrpSpPr>
        <p:grpSpPr bwMode="auto">
          <a:xfrm rot="12958616">
            <a:off x="4333444" y="3322508"/>
            <a:ext cx="294233" cy="424828"/>
            <a:chOff x="1065" y="2039"/>
            <a:chExt cx="1138" cy="2251"/>
          </a:xfrm>
        </p:grpSpPr>
        <p:sp>
          <p:nvSpPr>
            <p:cNvPr id="689" name="AutoShape 57"/>
            <p:cNvSpPr>
              <a:spLocks noChangeArrowheads="1"/>
            </p:cNvSpPr>
            <p:nvPr/>
          </p:nvSpPr>
          <p:spPr bwMode="auto">
            <a:xfrm>
              <a:off x="1525" y="2039"/>
              <a:ext cx="218" cy="1089"/>
            </a:xfrm>
            <a:prstGeom prst="triangle">
              <a:avLst>
                <a:gd name="adj" fmla="val 50000"/>
              </a:avLst>
            </a:prstGeom>
            <a:solidFill>
              <a:schemeClr val="bg1"/>
            </a:solidFill>
            <a:ln w="2857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690" name="AutoShape 58"/>
            <p:cNvSpPr>
              <a:spLocks noChangeArrowheads="1"/>
            </p:cNvSpPr>
            <p:nvPr/>
          </p:nvSpPr>
          <p:spPr bwMode="auto">
            <a:xfrm flipV="1">
              <a:off x="1525" y="3128"/>
              <a:ext cx="218" cy="1162"/>
            </a:xfrm>
            <a:prstGeom prst="triangle">
              <a:avLst>
                <a:gd name="adj" fmla="val 50000"/>
              </a:avLst>
            </a:prstGeom>
            <a:solidFill>
              <a:schemeClr val="bg1"/>
            </a:solidFill>
            <a:ln w="2857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nvGrpSpPr>
            <p:cNvPr id="773" name="Group 59"/>
            <p:cNvGrpSpPr>
              <a:grpSpLocks/>
            </p:cNvGrpSpPr>
            <p:nvPr/>
          </p:nvGrpSpPr>
          <p:grpSpPr bwMode="auto">
            <a:xfrm rot="5400000">
              <a:off x="1524" y="2571"/>
              <a:ext cx="218" cy="1139"/>
              <a:chOff x="1622" y="2136"/>
              <a:chExt cx="218" cy="2251"/>
            </a:xfrm>
          </p:grpSpPr>
          <p:sp>
            <p:nvSpPr>
              <p:cNvPr id="692" name="AutoShape 60"/>
              <p:cNvSpPr>
                <a:spLocks noChangeArrowheads="1"/>
              </p:cNvSpPr>
              <p:nvPr/>
            </p:nvSpPr>
            <p:spPr bwMode="auto">
              <a:xfrm>
                <a:off x="1622" y="2136"/>
                <a:ext cx="218" cy="1089"/>
              </a:xfrm>
              <a:prstGeom prst="triangle">
                <a:avLst>
                  <a:gd name="adj" fmla="val 50000"/>
                </a:avLst>
              </a:prstGeom>
              <a:solidFill>
                <a:schemeClr val="bg1"/>
              </a:solidFill>
              <a:ln w="2857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693" name="AutoShape 61"/>
              <p:cNvSpPr>
                <a:spLocks noChangeArrowheads="1"/>
              </p:cNvSpPr>
              <p:nvPr/>
            </p:nvSpPr>
            <p:spPr bwMode="auto">
              <a:xfrm flipV="1">
                <a:off x="1622" y="3225"/>
                <a:ext cx="218" cy="1162"/>
              </a:xfrm>
              <a:prstGeom prst="triangle">
                <a:avLst>
                  <a:gd name="adj" fmla="val 50000"/>
                </a:avLst>
              </a:prstGeom>
              <a:solidFill>
                <a:schemeClr val="bg1"/>
              </a:solidFill>
              <a:ln w="2857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grpSp>
        <p:nvGrpSpPr>
          <p:cNvPr id="774" name="Group 50"/>
          <p:cNvGrpSpPr>
            <a:grpSpLocks/>
          </p:cNvGrpSpPr>
          <p:nvPr/>
        </p:nvGrpSpPr>
        <p:grpSpPr bwMode="auto">
          <a:xfrm rot="16200000">
            <a:off x="3769785" y="2935816"/>
            <a:ext cx="282955" cy="659725"/>
            <a:chOff x="1067" y="2039"/>
            <a:chExt cx="1138" cy="2251"/>
          </a:xfrm>
        </p:grpSpPr>
        <p:sp>
          <p:nvSpPr>
            <p:cNvPr id="683" name="AutoShape 51"/>
            <p:cNvSpPr>
              <a:spLocks noChangeArrowheads="1"/>
            </p:cNvSpPr>
            <p:nvPr/>
          </p:nvSpPr>
          <p:spPr bwMode="auto">
            <a:xfrm>
              <a:off x="1525" y="2039"/>
              <a:ext cx="218" cy="1089"/>
            </a:xfrm>
            <a:prstGeom prst="triangle">
              <a:avLst>
                <a:gd name="adj" fmla="val 50000"/>
              </a:avLst>
            </a:prstGeom>
            <a:solidFill>
              <a:schemeClr val="bg1"/>
            </a:solidFill>
            <a:ln w="2857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684" name="AutoShape 52"/>
            <p:cNvSpPr>
              <a:spLocks noChangeArrowheads="1"/>
            </p:cNvSpPr>
            <p:nvPr/>
          </p:nvSpPr>
          <p:spPr bwMode="auto">
            <a:xfrm flipV="1">
              <a:off x="1525" y="3128"/>
              <a:ext cx="218" cy="1162"/>
            </a:xfrm>
            <a:prstGeom prst="triangle">
              <a:avLst>
                <a:gd name="adj" fmla="val 50000"/>
              </a:avLst>
            </a:prstGeom>
            <a:solidFill>
              <a:schemeClr val="bg1"/>
            </a:solidFill>
            <a:ln w="2857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nvGrpSpPr>
            <p:cNvPr id="775" name="Group 53"/>
            <p:cNvGrpSpPr>
              <a:grpSpLocks/>
            </p:cNvGrpSpPr>
            <p:nvPr/>
          </p:nvGrpSpPr>
          <p:grpSpPr bwMode="auto">
            <a:xfrm rot="5400000">
              <a:off x="1526" y="2574"/>
              <a:ext cx="219" cy="1138"/>
              <a:chOff x="1621" y="2135"/>
              <a:chExt cx="219" cy="2252"/>
            </a:xfrm>
          </p:grpSpPr>
          <p:sp>
            <p:nvSpPr>
              <p:cNvPr id="686" name="AutoShape 54"/>
              <p:cNvSpPr>
                <a:spLocks noChangeArrowheads="1"/>
              </p:cNvSpPr>
              <p:nvPr/>
            </p:nvSpPr>
            <p:spPr bwMode="auto">
              <a:xfrm>
                <a:off x="1621" y="2135"/>
                <a:ext cx="218" cy="1088"/>
              </a:xfrm>
              <a:prstGeom prst="triangle">
                <a:avLst>
                  <a:gd name="adj" fmla="val 50000"/>
                </a:avLst>
              </a:prstGeom>
              <a:solidFill>
                <a:schemeClr val="bg1"/>
              </a:solidFill>
              <a:ln w="2857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687" name="AutoShape 55"/>
              <p:cNvSpPr>
                <a:spLocks noChangeArrowheads="1"/>
              </p:cNvSpPr>
              <p:nvPr/>
            </p:nvSpPr>
            <p:spPr bwMode="auto">
              <a:xfrm flipV="1">
                <a:off x="1622" y="3225"/>
                <a:ext cx="218" cy="1162"/>
              </a:xfrm>
              <a:prstGeom prst="triangle">
                <a:avLst>
                  <a:gd name="adj" fmla="val 50000"/>
                </a:avLst>
              </a:prstGeom>
              <a:solidFill>
                <a:schemeClr val="bg1"/>
              </a:solidFill>
              <a:ln w="2857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grpSp>
        <p:nvGrpSpPr>
          <p:cNvPr id="776" name="Group 396"/>
          <p:cNvGrpSpPr>
            <a:grpSpLocks/>
          </p:cNvGrpSpPr>
          <p:nvPr/>
        </p:nvGrpSpPr>
        <p:grpSpPr bwMode="auto">
          <a:xfrm>
            <a:off x="3581400" y="3505200"/>
            <a:ext cx="416032" cy="495523"/>
            <a:chOff x="2112" y="3264"/>
            <a:chExt cx="768" cy="912"/>
          </a:xfrm>
        </p:grpSpPr>
        <p:sp>
          <p:nvSpPr>
            <p:cNvPr id="573" name="Rectangle 397"/>
            <p:cNvSpPr>
              <a:spLocks noChangeArrowheads="1"/>
            </p:cNvSpPr>
            <p:nvPr/>
          </p:nvSpPr>
          <p:spPr bwMode="auto">
            <a:xfrm rot="5400000">
              <a:off x="2160" y="3792"/>
              <a:ext cx="672" cy="96"/>
            </a:xfrm>
            <a:prstGeom prst="rect">
              <a:avLst/>
            </a:prstGeom>
            <a:blipFill dpi="0" rotWithShape="1">
              <a:blip r:embed="rId10"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4" name="Rectangle 398"/>
            <p:cNvSpPr>
              <a:spLocks noChangeArrowheads="1"/>
            </p:cNvSpPr>
            <p:nvPr/>
          </p:nvSpPr>
          <p:spPr bwMode="auto">
            <a:xfrm rot="7257826">
              <a:off x="2426" y="3918"/>
              <a:ext cx="288" cy="35"/>
            </a:xfrm>
            <a:prstGeom prst="rect">
              <a:avLst/>
            </a:prstGeom>
            <a:blipFill dpi="0" rotWithShape="1">
              <a:blip r:embed="rId10"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5"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576"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845" name="Rectangle 844"/>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nvGrpSpPr>
          <p:cNvPr id="777" name="Group 852"/>
          <p:cNvGrpSpPr/>
          <p:nvPr/>
        </p:nvGrpSpPr>
        <p:grpSpPr>
          <a:xfrm>
            <a:off x="91440" y="1734458"/>
            <a:ext cx="1600200" cy="475342"/>
            <a:chOff x="654135" y="0"/>
            <a:chExt cx="2271278" cy="674688"/>
          </a:xfrm>
        </p:grpSpPr>
        <p:grpSp>
          <p:nvGrpSpPr>
            <p:cNvPr id="778" name="Group 40"/>
            <p:cNvGrpSpPr/>
            <p:nvPr/>
          </p:nvGrpSpPr>
          <p:grpSpPr>
            <a:xfrm>
              <a:off x="1143000" y="0"/>
              <a:ext cx="759023" cy="674688"/>
              <a:chOff x="4572000" y="990603"/>
              <a:chExt cx="759023" cy="674688"/>
            </a:xfrm>
          </p:grpSpPr>
          <p:grpSp>
            <p:nvGrpSpPr>
              <p:cNvPr id="779"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sp>
        <p:nvSpPr>
          <p:cNvPr id="742" name="TextBox 741"/>
          <p:cNvSpPr txBox="1"/>
          <p:nvPr/>
        </p:nvSpPr>
        <p:spPr>
          <a:xfrm>
            <a:off x="2020824" y="2286000"/>
            <a:ext cx="1447800" cy="276999"/>
          </a:xfrm>
          <a:prstGeom prst="rect">
            <a:avLst/>
          </a:prstGeom>
          <a:noFill/>
        </p:spPr>
        <p:txBody>
          <a:bodyPr wrap="square" rtlCol="0">
            <a:spAutoFit/>
          </a:bodyPr>
          <a:lstStyle/>
          <a:p>
            <a:r>
              <a:rPr lang="en-US" sz="1200" b="1" dirty="0">
                <a:latin typeface="Arial" pitchFamily="34" charset="0"/>
                <a:cs typeface="Arial" pitchFamily="34" charset="0"/>
              </a:rPr>
              <a:t>Reservation</a:t>
            </a:r>
          </a:p>
        </p:txBody>
      </p:sp>
      <p:cxnSp>
        <p:nvCxnSpPr>
          <p:cNvPr id="744" name="Straight Arrow Connector 743"/>
          <p:cNvCxnSpPr/>
          <p:nvPr/>
        </p:nvCxnSpPr>
        <p:spPr>
          <a:xfrm rot="10800000" flipV="1">
            <a:off x="1524000" y="2455276"/>
            <a:ext cx="533400" cy="21172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80" name="Group 283"/>
          <p:cNvGrpSpPr>
            <a:grpSpLocks/>
          </p:cNvGrpSpPr>
          <p:nvPr/>
        </p:nvGrpSpPr>
        <p:grpSpPr bwMode="auto">
          <a:xfrm>
            <a:off x="3657600" y="2057400"/>
            <a:ext cx="761625" cy="762155"/>
            <a:chOff x="1359" y="1248"/>
            <a:chExt cx="977" cy="926"/>
          </a:xfrm>
        </p:grpSpPr>
        <p:sp>
          <p:nvSpPr>
            <p:cNvPr id="667" name="Rectangle 284"/>
            <p:cNvSpPr>
              <a:spLocks noChangeArrowheads="1"/>
            </p:cNvSpPr>
            <p:nvPr/>
          </p:nvSpPr>
          <p:spPr bwMode="auto">
            <a:xfrm>
              <a:off x="1448" y="1248"/>
              <a:ext cx="791" cy="926"/>
            </a:xfrm>
            <a:prstGeom prst="rect">
              <a:avLst/>
            </a:prstGeom>
            <a:solidFill>
              <a:schemeClr val="bg1"/>
            </a:solidFill>
            <a:ln w="1587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US" dirty="0"/>
            </a:p>
          </p:txBody>
        </p:sp>
        <p:sp>
          <p:nvSpPr>
            <p:cNvPr id="668" name="Text Box 285"/>
            <p:cNvSpPr txBox="1">
              <a:spLocks noChangeArrowheads="1"/>
            </p:cNvSpPr>
            <p:nvPr/>
          </p:nvSpPr>
          <p:spPr bwMode="auto">
            <a:xfrm>
              <a:off x="1359" y="1248"/>
              <a:ext cx="977" cy="388"/>
            </a:xfrm>
            <a:prstGeom prst="rect">
              <a:avLst/>
            </a:prstGeom>
            <a:noFill/>
            <a:ln w="15875">
              <a:noFill/>
              <a:miter lim="800000"/>
              <a:headEnd/>
              <a:tailEnd/>
            </a:ln>
            <a:effectLst/>
          </p:spPr>
          <p:txBody>
            <a:bodyPr wrap="square">
              <a:spAutoFit/>
            </a:bodyPr>
            <a:lstStyle/>
            <a:p>
              <a:pPr algn="ctr">
                <a:lnSpc>
                  <a:spcPct val="90000"/>
                </a:lnSpc>
                <a:spcBef>
                  <a:spcPct val="30000"/>
                </a:spcBef>
              </a:pPr>
              <a:r>
                <a:rPr lang="en-US" sz="700" b="1" dirty="0">
                  <a:solidFill>
                    <a:schemeClr val="tx1"/>
                  </a:solidFill>
                </a:rPr>
                <a:t>Certificate</a:t>
              </a:r>
              <a:br>
                <a:rPr lang="en-US" sz="700" b="1" dirty="0">
                  <a:solidFill>
                    <a:schemeClr val="tx1"/>
                  </a:solidFill>
                </a:rPr>
              </a:br>
              <a:r>
                <a:rPr lang="en-US" sz="700" b="1" dirty="0">
                  <a:solidFill>
                    <a:schemeClr val="tx1"/>
                  </a:solidFill>
                </a:rPr>
                <a:t>of</a:t>
              </a:r>
              <a:br>
                <a:rPr lang="en-US" sz="700" b="1" dirty="0">
                  <a:solidFill>
                    <a:schemeClr val="tx1"/>
                  </a:solidFill>
                </a:rPr>
              </a:br>
              <a:r>
                <a:rPr lang="en-US" sz="700" b="1" dirty="0">
                  <a:solidFill>
                    <a:schemeClr val="tx1"/>
                  </a:solidFill>
                </a:rPr>
                <a:t>Occupancy</a:t>
              </a:r>
            </a:p>
          </p:txBody>
        </p:sp>
        <p:sp>
          <p:nvSpPr>
            <p:cNvPr id="669" name="Line 286"/>
            <p:cNvSpPr>
              <a:spLocks noChangeShapeType="1"/>
            </p:cNvSpPr>
            <p:nvPr/>
          </p:nvSpPr>
          <p:spPr bwMode="auto">
            <a:xfrm>
              <a:off x="1552" y="1824"/>
              <a:ext cx="560" cy="0"/>
            </a:xfrm>
            <a:prstGeom prst="line">
              <a:avLst/>
            </a:prstGeom>
            <a:noFill/>
            <a:ln w="15875">
              <a:solidFill>
                <a:schemeClr val="tx1"/>
              </a:solidFill>
              <a:round/>
              <a:headEnd/>
              <a:tailEnd/>
            </a:ln>
            <a:effectLst/>
          </p:spPr>
          <p:txBody>
            <a:bodyPr/>
            <a:lstStyle/>
            <a:p>
              <a:endParaRPr lang="en-US" dirty="0"/>
            </a:p>
          </p:txBody>
        </p:sp>
        <p:sp>
          <p:nvSpPr>
            <p:cNvPr id="670" name="Line 287"/>
            <p:cNvSpPr>
              <a:spLocks noChangeShapeType="1"/>
            </p:cNvSpPr>
            <p:nvPr/>
          </p:nvSpPr>
          <p:spPr bwMode="auto">
            <a:xfrm>
              <a:off x="1552" y="1920"/>
              <a:ext cx="560" cy="0"/>
            </a:xfrm>
            <a:prstGeom prst="line">
              <a:avLst/>
            </a:prstGeom>
            <a:noFill/>
            <a:ln w="15875">
              <a:solidFill>
                <a:schemeClr val="tx1"/>
              </a:solidFill>
              <a:round/>
              <a:headEnd/>
              <a:tailEnd/>
            </a:ln>
            <a:effectLst/>
          </p:spPr>
          <p:txBody>
            <a:bodyPr/>
            <a:lstStyle/>
            <a:p>
              <a:endParaRPr lang="en-US" dirty="0"/>
            </a:p>
          </p:txBody>
        </p:sp>
        <p:sp>
          <p:nvSpPr>
            <p:cNvPr id="671" name="Line 288"/>
            <p:cNvSpPr>
              <a:spLocks noChangeShapeType="1"/>
            </p:cNvSpPr>
            <p:nvPr/>
          </p:nvSpPr>
          <p:spPr bwMode="auto">
            <a:xfrm>
              <a:off x="1552" y="1728"/>
              <a:ext cx="560" cy="0"/>
            </a:xfrm>
            <a:prstGeom prst="line">
              <a:avLst/>
            </a:prstGeom>
            <a:noFill/>
            <a:ln w="15875">
              <a:solidFill>
                <a:schemeClr val="tx1"/>
              </a:solidFill>
              <a:round/>
              <a:headEnd/>
              <a:tailEnd/>
            </a:ln>
            <a:effectLst/>
          </p:spPr>
          <p:txBody>
            <a:bodyPr/>
            <a:lstStyle/>
            <a:p>
              <a:endParaRPr lang="en-US" dirty="0"/>
            </a:p>
          </p:txBody>
        </p:sp>
        <p:sp>
          <p:nvSpPr>
            <p:cNvPr id="672" name="Line 289"/>
            <p:cNvSpPr>
              <a:spLocks noChangeShapeType="1"/>
            </p:cNvSpPr>
            <p:nvPr/>
          </p:nvSpPr>
          <p:spPr bwMode="auto">
            <a:xfrm>
              <a:off x="1872" y="2016"/>
              <a:ext cx="240" cy="0"/>
            </a:xfrm>
            <a:prstGeom prst="line">
              <a:avLst/>
            </a:prstGeom>
            <a:noFill/>
            <a:ln w="15875">
              <a:solidFill>
                <a:schemeClr val="tx1"/>
              </a:solidFill>
              <a:round/>
              <a:headEnd/>
              <a:tailEnd/>
            </a:ln>
            <a:effectLst/>
          </p:spPr>
          <p:txBody>
            <a:bodyPr/>
            <a:lstStyle/>
            <a:p>
              <a:endParaRPr lang="en-US" dirty="0"/>
            </a:p>
          </p:txBody>
        </p:sp>
      </p:grpSp>
      <p:grpSp>
        <p:nvGrpSpPr>
          <p:cNvPr id="781" name="Group 283"/>
          <p:cNvGrpSpPr>
            <a:grpSpLocks/>
          </p:cNvGrpSpPr>
          <p:nvPr/>
        </p:nvGrpSpPr>
        <p:grpSpPr bwMode="auto">
          <a:xfrm>
            <a:off x="3885825" y="2209800"/>
            <a:ext cx="761625" cy="762155"/>
            <a:chOff x="1359" y="1248"/>
            <a:chExt cx="977" cy="926"/>
          </a:xfrm>
        </p:grpSpPr>
        <p:sp>
          <p:nvSpPr>
            <p:cNvPr id="674" name="Rectangle 284"/>
            <p:cNvSpPr>
              <a:spLocks noChangeArrowheads="1"/>
            </p:cNvSpPr>
            <p:nvPr/>
          </p:nvSpPr>
          <p:spPr bwMode="auto">
            <a:xfrm>
              <a:off x="1448" y="1248"/>
              <a:ext cx="791" cy="926"/>
            </a:xfrm>
            <a:prstGeom prst="rect">
              <a:avLst/>
            </a:prstGeom>
            <a:solidFill>
              <a:schemeClr val="bg1"/>
            </a:solidFill>
            <a:ln w="1587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US" dirty="0"/>
            </a:p>
          </p:txBody>
        </p:sp>
        <p:sp>
          <p:nvSpPr>
            <p:cNvPr id="675" name="Text Box 285"/>
            <p:cNvSpPr txBox="1">
              <a:spLocks noChangeArrowheads="1"/>
            </p:cNvSpPr>
            <p:nvPr/>
          </p:nvSpPr>
          <p:spPr bwMode="auto">
            <a:xfrm>
              <a:off x="1359" y="1248"/>
              <a:ext cx="977" cy="388"/>
            </a:xfrm>
            <a:prstGeom prst="rect">
              <a:avLst/>
            </a:prstGeom>
            <a:noFill/>
            <a:ln w="15875">
              <a:noFill/>
              <a:miter lim="800000"/>
              <a:headEnd/>
              <a:tailEnd/>
            </a:ln>
            <a:effectLst/>
          </p:spPr>
          <p:txBody>
            <a:bodyPr wrap="square">
              <a:spAutoFit/>
            </a:bodyPr>
            <a:lstStyle/>
            <a:p>
              <a:pPr algn="ctr">
                <a:lnSpc>
                  <a:spcPct val="90000"/>
                </a:lnSpc>
                <a:spcBef>
                  <a:spcPct val="30000"/>
                </a:spcBef>
              </a:pPr>
              <a:r>
                <a:rPr lang="en-US" sz="700" b="1" dirty="0">
                  <a:solidFill>
                    <a:schemeClr val="tx1"/>
                  </a:solidFill>
                </a:rPr>
                <a:t>Certificate</a:t>
              </a:r>
              <a:br>
                <a:rPr lang="en-US" sz="700" b="1" dirty="0">
                  <a:solidFill>
                    <a:schemeClr val="tx1"/>
                  </a:solidFill>
                </a:rPr>
              </a:br>
              <a:r>
                <a:rPr lang="en-US" sz="700" b="1" dirty="0">
                  <a:solidFill>
                    <a:schemeClr val="tx1"/>
                  </a:solidFill>
                </a:rPr>
                <a:t>of</a:t>
              </a:r>
              <a:br>
                <a:rPr lang="en-US" sz="700" b="1" dirty="0">
                  <a:solidFill>
                    <a:schemeClr val="tx1"/>
                  </a:solidFill>
                </a:rPr>
              </a:br>
              <a:r>
                <a:rPr lang="en-US" sz="700" b="1" dirty="0">
                  <a:solidFill>
                    <a:schemeClr val="tx1"/>
                  </a:solidFill>
                </a:rPr>
                <a:t>Occupancy</a:t>
              </a:r>
            </a:p>
          </p:txBody>
        </p:sp>
        <p:sp>
          <p:nvSpPr>
            <p:cNvPr id="676" name="Line 286"/>
            <p:cNvSpPr>
              <a:spLocks noChangeShapeType="1"/>
            </p:cNvSpPr>
            <p:nvPr/>
          </p:nvSpPr>
          <p:spPr bwMode="auto">
            <a:xfrm>
              <a:off x="1552" y="1824"/>
              <a:ext cx="560" cy="0"/>
            </a:xfrm>
            <a:prstGeom prst="line">
              <a:avLst/>
            </a:prstGeom>
            <a:noFill/>
            <a:ln w="15875">
              <a:solidFill>
                <a:schemeClr val="tx1"/>
              </a:solidFill>
              <a:round/>
              <a:headEnd/>
              <a:tailEnd/>
            </a:ln>
            <a:effectLst/>
          </p:spPr>
          <p:txBody>
            <a:bodyPr/>
            <a:lstStyle/>
            <a:p>
              <a:endParaRPr lang="en-US" dirty="0"/>
            </a:p>
          </p:txBody>
        </p:sp>
        <p:sp>
          <p:nvSpPr>
            <p:cNvPr id="679" name="Line 287"/>
            <p:cNvSpPr>
              <a:spLocks noChangeShapeType="1"/>
            </p:cNvSpPr>
            <p:nvPr/>
          </p:nvSpPr>
          <p:spPr bwMode="auto">
            <a:xfrm>
              <a:off x="1552" y="1920"/>
              <a:ext cx="560" cy="0"/>
            </a:xfrm>
            <a:prstGeom prst="line">
              <a:avLst/>
            </a:prstGeom>
            <a:noFill/>
            <a:ln w="15875">
              <a:solidFill>
                <a:schemeClr val="tx1"/>
              </a:solidFill>
              <a:round/>
              <a:headEnd/>
              <a:tailEnd/>
            </a:ln>
            <a:effectLst/>
          </p:spPr>
          <p:txBody>
            <a:bodyPr/>
            <a:lstStyle/>
            <a:p>
              <a:endParaRPr lang="en-US" dirty="0"/>
            </a:p>
          </p:txBody>
        </p:sp>
        <p:sp>
          <p:nvSpPr>
            <p:cNvPr id="682" name="Line 288"/>
            <p:cNvSpPr>
              <a:spLocks noChangeShapeType="1"/>
            </p:cNvSpPr>
            <p:nvPr/>
          </p:nvSpPr>
          <p:spPr bwMode="auto">
            <a:xfrm>
              <a:off x="1552" y="1728"/>
              <a:ext cx="560" cy="0"/>
            </a:xfrm>
            <a:prstGeom prst="line">
              <a:avLst/>
            </a:prstGeom>
            <a:noFill/>
            <a:ln w="15875">
              <a:solidFill>
                <a:schemeClr val="tx1"/>
              </a:solidFill>
              <a:round/>
              <a:headEnd/>
              <a:tailEnd/>
            </a:ln>
            <a:effectLst/>
          </p:spPr>
          <p:txBody>
            <a:bodyPr/>
            <a:lstStyle/>
            <a:p>
              <a:endParaRPr lang="en-US" dirty="0"/>
            </a:p>
          </p:txBody>
        </p:sp>
        <p:sp>
          <p:nvSpPr>
            <p:cNvPr id="685" name="Line 289"/>
            <p:cNvSpPr>
              <a:spLocks noChangeShapeType="1"/>
            </p:cNvSpPr>
            <p:nvPr/>
          </p:nvSpPr>
          <p:spPr bwMode="auto">
            <a:xfrm>
              <a:off x="1872" y="2016"/>
              <a:ext cx="240" cy="0"/>
            </a:xfrm>
            <a:prstGeom prst="line">
              <a:avLst/>
            </a:prstGeom>
            <a:noFill/>
            <a:ln w="15875">
              <a:solidFill>
                <a:schemeClr val="tx1"/>
              </a:solidFill>
              <a:round/>
              <a:headEnd/>
              <a:tailEnd/>
            </a:ln>
            <a:effectLst/>
          </p:spPr>
          <p:txBody>
            <a:bodyPr/>
            <a:lstStyle/>
            <a:p>
              <a:endParaRPr lang="en-US" dirty="0"/>
            </a:p>
          </p:txBody>
        </p:sp>
      </p:grpSp>
      <p:sp>
        <p:nvSpPr>
          <p:cNvPr id="590" name="Rectangle 589"/>
          <p:cNvSpPr/>
          <p:nvPr/>
        </p:nvSpPr>
        <p:spPr>
          <a:xfrm>
            <a:off x="3765175" y="-408791"/>
            <a:ext cx="849856" cy="26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itchFamily="34" charset="0"/>
                <a:cs typeface="Arial" pitchFamily="34" charset="0"/>
              </a:rPr>
              <a:t>Syndicator</a:t>
            </a:r>
          </a:p>
        </p:txBody>
      </p:sp>
      <p:grpSp>
        <p:nvGrpSpPr>
          <p:cNvPr id="450" name="Group 6"/>
          <p:cNvGrpSpPr>
            <a:grpSpLocks/>
          </p:cNvGrpSpPr>
          <p:nvPr/>
        </p:nvGrpSpPr>
        <p:grpSpPr bwMode="auto">
          <a:xfrm>
            <a:off x="6019800" y="2694034"/>
            <a:ext cx="762000" cy="658766"/>
            <a:chOff x="1041" y="1531"/>
            <a:chExt cx="2589" cy="2240"/>
          </a:xfrm>
        </p:grpSpPr>
        <p:sp>
          <p:nvSpPr>
            <p:cNvPr id="451" name="Rectangle 7"/>
            <p:cNvSpPr>
              <a:spLocks noChangeArrowheads="1"/>
            </p:cNvSpPr>
            <p:nvPr/>
          </p:nvSpPr>
          <p:spPr bwMode="auto">
            <a:xfrm>
              <a:off x="2445" y="1725"/>
              <a:ext cx="314" cy="1452"/>
            </a:xfrm>
            <a:prstGeom prst="rect">
              <a:avLst/>
            </a:prstGeom>
            <a:gradFill rotWithShape="1">
              <a:gsLst>
                <a:gs pos="0">
                  <a:srgbClr val="96A0B0"/>
                </a:gs>
                <a:gs pos="100000">
                  <a:srgbClr val="96A0B0">
                    <a:gamma/>
                    <a:shade val="36078"/>
                    <a:invGamma/>
                  </a:srgbClr>
                </a:gs>
              </a:gsLst>
              <a:lin ang="2700000" scaled="1"/>
            </a:gradFill>
            <a:ln w="0" algn="ctr">
              <a:solidFill>
                <a:srgbClr val="808080"/>
              </a:solidFill>
              <a:miter lim="800000"/>
              <a:headEnd/>
              <a:tailEnd/>
            </a:ln>
            <a:effectLst/>
          </p:spPr>
          <p:txBody>
            <a:bodyPr anchor="ctr">
              <a:spAutoFit/>
            </a:bodyPr>
            <a:lstStyle/>
            <a:p>
              <a:endParaRPr lang="en-US" dirty="0"/>
            </a:p>
          </p:txBody>
        </p:sp>
        <p:grpSp>
          <p:nvGrpSpPr>
            <p:cNvPr id="452" name="Group 8"/>
            <p:cNvGrpSpPr>
              <a:grpSpLocks/>
            </p:cNvGrpSpPr>
            <p:nvPr/>
          </p:nvGrpSpPr>
          <p:grpSpPr bwMode="auto">
            <a:xfrm>
              <a:off x="2638" y="1531"/>
              <a:ext cx="419" cy="1838"/>
              <a:chOff x="3630" y="273"/>
              <a:chExt cx="701" cy="3072"/>
            </a:xfrm>
          </p:grpSpPr>
          <p:sp>
            <p:nvSpPr>
              <p:cNvPr id="494" name="Rectangle 9"/>
              <p:cNvSpPr>
                <a:spLocks noChangeArrowheads="1"/>
              </p:cNvSpPr>
              <p:nvPr/>
            </p:nvSpPr>
            <p:spPr bwMode="auto">
              <a:xfrm>
                <a:off x="3630" y="273"/>
                <a:ext cx="556" cy="3072"/>
              </a:xfrm>
              <a:prstGeom prst="rect">
                <a:avLst/>
              </a:prstGeom>
              <a:solidFill>
                <a:srgbClr val="A37D65"/>
              </a:solidFill>
              <a:ln w="0" algn="ctr">
                <a:solidFill>
                  <a:srgbClr val="BCA07A"/>
                </a:solidFill>
                <a:miter lim="800000"/>
                <a:headEnd/>
                <a:tailEnd/>
              </a:ln>
              <a:effectLst/>
            </p:spPr>
            <p:txBody>
              <a:bodyPr anchor="ctr">
                <a:spAutoFit/>
              </a:bodyPr>
              <a:lstStyle/>
              <a:p>
                <a:endParaRPr lang="en-US" dirty="0"/>
              </a:p>
            </p:txBody>
          </p:sp>
          <p:sp>
            <p:nvSpPr>
              <p:cNvPr id="495" name="Freeform 10"/>
              <p:cNvSpPr>
                <a:spLocks/>
              </p:cNvSpPr>
              <p:nvPr/>
            </p:nvSpPr>
            <p:spPr bwMode="auto">
              <a:xfrm>
                <a:off x="4186" y="273"/>
                <a:ext cx="145" cy="3072"/>
              </a:xfrm>
              <a:custGeom>
                <a:avLst/>
                <a:gdLst/>
                <a:ahLst/>
                <a:cxnLst>
                  <a:cxn ang="0">
                    <a:pos x="0" y="0"/>
                  </a:cxn>
                  <a:cxn ang="0">
                    <a:pos x="145" y="194"/>
                  </a:cxn>
                  <a:cxn ang="0">
                    <a:pos x="145" y="3072"/>
                  </a:cxn>
                  <a:cxn ang="0">
                    <a:pos x="0" y="3072"/>
                  </a:cxn>
                  <a:cxn ang="0">
                    <a:pos x="0" y="0"/>
                  </a:cxn>
                </a:cxnLst>
                <a:rect l="0" t="0" r="r" b="b"/>
                <a:pathLst>
                  <a:path w="145" h="3072">
                    <a:moveTo>
                      <a:pt x="0" y="0"/>
                    </a:moveTo>
                    <a:lnTo>
                      <a:pt x="145" y="194"/>
                    </a:lnTo>
                    <a:lnTo>
                      <a:pt x="145" y="3072"/>
                    </a:lnTo>
                    <a:lnTo>
                      <a:pt x="0" y="3072"/>
                    </a:lnTo>
                    <a:lnTo>
                      <a:pt x="0" y="0"/>
                    </a:lnTo>
                    <a:close/>
                  </a:path>
                </a:pathLst>
              </a:custGeom>
              <a:solidFill>
                <a:srgbClr val="80604C"/>
              </a:solidFill>
              <a:ln w="3175" cap="flat" cmpd="sng">
                <a:solidFill>
                  <a:srgbClr val="DBC29D"/>
                </a:solidFill>
                <a:prstDash val="solid"/>
                <a:round/>
                <a:headEnd/>
                <a:tailEnd/>
              </a:ln>
              <a:effectLst/>
            </p:spPr>
            <p:txBody>
              <a:bodyPr wrap="none">
                <a:spAutoFit/>
              </a:bodyPr>
              <a:lstStyle/>
              <a:p>
                <a:endParaRPr lang="en-US" dirty="0"/>
              </a:p>
            </p:txBody>
          </p:sp>
          <p:sp>
            <p:nvSpPr>
              <p:cNvPr id="496" name="Rectangle 11"/>
              <p:cNvSpPr>
                <a:spLocks noChangeArrowheads="1"/>
              </p:cNvSpPr>
              <p:nvPr/>
            </p:nvSpPr>
            <p:spPr bwMode="auto">
              <a:xfrm>
                <a:off x="3678" y="321"/>
                <a:ext cx="25" cy="2830"/>
              </a:xfrm>
              <a:prstGeom prst="rect">
                <a:avLst/>
              </a:prstGeom>
              <a:solidFill>
                <a:srgbClr val="80604C"/>
              </a:solidFill>
              <a:ln w="25400" algn="ctr">
                <a:noFill/>
                <a:miter lim="800000"/>
                <a:headEnd/>
                <a:tailEnd/>
              </a:ln>
              <a:effectLst/>
            </p:spPr>
            <p:txBody>
              <a:bodyPr wrap="none" anchor="ctr">
                <a:spAutoFit/>
              </a:bodyPr>
              <a:lstStyle/>
              <a:p>
                <a:endParaRPr lang="en-US" dirty="0"/>
              </a:p>
            </p:txBody>
          </p:sp>
          <p:sp>
            <p:nvSpPr>
              <p:cNvPr id="497" name="Rectangle 12"/>
              <p:cNvSpPr>
                <a:spLocks noChangeArrowheads="1"/>
              </p:cNvSpPr>
              <p:nvPr/>
            </p:nvSpPr>
            <p:spPr bwMode="auto">
              <a:xfrm>
                <a:off x="3751" y="321"/>
                <a:ext cx="25" cy="2830"/>
              </a:xfrm>
              <a:prstGeom prst="rect">
                <a:avLst/>
              </a:prstGeom>
              <a:solidFill>
                <a:srgbClr val="80604C"/>
              </a:solidFill>
              <a:ln w="25400" algn="ctr">
                <a:noFill/>
                <a:miter lim="800000"/>
                <a:headEnd/>
                <a:tailEnd/>
              </a:ln>
              <a:effectLst/>
            </p:spPr>
            <p:txBody>
              <a:bodyPr wrap="none" anchor="ctr">
                <a:spAutoFit/>
              </a:bodyPr>
              <a:lstStyle/>
              <a:p>
                <a:endParaRPr lang="en-US" dirty="0"/>
              </a:p>
            </p:txBody>
          </p:sp>
          <p:sp>
            <p:nvSpPr>
              <p:cNvPr id="498" name="Rectangle 13"/>
              <p:cNvSpPr>
                <a:spLocks noChangeArrowheads="1"/>
              </p:cNvSpPr>
              <p:nvPr/>
            </p:nvSpPr>
            <p:spPr bwMode="auto">
              <a:xfrm>
                <a:off x="3824" y="321"/>
                <a:ext cx="25" cy="2830"/>
              </a:xfrm>
              <a:prstGeom prst="rect">
                <a:avLst/>
              </a:prstGeom>
              <a:solidFill>
                <a:srgbClr val="80604C"/>
              </a:solidFill>
              <a:ln w="25400" algn="ctr">
                <a:noFill/>
                <a:miter lim="800000"/>
                <a:headEnd/>
                <a:tailEnd/>
              </a:ln>
              <a:effectLst/>
            </p:spPr>
            <p:txBody>
              <a:bodyPr wrap="none" anchor="ctr">
                <a:spAutoFit/>
              </a:bodyPr>
              <a:lstStyle/>
              <a:p>
                <a:endParaRPr lang="en-US" dirty="0"/>
              </a:p>
            </p:txBody>
          </p:sp>
          <p:sp>
            <p:nvSpPr>
              <p:cNvPr id="499" name="Rectangle 14"/>
              <p:cNvSpPr>
                <a:spLocks noChangeArrowheads="1"/>
              </p:cNvSpPr>
              <p:nvPr/>
            </p:nvSpPr>
            <p:spPr bwMode="auto">
              <a:xfrm>
                <a:off x="3896" y="321"/>
                <a:ext cx="25" cy="2830"/>
              </a:xfrm>
              <a:prstGeom prst="rect">
                <a:avLst/>
              </a:prstGeom>
              <a:solidFill>
                <a:srgbClr val="80604C"/>
              </a:solidFill>
              <a:ln w="25400" algn="ctr">
                <a:noFill/>
                <a:miter lim="800000"/>
                <a:headEnd/>
                <a:tailEnd/>
              </a:ln>
              <a:effectLst/>
            </p:spPr>
            <p:txBody>
              <a:bodyPr wrap="none" anchor="ctr">
                <a:spAutoFit/>
              </a:bodyPr>
              <a:lstStyle/>
              <a:p>
                <a:endParaRPr lang="en-US" dirty="0"/>
              </a:p>
            </p:txBody>
          </p:sp>
          <p:sp>
            <p:nvSpPr>
              <p:cNvPr id="500" name="Rectangle 15"/>
              <p:cNvSpPr>
                <a:spLocks noChangeArrowheads="1"/>
              </p:cNvSpPr>
              <p:nvPr/>
            </p:nvSpPr>
            <p:spPr bwMode="auto">
              <a:xfrm>
                <a:off x="3969" y="321"/>
                <a:ext cx="25" cy="2830"/>
              </a:xfrm>
              <a:prstGeom prst="rect">
                <a:avLst/>
              </a:prstGeom>
              <a:solidFill>
                <a:srgbClr val="80604C"/>
              </a:solidFill>
              <a:ln w="25400" algn="ctr">
                <a:noFill/>
                <a:miter lim="800000"/>
                <a:headEnd/>
                <a:tailEnd/>
              </a:ln>
              <a:effectLst/>
            </p:spPr>
            <p:txBody>
              <a:bodyPr wrap="none" anchor="ctr">
                <a:spAutoFit/>
              </a:bodyPr>
              <a:lstStyle/>
              <a:p>
                <a:endParaRPr lang="en-US" dirty="0"/>
              </a:p>
            </p:txBody>
          </p:sp>
          <p:sp>
            <p:nvSpPr>
              <p:cNvPr id="501" name="Rectangle 16"/>
              <p:cNvSpPr>
                <a:spLocks noChangeArrowheads="1"/>
              </p:cNvSpPr>
              <p:nvPr/>
            </p:nvSpPr>
            <p:spPr bwMode="auto">
              <a:xfrm>
                <a:off x="4041" y="321"/>
                <a:ext cx="25" cy="2830"/>
              </a:xfrm>
              <a:prstGeom prst="rect">
                <a:avLst/>
              </a:prstGeom>
              <a:solidFill>
                <a:srgbClr val="80604C"/>
              </a:solidFill>
              <a:ln w="25400" algn="ctr">
                <a:noFill/>
                <a:miter lim="800000"/>
                <a:headEnd/>
                <a:tailEnd/>
              </a:ln>
              <a:effectLst/>
            </p:spPr>
            <p:txBody>
              <a:bodyPr wrap="none" anchor="ctr">
                <a:spAutoFit/>
              </a:bodyPr>
              <a:lstStyle/>
              <a:p>
                <a:endParaRPr lang="en-US" dirty="0"/>
              </a:p>
            </p:txBody>
          </p:sp>
          <p:sp>
            <p:nvSpPr>
              <p:cNvPr id="502" name="Rectangle 17"/>
              <p:cNvSpPr>
                <a:spLocks noChangeArrowheads="1"/>
              </p:cNvSpPr>
              <p:nvPr/>
            </p:nvSpPr>
            <p:spPr bwMode="auto">
              <a:xfrm>
                <a:off x="4114" y="321"/>
                <a:ext cx="25" cy="2830"/>
              </a:xfrm>
              <a:prstGeom prst="rect">
                <a:avLst/>
              </a:prstGeom>
              <a:solidFill>
                <a:srgbClr val="80604C"/>
              </a:solidFill>
              <a:ln w="25400" algn="ctr">
                <a:noFill/>
                <a:miter lim="800000"/>
                <a:headEnd/>
                <a:tailEnd/>
              </a:ln>
              <a:effectLst/>
            </p:spPr>
            <p:txBody>
              <a:bodyPr wrap="none" anchor="ctr">
                <a:spAutoFit/>
              </a:bodyPr>
              <a:lstStyle/>
              <a:p>
                <a:endParaRPr lang="en-US" dirty="0"/>
              </a:p>
            </p:txBody>
          </p:sp>
        </p:grpSp>
        <p:sp>
          <p:nvSpPr>
            <p:cNvPr id="453" name="Rectangle 18"/>
            <p:cNvSpPr>
              <a:spLocks noChangeArrowheads="1"/>
            </p:cNvSpPr>
            <p:nvPr/>
          </p:nvSpPr>
          <p:spPr bwMode="auto">
            <a:xfrm>
              <a:off x="2445" y="2426"/>
              <a:ext cx="266" cy="847"/>
            </a:xfrm>
            <a:prstGeom prst="rect">
              <a:avLst/>
            </a:prstGeom>
            <a:pattFill prst="pct25">
              <a:fgClr>
                <a:srgbClr val="BC9382"/>
              </a:fgClr>
              <a:bgClr>
                <a:srgbClr val="865146"/>
              </a:bgClr>
            </a:pattFill>
            <a:ln w="9525" algn="ctr">
              <a:solidFill>
                <a:srgbClr val="80604C"/>
              </a:solidFill>
              <a:miter lim="800000"/>
              <a:headEnd/>
              <a:tailEnd/>
            </a:ln>
            <a:effectLst/>
          </p:spPr>
          <p:txBody>
            <a:bodyPr anchor="ctr">
              <a:spAutoFit/>
            </a:bodyPr>
            <a:lstStyle/>
            <a:p>
              <a:endParaRPr lang="en-US" dirty="0"/>
            </a:p>
          </p:txBody>
        </p:sp>
        <p:sp>
          <p:nvSpPr>
            <p:cNvPr id="454" name="Rectangle 19"/>
            <p:cNvSpPr>
              <a:spLocks noChangeArrowheads="1"/>
            </p:cNvSpPr>
            <p:nvPr/>
          </p:nvSpPr>
          <p:spPr bwMode="auto">
            <a:xfrm>
              <a:off x="2565" y="2620"/>
              <a:ext cx="339" cy="629"/>
            </a:xfrm>
            <a:prstGeom prst="rect">
              <a:avLst/>
            </a:prstGeom>
            <a:solidFill>
              <a:srgbClr val="333333"/>
            </a:solidFill>
            <a:ln w="0" algn="ctr">
              <a:solidFill>
                <a:srgbClr val="969696"/>
              </a:solidFill>
              <a:miter lim="800000"/>
              <a:headEnd/>
              <a:tailEnd/>
            </a:ln>
            <a:effectLst/>
          </p:spPr>
          <p:txBody>
            <a:bodyPr wrap="none" anchor="ctr">
              <a:spAutoFit/>
            </a:bodyPr>
            <a:lstStyle/>
            <a:p>
              <a:endParaRPr lang="en-US" dirty="0"/>
            </a:p>
          </p:txBody>
        </p:sp>
        <p:sp>
          <p:nvSpPr>
            <p:cNvPr id="455" name="Freeform 20"/>
            <p:cNvSpPr>
              <a:spLocks/>
            </p:cNvSpPr>
            <p:nvPr/>
          </p:nvSpPr>
          <p:spPr bwMode="auto">
            <a:xfrm>
              <a:off x="1041" y="3260"/>
              <a:ext cx="2589" cy="511"/>
            </a:xfrm>
            <a:custGeom>
              <a:avLst/>
              <a:gdLst/>
              <a:ahLst/>
              <a:cxnLst>
                <a:cxn ang="0">
                  <a:pos x="864" y="0"/>
                </a:cxn>
                <a:cxn ang="0">
                  <a:pos x="2256" y="0"/>
                </a:cxn>
                <a:cxn ang="0">
                  <a:pos x="2448" y="288"/>
                </a:cxn>
                <a:cxn ang="0">
                  <a:pos x="0" y="288"/>
                </a:cxn>
                <a:cxn ang="0">
                  <a:pos x="864" y="0"/>
                </a:cxn>
              </a:cxnLst>
              <a:rect l="0" t="0" r="r" b="b"/>
              <a:pathLst>
                <a:path w="2448" h="288">
                  <a:moveTo>
                    <a:pt x="864" y="0"/>
                  </a:moveTo>
                  <a:lnTo>
                    <a:pt x="2256" y="0"/>
                  </a:lnTo>
                  <a:lnTo>
                    <a:pt x="2448" y="288"/>
                  </a:lnTo>
                  <a:lnTo>
                    <a:pt x="0" y="288"/>
                  </a:lnTo>
                  <a:lnTo>
                    <a:pt x="864" y="0"/>
                  </a:lnTo>
                  <a:close/>
                </a:path>
              </a:pathLst>
            </a:custGeom>
            <a:solidFill>
              <a:srgbClr val="4A9A4E"/>
            </a:solidFill>
            <a:ln w="9525">
              <a:solidFill>
                <a:schemeClr val="tx1"/>
              </a:solidFill>
              <a:round/>
              <a:headEnd/>
              <a:tailEnd/>
            </a:ln>
            <a:effectLst/>
          </p:spPr>
          <p:txBody>
            <a:bodyPr/>
            <a:lstStyle/>
            <a:p>
              <a:endParaRPr lang="en-US" dirty="0"/>
            </a:p>
          </p:txBody>
        </p:sp>
        <p:sp>
          <p:nvSpPr>
            <p:cNvPr id="456" name="Freeform 21"/>
            <p:cNvSpPr>
              <a:spLocks/>
            </p:cNvSpPr>
            <p:nvPr/>
          </p:nvSpPr>
          <p:spPr bwMode="auto">
            <a:xfrm>
              <a:off x="1926" y="3452"/>
              <a:ext cx="703" cy="319"/>
            </a:xfrm>
            <a:custGeom>
              <a:avLst/>
              <a:gdLst/>
              <a:ahLst/>
              <a:cxnLst>
                <a:cxn ang="0">
                  <a:pos x="432" y="0"/>
                </a:cxn>
                <a:cxn ang="0">
                  <a:pos x="0" y="144"/>
                </a:cxn>
                <a:cxn ang="0">
                  <a:pos x="384" y="144"/>
                </a:cxn>
                <a:cxn ang="0">
                  <a:pos x="576" y="0"/>
                </a:cxn>
                <a:cxn ang="0">
                  <a:pos x="432" y="0"/>
                </a:cxn>
              </a:cxnLst>
              <a:rect l="0" t="0" r="r" b="b"/>
              <a:pathLst>
                <a:path w="576" h="144">
                  <a:moveTo>
                    <a:pt x="432" y="0"/>
                  </a:moveTo>
                  <a:lnTo>
                    <a:pt x="0" y="144"/>
                  </a:lnTo>
                  <a:lnTo>
                    <a:pt x="384" y="144"/>
                  </a:lnTo>
                  <a:lnTo>
                    <a:pt x="576" y="0"/>
                  </a:lnTo>
                  <a:lnTo>
                    <a:pt x="432" y="0"/>
                  </a:lnTo>
                  <a:close/>
                </a:path>
              </a:pathLst>
            </a:custGeom>
            <a:solidFill>
              <a:srgbClr val="C0C0C0"/>
            </a:solidFill>
            <a:ln w="9525">
              <a:noFill/>
              <a:round/>
              <a:headEnd/>
              <a:tailEnd/>
            </a:ln>
            <a:effectLst/>
          </p:spPr>
          <p:txBody>
            <a:bodyPr/>
            <a:lstStyle/>
            <a:p>
              <a:endParaRPr lang="en-US" dirty="0"/>
            </a:p>
          </p:txBody>
        </p:sp>
        <p:grpSp>
          <p:nvGrpSpPr>
            <p:cNvPr id="457" name="Group 22"/>
            <p:cNvGrpSpPr>
              <a:grpSpLocks/>
            </p:cNvGrpSpPr>
            <p:nvPr/>
          </p:nvGrpSpPr>
          <p:grpSpPr bwMode="auto">
            <a:xfrm>
              <a:off x="2082" y="1791"/>
              <a:ext cx="383" cy="1214"/>
              <a:chOff x="2208" y="3264"/>
              <a:chExt cx="384" cy="336"/>
            </a:xfrm>
          </p:grpSpPr>
          <p:sp>
            <p:nvSpPr>
              <p:cNvPr id="492" name="Rectangle 23"/>
              <p:cNvSpPr>
                <a:spLocks noChangeArrowheads="1"/>
              </p:cNvSpPr>
              <p:nvPr/>
            </p:nvSpPr>
            <p:spPr bwMode="auto">
              <a:xfrm>
                <a:off x="2208" y="3264"/>
                <a:ext cx="288" cy="336"/>
              </a:xfrm>
              <a:prstGeom prst="rect">
                <a:avLst/>
              </a:prstGeom>
              <a:solidFill>
                <a:srgbClr val="EAEAEA"/>
              </a:solidFill>
              <a:ln w="3175">
                <a:solidFill>
                  <a:schemeClr val="bg2"/>
                </a:solidFill>
                <a:miter lim="800000"/>
                <a:headEnd/>
                <a:tailEnd/>
              </a:ln>
              <a:effectLst/>
            </p:spPr>
            <p:txBody>
              <a:bodyPr wrap="none" anchor="ctr"/>
              <a:lstStyle/>
              <a:p>
                <a:endParaRPr lang="en-US" dirty="0"/>
              </a:p>
            </p:txBody>
          </p:sp>
          <p:sp>
            <p:nvSpPr>
              <p:cNvPr id="493" name="Freeform 24"/>
              <p:cNvSpPr>
                <a:spLocks/>
              </p:cNvSpPr>
              <p:nvPr/>
            </p:nvSpPr>
            <p:spPr bwMode="auto">
              <a:xfrm>
                <a:off x="2496" y="3264"/>
                <a:ext cx="96" cy="336"/>
              </a:xfrm>
              <a:custGeom>
                <a:avLst/>
                <a:gdLst/>
                <a:ahLst/>
                <a:cxnLst>
                  <a:cxn ang="0">
                    <a:pos x="0" y="0"/>
                  </a:cxn>
                  <a:cxn ang="0">
                    <a:pos x="96" y="48"/>
                  </a:cxn>
                  <a:cxn ang="0">
                    <a:pos x="96" y="336"/>
                  </a:cxn>
                  <a:cxn ang="0">
                    <a:pos x="0" y="336"/>
                  </a:cxn>
                  <a:cxn ang="0">
                    <a:pos x="0" y="0"/>
                  </a:cxn>
                </a:cxnLst>
                <a:rect l="0" t="0" r="r" b="b"/>
                <a:pathLst>
                  <a:path w="96" h="336">
                    <a:moveTo>
                      <a:pt x="0" y="0"/>
                    </a:moveTo>
                    <a:lnTo>
                      <a:pt x="96" y="48"/>
                    </a:lnTo>
                    <a:lnTo>
                      <a:pt x="96" y="336"/>
                    </a:lnTo>
                    <a:lnTo>
                      <a:pt x="0" y="336"/>
                    </a:lnTo>
                    <a:lnTo>
                      <a:pt x="0" y="0"/>
                    </a:lnTo>
                    <a:close/>
                  </a:path>
                </a:pathLst>
              </a:custGeom>
              <a:solidFill>
                <a:srgbClr val="EAEAEA"/>
              </a:solidFill>
              <a:ln w="3175">
                <a:solidFill>
                  <a:schemeClr val="bg2"/>
                </a:solidFill>
                <a:round/>
                <a:headEnd/>
                <a:tailEnd/>
              </a:ln>
              <a:effectLst/>
            </p:spPr>
            <p:txBody>
              <a:bodyPr/>
              <a:lstStyle/>
              <a:p>
                <a:endParaRPr lang="en-US" dirty="0"/>
              </a:p>
            </p:txBody>
          </p:sp>
        </p:grpSp>
        <p:grpSp>
          <p:nvGrpSpPr>
            <p:cNvPr id="458" name="Group 25"/>
            <p:cNvGrpSpPr>
              <a:grpSpLocks/>
            </p:cNvGrpSpPr>
            <p:nvPr/>
          </p:nvGrpSpPr>
          <p:grpSpPr bwMode="auto">
            <a:xfrm>
              <a:off x="1992" y="2174"/>
              <a:ext cx="513" cy="1150"/>
              <a:chOff x="1920" y="1152"/>
              <a:chExt cx="912" cy="2208"/>
            </a:xfrm>
          </p:grpSpPr>
          <p:sp>
            <p:nvSpPr>
              <p:cNvPr id="490" name="Freeform 26"/>
              <p:cNvSpPr>
                <a:spLocks/>
              </p:cNvSpPr>
              <p:nvPr/>
            </p:nvSpPr>
            <p:spPr bwMode="auto">
              <a:xfrm>
                <a:off x="2688" y="1152"/>
                <a:ext cx="144" cy="2208"/>
              </a:xfrm>
              <a:custGeom>
                <a:avLst/>
                <a:gdLst/>
                <a:ahLst/>
                <a:cxnLst>
                  <a:cxn ang="0">
                    <a:pos x="0" y="0"/>
                  </a:cxn>
                  <a:cxn ang="0">
                    <a:pos x="144" y="48"/>
                  </a:cxn>
                  <a:cxn ang="0">
                    <a:pos x="144" y="2208"/>
                  </a:cxn>
                  <a:cxn ang="0">
                    <a:pos x="0" y="2208"/>
                  </a:cxn>
                  <a:cxn ang="0">
                    <a:pos x="0" y="0"/>
                  </a:cxn>
                </a:cxnLst>
                <a:rect l="0" t="0" r="r" b="b"/>
                <a:pathLst>
                  <a:path w="144" h="2208">
                    <a:moveTo>
                      <a:pt x="0" y="0"/>
                    </a:moveTo>
                    <a:lnTo>
                      <a:pt x="144" y="48"/>
                    </a:lnTo>
                    <a:lnTo>
                      <a:pt x="144" y="2208"/>
                    </a:lnTo>
                    <a:lnTo>
                      <a:pt x="0" y="2208"/>
                    </a:lnTo>
                    <a:lnTo>
                      <a:pt x="0" y="0"/>
                    </a:lnTo>
                    <a:close/>
                  </a:path>
                </a:pathLst>
              </a:custGeom>
              <a:pattFill prst="narVert">
                <a:fgClr>
                  <a:srgbClr val="617497"/>
                </a:fgClr>
                <a:bgClr>
                  <a:srgbClr val="DFE9F3"/>
                </a:bgClr>
              </a:pattFill>
              <a:ln w="9525">
                <a:solidFill>
                  <a:schemeClr val="tx1"/>
                </a:solidFill>
                <a:round/>
                <a:headEnd/>
                <a:tailEnd/>
              </a:ln>
              <a:effectLst/>
            </p:spPr>
            <p:txBody>
              <a:bodyPr/>
              <a:lstStyle/>
              <a:p>
                <a:endParaRPr lang="en-US" dirty="0"/>
              </a:p>
            </p:txBody>
          </p:sp>
          <p:sp>
            <p:nvSpPr>
              <p:cNvPr id="491" name="Rectangle 27"/>
              <p:cNvSpPr>
                <a:spLocks noChangeArrowheads="1"/>
              </p:cNvSpPr>
              <p:nvPr/>
            </p:nvSpPr>
            <p:spPr bwMode="auto">
              <a:xfrm>
                <a:off x="1920" y="1152"/>
                <a:ext cx="781" cy="2208"/>
              </a:xfrm>
              <a:prstGeom prst="rect">
                <a:avLst/>
              </a:prstGeom>
              <a:pattFill prst="smGrid">
                <a:fgClr>
                  <a:srgbClr val="617497"/>
                </a:fgClr>
                <a:bgClr>
                  <a:srgbClr val="DFE9F3"/>
                </a:bgClr>
              </a:pattFill>
              <a:ln w="9525">
                <a:solidFill>
                  <a:schemeClr val="tx1"/>
                </a:solidFill>
                <a:miter lim="800000"/>
                <a:headEnd/>
                <a:tailEnd/>
              </a:ln>
              <a:effectLst/>
            </p:spPr>
            <p:txBody>
              <a:bodyPr wrap="none" anchor="ctr"/>
              <a:lstStyle/>
              <a:p>
                <a:endParaRPr lang="en-US" dirty="0"/>
              </a:p>
            </p:txBody>
          </p:sp>
        </p:grpSp>
        <p:grpSp>
          <p:nvGrpSpPr>
            <p:cNvPr id="459" name="Group 28"/>
            <p:cNvGrpSpPr>
              <a:grpSpLocks/>
            </p:cNvGrpSpPr>
            <p:nvPr/>
          </p:nvGrpSpPr>
          <p:grpSpPr bwMode="auto">
            <a:xfrm>
              <a:off x="2949" y="1798"/>
              <a:ext cx="383" cy="1343"/>
              <a:chOff x="912" y="768"/>
              <a:chExt cx="432" cy="1728"/>
            </a:xfrm>
          </p:grpSpPr>
          <p:sp>
            <p:nvSpPr>
              <p:cNvPr id="482" name="Rectangle 29"/>
              <p:cNvSpPr>
                <a:spLocks noChangeArrowheads="1"/>
              </p:cNvSpPr>
              <p:nvPr/>
            </p:nvSpPr>
            <p:spPr bwMode="auto">
              <a:xfrm>
                <a:off x="912" y="1200"/>
                <a:ext cx="432" cy="1296"/>
              </a:xfrm>
              <a:prstGeom prst="rect">
                <a:avLst/>
              </a:prstGeom>
              <a:solidFill>
                <a:srgbClr val="C0C0C0"/>
              </a:solidFill>
              <a:ln w="9525">
                <a:solidFill>
                  <a:schemeClr val="tx1"/>
                </a:solidFill>
                <a:miter lim="800000"/>
                <a:headEnd/>
                <a:tailEnd/>
              </a:ln>
              <a:effectLst/>
            </p:spPr>
            <p:txBody>
              <a:bodyPr wrap="none" anchor="ctr"/>
              <a:lstStyle/>
              <a:p>
                <a:endParaRPr lang="en-US" dirty="0"/>
              </a:p>
            </p:txBody>
          </p:sp>
          <p:sp>
            <p:nvSpPr>
              <p:cNvPr id="483" name="Line 30"/>
              <p:cNvSpPr>
                <a:spLocks noChangeShapeType="1"/>
              </p:cNvSpPr>
              <p:nvPr/>
            </p:nvSpPr>
            <p:spPr bwMode="auto">
              <a:xfrm>
                <a:off x="1104" y="864"/>
                <a:ext cx="0" cy="240"/>
              </a:xfrm>
              <a:prstGeom prst="line">
                <a:avLst/>
              </a:prstGeom>
              <a:noFill/>
              <a:ln w="9525">
                <a:solidFill>
                  <a:schemeClr val="tx1"/>
                </a:solidFill>
                <a:round/>
                <a:headEnd/>
                <a:tailEnd/>
              </a:ln>
              <a:effectLst/>
            </p:spPr>
            <p:txBody>
              <a:bodyPr/>
              <a:lstStyle/>
              <a:p>
                <a:endParaRPr lang="en-US" dirty="0"/>
              </a:p>
            </p:txBody>
          </p:sp>
          <p:sp>
            <p:nvSpPr>
              <p:cNvPr id="484" name="Rectangle 31"/>
              <p:cNvSpPr>
                <a:spLocks noChangeArrowheads="1"/>
              </p:cNvSpPr>
              <p:nvPr/>
            </p:nvSpPr>
            <p:spPr bwMode="auto">
              <a:xfrm>
                <a:off x="960" y="1296"/>
                <a:ext cx="48" cy="1104"/>
              </a:xfrm>
              <a:prstGeom prst="rect">
                <a:avLst/>
              </a:prstGeom>
              <a:gradFill rotWithShape="1">
                <a:gsLst>
                  <a:gs pos="0">
                    <a:srgbClr val="B1C3BC"/>
                  </a:gs>
                  <a:gs pos="100000">
                    <a:srgbClr val="B1C3BC">
                      <a:gamma/>
                      <a:shade val="46275"/>
                      <a:invGamma/>
                    </a:srgbClr>
                  </a:gs>
                </a:gsLst>
                <a:lin ang="2700000" scaled="1"/>
              </a:gradFill>
              <a:ln w="9525">
                <a:noFill/>
                <a:miter lim="800000"/>
                <a:headEnd/>
                <a:tailEnd/>
              </a:ln>
              <a:effectLst/>
            </p:spPr>
            <p:txBody>
              <a:bodyPr wrap="none" anchor="ctr"/>
              <a:lstStyle/>
              <a:p>
                <a:endParaRPr lang="en-US" dirty="0"/>
              </a:p>
            </p:txBody>
          </p:sp>
          <p:sp>
            <p:nvSpPr>
              <p:cNvPr id="486" name="Rectangle 32"/>
              <p:cNvSpPr>
                <a:spLocks noChangeArrowheads="1"/>
              </p:cNvSpPr>
              <p:nvPr/>
            </p:nvSpPr>
            <p:spPr bwMode="auto">
              <a:xfrm>
                <a:off x="1104" y="1296"/>
                <a:ext cx="48" cy="1104"/>
              </a:xfrm>
              <a:prstGeom prst="rect">
                <a:avLst/>
              </a:prstGeom>
              <a:gradFill rotWithShape="1">
                <a:gsLst>
                  <a:gs pos="0">
                    <a:srgbClr val="B1C3BC"/>
                  </a:gs>
                  <a:gs pos="100000">
                    <a:srgbClr val="B1C3BC">
                      <a:gamma/>
                      <a:shade val="46275"/>
                      <a:invGamma/>
                    </a:srgbClr>
                  </a:gs>
                </a:gsLst>
                <a:lin ang="2700000" scaled="1"/>
              </a:gradFill>
              <a:ln w="9525">
                <a:noFill/>
                <a:miter lim="800000"/>
                <a:headEnd/>
                <a:tailEnd/>
              </a:ln>
              <a:effectLst/>
            </p:spPr>
            <p:txBody>
              <a:bodyPr wrap="none" anchor="ctr"/>
              <a:lstStyle/>
              <a:p>
                <a:endParaRPr lang="en-US" dirty="0"/>
              </a:p>
            </p:txBody>
          </p:sp>
          <p:sp>
            <p:nvSpPr>
              <p:cNvPr id="487" name="Rectangle 33"/>
              <p:cNvSpPr>
                <a:spLocks noChangeArrowheads="1"/>
              </p:cNvSpPr>
              <p:nvPr/>
            </p:nvSpPr>
            <p:spPr bwMode="auto">
              <a:xfrm>
                <a:off x="1248" y="1296"/>
                <a:ext cx="48" cy="1104"/>
              </a:xfrm>
              <a:prstGeom prst="rect">
                <a:avLst/>
              </a:prstGeom>
              <a:gradFill rotWithShape="1">
                <a:gsLst>
                  <a:gs pos="0">
                    <a:srgbClr val="B1C3BC"/>
                  </a:gs>
                  <a:gs pos="100000">
                    <a:srgbClr val="B1C3BC">
                      <a:gamma/>
                      <a:shade val="46275"/>
                      <a:invGamma/>
                    </a:srgbClr>
                  </a:gs>
                </a:gsLst>
                <a:lin ang="2700000" scaled="1"/>
              </a:gradFill>
              <a:ln w="9525">
                <a:noFill/>
                <a:miter lim="800000"/>
                <a:headEnd/>
                <a:tailEnd/>
              </a:ln>
              <a:effectLst/>
            </p:spPr>
            <p:txBody>
              <a:bodyPr wrap="none" anchor="ctr"/>
              <a:lstStyle/>
              <a:p>
                <a:endParaRPr lang="en-US" dirty="0"/>
              </a:p>
            </p:txBody>
          </p:sp>
          <p:sp>
            <p:nvSpPr>
              <p:cNvPr id="488" name="Line 34"/>
              <p:cNvSpPr>
                <a:spLocks noChangeShapeType="1"/>
              </p:cNvSpPr>
              <p:nvPr/>
            </p:nvSpPr>
            <p:spPr bwMode="auto">
              <a:xfrm>
                <a:off x="1152" y="768"/>
                <a:ext cx="0" cy="384"/>
              </a:xfrm>
              <a:prstGeom prst="line">
                <a:avLst/>
              </a:prstGeom>
              <a:noFill/>
              <a:ln w="9525">
                <a:solidFill>
                  <a:schemeClr val="tx1"/>
                </a:solidFill>
                <a:round/>
                <a:headEnd/>
                <a:tailEnd/>
              </a:ln>
              <a:effectLst/>
            </p:spPr>
            <p:txBody>
              <a:bodyPr/>
              <a:lstStyle/>
              <a:p>
                <a:endParaRPr lang="en-US" dirty="0"/>
              </a:p>
            </p:txBody>
          </p:sp>
          <p:sp>
            <p:nvSpPr>
              <p:cNvPr id="489" name="Rectangle 35"/>
              <p:cNvSpPr>
                <a:spLocks noChangeArrowheads="1"/>
              </p:cNvSpPr>
              <p:nvPr/>
            </p:nvSpPr>
            <p:spPr bwMode="auto">
              <a:xfrm>
                <a:off x="1008" y="1104"/>
                <a:ext cx="240" cy="96"/>
              </a:xfrm>
              <a:prstGeom prst="rect">
                <a:avLst/>
              </a:prstGeom>
              <a:solidFill>
                <a:srgbClr val="C0C0C0"/>
              </a:solidFill>
              <a:ln w="9525">
                <a:solidFill>
                  <a:schemeClr val="tx1"/>
                </a:solidFill>
                <a:miter lim="800000"/>
                <a:headEnd/>
                <a:tailEnd/>
              </a:ln>
              <a:effectLst/>
            </p:spPr>
            <p:txBody>
              <a:bodyPr wrap="none" anchor="ctr"/>
              <a:lstStyle/>
              <a:p>
                <a:endParaRPr lang="en-US" dirty="0"/>
              </a:p>
            </p:txBody>
          </p:sp>
        </p:grpSp>
        <p:grpSp>
          <p:nvGrpSpPr>
            <p:cNvPr id="460" name="Group 36"/>
            <p:cNvGrpSpPr>
              <a:grpSpLocks/>
            </p:cNvGrpSpPr>
            <p:nvPr/>
          </p:nvGrpSpPr>
          <p:grpSpPr bwMode="auto">
            <a:xfrm>
              <a:off x="2753" y="2557"/>
              <a:ext cx="573" cy="959"/>
              <a:chOff x="2448" y="1872"/>
              <a:chExt cx="528" cy="816"/>
            </a:xfrm>
          </p:grpSpPr>
          <p:sp>
            <p:nvSpPr>
              <p:cNvPr id="480" name="Rectangle 37"/>
              <p:cNvSpPr>
                <a:spLocks noChangeArrowheads="1"/>
              </p:cNvSpPr>
              <p:nvPr/>
            </p:nvSpPr>
            <p:spPr bwMode="auto">
              <a:xfrm>
                <a:off x="2448" y="1872"/>
                <a:ext cx="384" cy="816"/>
              </a:xfrm>
              <a:prstGeom prst="rect">
                <a:avLst/>
              </a:prstGeom>
              <a:pattFill prst="ltVert">
                <a:fgClr>
                  <a:srgbClr val="4D4D4D"/>
                </a:fgClr>
                <a:bgClr>
                  <a:schemeClr val="bg2"/>
                </a:bgClr>
              </a:pattFill>
              <a:ln w="9525">
                <a:solidFill>
                  <a:schemeClr val="tx1"/>
                </a:solidFill>
                <a:miter lim="800000"/>
                <a:headEnd/>
                <a:tailEnd/>
              </a:ln>
              <a:effectLst/>
            </p:spPr>
            <p:txBody>
              <a:bodyPr wrap="none" anchor="ctr"/>
              <a:lstStyle/>
              <a:p>
                <a:endParaRPr lang="en-US" dirty="0"/>
              </a:p>
            </p:txBody>
          </p:sp>
          <p:sp>
            <p:nvSpPr>
              <p:cNvPr id="481" name="Freeform 38"/>
              <p:cNvSpPr>
                <a:spLocks/>
              </p:cNvSpPr>
              <p:nvPr/>
            </p:nvSpPr>
            <p:spPr bwMode="auto">
              <a:xfrm>
                <a:off x="2832" y="1872"/>
                <a:ext cx="144" cy="816"/>
              </a:xfrm>
              <a:custGeom>
                <a:avLst/>
                <a:gdLst/>
                <a:ahLst/>
                <a:cxnLst>
                  <a:cxn ang="0">
                    <a:pos x="0" y="0"/>
                  </a:cxn>
                  <a:cxn ang="0">
                    <a:pos x="144" y="96"/>
                  </a:cxn>
                  <a:cxn ang="0">
                    <a:pos x="144" y="816"/>
                  </a:cxn>
                  <a:cxn ang="0">
                    <a:pos x="0" y="816"/>
                  </a:cxn>
                  <a:cxn ang="0">
                    <a:pos x="0" y="0"/>
                  </a:cxn>
                </a:cxnLst>
                <a:rect l="0" t="0" r="r" b="b"/>
                <a:pathLst>
                  <a:path w="144" h="816">
                    <a:moveTo>
                      <a:pt x="0" y="0"/>
                    </a:moveTo>
                    <a:lnTo>
                      <a:pt x="144" y="96"/>
                    </a:lnTo>
                    <a:lnTo>
                      <a:pt x="144" y="816"/>
                    </a:lnTo>
                    <a:lnTo>
                      <a:pt x="0" y="816"/>
                    </a:lnTo>
                    <a:lnTo>
                      <a:pt x="0" y="0"/>
                    </a:lnTo>
                    <a:close/>
                  </a:path>
                </a:pathLst>
              </a:custGeom>
              <a:pattFill prst="narVert">
                <a:fgClr>
                  <a:srgbClr val="333333"/>
                </a:fgClr>
                <a:bgClr>
                  <a:schemeClr val="bg2"/>
                </a:bgClr>
              </a:pattFill>
              <a:ln w="9525">
                <a:solidFill>
                  <a:schemeClr val="tx1"/>
                </a:solidFill>
                <a:round/>
                <a:headEnd/>
                <a:tailEnd/>
              </a:ln>
              <a:effectLst/>
            </p:spPr>
            <p:txBody>
              <a:bodyPr/>
              <a:lstStyle/>
              <a:p>
                <a:endParaRPr lang="en-US" dirty="0"/>
              </a:p>
            </p:txBody>
          </p:sp>
        </p:grpSp>
        <p:grpSp>
          <p:nvGrpSpPr>
            <p:cNvPr id="461" name="Group 39"/>
            <p:cNvGrpSpPr>
              <a:grpSpLocks/>
            </p:cNvGrpSpPr>
            <p:nvPr/>
          </p:nvGrpSpPr>
          <p:grpSpPr bwMode="auto">
            <a:xfrm>
              <a:off x="2119" y="2935"/>
              <a:ext cx="639" cy="574"/>
              <a:chOff x="768" y="3456"/>
              <a:chExt cx="864" cy="576"/>
            </a:xfrm>
          </p:grpSpPr>
          <p:sp>
            <p:nvSpPr>
              <p:cNvPr id="478" name="AutoShape 40"/>
              <p:cNvSpPr>
                <a:spLocks noChangeArrowheads="1"/>
              </p:cNvSpPr>
              <p:nvPr/>
            </p:nvSpPr>
            <p:spPr bwMode="auto">
              <a:xfrm>
                <a:off x="768" y="3648"/>
                <a:ext cx="864" cy="336"/>
              </a:xfrm>
              <a:prstGeom prst="can">
                <a:avLst>
                  <a:gd name="adj" fmla="val 16370"/>
                </a:avLst>
              </a:prstGeom>
              <a:gradFill rotWithShape="1">
                <a:gsLst>
                  <a:gs pos="0">
                    <a:srgbClr val="8E7B1A"/>
                  </a:gs>
                  <a:gs pos="100000">
                    <a:srgbClr val="8E7B1A">
                      <a:gamma/>
                      <a:shade val="46275"/>
                      <a:invGamma/>
                    </a:srgbClr>
                  </a:gs>
                </a:gsLst>
                <a:lin ang="0" scaled="1"/>
              </a:gradFill>
              <a:ln w="9525">
                <a:solidFill>
                  <a:schemeClr val="tx1"/>
                </a:solidFill>
                <a:round/>
                <a:headEnd/>
                <a:tailEnd/>
              </a:ln>
              <a:effectLst/>
            </p:spPr>
            <p:txBody>
              <a:bodyPr wrap="none" anchor="ctr"/>
              <a:lstStyle/>
              <a:p>
                <a:endParaRPr lang="en-US" dirty="0"/>
              </a:p>
            </p:txBody>
          </p:sp>
          <p:sp>
            <p:nvSpPr>
              <p:cNvPr id="479" name="AutoShape 41"/>
              <p:cNvSpPr>
                <a:spLocks noChangeArrowheads="1"/>
              </p:cNvSpPr>
              <p:nvPr/>
            </p:nvSpPr>
            <p:spPr bwMode="auto">
              <a:xfrm>
                <a:off x="768" y="3456"/>
                <a:ext cx="864" cy="576"/>
              </a:xfrm>
              <a:custGeom>
                <a:avLst/>
                <a:gdLst>
                  <a:gd name="G0" fmla="+- 281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81"/>
                  <a:gd name="G18" fmla="*/ 281 1 2"/>
                  <a:gd name="G19" fmla="+- G18 5400 0"/>
                  <a:gd name="G20" fmla="cos G19 11796480"/>
                  <a:gd name="G21" fmla="sin G19 11796480"/>
                  <a:gd name="G22" fmla="+- G20 10800 0"/>
                  <a:gd name="G23" fmla="+- G21 10800 0"/>
                  <a:gd name="G24" fmla="+- 10800 0 G20"/>
                  <a:gd name="G25" fmla="+- 281 10800 0"/>
                  <a:gd name="G26" fmla="?: G9 G17 G25"/>
                  <a:gd name="G27" fmla="?: G9 0 21600"/>
                  <a:gd name="G28" fmla="cos 10800 11796480"/>
                  <a:gd name="G29" fmla="sin 10800 11796480"/>
                  <a:gd name="G30" fmla="sin 281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259 w 21600"/>
                  <a:gd name="T15" fmla="*/ 10800 h 21600"/>
                  <a:gd name="T16" fmla="*/ 10800 w 21600"/>
                  <a:gd name="T17" fmla="*/ 10519 h 21600"/>
                  <a:gd name="T18" fmla="*/ 16341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519" y="10800"/>
                    </a:moveTo>
                    <a:cubicBezTo>
                      <a:pt x="10519" y="10644"/>
                      <a:pt x="10644" y="10519"/>
                      <a:pt x="10800" y="10519"/>
                    </a:cubicBezTo>
                    <a:cubicBezTo>
                      <a:pt x="10955" y="10518"/>
                      <a:pt x="11080" y="10644"/>
                      <a:pt x="11081" y="10799"/>
                    </a:cubicBezTo>
                    <a:lnTo>
                      <a:pt x="21600" y="10800"/>
                    </a:lnTo>
                    <a:cubicBezTo>
                      <a:pt x="21600" y="4835"/>
                      <a:pt x="16764" y="0"/>
                      <a:pt x="10800" y="0"/>
                    </a:cubicBezTo>
                    <a:cubicBezTo>
                      <a:pt x="4835" y="0"/>
                      <a:pt x="0" y="4835"/>
                      <a:pt x="0" y="10800"/>
                    </a:cubicBezTo>
                    <a:close/>
                  </a:path>
                </a:pathLst>
              </a:custGeom>
              <a:gradFill rotWithShape="1">
                <a:gsLst>
                  <a:gs pos="0">
                    <a:srgbClr val="8E7B1A"/>
                  </a:gs>
                  <a:gs pos="100000">
                    <a:srgbClr val="8E7B1A">
                      <a:gamma/>
                      <a:shade val="46275"/>
                      <a:invGamma/>
                    </a:srgbClr>
                  </a:gs>
                </a:gsLst>
                <a:lin ang="0" scaled="1"/>
              </a:gradFill>
              <a:ln w="9525">
                <a:solidFill>
                  <a:schemeClr val="tx1"/>
                </a:solidFill>
                <a:miter lim="800000"/>
                <a:headEnd/>
                <a:tailEnd/>
              </a:ln>
              <a:effectLst/>
            </p:spPr>
            <p:txBody>
              <a:bodyPr wrap="none" anchor="ctr"/>
              <a:lstStyle/>
              <a:p>
                <a:endParaRPr lang="en-US" dirty="0"/>
              </a:p>
            </p:txBody>
          </p:sp>
        </p:grpSp>
        <p:pic>
          <p:nvPicPr>
            <p:cNvPr id="462" name="Picture 42" descr="Tree - Leafy"/>
            <p:cNvPicPr>
              <a:picLocks noChangeAspect="1" noChangeArrowheads="1"/>
            </p:cNvPicPr>
            <p:nvPr/>
          </p:nvPicPr>
          <p:blipFill>
            <a:blip r:embed="rId15" cstate="print"/>
            <a:srcRect/>
            <a:stretch>
              <a:fillRect/>
            </a:stretch>
          </p:blipFill>
          <p:spPr bwMode="auto">
            <a:xfrm>
              <a:off x="1928" y="3196"/>
              <a:ext cx="306" cy="359"/>
            </a:xfrm>
            <a:prstGeom prst="rect">
              <a:avLst/>
            </a:prstGeom>
            <a:noFill/>
          </p:spPr>
        </p:pic>
        <p:pic>
          <p:nvPicPr>
            <p:cNvPr id="463" name="Picture 43" descr="Tree - Leafy"/>
            <p:cNvPicPr>
              <a:picLocks noChangeAspect="1" noChangeArrowheads="1"/>
            </p:cNvPicPr>
            <p:nvPr/>
          </p:nvPicPr>
          <p:blipFill>
            <a:blip r:embed="rId15" cstate="print"/>
            <a:srcRect/>
            <a:stretch>
              <a:fillRect/>
            </a:stretch>
          </p:blipFill>
          <p:spPr bwMode="auto">
            <a:xfrm>
              <a:off x="2054" y="3196"/>
              <a:ext cx="306" cy="359"/>
            </a:xfrm>
            <a:prstGeom prst="rect">
              <a:avLst/>
            </a:prstGeom>
            <a:noFill/>
          </p:spPr>
        </p:pic>
        <p:pic>
          <p:nvPicPr>
            <p:cNvPr id="464" name="Picture 44" descr="Tree - Leafy"/>
            <p:cNvPicPr>
              <a:picLocks noChangeAspect="1" noChangeArrowheads="1"/>
            </p:cNvPicPr>
            <p:nvPr/>
          </p:nvPicPr>
          <p:blipFill>
            <a:blip r:embed="rId15" cstate="print"/>
            <a:srcRect/>
            <a:stretch>
              <a:fillRect/>
            </a:stretch>
          </p:blipFill>
          <p:spPr bwMode="auto">
            <a:xfrm>
              <a:off x="2375" y="3260"/>
              <a:ext cx="305" cy="359"/>
            </a:xfrm>
            <a:prstGeom prst="rect">
              <a:avLst/>
            </a:prstGeom>
            <a:noFill/>
          </p:spPr>
        </p:pic>
        <p:pic>
          <p:nvPicPr>
            <p:cNvPr id="471" name="Picture 45" descr="Tree - Leafy"/>
            <p:cNvPicPr>
              <a:picLocks noChangeAspect="1" noChangeArrowheads="1"/>
            </p:cNvPicPr>
            <p:nvPr/>
          </p:nvPicPr>
          <p:blipFill>
            <a:blip r:embed="rId15" cstate="print"/>
            <a:srcRect/>
            <a:stretch>
              <a:fillRect/>
            </a:stretch>
          </p:blipFill>
          <p:spPr bwMode="auto">
            <a:xfrm>
              <a:off x="2502" y="3324"/>
              <a:ext cx="306" cy="359"/>
            </a:xfrm>
            <a:prstGeom prst="rect">
              <a:avLst/>
            </a:prstGeom>
            <a:noFill/>
          </p:spPr>
        </p:pic>
        <p:pic>
          <p:nvPicPr>
            <p:cNvPr id="472" name="Picture 46" descr="Tree - Leafy"/>
            <p:cNvPicPr>
              <a:picLocks noChangeAspect="1" noChangeArrowheads="1"/>
            </p:cNvPicPr>
            <p:nvPr/>
          </p:nvPicPr>
          <p:blipFill>
            <a:blip r:embed="rId15" cstate="print"/>
            <a:srcRect/>
            <a:stretch>
              <a:fillRect/>
            </a:stretch>
          </p:blipFill>
          <p:spPr bwMode="auto">
            <a:xfrm>
              <a:off x="2630" y="3324"/>
              <a:ext cx="306" cy="359"/>
            </a:xfrm>
            <a:prstGeom prst="rect">
              <a:avLst/>
            </a:prstGeom>
            <a:noFill/>
          </p:spPr>
        </p:pic>
        <p:pic>
          <p:nvPicPr>
            <p:cNvPr id="473" name="Picture 47" descr="Tree - Leafy"/>
            <p:cNvPicPr>
              <a:picLocks noChangeAspect="1" noChangeArrowheads="1"/>
            </p:cNvPicPr>
            <p:nvPr/>
          </p:nvPicPr>
          <p:blipFill>
            <a:blip r:embed="rId15" cstate="print"/>
            <a:srcRect/>
            <a:stretch>
              <a:fillRect/>
            </a:stretch>
          </p:blipFill>
          <p:spPr bwMode="auto">
            <a:xfrm>
              <a:off x="3141" y="3196"/>
              <a:ext cx="360" cy="423"/>
            </a:xfrm>
            <a:prstGeom prst="rect">
              <a:avLst/>
            </a:prstGeom>
            <a:noFill/>
          </p:spPr>
        </p:pic>
        <p:pic>
          <p:nvPicPr>
            <p:cNvPr id="474" name="Picture 48" descr="Tree - Leafy"/>
            <p:cNvPicPr>
              <a:picLocks noChangeAspect="1" noChangeArrowheads="1"/>
            </p:cNvPicPr>
            <p:nvPr/>
          </p:nvPicPr>
          <p:blipFill>
            <a:blip r:embed="rId15" cstate="print"/>
            <a:srcRect/>
            <a:stretch>
              <a:fillRect/>
            </a:stretch>
          </p:blipFill>
          <p:spPr bwMode="auto">
            <a:xfrm>
              <a:off x="2758" y="3260"/>
              <a:ext cx="305" cy="359"/>
            </a:xfrm>
            <a:prstGeom prst="rect">
              <a:avLst/>
            </a:prstGeom>
            <a:noFill/>
          </p:spPr>
        </p:pic>
        <p:pic>
          <p:nvPicPr>
            <p:cNvPr id="475" name="Picture 49" descr="Tree - Leafy"/>
            <p:cNvPicPr>
              <a:picLocks noChangeAspect="1" noChangeArrowheads="1"/>
            </p:cNvPicPr>
            <p:nvPr/>
          </p:nvPicPr>
          <p:blipFill>
            <a:blip r:embed="rId15" cstate="print"/>
            <a:srcRect/>
            <a:stretch>
              <a:fillRect/>
            </a:stretch>
          </p:blipFill>
          <p:spPr bwMode="auto">
            <a:xfrm>
              <a:off x="2977" y="3321"/>
              <a:ext cx="306" cy="359"/>
            </a:xfrm>
            <a:prstGeom prst="rect">
              <a:avLst/>
            </a:prstGeom>
            <a:noFill/>
          </p:spPr>
        </p:pic>
        <p:pic>
          <p:nvPicPr>
            <p:cNvPr id="476" name="Picture 50" descr="Tree - Leafy"/>
            <p:cNvPicPr>
              <a:picLocks noChangeAspect="1" noChangeArrowheads="1"/>
            </p:cNvPicPr>
            <p:nvPr/>
          </p:nvPicPr>
          <p:blipFill>
            <a:blip r:embed="rId15" cstate="print"/>
            <a:srcRect/>
            <a:stretch>
              <a:fillRect/>
            </a:stretch>
          </p:blipFill>
          <p:spPr bwMode="auto">
            <a:xfrm>
              <a:off x="1736" y="3220"/>
              <a:ext cx="306" cy="359"/>
            </a:xfrm>
            <a:prstGeom prst="rect">
              <a:avLst/>
            </a:prstGeom>
            <a:noFill/>
          </p:spPr>
        </p:pic>
        <p:pic>
          <p:nvPicPr>
            <p:cNvPr id="477" name="Picture 51" descr="Tree - Leafy"/>
            <p:cNvPicPr>
              <a:picLocks noChangeAspect="1" noChangeArrowheads="1"/>
            </p:cNvPicPr>
            <p:nvPr/>
          </p:nvPicPr>
          <p:blipFill>
            <a:blip r:embed="rId15" cstate="print"/>
            <a:srcRect/>
            <a:stretch>
              <a:fillRect/>
            </a:stretch>
          </p:blipFill>
          <p:spPr bwMode="auto">
            <a:xfrm>
              <a:off x="1877" y="3260"/>
              <a:ext cx="306" cy="359"/>
            </a:xfrm>
            <a:prstGeom prst="rect">
              <a:avLst/>
            </a:prstGeom>
            <a:noFill/>
          </p:spPr>
        </p:pic>
      </p:grpSp>
      <p:grpSp>
        <p:nvGrpSpPr>
          <p:cNvPr id="503" name="Group 261"/>
          <p:cNvGrpSpPr>
            <a:grpSpLocks/>
          </p:cNvGrpSpPr>
          <p:nvPr/>
        </p:nvGrpSpPr>
        <p:grpSpPr bwMode="auto">
          <a:xfrm>
            <a:off x="5562600" y="2743200"/>
            <a:ext cx="550437" cy="685800"/>
            <a:chOff x="2450" y="1200"/>
            <a:chExt cx="685" cy="853"/>
          </a:xfrm>
        </p:grpSpPr>
        <p:grpSp>
          <p:nvGrpSpPr>
            <p:cNvPr id="504" name="Group 262"/>
            <p:cNvGrpSpPr>
              <a:grpSpLocks/>
            </p:cNvGrpSpPr>
            <p:nvPr/>
          </p:nvGrpSpPr>
          <p:grpSpPr bwMode="auto">
            <a:xfrm>
              <a:off x="2688" y="1199"/>
              <a:ext cx="438" cy="856"/>
              <a:chOff x="2709" y="1200"/>
              <a:chExt cx="368" cy="713"/>
            </a:xfrm>
          </p:grpSpPr>
          <p:grpSp>
            <p:nvGrpSpPr>
              <p:cNvPr id="512" name="Group 263"/>
              <p:cNvGrpSpPr>
                <a:grpSpLocks/>
              </p:cNvGrpSpPr>
              <p:nvPr/>
            </p:nvGrpSpPr>
            <p:grpSpPr bwMode="auto">
              <a:xfrm>
                <a:off x="2709" y="1206"/>
                <a:ext cx="329" cy="707"/>
                <a:chOff x="2640" y="1537"/>
                <a:chExt cx="480" cy="1236"/>
              </a:xfrm>
            </p:grpSpPr>
            <p:sp>
              <p:nvSpPr>
                <p:cNvPr id="527" name="Oval 265"/>
                <p:cNvSpPr>
                  <a:spLocks noChangeArrowheads="1"/>
                </p:cNvSpPr>
                <p:nvPr/>
              </p:nvSpPr>
              <p:spPr bwMode="auto">
                <a:xfrm>
                  <a:off x="2711" y="1537"/>
                  <a:ext cx="333" cy="285"/>
                </a:xfrm>
                <a:prstGeom prst="ellipse">
                  <a:avLst/>
                </a:prstGeom>
                <a:noFill/>
                <a:ln w="25400" cap="rnd">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528" name="Line 266"/>
                <p:cNvSpPr>
                  <a:spLocks noChangeShapeType="1"/>
                </p:cNvSpPr>
                <p:nvPr/>
              </p:nvSpPr>
              <p:spPr bwMode="auto">
                <a:xfrm>
                  <a:off x="2875" y="1822"/>
                  <a:ext cx="1" cy="507"/>
                </a:xfrm>
                <a:prstGeom prst="line">
                  <a:avLst/>
                </a:prstGeom>
                <a:noFill/>
                <a:ln w="25400">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529" name="Line 267"/>
                <p:cNvSpPr>
                  <a:spLocks noChangeShapeType="1"/>
                </p:cNvSpPr>
                <p:nvPr/>
              </p:nvSpPr>
              <p:spPr bwMode="auto">
                <a:xfrm flipH="1">
                  <a:off x="2727" y="2329"/>
                  <a:ext cx="148" cy="444"/>
                </a:xfrm>
                <a:prstGeom prst="line">
                  <a:avLst/>
                </a:prstGeom>
                <a:noFill/>
                <a:ln w="25400">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530" name="Line 268"/>
                <p:cNvSpPr>
                  <a:spLocks noChangeShapeType="1"/>
                </p:cNvSpPr>
                <p:nvPr/>
              </p:nvSpPr>
              <p:spPr bwMode="auto">
                <a:xfrm>
                  <a:off x="2875" y="2329"/>
                  <a:ext cx="148" cy="444"/>
                </a:xfrm>
                <a:prstGeom prst="line">
                  <a:avLst/>
                </a:prstGeom>
                <a:noFill/>
                <a:ln w="25400">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531" name="Oval 269"/>
                <p:cNvSpPr>
                  <a:spLocks noChangeArrowheads="1"/>
                </p:cNvSpPr>
                <p:nvPr/>
              </p:nvSpPr>
              <p:spPr bwMode="auto">
                <a:xfrm>
                  <a:off x="2711" y="1537"/>
                  <a:ext cx="333" cy="285"/>
                </a:xfrm>
                <a:prstGeom prst="ellipse">
                  <a:avLst/>
                </a:prstGeom>
                <a:noFill/>
                <a:ln w="25400" cap="rnd">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532" name="Line 270"/>
                <p:cNvSpPr>
                  <a:spLocks noChangeShapeType="1"/>
                </p:cNvSpPr>
                <p:nvPr/>
              </p:nvSpPr>
              <p:spPr bwMode="auto">
                <a:xfrm>
                  <a:off x="2875" y="1822"/>
                  <a:ext cx="1" cy="507"/>
                </a:xfrm>
                <a:prstGeom prst="line">
                  <a:avLst/>
                </a:prstGeom>
                <a:noFill/>
                <a:ln w="34925">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533" name="Line 271"/>
                <p:cNvSpPr>
                  <a:spLocks noChangeShapeType="1"/>
                </p:cNvSpPr>
                <p:nvPr/>
              </p:nvSpPr>
              <p:spPr bwMode="auto">
                <a:xfrm flipH="1">
                  <a:off x="2727" y="2329"/>
                  <a:ext cx="148" cy="444"/>
                </a:xfrm>
                <a:prstGeom prst="line">
                  <a:avLst/>
                </a:prstGeom>
                <a:noFill/>
                <a:ln w="25400">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534" name="Line 272"/>
                <p:cNvSpPr>
                  <a:spLocks noChangeShapeType="1"/>
                </p:cNvSpPr>
                <p:nvPr/>
              </p:nvSpPr>
              <p:spPr bwMode="auto">
                <a:xfrm>
                  <a:off x="2875" y="2329"/>
                  <a:ext cx="148" cy="444"/>
                </a:xfrm>
                <a:prstGeom prst="line">
                  <a:avLst/>
                </a:prstGeom>
                <a:noFill/>
                <a:ln w="25400">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535" name="Line 273"/>
                <p:cNvSpPr>
                  <a:spLocks noChangeShapeType="1"/>
                </p:cNvSpPr>
                <p:nvPr/>
              </p:nvSpPr>
              <p:spPr bwMode="auto">
                <a:xfrm flipH="1">
                  <a:off x="2640" y="1918"/>
                  <a:ext cx="235" cy="98"/>
                </a:xfrm>
                <a:prstGeom prst="line">
                  <a:avLst/>
                </a:prstGeom>
                <a:noFill/>
                <a:ln w="25400">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536" name="Line 274"/>
                <p:cNvSpPr>
                  <a:spLocks noChangeShapeType="1"/>
                </p:cNvSpPr>
                <p:nvPr/>
              </p:nvSpPr>
              <p:spPr bwMode="auto">
                <a:xfrm>
                  <a:off x="2875" y="1918"/>
                  <a:ext cx="245" cy="98"/>
                </a:xfrm>
                <a:prstGeom prst="line">
                  <a:avLst/>
                </a:prstGeom>
                <a:noFill/>
                <a:ln w="25400">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grpSp>
          <p:grpSp>
            <p:nvGrpSpPr>
              <p:cNvPr id="513" name="Group 275"/>
              <p:cNvGrpSpPr>
                <a:grpSpLocks/>
              </p:cNvGrpSpPr>
              <p:nvPr/>
            </p:nvGrpSpPr>
            <p:grpSpPr bwMode="auto">
              <a:xfrm>
                <a:off x="2745" y="1200"/>
                <a:ext cx="274" cy="97"/>
                <a:chOff x="3888" y="1584"/>
                <a:chExt cx="672" cy="240"/>
              </a:xfrm>
            </p:grpSpPr>
            <p:sp>
              <p:nvSpPr>
                <p:cNvPr id="524" name="Oval 276"/>
                <p:cNvSpPr>
                  <a:spLocks noChangeArrowheads="1"/>
                </p:cNvSpPr>
                <p:nvPr/>
              </p:nvSpPr>
              <p:spPr bwMode="auto">
                <a:xfrm>
                  <a:off x="4080" y="1584"/>
                  <a:ext cx="240" cy="240"/>
                </a:xfrm>
                <a:prstGeom prst="ellipse">
                  <a:avLst/>
                </a:prstGeom>
                <a:solidFill>
                  <a:schemeClr val="bg1"/>
                </a:solidFill>
                <a:ln w="2222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25" name="Oval 277"/>
                <p:cNvSpPr>
                  <a:spLocks noChangeArrowheads="1"/>
                </p:cNvSpPr>
                <p:nvPr/>
              </p:nvSpPr>
              <p:spPr bwMode="auto">
                <a:xfrm>
                  <a:off x="4320" y="1584"/>
                  <a:ext cx="240" cy="240"/>
                </a:xfrm>
                <a:prstGeom prst="ellipse">
                  <a:avLst/>
                </a:prstGeom>
                <a:solidFill>
                  <a:schemeClr val="bg1"/>
                </a:solidFill>
                <a:ln w="2222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26" name="Line 278"/>
                <p:cNvSpPr>
                  <a:spLocks noChangeShapeType="1"/>
                </p:cNvSpPr>
                <p:nvPr/>
              </p:nvSpPr>
              <p:spPr bwMode="auto">
                <a:xfrm flipH="1">
                  <a:off x="3888" y="1728"/>
                  <a:ext cx="192" cy="96"/>
                </a:xfrm>
                <a:prstGeom prst="line">
                  <a:avLst/>
                </a:prstGeom>
                <a:noFill/>
                <a:ln w="1587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514" name="Group 279"/>
              <p:cNvGrpSpPr>
                <a:grpSpLocks/>
              </p:cNvGrpSpPr>
              <p:nvPr/>
            </p:nvGrpSpPr>
            <p:grpSpPr bwMode="auto">
              <a:xfrm>
                <a:off x="2804" y="1405"/>
                <a:ext cx="121" cy="236"/>
                <a:chOff x="2592" y="2256"/>
                <a:chExt cx="816" cy="1584"/>
              </a:xfrm>
            </p:grpSpPr>
            <p:grpSp>
              <p:nvGrpSpPr>
                <p:cNvPr id="519" name="Group 280"/>
                <p:cNvGrpSpPr>
                  <a:grpSpLocks/>
                </p:cNvGrpSpPr>
                <p:nvPr/>
              </p:nvGrpSpPr>
              <p:grpSpPr bwMode="auto">
                <a:xfrm>
                  <a:off x="2592" y="2256"/>
                  <a:ext cx="816" cy="312"/>
                  <a:chOff x="2544" y="2688"/>
                  <a:chExt cx="768" cy="336"/>
                </a:xfrm>
              </p:grpSpPr>
              <p:sp>
                <p:nvSpPr>
                  <p:cNvPr id="522" name="AutoShape 281"/>
                  <p:cNvSpPr>
                    <a:spLocks noChangeArrowheads="1"/>
                  </p:cNvSpPr>
                  <p:nvPr/>
                </p:nvSpPr>
                <p:spPr bwMode="auto">
                  <a:xfrm rot="10800000">
                    <a:off x="2928" y="2688"/>
                    <a:ext cx="384" cy="336"/>
                  </a:xfrm>
                  <a:prstGeom prst="rtTriangle">
                    <a:avLst/>
                  </a:prstGeom>
                  <a:solidFill>
                    <a:schemeClr val="bg1"/>
                  </a:solidFill>
                  <a:ln w="158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23" name="AutoShape 282"/>
                  <p:cNvSpPr>
                    <a:spLocks noChangeArrowheads="1"/>
                  </p:cNvSpPr>
                  <p:nvPr/>
                </p:nvSpPr>
                <p:spPr bwMode="auto">
                  <a:xfrm rot="10800000" flipH="1">
                    <a:off x="2544" y="2688"/>
                    <a:ext cx="384" cy="336"/>
                  </a:xfrm>
                  <a:prstGeom prst="rtTriangle">
                    <a:avLst/>
                  </a:prstGeom>
                  <a:solidFill>
                    <a:schemeClr val="bg1"/>
                  </a:solidFill>
                  <a:ln w="158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520" name="AutoShape 283"/>
                <p:cNvSpPr>
                  <a:spLocks noChangeArrowheads="1"/>
                </p:cNvSpPr>
                <p:nvPr/>
              </p:nvSpPr>
              <p:spPr bwMode="auto">
                <a:xfrm>
                  <a:off x="2784" y="2256"/>
                  <a:ext cx="432" cy="336"/>
                </a:xfrm>
                <a:prstGeom prst="diamond">
                  <a:avLst/>
                </a:prstGeom>
                <a:solidFill>
                  <a:srgbClr val="FF5050"/>
                </a:solidFill>
                <a:ln w="15875">
                  <a:solidFill>
                    <a:srgbClr val="5E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21" name="Freeform 284"/>
                <p:cNvSpPr>
                  <a:spLocks/>
                </p:cNvSpPr>
                <p:nvPr/>
              </p:nvSpPr>
              <p:spPr bwMode="auto">
                <a:xfrm>
                  <a:off x="2758" y="2544"/>
                  <a:ext cx="480" cy="1296"/>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solidFill>
                  <a:srgbClr val="FF5050"/>
                </a:solidFill>
                <a:ln w="15875">
                  <a:solidFill>
                    <a:srgbClr val="5E0000"/>
                  </a:solidFill>
                  <a:round/>
                  <a:headEnd/>
                  <a:tailEnd/>
                </a:ln>
                <a:effectLst/>
              </p:spPr>
              <p:txBody>
                <a:bodyPr/>
                <a:lstStyle/>
                <a:p>
                  <a:pPr fontAlgn="base">
                    <a:spcBef>
                      <a:spcPct val="0"/>
                    </a:spcBef>
                    <a:spcAft>
                      <a:spcPct val="0"/>
                    </a:spcAft>
                  </a:pPr>
                  <a:endParaRPr lang="en-US" sz="3600" dirty="0">
                    <a:solidFill>
                      <a:srgbClr val="EE4A00"/>
                    </a:solidFill>
                  </a:endParaRPr>
                </a:p>
              </p:txBody>
            </p:sp>
          </p:grpSp>
          <p:pic>
            <p:nvPicPr>
              <p:cNvPr id="515" name="Picture 285" descr="Pencil - fat"/>
              <p:cNvPicPr>
                <a:picLocks noChangeAspect="1" noChangeArrowheads="1"/>
              </p:cNvPicPr>
              <p:nvPr/>
            </p:nvPicPr>
            <p:blipFill>
              <a:blip r:embed="rId16" cstate="print"/>
              <a:srcRect/>
              <a:stretch>
                <a:fillRect/>
              </a:stretch>
            </p:blipFill>
            <p:spPr bwMode="auto">
              <a:xfrm rot="12311326">
                <a:off x="3032" y="1317"/>
                <a:ext cx="45" cy="293"/>
              </a:xfrm>
              <a:prstGeom prst="rect">
                <a:avLst/>
              </a:prstGeom>
              <a:noFill/>
            </p:spPr>
          </p:pic>
          <p:grpSp>
            <p:nvGrpSpPr>
              <p:cNvPr id="516" name="Group 286"/>
              <p:cNvGrpSpPr>
                <a:grpSpLocks/>
              </p:cNvGrpSpPr>
              <p:nvPr/>
            </p:nvGrpSpPr>
            <p:grpSpPr bwMode="auto">
              <a:xfrm>
                <a:off x="2871" y="1219"/>
                <a:ext cx="118" cy="59"/>
                <a:chOff x="4176" y="1632"/>
                <a:chExt cx="288" cy="144"/>
              </a:xfrm>
            </p:grpSpPr>
            <p:sp>
              <p:nvSpPr>
                <p:cNvPr id="517" name="Oval 287"/>
                <p:cNvSpPr>
                  <a:spLocks noChangeArrowheads="1"/>
                </p:cNvSpPr>
                <p:nvPr/>
              </p:nvSpPr>
              <p:spPr bwMode="auto">
                <a:xfrm>
                  <a:off x="4176" y="1632"/>
                  <a:ext cx="144" cy="144"/>
                </a:xfrm>
                <a:prstGeom prst="ellipse">
                  <a:avLst/>
                </a:prstGeom>
                <a:solidFill>
                  <a:srgbClr val="0000FF"/>
                </a:solidFill>
                <a:ln w="952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18" name="Oval 288"/>
                <p:cNvSpPr>
                  <a:spLocks noChangeArrowheads="1"/>
                </p:cNvSpPr>
                <p:nvPr/>
              </p:nvSpPr>
              <p:spPr bwMode="auto">
                <a:xfrm>
                  <a:off x="4320" y="1632"/>
                  <a:ext cx="144" cy="144"/>
                </a:xfrm>
                <a:prstGeom prst="ellipse">
                  <a:avLst/>
                </a:prstGeom>
                <a:solidFill>
                  <a:srgbClr val="0000FF"/>
                </a:solidFill>
                <a:ln w="952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505" name="Group 289"/>
            <p:cNvGrpSpPr>
              <a:grpSpLocks/>
            </p:cNvGrpSpPr>
            <p:nvPr/>
          </p:nvGrpSpPr>
          <p:grpSpPr bwMode="auto">
            <a:xfrm rot="-702784">
              <a:off x="2460" y="1356"/>
              <a:ext cx="279" cy="384"/>
              <a:chOff x="4368" y="528"/>
              <a:chExt cx="1152" cy="1584"/>
            </a:xfrm>
          </p:grpSpPr>
          <p:sp>
            <p:nvSpPr>
              <p:cNvPr id="506" name="AutoShape 290"/>
              <p:cNvSpPr>
                <a:spLocks noChangeArrowheads="1"/>
              </p:cNvSpPr>
              <p:nvPr/>
            </p:nvSpPr>
            <p:spPr bwMode="auto">
              <a:xfrm>
                <a:off x="4368" y="672"/>
                <a:ext cx="1152" cy="1440"/>
              </a:xfrm>
              <a:prstGeom prst="roundRect">
                <a:avLst>
                  <a:gd name="adj" fmla="val 4255"/>
                </a:avLst>
              </a:prstGeom>
              <a:solidFill>
                <a:srgbClr val="875A2D"/>
              </a:solidFill>
              <a:ln w="317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07" name="Rectangle 291"/>
              <p:cNvSpPr>
                <a:spLocks noChangeArrowheads="1"/>
              </p:cNvSpPr>
              <p:nvPr/>
            </p:nvSpPr>
            <p:spPr bwMode="auto">
              <a:xfrm>
                <a:off x="4464" y="816"/>
                <a:ext cx="960" cy="1200"/>
              </a:xfrm>
              <a:prstGeom prst="rect">
                <a:avLst/>
              </a:prstGeom>
              <a:solidFill>
                <a:schemeClr val="bg1"/>
              </a:soli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08" name="AutoShape 292"/>
              <p:cNvSpPr>
                <a:spLocks noChangeArrowheads="1"/>
              </p:cNvSpPr>
              <p:nvPr/>
            </p:nvSpPr>
            <p:spPr bwMode="auto">
              <a:xfrm flipV="1">
                <a:off x="4464" y="768"/>
                <a:ext cx="960" cy="96"/>
              </a:xfrm>
              <a:custGeom>
                <a:avLst/>
                <a:gdLst>
                  <a:gd name="G0" fmla="+- 2778 0 0"/>
                  <a:gd name="G1" fmla="+- 21600 0 2778"/>
                  <a:gd name="G2" fmla="*/ 2778 1 2"/>
                  <a:gd name="G3" fmla="+- 21600 0 G2"/>
                  <a:gd name="G4" fmla="+/ 2778 21600 2"/>
                  <a:gd name="G5" fmla="+/ G1 0 2"/>
                  <a:gd name="G6" fmla="*/ 21600 21600 2778"/>
                  <a:gd name="G7" fmla="*/ G6 1 2"/>
                  <a:gd name="G8" fmla="+- 21600 0 G7"/>
                  <a:gd name="G9" fmla="*/ 21600 1 2"/>
                  <a:gd name="G10" fmla="+- 2778 0 G9"/>
                  <a:gd name="G11" fmla="?: G10 G8 0"/>
                  <a:gd name="G12" fmla="?: G10 G7 21600"/>
                  <a:gd name="T0" fmla="*/ 20211 w 21600"/>
                  <a:gd name="T1" fmla="*/ 10800 h 21600"/>
                  <a:gd name="T2" fmla="*/ 10800 w 21600"/>
                  <a:gd name="T3" fmla="*/ 21600 h 21600"/>
                  <a:gd name="T4" fmla="*/ 1389 w 21600"/>
                  <a:gd name="T5" fmla="*/ 10800 h 21600"/>
                  <a:gd name="T6" fmla="*/ 10800 w 21600"/>
                  <a:gd name="T7" fmla="*/ 0 h 21600"/>
                  <a:gd name="T8" fmla="*/ 3189 w 21600"/>
                  <a:gd name="T9" fmla="*/ 3189 h 21600"/>
                  <a:gd name="T10" fmla="*/ 18411 w 21600"/>
                  <a:gd name="T11" fmla="*/ 18411 h 21600"/>
                </a:gdLst>
                <a:ahLst/>
                <a:cxnLst>
                  <a:cxn ang="0">
                    <a:pos x="T0" y="T1"/>
                  </a:cxn>
                  <a:cxn ang="0">
                    <a:pos x="T2" y="T3"/>
                  </a:cxn>
                  <a:cxn ang="0">
                    <a:pos x="T4" y="T5"/>
                  </a:cxn>
                  <a:cxn ang="0">
                    <a:pos x="T6" y="T7"/>
                  </a:cxn>
                </a:cxnLst>
                <a:rect l="T8" t="T9" r="T10" b="T11"/>
                <a:pathLst>
                  <a:path w="21600" h="21600">
                    <a:moveTo>
                      <a:pt x="0" y="0"/>
                    </a:moveTo>
                    <a:lnTo>
                      <a:pt x="2778" y="21600"/>
                    </a:lnTo>
                    <a:lnTo>
                      <a:pt x="18822" y="21600"/>
                    </a:lnTo>
                    <a:lnTo>
                      <a:pt x="21600" y="0"/>
                    </a:lnTo>
                    <a:close/>
                  </a:path>
                </a:pathLst>
              </a:custGeom>
              <a:solidFill>
                <a:srgbClr val="969696"/>
              </a:solidFill>
              <a:ln w="3175">
                <a:solidFill>
                  <a:srgbClr val="3333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09" name="AutoShape 293"/>
              <p:cNvSpPr>
                <a:spLocks noChangeArrowheads="1"/>
              </p:cNvSpPr>
              <p:nvPr/>
            </p:nvSpPr>
            <p:spPr bwMode="auto">
              <a:xfrm flipV="1">
                <a:off x="4704" y="624"/>
                <a:ext cx="480" cy="144"/>
              </a:xfrm>
              <a:custGeom>
                <a:avLst/>
                <a:gdLst>
                  <a:gd name="G0" fmla="+- 2778 0 0"/>
                  <a:gd name="G1" fmla="+- 21600 0 2778"/>
                  <a:gd name="G2" fmla="*/ 2778 1 2"/>
                  <a:gd name="G3" fmla="+- 21600 0 G2"/>
                  <a:gd name="G4" fmla="+/ 2778 21600 2"/>
                  <a:gd name="G5" fmla="+/ G1 0 2"/>
                  <a:gd name="G6" fmla="*/ 21600 21600 2778"/>
                  <a:gd name="G7" fmla="*/ G6 1 2"/>
                  <a:gd name="G8" fmla="+- 21600 0 G7"/>
                  <a:gd name="G9" fmla="*/ 21600 1 2"/>
                  <a:gd name="G10" fmla="+- 2778 0 G9"/>
                  <a:gd name="G11" fmla="?: G10 G8 0"/>
                  <a:gd name="G12" fmla="?: G10 G7 21600"/>
                  <a:gd name="T0" fmla="*/ 20211 w 21600"/>
                  <a:gd name="T1" fmla="*/ 10800 h 21600"/>
                  <a:gd name="T2" fmla="*/ 10800 w 21600"/>
                  <a:gd name="T3" fmla="*/ 21600 h 21600"/>
                  <a:gd name="T4" fmla="*/ 1389 w 21600"/>
                  <a:gd name="T5" fmla="*/ 10800 h 21600"/>
                  <a:gd name="T6" fmla="*/ 10800 w 21600"/>
                  <a:gd name="T7" fmla="*/ 0 h 21600"/>
                  <a:gd name="T8" fmla="*/ 3189 w 21600"/>
                  <a:gd name="T9" fmla="*/ 3189 h 21600"/>
                  <a:gd name="T10" fmla="*/ 18411 w 21600"/>
                  <a:gd name="T11" fmla="*/ 18411 h 21600"/>
                </a:gdLst>
                <a:ahLst/>
                <a:cxnLst>
                  <a:cxn ang="0">
                    <a:pos x="T0" y="T1"/>
                  </a:cxn>
                  <a:cxn ang="0">
                    <a:pos x="T2" y="T3"/>
                  </a:cxn>
                  <a:cxn ang="0">
                    <a:pos x="T4" y="T5"/>
                  </a:cxn>
                  <a:cxn ang="0">
                    <a:pos x="T6" y="T7"/>
                  </a:cxn>
                </a:cxnLst>
                <a:rect l="T8" t="T9" r="T10" b="T11"/>
                <a:pathLst>
                  <a:path w="21600" h="21600">
                    <a:moveTo>
                      <a:pt x="0" y="0"/>
                    </a:moveTo>
                    <a:lnTo>
                      <a:pt x="2778" y="21600"/>
                    </a:lnTo>
                    <a:lnTo>
                      <a:pt x="18822" y="21600"/>
                    </a:lnTo>
                    <a:lnTo>
                      <a:pt x="21600" y="0"/>
                    </a:lnTo>
                    <a:close/>
                  </a:path>
                </a:pathLst>
              </a:custGeom>
              <a:solidFill>
                <a:srgbClr val="969696"/>
              </a:solidFill>
              <a:ln w="3175">
                <a:solidFill>
                  <a:srgbClr val="3333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10" name="AutoShape 294"/>
              <p:cNvSpPr>
                <a:spLocks noChangeArrowheads="1"/>
              </p:cNvSpPr>
              <p:nvPr/>
            </p:nvSpPr>
            <p:spPr bwMode="auto">
              <a:xfrm>
                <a:off x="4871" y="528"/>
                <a:ext cx="144" cy="14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69696"/>
              </a:solidFill>
              <a:ln w="3175">
                <a:solidFill>
                  <a:srgbClr val="333333"/>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11" name="Line 295"/>
              <p:cNvSpPr>
                <a:spLocks noChangeShapeType="1"/>
              </p:cNvSpPr>
              <p:nvPr/>
            </p:nvSpPr>
            <p:spPr bwMode="auto">
              <a:xfrm>
                <a:off x="4464" y="2112"/>
                <a:ext cx="960" cy="0"/>
              </a:xfrm>
              <a:prstGeom prst="line">
                <a:avLst/>
              </a:prstGeom>
              <a:noFill/>
              <a:ln w="317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cxnSp>
        <p:nvCxnSpPr>
          <p:cNvPr id="537" name="Straight Arrow Connector 536"/>
          <p:cNvCxnSpPr/>
          <p:nvPr/>
        </p:nvCxnSpPr>
        <p:spPr>
          <a:xfrm rot="10800000" flipV="1">
            <a:off x="4419600" y="1752600"/>
            <a:ext cx="1677988" cy="1600200"/>
          </a:xfrm>
          <a:prstGeom prst="straightConnector1">
            <a:avLst/>
          </a:prstGeom>
          <a:ln w="38100">
            <a:solidFill>
              <a:srgbClr val="2CB22C"/>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38" name="Rectangle 537"/>
          <p:cNvSpPr/>
          <p:nvPr/>
        </p:nvSpPr>
        <p:spPr>
          <a:xfrm>
            <a:off x="4724400" y="2133600"/>
            <a:ext cx="533400" cy="584775"/>
          </a:xfrm>
          <a:prstGeom prst="rect">
            <a:avLst/>
          </a:prstGeom>
          <a:noFill/>
        </p:spPr>
        <p:txBody>
          <a:bodyPr wrap="square" lIns="91440" tIns="45720" rIns="91440" bIns="45720">
            <a:spAutoFit/>
            <a:scene3d>
              <a:camera prst="orthographicFront"/>
              <a:lightRig rig="flat" dir="tl">
                <a:rot lat="0" lon="0" rev="6600000"/>
              </a:lightRig>
            </a:scene3d>
            <a:sp3d extrusionH="12700" contourW="12700">
              <a:bevelT w="38100" h="25400"/>
              <a:contourClr>
                <a:srgbClr val="008000"/>
              </a:contourClr>
            </a:sp3d>
          </a:bodyPr>
          <a:lstStyle/>
          <a:p>
            <a:pPr algn="ctr">
              <a:lnSpc>
                <a:spcPct val="80000"/>
              </a:lnSpc>
            </a:pPr>
            <a:r>
              <a:rPr lang="en-US" sz="4000"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a:t>
            </a:r>
          </a:p>
        </p:txBody>
      </p:sp>
      <p:pic>
        <p:nvPicPr>
          <p:cNvPr id="570" name="Picture 2"/>
          <p:cNvPicPr>
            <a:picLocks noChangeAspect="1" noChangeArrowheads="1"/>
          </p:cNvPicPr>
          <p:nvPr/>
        </p:nvPicPr>
        <p:blipFill>
          <a:blip r:embed="rId17" cstate="print"/>
          <a:srcRect/>
          <a:stretch>
            <a:fillRect/>
          </a:stretch>
        </p:blipFill>
        <p:spPr bwMode="auto">
          <a:xfrm>
            <a:off x="3314178" y="1010653"/>
            <a:ext cx="1137506" cy="549861"/>
          </a:xfrm>
          <a:prstGeom prst="rect">
            <a:avLst/>
          </a:prstGeom>
          <a:noFill/>
          <a:ln w="9525">
            <a:noFill/>
            <a:miter lim="800000"/>
            <a:headEnd/>
            <a:tailEnd/>
          </a:ln>
          <a:effectLst/>
        </p:spPr>
      </p:pic>
      <p:grpSp>
        <p:nvGrpSpPr>
          <p:cNvPr id="571" name="Group 528"/>
          <p:cNvGrpSpPr>
            <a:grpSpLocks/>
          </p:cNvGrpSpPr>
          <p:nvPr/>
        </p:nvGrpSpPr>
        <p:grpSpPr bwMode="auto">
          <a:xfrm>
            <a:off x="4038600" y="3810000"/>
            <a:ext cx="1321448" cy="589320"/>
            <a:chOff x="64" y="468"/>
            <a:chExt cx="1264" cy="565"/>
          </a:xfrm>
        </p:grpSpPr>
        <p:grpSp>
          <p:nvGrpSpPr>
            <p:cNvPr id="572" name="Group 529"/>
            <p:cNvGrpSpPr>
              <a:grpSpLocks/>
            </p:cNvGrpSpPr>
            <p:nvPr/>
          </p:nvGrpSpPr>
          <p:grpSpPr bwMode="auto">
            <a:xfrm>
              <a:off x="432" y="468"/>
              <a:ext cx="528" cy="305"/>
              <a:chOff x="384" y="2400"/>
              <a:chExt cx="1248" cy="720"/>
            </a:xfrm>
          </p:grpSpPr>
          <p:sp>
            <p:nvSpPr>
              <p:cNvPr id="578"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9"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80"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581" name="Group 533"/>
              <p:cNvGrpSpPr>
                <a:grpSpLocks/>
              </p:cNvGrpSpPr>
              <p:nvPr/>
            </p:nvGrpSpPr>
            <p:grpSpPr bwMode="auto">
              <a:xfrm>
                <a:off x="760" y="2677"/>
                <a:ext cx="502" cy="443"/>
                <a:chOff x="805" y="2677"/>
                <a:chExt cx="502" cy="443"/>
              </a:xfrm>
            </p:grpSpPr>
            <p:sp>
              <p:nvSpPr>
                <p:cNvPr id="584"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85"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582"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83"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577"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sp>
        <p:nvSpPr>
          <p:cNvPr id="1056" name="Title 1055"/>
          <p:cNvSpPr>
            <a:spLocks noGrp="1"/>
          </p:cNvSpPr>
          <p:nvPr>
            <p:ph type="title" idx="4294967295"/>
          </p:nvPr>
        </p:nvSpPr>
        <p:spPr>
          <a:xfrm>
            <a:off x="0" y="-1562100"/>
            <a:ext cx="8229600" cy="884237"/>
          </a:xfrm>
        </p:spPr>
        <p:txBody>
          <a:bodyPr>
            <a:normAutofit fontScale="90000"/>
          </a:bodyPr>
          <a:lstStyle/>
          <a:p>
            <a:r>
              <a:rPr lang="en-US" dirty="0"/>
              <a:t>Finish construction, inspection, COO</a:t>
            </a:r>
          </a:p>
        </p:txBody>
      </p:sp>
      <p:sp>
        <p:nvSpPr>
          <p:cNvPr id="3" name="Rectangle 2"/>
          <p:cNvSpPr/>
          <p:nvPr/>
        </p:nvSpPr>
        <p:spPr>
          <a:xfrm flipH="1">
            <a:off x="9414933" y="485422"/>
            <a:ext cx="223589" cy="5779911"/>
          </a:xfrm>
          <a:prstGeom prst="rect">
            <a:avLst/>
          </a:prstGeom>
          <a:solidFill>
            <a:srgbClr val="37F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193B14D6-4366-FC78-862A-399A41BD78F7}"/>
              </a:ext>
            </a:extLst>
          </p:cNvPr>
          <p:cNvSpPr>
            <a:spLocks noGrp="1"/>
          </p:cNvSpPr>
          <p:nvPr>
            <p:ph type="dt" sz="half" idx="2"/>
          </p:nvPr>
        </p:nvSpPr>
        <p:spPr/>
        <p:txBody>
          <a:bodyPr/>
          <a:lstStyle/>
          <a:p>
            <a:r>
              <a:rPr lang="en-US"/>
              <a:t>September 7, 2022</a:t>
            </a:r>
            <a:endParaRPr lang="en-US" dirty="0"/>
          </a:p>
        </p:txBody>
      </p:sp>
      <p:sp>
        <p:nvSpPr>
          <p:cNvPr id="1057" name="Footer Placeholder 1056">
            <a:extLst>
              <a:ext uri="{FF2B5EF4-FFF2-40B4-BE49-F238E27FC236}">
                <a16:creationId xmlns:a16="http://schemas.microsoft.com/office/drawing/2014/main" id="{533DBE11-7AD1-CB04-4935-1E17331AAF94}"/>
              </a:ext>
            </a:extLst>
          </p:cNvPr>
          <p:cNvSpPr>
            <a:spLocks noGrp="1"/>
          </p:cNvSpPr>
          <p:nvPr>
            <p:ph type="ftr" sz="quarter" idx="3"/>
          </p:nvPr>
        </p:nvSpPr>
        <p:spPr/>
        <p:txBody>
          <a:bodyPr/>
          <a:lstStyle/>
          <a:p>
            <a:r>
              <a:rPr lang="en-US"/>
              <a:t>www.novoco.com</a:t>
            </a:r>
            <a:endParaRPr lang="en-US" dirty="0"/>
          </a:p>
        </p:txBody>
      </p:sp>
      <p:grpSp>
        <p:nvGrpSpPr>
          <p:cNvPr id="449" name="Group 448">
            <a:extLst>
              <a:ext uri="{FF2B5EF4-FFF2-40B4-BE49-F238E27FC236}">
                <a16:creationId xmlns:a16="http://schemas.microsoft.com/office/drawing/2014/main" id="{650A7E2B-4A7C-F955-49BB-5E4E87E3A794}"/>
              </a:ext>
            </a:extLst>
          </p:cNvPr>
          <p:cNvGrpSpPr/>
          <p:nvPr/>
        </p:nvGrpSpPr>
        <p:grpSpPr>
          <a:xfrm>
            <a:off x="-42532" y="3638266"/>
            <a:ext cx="1771954" cy="1416250"/>
            <a:chOff x="-42532" y="3638266"/>
            <a:chExt cx="1771954" cy="1416250"/>
          </a:xfrm>
        </p:grpSpPr>
        <p:sp>
          <p:nvSpPr>
            <p:cNvPr id="541" name="TextBox 540">
              <a:extLst>
                <a:ext uri="{FF2B5EF4-FFF2-40B4-BE49-F238E27FC236}">
                  <a16:creationId xmlns:a16="http://schemas.microsoft.com/office/drawing/2014/main" id="{81D02378-E3F5-4268-FDF9-14BC92106713}"/>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542" name="Freeform: Shape 541">
              <a:extLst>
                <a:ext uri="{FF2B5EF4-FFF2-40B4-BE49-F238E27FC236}">
                  <a16:creationId xmlns:a16="http://schemas.microsoft.com/office/drawing/2014/main" id="{E5480901-D1EB-4864-9080-29F4FFEB8B1C}"/>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3" name="Group 542">
              <a:extLst>
                <a:ext uri="{FF2B5EF4-FFF2-40B4-BE49-F238E27FC236}">
                  <a16:creationId xmlns:a16="http://schemas.microsoft.com/office/drawing/2014/main" id="{6E7AB101-22AF-2AFD-0CD1-7E40353A98CE}"/>
                </a:ext>
              </a:extLst>
            </p:cNvPr>
            <p:cNvGrpSpPr/>
            <p:nvPr/>
          </p:nvGrpSpPr>
          <p:grpSpPr>
            <a:xfrm>
              <a:off x="763586" y="3638266"/>
              <a:ext cx="587500" cy="847218"/>
              <a:chOff x="466406" y="3706846"/>
              <a:chExt cx="587500" cy="847218"/>
            </a:xfrm>
          </p:grpSpPr>
          <p:grpSp>
            <p:nvGrpSpPr>
              <p:cNvPr id="544" name="Group 543">
                <a:extLst>
                  <a:ext uri="{FF2B5EF4-FFF2-40B4-BE49-F238E27FC236}">
                    <a16:creationId xmlns:a16="http://schemas.microsoft.com/office/drawing/2014/main" id="{5DB4D2C4-5B73-2A72-EC2D-6EAD45EBFD6B}"/>
                  </a:ext>
                </a:extLst>
              </p:cNvPr>
              <p:cNvGrpSpPr/>
              <p:nvPr/>
            </p:nvGrpSpPr>
            <p:grpSpPr>
              <a:xfrm>
                <a:off x="761213" y="3706846"/>
                <a:ext cx="235737" cy="283757"/>
                <a:chOff x="1062414" y="3692558"/>
                <a:chExt cx="272350" cy="327828"/>
              </a:xfrm>
            </p:grpSpPr>
            <p:cxnSp>
              <p:nvCxnSpPr>
                <p:cNvPr id="546" name="Straight Connector 545">
                  <a:extLst>
                    <a:ext uri="{FF2B5EF4-FFF2-40B4-BE49-F238E27FC236}">
                      <a16:creationId xmlns:a16="http://schemas.microsoft.com/office/drawing/2014/main" id="{3B7661ED-3440-5D1D-64B6-CAEFD4C1FA58}"/>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547" name="Picture 2" descr="North Carolina state flag">
                  <a:extLst>
                    <a:ext uri="{FF2B5EF4-FFF2-40B4-BE49-F238E27FC236}">
                      <a16:creationId xmlns:a16="http://schemas.microsoft.com/office/drawing/2014/main" id="{71844F86-C7DC-157F-7AEE-28CD3718B676}"/>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545" name="Picture 544">
                <a:extLst>
                  <a:ext uri="{FF2B5EF4-FFF2-40B4-BE49-F238E27FC236}">
                    <a16:creationId xmlns:a16="http://schemas.microsoft.com/office/drawing/2014/main" id="{78B31C00-9FCD-9392-0D05-A6812E4D2ECC}"/>
                  </a:ext>
                </a:extLst>
              </p:cNvPr>
              <p:cNvPicPr>
                <a:picLocks noChangeAspect="1"/>
              </p:cNvPicPr>
              <p:nvPr/>
            </p:nvPicPr>
            <p:blipFill rotWithShape="1">
              <a:blip r:embed="rId19"/>
              <a:srcRect t="23431"/>
              <a:stretch/>
            </p:blipFill>
            <p:spPr>
              <a:xfrm>
                <a:off x="466406" y="3905250"/>
                <a:ext cx="587500" cy="648814"/>
              </a:xfrm>
              <a:prstGeom prst="rect">
                <a:avLst/>
              </a:prstGeom>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39"/>
                                        </p:tgtEl>
                                        <p:attrNameLst>
                                          <p:attrName>style.visibility</p:attrName>
                                        </p:attrNameLst>
                                      </p:cBhvr>
                                      <p:to>
                                        <p:strVal val="visible"/>
                                      </p:to>
                                    </p:set>
                                  </p:childTnLst>
                                </p:cTn>
                              </p:par>
                              <p:par>
                                <p:cTn id="27" presetID="1" presetClass="exit" presetSubtype="0" fill="hold" nodeType="withEffect">
                                  <p:stCondLst>
                                    <p:cond delay="400"/>
                                  </p:stCondLst>
                                  <p:childTnLst>
                                    <p:set>
                                      <p:cBhvr>
                                        <p:cTn id="28" dur="1" fill="hold">
                                          <p:stCondLst>
                                            <p:cond delay="0"/>
                                          </p:stCondLst>
                                        </p:cTn>
                                        <p:tgtEl>
                                          <p:spTgt spid="739"/>
                                        </p:tgtEl>
                                        <p:attrNameLst>
                                          <p:attrName>style.visibility</p:attrName>
                                        </p:attrNameLst>
                                      </p:cBhvr>
                                      <p:to>
                                        <p:strVal val="hidden"/>
                                      </p:to>
                                    </p:set>
                                  </p:childTnLst>
                                </p:cTn>
                              </p:par>
                              <p:par>
                                <p:cTn id="29" presetID="1" presetClass="entr" presetSubtype="0" fill="hold" nodeType="withEffect">
                                  <p:stCondLst>
                                    <p:cond delay="400"/>
                                  </p:stCondLst>
                                  <p:childTnLst>
                                    <p:set>
                                      <p:cBhvr>
                                        <p:cTn id="30" dur="1" fill="hold">
                                          <p:stCondLst>
                                            <p:cond delay="0"/>
                                          </p:stCondLst>
                                        </p:cTn>
                                        <p:tgtEl>
                                          <p:spTgt spid="741"/>
                                        </p:tgtEl>
                                        <p:attrNameLst>
                                          <p:attrName>style.visibility</p:attrName>
                                        </p:attrNameLst>
                                      </p:cBhvr>
                                      <p:to>
                                        <p:strVal val="visible"/>
                                      </p:to>
                                    </p:set>
                                  </p:childTnLst>
                                  <p:subTnLst>
                                    <p:audio>
                                      <p:cMediaNode vol="61000">
                                        <p:cTn display="0" masterRel="sameClick">
                                          <p:stCondLst>
                                            <p:cond evt="begin" delay="0">
                                              <p:tn val="29"/>
                                            </p:cond>
                                          </p:stCondLst>
                                          <p:endCondLst>
                                            <p:cond evt="onStopAudio" delay="0">
                                              <p:tgtEl>
                                                <p:sldTgt/>
                                              </p:tgtEl>
                                            </p:cond>
                                          </p:endCondLst>
                                        </p:cTn>
                                        <p:tgtEl>
                                          <p:sndTgt r:embed="rId6" name="hammer.wav"/>
                                        </p:tgtEl>
                                      </p:cMediaNode>
                                    </p:audio>
                                  </p:subTnLst>
                                </p:cTn>
                              </p:par>
                              <p:par>
                                <p:cTn id="31" presetID="1" presetClass="exit" presetSubtype="0" fill="hold" nodeType="withEffect">
                                  <p:stCondLst>
                                    <p:cond delay="600"/>
                                  </p:stCondLst>
                                  <p:childTnLst>
                                    <p:set>
                                      <p:cBhvr>
                                        <p:cTn id="32" dur="1" fill="hold">
                                          <p:stCondLst>
                                            <p:cond delay="0"/>
                                          </p:stCondLst>
                                        </p:cTn>
                                        <p:tgtEl>
                                          <p:spTgt spid="1163"/>
                                        </p:tgtEl>
                                        <p:attrNameLst>
                                          <p:attrName>style.visibility</p:attrName>
                                        </p:attrNameLst>
                                      </p:cBhvr>
                                      <p:to>
                                        <p:strVal val="hidden"/>
                                      </p:to>
                                    </p:set>
                                  </p:childTnLst>
                                </p:cTn>
                              </p:par>
                              <p:par>
                                <p:cTn id="33" presetID="1" presetClass="entr" presetSubtype="0" fill="hold" nodeType="withEffect">
                                  <p:stCondLst>
                                    <p:cond delay="600"/>
                                  </p:stCondLst>
                                  <p:childTnLst>
                                    <p:set>
                                      <p:cBhvr>
                                        <p:cTn id="34" dur="1" fill="hold">
                                          <p:stCondLst>
                                            <p:cond delay="0"/>
                                          </p:stCondLst>
                                        </p:cTn>
                                        <p:tgtEl>
                                          <p:spTgt spid="1164"/>
                                        </p:tgtEl>
                                        <p:attrNameLst>
                                          <p:attrName>style.visibility</p:attrName>
                                        </p:attrNameLst>
                                      </p:cBhvr>
                                      <p:to>
                                        <p:strVal val="visible"/>
                                      </p:to>
                                    </p:set>
                                  </p:childTnLst>
                                </p:cTn>
                              </p:par>
                              <p:par>
                                <p:cTn id="35" presetID="1" presetClass="mediacall" presetSubtype="0" fill="hold" nodeType="withEffect">
                                  <p:stCondLst>
                                    <p:cond delay="600"/>
                                  </p:stCondLst>
                                  <p:childTnLst>
                                    <p:cmd type="call" cmd="playFrom(0.0)">
                                      <p:cBhvr>
                                        <p:cTn id="36" dur="417" fill="hold"/>
                                        <p:tgtEl>
                                          <p:spTgt spid="1162"/>
                                        </p:tgtEl>
                                      </p:cBhvr>
                                    </p:cmd>
                                  </p:childTnLst>
                                </p:cTn>
                              </p:par>
                              <p:par>
                                <p:cTn id="37" presetID="1" presetClass="exit" presetSubtype="0" fill="hold" nodeType="withEffect">
                                  <p:stCondLst>
                                    <p:cond delay="800"/>
                                  </p:stCondLst>
                                  <p:childTnLst>
                                    <p:set>
                                      <p:cBhvr>
                                        <p:cTn id="38" dur="1" fill="hold">
                                          <p:stCondLst>
                                            <p:cond delay="0"/>
                                          </p:stCondLst>
                                        </p:cTn>
                                        <p:tgtEl>
                                          <p:spTgt spid="741"/>
                                        </p:tgtEl>
                                        <p:attrNameLst>
                                          <p:attrName>style.visibility</p:attrName>
                                        </p:attrNameLst>
                                      </p:cBhvr>
                                      <p:to>
                                        <p:strVal val="hidden"/>
                                      </p:to>
                                    </p:set>
                                  </p:childTnLst>
                                </p:cTn>
                              </p:par>
                              <p:par>
                                <p:cTn id="39" presetID="1" presetClass="entr" presetSubtype="0" fill="hold" nodeType="withEffect">
                                  <p:stCondLst>
                                    <p:cond delay="800"/>
                                  </p:stCondLst>
                                  <p:childTnLst>
                                    <p:set>
                                      <p:cBhvr>
                                        <p:cTn id="40" dur="1" fill="hold">
                                          <p:stCondLst>
                                            <p:cond delay="0"/>
                                          </p:stCondLst>
                                        </p:cTn>
                                        <p:tgtEl>
                                          <p:spTgt spid="739"/>
                                        </p:tgtEl>
                                        <p:attrNameLst>
                                          <p:attrName>style.visibility</p:attrName>
                                        </p:attrNameLst>
                                      </p:cBhvr>
                                      <p:to>
                                        <p:strVal val="visible"/>
                                      </p:to>
                                    </p:set>
                                  </p:childTnLst>
                                </p:cTn>
                              </p:par>
                              <p:par>
                                <p:cTn id="41" presetID="1" presetClass="exit" presetSubtype="0" fill="hold" nodeType="withEffect">
                                  <p:stCondLst>
                                    <p:cond delay="1000"/>
                                  </p:stCondLst>
                                  <p:childTnLst>
                                    <p:set>
                                      <p:cBhvr>
                                        <p:cTn id="42" dur="1" fill="hold">
                                          <p:stCondLst>
                                            <p:cond delay="0"/>
                                          </p:stCondLst>
                                        </p:cTn>
                                        <p:tgtEl>
                                          <p:spTgt spid="739"/>
                                        </p:tgtEl>
                                        <p:attrNameLst>
                                          <p:attrName>style.visibility</p:attrName>
                                        </p:attrNameLst>
                                      </p:cBhvr>
                                      <p:to>
                                        <p:strVal val="hidden"/>
                                      </p:to>
                                    </p:set>
                                  </p:childTnLst>
                                </p:cTn>
                              </p:par>
                              <p:par>
                                <p:cTn id="43" presetID="1" presetClass="entr" presetSubtype="0" fill="hold" nodeType="withEffect">
                                  <p:stCondLst>
                                    <p:cond delay="1000"/>
                                  </p:stCondLst>
                                  <p:childTnLst>
                                    <p:set>
                                      <p:cBhvr>
                                        <p:cTn id="44" dur="1" fill="hold">
                                          <p:stCondLst>
                                            <p:cond delay="0"/>
                                          </p:stCondLst>
                                        </p:cTn>
                                        <p:tgtEl>
                                          <p:spTgt spid="741"/>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6" name="hammer.wav"/>
                                        </p:tgtEl>
                                      </p:cMediaNode>
                                    </p:audio>
                                  </p:subTnLst>
                                </p:cTn>
                              </p:par>
                              <p:par>
                                <p:cTn id="45" presetID="1" presetClass="exit" presetSubtype="0" fill="hold" nodeType="withEffect">
                                  <p:stCondLst>
                                    <p:cond delay="1200"/>
                                  </p:stCondLst>
                                  <p:childTnLst>
                                    <p:set>
                                      <p:cBhvr>
                                        <p:cTn id="46" dur="1" fill="hold">
                                          <p:stCondLst>
                                            <p:cond delay="0"/>
                                          </p:stCondLst>
                                        </p:cTn>
                                        <p:tgtEl>
                                          <p:spTgt spid="1164"/>
                                        </p:tgtEl>
                                        <p:attrNameLst>
                                          <p:attrName>style.visibility</p:attrName>
                                        </p:attrNameLst>
                                      </p:cBhvr>
                                      <p:to>
                                        <p:strVal val="hidden"/>
                                      </p:to>
                                    </p:set>
                                  </p:childTnLst>
                                </p:cTn>
                              </p:par>
                              <p:par>
                                <p:cTn id="47" presetID="1" presetClass="entr" presetSubtype="0" fill="hold" nodeType="withEffect">
                                  <p:stCondLst>
                                    <p:cond delay="1200"/>
                                  </p:stCondLst>
                                  <p:childTnLst>
                                    <p:set>
                                      <p:cBhvr>
                                        <p:cTn id="48" dur="1" fill="hold">
                                          <p:stCondLst>
                                            <p:cond delay="0"/>
                                          </p:stCondLst>
                                        </p:cTn>
                                        <p:tgtEl>
                                          <p:spTgt spid="1163"/>
                                        </p:tgtEl>
                                        <p:attrNameLst>
                                          <p:attrName>style.visibility</p:attrName>
                                        </p:attrNameLst>
                                      </p:cBhvr>
                                      <p:to>
                                        <p:strVal val="visible"/>
                                      </p:to>
                                    </p:set>
                                  </p:childTnLst>
                                </p:cTn>
                              </p:par>
                              <p:par>
                                <p:cTn id="49" presetID="1" presetClass="mediacall" presetSubtype="0" fill="hold" nodeType="withEffect">
                                  <p:stCondLst>
                                    <p:cond delay="1200"/>
                                  </p:stCondLst>
                                  <p:childTnLst>
                                    <p:cmd type="call" cmd="playFrom(0.0)">
                                      <p:cBhvr>
                                        <p:cTn id="50" dur="567" fill="hold"/>
                                        <p:tgtEl>
                                          <p:spTgt spid="1161"/>
                                        </p:tgtEl>
                                      </p:cBhvr>
                                    </p:cmd>
                                  </p:childTnLst>
                                </p:cTn>
                              </p:par>
                              <p:par>
                                <p:cTn id="51" presetID="1" presetClass="exit" presetSubtype="0" fill="hold" nodeType="withEffect">
                                  <p:stCondLst>
                                    <p:cond delay="1300"/>
                                  </p:stCondLst>
                                  <p:childTnLst>
                                    <p:set>
                                      <p:cBhvr>
                                        <p:cTn id="52" dur="1" fill="hold">
                                          <p:stCondLst>
                                            <p:cond delay="0"/>
                                          </p:stCondLst>
                                        </p:cTn>
                                        <p:tgtEl>
                                          <p:spTgt spid="741"/>
                                        </p:tgtEl>
                                        <p:attrNameLst>
                                          <p:attrName>style.visibility</p:attrName>
                                        </p:attrNameLst>
                                      </p:cBhvr>
                                      <p:to>
                                        <p:strVal val="hidden"/>
                                      </p:to>
                                    </p:set>
                                  </p:childTnLst>
                                </p:cTn>
                              </p:par>
                              <p:par>
                                <p:cTn id="53" presetID="1" presetClass="entr" presetSubtype="0" fill="hold" nodeType="withEffect">
                                  <p:stCondLst>
                                    <p:cond delay="1300"/>
                                  </p:stCondLst>
                                  <p:childTnLst>
                                    <p:set>
                                      <p:cBhvr>
                                        <p:cTn id="54" dur="1" fill="hold">
                                          <p:stCondLst>
                                            <p:cond delay="0"/>
                                          </p:stCondLst>
                                        </p:cTn>
                                        <p:tgtEl>
                                          <p:spTgt spid="739"/>
                                        </p:tgtEl>
                                        <p:attrNameLst>
                                          <p:attrName>style.visibility</p:attrName>
                                        </p:attrNameLst>
                                      </p:cBhvr>
                                      <p:to>
                                        <p:strVal val="visible"/>
                                      </p:to>
                                    </p:set>
                                  </p:childTnLst>
                                </p:cTn>
                              </p:par>
                              <p:par>
                                <p:cTn id="55" presetID="1" presetClass="exit" presetSubtype="0" fill="hold" nodeType="withEffect">
                                  <p:stCondLst>
                                    <p:cond delay="1600"/>
                                  </p:stCondLst>
                                  <p:childTnLst>
                                    <p:set>
                                      <p:cBhvr>
                                        <p:cTn id="56" dur="1" fill="hold">
                                          <p:stCondLst>
                                            <p:cond delay="0"/>
                                          </p:stCondLst>
                                        </p:cTn>
                                        <p:tgtEl>
                                          <p:spTgt spid="739"/>
                                        </p:tgtEl>
                                        <p:attrNameLst>
                                          <p:attrName>style.visibility</p:attrName>
                                        </p:attrNameLst>
                                      </p:cBhvr>
                                      <p:to>
                                        <p:strVal val="hidden"/>
                                      </p:to>
                                    </p:set>
                                  </p:childTnLst>
                                </p:cTn>
                              </p:par>
                              <p:par>
                                <p:cTn id="57" presetID="1" presetClass="entr" presetSubtype="0" fill="hold" nodeType="withEffect">
                                  <p:stCondLst>
                                    <p:cond delay="1600"/>
                                  </p:stCondLst>
                                  <p:childTnLst>
                                    <p:set>
                                      <p:cBhvr>
                                        <p:cTn id="58" dur="1" fill="hold">
                                          <p:stCondLst>
                                            <p:cond delay="0"/>
                                          </p:stCondLst>
                                        </p:cTn>
                                        <p:tgtEl>
                                          <p:spTgt spid="741"/>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6" name="hammer.wav"/>
                                        </p:tgtEl>
                                      </p:cMediaNode>
                                    </p:audio>
                                  </p:subTnLst>
                                </p:cTn>
                              </p:par>
                              <p:par>
                                <p:cTn id="59" presetID="1" presetClass="exit" presetSubtype="0" fill="hold" nodeType="withEffect">
                                  <p:stCondLst>
                                    <p:cond delay="1800"/>
                                  </p:stCondLst>
                                  <p:childTnLst>
                                    <p:set>
                                      <p:cBhvr>
                                        <p:cTn id="60" dur="1" fill="hold">
                                          <p:stCondLst>
                                            <p:cond delay="0"/>
                                          </p:stCondLst>
                                        </p:cTn>
                                        <p:tgtEl>
                                          <p:spTgt spid="1163"/>
                                        </p:tgtEl>
                                        <p:attrNameLst>
                                          <p:attrName>style.visibility</p:attrName>
                                        </p:attrNameLst>
                                      </p:cBhvr>
                                      <p:to>
                                        <p:strVal val="hidden"/>
                                      </p:to>
                                    </p:set>
                                  </p:childTnLst>
                                </p:cTn>
                              </p:par>
                              <p:par>
                                <p:cTn id="61" presetID="1" presetClass="entr" presetSubtype="0" fill="hold" nodeType="withEffect">
                                  <p:stCondLst>
                                    <p:cond delay="1800"/>
                                  </p:stCondLst>
                                  <p:childTnLst>
                                    <p:set>
                                      <p:cBhvr>
                                        <p:cTn id="62" dur="1" fill="hold">
                                          <p:stCondLst>
                                            <p:cond delay="0"/>
                                          </p:stCondLst>
                                        </p:cTn>
                                        <p:tgtEl>
                                          <p:spTgt spid="1164"/>
                                        </p:tgtEl>
                                        <p:attrNameLst>
                                          <p:attrName>style.visibility</p:attrName>
                                        </p:attrNameLst>
                                      </p:cBhvr>
                                      <p:to>
                                        <p:strVal val="visible"/>
                                      </p:to>
                                    </p:set>
                                  </p:childTnLst>
                                </p:cTn>
                              </p:par>
                              <p:par>
                                <p:cTn id="63" presetID="1" presetClass="mediacall" presetSubtype="0" fill="hold" nodeType="withEffect">
                                  <p:stCondLst>
                                    <p:cond delay="1800"/>
                                  </p:stCondLst>
                                  <p:childTnLst>
                                    <p:cmd type="call" cmd="playFrom(0.0)">
                                      <p:cBhvr>
                                        <p:cTn id="64" dur="417" fill="hold"/>
                                        <p:tgtEl>
                                          <p:spTgt spid="1162"/>
                                        </p:tgtEl>
                                      </p:cBhvr>
                                    </p:cmd>
                                  </p:childTnLst>
                                </p:cTn>
                              </p:par>
                              <p:par>
                                <p:cTn id="65" presetID="1" presetClass="exit" presetSubtype="0" fill="hold" nodeType="withEffect">
                                  <p:stCondLst>
                                    <p:cond delay="1900"/>
                                  </p:stCondLst>
                                  <p:childTnLst>
                                    <p:set>
                                      <p:cBhvr>
                                        <p:cTn id="66" dur="1" fill="hold">
                                          <p:stCondLst>
                                            <p:cond delay="0"/>
                                          </p:stCondLst>
                                        </p:cTn>
                                        <p:tgtEl>
                                          <p:spTgt spid="741"/>
                                        </p:tgtEl>
                                        <p:attrNameLst>
                                          <p:attrName>style.visibility</p:attrName>
                                        </p:attrNameLst>
                                      </p:cBhvr>
                                      <p:to>
                                        <p:strVal val="hidden"/>
                                      </p:to>
                                    </p:set>
                                  </p:childTnLst>
                                </p:cTn>
                              </p:par>
                              <p:par>
                                <p:cTn id="67" presetID="1" presetClass="entr" presetSubtype="0" fill="hold" nodeType="withEffect">
                                  <p:stCondLst>
                                    <p:cond delay="1900"/>
                                  </p:stCondLst>
                                  <p:childTnLst>
                                    <p:set>
                                      <p:cBhvr>
                                        <p:cTn id="68" dur="1" fill="hold">
                                          <p:stCondLst>
                                            <p:cond delay="0"/>
                                          </p:stCondLst>
                                        </p:cTn>
                                        <p:tgtEl>
                                          <p:spTgt spid="739"/>
                                        </p:tgtEl>
                                        <p:attrNameLst>
                                          <p:attrName>style.visibility</p:attrName>
                                        </p:attrNameLst>
                                      </p:cBhvr>
                                      <p:to>
                                        <p:strVal val="visible"/>
                                      </p:to>
                                    </p:set>
                                  </p:childTnLst>
                                </p:cTn>
                              </p:par>
                              <p:par>
                                <p:cTn id="69" presetID="1" presetClass="exit" presetSubtype="0" fill="hold" nodeType="withEffect">
                                  <p:stCondLst>
                                    <p:cond delay="2200"/>
                                  </p:stCondLst>
                                  <p:childTnLst>
                                    <p:set>
                                      <p:cBhvr>
                                        <p:cTn id="70" dur="1" fill="hold">
                                          <p:stCondLst>
                                            <p:cond delay="0"/>
                                          </p:stCondLst>
                                        </p:cTn>
                                        <p:tgtEl>
                                          <p:spTgt spid="739"/>
                                        </p:tgtEl>
                                        <p:attrNameLst>
                                          <p:attrName>style.visibility</p:attrName>
                                        </p:attrNameLst>
                                      </p:cBhvr>
                                      <p:to>
                                        <p:strVal val="hidden"/>
                                      </p:to>
                                    </p:set>
                                  </p:childTnLst>
                                </p:cTn>
                              </p:par>
                              <p:par>
                                <p:cTn id="71" presetID="1" presetClass="entr" presetSubtype="0" fill="hold" nodeType="withEffect">
                                  <p:stCondLst>
                                    <p:cond delay="2200"/>
                                  </p:stCondLst>
                                  <p:childTnLst>
                                    <p:set>
                                      <p:cBhvr>
                                        <p:cTn id="72" dur="1" fill="hold">
                                          <p:stCondLst>
                                            <p:cond delay="0"/>
                                          </p:stCondLst>
                                        </p:cTn>
                                        <p:tgtEl>
                                          <p:spTgt spid="74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6" name="hammer.wav"/>
                                        </p:tgtEl>
                                      </p:cMediaNode>
                                    </p:audio>
                                  </p:subTnLst>
                                </p:cTn>
                              </p:par>
                              <p:par>
                                <p:cTn id="73" presetID="1" presetClass="exit" presetSubtype="0" fill="hold" nodeType="withEffect">
                                  <p:stCondLst>
                                    <p:cond delay="2400"/>
                                  </p:stCondLst>
                                  <p:childTnLst>
                                    <p:set>
                                      <p:cBhvr>
                                        <p:cTn id="74" dur="1" fill="hold">
                                          <p:stCondLst>
                                            <p:cond delay="0"/>
                                          </p:stCondLst>
                                        </p:cTn>
                                        <p:tgtEl>
                                          <p:spTgt spid="1164"/>
                                        </p:tgtEl>
                                        <p:attrNameLst>
                                          <p:attrName>style.visibility</p:attrName>
                                        </p:attrNameLst>
                                      </p:cBhvr>
                                      <p:to>
                                        <p:strVal val="hidden"/>
                                      </p:to>
                                    </p:set>
                                  </p:childTnLst>
                                </p:cTn>
                              </p:par>
                              <p:par>
                                <p:cTn id="75" presetID="1" presetClass="entr" presetSubtype="0" fill="hold" nodeType="withEffect">
                                  <p:stCondLst>
                                    <p:cond delay="2400"/>
                                  </p:stCondLst>
                                  <p:childTnLst>
                                    <p:set>
                                      <p:cBhvr>
                                        <p:cTn id="76" dur="1" fill="hold">
                                          <p:stCondLst>
                                            <p:cond delay="0"/>
                                          </p:stCondLst>
                                        </p:cTn>
                                        <p:tgtEl>
                                          <p:spTgt spid="1163"/>
                                        </p:tgtEl>
                                        <p:attrNameLst>
                                          <p:attrName>style.visibility</p:attrName>
                                        </p:attrNameLst>
                                      </p:cBhvr>
                                      <p:to>
                                        <p:strVal val="visible"/>
                                      </p:to>
                                    </p:set>
                                  </p:childTnLst>
                                </p:cTn>
                              </p:par>
                              <p:par>
                                <p:cTn id="77" presetID="1" presetClass="mediacall" presetSubtype="0" fill="hold" nodeType="withEffect">
                                  <p:stCondLst>
                                    <p:cond delay="2400"/>
                                  </p:stCondLst>
                                  <p:childTnLst>
                                    <p:cmd type="call" cmd="playFrom(0.0)">
                                      <p:cBhvr>
                                        <p:cTn id="78" dur="567" fill="hold"/>
                                        <p:tgtEl>
                                          <p:spTgt spid="1161"/>
                                        </p:tgtEl>
                                      </p:cBhvr>
                                    </p:cmd>
                                  </p:childTnLst>
                                </p:cTn>
                              </p:par>
                              <p:par>
                                <p:cTn id="79" presetID="22" presetClass="entr" presetSubtype="4" fill="hold" nodeType="withEffect">
                                  <p:stCondLst>
                                    <p:cond delay="1000"/>
                                  </p:stCondLst>
                                  <p:childTnLst>
                                    <p:set>
                                      <p:cBhvr>
                                        <p:cTn id="80" dur="1" fill="hold">
                                          <p:stCondLst>
                                            <p:cond delay="0"/>
                                          </p:stCondLst>
                                        </p:cTn>
                                        <p:tgtEl>
                                          <p:spTgt spid="756"/>
                                        </p:tgtEl>
                                        <p:attrNameLst>
                                          <p:attrName>style.visibility</p:attrName>
                                        </p:attrNameLst>
                                      </p:cBhvr>
                                      <p:to>
                                        <p:strVal val="visible"/>
                                      </p:to>
                                    </p:set>
                                    <p:animEffect transition="in" filter="wipe(down)">
                                      <p:cBhvr>
                                        <p:cTn id="81" dur="1200"/>
                                        <p:tgtEl>
                                          <p:spTgt spid="756"/>
                                        </p:tgtEl>
                                      </p:cBhvr>
                                    </p:animEffect>
                                  </p:childTnLst>
                                </p:cTn>
                              </p:par>
                              <p:par>
                                <p:cTn id="82" presetID="22" presetClass="entr" presetSubtype="4" fill="hold" nodeType="withEffect">
                                  <p:stCondLst>
                                    <p:cond delay="1000"/>
                                  </p:stCondLst>
                                  <p:childTnLst>
                                    <p:set>
                                      <p:cBhvr>
                                        <p:cTn id="83" dur="1" fill="hold">
                                          <p:stCondLst>
                                            <p:cond delay="0"/>
                                          </p:stCondLst>
                                        </p:cTn>
                                        <p:tgtEl>
                                          <p:spTgt spid="14"/>
                                        </p:tgtEl>
                                        <p:attrNameLst>
                                          <p:attrName>style.visibility</p:attrName>
                                        </p:attrNameLst>
                                      </p:cBhvr>
                                      <p:to>
                                        <p:strVal val="visible"/>
                                      </p:to>
                                    </p:set>
                                    <p:animEffect transition="in" filter="wipe(down)">
                                      <p:cBhvr>
                                        <p:cTn id="84" dur="1200"/>
                                        <p:tgtEl>
                                          <p:spTgt spid="14"/>
                                        </p:tgtEl>
                                      </p:cBhvr>
                                    </p:animEffect>
                                  </p:childTnLst>
                                </p:cTn>
                              </p:par>
                              <p:par>
                                <p:cTn id="85" presetID="1" presetClass="exit" presetSubtype="0" fill="hold" nodeType="withEffect">
                                  <p:stCondLst>
                                    <p:cond delay="2200"/>
                                  </p:stCondLst>
                                  <p:childTnLst>
                                    <p:set>
                                      <p:cBhvr>
                                        <p:cTn id="86" dur="1" fill="hold">
                                          <p:stCondLst>
                                            <p:cond delay="0"/>
                                          </p:stCondLst>
                                        </p:cTn>
                                        <p:tgtEl>
                                          <p:spTgt spid="12"/>
                                        </p:tgtEl>
                                        <p:attrNameLst>
                                          <p:attrName>style.visibility</p:attrName>
                                        </p:attrNameLst>
                                      </p:cBhvr>
                                      <p:to>
                                        <p:strVal val="hidden"/>
                                      </p:to>
                                    </p:set>
                                  </p:childTnLst>
                                </p:cTn>
                              </p:par>
                              <p:par>
                                <p:cTn id="87" presetID="1" presetClass="exit" presetSubtype="0" fill="hold" nodeType="withEffect">
                                  <p:stCondLst>
                                    <p:cond delay="2200"/>
                                  </p:stCondLst>
                                  <p:childTnLst>
                                    <p:set>
                                      <p:cBhvr>
                                        <p:cTn id="88" dur="1" fill="hold">
                                          <p:stCondLst>
                                            <p:cond delay="0"/>
                                          </p:stCondLst>
                                        </p:cTn>
                                        <p:tgtEl>
                                          <p:spTgt spid="754"/>
                                        </p:tgtEl>
                                        <p:attrNameLst>
                                          <p:attrName>style.visibility</p:attrName>
                                        </p:attrNameLst>
                                      </p:cBhvr>
                                      <p:to>
                                        <p:strVal val="hidden"/>
                                      </p:to>
                                    </p:set>
                                  </p:childTnLst>
                                </p:cTn>
                              </p:par>
                              <p:par>
                                <p:cTn id="89" presetID="53" presetClass="entr" presetSubtype="0" fill="hold" nodeType="withEffect">
                                  <p:stCondLst>
                                    <p:cond delay="2000"/>
                                  </p:stCondLst>
                                  <p:childTnLst>
                                    <p:set>
                                      <p:cBhvr>
                                        <p:cTn id="90" dur="1" fill="hold">
                                          <p:stCondLst>
                                            <p:cond delay="0"/>
                                          </p:stCondLst>
                                        </p:cTn>
                                        <p:tgtEl>
                                          <p:spTgt spid="770"/>
                                        </p:tgtEl>
                                        <p:attrNameLst>
                                          <p:attrName>style.visibility</p:attrName>
                                        </p:attrNameLst>
                                      </p:cBhvr>
                                      <p:to>
                                        <p:strVal val="visible"/>
                                      </p:to>
                                    </p:set>
                                    <p:anim calcmode="lin" valueType="num">
                                      <p:cBhvr>
                                        <p:cTn id="91" dur="700" fill="hold"/>
                                        <p:tgtEl>
                                          <p:spTgt spid="770"/>
                                        </p:tgtEl>
                                        <p:attrNameLst>
                                          <p:attrName>ppt_w</p:attrName>
                                        </p:attrNameLst>
                                      </p:cBhvr>
                                      <p:tavLst>
                                        <p:tav tm="0">
                                          <p:val>
                                            <p:fltVal val="0"/>
                                          </p:val>
                                        </p:tav>
                                        <p:tav tm="100000">
                                          <p:val>
                                            <p:strVal val="#ppt_w"/>
                                          </p:val>
                                        </p:tav>
                                      </p:tavLst>
                                    </p:anim>
                                    <p:anim calcmode="lin" valueType="num">
                                      <p:cBhvr>
                                        <p:cTn id="92" dur="700" fill="hold"/>
                                        <p:tgtEl>
                                          <p:spTgt spid="770"/>
                                        </p:tgtEl>
                                        <p:attrNameLst>
                                          <p:attrName>ppt_h</p:attrName>
                                        </p:attrNameLst>
                                      </p:cBhvr>
                                      <p:tavLst>
                                        <p:tav tm="0">
                                          <p:val>
                                            <p:fltVal val="0"/>
                                          </p:val>
                                        </p:tav>
                                        <p:tav tm="100000">
                                          <p:val>
                                            <p:strVal val="#ppt_h"/>
                                          </p:val>
                                        </p:tav>
                                      </p:tavLst>
                                    </p:anim>
                                    <p:animEffect transition="in" filter="fade">
                                      <p:cBhvr>
                                        <p:cTn id="93" dur="700"/>
                                        <p:tgtEl>
                                          <p:spTgt spid="770"/>
                                        </p:tgtEl>
                                      </p:cBhvr>
                                    </p:animEffect>
                                  </p:childTnLst>
                                </p:cTn>
                              </p:par>
                              <p:par>
                                <p:cTn id="94" presetID="8" presetClass="emph" presetSubtype="0" fill="hold" nodeType="withEffect">
                                  <p:stCondLst>
                                    <p:cond delay="2500"/>
                                  </p:stCondLst>
                                  <p:childTnLst>
                                    <p:animRot by="18000000">
                                      <p:cBhvr>
                                        <p:cTn id="95" dur="1200" fill="hold"/>
                                        <p:tgtEl>
                                          <p:spTgt spid="770"/>
                                        </p:tgtEl>
                                        <p:attrNameLst>
                                          <p:attrName>r</p:attrName>
                                        </p:attrNameLst>
                                      </p:cBhvr>
                                    </p:animRot>
                                  </p:childTnLst>
                                </p:cTn>
                              </p:par>
                              <p:par>
                                <p:cTn id="96" presetID="53" presetClass="exit" presetSubtype="0" fill="hold" nodeType="withEffect">
                                  <p:stCondLst>
                                    <p:cond delay="3200"/>
                                  </p:stCondLst>
                                  <p:childTnLst>
                                    <p:anim calcmode="lin" valueType="num">
                                      <p:cBhvr>
                                        <p:cTn id="97" dur="500"/>
                                        <p:tgtEl>
                                          <p:spTgt spid="770"/>
                                        </p:tgtEl>
                                        <p:attrNameLst>
                                          <p:attrName>ppt_w</p:attrName>
                                        </p:attrNameLst>
                                      </p:cBhvr>
                                      <p:tavLst>
                                        <p:tav tm="0">
                                          <p:val>
                                            <p:strVal val="ppt_w"/>
                                          </p:val>
                                        </p:tav>
                                        <p:tav tm="100000">
                                          <p:val>
                                            <p:fltVal val="0"/>
                                          </p:val>
                                        </p:tav>
                                      </p:tavLst>
                                    </p:anim>
                                    <p:anim calcmode="lin" valueType="num">
                                      <p:cBhvr>
                                        <p:cTn id="98" dur="500"/>
                                        <p:tgtEl>
                                          <p:spTgt spid="770"/>
                                        </p:tgtEl>
                                        <p:attrNameLst>
                                          <p:attrName>ppt_h</p:attrName>
                                        </p:attrNameLst>
                                      </p:cBhvr>
                                      <p:tavLst>
                                        <p:tav tm="0">
                                          <p:val>
                                            <p:strVal val="ppt_h"/>
                                          </p:val>
                                        </p:tav>
                                        <p:tav tm="100000">
                                          <p:val>
                                            <p:fltVal val="0"/>
                                          </p:val>
                                        </p:tav>
                                      </p:tavLst>
                                    </p:anim>
                                    <p:animEffect transition="out" filter="fade">
                                      <p:cBhvr>
                                        <p:cTn id="99" dur="500"/>
                                        <p:tgtEl>
                                          <p:spTgt spid="770"/>
                                        </p:tgtEl>
                                      </p:cBhvr>
                                    </p:animEffect>
                                    <p:set>
                                      <p:cBhvr>
                                        <p:cTn id="100" dur="1" fill="hold">
                                          <p:stCondLst>
                                            <p:cond delay="499"/>
                                          </p:stCondLst>
                                        </p:cTn>
                                        <p:tgtEl>
                                          <p:spTgt spid="770"/>
                                        </p:tgtEl>
                                        <p:attrNameLst>
                                          <p:attrName>style.visibility</p:attrName>
                                        </p:attrNameLst>
                                      </p:cBhvr>
                                      <p:to>
                                        <p:strVal val="hidden"/>
                                      </p:to>
                                    </p:set>
                                  </p:childTnLst>
                                </p:cTn>
                              </p:par>
                              <p:par>
                                <p:cTn id="101" presetID="53" presetClass="entr" presetSubtype="0" fill="hold" nodeType="withEffect">
                                  <p:stCondLst>
                                    <p:cond delay="3000"/>
                                  </p:stCondLst>
                                  <p:childTnLst>
                                    <p:set>
                                      <p:cBhvr>
                                        <p:cTn id="102" dur="1" fill="hold">
                                          <p:stCondLst>
                                            <p:cond delay="0"/>
                                          </p:stCondLst>
                                        </p:cTn>
                                        <p:tgtEl>
                                          <p:spTgt spid="774"/>
                                        </p:tgtEl>
                                        <p:attrNameLst>
                                          <p:attrName>style.visibility</p:attrName>
                                        </p:attrNameLst>
                                      </p:cBhvr>
                                      <p:to>
                                        <p:strVal val="visible"/>
                                      </p:to>
                                    </p:set>
                                    <p:anim calcmode="lin" valueType="num">
                                      <p:cBhvr>
                                        <p:cTn id="103" dur="700" fill="hold"/>
                                        <p:tgtEl>
                                          <p:spTgt spid="774"/>
                                        </p:tgtEl>
                                        <p:attrNameLst>
                                          <p:attrName>ppt_w</p:attrName>
                                        </p:attrNameLst>
                                      </p:cBhvr>
                                      <p:tavLst>
                                        <p:tav tm="0">
                                          <p:val>
                                            <p:fltVal val="0"/>
                                          </p:val>
                                        </p:tav>
                                        <p:tav tm="100000">
                                          <p:val>
                                            <p:strVal val="#ppt_w"/>
                                          </p:val>
                                        </p:tav>
                                      </p:tavLst>
                                    </p:anim>
                                    <p:anim calcmode="lin" valueType="num">
                                      <p:cBhvr>
                                        <p:cTn id="104" dur="700" fill="hold"/>
                                        <p:tgtEl>
                                          <p:spTgt spid="774"/>
                                        </p:tgtEl>
                                        <p:attrNameLst>
                                          <p:attrName>ppt_h</p:attrName>
                                        </p:attrNameLst>
                                      </p:cBhvr>
                                      <p:tavLst>
                                        <p:tav tm="0">
                                          <p:val>
                                            <p:fltVal val="0"/>
                                          </p:val>
                                        </p:tav>
                                        <p:tav tm="100000">
                                          <p:val>
                                            <p:strVal val="#ppt_h"/>
                                          </p:val>
                                        </p:tav>
                                      </p:tavLst>
                                    </p:anim>
                                    <p:animEffect transition="in" filter="fade">
                                      <p:cBhvr>
                                        <p:cTn id="105" dur="700"/>
                                        <p:tgtEl>
                                          <p:spTgt spid="774"/>
                                        </p:tgtEl>
                                      </p:cBhvr>
                                    </p:animEffect>
                                  </p:childTnLst>
                                </p:cTn>
                              </p:par>
                              <p:par>
                                <p:cTn id="106" presetID="8" presetClass="emph" presetSubtype="0" fill="hold" nodeType="withEffect">
                                  <p:stCondLst>
                                    <p:cond delay="3000"/>
                                  </p:stCondLst>
                                  <p:childTnLst>
                                    <p:animRot by="18000000">
                                      <p:cBhvr>
                                        <p:cTn id="107" dur="1200" fill="hold"/>
                                        <p:tgtEl>
                                          <p:spTgt spid="774"/>
                                        </p:tgtEl>
                                        <p:attrNameLst>
                                          <p:attrName>r</p:attrName>
                                        </p:attrNameLst>
                                      </p:cBhvr>
                                    </p:animRot>
                                  </p:childTnLst>
                                </p:cTn>
                              </p:par>
                              <p:par>
                                <p:cTn id="108" presetID="53" presetClass="exit" presetSubtype="0" fill="hold" nodeType="withEffect">
                                  <p:stCondLst>
                                    <p:cond delay="3700"/>
                                  </p:stCondLst>
                                  <p:childTnLst>
                                    <p:anim calcmode="lin" valueType="num">
                                      <p:cBhvr>
                                        <p:cTn id="109" dur="500"/>
                                        <p:tgtEl>
                                          <p:spTgt spid="774"/>
                                        </p:tgtEl>
                                        <p:attrNameLst>
                                          <p:attrName>ppt_w</p:attrName>
                                        </p:attrNameLst>
                                      </p:cBhvr>
                                      <p:tavLst>
                                        <p:tav tm="0">
                                          <p:val>
                                            <p:strVal val="ppt_w"/>
                                          </p:val>
                                        </p:tav>
                                        <p:tav tm="100000">
                                          <p:val>
                                            <p:fltVal val="0"/>
                                          </p:val>
                                        </p:tav>
                                      </p:tavLst>
                                    </p:anim>
                                    <p:anim calcmode="lin" valueType="num">
                                      <p:cBhvr>
                                        <p:cTn id="110" dur="500"/>
                                        <p:tgtEl>
                                          <p:spTgt spid="774"/>
                                        </p:tgtEl>
                                        <p:attrNameLst>
                                          <p:attrName>ppt_h</p:attrName>
                                        </p:attrNameLst>
                                      </p:cBhvr>
                                      <p:tavLst>
                                        <p:tav tm="0">
                                          <p:val>
                                            <p:strVal val="ppt_h"/>
                                          </p:val>
                                        </p:tav>
                                        <p:tav tm="100000">
                                          <p:val>
                                            <p:fltVal val="0"/>
                                          </p:val>
                                        </p:tav>
                                      </p:tavLst>
                                    </p:anim>
                                    <p:animEffect transition="out" filter="fade">
                                      <p:cBhvr>
                                        <p:cTn id="111" dur="500"/>
                                        <p:tgtEl>
                                          <p:spTgt spid="774"/>
                                        </p:tgtEl>
                                      </p:cBhvr>
                                    </p:animEffect>
                                    <p:set>
                                      <p:cBhvr>
                                        <p:cTn id="112" dur="1" fill="hold">
                                          <p:stCondLst>
                                            <p:cond delay="499"/>
                                          </p:stCondLst>
                                        </p:cTn>
                                        <p:tgtEl>
                                          <p:spTgt spid="774"/>
                                        </p:tgtEl>
                                        <p:attrNameLst>
                                          <p:attrName>style.visibility</p:attrName>
                                        </p:attrNameLst>
                                      </p:cBhvr>
                                      <p:to>
                                        <p:strVal val="hidden"/>
                                      </p:to>
                                    </p:set>
                                  </p:childTnLst>
                                </p:cTn>
                              </p:par>
                              <p:par>
                                <p:cTn id="113" presetID="53" presetClass="entr" presetSubtype="0" fill="hold" nodeType="withEffect">
                                  <p:stCondLst>
                                    <p:cond delay="3600"/>
                                  </p:stCondLst>
                                  <p:childTnLst>
                                    <p:set>
                                      <p:cBhvr>
                                        <p:cTn id="114" dur="1" fill="hold">
                                          <p:stCondLst>
                                            <p:cond delay="0"/>
                                          </p:stCondLst>
                                        </p:cTn>
                                        <p:tgtEl>
                                          <p:spTgt spid="772"/>
                                        </p:tgtEl>
                                        <p:attrNameLst>
                                          <p:attrName>style.visibility</p:attrName>
                                        </p:attrNameLst>
                                      </p:cBhvr>
                                      <p:to>
                                        <p:strVal val="visible"/>
                                      </p:to>
                                    </p:set>
                                    <p:anim calcmode="lin" valueType="num">
                                      <p:cBhvr>
                                        <p:cTn id="115" dur="700" fill="hold"/>
                                        <p:tgtEl>
                                          <p:spTgt spid="772"/>
                                        </p:tgtEl>
                                        <p:attrNameLst>
                                          <p:attrName>ppt_w</p:attrName>
                                        </p:attrNameLst>
                                      </p:cBhvr>
                                      <p:tavLst>
                                        <p:tav tm="0">
                                          <p:val>
                                            <p:fltVal val="0"/>
                                          </p:val>
                                        </p:tav>
                                        <p:tav tm="100000">
                                          <p:val>
                                            <p:strVal val="#ppt_w"/>
                                          </p:val>
                                        </p:tav>
                                      </p:tavLst>
                                    </p:anim>
                                    <p:anim calcmode="lin" valueType="num">
                                      <p:cBhvr>
                                        <p:cTn id="116" dur="700" fill="hold"/>
                                        <p:tgtEl>
                                          <p:spTgt spid="772"/>
                                        </p:tgtEl>
                                        <p:attrNameLst>
                                          <p:attrName>ppt_h</p:attrName>
                                        </p:attrNameLst>
                                      </p:cBhvr>
                                      <p:tavLst>
                                        <p:tav tm="0">
                                          <p:val>
                                            <p:fltVal val="0"/>
                                          </p:val>
                                        </p:tav>
                                        <p:tav tm="100000">
                                          <p:val>
                                            <p:strVal val="#ppt_h"/>
                                          </p:val>
                                        </p:tav>
                                      </p:tavLst>
                                    </p:anim>
                                    <p:animEffect transition="in" filter="fade">
                                      <p:cBhvr>
                                        <p:cTn id="117" dur="700"/>
                                        <p:tgtEl>
                                          <p:spTgt spid="772"/>
                                        </p:tgtEl>
                                      </p:cBhvr>
                                    </p:animEffect>
                                  </p:childTnLst>
                                </p:cTn>
                              </p:par>
                              <p:par>
                                <p:cTn id="118" presetID="8" presetClass="emph" presetSubtype="0" fill="hold" nodeType="withEffect">
                                  <p:stCondLst>
                                    <p:cond delay="3600"/>
                                  </p:stCondLst>
                                  <p:childTnLst>
                                    <p:animRot by="18000000">
                                      <p:cBhvr>
                                        <p:cTn id="119" dur="1200" fill="hold"/>
                                        <p:tgtEl>
                                          <p:spTgt spid="772"/>
                                        </p:tgtEl>
                                        <p:attrNameLst>
                                          <p:attrName>r</p:attrName>
                                        </p:attrNameLst>
                                      </p:cBhvr>
                                    </p:animRot>
                                  </p:childTnLst>
                                </p:cTn>
                              </p:par>
                              <p:par>
                                <p:cTn id="120" presetID="53" presetClass="exit" presetSubtype="0" fill="hold" nodeType="withEffect">
                                  <p:stCondLst>
                                    <p:cond delay="4400"/>
                                  </p:stCondLst>
                                  <p:childTnLst>
                                    <p:anim calcmode="lin" valueType="num">
                                      <p:cBhvr>
                                        <p:cTn id="121" dur="500"/>
                                        <p:tgtEl>
                                          <p:spTgt spid="772"/>
                                        </p:tgtEl>
                                        <p:attrNameLst>
                                          <p:attrName>ppt_w</p:attrName>
                                        </p:attrNameLst>
                                      </p:cBhvr>
                                      <p:tavLst>
                                        <p:tav tm="0">
                                          <p:val>
                                            <p:strVal val="ppt_w"/>
                                          </p:val>
                                        </p:tav>
                                        <p:tav tm="100000">
                                          <p:val>
                                            <p:fltVal val="0"/>
                                          </p:val>
                                        </p:tav>
                                      </p:tavLst>
                                    </p:anim>
                                    <p:anim calcmode="lin" valueType="num">
                                      <p:cBhvr>
                                        <p:cTn id="122" dur="500"/>
                                        <p:tgtEl>
                                          <p:spTgt spid="772"/>
                                        </p:tgtEl>
                                        <p:attrNameLst>
                                          <p:attrName>ppt_h</p:attrName>
                                        </p:attrNameLst>
                                      </p:cBhvr>
                                      <p:tavLst>
                                        <p:tav tm="0">
                                          <p:val>
                                            <p:strVal val="ppt_h"/>
                                          </p:val>
                                        </p:tav>
                                        <p:tav tm="100000">
                                          <p:val>
                                            <p:fltVal val="0"/>
                                          </p:val>
                                        </p:tav>
                                      </p:tavLst>
                                    </p:anim>
                                    <p:animEffect transition="out" filter="fade">
                                      <p:cBhvr>
                                        <p:cTn id="123" dur="500"/>
                                        <p:tgtEl>
                                          <p:spTgt spid="772"/>
                                        </p:tgtEl>
                                      </p:cBhvr>
                                    </p:animEffect>
                                    <p:set>
                                      <p:cBhvr>
                                        <p:cTn id="124" dur="1" fill="hold">
                                          <p:stCondLst>
                                            <p:cond delay="499"/>
                                          </p:stCondLst>
                                        </p:cTn>
                                        <p:tgtEl>
                                          <p:spTgt spid="772"/>
                                        </p:tgtEl>
                                        <p:attrNameLst>
                                          <p:attrName>style.visibility</p:attrName>
                                        </p:attrNameLst>
                                      </p:cBhvr>
                                      <p:to>
                                        <p:strVal val="hidden"/>
                                      </p:to>
                                    </p:set>
                                  </p:childTnLst>
                                </p:cTn>
                              </p:par>
                              <p:par>
                                <p:cTn id="125" presetID="17" presetClass="entr" presetSubtype="4" fill="hold" nodeType="withEffect">
                                  <p:stCondLst>
                                    <p:cond delay="1800"/>
                                  </p:stCondLst>
                                  <p:childTnLst>
                                    <p:set>
                                      <p:cBhvr>
                                        <p:cTn id="126" dur="1" fill="hold">
                                          <p:stCondLst>
                                            <p:cond delay="0"/>
                                          </p:stCondLst>
                                        </p:cTn>
                                        <p:tgtEl>
                                          <p:spTgt spid="776"/>
                                        </p:tgtEl>
                                        <p:attrNameLst>
                                          <p:attrName>style.visibility</p:attrName>
                                        </p:attrNameLst>
                                      </p:cBhvr>
                                      <p:to>
                                        <p:strVal val="visible"/>
                                      </p:to>
                                    </p:set>
                                    <p:anim calcmode="lin" valueType="num">
                                      <p:cBhvr>
                                        <p:cTn id="127" dur="500" fill="hold"/>
                                        <p:tgtEl>
                                          <p:spTgt spid="776"/>
                                        </p:tgtEl>
                                        <p:attrNameLst>
                                          <p:attrName>ppt_x</p:attrName>
                                        </p:attrNameLst>
                                      </p:cBhvr>
                                      <p:tavLst>
                                        <p:tav tm="0">
                                          <p:val>
                                            <p:strVal val="#ppt_x"/>
                                          </p:val>
                                        </p:tav>
                                        <p:tav tm="100000">
                                          <p:val>
                                            <p:strVal val="#ppt_x"/>
                                          </p:val>
                                        </p:tav>
                                      </p:tavLst>
                                    </p:anim>
                                    <p:anim calcmode="lin" valueType="num">
                                      <p:cBhvr>
                                        <p:cTn id="128" dur="500" fill="hold"/>
                                        <p:tgtEl>
                                          <p:spTgt spid="776"/>
                                        </p:tgtEl>
                                        <p:attrNameLst>
                                          <p:attrName>ppt_y</p:attrName>
                                        </p:attrNameLst>
                                      </p:cBhvr>
                                      <p:tavLst>
                                        <p:tav tm="0">
                                          <p:val>
                                            <p:strVal val="#ppt_y+#ppt_h/2"/>
                                          </p:val>
                                        </p:tav>
                                        <p:tav tm="100000">
                                          <p:val>
                                            <p:strVal val="#ppt_y"/>
                                          </p:val>
                                        </p:tav>
                                      </p:tavLst>
                                    </p:anim>
                                    <p:anim calcmode="lin" valueType="num">
                                      <p:cBhvr>
                                        <p:cTn id="129" dur="500" fill="hold"/>
                                        <p:tgtEl>
                                          <p:spTgt spid="776"/>
                                        </p:tgtEl>
                                        <p:attrNameLst>
                                          <p:attrName>ppt_w</p:attrName>
                                        </p:attrNameLst>
                                      </p:cBhvr>
                                      <p:tavLst>
                                        <p:tav tm="0">
                                          <p:val>
                                            <p:strVal val="#ppt_w"/>
                                          </p:val>
                                        </p:tav>
                                        <p:tav tm="100000">
                                          <p:val>
                                            <p:strVal val="#ppt_w"/>
                                          </p:val>
                                        </p:tav>
                                      </p:tavLst>
                                    </p:anim>
                                    <p:anim calcmode="lin" valueType="num">
                                      <p:cBhvr>
                                        <p:cTn id="130" dur="500" fill="hold"/>
                                        <p:tgtEl>
                                          <p:spTgt spid="776"/>
                                        </p:tgtEl>
                                        <p:attrNameLst>
                                          <p:attrName>ppt_h</p:attrName>
                                        </p:attrNameLst>
                                      </p:cBhvr>
                                      <p:tavLst>
                                        <p:tav tm="0">
                                          <p:val>
                                            <p:fltVal val="0"/>
                                          </p:val>
                                        </p:tav>
                                        <p:tav tm="100000">
                                          <p:val>
                                            <p:strVal val="#ppt_h"/>
                                          </p:val>
                                        </p:tav>
                                      </p:tavLst>
                                    </p:anim>
                                  </p:childTnLst>
                                </p:cTn>
                              </p:par>
                              <p:par>
                                <p:cTn id="131" presetID="10" presetClass="entr" presetSubtype="0" fill="hold" grpId="0" nodeType="withEffect">
                                  <p:stCondLst>
                                    <p:cond delay="1200"/>
                                  </p:stCondLst>
                                  <p:childTnLst>
                                    <p:set>
                                      <p:cBhvr>
                                        <p:cTn id="132" dur="1" fill="hold">
                                          <p:stCondLst>
                                            <p:cond delay="0"/>
                                          </p:stCondLst>
                                        </p:cTn>
                                        <p:tgtEl>
                                          <p:spTgt spid="485"/>
                                        </p:tgtEl>
                                        <p:attrNameLst>
                                          <p:attrName>style.visibility</p:attrName>
                                        </p:attrNameLst>
                                      </p:cBhvr>
                                      <p:to>
                                        <p:strVal val="visible"/>
                                      </p:to>
                                    </p:set>
                                    <p:animEffect transition="in" filter="fade">
                                      <p:cBhvr>
                                        <p:cTn id="133" dur="1800"/>
                                        <p:tgtEl>
                                          <p:spTgt spid="485"/>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xit" presetSubtype="0" fill="hold" nodeType="clickEffect">
                                  <p:stCondLst>
                                    <p:cond delay="0"/>
                                  </p:stCondLst>
                                  <p:childTnLst>
                                    <p:set>
                                      <p:cBhvr>
                                        <p:cTn id="137" dur="1" fill="hold">
                                          <p:stCondLst>
                                            <p:cond delay="0"/>
                                          </p:stCondLst>
                                        </p:cTn>
                                        <p:tgtEl>
                                          <p:spTgt spid="1163"/>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741"/>
                                        </p:tgtEl>
                                        <p:attrNameLst>
                                          <p:attrName>style.visibility</p:attrName>
                                        </p:attrNameLst>
                                      </p:cBhvr>
                                      <p:to>
                                        <p:strVal val="hidden"/>
                                      </p:to>
                                    </p:set>
                                  </p:childTnLst>
                                </p:cTn>
                              </p:par>
                              <p:par>
                                <p:cTn id="140" presetID="1" presetClass="exit" presetSubtype="0" fill="hold" nodeType="withEffect">
                                  <p:stCondLst>
                                    <p:cond delay="0"/>
                                  </p:stCondLst>
                                  <p:childTnLst>
                                    <p:set>
                                      <p:cBhvr>
                                        <p:cTn id="141" dur="1" fill="hold">
                                          <p:stCondLst>
                                            <p:cond delay="0"/>
                                          </p:stCondLst>
                                        </p:cTn>
                                        <p:tgtEl>
                                          <p:spTgt spid="736"/>
                                        </p:tgtEl>
                                        <p:attrNameLst>
                                          <p:attrName>style.visibility</p:attrName>
                                        </p:attrNameLst>
                                      </p:cBhvr>
                                      <p:to>
                                        <p:strVal val="hidden"/>
                                      </p:to>
                                    </p:set>
                                  </p:childTnLst>
                                </p:cTn>
                              </p:par>
                              <p:par>
                                <p:cTn id="142" presetID="1" presetClass="exit" presetSubtype="0" fill="hold" nodeType="withEffect">
                                  <p:stCondLst>
                                    <p:cond delay="0"/>
                                  </p:stCondLst>
                                  <p:childTnLst>
                                    <p:set>
                                      <p:cBhvr>
                                        <p:cTn id="143" dur="1" fill="hold">
                                          <p:stCondLst>
                                            <p:cond delay="0"/>
                                          </p:stCondLst>
                                        </p:cTn>
                                        <p:tgtEl>
                                          <p:spTgt spid="29"/>
                                        </p:tgtEl>
                                        <p:attrNameLst>
                                          <p:attrName>style.visibility</p:attrName>
                                        </p:attrNameLst>
                                      </p:cBhvr>
                                      <p:to>
                                        <p:strVal val="hidden"/>
                                      </p:to>
                                    </p:set>
                                  </p:childTnLst>
                                </p:cTn>
                              </p:par>
                              <p:par>
                                <p:cTn id="144" presetID="1" presetClass="entr" presetSubtype="0" fill="hold" nodeType="withEffect">
                                  <p:stCondLst>
                                    <p:cond delay="0"/>
                                  </p:stCondLst>
                                  <p:childTnLst>
                                    <p:set>
                                      <p:cBhvr>
                                        <p:cTn id="145" dur="1" fill="hold">
                                          <p:stCondLst>
                                            <p:cond delay="0"/>
                                          </p:stCondLst>
                                        </p:cTn>
                                        <p:tgtEl>
                                          <p:spTgt spid="503"/>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450"/>
                                        </p:tgtEl>
                                        <p:attrNameLst>
                                          <p:attrName>style.visibility</p:attrName>
                                        </p:attrNameLst>
                                      </p:cBhvr>
                                      <p:to>
                                        <p:strVal val="visible"/>
                                      </p:to>
                                    </p:set>
                                  </p:childTnLst>
                                </p:cTn>
                              </p:par>
                              <p:par>
                                <p:cTn id="148" presetID="1" presetClass="exit" presetSubtype="0" fill="hold" nodeType="withEffect">
                                  <p:stCondLst>
                                    <p:cond delay="0"/>
                                  </p:stCondLst>
                                  <p:childTnLst>
                                    <p:set>
                                      <p:cBhvr>
                                        <p:cTn id="149" dur="1" fill="hold">
                                          <p:stCondLst>
                                            <p:cond delay="0"/>
                                          </p:stCondLst>
                                        </p:cTn>
                                        <p:tgtEl>
                                          <p:spTgt spid="537"/>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538"/>
                                        </p:tgtEl>
                                        <p:attrNameLst>
                                          <p:attrName>style.visibility</p:attrName>
                                        </p:attrNameLst>
                                      </p:cBhvr>
                                      <p:to>
                                        <p:strVal val="hidden"/>
                                      </p:to>
                                    </p:set>
                                  </p:childTnLst>
                                </p:cTn>
                              </p:par>
                              <p:par>
                                <p:cTn id="152" presetID="1" presetClass="exit" presetSubtype="0" fill="hold" nodeType="withEffect">
                                  <p:stCondLst>
                                    <p:cond delay="0"/>
                                  </p:stCondLst>
                                  <p:childTnLst>
                                    <p:set>
                                      <p:cBhvr>
                                        <p:cTn id="153" dur="1" fill="hold">
                                          <p:stCondLst>
                                            <p:cond delay="0"/>
                                          </p:stCondLst>
                                        </p:cTn>
                                        <p:tgtEl>
                                          <p:spTgt spid="570"/>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539"/>
                                        </p:tgtEl>
                                        <p:attrNameLst>
                                          <p:attrName>style.visibility</p:attrName>
                                        </p:attrNameLst>
                                      </p:cBhvr>
                                      <p:to>
                                        <p:strVal val="hidden"/>
                                      </p:to>
                                    </p:set>
                                  </p:childTnLst>
                                </p:cTn>
                              </p:par>
                              <p:par>
                                <p:cTn id="156" presetID="1" presetClass="exit" presetSubtype="0" fill="hold" grpId="1" nodeType="withEffect">
                                  <p:stCondLst>
                                    <p:cond delay="0"/>
                                  </p:stCondLst>
                                  <p:childTnLst>
                                    <p:set>
                                      <p:cBhvr>
                                        <p:cTn id="157" dur="1" fill="hold">
                                          <p:stCondLst>
                                            <p:cond delay="0"/>
                                          </p:stCondLst>
                                        </p:cTn>
                                        <p:tgtEl>
                                          <p:spTgt spid="540"/>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35" presetClass="path" presetSubtype="0" accel="50000" decel="50000" fill="hold" nodeType="clickEffect">
                                  <p:stCondLst>
                                    <p:cond delay="0"/>
                                  </p:stCondLst>
                                  <p:childTnLst>
                                    <p:animMotion origin="layout" path="M 1.94444E-6 0 L -0.0967 0.03889 " pathEditMode="relative" rAng="0" ptsTypes="AA">
                                      <p:cBhvr>
                                        <p:cTn id="161" dur="800" fill="hold"/>
                                        <p:tgtEl>
                                          <p:spTgt spid="503"/>
                                        </p:tgtEl>
                                        <p:attrNameLst>
                                          <p:attrName>ppt_x</p:attrName>
                                          <p:attrName>ppt_y</p:attrName>
                                        </p:attrNameLst>
                                      </p:cBhvr>
                                      <p:rCtr x="-4800" y="1900"/>
                                    </p:animMotion>
                                  </p:childTnLst>
                                </p:cTn>
                              </p:par>
                            </p:childTnLst>
                          </p:cTn>
                        </p:par>
                      </p:childTnLst>
                    </p:cTn>
                  </p:par>
                  <p:par>
                    <p:cTn id="162" fill="hold">
                      <p:stCondLst>
                        <p:cond delay="indefinite"/>
                      </p:stCondLst>
                      <p:childTnLst>
                        <p:par>
                          <p:cTn id="163" fill="hold">
                            <p:stCondLst>
                              <p:cond delay="0"/>
                            </p:stCondLst>
                            <p:childTnLst>
                              <p:par>
                                <p:cTn id="164" presetID="37" presetClass="entr" presetSubtype="0" fill="hold" nodeType="clickEffect">
                                  <p:stCondLst>
                                    <p:cond delay="0"/>
                                  </p:stCondLst>
                                  <p:childTnLst>
                                    <p:set>
                                      <p:cBhvr>
                                        <p:cTn id="165" dur="1" fill="hold">
                                          <p:stCondLst>
                                            <p:cond delay="0"/>
                                          </p:stCondLst>
                                        </p:cTn>
                                        <p:tgtEl>
                                          <p:spTgt spid="780"/>
                                        </p:tgtEl>
                                        <p:attrNameLst>
                                          <p:attrName>style.visibility</p:attrName>
                                        </p:attrNameLst>
                                      </p:cBhvr>
                                      <p:to>
                                        <p:strVal val="visible"/>
                                      </p:to>
                                    </p:set>
                                    <p:animEffect transition="in" filter="fade">
                                      <p:cBhvr>
                                        <p:cTn id="166" dur="1000"/>
                                        <p:tgtEl>
                                          <p:spTgt spid="780"/>
                                        </p:tgtEl>
                                      </p:cBhvr>
                                    </p:animEffect>
                                    <p:anim calcmode="lin" valueType="num">
                                      <p:cBhvr>
                                        <p:cTn id="167" dur="1000" fill="hold"/>
                                        <p:tgtEl>
                                          <p:spTgt spid="780"/>
                                        </p:tgtEl>
                                        <p:attrNameLst>
                                          <p:attrName>ppt_x</p:attrName>
                                        </p:attrNameLst>
                                      </p:cBhvr>
                                      <p:tavLst>
                                        <p:tav tm="0">
                                          <p:val>
                                            <p:strVal val="#ppt_x"/>
                                          </p:val>
                                        </p:tav>
                                        <p:tav tm="100000">
                                          <p:val>
                                            <p:strVal val="#ppt_x"/>
                                          </p:val>
                                        </p:tav>
                                      </p:tavLst>
                                    </p:anim>
                                    <p:anim calcmode="lin" valueType="num">
                                      <p:cBhvr>
                                        <p:cTn id="168" dur="900" decel="100000" fill="hold"/>
                                        <p:tgtEl>
                                          <p:spTgt spid="780"/>
                                        </p:tgtEl>
                                        <p:attrNameLst>
                                          <p:attrName>ppt_y</p:attrName>
                                        </p:attrNameLst>
                                      </p:cBhvr>
                                      <p:tavLst>
                                        <p:tav tm="0">
                                          <p:val>
                                            <p:strVal val="#ppt_y+1"/>
                                          </p:val>
                                        </p:tav>
                                        <p:tav tm="100000">
                                          <p:val>
                                            <p:strVal val="#ppt_y-.03"/>
                                          </p:val>
                                        </p:tav>
                                      </p:tavLst>
                                    </p:anim>
                                    <p:anim calcmode="lin" valueType="num">
                                      <p:cBhvr>
                                        <p:cTn id="169" dur="100" accel="100000" fill="hold">
                                          <p:stCondLst>
                                            <p:cond delay="900"/>
                                          </p:stCondLst>
                                        </p:cTn>
                                        <p:tgtEl>
                                          <p:spTgt spid="780"/>
                                        </p:tgtEl>
                                        <p:attrNameLst>
                                          <p:attrName>ppt_y</p:attrName>
                                        </p:attrNameLst>
                                      </p:cBhvr>
                                      <p:tavLst>
                                        <p:tav tm="0">
                                          <p:val>
                                            <p:strVal val="#ppt_y-.03"/>
                                          </p:val>
                                        </p:tav>
                                        <p:tav tm="100000">
                                          <p:val>
                                            <p:strVal val="#ppt_y"/>
                                          </p:val>
                                        </p:tav>
                                      </p:tavLst>
                                    </p:anim>
                                  </p:childTnLst>
                                </p:cTn>
                              </p:par>
                              <p:par>
                                <p:cTn id="170" presetID="37" presetClass="entr" presetSubtype="0" fill="hold" nodeType="withEffect">
                                  <p:stCondLst>
                                    <p:cond delay="200"/>
                                  </p:stCondLst>
                                  <p:childTnLst>
                                    <p:set>
                                      <p:cBhvr>
                                        <p:cTn id="171" dur="1" fill="hold">
                                          <p:stCondLst>
                                            <p:cond delay="0"/>
                                          </p:stCondLst>
                                        </p:cTn>
                                        <p:tgtEl>
                                          <p:spTgt spid="781"/>
                                        </p:tgtEl>
                                        <p:attrNameLst>
                                          <p:attrName>style.visibility</p:attrName>
                                        </p:attrNameLst>
                                      </p:cBhvr>
                                      <p:to>
                                        <p:strVal val="visible"/>
                                      </p:to>
                                    </p:set>
                                    <p:animEffect transition="in" filter="fade">
                                      <p:cBhvr>
                                        <p:cTn id="172" dur="1000"/>
                                        <p:tgtEl>
                                          <p:spTgt spid="781"/>
                                        </p:tgtEl>
                                      </p:cBhvr>
                                    </p:animEffect>
                                    <p:anim calcmode="lin" valueType="num">
                                      <p:cBhvr>
                                        <p:cTn id="173" dur="1000" fill="hold"/>
                                        <p:tgtEl>
                                          <p:spTgt spid="781"/>
                                        </p:tgtEl>
                                        <p:attrNameLst>
                                          <p:attrName>ppt_x</p:attrName>
                                        </p:attrNameLst>
                                      </p:cBhvr>
                                      <p:tavLst>
                                        <p:tav tm="0">
                                          <p:val>
                                            <p:strVal val="#ppt_x"/>
                                          </p:val>
                                        </p:tav>
                                        <p:tav tm="100000">
                                          <p:val>
                                            <p:strVal val="#ppt_x"/>
                                          </p:val>
                                        </p:tav>
                                      </p:tavLst>
                                    </p:anim>
                                    <p:anim calcmode="lin" valueType="num">
                                      <p:cBhvr>
                                        <p:cTn id="174" dur="900" decel="100000" fill="hold"/>
                                        <p:tgtEl>
                                          <p:spTgt spid="781"/>
                                        </p:tgtEl>
                                        <p:attrNameLst>
                                          <p:attrName>ppt_y</p:attrName>
                                        </p:attrNameLst>
                                      </p:cBhvr>
                                      <p:tavLst>
                                        <p:tav tm="0">
                                          <p:val>
                                            <p:strVal val="#ppt_y+1"/>
                                          </p:val>
                                        </p:tav>
                                        <p:tav tm="100000">
                                          <p:val>
                                            <p:strVal val="#ppt_y-.03"/>
                                          </p:val>
                                        </p:tav>
                                      </p:tavLst>
                                    </p:anim>
                                    <p:anim calcmode="lin" valueType="num">
                                      <p:cBhvr>
                                        <p:cTn id="175" dur="100" accel="100000" fill="hold">
                                          <p:stCondLst>
                                            <p:cond delay="900"/>
                                          </p:stCondLst>
                                        </p:cTn>
                                        <p:tgtEl>
                                          <p:spTgt spid="781"/>
                                        </p:tgtEl>
                                        <p:attrNameLst>
                                          <p:attrName>ppt_y</p:attrName>
                                        </p:attrNameLst>
                                      </p:cBhvr>
                                      <p:tavLst>
                                        <p:tav tm="0">
                                          <p:val>
                                            <p:strVal val="#ppt_y-.03"/>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 presetClass="exit" presetSubtype="0" fill="hold" nodeType="clickEffect">
                                  <p:stCondLst>
                                    <p:cond delay="0"/>
                                  </p:stCondLst>
                                  <p:childTnLst>
                                    <p:set>
                                      <p:cBhvr>
                                        <p:cTn id="179" dur="1" fill="hold">
                                          <p:stCondLst>
                                            <p:cond delay="0"/>
                                          </p:stCondLst>
                                        </p:cTn>
                                        <p:tgtEl>
                                          <p:spTgt spid="503"/>
                                        </p:tgtEl>
                                        <p:attrNameLst>
                                          <p:attrName>style.visibility</p:attrName>
                                        </p:attrNameLst>
                                      </p:cBhvr>
                                      <p:to>
                                        <p:strVal val="hidden"/>
                                      </p:to>
                                    </p:set>
                                  </p:childTnLst>
                                </p:cTn>
                              </p:par>
                              <p:par>
                                <p:cTn id="180" presetID="1" presetClass="exit" presetSubtype="0" fill="hold" nodeType="withEffect">
                                  <p:stCondLst>
                                    <p:cond delay="0"/>
                                  </p:stCondLst>
                                  <p:childTnLst>
                                    <p:set>
                                      <p:cBhvr>
                                        <p:cTn id="181" dur="1" fill="hold">
                                          <p:stCondLst>
                                            <p:cond delay="0"/>
                                          </p:stCondLst>
                                        </p:cTn>
                                        <p:tgtEl>
                                          <p:spTgt spid="450"/>
                                        </p:tgtEl>
                                        <p:attrNameLst>
                                          <p:attrName>style.visibility</p:attrName>
                                        </p:attrNameLst>
                                      </p:cBhvr>
                                      <p:to>
                                        <p:strVal val="hidden"/>
                                      </p:to>
                                    </p:set>
                                  </p:childTnLst>
                                </p:cTn>
                              </p:par>
                              <p:par>
                                <p:cTn id="182" presetID="23" presetClass="entr" presetSubtype="32" fill="hold" nodeType="withEffect">
                                  <p:stCondLst>
                                    <p:cond delay="0"/>
                                  </p:stCondLst>
                                  <p:childTnLst>
                                    <p:set>
                                      <p:cBhvr>
                                        <p:cTn id="183" dur="1" fill="hold">
                                          <p:stCondLst>
                                            <p:cond delay="0"/>
                                          </p:stCondLst>
                                        </p:cTn>
                                        <p:tgtEl>
                                          <p:spTgt spid="571"/>
                                        </p:tgtEl>
                                        <p:attrNameLst>
                                          <p:attrName>style.visibility</p:attrName>
                                        </p:attrNameLst>
                                      </p:cBhvr>
                                      <p:to>
                                        <p:strVal val="visible"/>
                                      </p:to>
                                    </p:set>
                                    <p:anim calcmode="lin" valueType="num">
                                      <p:cBhvr>
                                        <p:cTn id="184" dur="500" fill="hold"/>
                                        <p:tgtEl>
                                          <p:spTgt spid="571"/>
                                        </p:tgtEl>
                                        <p:attrNameLst>
                                          <p:attrName>ppt_w</p:attrName>
                                        </p:attrNameLst>
                                      </p:cBhvr>
                                      <p:tavLst>
                                        <p:tav tm="0">
                                          <p:val>
                                            <p:strVal val="4*#ppt_w"/>
                                          </p:val>
                                        </p:tav>
                                        <p:tav tm="100000">
                                          <p:val>
                                            <p:strVal val="#ppt_w"/>
                                          </p:val>
                                        </p:tav>
                                      </p:tavLst>
                                    </p:anim>
                                    <p:anim calcmode="lin" valueType="num">
                                      <p:cBhvr>
                                        <p:cTn id="185" dur="500" fill="hold"/>
                                        <p:tgtEl>
                                          <p:spTgt spid="57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86" fill="hold" display="0">
                  <p:stCondLst>
                    <p:cond delay="indefinite"/>
                  </p:stCondLst>
                  <p:endCondLst>
                    <p:cond evt="onNext" delay="0">
                      <p:tgtEl>
                        <p:sldTgt/>
                      </p:tgtEl>
                    </p:cond>
                    <p:cond evt="onPrev" delay="0">
                      <p:tgtEl>
                        <p:sldTgt/>
                      </p:tgtEl>
                    </p:cond>
                    <p:cond evt="onStopAudio" delay="0">
                      <p:tgtEl>
                        <p:sldTgt/>
                      </p:tgtEl>
                    </p:cond>
                  </p:endCondLst>
                </p:cTn>
                <p:tgtEl>
                  <p:spTgt spid="1161"/>
                </p:tgtEl>
              </p:cMediaNode>
            </p:audio>
            <p:audio>
              <p:cMediaNode>
                <p:cTn id="187" fill="hold" display="0">
                  <p:stCondLst>
                    <p:cond delay="indefinite"/>
                  </p:stCondLst>
                  <p:endCondLst>
                    <p:cond evt="onNext" delay="0">
                      <p:tgtEl>
                        <p:sldTgt/>
                      </p:tgtEl>
                    </p:cond>
                    <p:cond evt="onPrev" delay="0">
                      <p:tgtEl>
                        <p:sldTgt/>
                      </p:tgtEl>
                    </p:cond>
                    <p:cond evt="onStopAudio" delay="0">
                      <p:tgtEl>
                        <p:sldTgt/>
                      </p:tgtEl>
                    </p:cond>
                  </p:endCondLst>
                </p:cTn>
                <p:tgtEl>
                  <p:spTgt spid="1162"/>
                </p:tgtEl>
              </p:cMediaNode>
            </p:audio>
          </p:childTnLst>
        </p:cTn>
      </p:par>
    </p:tnLst>
    <p:bldLst>
      <p:bldP spid="540" grpId="0"/>
      <p:bldP spid="540" grpId="1"/>
      <p:bldP spid="485" grpId="0" animBg="1"/>
      <p:bldP spid="538" grpId="0"/>
      <p:bldP spid="538" grpId="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4" name="Group 253">
            <a:extLst>
              <a:ext uri="{FF2B5EF4-FFF2-40B4-BE49-F238E27FC236}">
                <a16:creationId xmlns:a16="http://schemas.microsoft.com/office/drawing/2014/main" id="{F3A2728B-7CCE-0CD7-9F28-D7DDC686C0C4}"/>
              </a:ext>
            </a:extLst>
          </p:cNvPr>
          <p:cNvGrpSpPr/>
          <p:nvPr/>
        </p:nvGrpSpPr>
        <p:grpSpPr>
          <a:xfrm>
            <a:off x="-42532" y="3638266"/>
            <a:ext cx="1771954" cy="1416250"/>
            <a:chOff x="-42532" y="3638266"/>
            <a:chExt cx="1771954" cy="1416250"/>
          </a:xfrm>
        </p:grpSpPr>
        <p:sp>
          <p:nvSpPr>
            <p:cNvPr id="255" name="TextBox 254">
              <a:extLst>
                <a:ext uri="{FF2B5EF4-FFF2-40B4-BE49-F238E27FC236}">
                  <a16:creationId xmlns:a16="http://schemas.microsoft.com/office/drawing/2014/main" id="{3D90A5E7-9D0C-5973-DEED-2BB5E85C80DB}"/>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282" name="Freeform: Shape 281">
              <a:extLst>
                <a:ext uri="{FF2B5EF4-FFF2-40B4-BE49-F238E27FC236}">
                  <a16:creationId xmlns:a16="http://schemas.microsoft.com/office/drawing/2014/main" id="{F7779D5C-E91A-FD1D-3876-7B298151DF0C}"/>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3" name="Group 282">
              <a:extLst>
                <a:ext uri="{FF2B5EF4-FFF2-40B4-BE49-F238E27FC236}">
                  <a16:creationId xmlns:a16="http://schemas.microsoft.com/office/drawing/2014/main" id="{6D040992-6C30-4B40-7B97-562358657095}"/>
                </a:ext>
              </a:extLst>
            </p:cNvPr>
            <p:cNvGrpSpPr/>
            <p:nvPr/>
          </p:nvGrpSpPr>
          <p:grpSpPr>
            <a:xfrm>
              <a:off x="763586" y="3638266"/>
              <a:ext cx="587500" cy="847218"/>
              <a:chOff x="466406" y="3706846"/>
              <a:chExt cx="587500" cy="847218"/>
            </a:xfrm>
          </p:grpSpPr>
          <p:grpSp>
            <p:nvGrpSpPr>
              <p:cNvPr id="284" name="Group 283">
                <a:extLst>
                  <a:ext uri="{FF2B5EF4-FFF2-40B4-BE49-F238E27FC236}">
                    <a16:creationId xmlns:a16="http://schemas.microsoft.com/office/drawing/2014/main" id="{012E24A0-5C40-6469-6D4A-45B4E411BE1F}"/>
                  </a:ext>
                </a:extLst>
              </p:cNvPr>
              <p:cNvGrpSpPr/>
              <p:nvPr/>
            </p:nvGrpSpPr>
            <p:grpSpPr>
              <a:xfrm>
                <a:off x="761213" y="3706846"/>
                <a:ext cx="235737" cy="283757"/>
                <a:chOff x="1062414" y="3692558"/>
                <a:chExt cx="272350" cy="327828"/>
              </a:xfrm>
            </p:grpSpPr>
            <p:cxnSp>
              <p:nvCxnSpPr>
                <p:cNvPr id="287" name="Straight Connector 286">
                  <a:extLst>
                    <a:ext uri="{FF2B5EF4-FFF2-40B4-BE49-F238E27FC236}">
                      <a16:creationId xmlns:a16="http://schemas.microsoft.com/office/drawing/2014/main" id="{DFE58454-5E93-2B3D-2069-CD174AE7E3C8}"/>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93" name="Picture 2" descr="North Carolina state flag">
                  <a:extLst>
                    <a:ext uri="{FF2B5EF4-FFF2-40B4-BE49-F238E27FC236}">
                      <a16:creationId xmlns:a16="http://schemas.microsoft.com/office/drawing/2014/main" id="{5BC1AFEF-5EB6-C011-22D0-8879712849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285" name="Picture 284">
                <a:extLst>
                  <a:ext uri="{FF2B5EF4-FFF2-40B4-BE49-F238E27FC236}">
                    <a16:creationId xmlns:a16="http://schemas.microsoft.com/office/drawing/2014/main" id="{B0010839-99C8-3BAA-75DA-8D36E4EE7343}"/>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grpSp>
        <p:nvGrpSpPr>
          <p:cNvPr id="3" name="Group 2"/>
          <p:cNvGrpSpPr/>
          <p:nvPr/>
        </p:nvGrpSpPr>
        <p:grpSpPr>
          <a:xfrm>
            <a:off x="2592169" y="3299062"/>
            <a:ext cx="914400" cy="1208980"/>
            <a:chOff x="2592169" y="3299062"/>
            <a:chExt cx="914400" cy="1208980"/>
          </a:xfrm>
        </p:grpSpPr>
        <p:grpSp>
          <p:nvGrpSpPr>
            <p:cNvPr id="257" name="Group 256"/>
            <p:cNvGrpSpPr/>
            <p:nvPr/>
          </p:nvGrpSpPr>
          <p:grpSpPr>
            <a:xfrm>
              <a:off x="2816366" y="3299062"/>
              <a:ext cx="451085" cy="814094"/>
              <a:chOff x="6525636" y="203200"/>
              <a:chExt cx="646457" cy="1166692"/>
            </a:xfrm>
          </p:grpSpPr>
          <p:sp>
            <p:nvSpPr>
              <p:cNvPr id="258"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9"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0"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1"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2" name="Isosceles Triangle 261"/>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63" name="Group 262"/>
              <p:cNvGrpSpPr/>
              <p:nvPr/>
            </p:nvGrpSpPr>
            <p:grpSpPr>
              <a:xfrm>
                <a:off x="6721330" y="587057"/>
                <a:ext cx="450605" cy="162320"/>
                <a:chOff x="1406548" y="4084765"/>
                <a:chExt cx="1675064" cy="603406"/>
              </a:xfrm>
            </p:grpSpPr>
            <p:sp>
              <p:nvSpPr>
                <p:cNvPr id="272" name="Freeform 271"/>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Freeform 272"/>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Freeform 273"/>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Freeform 280"/>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4"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265" name="Group 264"/>
              <p:cNvGrpSpPr/>
              <p:nvPr/>
            </p:nvGrpSpPr>
            <p:grpSpPr>
              <a:xfrm>
                <a:off x="6673589" y="253038"/>
                <a:ext cx="371382" cy="432710"/>
                <a:chOff x="2826285" y="1816293"/>
                <a:chExt cx="399010" cy="464901"/>
              </a:xfrm>
            </p:grpSpPr>
            <p:sp>
              <p:nvSpPr>
                <p:cNvPr id="268"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9"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0"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1"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66"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267"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sp>
          <p:nvSpPr>
            <p:cNvPr id="306" name="TextBox 305"/>
            <p:cNvSpPr txBox="1"/>
            <p:nvPr/>
          </p:nvSpPr>
          <p:spPr>
            <a:xfrm>
              <a:off x="2592169" y="4092544"/>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grpSp>
        <p:nvGrpSpPr>
          <p:cNvPr id="23" name="Group 22"/>
          <p:cNvGrpSpPr/>
          <p:nvPr/>
        </p:nvGrpSpPr>
        <p:grpSpPr>
          <a:xfrm>
            <a:off x="-17907" y="2601827"/>
            <a:ext cx="1618107" cy="1137700"/>
            <a:chOff x="-17907" y="2601827"/>
            <a:chExt cx="1618107" cy="1137700"/>
          </a:xfrm>
        </p:grpSpPr>
        <p:sp>
          <p:nvSpPr>
            <p:cNvPr id="250" name="Pie 249"/>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51" name="Pie 250"/>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52"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253" name="Rectangle 252"/>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sp>
          <p:nvSpPr>
            <p:cNvPr id="256" name="Text Box 2" hidden="1"/>
            <p:cNvSpPr txBox="1">
              <a:spLocks noChangeArrowheads="1"/>
            </p:cNvSpPr>
            <p:nvPr/>
          </p:nvSpPr>
          <p:spPr bwMode="auto">
            <a:xfrm>
              <a:off x="-17907" y="3122259"/>
              <a:ext cx="1022350" cy="227755"/>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100" b="1" dirty="0">
                  <a:solidFill>
                    <a:schemeClr val="accent6">
                      <a:lumMod val="50000"/>
                    </a:schemeClr>
                  </a:solidFill>
                  <a:latin typeface="Arial" pitchFamily="34" charset="0"/>
                  <a:cs typeface="Arial" pitchFamily="34" charset="0"/>
                </a:rPr>
                <a:t>$6.92mil   </a:t>
              </a:r>
            </a:p>
          </p:txBody>
        </p:sp>
      </p:grpSp>
      <p:sp>
        <p:nvSpPr>
          <p:cNvPr id="365" name="TextBox 364"/>
          <p:cNvSpPr txBox="1"/>
          <p:nvPr/>
        </p:nvSpPr>
        <p:spPr>
          <a:xfrm>
            <a:off x="3082329" y="1814907"/>
            <a:ext cx="3201740" cy="1069524"/>
          </a:xfrm>
          <a:prstGeom prst="rect">
            <a:avLst/>
          </a:prstGeom>
          <a:noFill/>
        </p:spPr>
        <p:txBody>
          <a:bodyPr wrap="square" rtlCol="0">
            <a:spAutoFit/>
          </a:bodyPr>
          <a:lstStyle/>
          <a:p>
            <a:pPr marL="117475" indent="-117475">
              <a:spcBef>
                <a:spcPts val="300"/>
              </a:spcBef>
              <a:buFont typeface="Arial" pitchFamily="34" charset="0"/>
              <a:buChar char="•"/>
            </a:pPr>
            <a:r>
              <a:rPr lang="en-US" sz="1400" b="1" dirty="0">
                <a:solidFill>
                  <a:srgbClr val="002060"/>
                </a:solidFill>
                <a:latin typeface="Arial" pitchFamily="34" charset="0"/>
                <a:cs typeface="Arial" pitchFamily="34" charset="0"/>
              </a:rPr>
              <a:t>Loan documents</a:t>
            </a:r>
          </a:p>
          <a:p>
            <a:pPr marL="117475" indent="-117475">
              <a:spcBef>
                <a:spcPts val="300"/>
              </a:spcBef>
              <a:buFont typeface="Arial" pitchFamily="34" charset="0"/>
              <a:buChar char="•"/>
            </a:pPr>
            <a:r>
              <a:rPr lang="en-US" sz="1400" b="1" dirty="0">
                <a:solidFill>
                  <a:srgbClr val="002060"/>
                </a:solidFill>
                <a:latin typeface="Arial" pitchFamily="34" charset="0"/>
                <a:cs typeface="Arial" pitchFamily="34" charset="0"/>
              </a:rPr>
              <a:t>Architectural agreements</a:t>
            </a:r>
          </a:p>
          <a:p>
            <a:pPr marL="117475" indent="-117475">
              <a:spcBef>
                <a:spcPts val="300"/>
              </a:spcBef>
              <a:buFont typeface="Arial" pitchFamily="34" charset="0"/>
              <a:buChar char="•"/>
            </a:pPr>
            <a:r>
              <a:rPr lang="en-US" sz="1400" b="1" dirty="0">
                <a:solidFill>
                  <a:srgbClr val="002060"/>
                </a:solidFill>
                <a:latin typeface="Arial" pitchFamily="34" charset="0"/>
                <a:cs typeface="Arial" pitchFamily="34" charset="0"/>
              </a:rPr>
              <a:t>Permits</a:t>
            </a:r>
          </a:p>
          <a:p>
            <a:pPr marL="117475" indent="-117475">
              <a:spcBef>
                <a:spcPts val="300"/>
              </a:spcBef>
              <a:buFont typeface="Arial" pitchFamily="34" charset="0"/>
              <a:buChar char="•"/>
            </a:pPr>
            <a:r>
              <a:rPr lang="en-US" sz="1400" b="1" dirty="0">
                <a:solidFill>
                  <a:srgbClr val="002060"/>
                </a:solidFill>
                <a:latin typeface="Arial" pitchFamily="34" charset="0"/>
                <a:cs typeface="Arial" pitchFamily="34" charset="0"/>
              </a:rPr>
              <a:t>Final Cost Certification</a:t>
            </a:r>
          </a:p>
        </p:txBody>
      </p:sp>
      <p:pic>
        <p:nvPicPr>
          <p:cNvPr id="3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7" name="Rounded Rectangle 466"/>
          <p:cNvSpPr/>
          <p:nvPr/>
        </p:nvSpPr>
        <p:spPr>
          <a:xfrm>
            <a:off x="5465919" y="780706"/>
            <a:ext cx="416240" cy="78044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470" name="Straight Connector 469"/>
          <p:cNvCxnSpPr/>
          <p:nvPr/>
        </p:nvCxnSpPr>
        <p:spPr>
          <a:xfrm>
            <a:off x="5309830" y="1563624"/>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85"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2" name="Group 175"/>
          <p:cNvGrpSpPr>
            <a:grpSpLocks/>
          </p:cNvGrpSpPr>
          <p:nvPr/>
        </p:nvGrpSpPr>
        <p:grpSpPr bwMode="auto">
          <a:xfrm>
            <a:off x="3657599" y="3176940"/>
            <a:ext cx="612132" cy="504797"/>
            <a:chOff x="720" y="2016"/>
            <a:chExt cx="2112" cy="1539"/>
          </a:xfrm>
        </p:grpSpPr>
        <p:sp>
          <p:nvSpPr>
            <p:cNvPr id="1105"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06"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3" name="Group 178"/>
            <p:cNvGrpSpPr>
              <a:grpSpLocks/>
            </p:cNvGrpSpPr>
            <p:nvPr/>
          </p:nvGrpSpPr>
          <p:grpSpPr bwMode="auto">
            <a:xfrm>
              <a:off x="1005" y="2139"/>
              <a:ext cx="400" cy="429"/>
              <a:chOff x="1680" y="3120"/>
              <a:chExt cx="336" cy="336"/>
            </a:xfrm>
          </p:grpSpPr>
          <p:sp>
            <p:nvSpPr>
              <p:cNvPr id="1145"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6"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108"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4" name="Group 182"/>
            <p:cNvGrpSpPr>
              <a:grpSpLocks/>
            </p:cNvGrpSpPr>
            <p:nvPr/>
          </p:nvGrpSpPr>
          <p:grpSpPr bwMode="auto">
            <a:xfrm>
              <a:off x="1005" y="2139"/>
              <a:ext cx="400" cy="429"/>
              <a:chOff x="1680" y="3120"/>
              <a:chExt cx="336" cy="336"/>
            </a:xfrm>
          </p:grpSpPr>
          <p:sp>
            <p:nvSpPr>
              <p:cNvPr id="1143"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4"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5" name="Group 185"/>
            <p:cNvGrpSpPr>
              <a:grpSpLocks/>
            </p:cNvGrpSpPr>
            <p:nvPr/>
          </p:nvGrpSpPr>
          <p:grpSpPr bwMode="auto">
            <a:xfrm>
              <a:off x="1576" y="2139"/>
              <a:ext cx="400" cy="429"/>
              <a:chOff x="1680" y="3120"/>
              <a:chExt cx="336" cy="336"/>
            </a:xfrm>
          </p:grpSpPr>
          <p:sp>
            <p:nvSpPr>
              <p:cNvPr id="1141"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2"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6" name="Group 188"/>
            <p:cNvGrpSpPr>
              <a:grpSpLocks/>
            </p:cNvGrpSpPr>
            <p:nvPr/>
          </p:nvGrpSpPr>
          <p:grpSpPr bwMode="auto">
            <a:xfrm>
              <a:off x="2147" y="2139"/>
              <a:ext cx="400" cy="429"/>
              <a:chOff x="1680" y="3120"/>
              <a:chExt cx="336" cy="336"/>
            </a:xfrm>
          </p:grpSpPr>
          <p:sp>
            <p:nvSpPr>
              <p:cNvPr id="1139"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0"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7" name="Group 191"/>
            <p:cNvGrpSpPr>
              <a:grpSpLocks/>
            </p:cNvGrpSpPr>
            <p:nvPr/>
          </p:nvGrpSpPr>
          <p:grpSpPr bwMode="auto">
            <a:xfrm>
              <a:off x="1094" y="3055"/>
              <a:ext cx="1372" cy="497"/>
              <a:chOff x="1111" y="3055"/>
              <a:chExt cx="1372" cy="497"/>
            </a:xfrm>
          </p:grpSpPr>
          <p:grpSp>
            <p:nvGrpSpPr>
              <p:cNvPr id="18" name="Group 192"/>
              <p:cNvGrpSpPr>
                <a:grpSpLocks/>
              </p:cNvGrpSpPr>
              <p:nvPr/>
            </p:nvGrpSpPr>
            <p:grpSpPr bwMode="auto">
              <a:xfrm>
                <a:off x="1584" y="3136"/>
                <a:ext cx="410" cy="416"/>
                <a:chOff x="2199" y="3610"/>
                <a:chExt cx="345" cy="326"/>
              </a:xfrm>
            </p:grpSpPr>
            <p:grpSp>
              <p:nvGrpSpPr>
                <p:cNvPr id="19" name="Group 193"/>
                <p:cNvGrpSpPr>
                  <a:grpSpLocks/>
                </p:cNvGrpSpPr>
                <p:nvPr/>
              </p:nvGrpSpPr>
              <p:grpSpPr bwMode="auto">
                <a:xfrm>
                  <a:off x="2199" y="3610"/>
                  <a:ext cx="345" cy="326"/>
                  <a:chOff x="2199" y="3610"/>
                  <a:chExt cx="345" cy="326"/>
                </a:xfrm>
              </p:grpSpPr>
              <p:sp>
                <p:nvSpPr>
                  <p:cNvPr id="1135"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0" name="Group 195"/>
                  <p:cNvGrpSpPr>
                    <a:grpSpLocks/>
                  </p:cNvGrpSpPr>
                  <p:nvPr/>
                </p:nvGrpSpPr>
                <p:grpSpPr bwMode="auto">
                  <a:xfrm>
                    <a:off x="2228" y="3648"/>
                    <a:ext cx="288" cy="288"/>
                    <a:chOff x="2208" y="3648"/>
                    <a:chExt cx="288" cy="288"/>
                  </a:xfrm>
                </p:grpSpPr>
                <p:sp>
                  <p:nvSpPr>
                    <p:cNvPr id="1137"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8"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134"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128"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9"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0"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1"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2"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1" name="Group 204"/>
            <p:cNvGrpSpPr>
              <a:grpSpLocks/>
            </p:cNvGrpSpPr>
            <p:nvPr/>
          </p:nvGrpSpPr>
          <p:grpSpPr bwMode="auto">
            <a:xfrm>
              <a:off x="1093" y="2323"/>
              <a:ext cx="1372" cy="221"/>
              <a:chOff x="1093" y="2323"/>
              <a:chExt cx="1372" cy="221"/>
            </a:xfrm>
          </p:grpSpPr>
          <p:sp>
            <p:nvSpPr>
              <p:cNvPr id="1121"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2"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3"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4"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5"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6"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2" name="Group 211"/>
            <p:cNvGrpSpPr>
              <a:grpSpLocks/>
            </p:cNvGrpSpPr>
            <p:nvPr/>
          </p:nvGrpSpPr>
          <p:grpSpPr bwMode="auto">
            <a:xfrm>
              <a:off x="1094" y="2707"/>
              <a:ext cx="1372" cy="221"/>
              <a:chOff x="1093" y="2323"/>
              <a:chExt cx="1372" cy="221"/>
            </a:xfrm>
          </p:grpSpPr>
          <p:sp>
            <p:nvSpPr>
              <p:cNvPr id="1115"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6"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7"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8"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9"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0"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24"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5"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25"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6"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26"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7"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7"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27"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7"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7"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8"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nvGrpSpPr>
          <p:cNvPr id="748" name="Group 313"/>
          <p:cNvGrpSpPr>
            <a:grpSpLocks/>
          </p:cNvGrpSpPr>
          <p:nvPr/>
        </p:nvGrpSpPr>
        <p:grpSpPr bwMode="auto">
          <a:xfrm>
            <a:off x="3959866" y="3479184"/>
            <a:ext cx="612133" cy="504797"/>
            <a:chOff x="720" y="2016"/>
            <a:chExt cx="2112" cy="1539"/>
          </a:xfrm>
        </p:grpSpPr>
        <p:sp>
          <p:nvSpPr>
            <p:cNvPr id="1240"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41"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49" name="Group 316"/>
            <p:cNvGrpSpPr>
              <a:grpSpLocks/>
            </p:cNvGrpSpPr>
            <p:nvPr/>
          </p:nvGrpSpPr>
          <p:grpSpPr bwMode="auto">
            <a:xfrm>
              <a:off x="1005" y="2139"/>
              <a:ext cx="400" cy="429"/>
              <a:chOff x="1680" y="3120"/>
              <a:chExt cx="336" cy="336"/>
            </a:xfrm>
          </p:grpSpPr>
          <p:sp>
            <p:nvSpPr>
              <p:cNvPr id="1280"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81"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243"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50" name="Group 320"/>
            <p:cNvGrpSpPr>
              <a:grpSpLocks/>
            </p:cNvGrpSpPr>
            <p:nvPr/>
          </p:nvGrpSpPr>
          <p:grpSpPr bwMode="auto">
            <a:xfrm>
              <a:off x="1005" y="2139"/>
              <a:ext cx="400" cy="429"/>
              <a:chOff x="1680" y="3120"/>
              <a:chExt cx="336" cy="336"/>
            </a:xfrm>
          </p:grpSpPr>
          <p:sp>
            <p:nvSpPr>
              <p:cNvPr id="1278"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9"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1" name="Group 323"/>
            <p:cNvGrpSpPr>
              <a:grpSpLocks/>
            </p:cNvGrpSpPr>
            <p:nvPr/>
          </p:nvGrpSpPr>
          <p:grpSpPr bwMode="auto">
            <a:xfrm>
              <a:off x="1576" y="2139"/>
              <a:ext cx="400" cy="429"/>
              <a:chOff x="1680" y="3120"/>
              <a:chExt cx="336" cy="336"/>
            </a:xfrm>
          </p:grpSpPr>
          <p:sp>
            <p:nvSpPr>
              <p:cNvPr id="1276"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7"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2" name="Group 326"/>
            <p:cNvGrpSpPr>
              <a:grpSpLocks/>
            </p:cNvGrpSpPr>
            <p:nvPr/>
          </p:nvGrpSpPr>
          <p:grpSpPr bwMode="auto">
            <a:xfrm>
              <a:off x="2147" y="2139"/>
              <a:ext cx="400" cy="429"/>
              <a:chOff x="1680" y="3120"/>
              <a:chExt cx="336" cy="336"/>
            </a:xfrm>
          </p:grpSpPr>
          <p:sp>
            <p:nvSpPr>
              <p:cNvPr id="1274"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5"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3" name="Group 329"/>
            <p:cNvGrpSpPr>
              <a:grpSpLocks/>
            </p:cNvGrpSpPr>
            <p:nvPr/>
          </p:nvGrpSpPr>
          <p:grpSpPr bwMode="auto">
            <a:xfrm>
              <a:off x="1094" y="3055"/>
              <a:ext cx="1372" cy="497"/>
              <a:chOff x="1111" y="3055"/>
              <a:chExt cx="1372" cy="497"/>
            </a:xfrm>
          </p:grpSpPr>
          <p:grpSp>
            <p:nvGrpSpPr>
              <p:cNvPr id="754" name="Group 330"/>
              <p:cNvGrpSpPr>
                <a:grpSpLocks/>
              </p:cNvGrpSpPr>
              <p:nvPr/>
            </p:nvGrpSpPr>
            <p:grpSpPr bwMode="auto">
              <a:xfrm>
                <a:off x="1584" y="3136"/>
                <a:ext cx="410" cy="416"/>
                <a:chOff x="2199" y="3610"/>
                <a:chExt cx="345" cy="326"/>
              </a:xfrm>
            </p:grpSpPr>
            <p:grpSp>
              <p:nvGrpSpPr>
                <p:cNvPr id="755" name="Group 331"/>
                <p:cNvGrpSpPr>
                  <a:grpSpLocks/>
                </p:cNvGrpSpPr>
                <p:nvPr/>
              </p:nvGrpSpPr>
              <p:grpSpPr bwMode="auto">
                <a:xfrm>
                  <a:off x="2199" y="3610"/>
                  <a:ext cx="345" cy="326"/>
                  <a:chOff x="2199" y="3610"/>
                  <a:chExt cx="345" cy="326"/>
                </a:xfrm>
              </p:grpSpPr>
              <p:sp>
                <p:nvSpPr>
                  <p:cNvPr id="1270"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56" name="Group 333"/>
                  <p:cNvGrpSpPr>
                    <a:grpSpLocks/>
                  </p:cNvGrpSpPr>
                  <p:nvPr/>
                </p:nvGrpSpPr>
                <p:grpSpPr bwMode="auto">
                  <a:xfrm>
                    <a:off x="2228" y="3648"/>
                    <a:ext cx="288" cy="288"/>
                    <a:chOff x="2208" y="3648"/>
                    <a:chExt cx="288" cy="288"/>
                  </a:xfrm>
                </p:grpSpPr>
                <p:sp>
                  <p:nvSpPr>
                    <p:cNvPr id="1272"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3"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269"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263"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4"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5"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6"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7"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7" name="Group 342"/>
            <p:cNvGrpSpPr>
              <a:grpSpLocks/>
            </p:cNvGrpSpPr>
            <p:nvPr/>
          </p:nvGrpSpPr>
          <p:grpSpPr bwMode="auto">
            <a:xfrm>
              <a:off x="1093" y="2323"/>
              <a:ext cx="1372" cy="221"/>
              <a:chOff x="1093" y="2323"/>
              <a:chExt cx="1372" cy="221"/>
            </a:xfrm>
          </p:grpSpPr>
          <p:sp>
            <p:nvSpPr>
              <p:cNvPr id="1256"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7"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8"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9"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0"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1"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8" name="Group 349"/>
            <p:cNvGrpSpPr>
              <a:grpSpLocks/>
            </p:cNvGrpSpPr>
            <p:nvPr/>
          </p:nvGrpSpPr>
          <p:grpSpPr bwMode="auto">
            <a:xfrm>
              <a:off x="1094" y="2707"/>
              <a:ext cx="1372" cy="221"/>
              <a:chOff x="1093" y="2323"/>
              <a:chExt cx="1372" cy="221"/>
            </a:xfrm>
          </p:grpSpPr>
          <p:sp>
            <p:nvSpPr>
              <p:cNvPr id="1250"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1"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2"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3"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4"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5"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762" name="Group 311"/>
          <p:cNvGrpSpPr>
            <a:grpSpLocks/>
          </p:cNvGrpSpPr>
          <p:nvPr/>
        </p:nvGrpSpPr>
        <p:grpSpPr bwMode="auto">
          <a:xfrm>
            <a:off x="3733944" y="5465326"/>
            <a:ext cx="228600" cy="450850"/>
            <a:chOff x="3072" y="1025"/>
            <a:chExt cx="624" cy="1227"/>
          </a:xfrm>
        </p:grpSpPr>
        <p:sp>
          <p:nvSpPr>
            <p:cNvPr id="699" name="Oval 312"/>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700" name="Line 313"/>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01" name="Line 314"/>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02" name="Line 315"/>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03" name="Line 316"/>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04" name="Line 317"/>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763" name="Group 318"/>
          <p:cNvGrpSpPr>
            <a:grpSpLocks/>
          </p:cNvGrpSpPr>
          <p:nvPr/>
        </p:nvGrpSpPr>
        <p:grpSpPr bwMode="auto">
          <a:xfrm>
            <a:off x="3352944" y="5617726"/>
            <a:ext cx="228600" cy="450850"/>
            <a:chOff x="3072" y="1025"/>
            <a:chExt cx="624" cy="1227"/>
          </a:xfrm>
        </p:grpSpPr>
        <p:sp>
          <p:nvSpPr>
            <p:cNvPr id="706" name="Oval 319"/>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707" name="Line 320"/>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08" name="Line 321"/>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09" name="Line 322"/>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10" name="Line 323"/>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11" name="Line 324"/>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764" name="Group 325"/>
          <p:cNvGrpSpPr>
            <a:grpSpLocks/>
          </p:cNvGrpSpPr>
          <p:nvPr/>
        </p:nvGrpSpPr>
        <p:grpSpPr bwMode="auto">
          <a:xfrm>
            <a:off x="4114944" y="5693926"/>
            <a:ext cx="228600" cy="450850"/>
            <a:chOff x="3072" y="1025"/>
            <a:chExt cx="624" cy="1227"/>
          </a:xfrm>
        </p:grpSpPr>
        <p:sp>
          <p:nvSpPr>
            <p:cNvPr id="713" name="Oval 326"/>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714" name="Line 327"/>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15" name="Line 328"/>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16" name="Line 329"/>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17" name="Line 330"/>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18" name="Line 331"/>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765" name="Group 396"/>
          <p:cNvGrpSpPr>
            <a:grpSpLocks/>
          </p:cNvGrpSpPr>
          <p:nvPr/>
        </p:nvGrpSpPr>
        <p:grpSpPr bwMode="auto">
          <a:xfrm>
            <a:off x="3581400" y="3505200"/>
            <a:ext cx="416032" cy="495523"/>
            <a:chOff x="2112" y="3264"/>
            <a:chExt cx="768" cy="912"/>
          </a:xfrm>
        </p:grpSpPr>
        <p:sp>
          <p:nvSpPr>
            <p:cNvPr id="573" name="Rectangle 397"/>
            <p:cNvSpPr>
              <a:spLocks noChangeArrowheads="1"/>
            </p:cNvSpPr>
            <p:nvPr/>
          </p:nvSpPr>
          <p:spPr bwMode="auto">
            <a:xfrm rot="5400000">
              <a:off x="2160" y="3792"/>
              <a:ext cx="672" cy="96"/>
            </a:xfrm>
            <a:prstGeom prst="rect">
              <a:avLst/>
            </a:prstGeom>
            <a:blipFill dpi="0" rotWithShape="1">
              <a:blip r:embed="rId7"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4" name="Rectangle 398"/>
            <p:cNvSpPr>
              <a:spLocks noChangeArrowheads="1"/>
            </p:cNvSpPr>
            <p:nvPr/>
          </p:nvSpPr>
          <p:spPr bwMode="auto">
            <a:xfrm rot="7257826">
              <a:off x="2426" y="3918"/>
              <a:ext cx="288" cy="35"/>
            </a:xfrm>
            <a:prstGeom prst="rect">
              <a:avLst/>
            </a:prstGeom>
            <a:blipFill dpi="0" rotWithShape="1">
              <a:blip r:embed="rId7"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5"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576"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766" name="Group 528"/>
          <p:cNvGrpSpPr>
            <a:grpSpLocks/>
          </p:cNvGrpSpPr>
          <p:nvPr/>
        </p:nvGrpSpPr>
        <p:grpSpPr bwMode="auto">
          <a:xfrm>
            <a:off x="4038600" y="3810000"/>
            <a:ext cx="1321448" cy="589320"/>
            <a:chOff x="64" y="468"/>
            <a:chExt cx="1264" cy="565"/>
          </a:xfrm>
        </p:grpSpPr>
        <p:grpSp>
          <p:nvGrpSpPr>
            <p:cNvPr id="767" name="Group 529"/>
            <p:cNvGrpSpPr>
              <a:grpSpLocks/>
            </p:cNvGrpSpPr>
            <p:nvPr/>
          </p:nvGrpSpPr>
          <p:grpSpPr bwMode="auto">
            <a:xfrm>
              <a:off x="432" y="468"/>
              <a:ext cx="528" cy="305"/>
              <a:chOff x="384" y="2400"/>
              <a:chExt cx="1248" cy="720"/>
            </a:xfrm>
          </p:grpSpPr>
          <p:sp>
            <p:nvSpPr>
              <p:cNvPr id="477"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8"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9"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00" name="Group 533"/>
              <p:cNvGrpSpPr>
                <a:grpSpLocks/>
              </p:cNvGrpSpPr>
              <p:nvPr/>
            </p:nvGrpSpPr>
            <p:grpSpPr bwMode="auto">
              <a:xfrm>
                <a:off x="760" y="2677"/>
                <a:ext cx="502" cy="443"/>
                <a:chOff x="805" y="2677"/>
                <a:chExt cx="502" cy="443"/>
              </a:xfrm>
            </p:grpSpPr>
            <p:sp>
              <p:nvSpPr>
                <p:cNvPr id="483"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4"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481"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2"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476"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grpSp>
        <p:nvGrpSpPr>
          <p:cNvPr id="801" name="Group 852"/>
          <p:cNvGrpSpPr/>
          <p:nvPr/>
        </p:nvGrpSpPr>
        <p:grpSpPr>
          <a:xfrm>
            <a:off x="91440" y="1734458"/>
            <a:ext cx="1600200" cy="475342"/>
            <a:chOff x="654135" y="0"/>
            <a:chExt cx="2271278" cy="674688"/>
          </a:xfrm>
        </p:grpSpPr>
        <p:grpSp>
          <p:nvGrpSpPr>
            <p:cNvPr id="802" name="Group 40"/>
            <p:cNvGrpSpPr/>
            <p:nvPr/>
          </p:nvGrpSpPr>
          <p:grpSpPr>
            <a:xfrm>
              <a:off x="1143000" y="0"/>
              <a:ext cx="759023" cy="674688"/>
              <a:chOff x="4572000" y="990603"/>
              <a:chExt cx="759023" cy="674688"/>
            </a:xfrm>
          </p:grpSpPr>
          <p:grpSp>
            <p:nvGrpSpPr>
              <p:cNvPr id="803"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grpSp>
        <p:nvGrpSpPr>
          <p:cNvPr id="278" name="Form 8609 Bottom"/>
          <p:cNvGrpSpPr/>
          <p:nvPr/>
        </p:nvGrpSpPr>
        <p:grpSpPr>
          <a:xfrm>
            <a:off x="955235" y="3749878"/>
            <a:ext cx="582211" cy="762000"/>
            <a:chOff x="4240246" y="914400"/>
            <a:chExt cx="582211" cy="762000"/>
          </a:xfrm>
        </p:grpSpPr>
        <p:sp>
          <p:nvSpPr>
            <p:cNvPr id="279" name="Rectangle 278"/>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TextBox 279"/>
            <p:cNvSpPr txBox="1"/>
            <p:nvPr/>
          </p:nvSpPr>
          <p:spPr>
            <a:xfrm>
              <a:off x="4240246" y="1006461"/>
              <a:ext cx="582211" cy="412421"/>
            </a:xfrm>
            <a:prstGeom prst="rect">
              <a:avLst/>
            </a:prstGeom>
            <a:noFill/>
          </p:spPr>
          <p:txBody>
            <a:bodyPr wrap="none" rtlCol="0">
              <a:spAutoFit/>
            </a:bodyPr>
            <a:lstStyle/>
            <a:p>
              <a:pPr algn="ctr">
                <a:lnSpc>
                  <a:spcPct val="80000"/>
                </a:lnSpc>
              </a:pPr>
              <a:r>
                <a:rPr lang="en-US" sz="1200" b="1" dirty="0">
                  <a:latin typeface="Arial" pitchFamily="34" charset="0"/>
                  <a:cs typeface="Arial" pitchFamily="34" charset="0"/>
                </a:rPr>
                <a:t>Form</a:t>
              </a:r>
            </a:p>
            <a:p>
              <a:pPr algn="ctr">
                <a:lnSpc>
                  <a:spcPct val="80000"/>
                </a:lnSpc>
              </a:pPr>
              <a:r>
                <a:rPr lang="en-US" sz="1400" b="1" dirty="0">
                  <a:latin typeface="Arial" pitchFamily="34" charset="0"/>
                  <a:cs typeface="Arial" pitchFamily="34" charset="0"/>
                </a:rPr>
                <a:t>8609</a:t>
              </a:r>
            </a:p>
          </p:txBody>
        </p:sp>
      </p:grpSp>
      <p:grpSp>
        <p:nvGrpSpPr>
          <p:cNvPr id="275" name="Form 8609 Top"/>
          <p:cNvGrpSpPr/>
          <p:nvPr/>
        </p:nvGrpSpPr>
        <p:grpSpPr>
          <a:xfrm>
            <a:off x="1048364" y="3681340"/>
            <a:ext cx="582211" cy="762000"/>
            <a:chOff x="4240246" y="914400"/>
            <a:chExt cx="582211" cy="762000"/>
          </a:xfrm>
        </p:grpSpPr>
        <p:sp>
          <p:nvSpPr>
            <p:cNvPr id="276" name="Rectangle 275"/>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TextBox 276"/>
            <p:cNvSpPr txBox="1"/>
            <p:nvPr/>
          </p:nvSpPr>
          <p:spPr>
            <a:xfrm>
              <a:off x="4240246" y="1006461"/>
              <a:ext cx="582211" cy="412421"/>
            </a:xfrm>
            <a:prstGeom prst="rect">
              <a:avLst/>
            </a:prstGeom>
            <a:noFill/>
          </p:spPr>
          <p:txBody>
            <a:bodyPr wrap="none" rtlCol="0">
              <a:spAutoFit/>
            </a:bodyPr>
            <a:lstStyle/>
            <a:p>
              <a:pPr algn="ctr">
                <a:lnSpc>
                  <a:spcPct val="80000"/>
                </a:lnSpc>
              </a:pPr>
              <a:r>
                <a:rPr lang="en-US" sz="1200" b="1" dirty="0">
                  <a:latin typeface="Arial" pitchFamily="34" charset="0"/>
                  <a:cs typeface="Arial" pitchFamily="34" charset="0"/>
                </a:rPr>
                <a:t>Form</a:t>
              </a:r>
            </a:p>
            <a:p>
              <a:pPr algn="ctr">
                <a:lnSpc>
                  <a:spcPct val="80000"/>
                </a:lnSpc>
              </a:pPr>
              <a:r>
                <a:rPr lang="en-US" sz="1400" b="1" dirty="0">
                  <a:latin typeface="Arial" pitchFamily="34" charset="0"/>
                  <a:cs typeface="Arial" pitchFamily="34" charset="0"/>
                </a:rPr>
                <a:t>8609</a:t>
              </a:r>
            </a:p>
          </p:txBody>
        </p:sp>
      </p:grpSp>
      <p:grpSp>
        <p:nvGrpSpPr>
          <p:cNvPr id="806" name="Group 283"/>
          <p:cNvGrpSpPr>
            <a:grpSpLocks/>
          </p:cNvGrpSpPr>
          <p:nvPr/>
        </p:nvGrpSpPr>
        <p:grpSpPr bwMode="auto">
          <a:xfrm>
            <a:off x="3657600" y="2057400"/>
            <a:ext cx="761625" cy="762155"/>
            <a:chOff x="1359" y="1248"/>
            <a:chExt cx="977" cy="926"/>
          </a:xfrm>
        </p:grpSpPr>
        <p:sp>
          <p:nvSpPr>
            <p:cNvPr id="349" name="Rectangle 284"/>
            <p:cNvSpPr>
              <a:spLocks noChangeArrowheads="1"/>
            </p:cNvSpPr>
            <p:nvPr/>
          </p:nvSpPr>
          <p:spPr bwMode="auto">
            <a:xfrm>
              <a:off x="1448" y="1248"/>
              <a:ext cx="791" cy="926"/>
            </a:xfrm>
            <a:prstGeom prst="rect">
              <a:avLst/>
            </a:prstGeom>
            <a:solidFill>
              <a:schemeClr val="bg1"/>
            </a:solidFill>
            <a:ln w="1587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US" dirty="0"/>
            </a:p>
          </p:txBody>
        </p:sp>
        <p:sp>
          <p:nvSpPr>
            <p:cNvPr id="350" name="Text Box 285"/>
            <p:cNvSpPr txBox="1">
              <a:spLocks noChangeArrowheads="1"/>
            </p:cNvSpPr>
            <p:nvPr/>
          </p:nvSpPr>
          <p:spPr bwMode="auto">
            <a:xfrm>
              <a:off x="1359" y="1248"/>
              <a:ext cx="977" cy="388"/>
            </a:xfrm>
            <a:prstGeom prst="rect">
              <a:avLst/>
            </a:prstGeom>
            <a:noFill/>
            <a:ln w="15875">
              <a:noFill/>
              <a:miter lim="800000"/>
              <a:headEnd/>
              <a:tailEnd/>
            </a:ln>
            <a:effectLst/>
          </p:spPr>
          <p:txBody>
            <a:bodyPr wrap="square">
              <a:spAutoFit/>
            </a:bodyPr>
            <a:lstStyle/>
            <a:p>
              <a:pPr algn="ctr">
                <a:lnSpc>
                  <a:spcPct val="90000"/>
                </a:lnSpc>
                <a:spcBef>
                  <a:spcPct val="30000"/>
                </a:spcBef>
              </a:pPr>
              <a:r>
                <a:rPr lang="en-US" sz="700" b="1" dirty="0">
                  <a:solidFill>
                    <a:schemeClr val="tx1"/>
                  </a:solidFill>
                </a:rPr>
                <a:t>Certificate</a:t>
              </a:r>
              <a:br>
                <a:rPr lang="en-US" sz="700" b="1" dirty="0">
                  <a:solidFill>
                    <a:schemeClr val="tx1"/>
                  </a:solidFill>
                </a:rPr>
              </a:br>
              <a:r>
                <a:rPr lang="en-US" sz="700" b="1" dirty="0">
                  <a:solidFill>
                    <a:schemeClr val="tx1"/>
                  </a:solidFill>
                </a:rPr>
                <a:t>of</a:t>
              </a:r>
              <a:br>
                <a:rPr lang="en-US" sz="700" b="1" dirty="0">
                  <a:solidFill>
                    <a:schemeClr val="tx1"/>
                  </a:solidFill>
                </a:rPr>
              </a:br>
              <a:r>
                <a:rPr lang="en-US" sz="700" b="1" dirty="0">
                  <a:solidFill>
                    <a:schemeClr val="tx1"/>
                  </a:solidFill>
                </a:rPr>
                <a:t>Occupancy</a:t>
              </a:r>
            </a:p>
          </p:txBody>
        </p:sp>
        <p:sp>
          <p:nvSpPr>
            <p:cNvPr id="351" name="Line 286"/>
            <p:cNvSpPr>
              <a:spLocks noChangeShapeType="1"/>
            </p:cNvSpPr>
            <p:nvPr/>
          </p:nvSpPr>
          <p:spPr bwMode="auto">
            <a:xfrm>
              <a:off x="1552" y="1824"/>
              <a:ext cx="560" cy="0"/>
            </a:xfrm>
            <a:prstGeom prst="line">
              <a:avLst/>
            </a:prstGeom>
            <a:noFill/>
            <a:ln w="15875">
              <a:solidFill>
                <a:schemeClr val="tx1"/>
              </a:solidFill>
              <a:round/>
              <a:headEnd/>
              <a:tailEnd/>
            </a:ln>
            <a:effectLst/>
          </p:spPr>
          <p:txBody>
            <a:bodyPr/>
            <a:lstStyle/>
            <a:p>
              <a:endParaRPr lang="en-US" dirty="0"/>
            </a:p>
          </p:txBody>
        </p:sp>
        <p:sp>
          <p:nvSpPr>
            <p:cNvPr id="352" name="Line 287"/>
            <p:cNvSpPr>
              <a:spLocks noChangeShapeType="1"/>
            </p:cNvSpPr>
            <p:nvPr/>
          </p:nvSpPr>
          <p:spPr bwMode="auto">
            <a:xfrm>
              <a:off x="1552" y="1920"/>
              <a:ext cx="560" cy="0"/>
            </a:xfrm>
            <a:prstGeom prst="line">
              <a:avLst/>
            </a:prstGeom>
            <a:noFill/>
            <a:ln w="15875">
              <a:solidFill>
                <a:schemeClr val="tx1"/>
              </a:solidFill>
              <a:round/>
              <a:headEnd/>
              <a:tailEnd/>
            </a:ln>
            <a:effectLst/>
          </p:spPr>
          <p:txBody>
            <a:bodyPr/>
            <a:lstStyle/>
            <a:p>
              <a:endParaRPr lang="en-US" dirty="0"/>
            </a:p>
          </p:txBody>
        </p:sp>
        <p:sp>
          <p:nvSpPr>
            <p:cNvPr id="353" name="Line 288"/>
            <p:cNvSpPr>
              <a:spLocks noChangeShapeType="1"/>
            </p:cNvSpPr>
            <p:nvPr/>
          </p:nvSpPr>
          <p:spPr bwMode="auto">
            <a:xfrm>
              <a:off x="1552" y="1728"/>
              <a:ext cx="560" cy="0"/>
            </a:xfrm>
            <a:prstGeom prst="line">
              <a:avLst/>
            </a:prstGeom>
            <a:noFill/>
            <a:ln w="15875">
              <a:solidFill>
                <a:schemeClr val="tx1"/>
              </a:solidFill>
              <a:round/>
              <a:headEnd/>
              <a:tailEnd/>
            </a:ln>
            <a:effectLst/>
          </p:spPr>
          <p:txBody>
            <a:bodyPr/>
            <a:lstStyle/>
            <a:p>
              <a:endParaRPr lang="en-US" dirty="0"/>
            </a:p>
          </p:txBody>
        </p:sp>
        <p:sp>
          <p:nvSpPr>
            <p:cNvPr id="354" name="Line 289"/>
            <p:cNvSpPr>
              <a:spLocks noChangeShapeType="1"/>
            </p:cNvSpPr>
            <p:nvPr/>
          </p:nvSpPr>
          <p:spPr bwMode="auto">
            <a:xfrm>
              <a:off x="1872" y="2016"/>
              <a:ext cx="240" cy="0"/>
            </a:xfrm>
            <a:prstGeom prst="line">
              <a:avLst/>
            </a:prstGeom>
            <a:noFill/>
            <a:ln w="15875">
              <a:solidFill>
                <a:schemeClr val="tx1"/>
              </a:solidFill>
              <a:round/>
              <a:headEnd/>
              <a:tailEnd/>
            </a:ln>
            <a:effectLst/>
          </p:spPr>
          <p:txBody>
            <a:bodyPr/>
            <a:lstStyle/>
            <a:p>
              <a:endParaRPr lang="en-US" dirty="0"/>
            </a:p>
          </p:txBody>
        </p:sp>
      </p:grpSp>
      <p:grpSp>
        <p:nvGrpSpPr>
          <p:cNvPr id="807" name="Group 283"/>
          <p:cNvGrpSpPr>
            <a:grpSpLocks/>
          </p:cNvGrpSpPr>
          <p:nvPr/>
        </p:nvGrpSpPr>
        <p:grpSpPr bwMode="auto">
          <a:xfrm>
            <a:off x="3885825" y="2209800"/>
            <a:ext cx="761625" cy="762155"/>
            <a:chOff x="1359" y="1248"/>
            <a:chExt cx="977" cy="926"/>
          </a:xfrm>
        </p:grpSpPr>
        <p:sp>
          <p:nvSpPr>
            <p:cNvPr id="356" name="Rectangle 284"/>
            <p:cNvSpPr>
              <a:spLocks noChangeArrowheads="1"/>
            </p:cNvSpPr>
            <p:nvPr/>
          </p:nvSpPr>
          <p:spPr bwMode="auto">
            <a:xfrm>
              <a:off x="1448" y="1248"/>
              <a:ext cx="791" cy="926"/>
            </a:xfrm>
            <a:prstGeom prst="rect">
              <a:avLst/>
            </a:prstGeom>
            <a:solidFill>
              <a:schemeClr val="bg1"/>
            </a:solidFill>
            <a:ln w="15875">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en-US" dirty="0"/>
            </a:p>
          </p:txBody>
        </p:sp>
        <p:sp>
          <p:nvSpPr>
            <p:cNvPr id="357" name="Text Box 285"/>
            <p:cNvSpPr txBox="1">
              <a:spLocks noChangeArrowheads="1"/>
            </p:cNvSpPr>
            <p:nvPr/>
          </p:nvSpPr>
          <p:spPr bwMode="auto">
            <a:xfrm>
              <a:off x="1359" y="1248"/>
              <a:ext cx="977" cy="388"/>
            </a:xfrm>
            <a:prstGeom prst="rect">
              <a:avLst/>
            </a:prstGeom>
            <a:noFill/>
            <a:ln w="15875">
              <a:noFill/>
              <a:miter lim="800000"/>
              <a:headEnd/>
              <a:tailEnd/>
            </a:ln>
            <a:effectLst/>
          </p:spPr>
          <p:txBody>
            <a:bodyPr wrap="square">
              <a:spAutoFit/>
            </a:bodyPr>
            <a:lstStyle/>
            <a:p>
              <a:pPr algn="ctr">
                <a:lnSpc>
                  <a:spcPct val="90000"/>
                </a:lnSpc>
                <a:spcBef>
                  <a:spcPct val="30000"/>
                </a:spcBef>
              </a:pPr>
              <a:r>
                <a:rPr lang="en-US" sz="700" b="1" dirty="0">
                  <a:solidFill>
                    <a:schemeClr val="tx1"/>
                  </a:solidFill>
                </a:rPr>
                <a:t>Certificate</a:t>
              </a:r>
              <a:br>
                <a:rPr lang="en-US" sz="700" b="1" dirty="0">
                  <a:solidFill>
                    <a:schemeClr val="tx1"/>
                  </a:solidFill>
                </a:rPr>
              </a:br>
              <a:r>
                <a:rPr lang="en-US" sz="700" b="1" dirty="0">
                  <a:solidFill>
                    <a:schemeClr val="tx1"/>
                  </a:solidFill>
                </a:rPr>
                <a:t>of</a:t>
              </a:r>
              <a:br>
                <a:rPr lang="en-US" sz="700" b="1" dirty="0">
                  <a:solidFill>
                    <a:schemeClr val="tx1"/>
                  </a:solidFill>
                </a:rPr>
              </a:br>
              <a:r>
                <a:rPr lang="en-US" sz="700" b="1" dirty="0">
                  <a:solidFill>
                    <a:schemeClr val="tx1"/>
                  </a:solidFill>
                </a:rPr>
                <a:t>Occupancy</a:t>
              </a:r>
            </a:p>
          </p:txBody>
        </p:sp>
        <p:sp>
          <p:nvSpPr>
            <p:cNvPr id="358" name="Line 286"/>
            <p:cNvSpPr>
              <a:spLocks noChangeShapeType="1"/>
            </p:cNvSpPr>
            <p:nvPr/>
          </p:nvSpPr>
          <p:spPr bwMode="auto">
            <a:xfrm>
              <a:off x="1552" y="1824"/>
              <a:ext cx="560" cy="0"/>
            </a:xfrm>
            <a:prstGeom prst="line">
              <a:avLst/>
            </a:prstGeom>
            <a:noFill/>
            <a:ln w="15875">
              <a:solidFill>
                <a:schemeClr val="tx1"/>
              </a:solidFill>
              <a:round/>
              <a:headEnd/>
              <a:tailEnd/>
            </a:ln>
            <a:effectLst/>
          </p:spPr>
          <p:txBody>
            <a:bodyPr/>
            <a:lstStyle/>
            <a:p>
              <a:endParaRPr lang="en-US" dirty="0"/>
            </a:p>
          </p:txBody>
        </p:sp>
        <p:sp>
          <p:nvSpPr>
            <p:cNvPr id="359" name="Line 287"/>
            <p:cNvSpPr>
              <a:spLocks noChangeShapeType="1"/>
            </p:cNvSpPr>
            <p:nvPr/>
          </p:nvSpPr>
          <p:spPr bwMode="auto">
            <a:xfrm>
              <a:off x="1552" y="1920"/>
              <a:ext cx="560" cy="0"/>
            </a:xfrm>
            <a:prstGeom prst="line">
              <a:avLst/>
            </a:prstGeom>
            <a:noFill/>
            <a:ln w="15875">
              <a:solidFill>
                <a:schemeClr val="tx1"/>
              </a:solidFill>
              <a:round/>
              <a:headEnd/>
              <a:tailEnd/>
            </a:ln>
            <a:effectLst/>
          </p:spPr>
          <p:txBody>
            <a:bodyPr/>
            <a:lstStyle/>
            <a:p>
              <a:endParaRPr lang="en-US" dirty="0"/>
            </a:p>
          </p:txBody>
        </p:sp>
        <p:sp>
          <p:nvSpPr>
            <p:cNvPr id="360" name="Line 288"/>
            <p:cNvSpPr>
              <a:spLocks noChangeShapeType="1"/>
            </p:cNvSpPr>
            <p:nvPr/>
          </p:nvSpPr>
          <p:spPr bwMode="auto">
            <a:xfrm>
              <a:off x="1552" y="1728"/>
              <a:ext cx="560" cy="0"/>
            </a:xfrm>
            <a:prstGeom prst="line">
              <a:avLst/>
            </a:prstGeom>
            <a:noFill/>
            <a:ln w="15875">
              <a:solidFill>
                <a:schemeClr val="tx1"/>
              </a:solidFill>
              <a:round/>
              <a:headEnd/>
              <a:tailEnd/>
            </a:ln>
            <a:effectLst/>
          </p:spPr>
          <p:txBody>
            <a:bodyPr/>
            <a:lstStyle/>
            <a:p>
              <a:endParaRPr lang="en-US" dirty="0"/>
            </a:p>
          </p:txBody>
        </p:sp>
        <p:sp>
          <p:nvSpPr>
            <p:cNvPr id="361" name="Line 289"/>
            <p:cNvSpPr>
              <a:spLocks noChangeShapeType="1"/>
            </p:cNvSpPr>
            <p:nvPr/>
          </p:nvSpPr>
          <p:spPr bwMode="auto">
            <a:xfrm>
              <a:off x="1872" y="2016"/>
              <a:ext cx="240" cy="0"/>
            </a:xfrm>
            <a:prstGeom prst="line">
              <a:avLst/>
            </a:prstGeom>
            <a:noFill/>
            <a:ln w="15875">
              <a:solidFill>
                <a:schemeClr val="tx1"/>
              </a:solidFill>
              <a:round/>
              <a:headEnd/>
              <a:tailEnd/>
            </a:ln>
            <a:effectLst/>
          </p:spPr>
          <p:txBody>
            <a:bodyPr/>
            <a:lstStyle/>
            <a:p>
              <a:endParaRPr lang="en-US" dirty="0"/>
            </a:p>
          </p:txBody>
        </p:sp>
      </p:grpSp>
      <p:sp>
        <p:nvSpPr>
          <p:cNvPr id="376" name="TextBox 375"/>
          <p:cNvSpPr txBox="1"/>
          <p:nvPr/>
        </p:nvSpPr>
        <p:spPr>
          <a:xfrm>
            <a:off x="3276744" y="6189226"/>
            <a:ext cx="1981200" cy="253916"/>
          </a:xfrm>
          <a:prstGeom prst="rect">
            <a:avLst/>
          </a:prstGeom>
          <a:noFill/>
        </p:spPr>
        <p:txBody>
          <a:bodyPr wrap="square" rtlCol="0">
            <a:spAutoFit/>
          </a:bodyPr>
          <a:lstStyle/>
          <a:p>
            <a:pPr algn="ctr"/>
            <a:r>
              <a:rPr lang="en-US" sz="1050" b="1" dirty="0">
                <a:latin typeface="Arial" pitchFamily="34" charset="0"/>
                <a:cs typeface="Arial" pitchFamily="34" charset="0"/>
              </a:rPr>
              <a:t>“Low-Income” Households</a:t>
            </a:r>
          </a:p>
        </p:txBody>
      </p:sp>
      <p:sp>
        <p:nvSpPr>
          <p:cNvPr id="28" name="Title 27"/>
          <p:cNvSpPr>
            <a:spLocks noGrp="1"/>
          </p:cNvSpPr>
          <p:nvPr>
            <p:ph type="title" idx="4294967295"/>
          </p:nvPr>
        </p:nvSpPr>
        <p:spPr>
          <a:xfrm>
            <a:off x="55563" y="-1295400"/>
            <a:ext cx="9088437" cy="884237"/>
          </a:xfrm>
        </p:spPr>
        <p:txBody>
          <a:bodyPr>
            <a:normAutofit fontScale="90000"/>
          </a:bodyPr>
          <a:lstStyle/>
          <a:p>
            <a:r>
              <a:rPr lang="en-US" dirty="0"/>
              <a:t>Placed-in-service package, 8609s, etc.</a:t>
            </a:r>
          </a:p>
        </p:txBody>
      </p:sp>
      <p:cxnSp>
        <p:nvCxnSpPr>
          <p:cNvPr id="196" name="Straight Arrow Connector 195"/>
          <p:cNvCxnSpPr/>
          <p:nvPr/>
        </p:nvCxnSpPr>
        <p:spPr>
          <a:xfrm flipV="1">
            <a:off x="1360736" y="3686490"/>
            <a:ext cx="1409690" cy="488699"/>
          </a:xfrm>
          <a:prstGeom prst="straightConnector1">
            <a:avLst/>
          </a:prstGeom>
          <a:ln w="19050">
            <a:solidFill>
              <a:schemeClr val="tx1">
                <a:lumMod val="65000"/>
                <a:lumOff val="35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grpSp>
        <p:nvGrpSpPr>
          <p:cNvPr id="288" name="Group 753"/>
          <p:cNvGrpSpPr/>
          <p:nvPr/>
        </p:nvGrpSpPr>
        <p:grpSpPr>
          <a:xfrm>
            <a:off x="1725097" y="3558035"/>
            <a:ext cx="659155" cy="762000"/>
            <a:chOff x="4201778" y="914400"/>
            <a:chExt cx="659155" cy="762000"/>
          </a:xfrm>
        </p:grpSpPr>
        <p:sp>
          <p:nvSpPr>
            <p:cNvPr id="289" name="Rectangle 288"/>
            <p:cNvSpPr/>
            <p:nvPr/>
          </p:nvSpPr>
          <p:spPr>
            <a:xfrm>
              <a:off x="4236230" y="914400"/>
              <a:ext cx="590245"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TextBox 289"/>
            <p:cNvSpPr txBox="1"/>
            <p:nvPr/>
          </p:nvSpPr>
          <p:spPr>
            <a:xfrm>
              <a:off x="4201778" y="1119965"/>
              <a:ext cx="659155" cy="289310"/>
            </a:xfrm>
            <a:prstGeom prst="rect">
              <a:avLst/>
            </a:prstGeom>
            <a:noFill/>
          </p:spPr>
          <p:txBody>
            <a:bodyPr wrap="none" rtlCol="0">
              <a:spAutoFit/>
            </a:bodyPr>
            <a:lstStyle/>
            <a:p>
              <a:pPr algn="ctr">
                <a:lnSpc>
                  <a:spcPct val="80000"/>
                </a:lnSpc>
              </a:pPr>
              <a:r>
                <a:rPr lang="en-US" sz="800" b="1" dirty="0"/>
                <a:t>Regulatory</a:t>
              </a:r>
            </a:p>
            <a:p>
              <a:pPr algn="ctr">
                <a:lnSpc>
                  <a:spcPct val="80000"/>
                </a:lnSpc>
              </a:pPr>
              <a:r>
                <a:rPr lang="en-US" sz="800" b="1" dirty="0"/>
                <a:t>Agreement</a:t>
              </a:r>
            </a:p>
          </p:txBody>
        </p:sp>
      </p:grpSp>
      <p:grpSp>
        <p:nvGrpSpPr>
          <p:cNvPr id="286" name="Group 753"/>
          <p:cNvGrpSpPr/>
          <p:nvPr/>
        </p:nvGrpSpPr>
        <p:grpSpPr>
          <a:xfrm>
            <a:off x="5008168" y="2857622"/>
            <a:ext cx="909223" cy="1148088"/>
            <a:chOff x="4229622" y="914400"/>
            <a:chExt cx="603463" cy="762000"/>
          </a:xfrm>
        </p:grpSpPr>
        <p:sp>
          <p:nvSpPr>
            <p:cNvPr id="291" name="Rectangle 290"/>
            <p:cNvSpPr/>
            <p:nvPr/>
          </p:nvSpPr>
          <p:spPr>
            <a:xfrm>
              <a:off x="4236230" y="914400"/>
              <a:ext cx="590245"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TextBox 291"/>
            <p:cNvSpPr txBox="1"/>
            <p:nvPr/>
          </p:nvSpPr>
          <p:spPr>
            <a:xfrm>
              <a:off x="4229622" y="1121472"/>
              <a:ext cx="603463" cy="241044"/>
            </a:xfrm>
            <a:prstGeom prst="rect">
              <a:avLst/>
            </a:prstGeom>
            <a:noFill/>
          </p:spPr>
          <p:txBody>
            <a:bodyPr wrap="none" rtlCol="0">
              <a:spAutoFit/>
            </a:bodyPr>
            <a:lstStyle/>
            <a:p>
              <a:pPr algn="ctr">
                <a:lnSpc>
                  <a:spcPct val="80000"/>
                </a:lnSpc>
              </a:pPr>
              <a:r>
                <a:rPr lang="en-US" sz="1100" b="1" dirty="0"/>
                <a:t>Final Cost </a:t>
              </a:r>
            </a:p>
            <a:p>
              <a:pPr algn="ctr">
                <a:lnSpc>
                  <a:spcPct val="80000"/>
                </a:lnSpc>
              </a:pPr>
              <a:r>
                <a:rPr lang="en-US" sz="1100" b="1" dirty="0"/>
                <a:t>Certification</a:t>
              </a:r>
            </a:p>
          </p:txBody>
        </p:sp>
      </p:grpSp>
      <p:grpSp>
        <p:nvGrpSpPr>
          <p:cNvPr id="808" name="Group 753"/>
          <p:cNvGrpSpPr/>
          <p:nvPr/>
        </p:nvGrpSpPr>
        <p:grpSpPr>
          <a:xfrm>
            <a:off x="2133600" y="3352800"/>
            <a:ext cx="611065" cy="762000"/>
            <a:chOff x="4225822" y="914400"/>
            <a:chExt cx="611065" cy="762000"/>
          </a:xfrm>
        </p:grpSpPr>
        <p:sp>
          <p:nvSpPr>
            <p:cNvPr id="363" name="Rectangle 362"/>
            <p:cNvSpPr/>
            <p:nvPr/>
          </p:nvSpPr>
          <p:spPr>
            <a:xfrm>
              <a:off x="4236230" y="914400"/>
              <a:ext cx="590245"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TextBox 363"/>
            <p:cNvSpPr txBox="1"/>
            <p:nvPr/>
          </p:nvSpPr>
          <p:spPr>
            <a:xfrm>
              <a:off x="4225822" y="1066800"/>
              <a:ext cx="611065" cy="387798"/>
            </a:xfrm>
            <a:prstGeom prst="rect">
              <a:avLst/>
            </a:prstGeom>
            <a:noFill/>
          </p:spPr>
          <p:txBody>
            <a:bodyPr wrap="none" rtlCol="0">
              <a:spAutoFit/>
            </a:bodyPr>
            <a:lstStyle/>
            <a:p>
              <a:pPr algn="ctr">
                <a:lnSpc>
                  <a:spcPct val="80000"/>
                </a:lnSpc>
              </a:pPr>
              <a:r>
                <a:rPr lang="en-US" sz="800" b="1" dirty="0"/>
                <a:t>Placed-In-</a:t>
              </a:r>
              <a:br>
                <a:rPr lang="en-US" sz="800" b="1" dirty="0"/>
              </a:br>
              <a:r>
                <a:rPr lang="en-US" sz="800" b="1" dirty="0"/>
                <a:t>Service</a:t>
              </a:r>
              <a:br>
                <a:rPr lang="en-US" sz="800" b="1" dirty="0"/>
              </a:br>
              <a:r>
                <a:rPr lang="en-US" sz="800" b="1" dirty="0"/>
                <a:t>Package</a:t>
              </a:r>
            </a:p>
          </p:txBody>
        </p:sp>
      </p:grpSp>
      <p:sp>
        <p:nvSpPr>
          <p:cNvPr id="2" name="Rectangle 1"/>
          <p:cNvSpPr/>
          <p:nvPr/>
        </p:nvSpPr>
        <p:spPr>
          <a:xfrm>
            <a:off x="4216332" y="3875393"/>
            <a:ext cx="99200"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9" name="Group 375"/>
          <p:cNvGrpSpPr>
            <a:grpSpLocks/>
          </p:cNvGrpSpPr>
          <p:nvPr/>
        </p:nvGrpSpPr>
        <p:grpSpPr bwMode="auto">
          <a:xfrm>
            <a:off x="5029344" y="5541526"/>
            <a:ext cx="228600" cy="450850"/>
            <a:chOff x="3072" y="1025"/>
            <a:chExt cx="624" cy="1227"/>
          </a:xfrm>
        </p:grpSpPr>
        <p:sp>
          <p:nvSpPr>
            <p:cNvPr id="720" name="Oval 376"/>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721" name="Line 377"/>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22" name="Line 378"/>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23" name="Line 379"/>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24" name="Line 380"/>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25" name="Line 381"/>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760" name="Group 382"/>
          <p:cNvGrpSpPr>
            <a:grpSpLocks/>
          </p:cNvGrpSpPr>
          <p:nvPr/>
        </p:nvGrpSpPr>
        <p:grpSpPr bwMode="auto">
          <a:xfrm>
            <a:off x="4419744" y="5389126"/>
            <a:ext cx="228600" cy="450850"/>
            <a:chOff x="3072" y="1025"/>
            <a:chExt cx="624" cy="1227"/>
          </a:xfrm>
        </p:grpSpPr>
        <p:sp>
          <p:nvSpPr>
            <p:cNvPr id="727" name="Oval 383"/>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728" name="Line 384"/>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29" name="Line 385"/>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30" name="Line 386"/>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31" name="Line 387"/>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32" name="Line 388"/>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761" name="Group 389"/>
          <p:cNvGrpSpPr>
            <a:grpSpLocks/>
          </p:cNvGrpSpPr>
          <p:nvPr/>
        </p:nvGrpSpPr>
        <p:grpSpPr bwMode="auto">
          <a:xfrm>
            <a:off x="4724544" y="5776476"/>
            <a:ext cx="228600" cy="450850"/>
            <a:chOff x="3072" y="1025"/>
            <a:chExt cx="624" cy="1227"/>
          </a:xfrm>
        </p:grpSpPr>
        <p:sp>
          <p:nvSpPr>
            <p:cNvPr id="734" name="Oval 390"/>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735" name="Line 391"/>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36" name="Line 392"/>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37" name="Line 393"/>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38" name="Line 394"/>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739" name="Line 395"/>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4" name="Date Placeholder 3">
            <a:extLst>
              <a:ext uri="{FF2B5EF4-FFF2-40B4-BE49-F238E27FC236}">
                <a16:creationId xmlns:a16="http://schemas.microsoft.com/office/drawing/2014/main" id="{31D4B4E8-23DA-0229-59EA-D22340FABB0F}"/>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C07ACA0D-064F-71A8-C816-949EC3B55EB5}"/>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24022173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3.33333E-6 -1.11111E-6 C 0.0007 -0.0375 0.00122 -0.07546 0.00209 -0.11134 C 0.00243 -0.11667 0.00278 -0.12106 0.00295 -0.12569 C 0.00382 -0.13542 0.004 -0.14491 0.00469 -0.15509 C 0.00469 -0.15717 0.00486 -0.16042 0.00504 -0.1625 C 0.00521 -0.16458 0.00556 -0.16944 0.00556 -0.16921 C 0.00591 -0.1875 0.00695 -0.20046 0.00782 -0.21412 C 0.00816 -0.21944 0.00851 -0.22384 0.00868 -0.2287 C 0.00903 -0.23449 0.01025 -0.24329 0.01025 -0.24305 C 0.01094 -0.26898 0.00955 -0.23194 0.01094 -0.25555 C 0.01129 -0.26042 0.01111 -0.26643 0.01146 -0.27014 C 0.01164 -0.27546 0.01216 -0.28565 0.01216 -0.28472 C 0.0125 -0.29537 0.0132 -0.30602 0.0132 -0.31597 " pathEditMode="relative" rAng="0" ptsTypes="ffffffffffffA">
                                      <p:cBhvr>
                                        <p:cTn id="6" dur="1000" fill="hold"/>
                                        <p:tgtEl>
                                          <p:spTgt spid="762"/>
                                        </p:tgtEl>
                                        <p:attrNameLst>
                                          <p:attrName>ppt_x</p:attrName>
                                          <p:attrName>ppt_y</p:attrName>
                                        </p:attrNameLst>
                                      </p:cBhvr>
                                      <p:rCtr x="660" y="-15810"/>
                                    </p:animMotion>
                                  </p:childTnLst>
                                </p:cTn>
                              </p:par>
                              <p:par>
                                <p:cTn id="7" presetID="6" presetClass="emph" presetSubtype="0" fill="hold" nodeType="withEffect">
                                  <p:stCondLst>
                                    <p:cond delay="0"/>
                                  </p:stCondLst>
                                  <p:childTnLst>
                                    <p:animScale>
                                      <p:cBhvr>
                                        <p:cTn id="8" dur="1000" fill="hold"/>
                                        <p:tgtEl>
                                          <p:spTgt spid="762"/>
                                        </p:tgtEl>
                                      </p:cBhvr>
                                      <p:by x="35000" y="35000"/>
                                    </p:animScale>
                                  </p:childTnLst>
                                </p:cTn>
                              </p:par>
                              <p:par>
                                <p:cTn id="9" presetID="1" presetClass="exit" presetSubtype="0" fill="hold" nodeType="withEffect">
                                  <p:stCondLst>
                                    <p:cond delay="0"/>
                                  </p:stCondLst>
                                  <p:childTnLst>
                                    <p:set>
                                      <p:cBhvr>
                                        <p:cTn id="10" dur="1" fill="hold">
                                          <p:stCondLst>
                                            <p:cond delay="0"/>
                                          </p:stCondLst>
                                        </p:cTn>
                                        <p:tgtEl>
                                          <p:spTgt spid="376"/>
                                        </p:tgtEl>
                                        <p:attrNameLst>
                                          <p:attrName>style.visibility</p:attrName>
                                        </p:attrNameLst>
                                      </p:cBhvr>
                                      <p:to>
                                        <p:strVal val="hidden"/>
                                      </p:to>
                                    </p:set>
                                  </p:childTnLst>
                                </p:cTn>
                              </p:par>
                              <p:par>
                                <p:cTn id="11" presetID="1" presetClass="exit" presetSubtype="0" fill="hold" nodeType="withEffect">
                                  <p:stCondLst>
                                    <p:cond delay="1000"/>
                                  </p:stCondLst>
                                  <p:childTnLst>
                                    <p:set>
                                      <p:cBhvr>
                                        <p:cTn id="12" dur="1" fill="hold">
                                          <p:stCondLst>
                                            <p:cond delay="0"/>
                                          </p:stCondLst>
                                        </p:cTn>
                                        <p:tgtEl>
                                          <p:spTgt spid="762"/>
                                        </p:tgtEl>
                                        <p:attrNameLst>
                                          <p:attrName>style.visibility</p:attrName>
                                        </p:attrNameLst>
                                      </p:cBhvr>
                                      <p:to>
                                        <p:strVal val="hidden"/>
                                      </p:to>
                                    </p:set>
                                  </p:childTnLst>
                                </p:cTn>
                              </p:par>
                              <p:par>
                                <p:cTn id="13" presetID="0" presetClass="path" presetSubtype="0" fill="hold" nodeType="withEffect">
                                  <p:stCondLst>
                                    <p:cond delay="400"/>
                                  </p:stCondLst>
                                  <p:childTnLst>
                                    <p:animMotion origin="layout" path="M 3.33333E-6 -3.33333E-6 C 0.00243 -0.04027 0.00399 -0.08148 0.00781 -0.11944 C 0.00868 -0.12546 0.00972 -0.13009 0.01093 -0.13449 C 0.01284 -0.1456 0.01441 -0.15555 0.01632 -0.1662 C 0.01666 -0.16852 0.01736 -0.17222 0.01771 -0.17453 C 0.01823 -0.17639 0.01927 -0.18194 0.01927 -0.18148 C 0.02118 -0.20069 0.0243 -0.21504 0.02777 -0.22963 C 0.02882 -0.23564 0.02968 -0.24004 0.03073 -0.24514 C 0.03194 -0.25139 0.03541 -0.26111 0.03541 -0.26088 C 0.03819 -0.28842 0.0335 -0.24861 0.03836 -0.27407 C 0.03923 -0.2787 0.03871 -0.28564 0.0401 -0.28935 C 0.04114 -0.29514 0.04305 -0.30578 0.04305 -0.30509 C 0.04392 -0.31689 0.04583 -0.32801 0.04583 -0.33819 " pathEditMode="relative" rAng="0" ptsTypes="ffffffffffffA">
                                      <p:cBhvr>
                                        <p:cTn id="14" dur="1000" fill="hold"/>
                                        <p:tgtEl>
                                          <p:spTgt spid="763"/>
                                        </p:tgtEl>
                                        <p:attrNameLst>
                                          <p:attrName>ppt_x</p:attrName>
                                          <p:attrName>ppt_y</p:attrName>
                                        </p:attrNameLst>
                                      </p:cBhvr>
                                      <p:rCtr x="2292" y="-16921"/>
                                    </p:animMotion>
                                  </p:childTnLst>
                                </p:cTn>
                              </p:par>
                              <p:par>
                                <p:cTn id="15" presetID="6" presetClass="emph" presetSubtype="0" fill="hold" nodeType="withEffect">
                                  <p:stCondLst>
                                    <p:cond delay="400"/>
                                  </p:stCondLst>
                                  <p:childTnLst>
                                    <p:animScale>
                                      <p:cBhvr>
                                        <p:cTn id="16" dur="1000" fill="hold"/>
                                        <p:tgtEl>
                                          <p:spTgt spid="763"/>
                                        </p:tgtEl>
                                      </p:cBhvr>
                                      <p:by x="35000" y="35000"/>
                                    </p:animScale>
                                  </p:childTnLst>
                                </p:cTn>
                              </p:par>
                              <p:par>
                                <p:cTn id="17" presetID="1" presetClass="exit" presetSubtype="0" fill="hold" nodeType="withEffect">
                                  <p:stCondLst>
                                    <p:cond delay="1400"/>
                                  </p:stCondLst>
                                  <p:childTnLst>
                                    <p:set>
                                      <p:cBhvr>
                                        <p:cTn id="18" dur="1" fill="hold">
                                          <p:stCondLst>
                                            <p:cond delay="0"/>
                                          </p:stCondLst>
                                        </p:cTn>
                                        <p:tgtEl>
                                          <p:spTgt spid="763"/>
                                        </p:tgtEl>
                                        <p:attrNameLst>
                                          <p:attrName>style.visibility</p:attrName>
                                        </p:attrNameLst>
                                      </p:cBhvr>
                                      <p:to>
                                        <p:strVal val="hidden"/>
                                      </p:to>
                                    </p:set>
                                  </p:childTnLst>
                                </p:cTn>
                              </p:par>
                              <p:par>
                                <p:cTn id="19" presetID="0" presetClass="path" presetSubtype="0" fill="hold" nodeType="withEffect">
                                  <p:stCondLst>
                                    <p:cond delay="600"/>
                                  </p:stCondLst>
                                  <p:childTnLst>
                                    <p:animMotion origin="layout" path="M 3.33333E-6 -4.44444E-6 C -0.00278 -0.04166 -0.00365 -0.08402 -0.00643 -0.12361 C -0.00695 -0.13009 -0.00782 -0.13472 -0.00834 -0.13958 C -0.01059 -0.15046 -0.01111 -0.16134 -0.0125 -0.17245 C -0.0125 -0.17476 -0.01337 -0.17847 -0.01337 -0.18078 C -0.01389 -0.18287 -0.01476 -0.18888 -0.01476 -0.18819 C -0.01615 -0.20856 -0.01806 -0.22314 -0.02084 -0.23819 C -0.0217 -0.24421 -0.02223 -0.24907 -0.02309 -0.25439 C -0.02361 -0.26064 -0.02639 -0.2706 -0.02639 -0.27037 C -0.02865 -0.29907 -0.025 -0.25833 -0.02865 -0.28425 C -0.02917 -0.28958 -0.02917 -0.29629 -0.03004 -0.30023 C -0.03056 -0.30625 -0.03195 -0.31759 -0.03195 -0.31689 C -0.03282 -0.3287 -0.03334 -0.34027 -0.03334 -0.35092 " pathEditMode="relative" rAng="0" ptsTypes="ffffffffffffA">
                                      <p:cBhvr>
                                        <p:cTn id="20" dur="1000" fill="hold"/>
                                        <p:tgtEl>
                                          <p:spTgt spid="764"/>
                                        </p:tgtEl>
                                        <p:attrNameLst>
                                          <p:attrName>ppt_x</p:attrName>
                                          <p:attrName>ppt_y</p:attrName>
                                        </p:attrNameLst>
                                      </p:cBhvr>
                                      <p:rCtr x="-1667" y="-17546"/>
                                    </p:animMotion>
                                  </p:childTnLst>
                                </p:cTn>
                              </p:par>
                              <p:par>
                                <p:cTn id="21" presetID="6" presetClass="emph" presetSubtype="0" fill="hold" nodeType="withEffect">
                                  <p:stCondLst>
                                    <p:cond delay="600"/>
                                  </p:stCondLst>
                                  <p:childTnLst>
                                    <p:animScale>
                                      <p:cBhvr>
                                        <p:cTn id="22" dur="1000" fill="hold"/>
                                        <p:tgtEl>
                                          <p:spTgt spid="764"/>
                                        </p:tgtEl>
                                      </p:cBhvr>
                                      <p:by x="35000" y="35000"/>
                                    </p:animScale>
                                  </p:childTnLst>
                                </p:cTn>
                              </p:par>
                              <p:par>
                                <p:cTn id="23" presetID="1" presetClass="exit" presetSubtype="0" fill="hold" nodeType="withEffect">
                                  <p:stCondLst>
                                    <p:cond delay="1600"/>
                                  </p:stCondLst>
                                  <p:childTnLst>
                                    <p:set>
                                      <p:cBhvr>
                                        <p:cTn id="24" dur="1" fill="hold">
                                          <p:stCondLst>
                                            <p:cond delay="0"/>
                                          </p:stCondLst>
                                        </p:cTn>
                                        <p:tgtEl>
                                          <p:spTgt spid="764"/>
                                        </p:tgtEl>
                                        <p:attrNameLst>
                                          <p:attrName>style.visibility</p:attrName>
                                        </p:attrNameLst>
                                      </p:cBhvr>
                                      <p:to>
                                        <p:strVal val="hidden"/>
                                      </p:to>
                                    </p:set>
                                  </p:childTnLst>
                                </p:cTn>
                              </p:par>
                              <p:par>
                                <p:cTn id="25" presetID="0" presetClass="path" presetSubtype="0" fill="hold" nodeType="withEffect">
                                  <p:stCondLst>
                                    <p:cond delay="0"/>
                                  </p:stCondLst>
                                  <p:childTnLst>
                                    <p:animMotion origin="layout" path="M 0 -2.22222E-6 C -0.00538 -0.03241 -0.0092 -0.06551 -0.01701 -0.09606 C -0.01823 -0.10092 -0.02101 -0.10486 -0.02361 -0.10856 C -0.02726 -0.11666 -0.03003 -0.125 -0.03385 -0.13379 C -0.03524 -0.13541 -0.03646 -0.13819 -0.03785 -0.14028 C -0.03785 -0.1419 -0.04028 -0.14606 -0.04028 -0.1456 C -0.04427 -0.16111 -0.05087 -0.17245 -0.05851 -0.18426 C -0.06111 -0.18912 -0.0625 -0.19259 -0.06493 -0.19653 C -0.06753 -0.20185 -0.07413 -0.20926 -0.07413 -0.20879 C -0.07917 -0.23148 -0.07014 -0.1993 -0.08056 -0.21944 C -0.08316 -0.22384 -0.08177 -0.22963 -0.08437 -0.23264 C -0.08576 -0.23727 -0.08958 -0.24583 -0.08958 -0.24537 C -0.09219 -0.2544 -0.09583 -0.26342 -0.09583 -0.27153 " pathEditMode="relative" rAng="0" ptsTypes="ffffffffffffA">
                                      <p:cBhvr>
                                        <p:cTn id="26" dur="1000" fill="hold"/>
                                        <p:tgtEl>
                                          <p:spTgt spid="759"/>
                                        </p:tgtEl>
                                        <p:attrNameLst>
                                          <p:attrName>ppt_x</p:attrName>
                                          <p:attrName>ppt_y</p:attrName>
                                        </p:attrNameLst>
                                      </p:cBhvr>
                                      <p:rCtr x="-4792" y="-13588"/>
                                    </p:animMotion>
                                  </p:childTnLst>
                                </p:cTn>
                              </p:par>
                              <p:par>
                                <p:cTn id="27" presetID="6" presetClass="emph" presetSubtype="0" fill="hold" nodeType="withEffect">
                                  <p:stCondLst>
                                    <p:cond delay="0"/>
                                  </p:stCondLst>
                                  <p:childTnLst>
                                    <p:animScale>
                                      <p:cBhvr>
                                        <p:cTn id="28" dur="1000" fill="hold"/>
                                        <p:tgtEl>
                                          <p:spTgt spid="759"/>
                                        </p:tgtEl>
                                      </p:cBhvr>
                                      <p:by x="35000" y="35000"/>
                                    </p:animScale>
                                  </p:childTnLst>
                                </p:cTn>
                              </p:par>
                              <p:par>
                                <p:cTn id="29" presetID="1" presetClass="exit" presetSubtype="0" fill="hold" nodeType="withEffect">
                                  <p:stCondLst>
                                    <p:cond delay="1000"/>
                                  </p:stCondLst>
                                  <p:childTnLst>
                                    <p:set>
                                      <p:cBhvr>
                                        <p:cTn id="30" dur="1" fill="hold">
                                          <p:stCondLst>
                                            <p:cond delay="0"/>
                                          </p:stCondLst>
                                        </p:cTn>
                                        <p:tgtEl>
                                          <p:spTgt spid="759"/>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2"/>
                                        </p:tgtEl>
                                        <p:attrNameLst>
                                          <p:attrName>style.visibility</p:attrName>
                                        </p:attrNameLst>
                                      </p:cBhvr>
                                      <p:to>
                                        <p:strVal val="visible"/>
                                      </p:to>
                                    </p:set>
                                  </p:childTnLst>
                                </p:cTn>
                              </p:par>
                              <p:par>
                                <p:cTn id="33" presetID="0" presetClass="path" presetSubtype="0" fill="hold" nodeType="withEffect">
                                  <p:stCondLst>
                                    <p:cond delay="400"/>
                                  </p:stCondLst>
                                  <p:childTnLst>
                                    <p:animMotion origin="layout" path="M -3.33333E-6 1.11022E-16 C -0.00208 -0.03032 -0.00295 -0.06065 -0.00538 -0.08912 C -0.00573 -0.09375 -0.00694 -0.09699 -0.00729 -0.10069 C -0.0085 -0.1088 -0.00937 -0.1162 -0.01059 -0.12431 C -0.01093 -0.12546 -0.01145 -0.12801 -0.0118 -0.12986 C -0.0118 -0.13148 -0.01267 -0.13565 -0.01267 -0.13519 C -0.01389 -0.14931 -0.0158 -0.15995 -0.01788 -0.17106 C -0.01875 -0.175 -0.01944 -0.1787 -0.01996 -0.18264 C -0.02066 -0.1875 -0.02274 -0.19468 -0.02274 -0.19421 C -0.02482 -0.21505 -0.02187 -0.18519 -0.02482 -0.20394 C -0.02552 -0.2081 -0.02517 -0.21319 -0.02604 -0.21597 C -0.02639 -0.21991 -0.0276 -0.22801 -0.0276 -0.22778 C -0.02847 -0.23611 -0.02916 -0.24444 -0.02916 -0.25208 " pathEditMode="relative" rAng="0" ptsTypes="ffffffffffffA">
                                      <p:cBhvr>
                                        <p:cTn id="34" dur="1000" fill="hold"/>
                                        <p:tgtEl>
                                          <p:spTgt spid="760"/>
                                        </p:tgtEl>
                                        <p:attrNameLst>
                                          <p:attrName>ppt_x</p:attrName>
                                          <p:attrName>ppt_y</p:attrName>
                                        </p:attrNameLst>
                                      </p:cBhvr>
                                      <p:rCtr x="-1458" y="-12616"/>
                                    </p:animMotion>
                                  </p:childTnLst>
                                </p:cTn>
                              </p:par>
                              <p:par>
                                <p:cTn id="35" presetID="6" presetClass="emph" presetSubtype="0" fill="hold" nodeType="withEffect">
                                  <p:stCondLst>
                                    <p:cond delay="400"/>
                                  </p:stCondLst>
                                  <p:childTnLst>
                                    <p:animScale>
                                      <p:cBhvr>
                                        <p:cTn id="36" dur="1000" fill="hold"/>
                                        <p:tgtEl>
                                          <p:spTgt spid="760"/>
                                        </p:tgtEl>
                                      </p:cBhvr>
                                      <p:by x="35000" y="35000"/>
                                    </p:animScale>
                                  </p:childTnLst>
                                </p:cTn>
                              </p:par>
                              <p:par>
                                <p:cTn id="37" presetID="1" presetClass="exit" presetSubtype="0" fill="hold" nodeType="withEffect">
                                  <p:stCondLst>
                                    <p:cond delay="1400"/>
                                  </p:stCondLst>
                                  <p:childTnLst>
                                    <p:set>
                                      <p:cBhvr>
                                        <p:cTn id="38" dur="1" fill="hold">
                                          <p:stCondLst>
                                            <p:cond delay="0"/>
                                          </p:stCondLst>
                                        </p:cTn>
                                        <p:tgtEl>
                                          <p:spTgt spid="760"/>
                                        </p:tgtEl>
                                        <p:attrNameLst>
                                          <p:attrName>style.visibility</p:attrName>
                                        </p:attrNameLst>
                                      </p:cBhvr>
                                      <p:to>
                                        <p:strVal val="hidden"/>
                                      </p:to>
                                    </p:set>
                                  </p:childTnLst>
                                </p:cTn>
                              </p:par>
                              <p:par>
                                <p:cTn id="39" presetID="0" presetClass="path" presetSubtype="0" fill="hold" nodeType="withEffect">
                                  <p:stCondLst>
                                    <p:cond delay="800"/>
                                  </p:stCondLst>
                                  <p:childTnLst>
                                    <p:animMotion origin="layout" path="M 3.33333E-6 -1.48148E-6 C -0.00591 -0.03704 -0.00851 -0.07407 -0.01407 -0.10833 C -0.01407 -0.11412 -0.01667 -0.11805 -0.01667 -0.12222 C -0.02205 -0.13194 -0.02205 -0.14143 -0.02466 -0.15116 C -0.02466 -0.15278 -0.02795 -0.15625 -0.02795 -0.15833 C -0.02795 -0.15995 -0.03056 -0.16528 -0.03056 -0.16481 C -0.03316 -0.18217 -0.03577 -0.19491 -0.04115 -0.20856 C -0.04115 -0.21389 -0.04375 -0.21805 -0.04375 -0.22245 C -0.0467 -0.2287 -0.05191 -0.2368 -0.05191 -0.23634 C -0.05469 -0.26157 -0.04931 -0.22569 -0.05469 -0.24884 C -0.05729 -0.25347 -0.05729 -0.25949 -0.05729 -0.2625 C -0.0599 -0.26782 -0.0625 -0.27754 -0.0625 -0.27731 C -0.0625 -0.28773 -0.0625 -0.29745 -0.0625 -0.30671 " pathEditMode="relative" rAng="0" ptsTypes="ffffffffffffA">
                                      <p:cBhvr>
                                        <p:cTn id="40" dur="1000" fill="hold"/>
                                        <p:tgtEl>
                                          <p:spTgt spid="761"/>
                                        </p:tgtEl>
                                        <p:attrNameLst>
                                          <p:attrName>ppt_x</p:attrName>
                                          <p:attrName>ppt_y</p:attrName>
                                        </p:attrNameLst>
                                      </p:cBhvr>
                                      <p:rCtr x="-3125" y="-15347"/>
                                    </p:animMotion>
                                  </p:childTnLst>
                                </p:cTn>
                              </p:par>
                              <p:par>
                                <p:cTn id="41" presetID="6" presetClass="emph" presetSubtype="0" fill="hold" nodeType="withEffect">
                                  <p:stCondLst>
                                    <p:cond delay="800"/>
                                  </p:stCondLst>
                                  <p:childTnLst>
                                    <p:animScale>
                                      <p:cBhvr>
                                        <p:cTn id="42" dur="1000" fill="hold"/>
                                        <p:tgtEl>
                                          <p:spTgt spid="761"/>
                                        </p:tgtEl>
                                      </p:cBhvr>
                                      <p:by x="35000" y="35000"/>
                                    </p:animScale>
                                  </p:childTnLst>
                                </p:cTn>
                              </p:par>
                              <p:par>
                                <p:cTn id="43" presetID="1" presetClass="exit" presetSubtype="0" fill="hold" nodeType="withEffect">
                                  <p:stCondLst>
                                    <p:cond delay="1800"/>
                                  </p:stCondLst>
                                  <p:childTnLst>
                                    <p:set>
                                      <p:cBhvr>
                                        <p:cTn id="44" dur="1" fill="hold">
                                          <p:stCondLst>
                                            <p:cond delay="0"/>
                                          </p:stCondLst>
                                        </p:cTn>
                                        <p:tgtEl>
                                          <p:spTgt spid="761"/>
                                        </p:tgtEl>
                                        <p:attrNameLst>
                                          <p:attrName>style.visibility</p:attrName>
                                        </p:attrNameLst>
                                      </p:cBhvr>
                                      <p:to>
                                        <p:strVal val="hidden"/>
                                      </p:to>
                                    </p:set>
                                  </p:childTnLst>
                                </p:cTn>
                              </p:par>
                              <p:par>
                                <p:cTn id="45" presetID="1" presetClass="exit" presetSubtype="0" fill="hold" grpId="1" nodeType="withEffect">
                                  <p:stCondLst>
                                    <p:cond delay="2000"/>
                                  </p:stCondLst>
                                  <p:childTnLst>
                                    <p:set>
                                      <p:cBhvr>
                                        <p:cTn id="46" dur="1" fill="hold">
                                          <p:stCondLst>
                                            <p:cond delay="0"/>
                                          </p:stCondLst>
                                        </p:cTn>
                                        <p:tgtEl>
                                          <p:spTgt spid="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0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3.33333E-6 1.67438E-6 C -0.03055 -0.00093 -0.06111 -0.00185 -0.08333 1.67438E-6 C -0.10555 0.00185 -0.11944 0.00555 -0.13333 0.0111 C -0.14722 0.01665 -0.15694 0.0222 -0.16666 0.0333 C -0.17639 0.0444 -0.18611 0.05365 -0.19166 0.0777 C -0.19722 0.10176 -0.19861 0.13968 -0.2 0.17761 " pathEditMode="relative" ptsTypes="aaaaaA">
                                      <p:cBhvr>
                                        <p:cTn id="56" dur="1000" fill="hold"/>
                                        <p:tgtEl>
                                          <p:spTgt spid="807"/>
                                        </p:tgtEl>
                                        <p:attrNameLst>
                                          <p:attrName>ppt_x</p:attrName>
                                          <p:attrName>ppt_y</p:attrName>
                                        </p:attrNameLst>
                                      </p:cBhvr>
                                    </p:animMotion>
                                  </p:childTnLst>
                                </p:cTn>
                              </p:par>
                              <p:par>
                                <p:cTn id="57" presetID="0" presetClass="path" presetSubtype="0" accel="50000" decel="50000" fill="hold" nodeType="withEffect">
                                  <p:stCondLst>
                                    <p:cond delay="300"/>
                                  </p:stCondLst>
                                  <p:childTnLst>
                                    <p:animMotion origin="layout" path="M -3.33333E-6 3.3395E-6 C -0.04444 3.3395E-6 -0.08889 3.3395E-6 -0.11666 0.0111 C -0.14444 0.0222 -0.15694 0.03515 -0.16666 0.0666 C -0.17639 0.09805 -0.17569 0.14893 -0.175 0.19981 " pathEditMode="relative" ptsTypes="aaaA">
                                      <p:cBhvr>
                                        <p:cTn id="58" dur="1000" fill="hold"/>
                                        <p:tgtEl>
                                          <p:spTgt spid="806"/>
                                        </p:tgtEl>
                                        <p:attrNameLst>
                                          <p:attrName>ppt_x</p:attrName>
                                          <p:attrName>ppt_y</p:attrName>
                                        </p:attrNameLst>
                                      </p:cBhvr>
                                    </p:animMotion>
                                  </p:childTnLst>
                                </p:cTn>
                              </p:par>
                              <p:par>
                                <p:cTn id="59" presetID="23" presetClass="exit" presetSubtype="32" fill="hold" nodeType="withEffect">
                                  <p:stCondLst>
                                    <p:cond delay="500"/>
                                  </p:stCondLst>
                                  <p:childTnLst>
                                    <p:anim calcmode="lin" valueType="num">
                                      <p:cBhvr>
                                        <p:cTn id="60" dur="500"/>
                                        <p:tgtEl>
                                          <p:spTgt spid="807"/>
                                        </p:tgtEl>
                                        <p:attrNameLst>
                                          <p:attrName>ppt_w</p:attrName>
                                        </p:attrNameLst>
                                      </p:cBhvr>
                                      <p:tavLst>
                                        <p:tav tm="0">
                                          <p:val>
                                            <p:strVal val="ppt_w"/>
                                          </p:val>
                                        </p:tav>
                                        <p:tav tm="100000">
                                          <p:val>
                                            <p:fltVal val="0"/>
                                          </p:val>
                                        </p:tav>
                                      </p:tavLst>
                                    </p:anim>
                                    <p:anim calcmode="lin" valueType="num">
                                      <p:cBhvr>
                                        <p:cTn id="61" dur="500"/>
                                        <p:tgtEl>
                                          <p:spTgt spid="807"/>
                                        </p:tgtEl>
                                        <p:attrNameLst>
                                          <p:attrName>ppt_h</p:attrName>
                                        </p:attrNameLst>
                                      </p:cBhvr>
                                      <p:tavLst>
                                        <p:tav tm="0">
                                          <p:val>
                                            <p:strVal val="ppt_h"/>
                                          </p:val>
                                        </p:tav>
                                        <p:tav tm="100000">
                                          <p:val>
                                            <p:fltVal val="0"/>
                                          </p:val>
                                        </p:tav>
                                      </p:tavLst>
                                    </p:anim>
                                    <p:set>
                                      <p:cBhvr>
                                        <p:cTn id="62" dur="1" fill="hold">
                                          <p:stCondLst>
                                            <p:cond delay="499"/>
                                          </p:stCondLst>
                                        </p:cTn>
                                        <p:tgtEl>
                                          <p:spTgt spid="807"/>
                                        </p:tgtEl>
                                        <p:attrNameLst>
                                          <p:attrName>style.visibility</p:attrName>
                                        </p:attrNameLst>
                                      </p:cBhvr>
                                      <p:to>
                                        <p:strVal val="hidden"/>
                                      </p:to>
                                    </p:set>
                                  </p:childTnLst>
                                </p:cTn>
                              </p:par>
                              <p:par>
                                <p:cTn id="63" presetID="23" presetClass="exit" presetSubtype="32" fill="hold" nodeType="withEffect">
                                  <p:stCondLst>
                                    <p:cond delay="800"/>
                                  </p:stCondLst>
                                  <p:childTnLst>
                                    <p:anim calcmode="lin" valueType="num">
                                      <p:cBhvr>
                                        <p:cTn id="64" dur="500"/>
                                        <p:tgtEl>
                                          <p:spTgt spid="806"/>
                                        </p:tgtEl>
                                        <p:attrNameLst>
                                          <p:attrName>ppt_w</p:attrName>
                                        </p:attrNameLst>
                                      </p:cBhvr>
                                      <p:tavLst>
                                        <p:tav tm="0">
                                          <p:val>
                                            <p:strVal val="ppt_w"/>
                                          </p:val>
                                        </p:tav>
                                        <p:tav tm="100000">
                                          <p:val>
                                            <p:fltVal val="0"/>
                                          </p:val>
                                        </p:tav>
                                      </p:tavLst>
                                    </p:anim>
                                    <p:anim calcmode="lin" valueType="num">
                                      <p:cBhvr>
                                        <p:cTn id="65" dur="500"/>
                                        <p:tgtEl>
                                          <p:spTgt spid="806"/>
                                        </p:tgtEl>
                                        <p:attrNameLst>
                                          <p:attrName>ppt_h</p:attrName>
                                        </p:attrNameLst>
                                      </p:cBhvr>
                                      <p:tavLst>
                                        <p:tav tm="0">
                                          <p:val>
                                            <p:strVal val="ppt_h"/>
                                          </p:val>
                                        </p:tav>
                                        <p:tav tm="100000">
                                          <p:val>
                                            <p:fltVal val="0"/>
                                          </p:val>
                                        </p:tav>
                                      </p:tavLst>
                                    </p:anim>
                                    <p:set>
                                      <p:cBhvr>
                                        <p:cTn id="66" dur="1" fill="hold">
                                          <p:stCondLst>
                                            <p:cond delay="499"/>
                                          </p:stCondLst>
                                        </p:cTn>
                                        <p:tgtEl>
                                          <p:spTgt spid="80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5">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5">
                                            <p:txEl>
                                              <p:pRg st="1" end="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65">
                                            <p:txEl>
                                              <p:pRg st="2" end="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5">
                                            <p:txEl>
                                              <p:pRg st="3" end="3"/>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8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5" presetClass="path" presetSubtype="0" accel="50000" decel="50000" fill="hold" nodeType="clickEffect">
                                  <p:stCondLst>
                                    <p:cond delay="0"/>
                                  </p:stCondLst>
                                  <p:childTnLst>
                                    <p:animMotion origin="layout" path="M -3.05556E-6 -2.96296E-6 L -0.33073 0.04421 " pathEditMode="relative" rAng="0" ptsTypes="AA">
                                      <p:cBhvr>
                                        <p:cTn id="88" dur="800" fill="hold"/>
                                        <p:tgtEl>
                                          <p:spTgt spid="286"/>
                                        </p:tgtEl>
                                        <p:attrNameLst>
                                          <p:attrName>ppt_x</p:attrName>
                                          <p:attrName>ppt_y</p:attrName>
                                        </p:attrNameLst>
                                      </p:cBhvr>
                                      <p:rCtr x="-16563" y="2199"/>
                                    </p:animMotion>
                                  </p:childTnLst>
                                </p:cTn>
                              </p:par>
                              <p:par>
                                <p:cTn id="89" presetID="23" presetClass="exit" presetSubtype="32" fill="hold" nodeType="withEffect">
                                  <p:stCondLst>
                                    <p:cond delay="400"/>
                                  </p:stCondLst>
                                  <p:childTnLst>
                                    <p:anim calcmode="lin" valueType="num">
                                      <p:cBhvr>
                                        <p:cTn id="90" dur="700"/>
                                        <p:tgtEl>
                                          <p:spTgt spid="286"/>
                                        </p:tgtEl>
                                        <p:attrNameLst>
                                          <p:attrName>ppt_w</p:attrName>
                                        </p:attrNameLst>
                                      </p:cBhvr>
                                      <p:tavLst>
                                        <p:tav tm="0">
                                          <p:val>
                                            <p:strVal val="ppt_w"/>
                                          </p:val>
                                        </p:tav>
                                        <p:tav tm="100000">
                                          <p:val>
                                            <p:fltVal val="0"/>
                                          </p:val>
                                        </p:tav>
                                      </p:tavLst>
                                    </p:anim>
                                    <p:anim calcmode="lin" valueType="num">
                                      <p:cBhvr>
                                        <p:cTn id="91" dur="700"/>
                                        <p:tgtEl>
                                          <p:spTgt spid="286"/>
                                        </p:tgtEl>
                                        <p:attrNameLst>
                                          <p:attrName>ppt_h</p:attrName>
                                        </p:attrNameLst>
                                      </p:cBhvr>
                                      <p:tavLst>
                                        <p:tav tm="0">
                                          <p:val>
                                            <p:strVal val="ppt_h"/>
                                          </p:val>
                                        </p:tav>
                                        <p:tav tm="100000">
                                          <p:val>
                                            <p:fltVal val="0"/>
                                          </p:val>
                                        </p:tav>
                                      </p:tavLst>
                                    </p:anim>
                                    <p:set>
                                      <p:cBhvr>
                                        <p:cTn id="92" dur="1" fill="hold">
                                          <p:stCondLst>
                                            <p:cond delay="699"/>
                                          </p:stCondLst>
                                        </p:cTn>
                                        <p:tgtEl>
                                          <p:spTgt spid="28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5" presetClass="path" presetSubtype="0" accel="50000" decel="50000" fill="hold" nodeType="clickEffect">
                                  <p:stCondLst>
                                    <p:cond delay="0"/>
                                  </p:stCondLst>
                                  <p:childTnLst>
                                    <p:animMotion origin="layout" path="M 4.72222E-6 -1.61887E-6 L -0.13664 0.0444 " pathEditMode="relative" rAng="0" ptsTypes="AA">
                                      <p:cBhvr>
                                        <p:cTn id="96" dur="800" fill="hold"/>
                                        <p:tgtEl>
                                          <p:spTgt spid="808"/>
                                        </p:tgtEl>
                                        <p:attrNameLst>
                                          <p:attrName>ppt_x</p:attrName>
                                          <p:attrName>ppt_y</p:attrName>
                                        </p:attrNameLst>
                                      </p:cBhvr>
                                      <p:rCtr x="-68" y="22"/>
                                    </p:animMotion>
                                  </p:childTnLst>
                                </p:cTn>
                              </p:par>
                              <p:par>
                                <p:cTn id="97" presetID="1" presetClass="exit" presetSubtype="0" fill="hold" grpId="1" nodeType="withEffect">
                                  <p:stCondLst>
                                    <p:cond delay="0"/>
                                  </p:stCondLst>
                                  <p:childTnLst>
                                    <p:set>
                                      <p:cBhvr>
                                        <p:cTn id="98" dur="1" fill="hold">
                                          <p:stCondLst>
                                            <p:cond delay="0"/>
                                          </p:stCondLst>
                                        </p:cTn>
                                        <p:tgtEl>
                                          <p:spTgt spid="365">
                                            <p:txEl>
                                              <p:pRg st="0" end="0"/>
                                            </p:txEl>
                                          </p:spTgt>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65">
                                            <p:txEl>
                                              <p:pRg st="1" end="1"/>
                                            </p:txEl>
                                          </p:spTgt>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65">
                                            <p:txEl>
                                              <p:pRg st="2" end="2"/>
                                            </p:txEl>
                                          </p:spTgt>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65">
                                            <p:txEl>
                                              <p:pRg st="3" end="3"/>
                                            </p:txEl>
                                          </p:spTgt>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50" presetClass="entr" presetSubtype="0" decel="100000" fill="hold" nodeType="clickEffect">
                                  <p:stCondLst>
                                    <p:cond delay="0"/>
                                  </p:stCondLst>
                                  <p:childTnLst>
                                    <p:set>
                                      <p:cBhvr>
                                        <p:cTn id="108" dur="1" fill="hold">
                                          <p:stCondLst>
                                            <p:cond delay="0"/>
                                          </p:stCondLst>
                                        </p:cTn>
                                        <p:tgtEl>
                                          <p:spTgt spid="288"/>
                                        </p:tgtEl>
                                        <p:attrNameLst>
                                          <p:attrName>style.visibility</p:attrName>
                                        </p:attrNameLst>
                                      </p:cBhvr>
                                      <p:to>
                                        <p:strVal val="visible"/>
                                      </p:to>
                                    </p:set>
                                    <p:anim calcmode="lin" valueType="num">
                                      <p:cBhvr>
                                        <p:cTn id="109" dur="700" fill="hold"/>
                                        <p:tgtEl>
                                          <p:spTgt spid="288"/>
                                        </p:tgtEl>
                                        <p:attrNameLst>
                                          <p:attrName>ppt_w</p:attrName>
                                        </p:attrNameLst>
                                      </p:cBhvr>
                                      <p:tavLst>
                                        <p:tav tm="0">
                                          <p:val>
                                            <p:strVal val="#ppt_w+.3"/>
                                          </p:val>
                                        </p:tav>
                                        <p:tav tm="100000">
                                          <p:val>
                                            <p:strVal val="#ppt_w"/>
                                          </p:val>
                                        </p:tav>
                                      </p:tavLst>
                                    </p:anim>
                                    <p:anim calcmode="lin" valueType="num">
                                      <p:cBhvr>
                                        <p:cTn id="110" dur="700" fill="hold"/>
                                        <p:tgtEl>
                                          <p:spTgt spid="288"/>
                                        </p:tgtEl>
                                        <p:attrNameLst>
                                          <p:attrName>ppt_h</p:attrName>
                                        </p:attrNameLst>
                                      </p:cBhvr>
                                      <p:tavLst>
                                        <p:tav tm="0">
                                          <p:val>
                                            <p:strVal val="#ppt_h"/>
                                          </p:val>
                                        </p:tav>
                                        <p:tav tm="100000">
                                          <p:val>
                                            <p:strVal val="#ppt_h"/>
                                          </p:val>
                                        </p:tav>
                                      </p:tavLst>
                                    </p:anim>
                                    <p:animEffect transition="in" filter="fade">
                                      <p:cBhvr>
                                        <p:cTn id="111" dur="700"/>
                                        <p:tgtEl>
                                          <p:spTgt spid="288"/>
                                        </p:tgtEl>
                                      </p:cBhvr>
                                    </p:animEffect>
                                  </p:childTnLst>
                                </p:cTn>
                              </p:par>
                              <p:par>
                                <p:cTn id="112" presetID="1" presetClass="exit" presetSubtype="0" fill="hold" nodeType="withEffect">
                                  <p:stCondLst>
                                    <p:cond delay="0"/>
                                  </p:stCondLst>
                                  <p:childTnLst>
                                    <p:set>
                                      <p:cBhvr>
                                        <p:cTn id="113" dur="1" fill="hold">
                                          <p:stCondLst>
                                            <p:cond delay="0"/>
                                          </p:stCondLst>
                                        </p:cTn>
                                        <p:tgtEl>
                                          <p:spTgt spid="808"/>
                                        </p:tgtEl>
                                        <p:attrNameLst>
                                          <p:attrName>style.visibility</p:attrName>
                                        </p:attrNameLst>
                                      </p:cBhvr>
                                      <p:to>
                                        <p:strVal val="hidden"/>
                                      </p:to>
                                    </p:set>
                                  </p:childTnLst>
                                </p:cTn>
                              </p:par>
                            </p:childTnLst>
                          </p:cTn>
                        </p:par>
                        <p:par>
                          <p:cTn id="114" fill="hold">
                            <p:stCondLst>
                              <p:cond delay="700"/>
                            </p:stCondLst>
                            <p:childTnLst>
                              <p:par>
                                <p:cTn id="115" presetID="1" presetClass="entr" presetSubtype="0" fill="hold" nodeType="afterEffect">
                                  <p:stCondLst>
                                    <p:cond delay="0"/>
                                  </p:stCondLst>
                                  <p:childTnLst>
                                    <p:set>
                                      <p:cBhvr>
                                        <p:cTn id="116" dur="1" fill="hold">
                                          <p:stCondLst>
                                            <p:cond delay="0"/>
                                          </p:stCondLst>
                                        </p:cTn>
                                        <p:tgtEl>
                                          <p:spTgt spid="19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nodeType="clickEffect">
                                  <p:stCondLst>
                                    <p:cond delay="0"/>
                                  </p:stCondLst>
                                  <p:childTnLst>
                                    <p:set>
                                      <p:cBhvr>
                                        <p:cTn id="120" dur="1" fill="hold">
                                          <p:stCondLst>
                                            <p:cond delay="0"/>
                                          </p:stCondLst>
                                        </p:cTn>
                                        <p:tgtEl>
                                          <p:spTgt spid="288"/>
                                        </p:tgtEl>
                                        <p:attrNameLst>
                                          <p:attrName>style.visibility</p:attrName>
                                        </p:attrNameLst>
                                      </p:cBhvr>
                                      <p:to>
                                        <p:strVal val="hidden"/>
                                      </p:to>
                                    </p:set>
                                  </p:childTnLst>
                                </p:cTn>
                              </p:par>
                            </p:childTnLst>
                          </p:cTn>
                        </p:par>
                        <p:par>
                          <p:cTn id="121" fill="hold">
                            <p:stCondLst>
                              <p:cond delay="0"/>
                            </p:stCondLst>
                            <p:childTnLst>
                              <p:par>
                                <p:cTn id="122" presetID="1" presetClass="exit" presetSubtype="0" fill="hold" nodeType="afterEffect">
                                  <p:stCondLst>
                                    <p:cond delay="0"/>
                                  </p:stCondLst>
                                  <p:childTnLst>
                                    <p:set>
                                      <p:cBhvr>
                                        <p:cTn id="123" dur="1" fill="hold">
                                          <p:stCondLst>
                                            <p:cond delay="0"/>
                                          </p:stCondLst>
                                        </p:cTn>
                                        <p:tgtEl>
                                          <p:spTgt spid="196"/>
                                        </p:tgtEl>
                                        <p:attrNameLst>
                                          <p:attrName>style.visibility</p:attrName>
                                        </p:attrNameLst>
                                      </p:cBhvr>
                                      <p:to>
                                        <p:strVal val="hidden"/>
                                      </p:to>
                                    </p:set>
                                  </p:childTnLst>
                                </p:cTn>
                              </p:par>
                              <p:par>
                                <p:cTn id="124" presetID="23" presetClass="entr" presetSubtype="16" fill="hold" nodeType="withEffect">
                                  <p:stCondLst>
                                    <p:cond delay="0"/>
                                  </p:stCondLst>
                                  <p:childTnLst>
                                    <p:set>
                                      <p:cBhvr>
                                        <p:cTn id="125" dur="1" fill="hold">
                                          <p:stCondLst>
                                            <p:cond delay="0"/>
                                          </p:stCondLst>
                                        </p:cTn>
                                        <p:tgtEl>
                                          <p:spTgt spid="275"/>
                                        </p:tgtEl>
                                        <p:attrNameLst>
                                          <p:attrName>style.visibility</p:attrName>
                                        </p:attrNameLst>
                                      </p:cBhvr>
                                      <p:to>
                                        <p:strVal val="visible"/>
                                      </p:to>
                                    </p:set>
                                    <p:anim calcmode="lin" valueType="num">
                                      <p:cBhvr>
                                        <p:cTn id="126" dur="500" fill="hold"/>
                                        <p:tgtEl>
                                          <p:spTgt spid="275"/>
                                        </p:tgtEl>
                                        <p:attrNameLst>
                                          <p:attrName>ppt_w</p:attrName>
                                        </p:attrNameLst>
                                      </p:cBhvr>
                                      <p:tavLst>
                                        <p:tav tm="0">
                                          <p:val>
                                            <p:fltVal val="0"/>
                                          </p:val>
                                        </p:tav>
                                        <p:tav tm="100000">
                                          <p:val>
                                            <p:strVal val="#ppt_w"/>
                                          </p:val>
                                        </p:tav>
                                      </p:tavLst>
                                    </p:anim>
                                    <p:anim calcmode="lin" valueType="num">
                                      <p:cBhvr>
                                        <p:cTn id="127" dur="500" fill="hold"/>
                                        <p:tgtEl>
                                          <p:spTgt spid="275"/>
                                        </p:tgtEl>
                                        <p:attrNameLst>
                                          <p:attrName>ppt_h</p:attrName>
                                        </p:attrNameLst>
                                      </p:cBhvr>
                                      <p:tavLst>
                                        <p:tav tm="0">
                                          <p:val>
                                            <p:fltVal val="0"/>
                                          </p:val>
                                        </p:tav>
                                        <p:tav tm="100000">
                                          <p:val>
                                            <p:strVal val="#ppt_h"/>
                                          </p:val>
                                        </p:tav>
                                      </p:tavLst>
                                    </p:anim>
                                  </p:childTnLst>
                                </p:cTn>
                              </p:par>
                              <p:par>
                                <p:cTn id="128" presetID="23" presetClass="entr" presetSubtype="16" fill="hold" nodeType="withEffect">
                                  <p:stCondLst>
                                    <p:cond delay="100"/>
                                  </p:stCondLst>
                                  <p:childTnLst>
                                    <p:set>
                                      <p:cBhvr>
                                        <p:cTn id="129" dur="1" fill="hold">
                                          <p:stCondLst>
                                            <p:cond delay="0"/>
                                          </p:stCondLst>
                                        </p:cTn>
                                        <p:tgtEl>
                                          <p:spTgt spid="278"/>
                                        </p:tgtEl>
                                        <p:attrNameLst>
                                          <p:attrName>style.visibility</p:attrName>
                                        </p:attrNameLst>
                                      </p:cBhvr>
                                      <p:to>
                                        <p:strVal val="visible"/>
                                      </p:to>
                                    </p:set>
                                    <p:anim calcmode="lin" valueType="num">
                                      <p:cBhvr>
                                        <p:cTn id="130" dur="500" fill="hold"/>
                                        <p:tgtEl>
                                          <p:spTgt spid="278"/>
                                        </p:tgtEl>
                                        <p:attrNameLst>
                                          <p:attrName>ppt_w</p:attrName>
                                        </p:attrNameLst>
                                      </p:cBhvr>
                                      <p:tavLst>
                                        <p:tav tm="0">
                                          <p:val>
                                            <p:fltVal val="0"/>
                                          </p:val>
                                        </p:tav>
                                        <p:tav tm="100000">
                                          <p:val>
                                            <p:strVal val="#ppt_w"/>
                                          </p:val>
                                        </p:tav>
                                      </p:tavLst>
                                    </p:anim>
                                    <p:anim calcmode="lin" valueType="num">
                                      <p:cBhvr>
                                        <p:cTn id="131" dur="500" fill="hold"/>
                                        <p:tgtEl>
                                          <p:spTgt spid="2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0" build="p"/>
      <p:bldP spid="365" grpId="1" build="allAtOnce"/>
      <p:bldP spid="2" grpId="0" animBg="1"/>
      <p:bldP spid="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 name="Group 255">
            <a:extLst>
              <a:ext uri="{FF2B5EF4-FFF2-40B4-BE49-F238E27FC236}">
                <a16:creationId xmlns:a16="http://schemas.microsoft.com/office/drawing/2014/main" id="{96EC372D-A8D8-0B0C-313C-BBFD5CC76841}"/>
              </a:ext>
            </a:extLst>
          </p:cNvPr>
          <p:cNvGrpSpPr/>
          <p:nvPr/>
        </p:nvGrpSpPr>
        <p:grpSpPr>
          <a:xfrm>
            <a:off x="-42532" y="3638266"/>
            <a:ext cx="1771954" cy="1416250"/>
            <a:chOff x="-42532" y="3638266"/>
            <a:chExt cx="1771954" cy="1416250"/>
          </a:xfrm>
        </p:grpSpPr>
        <p:sp>
          <p:nvSpPr>
            <p:cNvPr id="257" name="TextBox 256">
              <a:extLst>
                <a:ext uri="{FF2B5EF4-FFF2-40B4-BE49-F238E27FC236}">
                  <a16:creationId xmlns:a16="http://schemas.microsoft.com/office/drawing/2014/main" id="{39D070CC-8E87-C7F6-63E7-78E7662F925E}"/>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258" name="Freeform: Shape 257">
              <a:extLst>
                <a:ext uri="{FF2B5EF4-FFF2-40B4-BE49-F238E27FC236}">
                  <a16:creationId xmlns:a16="http://schemas.microsoft.com/office/drawing/2014/main" id="{C2A28539-07C5-1057-3BB1-CB07D2D05D0E}"/>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9" name="Group 258">
              <a:extLst>
                <a:ext uri="{FF2B5EF4-FFF2-40B4-BE49-F238E27FC236}">
                  <a16:creationId xmlns:a16="http://schemas.microsoft.com/office/drawing/2014/main" id="{D7AE296D-A4A9-DD3E-290F-1C5290671526}"/>
                </a:ext>
              </a:extLst>
            </p:cNvPr>
            <p:cNvGrpSpPr/>
            <p:nvPr/>
          </p:nvGrpSpPr>
          <p:grpSpPr>
            <a:xfrm>
              <a:off x="763586" y="3638266"/>
              <a:ext cx="587500" cy="847218"/>
              <a:chOff x="466406" y="3706846"/>
              <a:chExt cx="587500" cy="847218"/>
            </a:xfrm>
          </p:grpSpPr>
          <p:grpSp>
            <p:nvGrpSpPr>
              <p:cNvPr id="260" name="Group 259">
                <a:extLst>
                  <a:ext uri="{FF2B5EF4-FFF2-40B4-BE49-F238E27FC236}">
                    <a16:creationId xmlns:a16="http://schemas.microsoft.com/office/drawing/2014/main" id="{7DC670C7-DFEC-956B-3D6B-C90F83DD27D1}"/>
                  </a:ext>
                </a:extLst>
              </p:cNvPr>
              <p:cNvGrpSpPr/>
              <p:nvPr/>
            </p:nvGrpSpPr>
            <p:grpSpPr>
              <a:xfrm>
                <a:off x="761213" y="3706846"/>
                <a:ext cx="235737" cy="283757"/>
                <a:chOff x="1062414" y="3692558"/>
                <a:chExt cx="272350" cy="327828"/>
              </a:xfrm>
            </p:grpSpPr>
            <p:cxnSp>
              <p:nvCxnSpPr>
                <p:cNvPr id="262" name="Straight Connector 261">
                  <a:extLst>
                    <a:ext uri="{FF2B5EF4-FFF2-40B4-BE49-F238E27FC236}">
                      <a16:creationId xmlns:a16="http://schemas.microsoft.com/office/drawing/2014/main" id="{F5C09080-CEE5-09F9-D2A8-3B010BBBFDF4}"/>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63" name="Picture 2" descr="North Carolina state flag">
                  <a:extLst>
                    <a:ext uri="{FF2B5EF4-FFF2-40B4-BE49-F238E27FC236}">
                      <a16:creationId xmlns:a16="http://schemas.microsoft.com/office/drawing/2014/main" id="{999A04AF-2ACA-0CFC-0159-68772BEB12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261" name="Picture 260">
                <a:extLst>
                  <a:ext uri="{FF2B5EF4-FFF2-40B4-BE49-F238E27FC236}">
                    <a16:creationId xmlns:a16="http://schemas.microsoft.com/office/drawing/2014/main" id="{20CECB40-51AA-B582-EED8-57D72E2DD688}"/>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grpSp>
        <p:nvGrpSpPr>
          <p:cNvPr id="267" name="Group 266"/>
          <p:cNvGrpSpPr/>
          <p:nvPr/>
        </p:nvGrpSpPr>
        <p:grpSpPr>
          <a:xfrm>
            <a:off x="2592169" y="3299062"/>
            <a:ext cx="914400" cy="1208980"/>
            <a:chOff x="2592169" y="3299062"/>
            <a:chExt cx="914400" cy="1208980"/>
          </a:xfrm>
        </p:grpSpPr>
        <p:grpSp>
          <p:nvGrpSpPr>
            <p:cNvPr id="268" name="Group 267"/>
            <p:cNvGrpSpPr/>
            <p:nvPr/>
          </p:nvGrpSpPr>
          <p:grpSpPr>
            <a:xfrm>
              <a:off x="2816366" y="3299062"/>
              <a:ext cx="451085" cy="814094"/>
              <a:chOff x="6525636" y="203200"/>
              <a:chExt cx="646457" cy="1166692"/>
            </a:xfrm>
          </p:grpSpPr>
          <p:sp>
            <p:nvSpPr>
              <p:cNvPr id="270"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1"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2"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3"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4" name="Isosceles Triangle 273"/>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86" name="Group 285"/>
              <p:cNvGrpSpPr/>
              <p:nvPr/>
            </p:nvGrpSpPr>
            <p:grpSpPr>
              <a:xfrm>
                <a:off x="6721330" y="587057"/>
                <a:ext cx="450605" cy="162320"/>
                <a:chOff x="1406548" y="4084765"/>
                <a:chExt cx="1675064" cy="603406"/>
              </a:xfrm>
            </p:grpSpPr>
            <p:sp>
              <p:nvSpPr>
                <p:cNvPr id="296" name="Freeform 295"/>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Freeform 296"/>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Freeform 297"/>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9" name="Freeform 298"/>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8"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289" name="Group 288"/>
              <p:cNvGrpSpPr/>
              <p:nvPr/>
            </p:nvGrpSpPr>
            <p:grpSpPr>
              <a:xfrm>
                <a:off x="6673589" y="253038"/>
                <a:ext cx="371382" cy="432710"/>
                <a:chOff x="2826285" y="1816293"/>
                <a:chExt cx="399010" cy="464901"/>
              </a:xfrm>
            </p:grpSpPr>
            <p:sp>
              <p:nvSpPr>
                <p:cNvPr id="292"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4"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5"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90"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291"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sp>
          <p:nvSpPr>
            <p:cNvPr id="269" name="TextBox 268"/>
            <p:cNvSpPr txBox="1"/>
            <p:nvPr/>
          </p:nvSpPr>
          <p:spPr>
            <a:xfrm>
              <a:off x="2592169" y="4092544"/>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grpSp>
        <p:nvGrpSpPr>
          <p:cNvPr id="243" name="Group 242"/>
          <p:cNvGrpSpPr/>
          <p:nvPr/>
        </p:nvGrpSpPr>
        <p:grpSpPr>
          <a:xfrm>
            <a:off x="152400" y="2601827"/>
            <a:ext cx="1447800" cy="1137700"/>
            <a:chOff x="152400" y="2601827"/>
            <a:chExt cx="1447800" cy="1137700"/>
          </a:xfrm>
        </p:grpSpPr>
        <p:sp>
          <p:nvSpPr>
            <p:cNvPr id="244" name="Pie 243"/>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49" name="Pie 248"/>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50"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251" name="Rectangle 250"/>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grpSp>
        <p:nvGrpSpPr>
          <p:cNvPr id="281" name="Group 764"/>
          <p:cNvGrpSpPr/>
          <p:nvPr/>
        </p:nvGrpSpPr>
        <p:grpSpPr>
          <a:xfrm>
            <a:off x="2633472" y="749808"/>
            <a:ext cx="990600" cy="990600"/>
            <a:chOff x="4572000" y="762000"/>
            <a:chExt cx="990600" cy="990600"/>
          </a:xfrm>
        </p:grpSpPr>
        <p:grpSp>
          <p:nvGrpSpPr>
            <p:cNvPr id="282" name="Group 629"/>
            <p:cNvGrpSpPr/>
            <p:nvPr/>
          </p:nvGrpSpPr>
          <p:grpSpPr>
            <a:xfrm>
              <a:off x="4638784" y="762000"/>
              <a:ext cx="619016" cy="762000"/>
              <a:chOff x="4221842" y="914400"/>
              <a:chExt cx="619016" cy="762000"/>
            </a:xfrm>
          </p:grpSpPr>
          <p:sp>
            <p:nvSpPr>
              <p:cNvPr id="284" name="Rectangle 283"/>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TextBox 284"/>
              <p:cNvSpPr txBox="1"/>
              <p:nvPr/>
            </p:nvSpPr>
            <p:spPr>
              <a:xfrm>
                <a:off x="4221842" y="1056283"/>
                <a:ext cx="619016" cy="391517"/>
              </a:xfrm>
              <a:prstGeom prst="rect">
                <a:avLst/>
              </a:prstGeom>
              <a:noFill/>
            </p:spPr>
            <p:txBody>
              <a:bodyPr wrap="none" rtlCol="0">
                <a:spAutoFit/>
              </a:bodyPr>
              <a:lstStyle/>
              <a:p>
                <a:pPr algn="ctr">
                  <a:lnSpc>
                    <a:spcPct val="80000"/>
                  </a:lnSpc>
                </a:pPr>
                <a:r>
                  <a:rPr lang="en-US" sz="1200" b="1" dirty="0"/>
                  <a:t>Tax</a:t>
                </a:r>
              </a:p>
              <a:p>
                <a:pPr algn="ctr">
                  <a:lnSpc>
                    <a:spcPct val="80000"/>
                  </a:lnSpc>
                </a:pPr>
                <a:r>
                  <a:rPr lang="en-US" sz="1200" b="1" dirty="0"/>
                  <a:t>Return</a:t>
                </a:r>
              </a:p>
            </p:txBody>
          </p:sp>
        </p:grpSp>
        <p:sp>
          <p:nvSpPr>
            <p:cNvPr id="283" name="Rectangle 282"/>
            <p:cNvSpPr/>
            <p:nvPr/>
          </p:nvSpPr>
          <p:spPr>
            <a:xfrm>
              <a:off x="4572000" y="1382627"/>
              <a:ext cx="990600" cy="3699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pic>
        <p:nvPicPr>
          <p:cNvPr id="37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7" name="Rounded Rectangle 466"/>
          <p:cNvSpPr/>
          <p:nvPr/>
        </p:nvSpPr>
        <p:spPr>
          <a:xfrm>
            <a:off x="5465919" y="780706"/>
            <a:ext cx="416240" cy="78044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470" name="Straight Connector 469"/>
          <p:cNvCxnSpPr/>
          <p:nvPr/>
        </p:nvCxnSpPr>
        <p:spPr>
          <a:xfrm>
            <a:off x="5309830" y="1563624"/>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1346" hidden="1"/>
          <p:cNvGrpSpPr/>
          <p:nvPr/>
        </p:nvGrpSpPr>
        <p:grpSpPr>
          <a:xfrm>
            <a:off x="2590800" y="3327484"/>
            <a:ext cx="914400" cy="1177498"/>
            <a:chOff x="6477000" y="4572000"/>
            <a:chExt cx="914400" cy="1177498"/>
          </a:xfrm>
        </p:grpSpPr>
        <p:grpSp>
          <p:nvGrpSpPr>
            <p:cNvPr id="7" name="Group 2"/>
            <p:cNvGrpSpPr>
              <a:grpSpLocks/>
            </p:cNvGrpSpPr>
            <p:nvPr/>
          </p:nvGrpSpPr>
          <p:grpSpPr bwMode="auto">
            <a:xfrm>
              <a:off x="6703219" y="4572000"/>
              <a:ext cx="461962" cy="779488"/>
              <a:chOff x="4235" y="152"/>
              <a:chExt cx="387" cy="653"/>
            </a:xfrm>
          </p:grpSpPr>
          <p:grpSp>
            <p:nvGrpSpPr>
              <p:cNvPr id="8" name="Group 3"/>
              <p:cNvGrpSpPr>
                <a:grpSpLocks/>
              </p:cNvGrpSpPr>
              <p:nvPr/>
            </p:nvGrpSpPr>
            <p:grpSpPr bwMode="auto">
              <a:xfrm>
                <a:off x="4235" y="358"/>
                <a:ext cx="387" cy="447"/>
                <a:chOff x="4235" y="358"/>
                <a:chExt cx="387" cy="447"/>
              </a:xfrm>
            </p:grpSpPr>
            <p:sp>
              <p:nvSpPr>
                <p:cNvPr id="1318"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19"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20"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21"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9" name="Group 8"/>
                <p:cNvGrpSpPr>
                  <a:grpSpLocks/>
                </p:cNvGrpSpPr>
                <p:nvPr/>
              </p:nvGrpSpPr>
              <p:grpSpPr bwMode="auto">
                <a:xfrm>
                  <a:off x="4356" y="373"/>
                  <a:ext cx="146" cy="238"/>
                  <a:chOff x="4376" y="2314"/>
                  <a:chExt cx="180" cy="294"/>
                </a:xfrm>
              </p:grpSpPr>
              <p:grpSp>
                <p:nvGrpSpPr>
                  <p:cNvPr id="10" name="Group 9"/>
                  <p:cNvGrpSpPr>
                    <a:grpSpLocks/>
                  </p:cNvGrpSpPr>
                  <p:nvPr/>
                </p:nvGrpSpPr>
                <p:grpSpPr bwMode="auto">
                  <a:xfrm>
                    <a:off x="4376" y="2314"/>
                    <a:ext cx="180" cy="69"/>
                    <a:chOff x="2544" y="2688"/>
                    <a:chExt cx="768" cy="336"/>
                  </a:xfrm>
                </p:grpSpPr>
                <p:sp>
                  <p:nvSpPr>
                    <p:cNvPr id="1326"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27"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1324"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25"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1" name="Group 14"/>
              <p:cNvGrpSpPr>
                <a:grpSpLocks/>
              </p:cNvGrpSpPr>
              <p:nvPr/>
            </p:nvGrpSpPr>
            <p:grpSpPr bwMode="auto">
              <a:xfrm>
                <a:off x="4329" y="152"/>
                <a:ext cx="206" cy="240"/>
                <a:chOff x="4329" y="152"/>
                <a:chExt cx="206" cy="240"/>
              </a:xfrm>
            </p:grpSpPr>
            <p:sp>
              <p:nvSpPr>
                <p:cNvPr id="1314"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15"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16"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17"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1346" name="TextBox 1345"/>
            <p:cNvSpPr txBox="1"/>
            <p:nvPr/>
          </p:nvSpPr>
          <p:spPr>
            <a:xfrm>
              <a:off x="6477000" y="5334000"/>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sp>
        <p:nvSpPr>
          <p:cNvPr id="485"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2" name="Group 175"/>
          <p:cNvGrpSpPr>
            <a:grpSpLocks/>
          </p:cNvGrpSpPr>
          <p:nvPr/>
        </p:nvGrpSpPr>
        <p:grpSpPr bwMode="auto">
          <a:xfrm>
            <a:off x="3657599" y="3176940"/>
            <a:ext cx="612132" cy="504797"/>
            <a:chOff x="720" y="2016"/>
            <a:chExt cx="2112" cy="1539"/>
          </a:xfrm>
        </p:grpSpPr>
        <p:sp>
          <p:nvSpPr>
            <p:cNvPr id="1105"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06"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3" name="Group 178"/>
            <p:cNvGrpSpPr>
              <a:grpSpLocks/>
            </p:cNvGrpSpPr>
            <p:nvPr/>
          </p:nvGrpSpPr>
          <p:grpSpPr bwMode="auto">
            <a:xfrm>
              <a:off x="1005" y="2139"/>
              <a:ext cx="400" cy="429"/>
              <a:chOff x="1680" y="3120"/>
              <a:chExt cx="336" cy="336"/>
            </a:xfrm>
          </p:grpSpPr>
          <p:sp>
            <p:nvSpPr>
              <p:cNvPr id="1145"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6"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108"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4" name="Group 182"/>
            <p:cNvGrpSpPr>
              <a:grpSpLocks/>
            </p:cNvGrpSpPr>
            <p:nvPr/>
          </p:nvGrpSpPr>
          <p:grpSpPr bwMode="auto">
            <a:xfrm>
              <a:off x="1005" y="2139"/>
              <a:ext cx="400" cy="429"/>
              <a:chOff x="1680" y="3120"/>
              <a:chExt cx="336" cy="336"/>
            </a:xfrm>
          </p:grpSpPr>
          <p:sp>
            <p:nvSpPr>
              <p:cNvPr id="1143"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4"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5" name="Group 185"/>
            <p:cNvGrpSpPr>
              <a:grpSpLocks/>
            </p:cNvGrpSpPr>
            <p:nvPr/>
          </p:nvGrpSpPr>
          <p:grpSpPr bwMode="auto">
            <a:xfrm>
              <a:off x="1576" y="2139"/>
              <a:ext cx="400" cy="429"/>
              <a:chOff x="1680" y="3120"/>
              <a:chExt cx="336" cy="336"/>
            </a:xfrm>
          </p:grpSpPr>
          <p:sp>
            <p:nvSpPr>
              <p:cNvPr id="1141"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2"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6" name="Group 188"/>
            <p:cNvGrpSpPr>
              <a:grpSpLocks/>
            </p:cNvGrpSpPr>
            <p:nvPr/>
          </p:nvGrpSpPr>
          <p:grpSpPr bwMode="auto">
            <a:xfrm>
              <a:off x="2147" y="2139"/>
              <a:ext cx="400" cy="429"/>
              <a:chOff x="1680" y="3120"/>
              <a:chExt cx="336" cy="336"/>
            </a:xfrm>
          </p:grpSpPr>
          <p:sp>
            <p:nvSpPr>
              <p:cNvPr id="1139"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0"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7" name="Group 191"/>
            <p:cNvGrpSpPr>
              <a:grpSpLocks/>
            </p:cNvGrpSpPr>
            <p:nvPr/>
          </p:nvGrpSpPr>
          <p:grpSpPr bwMode="auto">
            <a:xfrm>
              <a:off x="1094" y="3055"/>
              <a:ext cx="1372" cy="497"/>
              <a:chOff x="1111" y="3055"/>
              <a:chExt cx="1372" cy="497"/>
            </a:xfrm>
          </p:grpSpPr>
          <p:grpSp>
            <p:nvGrpSpPr>
              <p:cNvPr id="18" name="Group 192"/>
              <p:cNvGrpSpPr>
                <a:grpSpLocks/>
              </p:cNvGrpSpPr>
              <p:nvPr/>
            </p:nvGrpSpPr>
            <p:grpSpPr bwMode="auto">
              <a:xfrm>
                <a:off x="1584" y="3136"/>
                <a:ext cx="410" cy="416"/>
                <a:chOff x="2199" y="3610"/>
                <a:chExt cx="345" cy="326"/>
              </a:xfrm>
            </p:grpSpPr>
            <p:grpSp>
              <p:nvGrpSpPr>
                <p:cNvPr id="19" name="Group 193"/>
                <p:cNvGrpSpPr>
                  <a:grpSpLocks/>
                </p:cNvGrpSpPr>
                <p:nvPr/>
              </p:nvGrpSpPr>
              <p:grpSpPr bwMode="auto">
                <a:xfrm>
                  <a:off x="2199" y="3610"/>
                  <a:ext cx="345" cy="326"/>
                  <a:chOff x="2199" y="3610"/>
                  <a:chExt cx="345" cy="326"/>
                </a:xfrm>
              </p:grpSpPr>
              <p:sp>
                <p:nvSpPr>
                  <p:cNvPr id="1135"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0" name="Group 195"/>
                  <p:cNvGrpSpPr>
                    <a:grpSpLocks/>
                  </p:cNvGrpSpPr>
                  <p:nvPr/>
                </p:nvGrpSpPr>
                <p:grpSpPr bwMode="auto">
                  <a:xfrm>
                    <a:off x="2228" y="3648"/>
                    <a:ext cx="288" cy="288"/>
                    <a:chOff x="2208" y="3648"/>
                    <a:chExt cx="288" cy="288"/>
                  </a:xfrm>
                </p:grpSpPr>
                <p:sp>
                  <p:nvSpPr>
                    <p:cNvPr id="1137"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8"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134"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128"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9"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0"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1"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2"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1" name="Group 204"/>
            <p:cNvGrpSpPr>
              <a:grpSpLocks/>
            </p:cNvGrpSpPr>
            <p:nvPr/>
          </p:nvGrpSpPr>
          <p:grpSpPr bwMode="auto">
            <a:xfrm>
              <a:off x="1093" y="2323"/>
              <a:ext cx="1372" cy="221"/>
              <a:chOff x="1093" y="2323"/>
              <a:chExt cx="1372" cy="221"/>
            </a:xfrm>
          </p:grpSpPr>
          <p:sp>
            <p:nvSpPr>
              <p:cNvPr id="1121"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2"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3"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4"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5"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6"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2" name="Group 211"/>
            <p:cNvGrpSpPr>
              <a:grpSpLocks/>
            </p:cNvGrpSpPr>
            <p:nvPr/>
          </p:nvGrpSpPr>
          <p:grpSpPr bwMode="auto">
            <a:xfrm>
              <a:off x="1094" y="2707"/>
              <a:ext cx="1372" cy="221"/>
              <a:chOff x="1093" y="2323"/>
              <a:chExt cx="1372" cy="221"/>
            </a:xfrm>
          </p:grpSpPr>
          <p:sp>
            <p:nvSpPr>
              <p:cNvPr id="1115"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6"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7"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8"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9"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0"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23" name="Group 89"/>
          <p:cNvGrpSpPr>
            <a:grpSpLocks/>
          </p:cNvGrpSpPr>
          <p:nvPr/>
        </p:nvGrpSpPr>
        <p:grpSpPr bwMode="auto">
          <a:xfrm>
            <a:off x="1752600" y="838200"/>
            <a:ext cx="838201" cy="670200"/>
            <a:chOff x="240" y="1152"/>
            <a:chExt cx="1392" cy="1113"/>
          </a:xfrm>
          <a:effectLst>
            <a:outerShdw blurRad="50800" dist="38100" dir="2700000" algn="tl" rotWithShape="0">
              <a:prstClr val="black">
                <a:alpha val="40000"/>
              </a:prstClr>
            </a:outerShdw>
          </a:effectLst>
        </p:grpSpPr>
        <p:pic>
          <p:nvPicPr>
            <p:cNvPr id="1027" name="Picture 90"/>
            <p:cNvPicPr>
              <a:picLocks noChangeAspect="1" noChangeArrowheads="1"/>
            </p:cNvPicPr>
            <p:nvPr/>
          </p:nvPicPr>
          <p:blipFill>
            <a:blip r:embed="rId5" cstate="print"/>
            <a:srcRect/>
            <a:stretch>
              <a:fillRect/>
            </a:stretch>
          </p:blipFill>
          <p:spPr bwMode="auto">
            <a:xfrm>
              <a:off x="240" y="1152"/>
              <a:ext cx="1392" cy="1113"/>
            </a:xfrm>
            <a:prstGeom prst="rect">
              <a:avLst/>
            </a:prstGeom>
            <a:noFill/>
            <a:ln w="15875" algn="ctr">
              <a:solidFill>
                <a:schemeClr val="tx1"/>
              </a:solidFill>
              <a:miter lim="800000"/>
              <a:headEnd/>
              <a:tailEnd/>
            </a:ln>
          </p:spPr>
        </p:pic>
        <p:sp>
          <p:nvSpPr>
            <p:cNvPr id="1028" name="WordArt 91"/>
            <p:cNvSpPr>
              <a:spLocks noChangeArrowheads="1" noChangeShapeType="1" noTextEdit="1"/>
            </p:cNvSpPr>
            <p:nvPr/>
          </p:nvSpPr>
          <p:spPr bwMode="auto">
            <a:xfrm>
              <a:off x="990" y="1248"/>
              <a:ext cx="552" cy="244"/>
            </a:xfrm>
            <a:prstGeom prst="rect">
              <a:avLst/>
            </a:prstGeom>
          </p:spPr>
          <p:txBody>
            <a:bodyPr wrap="none" fromWordArt="1">
              <a:prstTxWarp prst="textPlain">
                <a:avLst>
                  <a:gd name="adj" fmla="val 50000"/>
                </a:avLst>
              </a:prstTxWarp>
            </a:bodyPr>
            <a:lstStyle/>
            <a:p>
              <a:pPr algn="ctr" rtl="0"/>
              <a:r>
                <a:rPr lang="en-US" sz="3600" b="1" kern="10" spc="0" dirty="0">
                  <a:ln w="9525">
                    <a:solidFill>
                      <a:srgbClr val="000000"/>
                    </a:solidFill>
                    <a:round/>
                    <a:headEnd/>
                    <a:tailEnd/>
                  </a:ln>
                  <a:solidFill>
                    <a:srgbClr val="FFFFFF"/>
                  </a:solidFill>
                  <a:latin typeface="Arial"/>
                  <a:cs typeface="Arial"/>
                </a:rPr>
                <a:t>IRS</a:t>
              </a:r>
            </a:p>
          </p:txBody>
        </p:sp>
      </p:grpSp>
      <p:grpSp>
        <p:nvGrpSpPr>
          <p:cNvPr id="24"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6"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25"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7"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26"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27"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9"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nvGrpSpPr>
          <p:cNvPr id="748" name="Group 313"/>
          <p:cNvGrpSpPr>
            <a:grpSpLocks/>
          </p:cNvGrpSpPr>
          <p:nvPr/>
        </p:nvGrpSpPr>
        <p:grpSpPr bwMode="auto">
          <a:xfrm>
            <a:off x="3959866" y="3479184"/>
            <a:ext cx="612133" cy="504797"/>
            <a:chOff x="720" y="2016"/>
            <a:chExt cx="2112" cy="1539"/>
          </a:xfrm>
        </p:grpSpPr>
        <p:sp>
          <p:nvSpPr>
            <p:cNvPr id="1240"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41"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49" name="Group 316"/>
            <p:cNvGrpSpPr>
              <a:grpSpLocks/>
            </p:cNvGrpSpPr>
            <p:nvPr/>
          </p:nvGrpSpPr>
          <p:grpSpPr bwMode="auto">
            <a:xfrm>
              <a:off x="1005" y="2139"/>
              <a:ext cx="400" cy="429"/>
              <a:chOff x="1680" y="3120"/>
              <a:chExt cx="336" cy="336"/>
            </a:xfrm>
          </p:grpSpPr>
          <p:sp>
            <p:nvSpPr>
              <p:cNvPr id="1280"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81"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243"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50" name="Group 320"/>
            <p:cNvGrpSpPr>
              <a:grpSpLocks/>
            </p:cNvGrpSpPr>
            <p:nvPr/>
          </p:nvGrpSpPr>
          <p:grpSpPr bwMode="auto">
            <a:xfrm>
              <a:off x="1005" y="2139"/>
              <a:ext cx="400" cy="429"/>
              <a:chOff x="1680" y="3120"/>
              <a:chExt cx="336" cy="336"/>
            </a:xfrm>
          </p:grpSpPr>
          <p:sp>
            <p:nvSpPr>
              <p:cNvPr id="1278"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9"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1" name="Group 323"/>
            <p:cNvGrpSpPr>
              <a:grpSpLocks/>
            </p:cNvGrpSpPr>
            <p:nvPr/>
          </p:nvGrpSpPr>
          <p:grpSpPr bwMode="auto">
            <a:xfrm>
              <a:off x="1576" y="2139"/>
              <a:ext cx="400" cy="429"/>
              <a:chOff x="1680" y="3120"/>
              <a:chExt cx="336" cy="336"/>
            </a:xfrm>
          </p:grpSpPr>
          <p:sp>
            <p:nvSpPr>
              <p:cNvPr id="1276"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7"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2" name="Group 326"/>
            <p:cNvGrpSpPr>
              <a:grpSpLocks/>
            </p:cNvGrpSpPr>
            <p:nvPr/>
          </p:nvGrpSpPr>
          <p:grpSpPr bwMode="auto">
            <a:xfrm>
              <a:off x="2147" y="2139"/>
              <a:ext cx="400" cy="429"/>
              <a:chOff x="1680" y="3120"/>
              <a:chExt cx="336" cy="336"/>
            </a:xfrm>
          </p:grpSpPr>
          <p:sp>
            <p:nvSpPr>
              <p:cNvPr id="1274"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5"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3" name="Group 329"/>
            <p:cNvGrpSpPr>
              <a:grpSpLocks/>
            </p:cNvGrpSpPr>
            <p:nvPr/>
          </p:nvGrpSpPr>
          <p:grpSpPr bwMode="auto">
            <a:xfrm>
              <a:off x="1094" y="3055"/>
              <a:ext cx="1372" cy="497"/>
              <a:chOff x="1111" y="3055"/>
              <a:chExt cx="1372" cy="497"/>
            </a:xfrm>
          </p:grpSpPr>
          <p:grpSp>
            <p:nvGrpSpPr>
              <p:cNvPr id="754" name="Group 330"/>
              <p:cNvGrpSpPr>
                <a:grpSpLocks/>
              </p:cNvGrpSpPr>
              <p:nvPr/>
            </p:nvGrpSpPr>
            <p:grpSpPr bwMode="auto">
              <a:xfrm>
                <a:off x="1584" y="3136"/>
                <a:ext cx="410" cy="416"/>
                <a:chOff x="2199" y="3610"/>
                <a:chExt cx="345" cy="326"/>
              </a:xfrm>
            </p:grpSpPr>
            <p:grpSp>
              <p:nvGrpSpPr>
                <p:cNvPr id="755" name="Group 331"/>
                <p:cNvGrpSpPr>
                  <a:grpSpLocks/>
                </p:cNvGrpSpPr>
                <p:nvPr/>
              </p:nvGrpSpPr>
              <p:grpSpPr bwMode="auto">
                <a:xfrm>
                  <a:off x="2199" y="3610"/>
                  <a:ext cx="345" cy="326"/>
                  <a:chOff x="2199" y="3610"/>
                  <a:chExt cx="345" cy="326"/>
                </a:xfrm>
              </p:grpSpPr>
              <p:sp>
                <p:nvSpPr>
                  <p:cNvPr id="1270"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56" name="Group 333"/>
                  <p:cNvGrpSpPr>
                    <a:grpSpLocks/>
                  </p:cNvGrpSpPr>
                  <p:nvPr/>
                </p:nvGrpSpPr>
                <p:grpSpPr bwMode="auto">
                  <a:xfrm>
                    <a:off x="2228" y="3648"/>
                    <a:ext cx="288" cy="288"/>
                    <a:chOff x="2208" y="3648"/>
                    <a:chExt cx="288" cy="288"/>
                  </a:xfrm>
                </p:grpSpPr>
                <p:sp>
                  <p:nvSpPr>
                    <p:cNvPr id="1272"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3"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269"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263"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4"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5"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6"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7"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7" name="Group 342"/>
            <p:cNvGrpSpPr>
              <a:grpSpLocks/>
            </p:cNvGrpSpPr>
            <p:nvPr/>
          </p:nvGrpSpPr>
          <p:grpSpPr bwMode="auto">
            <a:xfrm>
              <a:off x="1093" y="2323"/>
              <a:ext cx="1372" cy="221"/>
              <a:chOff x="1093" y="2323"/>
              <a:chExt cx="1372" cy="221"/>
            </a:xfrm>
          </p:grpSpPr>
          <p:sp>
            <p:nvSpPr>
              <p:cNvPr id="1256"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7"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8"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9"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0"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1"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8" name="Group 349"/>
            <p:cNvGrpSpPr>
              <a:grpSpLocks/>
            </p:cNvGrpSpPr>
            <p:nvPr/>
          </p:nvGrpSpPr>
          <p:grpSpPr bwMode="auto">
            <a:xfrm>
              <a:off x="1094" y="2707"/>
              <a:ext cx="1372" cy="221"/>
              <a:chOff x="1093" y="2323"/>
              <a:chExt cx="1372" cy="221"/>
            </a:xfrm>
          </p:grpSpPr>
          <p:sp>
            <p:nvSpPr>
              <p:cNvPr id="1250"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1"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2"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3"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4"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5"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635" name="Rectangle 634"/>
          <p:cNvSpPr/>
          <p:nvPr/>
        </p:nvSpPr>
        <p:spPr>
          <a:xfrm>
            <a:off x="4572000" y="1380744"/>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nvGrpSpPr>
          <p:cNvPr id="765" name="Group 396"/>
          <p:cNvGrpSpPr>
            <a:grpSpLocks/>
          </p:cNvGrpSpPr>
          <p:nvPr/>
        </p:nvGrpSpPr>
        <p:grpSpPr bwMode="auto">
          <a:xfrm>
            <a:off x="3581400" y="3505200"/>
            <a:ext cx="416032" cy="495523"/>
            <a:chOff x="2112" y="3264"/>
            <a:chExt cx="768" cy="912"/>
          </a:xfrm>
        </p:grpSpPr>
        <p:sp>
          <p:nvSpPr>
            <p:cNvPr id="573" name="Rectangle 397"/>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4" name="Rectangle 398"/>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5"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576"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766" name="Group 528"/>
          <p:cNvGrpSpPr>
            <a:grpSpLocks/>
          </p:cNvGrpSpPr>
          <p:nvPr/>
        </p:nvGrpSpPr>
        <p:grpSpPr bwMode="auto">
          <a:xfrm>
            <a:off x="4038600" y="3810000"/>
            <a:ext cx="1321448" cy="589320"/>
            <a:chOff x="64" y="468"/>
            <a:chExt cx="1264" cy="565"/>
          </a:xfrm>
        </p:grpSpPr>
        <p:grpSp>
          <p:nvGrpSpPr>
            <p:cNvPr id="767" name="Group 529"/>
            <p:cNvGrpSpPr>
              <a:grpSpLocks/>
            </p:cNvGrpSpPr>
            <p:nvPr/>
          </p:nvGrpSpPr>
          <p:grpSpPr bwMode="auto">
            <a:xfrm>
              <a:off x="432" y="468"/>
              <a:ext cx="528" cy="305"/>
              <a:chOff x="384" y="2400"/>
              <a:chExt cx="1248" cy="720"/>
            </a:xfrm>
          </p:grpSpPr>
          <p:sp>
            <p:nvSpPr>
              <p:cNvPr id="477"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8"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9"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00" name="Group 533"/>
              <p:cNvGrpSpPr>
                <a:grpSpLocks/>
              </p:cNvGrpSpPr>
              <p:nvPr/>
            </p:nvGrpSpPr>
            <p:grpSpPr bwMode="auto">
              <a:xfrm>
                <a:off x="760" y="2677"/>
                <a:ext cx="502" cy="443"/>
                <a:chOff x="805" y="2677"/>
                <a:chExt cx="502" cy="443"/>
              </a:xfrm>
            </p:grpSpPr>
            <p:sp>
              <p:nvSpPr>
                <p:cNvPr id="483"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4"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481"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2"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476"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grpSp>
        <p:nvGrpSpPr>
          <p:cNvPr id="801" name="Group 852"/>
          <p:cNvGrpSpPr/>
          <p:nvPr/>
        </p:nvGrpSpPr>
        <p:grpSpPr>
          <a:xfrm>
            <a:off x="91440" y="1734458"/>
            <a:ext cx="1600200" cy="475342"/>
            <a:chOff x="654135" y="0"/>
            <a:chExt cx="2271278" cy="674688"/>
          </a:xfrm>
        </p:grpSpPr>
        <p:grpSp>
          <p:nvGrpSpPr>
            <p:cNvPr id="802" name="Group 40"/>
            <p:cNvGrpSpPr/>
            <p:nvPr/>
          </p:nvGrpSpPr>
          <p:grpSpPr>
            <a:xfrm>
              <a:off x="1143000" y="0"/>
              <a:ext cx="759023" cy="674688"/>
              <a:chOff x="4572000" y="990603"/>
              <a:chExt cx="759023" cy="674688"/>
            </a:xfrm>
          </p:grpSpPr>
          <p:grpSp>
            <p:nvGrpSpPr>
              <p:cNvPr id="803"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grpSp>
        <p:nvGrpSpPr>
          <p:cNvPr id="278" name="Form 8609 Bottom"/>
          <p:cNvGrpSpPr/>
          <p:nvPr/>
        </p:nvGrpSpPr>
        <p:grpSpPr>
          <a:xfrm>
            <a:off x="955235" y="3749878"/>
            <a:ext cx="582211" cy="762000"/>
            <a:chOff x="4240246" y="914400"/>
            <a:chExt cx="582211" cy="762000"/>
          </a:xfrm>
        </p:grpSpPr>
        <p:sp>
          <p:nvSpPr>
            <p:cNvPr id="279" name="Rectangle 278"/>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TextBox 279"/>
            <p:cNvSpPr txBox="1"/>
            <p:nvPr/>
          </p:nvSpPr>
          <p:spPr>
            <a:xfrm>
              <a:off x="4240246" y="1006461"/>
              <a:ext cx="582211" cy="412421"/>
            </a:xfrm>
            <a:prstGeom prst="rect">
              <a:avLst/>
            </a:prstGeom>
            <a:noFill/>
          </p:spPr>
          <p:txBody>
            <a:bodyPr wrap="none" rtlCol="0">
              <a:spAutoFit/>
            </a:bodyPr>
            <a:lstStyle/>
            <a:p>
              <a:pPr algn="ctr">
                <a:lnSpc>
                  <a:spcPct val="80000"/>
                </a:lnSpc>
              </a:pPr>
              <a:r>
                <a:rPr lang="en-US" sz="1200" b="1" dirty="0">
                  <a:latin typeface="Arial" pitchFamily="34" charset="0"/>
                  <a:cs typeface="Arial" pitchFamily="34" charset="0"/>
                </a:rPr>
                <a:t>Form</a:t>
              </a:r>
            </a:p>
            <a:p>
              <a:pPr algn="ctr">
                <a:lnSpc>
                  <a:spcPct val="80000"/>
                </a:lnSpc>
              </a:pPr>
              <a:r>
                <a:rPr lang="en-US" sz="1400" b="1" dirty="0">
                  <a:latin typeface="Arial" pitchFamily="34" charset="0"/>
                  <a:cs typeface="Arial" pitchFamily="34" charset="0"/>
                </a:rPr>
                <a:t>8609</a:t>
              </a:r>
            </a:p>
          </p:txBody>
        </p:sp>
      </p:grpSp>
      <p:sp>
        <p:nvSpPr>
          <p:cNvPr id="368" name="Isosceles Triangle 367"/>
          <p:cNvSpPr/>
          <p:nvPr/>
        </p:nvSpPr>
        <p:spPr>
          <a:xfrm>
            <a:off x="3657600" y="3352800"/>
            <a:ext cx="795528" cy="685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9" name="Straight Connector 368"/>
          <p:cNvCxnSpPr>
            <a:stCxn id="368" idx="1"/>
          </p:cNvCxnSpPr>
          <p:nvPr/>
        </p:nvCxnSpPr>
        <p:spPr>
          <a:xfrm rot="10800000">
            <a:off x="3352800" y="3657600"/>
            <a:ext cx="503682"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9" name="Group 713"/>
          <p:cNvGrpSpPr/>
          <p:nvPr/>
        </p:nvGrpSpPr>
        <p:grpSpPr>
          <a:xfrm>
            <a:off x="5257800" y="2438400"/>
            <a:ext cx="795528" cy="685800"/>
            <a:chOff x="7620000" y="1981200"/>
            <a:chExt cx="795528" cy="685800"/>
          </a:xfrm>
        </p:grpSpPr>
        <p:sp>
          <p:nvSpPr>
            <p:cNvPr id="371" name="Isosceles Triangle 370"/>
            <p:cNvSpPr/>
            <p:nvPr/>
          </p:nvSpPr>
          <p:spPr>
            <a:xfrm>
              <a:off x="7620000" y="1981200"/>
              <a:ext cx="795528" cy="685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TextBox 371"/>
            <p:cNvSpPr txBox="1"/>
            <p:nvPr/>
          </p:nvSpPr>
          <p:spPr>
            <a:xfrm>
              <a:off x="7707423" y="2286000"/>
              <a:ext cx="620683" cy="307777"/>
            </a:xfrm>
            <a:prstGeom prst="rect">
              <a:avLst/>
            </a:prstGeom>
            <a:noFill/>
          </p:spPr>
          <p:txBody>
            <a:bodyPr wrap="none" rtlCol="0">
              <a:spAutoFit/>
            </a:bodyPr>
            <a:lstStyle/>
            <a:p>
              <a:pPr algn="ctr"/>
              <a:r>
                <a:rPr lang="en-US" sz="1400" b="1" dirty="0">
                  <a:latin typeface="Arial" pitchFamily="34" charset="0"/>
                  <a:cs typeface="Arial" pitchFamily="34" charset="0"/>
                </a:rPr>
                <a:t>Fund</a:t>
              </a:r>
            </a:p>
          </p:txBody>
        </p:sp>
      </p:grpSp>
      <p:cxnSp>
        <p:nvCxnSpPr>
          <p:cNvPr id="373" name="Straight Connector 372"/>
          <p:cNvCxnSpPr>
            <a:stCxn id="371" idx="5"/>
          </p:cNvCxnSpPr>
          <p:nvPr/>
        </p:nvCxnSpPr>
        <p:spPr>
          <a:xfrm flipV="1">
            <a:off x="5854446" y="1752600"/>
            <a:ext cx="393954" cy="1028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a:stCxn id="368" idx="5"/>
            <a:endCxn id="371" idx="3"/>
          </p:cNvCxnSpPr>
          <p:nvPr/>
        </p:nvCxnSpPr>
        <p:spPr>
          <a:xfrm flipV="1">
            <a:off x="4254246" y="3124200"/>
            <a:ext cx="1401318" cy="571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Isosceles Triangle 365"/>
          <p:cNvSpPr/>
          <p:nvPr/>
        </p:nvSpPr>
        <p:spPr>
          <a:xfrm>
            <a:off x="3657600" y="3352800"/>
            <a:ext cx="795528" cy="685800"/>
          </a:xfrm>
          <a:prstGeom prst="triangle">
            <a:avLst/>
          </a:prstGeom>
          <a:noFill/>
          <a:ln>
            <a:solidFill>
              <a:srgbClr val="9900CC"/>
            </a:solidFill>
          </a:ln>
          <a:effectLst>
            <a:glow rad="63500">
              <a:srgbClr val="9900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0" name="Group 764"/>
          <p:cNvGrpSpPr/>
          <p:nvPr/>
        </p:nvGrpSpPr>
        <p:grpSpPr>
          <a:xfrm>
            <a:off x="4572000" y="749808"/>
            <a:ext cx="990600" cy="990600"/>
            <a:chOff x="4572000" y="762000"/>
            <a:chExt cx="990600" cy="990600"/>
          </a:xfrm>
        </p:grpSpPr>
        <p:grpSp>
          <p:nvGrpSpPr>
            <p:cNvPr id="811" name="Group 629"/>
            <p:cNvGrpSpPr/>
            <p:nvPr/>
          </p:nvGrpSpPr>
          <p:grpSpPr>
            <a:xfrm>
              <a:off x="4638784" y="762000"/>
              <a:ext cx="619016" cy="762000"/>
              <a:chOff x="4221842" y="914400"/>
              <a:chExt cx="619016" cy="762000"/>
            </a:xfrm>
          </p:grpSpPr>
          <p:sp>
            <p:nvSpPr>
              <p:cNvPr id="378" name="Rectangle 377"/>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TextBox 379"/>
              <p:cNvSpPr txBox="1"/>
              <p:nvPr/>
            </p:nvSpPr>
            <p:spPr>
              <a:xfrm>
                <a:off x="4221842" y="1056283"/>
                <a:ext cx="619016" cy="391517"/>
              </a:xfrm>
              <a:prstGeom prst="rect">
                <a:avLst/>
              </a:prstGeom>
              <a:noFill/>
            </p:spPr>
            <p:txBody>
              <a:bodyPr wrap="none" rtlCol="0">
                <a:spAutoFit/>
              </a:bodyPr>
              <a:lstStyle/>
              <a:p>
                <a:pPr algn="ctr">
                  <a:lnSpc>
                    <a:spcPct val="80000"/>
                  </a:lnSpc>
                </a:pPr>
                <a:r>
                  <a:rPr lang="en-US" sz="1200" b="1" dirty="0"/>
                  <a:t>Tax</a:t>
                </a:r>
              </a:p>
              <a:p>
                <a:pPr algn="ctr">
                  <a:lnSpc>
                    <a:spcPct val="80000"/>
                  </a:lnSpc>
                </a:pPr>
                <a:r>
                  <a:rPr lang="en-US" sz="1200" b="1" dirty="0"/>
                  <a:t>Return</a:t>
                </a:r>
              </a:p>
            </p:txBody>
          </p:sp>
        </p:grpSp>
        <p:sp>
          <p:nvSpPr>
            <p:cNvPr id="377" name="Rectangle 376"/>
            <p:cNvSpPr/>
            <p:nvPr/>
          </p:nvSpPr>
          <p:spPr>
            <a:xfrm>
              <a:off x="4572000" y="1382627"/>
              <a:ext cx="990600" cy="3699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sp>
        <p:nvSpPr>
          <p:cNvPr id="390" name="TextBox 389"/>
          <p:cNvSpPr txBox="1"/>
          <p:nvPr/>
        </p:nvSpPr>
        <p:spPr>
          <a:xfrm>
            <a:off x="3474720" y="1325880"/>
            <a:ext cx="914400" cy="400110"/>
          </a:xfrm>
          <a:prstGeom prst="rect">
            <a:avLst/>
          </a:prstGeom>
          <a:noFill/>
        </p:spPr>
        <p:txBody>
          <a:bodyPr wrap="square" rtlCol="0">
            <a:spAutoFit/>
          </a:bodyPr>
          <a:lstStyle/>
          <a:p>
            <a:r>
              <a:rPr lang="en-US" sz="2000" b="1" dirty="0">
                <a:latin typeface="Arial" pitchFamily="34" charset="0"/>
                <a:cs typeface="Arial" pitchFamily="34" charset="0"/>
              </a:rPr>
              <a:t>x 10 =</a:t>
            </a:r>
          </a:p>
        </p:txBody>
      </p:sp>
      <p:sp>
        <p:nvSpPr>
          <p:cNvPr id="391" name="Rectangle 390"/>
          <p:cNvSpPr/>
          <p:nvPr/>
        </p:nvSpPr>
        <p:spPr>
          <a:xfrm>
            <a:off x="4267200" y="1364802"/>
            <a:ext cx="11430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 M</a:t>
            </a:r>
          </a:p>
        </p:txBody>
      </p:sp>
      <p:sp>
        <p:nvSpPr>
          <p:cNvPr id="845" name="450k reservation"/>
          <p:cNvSpPr/>
          <p:nvPr/>
        </p:nvSpPr>
        <p:spPr>
          <a:xfrm>
            <a:off x="3545767" y="2968924"/>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sp>
        <p:nvSpPr>
          <p:cNvPr id="28" name="Title 27"/>
          <p:cNvSpPr>
            <a:spLocks noGrp="1"/>
          </p:cNvSpPr>
          <p:nvPr>
            <p:ph type="title" idx="4294967295"/>
          </p:nvPr>
        </p:nvSpPr>
        <p:spPr>
          <a:xfrm>
            <a:off x="55563" y="-1295400"/>
            <a:ext cx="9088437" cy="884237"/>
          </a:xfrm>
        </p:spPr>
        <p:txBody>
          <a:bodyPr>
            <a:normAutofit fontScale="90000"/>
          </a:bodyPr>
          <a:lstStyle/>
          <a:p>
            <a:r>
              <a:rPr lang="en-US" dirty="0"/>
              <a:t>Placed-in-service package, 8609s, etc.</a:t>
            </a:r>
          </a:p>
        </p:txBody>
      </p:sp>
      <p:sp>
        <p:nvSpPr>
          <p:cNvPr id="287" name="450k reservation"/>
          <p:cNvSpPr/>
          <p:nvPr/>
        </p:nvSpPr>
        <p:spPr>
          <a:xfrm>
            <a:off x="3545767" y="2968924"/>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sp>
        <p:nvSpPr>
          <p:cNvPr id="220" name="Rectangle 219" hidden="1"/>
          <p:cNvSpPr/>
          <p:nvPr/>
        </p:nvSpPr>
        <p:spPr>
          <a:xfrm>
            <a:off x="2225911" y="3332029"/>
            <a:ext cx="561474" cy="762000"/>
          </a:xfrm>
          <a:prstGeom prst="rect">
            <a:avLst/>
          </a:prstGeom>
          <a:noFill/>
          <a:ln w="12700">
            <a:solidFill>
              <a:srgbClr val="01D5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26" name="Group 1025" hidden="1"/>
          <p:cNvGrpSpPr/>
          <p:nvPr/>
        </p:nvGrpSpPr>
        <p:grpSpPr>
          <a:xfrm>
            <a:off x="2181952" y="3240236"/>
            <a:ext cx="649392" cy="945586"/>
            <a:chOff x="2370412" y="4511878"/>
            <a:chExt cx="329844" cy="288722"/>
          </a:xfrm>
        </p:grpSpPr>
        <p:cxnSp>
          <p:nvCxnSpPr>
            <p:cNvPr id="31" name="Straight Connector 30"/>
            <p:cNvCxnSpPr/>
            <p:nvPr/>
          </p:nvCxnSpPr>
          <p:spPr>
            <a:xfrm>
              <a:off x="2535334" y="4511878"/>
              <a:ext cx="0" cy="288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a:off x="2370412" y="4656239"/>
              <a:ext cx="329844"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31" name="Straight Connector 1030" hidden="1"/>
          <p:cNvCxnSpPr/>
          <p:nvPr/>
        </p:nvCxnSpPr>
        <p:spPr>
          <a:xfrm flipV="1">
            <a:off x="2004365" y="3332029"/>
            <a:ext cx="1047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hidden="1"/>
          <p:cNvCxnSpPr/>
          <p:nvPr/>
        </p:nvCxnSpPr>
        <p:spPr>
          <a:xfrm flipV="1">
            <a:off x="1913643" y="4094029"/>
            <a:ext cx="1047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3" name="Straight Connector 1032" hidden="1"/>
          <p:cNvCxnSpPr/>
          <p:nvPr/>
        </p:nvCxnSpPr>
        <p:spPr>
          <a:xfrm flipV="1">
            <a:off x="2225911" y="3050977"/>
            <a:ext cx="0" cy="12033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hidden="1"/>
          <p:cNvCxnSpPr/>
          <p:nvPr/>
        </p:nvCxnSpPr>
        <p:spPr>
          <a:xfrm flipV="1">
            <a:off x="2787385" y="3134318"/>
            <a:ext cx="0" cy="1203383"/>
          </a:xfrm>
          <a:prstGeom prst="line">
            <a:avLst/>
          </a:prstGeom>
        </p:spPr>
        <p:style>
          <a:lnRef idx="1">
            <a:schemeClr val="accent1"/>
          </a:lnRef>
          <a:fillRef idx="0">
            <a:schemeClr val="accent1"/>
          </a:fillRef>
          <a:effectRef idx="0">
            <a:schemeClr val="accent1"/>
          </a:effectRef>
          <a:fontRef idx="minor">
            <a:schemeClr val="tx1"/>
          </a:fontRef>
        </p:style>
      </p:cxnSp>
      <p:sp>
        <p:nvSpPr>
          <p:cNvPr id="242" name="XXXXXXXXXXXXXXXXXXXXXXXXXXXXX"/>
          <p:cNvSpPr/>
          <p:nvPr/>
        </p:nvSpPr>
        <p:spPr>
          <a:xfrm>
            <a:off x="1" y="12212"/>
            <a:ext cx="9144000" cy="6369538"/>
          </a:xfrm>
          <a:custGeom>
            <a:avLst/>
            <a:gdLst/>
            <a:ahLst/>
            <a:cxnLst/>
            <a:rect l="l" t="t" r="r" b="b"/>
            <a:pathLst>
              <a:path w="9184157" h="6369538">
                <a:moveTo>
                  <a:pt x="0" y="0"/>
                </a:moveTo>
                <a:lnTo>
                  <a:pt x="9184157" y="0"/>
                </a:lnTo>
                <a:lnTo>
                  <a:pt x="9184157" y="6255238"/>
                </a:lnTo>
                <a:lnTo>
                  <a:pt x="7806296" y="6255238"/>
                </a:lnTo>
                <a:lnTo>
                  <a:pt x="7806296" y="6369538"/>
                </a:lnTo>
                <a:lnTo>
                  <a:pt x="0" y="6369538"/>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5" name="Form 8609 Top"/>
          <p:cNvGrpSpPr/>
          <p:nvPr/>
        </p:nvGrpSpPr>
        <p:grpSpPr>
          <a:xfrm>
            <a:off x="1048364" y="3681340"/>
            <a:ext cx="582211" cy="762000"/>
            <a:chOff x="4240246" y="914400"/>
            <a:chExt cx="582211" cy="762000"/>
          </a:xfrm>
        </p:grpSpPr>
        <p:sp>
          <p:nvSpPr>
            <p:cNvPr id="276" name="Rectangle 275"/>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TextBox 276"/>
            <p:cNvSpPr txBox="1"/>
            <p:nvPr/>
          </p:nvSpPr>
          <p:spPr>
            <a:xfrm>
              <a:off x="4240246" y="1006461"/>
              <a:ext cx="582211" cy="412421"/>
            </a:xfrm>
            <a:prstGeom prst="rect">
              <a:avLst/>
            </a:prstGeom>
            <a:noFill/>
          </p:spPr>
          <p:txBody>
            <a:bodyPr wrap="none" rtlCol="0">
              <a:spAutoFit/>
            </a:bodyPr>
            <a:lstStyle/>
            <a:p>
              <a:pPr algn="ctr">
                <a:lnSpc>
                  <a:spcPct val="80000"/>
                </a:lnSpc>
              </a:pPr>
              <a:r>
                <a:rPr lang="en-US" sz="1200" b="1" dirty="0">
                  <a:latin typeface="Arial" pitchFamily="34" charset="0"/>
                  <a:cs typeface="Arial" pitchFamily="34" charset="0"/>
                </a:rPr>
                <a:t>Form</a:t>
              </a:r>
            </a:p>
            <a:p>
              <a:pPr algn="ctr">
                <a:lnSpc>
                  <a:spcPct val="80000"/>
                </a:lnSpc>
              </a:pPr>
              <a:r>
                <a:rPr lang="en-US" sz="1400" b="1" dirty="0">
                  <a:latin typeface="Arial" pitchFamily="34" charset="0"/>
                  <a:cs typeface="Arial" pitchFamily="34" charset="0"/>
                </a:rPr>
                <a:t>8609</a:t>
              </a:r>
            </a:p>
          </p:txBody>
        </p:sp>
      </p:grpSp>
      <p:sp>
        <p:nvSpPr>
          <p:cNvPr id="219" name="TextBox 218"/>
          <p:cNvSpPr txBox="1"/>
          <p:nvPr/>
        </p:nvSpPr>
        <p:spPr>
          <a:xfrm>
            <a:off x="6934579" y="5826745"/>
            <a:ext cx="1210589" cy="338554"/>
          </a:xfrm>
          <a:prstGeom prst="rect">
            <a:avLst/>
          </a:prstGeom>
          <a:noFill/>
        </p:spPr>
        <p:txBody>
          <a:bodyPr wrap="none" rtlCol="0">
            <a:spAutoFit/>
          </a:bodyPr>
          <a:lstStyle/>
          <a:p>
            <a:pPr algn="ctr"/>
            <a:r>
              <a:rPr lang="en-US" sz="1600" b="1" dirty="0">
                <a:latin typeface="Arial" pitchFamily="34" charset="0"/>
                <a:cs typeface="Arial" pitchFamily="34" charset="0"/>
              </a:rPr>
              <a:t>Form 8609</a:t>
            </a:r>
          </a:p>
        </p:txBody>
      </p:sp>
      <p:cxnSp>
        <p:nvCxnSpPr>
          <p:cNvPr id="1035" name="Straight Connector 1034"/>
          <p:cNvCxnSpPr/>
          <p:nvPr/>
        </p:nvCxnSpPr>
        <p:spPr>
          <a:xfrm flipV="1">
            <a:off x="2225911" y="2919560"/>
            <a:ext cx="4190936" cy="407924"/>
          </a:xfrm>
          <a:prstGeom prst="line">
            <a:avLst/>
          </a:prstGeom>
          <a:ln w="28575">
            <a:solidFill>
              <a:srgbClr val="01D5FF"/>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2225911" y="4094029"/>
            <a:ext cx="4190936" cy="1732716"/>
          </a:xfrm>
          <a:prstGeom prst="line">
            <a:avLst/>
          </a:prstGeom>
          <a:ln w="28575">
            <a:solidFill>
              <a:srgbClr val="01D5F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CFFF717-D7A7-4C08-8986-2785DFA1DF08}"/>
              </a:ext>
            </a:extLst>
          </p:cNvPr>
          <p:cNvPicPr>
            <a:picLocks noChangeAspect="1"/>
          </p:cNvPicPr>
          <p:nvPr/>
        </p:nvPicPr>
        <p:blipFill>
          <a:blip r:embed="rId10"/>
          <a:stretch>
            <a:fillRect/>
          </a:stretch>
        </p:blipFill>
        <p:spPr>
          <a:xfrm>
            <a:off x="6407649" y="2919560"/>
            <a:ext cx="2255249" cy="2913692"/>
          </a:xfrm>
          <a:prstGeom prst="rect">
            <a:avLst/>
          </a:prstGeom>
          <a:noFill/>
          <a:ln w="0">
            <a:solidFill>
              <a:schemeClr val="tx1"/>
            </a:solidFill>
            <a:miter lim="800000"/>
            <a:headEnd/>
            <a:tailEnd/>
          </a:ln>
          <a:effectLst>
            <a:outerShdw blurRad="203200" dist="25400" dir="3000000" sx="101000" sy="101000" algn="ctr" rotWithShape="0">
              <a:prstClr val="black">
                <a:alpha val="40000"/>
              </a:prstClr>
            </a:outerShdw>
          </a:effectLst>
        </p:spPr>
      </p:pic>
      <p:pic>
        <p:nvPicPr>
          <p:cNvPr id="254" name="Picture 253">
            <a:extLst>
              <a:ext uri="{FF2B5EF4-FFF2-40B4-BE49-F238E27FC236}">
                <a16:creationId xmlns:a16="http://schemas.microsoft.com/office/drawing/2014/main" id="{627B0410-88BB-47C1-A10F-2184F5C0291B}"/>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26000" contrast="-12000"/>
                    </a14:imgEffect>
                  </a14:imgLayer>
                </a14:imgProps>
              </a:ext>
            </a:extLst>
          </a:blip>
          <a:stretch>
            <a:fillRect/>
          </a:stretch>
        </p:blipFill>
        <p:spPr>
          <a:xfrm>
            <a:off x="6407649" y="2919560"/>
            <a:ext cx="2255249" cy="2913692"/>
          </a:xfrm>
          <a:prstGeom prst="rect">
            <a:avLst/>
          </a:prstGeom>
          <a:noFill/>
          <a:ln>
            <a:noFill/>
          </a:ln>
          <a:effectLst/>
        </p:spPr>
      </p:pic>
      <p:pic>
        <p:nvPicPr>
          <p:cNvPr id="255" name="Picture 254">
            <a:extLst>
              <a:ext uri="{FF2B5EF4-FFF2-40B4-BE49-F238E27FC236}">
                <a16:creationId xmlns:a16="http://schemas.microsoft.com/office/drawing/2014/main" id="{FEE5694E-71B1-40C5-BB39-1FA510078294}"/>
              </a:ext>
            </a:extLst>
          </p:cNvPr>
          <p:cNvPicPr>
            <a:picLocks noChangeAspect="1"/>
          </p:cNvPicPr>
          <p:nvPr/>
        </p:nvPicPr>
        <p:blipFill rotWithShape="1">
          <a:blip r:embed="rId13"/>
          <a:srcRect l="5799" t="27511" r="5120" b="55874"/>
          <a:stretch/>
        </p:blipFill>
        <p:spPr>
          <a:xfrm>
            <a:off x="6538421" y="3721168"/>
            <a:ext cx="2009019" cy="484094"/>
          </a:xfrm>
          <a:prstGeom prst="rect">
            <a:avLst/>
          </a:prstGeom>
          <a:noFill/>
          <a:ln w="19050">
            <a:solidFill>
              <a:srgbClr val="01D5FF"/>
            </a:solidFill>
            <a:miter lim="800000"/>
            <a:headEnd/>
            <a:tailEnd/>
          </a:ln>
          <a:effectLst/>
        </p:spPr>
      </p:pic>
      <p:pic>
        <p:nvPicPr>
          <p:cNvPr id="3" name="Picture 2">
            <a:extLst>
              <a:ext uri="{FF2B5EF4-FFF2-40B4-BE49-F238E27FC236}">
                <a16:creationId xmlns:a16="http://schemas.microsoft.com/office/drawing/2014/main" id="{167FE4BB-174F-47FE-B46C-4870A9B21611}"/>
              </a:ext>
            </a:extLst>
          </p:cNvPr>
          <p:cNvPicPr>
            <a:picLocks noChangeAspect="1"/>
          </p:cNvPicPr>
          <p:nvPr/>
        </p:nvPicPr>
        <p:blipFill>
          <a:blip r:embed="rId14"/>
          <a:stretch>
            <a:fillRect/>
          </a:stretch>
        </p:blipFill>
        <p:spPr>
          <a:xfrm>
            <a:off x="535754" y="2573177"/>
            <a:ext cx="8332070" cy="1999449"/>
          </a:xfrm>
          <a:prstGeom prst="rect">
            <a:avLst/>
          </a:prstGeom>
          <a:noFill/>
          <a:ln w="44450">
            <a:solidFill>
              <a:srgbClr val="01D5FF"/>
            </a:solidFill>
            <a:miter lim="800000"/>
            <a:headEnd/>
            <a:tailEnd/>
          </a:ln>
          <a:effectLst>
            <a:outerShdw blurRad="190500" dist="88900" dir="3600000" algn="tl" rotWithShape="0">
              <a:prstClr val="black">
                <a:alpha val="50000"/>
              </a:prstClr>
            </a:outerShdw>
          </a:effectLst>
        </p:spPr>
      </p:pic>
      <p:sp>
        <p:nvSpPr>
          <p:cNvPr id="1042" name="TextBox 1041"/>
          <p:cNvSpPr txBox="1"/>
          <p:nvPr/>
        </p:nvSpPr>
        <p:spPr>
          <a:xfrm>
            <a:off x="7635123" y="2976581"/>
            <a:ext cx="1123026" cy="369332"/>
          </a:xfrm>
          <a:prstGeom prst="rect">
            <a:avLst/>
          </a:prstGeom>
          <a:noFill/>
        </p:spPr>
        <p:txBody>
          <a:bodyPr wrap="square" rtlCol="0">
            <a:spAutoFit/>
          </a:bodyPr>
          <a:lstStyle/>
          <a:p>
            <a:pPr algn="r"/>
            <a:r>
              <a:rPr lang="en-US" dirty="0">
                <a:solidFill>
                  <a:srgbClr val="0000CC"/>
                </a:solidFill>
                <a:latin typeface="Arial" pitchFamily="34" charset="0"/>
                <a:cs typeface="Arial" pitchFamily="34" charset="0"/>
              </a:rPr>
              <a:t>9.00</a:t>
            </a:r>
          </a:p>
        </p:txBody>
      </p:sp>
      <p:sp>
        <p:nvSpPr>
          <p:cNvPr id="245" name="TextBox 244"/>
          <p:cNvSpPr txBox="1"/>
          <p:nvPr/>
        </p:nvSpPr>
        <p:spPr>
          <a:xfrm>
            <a:off x="7258050" y="2602597"/>
            <a:ext cx="1595349" cy="369332"/>
          </a:xfrm>
          <a:prstGeom prst="rect">
            <a:avLst/>
          </a:prstGeom>
          <a:noFill/>
        </p:spPr>
        <p:txBody>
          <a:bodyPr wrap="square" rtlCol="0">
            <a:spAutoFit/>
          </a:bodyPr>
          <a:lstStyle/>
          <a:p>
            <a:pPr algn="r"/>
            <a:r>
              <a:rPr lang="en-US" dirty="0">
                <a:solidFill>
                  <a:srgbClr val="0000CC"/>
                </a:solidFill>
                <a:latin typeface="Arial" pitchFamily="34" charset="0"/>
                <a:cs typeface="Arial" pitchFamily="34" charset="0"/>
              </a:rPr>
              <a:t>240,000.00</a:t>
            </a:r>
          </a:p>
        </p:txBody>
      </p:sp>
      <p:sp>
        <p:nvSpPr>
          <p:cNvPr id="246" name="TextBox 245"/>
          <p:cNvSpPr txBox="1"/>
          <p:nvPr/>
        </p:nvSpPr>
        <p:spPr>
          <a:xfrm>
            <a:off x="7277100" y="3364469"/>
            <a:ext cx="1595349" cy="338554"/>
          </a:xfrm>
          <a:prstGeom prst="rect">
            <a:avLst/>
          </a:prstGeom>
          <a:noFill/>
        </p:spPr>
        <p:txBody>
          <a:bodyPr wrap="square" rtlCol="0">
            <a:spAutoFit/>
          </a:bodyPr>
          <a:lstStyle/>
          <a:p>
            <a:pPr algn="r"/>
            <a:r>
              <a:rPr lang="en-US" sz="1600" dirty="0">
                <a:solidFill>
                  <a:srgbClr val="0000CC"/>
                </a:solidFill>
                <a:latin typeface="Arial" pitchFamily="34" charset="0"/>
                <a:cs typeface="Arial" pitchFamily="34" charset="0"/>
              </a:rPr>
              <a:t>2,666,666.67</a:t>
            </a:r>
          </a:p>
        </p:txBody>
      </p:sp>
      <p:sp>
        <p:nvSpPr>
          <p:cNvPr id="247" name="TextBox 246"/>
          <p:cNvSpPr txBox="1"/>
          <p:nvPr/>
        </p:nvSpPr>
        <p:spPr>
          <a:xfrm>
            <a:off x="7813434" y="3877674"/>
            <a:ext cx="865458" cy="369332"/>
          </a:xfrm>
          <a:prstGeom prst="rect">
            <a:avLst/>
          </a:prstGeom>
          <a:noFill/>
        </p:spPr>
        <p:txBody>
          <a:bodyPr wrap="square" rtlCol="0">
            <a:spAutoFit/>
          </a:bodyPr>
          <a:lstStyle/>
          <a:p>
            <a:pPr algn="r"/>
            <a:r>
              <a:rPr lang="en-US" dirty="0">
                <a:solidFill>
                  <a:srgbClr val="0000CC"/>
                </a:solidFill>
                <a:latin typeface="Arial" pitchFamily="34" charset="0"/>
                <a:cs typeface="Arial" pitchFamily="34" charset="0"/>
              </a:rPr>
              <a:t>0</a:t>
            </a:r>
            <a:r>
              <a:rPr lang="en-US" sz="1700" dirty="0">
                <a:solidFill>
                  <a:srgbClr val="0000CC"/>
                </a:solidFill>
                <a:latin typeface="Arial" pitchFamily="34" charset="0"/>
                <a:cs typeface="Arial" pitchFamily="34" charset="0"/>
              </a:rPr>
              <a:t>    </a:t>
            </a:r>
            <a:r>
              <a:rPr lang="en-US" dirty="0">
                <a:solidFill>
                  <a:srgbClr val="0000CC"/>
                </a:solidFill>
                <a:latin typeface="Arial" pitchFamily="34" charset="0"/>
                <a:cs typeface="Arial" pitchFamily="34" charset="0"/>
              </a:rPr>
              <a:t>0</a:t>
            </a:r>
          </a:p>
        </p:txBody>
      </p:sp>
      <p:sp>
        <p:nvSpPr>
          <p:cNvPr id="248" name="TextBox 247"/>
          <p:cNvSpPr txBox="1"/>
          <p:nvPr/>
        </p:nvSpPr>
        <p:spPr>
          <a:xfrm>
            <a:off x="8049776" y="4110322"/>
            <a:ext cx="635476" cy="369332"/>
          </a:xfrm>
          <a:prstGeom prst="rect">
            <a:avLst/>
          </a:prstGeom>
          <a:noFill/>
        </p:spPr>
        <p:txBody>
          <a:bodyPr wrap="square" rtlCol="0">
            <a:spAutoFit/>
          </a:bodyPr>
          <a:lstStyle/>
          <a:p>
            <a:pPr algn="r"/>
            <a:r>
              <a:rPr lang="en-US" dirty="0">
                <a:solidFill>
                  <a:srgbClr val="0000CC"/>
                </a:solidFill>
                <a:latin typeface="Arial" pitchFamily="34" charset="0"/>
                <a:cs typeface="Arial" pitchFamily="34" charset="0"/>
              </a:rPr>
              <a:t>0</a:t>
            </a:r>
          </a:p>
        </p:txBody>
      </p:sp>
      <p:sp>
        <p:nvSpPr>
          <p:cNvPr id="30" name="Rectangle 29"/>
          <p:cNvSpPr/>
          <p:nvPr/>
        </p:nvSpPr>
        <p:spPr>
          <a:xfrm>
            <a:off x="-363965" y="7117080"/>
            <a:ext cx="6568440" cy="4724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TextBox 252"/>
          <p:cNvSpPr txBox="1"/>
          <p:nvPr/>
        </p:nvSpPr>
        <p:spPr>
          <a:xfrm>
            <a:off x="1950693" y="2659033"/>
            <a:ext cx="1410080" cy="307777"/>
          </a:xfrm>
          <a:prstGeom prst="rect">
            <a:avLst/>
          </a:prstGeom>
          <a:noFill/>
        </p:spPr>
        <p:txBody>
          <a:bodyPr wrap="square" rtlCol="0">
            <a:spAutoFit/>
          </a:bodyPr>
          <a:lstStyle/>
          <a:p>
            <a:pPr algn="r"/>
            <a:r>
              <a:rPr lang="en-US" sz="1400" dirty="0">
                <a:solidFill>
                  <a:srgbClr val="0000CC"/>
                </a:solidFill>
                <a:latin typeface="Arial Narrow" panose="020B0606020202030204" pitchFamily="34" charset="0"/>
                <a:cs typeface="Arial" pitchFamily="34" charset="0"/>
              </a:rPr>
              <a:t> XX / XX /</a:t>
            </a:r>
            <a:r>
              <a:rPr lang="en-US" sz="1200" dirty="0">
                <a:solidFill>
                  <a:srgbClr val="0000CC"/>
                </a:solidFill>
                <a:latin typeface="Arial Narrow" panose="020B0606020202030204" pitchFamily="34" charset="0"/>
                <a:cs typeface="Arial" pitchFamily="34" charset="0"/>
              </a:rPr>
              <a:t> </a:t>
            </a:r>
            <a:r>
              <a:rPr lang="en-US" sz="1400" dirty="0">
                <a:solidFill>
                  <a:srgbClr val="0000CC"/>
                </a:solidFill>
                <a:latin typeface="Arial Narrow" panose="020B0606020202030204" pitchFamily="34" charset="0"/>
                <a:cs typeface="Arial" pitchFamily="34" charset="0"/>
              </a:rPr>
              <a:t>2020</a:t>
            </a:r>
          </a:p>
        </p:txBody>
      </p:sp>
      <p:sp>
        <p:nvSpPr>
          <p:cNvPr id="252" name="TextBox 251"/>
          <p:cNvSpPr txBox="1"/>
          <p:nvPr/>
        </p:nvSpPr>
        <p:spPr>
          <a:xfrm>
            <a:off x="5614318" y="4325765"/>
            <a:ext cx="1410080" cy="292388"/>
          </a:xfrm>
          <a:prstGeom prst="rect">
            <a:avLst/>
          </a:prstGeom>
          <a:noFill/>
        </p:spPr>
        <p:txBody>
          <a:bodyPr wrap="square" rtlCol="0">
            <a:spAutoFit/>
          </a:bodyPr>
          <a:lstStyle/>
          <a:p>
            <a:pPr algn="r"/>
            <a:r>
              <a:rPr lang="en-US" sz="1200" dirty="0">
                <a:solidFill>
                  <a:srgbClr val="0000CC"/>
                </a:solidFill>
                <a:latin typeface="Arial Narrow" panose="020B0606020202030204" pitchFamily="34" charset="0"/>
                <a:cs typeface="Arial" pitchFamily="34" charset="0"/>
              </a:rPr>
              <a:t> </a:t>
            </a:r>
            <a:r>
              <a:rPr lang="en-US" sz="1300" dirty="0">
                <a:solidFill>
                  <a:srgbClr val="0000CC"/>
                </a:solidFill>
                <a:latin typeface="Arial Narrow" panose="020B0606020202030204" pitchFamily="34" charset="0"/>
                <a:cs typeface="Arial" pitchFamily="34" charset="0"/>
              </a:rPr>
              <a:t>XX / XX / 2022</a:t>
            </a:r>
          </a:p>
        </p:txBody>
      </p:sp>
      <p:sp>
        <p:nvSpPr>
          <p:cNvPr id="4" name="Date Placeholder 3">
            <a:extLst>
              <a:ext uri="{FF2B5EF4-FFF2-40B4-BE49-F238E27FC236}">
                <a16:creationId xmlns:a16="http://schemas.microsoft.com/office/drawing/2014/main" id="{1109D7AA-CF7F-CEB1-006C-CDC51411920A}"/>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4E60469B-1551-DF64-CDFC-6E47B5E3CAF1}"/>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3186185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17500" decel="17500" fill="hold" nodeType="withEffect">
                                  <p:stCondLst>
                                    <p:cond delay="0"/>
                                  </p:stCondLst>
                                  <p:childTnLst>
                                    <p:animMotion origin="layout" path="M 1.94444E-6 -4.07407E-6 L 0.1276 -0.05092 " pathEditMode="relative" rAng="0" ptsTypes="AA">
                                      <p:cBhvr>
                                        <p:cTn id="6" dur="700" fill="hold"/>
                                        <p:tgtEl>
                                          <p:spTgt spid="275"/>
                                        </p:tgtEl>
                                        <p:attrNameLst>
                                          <p:attrName>ppt_x</p:attrName>
                                          <p:attrName>ppt_y</p:attrName>
                                        </p:attrNameLst>
                                      </p:cBhvr>
                                      <p:rCtr x="6372" y="-2546"/>
                                    </p:animMotion>
                                  </p:childTnLst>
                                </p:cTn>
                              </p:par>
                              <p:par>
                                <p:cTn id="7" presetID="63" presetClass="path" presetSubtype="0" accel="17500" decel="17500" fill="hold" nodeType="withEffect">
                                  <p:stCondLst>
                                    <p:cond delay="300"/>
                                  </p:stCondLst>
                                  <p:childTnLst>
                                    <p:animMotion origin="layout" path="M 1.94444E-6 -4.07407E-6 L 0.1276 -0.05092 " pathEditMode="relative" rAng="0" ptsTypes="AA">
                                      <p:cBhvr>
                                        <p:cTn id="8" dur="700" fill="hold"/>
                                        <p:tgtEl>
                                          <p:spTgt spid="278"/>
                                        </p:tgtEl>
                                        <p:attrNameLst>
                                          <p:attrName>ppt_x</p:attrName>
                                          <p:attrName>ppt_y</p:attrName>
                                        </p:attrNameLst>
                                      </p:cBhvr>
                                      <p:rCtr x="6372" y="-2546"/>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035"/>
                                        </p:tgtEl>
                                        <p:attrNameLst>
                                          <p:attrName>style.visibility</p:attrName>
                                        </p:attrNameLst>
                                      </p:cBhvr>
                                      <p:to>
                                        <p:strVal val="visible"/>
                                      </p:to>
                                    </p:set>
                                    <p:animEffect transition="in" filter="fade">
                                      <p:cBhvr>
                                        <p:cTn id="16" dur="500"/>
                                        <p:tgtEl>
                                          <p:spTgt spid="1035"/>
                                        </p:tgtEl>
                                      </p:cBhvr>
                                    </p:animEffect>
                                  </p:childTnLst>
                                </p:cTn>
                              </p:par>
                              <p:par>
                                <p:cTn id="17" presetID="10" presetClass="entr" presetSubtype="0" fill="hold" nodeType="withEffect">
                                  <p:stCondLst>
                                    <p:cond delay="0"/>
                                  </p:stCondLst>
                                  <p:childTnLst>
                                    <p:set>
                                      <p:cBhvr>
                                        <p:cTn id="18" dur="1" fill="hold">
                                          <p:stCondLst>
                                            <p:cond delay="0"/>
                                          </p:stCondLst>
                                        </p:cTn>
                                        <p:tgtEl>
                                          <p:spTgt spid="237"/>
                                        </p:tgtEl>
                                        <p:attrNameLst>
                                          <p:attrName>style.visibility</p:attrName>
                                        </p:attrNameLst>
                                      </p:cBhvr>
                                      <p:to>
                                        <p:strVal val="visible"/>
                                      </p:to>
                                    </p:set>
                                    <p:animEffect transition="in" filter="fade">
                                      <p:cBhvr>
                                        <p:cTn id="19" dur="500"/>
                                        <p:tgtEl>
                                          <p:spTgt spid="23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9"/>
                                        </p:tgtEl>
                                        <p:attrNameLst>
                                          <p:attrName>style.visibility</p:attrName>
                                        </p:attrNameLst>
                                      </p:cBhvr>
                                      <p:to>
                                        <p:strVal val="visible"/>
                                      </p:to>
                                    </p:set>
                                    <p:animEffect transition="in" filter="fade">
                                      <p:cBhvr>
                                        <p:cTn id="22" dur="500"/>
                                        <p:tgtEl>
                                          <p:spTgt spid="21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45"/>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042"/>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4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47"/>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48"/>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254"/>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255"/>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53"/>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5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300"/>
                                        <p:tgtEl>
                                          <p:spTgt spid="2"/>
                                        </p:tgtEl>
                                      </p:cBhvr>
                                    </p:animEffect>
                                    <p:set>
                                      <p:cBhvr>
                                        <p:cTn id="87" dur="1" fill="hold">
                                          <p:stCondLst>
                                            <p:cond delay="299"/>
                                          </p:stCondLst>
                                        </p:cTn>
                                        <p:tgtEl>
                                          <p:spTgt spid="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300"/>
                                        <p:tgtEl>
                                          <p:spTgt spid="1035"/>
                                        </p:tgtEl>
                                      </p:cBhvr>
                                    </p:animEffect>
                                    <p:set>
                                      <p:cBhvr>
                                        <p:cTn id="90" dur="1" fill="hold">
                                          <p:stCondLst>
                                            <p:cond delay="299"/>
                                          </p:stCondLst>
                                        </p:cTn>
                                        <p:tgtEl>
                                          <p:spTgt spid="1035"/>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300"/>
                                        <p:tgtEl>
                                          <p:spTgt spid="237"/>
                                        </p:tgtEl>
                                      </p:cBhvr>
                                    </p:animEffect>
                                    <p:set>
                                      <p:cBhvr>
                                        <p:cTn id="93" dur="1" fill="hold">
                                          <p:stCondLst>
                                            <p:cond delay="299"/>
                                          </p:stCondLst>
                                        </p:cTn>
                                        <p:tgtEl>
                                          <p:spTgt spid="237"/>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300"/>
                                        <p:tgtEl>
                                          <p:spTgt spid="242"/>
                                        </p:tgtEl>
                                      </p:cBhvr>
                                    </p:animEffect>
                                    <p:set>
                                      <p:cBhvr>
                                        <p:cTn id="96" dur="1" fill="hold">
                                          <p:stCondLst>
                                            <p:cond delay="299"/>
                                          </p:stCondLst>
                                        </p:cTn>
                                        <p:tgtEl>
                                          <p:spTgt spid="242"/>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300"/>
                                        <p:tgtEl>
                                          <p:spTgt spid="219"/>
                                        </p:tgtEl>
                                      </p:cBhvr>
                                    </p:animEffect>
                                    <p:set>
                                      <p:cBhvr>
                                        <p:cTn id="99" dur="1" fill="hold">
                                          <p:stCondLst>
                                            <p:cond delay="299"/>
                                          </p:stCondLst>
                                        </p:cTn>
                                        <p:tgtEl>
                                          <p:spTgt spid="219"/>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64" presetClass="path" presetSubtype="0" accel="50000" decel="50000" fill="hold" nodeType="clickEffect">
                                  <p:stCondLst>
                                    <p:cond delay="0"/>
                                  </p:stCondLst>
                                  <p:childTnLst>
                                    <p:animMotion origin="layout" path="M 0.12761 -0.05093 L 0.10243 -0.37454 " pathEditMode="relative" rAng="0" ptsTypes="AA">
                                      <p:cBhvr>
                                        <p:cTn id="103" dur="1000" fill="hold"/>
                                        <p:tgtEl>
                                          <p:spTgt spid="275"/>
                                        </p:tgtEl>
                                        <p:attrNameLst>
                                          <p:attrName>ppt_x</p:attrName>
                                          <p:attrName>ppt_y</p:attrName>
                                        </p:attrNameLst>
                                      </p:cBhvr>
                                      <p:rCtr x="-1267" y="-16181"/>
                                    </p:animMotion>
                                  </p:childTnLst>
                                </p:cTn>
                              </p:par>
                              <p:par>
                                <p:cTn id="104" presetID="64" presetClass="path" presetSubtype="0" accel="50000" decel="50000" fill="hold" nodeType="withEffect">
                                  <p:stCondLst>
                                    <p:cond delay="300"/>
                                  </p:stCondLst>
                                  <p:childTnLst>
                                    <p:animMotion origin="layout" path="M 0.12761 -0.05093 L 0.10243 -0.37454 " pathEditMode="relative" rAng="0" ptsTypes="AA">
                                      <p:cBhvr>
                                        <p:cTn id="105" dur="1000" fill="hold"/>
                                        <p:tgtEl>
                                          <p:spTgt spid="278"/>
                                        </p:tgtEl>
                                        <p:attrNameLst>
                                          <p:attrName>ppt_x</p:attrName>
                                          <p:attrName>ppt_y</p:attrName>
                                        </p:attrNameLst>
                                      </p:cBhvr>
                                      <p:rCtr x="-1267" y="-16181"/>
                                    </p:animMotion>
                                  </p:childTnLst>
                                </p:cTn>
                              </p:par>
                              <p:par>
                                <p:cTn id="106" presetID="1" presetClass="entr" presetSubtype="0" fill="hold" nodeType="withEffect">
                                  <p:stCondLst>
                                    <p:cond delay="0"/>
                                  </p:stCondLst>
                                  <p:childTnLst>
                                    <p:set>
                                      <p:cBhvr>
                                        <p:cTn id="107" dur="1" fill="hold">
                                          <p:stCondLst>
                                            <p:cond delay="0"/>
                                          </p:stCondLst>
                                        </p:cTn>
                                        <p:tgtEl>
                                          <p:spTgt spid="23"/>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0" nodeType="clickEffect">
                                  <p:stCondLst>
                                    <p:cond delay="0"/>
                                  </p:stCondLst>
                                  <p:childTnLst>
                                    <p:set>
                                      <p:cBhvr>
                                        <p:cTn id="111" dur="1" fill="hold">
                                          <p:stCondLst>
                                            <p:cond delay="0"/>
                                          </p:stCondLst>
                                        </p:cTn>
                                        <p:tgtEl>
                                          <p:spTgt spid="485"/>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12"/>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748"/>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765"/>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766"/>
                                        </p:tgtEl>
                                        <p:attrNameLst>
                                          <p:attrName>style.visibility</p:attrName>
                                        </p:attrNameLst>
                                      </p:cBhvr>
                                      <p:to>
                                        <p:strVal val="hidden"/>
                                      </p:to>
                                    </p:set>
                                  </p:childTnLst>
                                </p:cTn>
                              </p:par>
                              <p:par>
                                <p:cTn id="120" presetID="1" presetClass="entr" presetSubtype="0" fill="hold" grpId="0" nodeType="withEffect">
                                  <p:stCondLst>
                                    <p:cond delay="0"/>
                                  </p:stCondLst>
                                  <p:childTnLst>
                                    <p:set>
                                      <p:cBhvr>
                                        <p:cTn id="121" dur="1" fill="hold">
                                          <p:stCondLst>
                                            <p:cond delay="0"/>
                                          </p:stCondLst>
                                        </p:cTn>
                                        <p:tgtEl>
                                          <p:spTgt spid="368"/>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369"/>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373"/>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809"/>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374"/>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366"/>
                                        </p:tgtEl>
                                        <p:attrNameLst>
                                          <p:attrName>style.visibility</p:attrName>
                                        </p:attrNameLst>
                                      </p:cBhvr>
                                      <p:to>
                                        <p:strVal val="visible"/>
                                      </p:to>
                                    </p:set>
                                  </p:childTnLst>
                                </p:cTn>
                              </p:par>
                              <p:par>
                                <p:cTn id="134" presetID="50" presetClass="entr" presetSubtype="0" decel="100000" fill="hold" grpId="0" nodeType="withEffect">
                                  <p:stCondLst>
                                    <p:cond delay="0"/>
                                  </p:stCondLst>
                                  <p:childTnLst>
                                    <p:set>
                                      <p:cBhvr>
                                        <p:cTn id="135" dur="1" fill="hold">
                                          <p:stCondLst>
                                            <p:cond delay="0"/>
                                          </p:stCondLst>
                                        </p:cTn>
                                        <p:tgtEl>
                                          <p:spTgt spid="287"/>
                                        </p:tgtEl>
                                        <p:attrNameLst>
                                          <p:attrName>style.visibility</p:attrName>
                                        </p:attrNameLst>
                                      </p:cBhvr>
                                      <p:to>
                                        <p:strVal val="visible"/>
                                      </p:to>
                                    </p:set>
                                    <p:anim calcmode="lin" valueType="num">
                                      <p:cBhvr>
                                        <p:cTn id="136" dur="700" fill="hold"/>
                                        <p:tgtEl>
                                          <p:spTgt spid="287"/>
                                        </p:tgtEl>
                                        <p:attrNameLst>
                                          <p:attrName>ppt_w</p:attrName>
                                        </p:attrNameLst>
                                      </p:cBhvr>
                                      <p:tavLst>
                                        <p:tav tm="0">
                                          <p:val>
                                            <p:strVal val="#ppt_w+.3"/>
                                          </p:val>
                                        </p:tav>
                                        <p:tav tm="100000">
                                          <p:val>
                                            <p:strVal val="#ppt_w"/>
                                          </p:val>
                                        </p:tav>
                                      </p:tavLst>
                                    </p:anim>
                                    <p:anim calcmode="lin" valueType="num">
                                      <p:cBhvr>
                                        <p:cTn id="137" dur="700" fill="hold"/>
                                        <p:tgtEl>
                                          <p:spTgt spid="287"/>
                                        </p:tgtEl>
                                        <p:attrNameLst>
                                          <p:attrName>ppt_h</p:attrName>
                                        </p:attrNameLst>
                                      </p:cBhvr>
                                      <p:tavLst>
                                        <p:tav tm="0">
                                          <p:val>
                                            <p:strVal val="#ppt_h"/>
                                          </p:val>
                                        </p:tav>
                                        <p:tav tm="100000">
                                          <p:val>
                                            <p:strVal val="#ppt_h"/>
                                          </p:val>
                                        </p:tav>
                                      </p:tavLst>
                                    </p:anim>
                                    <p:animEffect transition="in" filter="fade">
                                      <p:cBhvr>
                                        <p:cTn id="138" dur="700"/>
                                        <p:tgtEl>
                                          <p:spTgt spid="287"/>
                                        </p:tgtEl>
                                      </p:cBhvr>
                                    </p:animEffec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287"/>
                                        </p:tgtEl>
                                        <p:attrNameLst>
                                          <p:attrName>style.visibility</p:attrName>
                                        </p:attrNameLst>
                                      </p:cBhvr>
                                      <p:to>
                                        <p:strVal val="hidden"/>
                                      </p:to>
                                    </p:set>
                                  </p:childTnLst>
                                </p:cTn>
                              </p:par>
                              <p:par>
                                <p:cTn id="143" presetID="1" presetClass="entr" presetSubtype="0" fill="hold" grpId="3" nodeType="withEffect">
                                  <p:stCondLst>
                                    <p:cond delay="0"/>
                                  </p:stCondLst>
                                  <p:childTnLst>
                                    <p:set>
                                      <p:cBhvr>
                                        <p:cTn id="144" dur="1" fill="hold">
                                          <p:stCondLst>
                                            <p:cond delay="0"/>
                                          </p:stCondLst>
                                        </p:cTn>
                                        <p:tgtEl>
                                          <p:spTgt spid="845"/>
                                        </p:tgtEl>
                                        <p:attrNameLst>
                                          <p:attrName>style.visibility</p:attrName>
                                        </p:attrNameLst>
                                      </p:cBhvr>
                                      <p:to>
                                        <p:strVal val="visible"/>
                                      </p:to>
                                    </p:set>
                                  </p:childTnLst>
                                </p:cTn>
                              </p:par>
                              <p:par>
                                <p:cTn id="145" presetID="63" presetClass="path" presetSubtype="0" accel="50000" decel="50000" fill="hold" grpId="1" nodeType="withEffect">
                                  <p:stCondLst>
                                    <p:cond delay="0"/>
                                  </p:stCondLst>
                                  <p:childTnLst>
                                    <p:animMotion origin="layout" path="M 5.55556E-7 -1.85185E-6 L 0.11163 -0.06666 " pathEditMode="relative" rAng="0" ptsTypes="AA">
                                      <p:cBhvr>
                                        <p:cTn id="146" dur="600" fill="hold"/>
                                        <p:tgtEl>
                                          <p:spTgt spid="845"/>
                                        </p:tgtEl>
                                        <p:attrNameLst>
                                          <p:attrName>ppt_x</p:attrName>
                                          <p:attrName>ppt_y</p:attrName>
                                        </p:attrNameLst>
                                      </p:cBhvr>
                                      <p:rCtr x="5573" y="-3333"/>
                                    </p:animMotion>
                                  </p:childTnLst>
                                </p:cTn>
                              </p:par>
                              <p:par>
                                <p:cTn id="147" presetID="1" presetClass="exit" presetSubtype="0" fill="hold" grpId="1" nodeType="withEffect">
                                  <p:stCondLst>
                                    <p:cond delay="0"/>
                                  </p:stCondLst>
                                  <p:childTnLst>
                                    <p:set>
                                      <p:cBhvr>
                                        <p:cTn id="148" dur="1" fill="hold">
                                          <p:stCondLst>
                                            <p:cond delay="0"/>
                                          </p:stCondLst>
                                        </p:cTn>
                                        <p:tgtEl>
                                          <p:spTgt spid="366"/>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275"/>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278"/>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64" presetClass="path" presetSubtype="0" accel="50000" decel="50000" fill="hold" grpId="2" nodeType="clickEffect">
                                  <p:stCondLst>
                                    <p:cond delay="0"/>
                                  </p:stCondLst>
                                  <p:childTnLst>
                                    <p:animMotion origin="layout" path="M 0.11163 -0.06667 L 0.1125 -0.23148 " pathEditMode="relative" rAng="0" ptsTypes="AA">
                                      <p:cBhvr>
                                        <p:cTn id="156" dur="600" fill="hold"/>
                                        <p:tgtEl>
                                          <p:spTgt spid="845"/>
                                        </p:tgtEl>
                                        <p:attrNameLst>
                                          <p:attrName>ppt_x</p:attrName>
                                          <p:attrName>ppt_y</p:attrName>
                                        </p:attrNameLst>
                                      </p:cBhvr>
                                      <p:rCtr x="35" y="-8241"/>
                                    </p:animMotion>
                                  </p:childTnLst>
                                </p:cTn>
                              </p:par>
                            </p:childTnLst>
                          </p:cTn>
                        </p:par>
                        <p:par>
                          <p:cTn id="157" fill="hold">
                            <p:stCondLst>
                              <p:cond delay="600"/>
                            </p:stCondLst>
                            <p:childTnLst>
                              <p:par>
                                <p:cTn id="158" presetID="1" presetClass="exit" presetSubtype="0" fill="hold" grpId="0" nodeType="afterEffect">
                                  <p:stCondLst>
                                    <p:cond delay="0"/>
                                  </p:stCondLst>
                                  <p:childTnLst>
                                    <p:set>
                                      <p:cBhvr>
                                        <p:cTn id="159" dur="1" fill="hold">
                                          <p:stCondLst>
                                            <p:cond delay="0"/>
                                          </p:stCondLst>
                                        </p:cTn>
                                        <p:tgtEl>
                                          <p:spTgt spid="845"/>
                                        </p:tgtEl>
                                        <p:attrNameLst>
                                          <p:attrName>style.visibility</p:attrName>
                                        </p:attrNameLst>
                                      </p:cBhvr>
                                      <p:to>
                                        <p:strVal val="hidden"/>
                                      </p:to>
                                    </p:set>
                                  </p:childTnLst>
                                </p:cTn>
                              </p:par>
                              <p:par>
                                <p:cTn id="160" presetID="1" presetClass="entr" presetSubtype="0" fill="hold" grpId="0" nodeType="withEffect">
                                  <p:stCondLst>
                                    <p:cond delay="0"/>
                                  </p:stCondLst>
                                  <p:childTnLst>
                                    <p:set>
                                      <p:cBhvr>
                                        <p:cTn id="161" dur="1" fill="hold">
                                          <p:stCondLst>
                                            <p:cond delay="0"/>
                                          </p:stCondLst>
                                        </p:cTn>
                                        <p:tgtEl>
                                          <p:spTgt spid="635"/>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nodeType="clickEffect">
                                  <p:stCondLst>
                                    <p:cond delay="0"/>
                                  </p:stCondLst>
                                  <p:childTnLst>
                                    <p:set>
                                      <p:cBhvr>
                                        <p:cTn id="165" dur="1" fill="hold">
                                          <p:stCondLst>
                                            <p:cond delay="0"/>
                                          </p:stCondLst>
                                        </p:cTn>
                                        <p:tgtEl>
                                          <p:spTgt spid="810"/>
                                        </p:tgtEl>
                                        <p:attrNameLst>
                                          <p:attrName>style.visibility</p:attrName>
                                        </p:attrNameLst>
                                      </p:cBhvr>
                                      <p:to>
                                        <p:strVal val="visible"/>
                                      </p:to>
                                    </p:set>
                                  </p:childTnLst>
                                </p:cTn>
                              </p:par>
                              <p:par>
                                <p:cTn id="166" presetID="35" presetClass="path" presetSubtype="0" fill="hold" nodeType="withEffect">
                                  <p:stCondLst>
                                    <p:cond delay="0"/>
                                  </p:stCondLst>
                                  <p:childTnLst>
                                    <p:animMotion origin="layout" path="M 3.33333E-6 -3.73728E-6 L -0.2125 -3.73728E-6 " pathEditMode="relative" rAng="0" ptsTypes="AA">
                                      <p:cBhvr>
                                        <p:cTn id="167" dur="700" fill="hold"/>
                                        <p:tgtEl>
                                          <p:spTgt spid="810"/>
                                        </p:tgtEl>
                                        <p:attrNameLst>
                                          <p:attrName>ppt_x</p:attrName>
                                          <p:attrName>ppt_y</p:attrName>
                                        </p:attrNameLst>
                                      </p:cBhvr>
                                      <p:rCtr x="-106" y="0"/>
                                    </p:animMotion>
                                  </p:childTnLst>
                                </p:cTn>
                              </p:par>
                              <p:par>
                                <p:cTn id="168" presetID="1" presetClass="exit" presetSubtype="0" fill="hold" grpId="1" nodeType="withEffect">
                                  <p:stCondLst>
                                    <p:cond delay="0"/>
                                  </p:stCondLst>
                                  <p:childTnLst>
                                    <p:set>
                                      <p:cBhvr>
                                        <p:cTn id="169" dur="1" fill="hold">
                                          <p:stCondLst>
                                            <p:cond delay="0"/>
                                          </p:stCondLst>
                                        </p:cTn>
                                        <p:tgtEl>
                                          <p:spTgt spid="635"/>
                                        </p:tgtEl>
                                        <p:attrNameLst>
                                          <p:attrName>style.visibility</p:attrName>
                                        </p:attrNameLst>
                                      </p:cBhvr>
                                      <p:to>
                                        <p:strVal val="hidden"/>
                                      </p:to>
                                    </p:set>
                                  </p:childTnLst>
                                </p:cTn>
                              </p:par>
                            </p:childTnLst>
                          </p:cTn>
                        </p:par>
                        <p:par>
                          <p:cTn id="170" fill="hold">
                            <p:stCondLst>
                              <p:cond delay="700"/>
                            </p:stCondLst>
                            <p:childTnLst>
                              <p:par>
                                <p:cTn id="171" presetID="1" presetClass="exit" presetSubtype="0" fill="hold" nodeType="afterEffect">
                                  <p:stCondLst>
                                    <p:cond delay="0"/>
                                  </p:stCondLst>
                                  <p:childTnLst>
                                    <p:set>
                                      <p:cBhvr>
                                        <p:cTn id="172" dur="1" fill="hold">
                                          <p:stCondLst>
                                            <p:cond delay="0"/>
                                          </p:stCondLst>
                                        </p:cTn>
                                        <p:tgtEl>
                                          <p:spTgt spid="810"/>
                                        </p:tgtEl>
                                        <p:attrNameLst>
                                          <p:attrName>style.visibility</p:attrName>
                                        </p:attrNameLst>
                                      </p:cBhvr>
                                      <p:to>
                                        <p:strVal val="hidden"/>
                                      </p:to>
                                    </p:set>
                                  </p:childTnLst>
                                </p:cTn>
                              </p:par>
                              <p:par>
                                <p:cTn id="173" presetID="1" presetClass="entr" presetSubtype="0" fill="hold" nodeType="withEffect">
                                  <p:stCondLst>
                                    <p:cond delay="0"/>
                                  </p:stCondLst>
                                  <p:childTnLst>
                                    <p:set>
                                      <p:cBhvr>
                                        <p:cTn id="174" dur="1" fill="hold">
                                          <p:stCondLst>
                                            <p:cond delay="0"/>
                                          </p:stCondLst>
                                        </p:cTn>
                                        <p:tgtEl>
                                          <p:spTgt spid="281"/>
                                        </p:tgtEl>
                                        <p:attrNameLst>
                                          <p:attrName>style.visibility</p:attrName>
                                        </p:attrNameLst>
                                      </p:cBhvr>
                                      <p:to>
                                        <p:strVal val="visible"/>
                                      </p:to>
                                    </p:set>
                                  </p:childTnLst>
                                </p:cTn>
                              </p:par>
                            </p:childTnLst>
                          </p:cTn>
                        </p:par>
                        <p:par>
                          <p:cTn id="175" fill="hold">
                            <p:stCondLst>
                              <p:cond delay="700"/>
                            </p:stCondLst>
                            <p:childTnLst>
                              <p:par>
                                <p:cTn id="176" presetID="1" presetClass="exit" presetSubtype="0" fill="hold" grpId="0" nodeType="afterEffect">
                                  <p:stCondLst>
                                    <p:cond delay="200"/>
                                  </p:stCondLst>
                                  <p:childTnLst>
                                    <p:set>
                                      <p:cBhvr>
                                        <p:cTn id="177" dur="1" fill="hold">
                                          <p:stCondLst>
                                            <p:cond delay="0"/>
                                          </p:stCondLst>
                                        </p:cTn>
                                        <p:tgtEl>
                                          <p:spTgt spid="467"/>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 presetClass="entr" presetSubtype="0" fill="hold" grpId="0" nodeType="clickEffect">
                                  <p:stCondLst>
                                    <p:cond delay="0"/>
                                  </p:stCondLst>
                                  <p:childTnLst>
                                    <p:set>
                                      <p:cBhvr>
                                        <p:cTn id="181" dur="1" fill="hold">
                                          <p:stCondLst>
                                            <p:cond delay="0"/>
                                          </p:stCondLst>
                                        </p:cTn>
                                        <p:tgtEl>
                                          <p:spTgt spid="390"/>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animBg="1"/>
      <p:bldP spid="485" grpId="0" animBg="1"/>
      <p:bldP spid="635" grpId="0"/>
      <p:bldP spid="635" grpId="1"/>
      <p:bldP spid="368" grpId="0" animBg="1"/>
      <p:bldP spid="366" grpId="0" animBg="1"/>
      <p:bldP spid="366" grpId="1" animBg="1"/>
      <p:bldP spid="390" grpId="0"/>
      <p:bldP spid="391" grpId="0"/>
      <p:bldP spid="845" grpId="0"/>
      <p:bldP spid="845" grpId="1"/>
      <p:bldP spid="845" grpId="2"/>
      <p:bldP spid="845" grpId="3"/>
      <p:bldP spid="287" grpId="0"/>
      <p:bldP spid="287" grpId="1"/>
      <p:bldP spid="242" grpId="0" animBg="1"/>
      <p:bldP spid="242" grpId="1" animBg="1"/>
      <p:bldP spid="219" grpId="0"/>
      <p:bldP spid="219" grpId="1"/>
      <p:bldP spid="1042" grpId="0"/>
      <p:bldP spid="1042" grpId="1"/>
      <p:bldP spid="245" grpId="0"/>
      <p:bldP spid="245" grpId="1"/>
      <p:bldP spid="246" grpId="0"/>
      <p:bldP spid="246" grpId="1"/>
      <p:bldP spid="247" grpId="0"/>
      <p:bldP spid="247" grpId="1"/>
      <p:bldP spid="248" grpId="0"/>
      <p:bldP spid="248" grpId="1"/>
      <p:bldP spid="253" grpId="0"/>
      <p:bldP spid="253" grpId="1"/>
      <p:bldP spid="252" grpId="0"/>
      <p:bldP spid="252"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Picture 2" hidd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3" y="148514"/>
            <a:ext cx="3425427" cy="210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1647122" y="-1812757"/>
            <a:ext cx="932766" cy="893588"/>
            <a:chOff x="2742711" y="2072266"/>
            <a:chExt cx="352360" cy="337559"/>
          </a:xfrm>
        </p:grpSpPr>
        <p:cxnSp>
          <p:nvCxnSpPr>
            <p:cNvPr id="3" name="Straight Connector 2"/>
            <p:cNvCxnSpPr/>
            <p:nvPr/>
          </p:nvCxnSpPr>
          <p:spPr>
            <a:xfrm>
              <a:off x="2918891" y="2072266"/>
              <a:ext cx="0" cy="337559"/>
            </a:xfrm>
            <a:prstGeom prst="line">
              <a:avLst/>
            </a:prstGeom>
            <a:ln w="19050">
              <a:solidFill>
                <a:srgbClr val="28FC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2711" y="2241045"/>
              <a:ext cx="352360" cy="0"/>
            </a:xfrm>
            <a:prstGeom prst="line">
              <a:avLst/>
            </a:prstGeom>
            <a:ln w="19050">
              <a:solidFill>
                <a:srgbClr val="28FC50"/>
              </a:solidFill>
            </a:ln>
          </p:spPr>
          <p:style>
            <a:lnRef idx="1">
              <a:schemeClr val="accent1"/>
            </a:lnRef>
            <a:fillRef idx="0">
              <a:schemeClr val="accent1"/>
            </a:fillRef>
            <a:effectRef idx="0">
              <a:schemeClr val="accent1"/>
            </a:effectRef>
            <a:fontRef idx="minor">
              <a:schemeClr val="tx1"/>
            </a:fontRef>
          </p:style>
        </p:cxnSp>
      </p:grpSp>
      <p:grpSp>
        <p:nvGrpSpPr>
          <p:cNvPr id="308" name="Group 615"/>
          <p:cNvGrpSpPr/>
          <p:nvPr/>
        </p:nvGrpSpPr>
        <p:grpSpPr>
          <a:xfrm>
            <a:off x="9322448" y="238297"/>
            <a:ext cx="3124200" cy="1809407"/>
            <a:chOff x="5638800" y="2543174"/>
            <a:chExt cx="3124200" cy="1809407"/>
          </a:xfrm>
        </p:grpSpPr>
        <p:grpSp>
          <p:nvGrpSpPr>
            <p:cNvPr id="309" name="Group 642"/>
            <p:cNvGrpSpPr/>
            <p:nvPr/>
          </p:nvGrpSpPr>
          <p:grpSpPr>
            <a:xfrm>
              <a:off x="5638800" y="2543174"/>
              <a:ext cx="3124200" cy="1809407"/>
              <a:chOff x="3971347" y="2619374"/>
              <a:chExt cx="2770518" cy="1809407"/>
            </a:xfrm>
          </p:grpSpPr>
          <p:sp>
            <p:nvSpPr>
              <p:cNvPr id="605" name="Rounded Rectangle 604"/>
              <p:cNvSpPr/>
              <p:nvPr/>
            </p:nvSpPr>
            <p:spPr>
              <a:xfrm>
                <a:off x="3971347" y="2619374"/>
                <a:ext cx="2770518" cy="1809407"/>
              </a:xfrm>
              <a:prstGeom prst="roundRect">
                <a:avLst>
                  <a:gd name="adj" fmla="val 7034"/>
                </a:avLst>
              </a:prstGeom>
              <a:solidFill>
                <a:schemeClr val="bg1"/>
              </a:solidFill>
              <a:ln w="88900">
                <a:solidFill>
                  <a:srgbClr val="1E449A"/>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6" name="TextBox 605"/>
              <p:cNvSpPr txBox="1"/>
              <p:nvPr/>
            </p:nvSpPr>
            <p:spPr>
              <a:xfrm>
                <a:off x="3971348" y="2700635"/>
                <a:ext cx="2770517" cy="461665"/>
              </a:xfrm>
              <a:prstGeom prst="rect">
                <a:avLst/>
              </a:prstGeom>
              <a:noFill/>
            </p:spPr>
            <p:txBody>
              <a:bodyPr wrap="square" rtlCol="0">
                <a:spAutoFit/>
              </a:bodyPr>
              <a:lstStyle/>
              <a:p>
                <a:pPr algn="ctr"/>
                <a:r>
                  <a:rPr lang="en-US" sz="2400" b="1" dirty="0">
                    <a:solidFill>
                      <a:srgbClr val="C00000"/>
                    </a:solidFill>
                    <a:latin typeface="Arial" pitchFamily="34" charset="0"/>
                    <a:cs typeface="Arial" pitchFamily="34" charset="0"/>
                  </a:rPr>
                  <a:t>Keys:</a:t>
                </a:r>
              </a:p>
            </p:txBody>
          </p:sp>
        </p:grpSp>
        <p:sp>
          <p:nvSpPr>
            <p:cNvPr id="608" name="TextBox 607"/>
            <p:cNvSpPr txBox="1"/>
            <p:nvPr/>
          </p:nvSpPr>
          <p:spPr>
            <a:xfrm>
              <a:off x="5791200" y="3091696"/>
              <a:ext cx="533400" cy="894604"/>
            </a:xfrm>
            <a:prstGeom prst="rect">
              <a:avLst/>
            </a:prstGeom>
            <a:noFill/>
          </p:spPr>
          <p:txBody>
            <a:bodyPr wrap="square" rtlCol="0">
              <a:spAutoFit/>
            </a:bodyPr>
            <a:lstStyle/>
            <a:p>
              <a:pPr>
                <a:lnSpc>
                  <a:spcPct val="80000"/>
                </a:lnSpc>
                <a:spcBef>
                  <a:spcPts val="1200"/>
                </a:spcBef>
              </a:pPr>
              <a:r>
                <a:rPr lang="en-US" dirty="0">
                  <a:latin typeface="Arial" pitchFamily="34" charset="0"/>
                  <a:cs typeface="Arial" pitchFamily="34" charset="0"/>
                </a:rPr>
                <a:t>1.</a:t>
              </a:r>
            </a:p>
            <a:p>
              <a:pPr>
                <a:lnSpc>
                  <a:spcPct val="80000"/>
                </a:lnSpc>
                <a:spcBef>
                  <a:spcPts val="2800"/>
                </a:spcBef>
              </a:pPr>
              <a:r>
                <a:rPr lang="en-US" dirty="0">
                  <a:latin typeface="Arial" pitchFamily="34" charset="0"/>
                  <a:cs typeface="Arial" pitchFamily="34" charset="0"/>
                </a:rPr>
                <a:t>2.</a:t>
              </a:r>
            </a:p>
          </p:txBody>
        </p:sp>
      </p:grpSp>
      <p:sp>
        <p:nvSpPr>
          <p:cNvPr id="615" name="TextBox 614"/>
          <p:cNvSpPr txBox="1"/>
          <p:nvPr/>
        </p:nvSpPr>
        <p:spPr>
          <a:xfrm>
            <a:off x="9779648" y="786818"/>
            <a:ext cx="2667000" cy="1132618"/>
          </a:xfrm>
          <a:prstGeom prst="rect">
            <a:avLst/>
          </a:prstGeom>
          <a:noFill/>
        </p:spPr>
        <p:txBody>
          <a:bodyPr wrap="square" lIns="91426" tIns="45713" rIns="91426" bIns="45713" rtlCol="0">
            <a:spAutoFit/>
          </a:bodyPr>
          <a:lstStyle/>
          <a:p>
            <a:pPr>
              <a:lnSpc>
                <a:spcPct val="80000"/>
              </a:lnSpc>
              <a:spcBef>
                <a:spcPts val="1200"/>
              </a:spcBef>
            </a:pPr>
            <a:r>
              <a:rPr lang="en-US" dirty="0">
                <a:latin typeface="Arial" pitchFamily="34" charset="0"/>
                <a:cs typeface="Arial" pitchFamily="34" charset="0"/>
              </a:rPr>
              <a:t>Placing buildings/units in service</a:t>
            </a:r>
          </a:p>
          <a:p>
            <a:pPr>
              <a:lnSpc>
                <a:spcPct val="80000"/>
              </a:lnSpc>
              <a:spcBef>
                <a:spcPts val="1200"/>
              </a:spcBef>
            </a:pPr>
            <a:r>
              <a:rPr lang="en-US" dirty="0">
                <a:latin typeface="Arial" pitchFamily="34" charset="0"/>
                <a:cs typeface="Arial" pitchFamily="34" charset="0"/>
              </a:rPr>
              <a:t>Initial lease up of units to qualified households</a:t>
            </a:r>
          </a:p>
        </p:txBody>
      </p:sp>
      <p:sp>
        <p:nvSpPr>
          <p:cNvPr id="190" name="Rectangle 189"/>
          <p:cNvSpPr/>
          <p:nvPr/>
        </p:nvSpPr>
        <p:spPr>
          <a:xfrm>
            <a:off x="-91440" y="4928081"/>
            <a:ext cx="9326880" cy="19460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29" name="Group 28"/>
          <p:cNvGrpSpPr/>
          <p:nvPr/>
        </p:nvGrpSpPr>
        <p:grpSpPr>
          <a:xfrm>
            <a:off x="2547165" y="4928081"/>
            <a:ext cx="3716714" cy="834909"/>
            <a:chOff x="2547165" y="4928081"/>
            <a:chExt cx="3716714" cy="834909"/>
          </a:xfrm>
        </p:grpSpPr>
        <p:sp>
          <p:nvSpPr>
            <p:cNvPr id="4" name="Rectangle 3"/>
            <p:cNvSpPr/>
            <p:nvPr/>
          </p:nvSpPr>
          <p:spPr>
            <a:xfrm>
              <a:off x="2547165" y="4928081"/>
              <a:ext cx="3716714" cy="1946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sp>
          <p:nvSpPr>
            <p:cNvPr id="5" name="Left Brace 4"/>
            <p:cNvSpPr/>
            <p:nvPr/>
          </p:nvSpPr>
          <p:spPr>
            <a:xfrm rot="16200000">
              <a:off x="4250074" y="3421262"/>
              <a:ext cx="310896" cy="3716713"/>
            </a:xfrm>
            <a:prstGeom prst="leftBrace">
              <a:avLst>
                <a:gd name="adj1" fmla="val 35143"/>
                <a:gd name="adj2" fmla="val 50000"/>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lIns="91426" tIns="45713" rIns="91426" bIns="45713" rtlCol="0" anchor="ctr"/>
            <a:lstStyle/>
            <a:p>
              <a:pPr algn="ctr"/>
              <a:endParaRPr lang="en-US"/>
            </a:p>
          </p:txBody>
        </p:sp>
        <p:sp>
          <p:nvSpPr>
            <p:cNvPr id="6" name="TextBox 5"/>
            <p:cNvSpPr txBox="1"/>
            <p:nvPr/>
          </p:nvSpPr>
          <p:spPr>
            <a:xfrm>
              <a:off x="3244511" y="5424436"/>
              <a:ext cx="2322022" cy="338554"/>
            </a:xfrm>
            <a:prstGeom prst="rect">
              <a:avLst/>
            </a:prstGeom>
            <a:noFill/>
          </p:spPr>
          <p:txBody>
            <a:bodyPr wrap="square" lIns="91426" tIns="45713" rIns="91426" bIns="45713" rtlCol="0">
              <a:spAutoFit/>
            </a:bodyPr>
            <a:lstStyle/>
            <a:p>
              <a:pPr algn="ctr"/>
              <a:r>
                <a:rPr lang="en-US" sz="1600" b="1" dirty="0">
                  <a:solidFill>
                    <a:schemeClr val="tx1">
                      <a:lumMod val="65000"/>
                      <a:lumOff val="35000"/>
                    </a:schemeClr>
                  </a:solidFill>
                  <a:latin typeface="Arial" pitchFamily="34" charset="0"/>
                  <a:cs typeface="Arial" pitchFamily="34" charset="0"/>
                </a:rPr>
                <a:t>Construction Period</a:t>
              </a:r>
            </a:p>
          </p:txBody>
        </p:sp>
      </p:grpSp>
      <p:sp>
        <p:nvSpPr>
          <p:cNvPr id="256" name="TextBox 255"/>
          <p:cNvSpPr txBox="1"/>
          <p:nvPr/>
        </p:nvSpPr>
        <p:spPr>
          <a:xfrm>
            <a:off x="3556316" y="7184797"/>
            <a:ext cx="4103427" cy="338554"/>
          </a:xfrm>
          <a:prstGeom prst="rect">
            <a:avLst/>
          </a:prstGeom>
          <a:noFill/>
        </p:spPr>
        <p:txBody>
          <a:bodyPr wrap="square" lIns="91426" tIns="45713" rIns="91426" bIns="45713" rtlCol="0">
            <a:spAutoFit/>
          </a:bodyPr>
          <a:lstStyle/>
          <a:p>
            <a:r>
              <a:rPr lang="en-US" sz="1600" b="1" dirty="0">
                <a:solidFill>
                  <a:schemeClr val="tx1">
                    <a:lumMod val="50000"/>
                    <a:lumOff val="50000"/>
                  </a:schemeClr>
                </a:solidFill>
                <a:latin typeface="Arial" pitchFamily="34" charset="0"/>
                <a:cs typeface="Arial" pitchFamily="34" charset="0"/>
              </a:rPr>
              <a:t>Operating Period</a:t>
            </a:r>
          </a:p>
        </p:txBody>
      </p:sp>
      <p:grpSp>
        <p:nvGrpSpPr>
          <p:cNvPr id="16" name="Group 15"/>
          <p:cNvGrpSpPr/>
          <p:nvPr/>
        </p:nvGrpSpPr>
        <p:grpSpPr>
          <a:xfrm>
            <a:off x="-2501664" y="6737213"/>
            <a:ext cx="1177040" cy="617457"/>
            <a:chOff x="3886129" y="5735131"/>
            <a:chExt cx="1414203" cy="741869"/>
          </a:xfrm>
        </p:grpSpPr>
        <p:grpSp>
          <p:nvGrpSpPr>
            <p:cNvPr id="264" name="Group 375"/>
            <p:cNvGrpSpPr>
              <a:grpSpLocks/>
            </p:cNvGrpSpPr>
            <p:nvPr/>
          </p:nvGrpSpPr>
          <p:grpSpPr bwMode="auto">
            <a:xfrm>
              <a:off x="5071732" y="5833732"/>
              <a:ext cx="228600" cy="450850"/>
              <a:chOff x="3072" y="1025"/>
              <a:chExt cx="624" cy="1227"/>
            </a:xfrm>
          </p:grpSpPr>
          <p:sp>
            <p:nvSpPr>
              <p:cNvPr id="265" name="Oval 376"/>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6" name="Line 377"/>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67" name="Line 378"/>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68" name="Line 379"/>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69" name="Line 380"/>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70" name="Line 381"/>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71" name="Group 382"/>
            <p:cNvGrpSpPr>
              <a:grpSpLocks/>
            </p:cNvGrpSpPr>
            <p:nvPr/>
          </p:nvGrpSpPr>
          <p:grpSpPr bwMode="auto">
            <a:xfrm>
              <a:off x="4578630" y="5735131"/>
              <a:ext cx="228600" cy="450850"/>
              <a:chOff x="3072" y="1025"/>
              <a:chExt cx="624" cy="1227"/>
            </a:xfrm>
          </p:grpSpPr>
          <p:sp>
            <p:nvSpPr>
              <p:cNvPr id="272" name="Oval 383"/>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3" name="Line 384"/>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74" name="Line 385"/>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75" name="Line 386"/>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76" name="Line 387"/>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77" name="Line 388"/>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78" name="Group 389"/>
            <p:cNvGrpSpPr>
              <a:grpSpLocks/>
            </p:cNvGrpSpPr>
            <p:nvPr/>
          </p:nvGrpSpPr>
          <p:grpSpPr bwMode="auto">
            <a:xfrm>
              <a:off x="4808842" y="5983618"/>
              <a:ext cx="228600" cy="450850"/>
              <a:chOff x="3072" y="1025"/>
              <a:chExt cx="624" cy="1227"/>
            </a:xfrm>
          </p:grpSpPr>
          <p:sp>
            <p:nvSpPr>
              <p:cNvPr id="279" name="Oval 390"/>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0" name="Line 391"/>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81" name="Line 392"/>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82" name="Line 393"/>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83" name="Line 394"/>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85" name="Line 395"/>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86" name="Group 311"/>
            <p:cNvGrpSpPr>
              <a:grpSpLocks/>
            </p:cNvGrpSpPr>
            <p:nvPr/>
          </p:nvGrpSpPr>
          <p:grpSpPr bwMode="auto">
            <a:xfrm>
              <a:off x="4126997" y="5759967"/>
              <a:ext cx="228600" cy="450850"/>
              <a:chOff x="3072" y="1025"/>
              <a:chExt cx="624" cy="1227"/>
            </a:xfrm>
          </p:grpSpPr>
          <p:sp>
            <p:nvSpPr>
              <p:cNvPr id="287" name="Oval 312"/>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8" name="Line 313"/>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89" name="Line 314"/>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90" name="Line 315"/>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91" name="Line 316"/>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95" name="Line 317"/>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96" name="Group 318"/>
            <p:cNvGrpSpPr>
              <a:grpSpLocks/>
            </p:cNvGrpSpPr>
            <p:nvPr/>
          </p:nvGrpSpPr>
          <p:grpSpPr bwMode="auto">
            <a:xfrm>
              <a:off x="3886129" y="5945667"/>
              <a:ext cx="228600" cy="450850"/>
              <a:chOff x="3072" y="1025"/>
              <a:chExt cx="624" cy="1227"/>
            </a:xfrm>
          </p:grpSpPr>
          <p:sp>
            <p:nvSpPr>
              <p:cNvPr id="297" name="Oval 319"/>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8" name="Line 320"/>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99" name="Line 321"/>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300" name="Line 322"/>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301" name="Line 323"/>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302" name="Line 324"/>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303" name="Group 325"/>
            <p:cNvGrpSpPr>
              <a:grpSpLocks/>
            </p:cNvGrpSpPr>
            <p:nvPr/>
          </p:nvGrpSpPr>
          <p:grpSpPr bwMode="auto">
            <a:xfrm>
              <a:off x="4359914" y="6026150"/>
              <a:ext cx="228600" cy="450850"/>
              <a:chOff x="3072" y="1025"/>
              <a:chExt cx="624" cy="1227"/>
            </a:xfrm>
          </p:grpSpPr>
          <p:sp>
            <p:nvSpPr>
              <p:cNvPr id="304" name="Oval 326"/>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05" name="Line 327"/>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306" name="Line 328"/>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313" name="Line 329"/>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314" name="Line 330"/>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315" name="Line 331"/>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sp>
        <p:nvSpPr>
          <p:cNvPr id="17" name="Freeform 16"/>
          <p:cNvSpPr/>
          <p:nvPr/>
        </p:nvSpPr>
        <p:spPr>
          <a:xfrm>
            <a:off x="1787031" y="7354075"/>
            <a:ext cx="431953" cy="381093"/>
          </a:xfrm>
          <a:custGeom>
            <a:avLst/>
            <a:gdLst>
              <a:gd name="connsiteX0" fmla="*/ 478466 w 478466"/>
              <a:gd name="connsiteY0" fmla="*/ 265814 h 265814"/>
              <a:gd name="connsiteX1" fmla="*/ 478466 w 478466"/>
              <a:gd name="connsiteY1" fmla="*/ 53162 h 265814"/>
              <a:gd name="connsiteX2" fmla="*/ 0 w 478466"/>
              <a:gd name="connsiteY2" fmla="*/ 53162 h 265814"/>
              <a:gd name="connsiteX3" fmla="*/ 0 w 478466"/>
              <a:gd name="connsiteY3" fmla="*/ 0 h 265814"/>
              <a:gd name="connsiteX4" fmla="*/ 10633 w 478466"/>
              <a:gd name="connsiteY4" fmla="*/ 0 h 26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66" h="265814">
                <a:moveTo>
                  <a:pt x="478466" y="265814"/>
                </a:moveTo>
                <a:lnTo>
                  <a:pt x="478466" y="53162"/>
                </a:lnTo>
                <a:lnTo>
                  <a:pt x="0" y="53162"/>
                </a:lnTo>
                <a:lnTo>
                  <a:pt x="0" y="0"/>
                </a:lnTo>
                <a:lnTo>
                  <a:pt x="10633" y="0"/>
                </a:lnTo>
              </a:path>
            </a:pathLst>
          </a:custGeom>
          <a:ln w="22225">
            <a:solidFill>
              <a:schemeClr val="tx2"/>
            </a:solidFill>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lIns="91426" tIns="45713" rIns="91426" bIns="45713" rtlCol="0" anchor="ctr"/>
          <a:lstStyle/>
          <a:p>
            <a:pPr algn="ctr"/>
            <a:endParaRPr lang="en-US"/>
          </a:p>
        </p:txBody>
      </p:sp>
      <p:grpSp>
        <p:nvGrpSpPr>
          <p:cNvPr id="71" name="Group 70"/>
          <p:cNvGrpSpPr/>
          <p:nvPr/>
        </p:nvGrpSpPr>
        <p:grpSpPr>
          <a:xfrm>
            <a:off x="6601892" y="3067646"/>
            <a:ext cx="772474" cy="1866057"/>
            <a:chOff x="6601892" y="3067646"/>
            <a:chExt cx="772474" cy="1866057"/>
          </a:xfrm>
        </p:grpSpPr>
        <p:pic>
          <p:nvPicPr>
            <p:cNvPr id="7" name="Picture 6"/>
            <p:cNvPicPr>
              <a:picLocks noChangeAspect="1"/>
            </p:cNvPicPr>
            <p:nvPr/>
          </p:nvPicPr>
          <p:blipFill>
            <a:blip r:embed="rId3"/>
            <a:stretch>
              <a:fillRect/>
            </a:stretch>
          </p:blipFill>
          <p:spPr>
            <a:xfrm>
              <a:off x="6601892" y="3067646"/>
              <a:ext cx="564953" cy="708759"/>
            </a:xfrm>
            <a:prstGeom prst="rect">
              <a:avLst/>
            </a:prstGeom>
          </p:spPr>
        </p:pic>
        <p:cxnSp>
          <p:nvCxnSpPr>
            <p:cNvPr id="316" name="Straight Arrow Connector 315"/>
            <p:cNvCxnSpPr/>
            <p:nvPr/>
          </p:nvCxnSpPr>
          <p:spPr>
            <a:xfrm>
              <a:off x="7055848" y="3982897"/>
              <a:ext cx="0" cy="950806"/>
            </a:xfrm>
            <a:prstGeom prst="straightConnector1">
              <a:avLst/>
            </a:prstGeom>
            <a:ln w="22225">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684" y="3461363"/>
              <a:ext cx="593682" cy="73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p:cNvGrpSpPr/>
          <p:nvPr/>
        </p:nvGrpSpPr>
        <p:grpSpPr>
          <a:xfrm>
            <a:off x="1775096" y="3788110"/>
            <a:ext cx="602188" cy="1145127"/>
            <a:chOff x="171673" y="3576361"/>
            <a:chExt cx="602188" cy="1145127"/>
          </a:xfrm>
        </p:grpSpPr>
        <p:sp>
          <p:nvSpPr>
            <p:cNvPr id="318" name="Freeform 317"/>
            <p:cNvSpPr/>
            <p:nvPr/>
          </p:nvSpPr>
          <p:spPr>
            <a:xfrm flipH="1">
              <a:off x="442163" y="3887423"/>
              <a:ext cx="153673" cy="834065"/>
            </a:xfrm>
            <a:custGeom>
              <a:avLst/>
              <a:gdLst>
                <a:gd name="connsiteX0" fmla="*/ 478466 w 478466"/>
                <a:gd name="connsiteY0" fmla="*/ 265814 h 265814"/>
                <a:gd name="connsiteX1" fmla="*/ 478466 w 478466"/>
                <a:gd name="connsiteY1" fmla="*/ 53162 h 265814"/>
                <a:gd name="connsiteX2" fmla="*/ 0 w 478466"/>
                <a:gd name="connsiteY2" fmla="*/ 53162 h 265814"/>
                <a:gd name="connsiteX3" fmla="*/ 0 w 478466"/>
                <a:gd name="connsiteY3" fmla="*/ 0 h 265814"/>
                <a:gd name="connsiteX4" fmla="*/ 10633 w 478466"/>
                <a:gd name="connsiteY4" fmla="*/ 0 h 265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466" h="265814">
                  <a:moveTo>
                    <a:pt x="478466" y="265814"/>
                  </a:moveTo>
                  <a:lnTo>
                    <a:pt x="478466" y="53162"/>
                  </a:lnTo>
                  <a:lnTo>
                    <a:pt x="0" y="53162"/>
                  </a:lnTo>
                  <a:lnTo>
                    <a:pt x="0" y="0"/>
                  </a:lnTo>
                  <a:lnTo>
                    <a:pt x="10633" y="0"/>
                  </a:lnTo>
                </a:path>
              </a:pathLst>
            </a:custGeom>
            <a:ln w="22225">
              <a:solidFill>
                <a:schemeClr val="tx1"/>
              </a:solidFill>
              <a:headEnd type="arrow"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673" y="3576361"/>
              <a:ext cx="602188" cy="73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27"/>
          <p:cNvGrpSpPr/>
          <p:nvPr/>
        </p:nvGrpSpPr>
        <p:grpSpPr>
          <a:xfrm>
            <a:off x="7840519" y="3710033"/>
            <a:ext cx="1277742" cy="1223670"/>
            <a:chOff x="5266731" y="3492663"/>
            <a:chExt cx="1277742" cy="1223670"/>
          </a:xfrm>
        </p:grpSpPr>
        <p:sp>
          <p:nvSpPr>
            <p:cNvPr id="11" name="Right Arrow 10"/>
            <p:cNvSpPr/>
            <p:nvPr/>
          </p:nvSpPr>
          <p:spPr>
            <a:xfrm>
              <a:off x="6148593" y="4037664"/>
              <a:ext cx="395880" cy="278561"/>
            </a:xfrm>
            <a:prstGeom prst="rightArrow">
              <a:avLst/>
            </a:prstGeom>
            <a:solidFill>
              <a:srgbClr val="F9AD6F"/>
            </a:solidFill>
            <a:ln>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4" name="Straight Arrow Connector 323"/>
            <p:cNvCxnSpPr/>
            <p:nvPr/>
          </p:nvCxnSpPr>
          <p:spPr>
            <a:xfrm>
              <a:off x="5650003" y="4340395"/>
              <a:ext cx="0" cy="375938"/>
            </a:xfrm>
            <a:prstGeom prst="straightConnector1">
              <a:avLst/>
            </a:prstGeom>
            <a:ln w="22225">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pic>
          <p:nvPicPr>
            <p:cNvPr id="4106"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6731" y="3492663"/>
              <a:ext cx="985697" cy="1005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4" name="Group 63"/>
          <p:cNvGrpSpPr/>
          <p:nvPr/>
        </p:nvGrpSpPr>
        <p:grpSpPr>
          <a:xfrm>
            <a:off x="5856691" y="3876836"/>
            <a:ext cx="814376" cy="1056867"/>
            <a:chOff x="5856691" y="3876836"/>
            <a:chExt cx="814376" cy="1056867"/>
          </a:xfrm>
        </p:grpSpPr>
        <p:grpSp>
          <p:nvGrpSpPr>
            <p:cNvPr id="12" name="Group 11"/>
            <p:cNvGrpSpPr/>
            <p:nvPr/>
          </p:nvGrpSpPr>
          <p:grpSpPr>
            <a:xfrm>
              <a:off x="5856691" y="3876836"/>
              <a:ext cx="814376" cy="740250"/>
              <a:chOff x="3765101" y="3574146"/>
              <a:chExt cx="814376" cy="740250"/>
            </a:xfrm>
          </p:grpSpPr>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03089" y="3574146"/>
                <a:ext cx="556185" cy="456570"/>
              </a:xfrm>
              <a:prstGeom prst="rect">
                <a:avLst/>
              </a:prstGeom>
              <a:noFill/>
              <a:ln>
                <a:noFill/>
              </a:ln>
              <a:effectLst>
                <a:outerShdw blurRad="63500" dist="12700" dir="3000000" sx="102000" sy="102000" algn="ctr" rotWithShape="0">
                  <a:prstClr val="black">
                    <a:alpha val="55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765101" y="4006619"/>
                <a:ext cx="814376" cy="307777"/>
              </a:xfrm>
              <a:prstGeom prst="rect">
                <a:avLst/>
              </a:prstGeom>
              <a:noFill/>
            </p:spPr>
            <p:txBody>
              <a:bodyPr wrap="square" rtlCol="0">
                <a:spAutoFit/>
              </a:bodyPr>
              <a:lstStyle/>
              <a:p>
                <a:pPr algn="ctr"/>
                <a:r>
                  <a:rPr lang="en-US" sz="1400" b="1" dirty="0">
                    <a:solidFill>
                      <a:schemeClr val="tx2"/>
                    </a:solidFill>
                    <a:latin typeface="Arial" pitchFamily="34" charset="0"/>
                    <a:cs typeface="Arial" pitchFamily="34" charset="0"/>
                  </a:rPr>
                  <a:t>PIS</a:t>
                </a:r>
              </a:p>
            </p:txBody>
          </p:sp>
        </p:grpSp>
        <p:cxnSp>
          <p:nvCxnSpPr>
            <p:cNvPr id="325" name="Straight Arrow Connector 324"/>
            <p:cNvCxnSpPr/>
            <p:nvPr/>
          </p:nvCxnSpPr>
          <p:spPr>
            <a:xfrm>
              <a:off x="6263879" y="4615575"/>
              <a:ext cx="832" cy="318128"/>
            </a:xfrm>
            <a:prstGeom prst="straightConnector1">
              <a:avLst/>
            </a:prstGeom>
            <a:ln w="22225">
              <a:solidFill>
                <a:schemeClr val="tx2"/>
              </a:solidFill>
              <a:tailEnd type="arrow" w="lg" len="med"/>
            </a:ln>
          </p:spPr>
          <p:style>
            <a:lnRef idx="1">
              <a:schemeClr val="accent1"/>
            </a:lnRef>
            <a:fillRef idx="0">
              <a:schemeClr val="accent1"/>
            </a:fillRef>
            <a:effectRef idx="0">
              <a:schemeClr val="accent1"/>
            </a:effectRef>
            <a:fontRef idx="minor">
              <a:schemeClr val="tx1"/>
            </a:fontRef>
          </p:style>
        </p:cxnSp>
      </p:grpSp>
      <p:sp>
        <p:nvSpPr>
          <p:cNvPr id="9" name="Title 8"/>
          <p:cNvSpPr>
            <a:spLocks noGrp="1"/>
          </p:cNvSpPr>
          <p:nvPr>
            <p:ph type="title" idx="4294967295"/>
          </p:nvPr>
        </p:nvSpPr>
        <p:spPr>
          <a:xfrm>
            <a:off x="914400" y="-1306513"/>
            <a:ext cx="8229600" cy="1143000"/>
          </a:xfrm>
        </p:spPr>
        <p:txBody>
          <a:bodyPr/>
          <a:lstStyle/>
          <a:p>
            <a:r>
              <a:rPr lang="en-US" dirty="0"/>
              <a:t>Important</a:t>
            </a:r>
            <a:r>
              <a:rPr lang="en-US" baseline="0" dirty="0"/>
              <a:t> things</a:t>
            </a:r>
            <a:endParaRPr lang="en-US" dirty="0"/>
          </a:p>
        </p:txBody>
      </p:sp>
      <p:sp>
        <p:nvSpPr>
          <p:cNvPr id="91" name="Text Box 33"/>
          <p:cNvSpPr txBox="1">
            <a:spLocks noChangeArrowheads="1"/>
          </p:cNvSpPr>
          <p:nvPr/>
        </p:nvSpPr>
        <p:spPr bwMode="auto">
          <a:xfrm>
            <a:off x="1884363" y="-9525"/>
            <a:ext cx="5335588" cy="400110"/>
          </a:xfrm>
          <a:prstGeom prst="rect">
            <a:avLst/>
          </a:prstGeom>
          <a:noFill/>
          <a:ln w="9525">
            <a:noFill/>
            <a:miter lim="800000"/>
            <a:headEnd/>
            <a:tailEnd/>
          </a:ln>
          <a:effectLst/>
        </p:spPr>
        <p:txBody>
          <a:bodyPr wrap="square">
            <a:spAutoFit/>
          </a:bodyPr>
          <a:lstStyle/>
          <a:p>
            <a:pPr algn="ctr">
              <a:spcBef>
                <a:spcPct val="50000"/>
              </a:spcBef>
            </a:pPr>
            <a:r>
              <a:rPr lang="en-US" sz="2000" b="1" u="sng" dirty="0">
                <a:solidFill>
                  <a:schemeClr val="tx1"/>
                </a:solidFill>
              </a:rPr>
              <a:t>Timeline of a Typical 9% Deal</a:t>
            </a:r>
          </a:p>
        </p:txBody>
      </p:sp>
      <p:cxnSp>
        <p:nvCxnSpPr>
          <p:cNvPr id="18" name="Elbow Connector 17"/>
          <p:cNvCxnSpPr/>
          <p:nvPr/>
        </p:nvCxnSpPr>
        <p:spPr>
          <a:xfrm rot="5400000">
            <a:off x="-51119" y="7546760"/>
            <a:ext cx="1570932" cy="569296"/>
          </a:xfrm>
          <a:prstGeom prst="bentConnector3">
            <a:avLst>
              <a:gd name="adj1" fmla="val 12203"/>
            </a:avLst>
          </a:prstGeom>
          <a:ln w="22225">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2970809" y="831899"/>
            <a:ext cx="2221490" cy="2208044"/>
            <a:chOff x="3965571" y="1003670"/>
            <a:chExt cx="2221490" cy="2208044"/>
          </a:xfrm>
        </p:grpSpPr>
        <p:grpSp>
          <p:nvGrpSpPr>
            <p:cNvPr id="103" name="Group 266"/>
            <p:cNvGrpSpPr>
              <a:grpSpLocks/>
            </p:cNvGrpSpPr>
            <p:nvPr/>
          </p:nvGrpSpPr>
          <p:grpSpPr bwMode="auto">
            <a:xfrm>
              <a:off x="4011327" y="1176432"/>
              <a:ext cx="960438" cy="681038"/>
              <a:chOff x="4743" y="321"/>
              <a:chExt cx="605" cy="429"/>
            </a:xfrm>
          </p:grpSpPr>
          <p:grpSp>
            <p:nvGrpSpPr>
              <p:cNvPr id="196" name="Group 267"/>
              <p:cNvGrpSpPr>
                <a:grpSpLocks/>
              </p:cNvGrpSpPr>
              <p:nvPr/>
            </p:nvGrpSpPr>
            <p:grpSpPr bwMode="auto">
              <a:xfrm>
                <a:off x="4743" y="515"/>
                <a:ext cx="496" cy="235"/>
                <a:chOff x="1584" y="792"/>
                <a:chExt cx="1008" cy="478"/>
              </a:xfrm>
            </p:grpSpPr>
            <p:sp>
              <p:nvSpPr>
                <p:cNvPr id="198" name="AutoShape 268"/>
                <p:cNvSpPr>
                  <a:spLocks noChangeArrowheads="1"/>
                </p:cNvSpPr>
                <p:nvPr/>
              </p:nvSpPr>
              <p:spPr bwMode="auto">
                <a:xfrm rot="10800000" flipV="1">
                  <a:off x="1584" y="1174"/>
                  <a:ext cx="1008" cy="96"/>
                </a:xfrm>
                <a:prstGeom prst="parallelogram">
                  <a:avLst>
                    <a:gd name="adj" fmla="val 386799"/>
                  </a:avLst>
                </a:prstGeom>
                <a:solidFill>
                  <a:schemeClr val="tx1">
                    <a:alpha val="30000"/>
                  </a:schemeClr>
                </a:solidFill>
                <a:ln w="9525">
                  <a:noFill/>
                  <a:miter lim="800000"/>
                  <a:headEnd/>
                  <a:tailEnd/>
                </a:ln>
                <a:effectLst/>
              </p:spPr>
              <p:txBody>
                <a:bodyPr wrap="none" anchor="ctr"/>
                <a:lstStyle/>
                <a:p>
                  <a:endParaRPr lang="en-US" dirty="0"/>
                </a:p>
              </p:txBody>
            </p:sp>
            <p:grpSp>
              <p:nvGrpSpPr>
                <p:cNvPr id="199" name="Group 269"/>
                <p:cNvGrpSpPr>
                  <a:grpSpLocks/>
                </p:cNvGrpSpPr>
                <p:nvPr/>
              </p:nvGrpSpPr>
              <p:grpSpPr bwMode="auto">
                <a:xfrm>
                  <a:off x="1920" y="792"/>
                  <a:ext cx="624" cy="468"/>
                  <a:chOff x="-912" y="1536"/>
                  <a:chExt cx="1440" cy="1080"/>
                </a:xfrm>
              </p:grpSpPr>
              <p:grpSp>
                <p:nvGrpSpPr>
                  <p:cNvPr id="200" name="Group 270"/>
                  <p:cNvGrpSpPr>
                    <a:grpSpLocks/>
                  </p:cNvGrpSpPr>
                  <p:nvPr/>
                </p:nvGrpSpPr>
                <p:grpSpPr bwMode="auto">
                  <a:xfrm>
                    <a:off x="-912" y="1536"/>
                    <a:ext cx="1440" cy="1080"/>
                    <a:chOff x="3744" y="2832"/>
                    <a:chExt cx="960" cy="720"/>
                  </a:xfrm>
                </p:grpSpPr>
                <p:sp>
                  <p:nvSpPr>
                    <p:cNvPr id="222" name="Rectangle 271"/>
                    <p:cNvSpPr>
                      <a:spLocks noChangeArrowheads="1"/>
                    </p:cNvSpPr>
                    <p:nvPr/>
                  </p:nvSpPr>
                  <p:spPr bwMode="auto">
                    <a:xfrm>
                      <a:off x="3984" y="2832"/>
                      <a:ext cx="720" cy="720"/>
                    </a:xfrm>
                    <a:prstGeom prst="rect">
                      <a:avLst/>
                    </a:prstGeom>
                    <a:solidFill>
                      <a:srgbClr val="C0C0C0"/>
                    </a:solidFill>
                    <a:ln w="12700">
                      <a:solidFill>
                        <a:schemeClr val="tx1"/>
                      </a:solidFill>
                      <a:miter lim="800000"/>
                      <a:headEnd/>
                      <a:tailEnd/>
                    </a:ln>
                    <a:effectLst/>
                  </p:spPr>
                  <p:txBody>
                    <a:bodyPr wrap="none" anchor="ctr"/>
                    <a:lstStyle/>
                    <a:p>
                      <a:endParaRPr lang="en-US" dirty="0"/>
                    </a:p>
                  </p:txBody>
                </p:sp>
                <p:sp>
                  <p:nvSpPr>
                    <p:cNvPr id="223" name="Freeform 272"/>
                    <p:cNvSpPr>
                      <a:spLocks/>
                    </p:cNvSpPr>
                    <p:nvPr/>
                  </p:nvSpPr>
                  <p:spPr bwMode="auto">
                    <a:xfrm>
                      <a:off x="3744" y="2832"/>
                      <a:ext cx="240" cy="720"/>
                    </a:xfrm>
                    <a:custGeom>
                      <a:avLst/>
                      <a:gdLst/>
                      <a:ahLst/>
                      <a:cxnLst>
                        <a:cxn ang="0">
                          <a:pos x="240" y="0"/>
                        </a:cxn>
                        <a:cxn ang="0">
                          <a:pos x="0" y="144"/>
                        </a:cxn>
                        <a:cxn ang="0">
                          <a:pos x="0" y="672"/>
                        </a:cxn>
                        <a:cxn ang="0">
                          <a:pos x="240" y="720"/>
                        </a:cxn>
                        <a:cxn ang="0">
                          <a:pos x="240" y="0"/>
                        </a:cxn>
                      </a:cxnLst>
                      <a:rect l="0" t="0" r="r" b="b"/>
                      <a:pathLst>
                        <a:path w="240" h="720">
                          <a:moveTo>
                            <a:pt x="240" y="0"/>
                          </a:moveTo>
                          <a:lnTo>
                            <a:pt x="0" y="144"/>
                          </a:lnTo>
                          <a:lnTo>
                            <a:pt x="0" y="672"/>
                          </a:lnTo>
                          <a:lnTo>
                            <a:pt x="240" y="720"/>
                          </a:lnTo>
                          <a:lnTo>
                            <a:pt x="240" y="0"/>
                          </a:lnTo>
                          <a:close/>
                        </a:path>
                      </a:pathLst>
                    </a:custGeom>
                    <a:solidFill>
                      <a:srgbClr val="808080"/>
                    </a:solidFill>
                    <a:ln w="9525">
                      <a:solidFill>
                        <a:schemeClr val="tx1"/>
                      </a:solidFill>
                      <a:round/>
                      <a:headEnd/>
                      <a:tailEnd/>
                    </a:ln>
                    <a:effectLst/>
                  </p:spPr>
                  <p:txBody>
                    <a:bodyPr/>
                    <a:lstStyle/>
                    <a:p>
                      <a:endParaRPr lang="en-US" dirty="0"/>
                    </a:p>
                  </p:txBody>
                </p:sp>
              </p:grpSp>
              <p:sp>
                <p:nvSpPr>
                  <p:cNvPr id="201" name="WordArt 273"/>
                  <p:cNvSpPr>
                    <a:spLocks noChangeArrowheads="1" noChangeShapeType="1" noTextEdit="1"/>
                  </p:cNvSpPr>
                  <p:nvPr/>
                </p:nvSpPr>
                <p:spPr bwMode="auto">
                  <a:xfrm>
                    <a:off x="-852" y="1859"/>
                    <a:ext cx="233" cy="532"/>
                  </a:xfrm>
                  <a:prstGeom prst="rect">
                    <a:avLst/>
                  </a:prstGeom>
                </p:spPr>
                <p:txBody>
                  <a:bodyPr wrap="none" fromWordArt="1">
                    <a:prstTxWarp prst="textPlain">
                      <a:avLst>
                        <a:gd name="adj" fmla="val 43750"/>
                      </a:avLst>
                    </a:prstTxWarp>
                  </a:bodyPr>
                  <a:lstStyle/>
                  <a:p>
                    <a:pPr algn="ctr"/>
                    <a:r>
                      <a:rPr lang="en-US" b="1" kern="10" dirty="0">
                        <a:ln w="9525">
                          <a:solidFill>
                            <a:srgbClr val="C0C0C0"/>
                          </a:solidFill>
                          <a:round/>
                          <a:headEnd/>
                          <a:tailEnd/>
                        </a:ln>
                        <a:solidFill>
                          <a:srgbClr val="008000"/>
                        </a:solidFill>
                        <a:effectLst>
                          <a:outerShdw dist="17961" dir="2700000" algn="ctr" rotWithShape="0">
                            <a:srgbClr val="B2B2B2">
                              <a:alpha val="80000"/>
                            </a:srgbClr>
                          </a:outerShdw>
                        </a:effectLst>
                        <a:latin typeface="Arial"/>
                        <a:cs typeface="Arial"/>
                      </a:rPr>
                      <a:t>$</a:t>
                    </a:r>
                  </a:p>
                </p:txBody>
              </p:sp>
              <p:grpSp>
                <p:nvGrpSpPr>
                  <p:cNvPr id="202" name="Group 274"/>
                  <p:cNvGrpSpPr>
                    <a:grpSpLocks/>
                  </p:cNvGrpSpPr>
                  <p:nvPr/>
                </p:nvGrpSpPr>
                <p:grpSpPr bwMode="auto">
                  <a:xfrm>
                    <a:off x="-326" y="1749"/>
                    <a:ext cx="660" cy="661"/>
                    <a:chOff x="-326" y="1749"/>
                    <a:chExt cx="660" cy="661"/>
                  </a:xfrm>
                </p:grpSpPr>
                <p:sp>
                  <p:nvSpPr>
                    <p:cNvPr id="203" name="Oval 275"/>
                    <p:cNvSpPr>
                      <a:spLocks noChangeArrowheads="1"/>
                    </p:cNvSpPr>
                    <p:nvPr/>
                  </p:nvSpPr>
                  <p:spPr bwMode="auto">
                    <a:xfrm>
                      <a:off x="-326" y="1749"/>
                      <a:ext cx="660" cy="660"/>
                    </a:xfrm>
                    <a:prstGeom prst="ellipse">
                      <a:avLst/>
                    </a:prstGeom>
                    <a:solidFill>
                      <a:srgbClr val="C0C0C0"/>
                    </a:solidFill>
                    <a:ln w="12700">
                      <a:solidFill>
                        <a:schemeClr val="tx1"/>
                      </a:solidFill>
                      <a:round/>
                      <a:headEnd/>
                      <a:tailEnd/>
                    </a:ln>
                    <a:effectLst/>
                  </p:spPr>
                  <p:txBody>
                    <a:bodyPr wrap="none" anchor="ctr"/>
                    <a:lstStyle/>
                    <a:p>
                      <a:endParaRPr lang="en-US" dirty="0"/>
                    </a:p>
                  </p:txBody>
                </p:sp>
                <p:sp>
                  <p:nvSpPr>
                    <p:cNvPr id="204" name="Oval 276"/>
                    <p:cNvSpPr>
                      <a:spLocks noChangeArrowheads="1"/>
                    </p:cNvSpPr>
                    <p:nvPr/>
                  </p:nvSpPr>
                  <p:spPr bwMode="auto">
                    <a:xfrm>
                      <a:off x="-132" y="1936"/>
                      <a:ext cx="300" cy="300"/>
                    </a:xfrm>
                    <a:prstGeom prst="ellipse">
                      <a:avLst/>
                    </a:prstGeom>
                    <a:solidFill>
                      <a:srgbClr val="808080"/>
                    </a:solidFill>
                    <a:ln w="9525">
                      <a:solidFill>
                        <a:schemeClr val="tx1"/>
                      </a:solidFill>
                      <a:round/>
                      <a:headEnd/>
                      <a:tailEnd/>
                    </a:ln>
                    <a:effectLst/>
                  </p:spPr>
                  <p:txBody>
                    <a:bodyPr wrap="none" anchor="ctr"/>
                    <a:lstStyle/>
                    <a:p>
                      <a:endParaRPr lang="en-US" dirty="0"/>
                    </a:p>
                  </p:txBody>
                </p:sp>
                <p:sp>
                  <p:nvSpPr>
                    <p:cNvPr id="205" name="Oval 277"/>
                    <p:cNvSpPr>
                      <a:spLocks noChangeArrowheads="1"/>
                    </p:cNvSpPr>
                    <p:nvPr/>
                  </p:nvSpPr>
                  <p:spPr bwMode="auto">
                    <a:xfrm>
                      <a:off x="-88" y="1936"/>
                      <a:ext cx="300" cy="300"/>
                    </a:xfrm>
                    <a:prstGeom prst="ellipse">
                      <a:avLst/>
                    </a:prstGeom>
                    <a:solidFill>
                      <a:srgbClr val="C0C0C0"/>
                    </a:solidFill>
                    <a:ln w="9525">
                      <a:solidFill>
                        <a:schemeClr val="tx1"/>
                      </a:solidFill>
                      <a:round/>
                      <a:headEnd/>
                      <a:tailEnd/>
                    </a:ln>
                    <a:effectLst/>
                  </p:spPr>
                  <p:txBody>
                    <a:bodyPr wrap="none" anchor="ctr"/>
                    <a:lstStyle/>
                    <a:p>
                      <a:endParaRPr lang="en-US" dirty="0"/>
                    </a:p>
                  </p:txBody>
                </p:sp>
                <p:grpSp>
                  <p:nvGrpSpPr>
                    <p:cNvPr id="206" name="Group 278"/>
                    <p:cNvGrpSpPr>
                      <a:grpSpLocks/>
                    </p:cNvGrpSpPr>
                    <p:nvPr/>
                  </p:nvGrpSpPr>
                  <p:grpSpPr bwMode="auto">
                    <a:xfrm>
                      <a:off x="-312" y="1756"/>
                      <a:ext cx="634" cy="648"/>
                      <a:chOff x="-312" y="1756"/>
                      <a:chExt cx="634" cy="648"/>
                    </a:xfrm>
                  </p:grpSpPr>
                  <p:sp>
                    <p:nvSpPr>
                      <p:cNvPr id="218" name="Line 279"/>
                      <p:cNvSpPr>
                        <a:spLocks noChangeShapeType="1"/>
                      </p:cNvSpPr>
                      <p:nvPr/>
                    </p:nvSpPr>
                    <p:spPr bwMode="auto">
                      <a:xfrm>
                        <a:off x="12" y="1756"/>
                        <a:ext cx="0" cy="73"/>
                      </a:xfrm>
                      <a:prstGeom prst="line">
                        <a:avLst/>
                      </a:prstGeom>
                      <a:noFill/>
                      <a:ln w="9525">
                        <a:solidFill>
                          <a:schemeClr val="tx1"/>
                        </a:solidFill>
                        <a:round/>
                        <a:headEnd/>
                        <a:tailEnd/>
                      </a:ln>
                      <a:effectLst/>
                    </p:spPr>
                    <p:txBody>
                      <a:bodyPr/>
                      <a:lstStyle/>
                      <a:p>
                        <a:endParaRPr lang="en-US" dirty="0"/>
                      </a:p>
                    </p:txBody>
                  </p:sp>
                  <p:sp>
                    <p:nvSpPr>
                      <p:cNvPr id="219" name="Line 280"/>
                      <p:cNvSpPr>
                        <a:spLocks noChangeShapeType="1"/>
                      </p:cNvSpPr>
                      <p:nvPr/>
                    </p:nvSpPr>
                    <p:spPr bwMode="auto">
                      <a:xfrm>
                        <a:off x="12" y="2331"/>
                        <a:ext cx="0" cy="73"/>
                      </a:xfrm>
                      <a:prstGeom prst="line">
                        <a:avLst/>
                      </a:prstGeom>
                      <a:noFill/>
                      <a:ln w="9525">
                        <a:solidFill>
                          <a:schemeClr val="tx1"/>
                        </a:solidFill>
                        <a:round/>
                        <a:headEnd/>
                        <a:tailEnd/>
                      </a:ln>
                      <a:effectLst/>
                    </p:spPr>
                    <p:txBody>
                      <a:bodyPr/>
                      <a:lstStyle/>
                      <a:p>
                        <a:endParaRPr lang="en-US" dirty="0"/>
                      </a:p>
                    </p:txBody>
                  </p:sp>
                  <p:sp>
                    <p:nvSpPr>
                      <p:cNvPr id="220" name="Line 281"/>
                      <p:cNvSpPr>
                        <a:spLocks noChangeShapeType="1"/>
                      </p:cNvSpPr>
                      <p:nvPr/>
                    </p:nvSpPr>
                    <p:spPr bwMode="auto">
                      <a:xfrm rot="5400000">
                        <a:off x="286" y="2054"/>
                        <a:ext cx="0" cy="73"/>
                      </a:xfrm>
                      <a:prstGeom prst="line">
                        <a:avLst/>
                      </a:prstGeom>
                      <a:noFill/>
                      <a:ln w="9525">
                        <a:solidFill>
                          <a:schemeClr val="tx1"/>
                        </a:solidFill>
                        <a:round/>
                        <a:headEnd/>
                        <a:tailEnd/>
                      </a:ln>
                      <a:effectLst/>
                    </p:spPr>
                    <p:txBody>
                      <a:bodyPr/>
                      <a:lstStyle/>
                      <a:p>
                        <a:endParaRPr lang="en-US" dirty="0"/>
                      </a:p>
                    </p:txBody>
                  </p:sp>
                  <p:sp>
                    <p:nvSpPr>
                      <p:cNvPr id="221" name="Line 282"/>
                      <p:cNvSpPr>
                        <a:spLocks noChangeShapeType="1"/>
                      </p:cNvSpPr>
                      <p:nvPr/>
                    </p:nvSpPr>
                    <p:spPr bwMode="auto">
                      <a:xfrm rot="5400000">
                        <a:off x="-275" y="2054"/>
                        <a:ext cx="0" cy="73"/>
                      </a:xfrm>
                      <a:prstGeom prst="line">
                        <a:avLst/>
                      </a:prstGeom>
                      <a:noFill/>
                      <a:ln w="9525">
                        <a:solidFill>
                          <a:schemeClr val="tx1"/>
                        </a:solidFill>
                        <a:round/>
                        <a:headEnd/>
                        <a:tailEnd/>
                      </a:ln>
                      <a:effectLst/>
                    </p:spPr>
                    <p:txBody>
                      <a:bodyPr/>
                      <a:lstStyle/>
                      <a:p>
                        <a:endParaRPr lang="en-US" dirty="0"/>
                      </a:p>
                    </p:txBody>
                  </p:sp>
                </p:grpSp>
                <p:sp>
                  <p:nvSpPr>
                    <p:cNvPr id="207" name="Oval 283"/>
                    <p:cNvSpPr>
                      <a:spLocks noChangeAspect="1" noChangeArrowheads="1"/>
                    </p:cNvSpPr>
                    <p:nvPr/>
                  </p:nvSpPr>
                  <p:spPr bwMode="auto">
                    <a:xfrm>
                      <a:off x="-304" y="1770"/>
                      <a:ext cx="618" cy="619"/>
                    </a:xfrm>
                    <a:prstGeom prst="ellipse">
                      <a:avLst/>
                    </a:prstGeom>
                    <a:noFill/>
                    <a:ln w="22225">
                      <a:solidFill>
                        <a:schemeClr val="tx1"/>
                      </a:solidFill>
                      <a:prstDash val="sysDot"/>
                      <a:round/>
                      <a:headEnd/>
                      <a:tailEnd/>
                    </a:ln>
                    <a:effectLst/>
                  </p:spPr>
                  <p:txBody>
                    <a:bodyPr wrap="none" anchor="ctr"/>
                    <a:lstStyle/>
                    <a:p>
                      <a:endParaRPr lang="en-US" dirty="0"/>
                    </a:p>
                  </p:txBody>
                </p:sp>
                <p:grpSp>
                  <p:nvGrpSpPr>
                    <p:cNvPr id="208" name="Group 284"/>
                    <p:cNvGrpSpPr>
                      <a:grpSpLocks/>
                    </p:cNvGrpSpPr>
                    <p:nvPr/>
                  </p:nvGrpSpPr>
                  <p:grpSpPr bwMode="auto">
                    <a:xfrm rot="1800000">
                      <a:off x="-317" y="1762"/>
                      <a:ext cx="634" cy="648"/>
                      <a:chOff x="-312" y="1756"/>
                      <a:chExt cx="634" cy="648"/>
                    </a:xfrm>
                  </p:grpSpPr>
                  <p:sp>
                    <p:nvSpPr>
                      <p:cNvPr id="214" name="Line 285"/>
                      <p:cNvSpPr>
                        <a:spLocks noChangeShapeType="1"/>
                      </p:cNvSpPr>
                      <p:nvPr/>
                    </p:nvSpPr>
                    <p:spPr bwMode="auto">
                      <a:xfrm>
                        <a:off x="12" y="1756"/>
                        <a:ext cx="0" cy="73"/>
                      </a:xfrm>
                      <a:prstGeom prst="line">
                        <a:avLst/>
                      </a:prstGeom>
                      <a:noFill/>
                      <a:ln w="9525">
                        <a:solidFill>
                          <a:schemeClr val="tx1"/>
                        </a:solidFill>
                        <a:round/>
                        <a:headEnd/>
                        <a:tailEnd/>
                      </a:ln>
                      <a:effectLst/>
                    </p:spPr>
                    <p:txBody>
                      <a:bodyPr/>
                      <a:lstStyle/>
                      <a:p>
                        <a:endParaRPr lang="en-US" dirty="0"/>
                      </a:p>
                    </p:txBody>
                  </p:sp>
                  <p:sp>
                    <p:nvSpPr>
                      <p:cNvPr id="215" name="Line 286"/>
                      <p:cNvSpPr>
                        <a:spLocks noChangeShapeType="1"/>
                      </p:cNvSpPr>
                      <p:nvPr/>
                    </p:nvSpPr>
                    <p:spPr bwMode="auto">
                      <a:xfrm>
                        <a:off x="12" y="2331"/>
                        <a:ext cx="0" cy="73"/>
                      </a:xfrm>
                      <a:prstGeom prst="line">
                        <a:avLst/>
                      </a:prstGeom>
                      <a:noFill/>
                      <a:ln w="9525">
                        <a:solidFill>
                          <a:schemeClr val="tx1"/>
                        </a:solidFill>
                        <a:round/>
                        <a:headEnd/>
                        <a:tailEnd/>
                      </a:ln>
                      <a:effectLst/>
                    </p:spPr>
                    <p:txBody>
                      <a:bodyPr/>
                      <a:lstStyle/>
                      <a:p>
                        <a:endParaRPr lang="en-US" dirty="0"/>
                      </a:p>
                    </p:txBody>
                  </p:sp>
                  <p:sp>
                    <p:nvSpPr>
                      <p:cNvPr id="216" name="Line 287"/>
                      <p:cNvSpPr>
                        <a:spLocks noChangeShapeType="1"/>
                      </p:cNvSpPr>
                      <p:nvPr/>
                    </p:nvSpPr>
                    <p:spPr bwMode="auto">
                      <a:xfrm rot="5400000">
                        <a:off x="286" y="2054"/>
                        <a:ext cx="0" cy="73"/>
                      </a:xfrm>
                      <a:prstGeom prst="line">
                        <a:avLst/>
                      </a:prstGeom>
                      <a:noFill/>
                      <a:ln w="9525">
                        <a:solidFill>
                          <a:schemeClr val="tx1"/>
                        </a:solidFill>
                        <a:round/>
                        <a:headEnd/>
                        <a:tailEnd/>
                      </a:ln>
                      <a:effectLst/>
                    </p:spPr>
                    <p:txBody>
                      <a:bodyPr/>
                      <a:lstStyle/>
                      <a:p>
                        <a:endParaRPr lang="en-US" dirty="0"/>
                      </a:p>
                    </p:txBody>
                  </p:sp>
                  <p:sp>
                    <p:nvSpPr>
                      <p:cNvPr id="217" name="Line 288"/>
                      <p:cNvSpPr>
                        <a:spLocks noChangeShapeType="1"/>
                      </p:cNvSpPr>
                      <p:nvPr/>
                    </p:nvSpPr>
                    <p:spPr bwMode="auto">
                      <a:xfrm rot="5400000">
                        <a:off x="-275" y="2054"/>
                        <a:ext cx="0" cy="73"/>
                      </a:xfrm>
                      <a:prstGeom prst="line">
                        <a:avLst/>
                      </a:prstGeom>
                      <a:noFill/>
                      <a:ln w="9525">
                        <a:solidFill>
                          <a:schemeClr val="tx1"/>
                        </a:solidFill>
                        <a:round/>
                        <a:headEnd/>
                        <a:tailEnd/>
                      </a:ln>
                      <a:effectLst/>
                    </p:spPr>
                    <p:txBody>
                      <a:bodyPr/>
                      <a:lstStyle/>
                      <a:p>
                        <a:endParaRPr lang="en-US" dirty="0"/>
                      </a:p>
                    </p:txBody>
                  </p:sp>
                </p:grpSp>
                <p:grpSp>
                  <p:nvGrpSpPr>
                    <p:cNvPr id="209" name="Group 289"/>
                    <p:cNvGrpSpPr>
                      <a:grpSpLocks/>
                    </p:cNvGrpSpPr>
                    <p:nvPr/>
                  </p:nvGrpSpPr>
                  <p:grpSpPr bwMode="auto">
                    <a:xfrm rot="3600000">
                      <a:off x="-317" y="1744"/>
                      <a:ext cx="634" cy="648"/>
                      <a:chOff x="-312" y="1756"/>
                      <a:chExt cx="634" cy="648"/>
                    </a:xfrm>
                  </p:grpSpPr>
                  <p:sp>
                    <p:nvSpPr>
                      <p:cNvPr id="210" name="Line 290"/>
                      <p:cNvSpPr>
                        <a:spLocks noChangeShapeType="1"/>
                      </p:cNvSpPr>
                      <p:nvPr/>
                    </p:nvSpPr>
                    <p:spPr bwMode="auto">
                      <a:xfrm>
                        <a:off x="12" y="1756"/>
                        <a:ext cx="0" cy="73"/>
                      </a:xfrm>
                      <a:prstGeom prst="line">
                        <a:avLst/>
                      </a:prstGeom>
                      <a:noFill/>
                      <a:ln w="9525">
                        <a:solidFill>
                          <a:schemeClr val="tx1"/>
                        </a:solidFill>
                        <a:round/>
                        <a:headEnd/>
                        <a:tailEnd/>
                      </a:ln>
                      <a:effectLst/>
                    </p:spPr>
                    <p:txBody>
                      <a:bodyPr/>
                      <a:lstStyle/>
                      <a:p>
                        <a:endParaRPr lang="en-US" dirty="0"/>
                      </a:p>
                    </p:txBody>
                  </p:sp>
                  <p:sp>
                    <p:nvSpPr>
                      <p:cNvPr id="211" name="Line 291"/>
                      <p:cNvSpPr>
                        <a:spLocks noChangeShapeType="1"/>
                      </p:cNvSpPr>
                      <p:nvPr/>
                    </p:nvSpPr>
                    <p:spPr bwMode="auto">
                      <a:xfrm>
                        <a:off x="12" y="2331"/>
                        <a:ext cx="0" cy="73"/>
                      </a:xfrm>
                      <a:prstGeom prst="line">
                        <a:avLst/>
                      </a:prstGeom>
                      <a:noFill/>
                      <a:ln w="9525">
                        <a:solidFill>
                          <a:schemeClr val="tx1"/>
                        </a:solidFill>
                        <a:round/>
                        <a:headEnd/>
                        <a:tailEnd/>
                      </a:ln>
                      <a:effectLst/>
                    </p:spPr>
                    <p:txBody>
                      <a:bodyPr/>
                      <a:lstStyle/>
                      <a:p>
                        <a:endParaRPr lang="en-US" dirty="0"/>
                      </a:p>
                    </p:txBody>
                  </p:sp>
                  <p:sp>
                    <p:nvSpPr>
                      <p:cNvPr id="212" name="Line 292"/>
                      <p:cNvSpPr>
                        <a:spLocks noChangeShapeType="1"/>
                      </p:cNvSpPr>
                      <p:nvPr/>
                    </p:nvSpPr>
                    <p:spPr bwMode="auto">
                      <a:xfrm rot="5400000">
                        <a:off x="286" y="2054"/>
                        <a:ext cx="0" cy="73"/>
                      </a:xfrm>
                      <a:prstGeom prst="line">
                        <a:avLst/>
                      </a:prstGeom>
                      <a:noFill/>
                      <a:ln w="9525">
                        <a:solidFill>
                          <a:schemeClr val="tx1"/>
                        </a:solidFill>
                        <a:round/>
                        <a:headEnd/>
                        <a:tailEnd/>
                      </a:ln>
                      <a:effectLst/>
                    </p:spPr>
                    <p:txBody>
                      <a:bodyPr/>
                      <a:lstStyle/>
                      <a:p>
                        <a:endParaRPr lang="en-US" dirty="0"/>
                      </a:p>
                    </p:txBody>
                  </p:sp>
                  <p:sp>
                    <p:nvSpPr>
                      <p:cNvPr id="213" name="Line 293"/>
                      <p:cNvSpPr>
                        <a:spLocks noChangeShapeType="1"/>
                      </p:cNvSpPr>
                      <p:nvPr/>
                    </p:nvSpPr>
                    <p:spPr bwMode="auto">
                      <a:xfrm rot="5400000">
                        <a:off x="-275" y="2054"/>
                        <a:ext cx="0" cy="73"/>
                      </a:xfrm>
                      <a:prstGeom prst="line">
                        <a:avLst/>
                      </a:prstGeom>
                      <a:noFill/>
                      <a:ln w="9525">
                        <a:solidFill>
                          <a:schemeClr val="tx1"/>
                        </a:solidFill>
                        <a:round/>
                        <a:headEnd/>
                        <a:tailEnd/>
                      </a:ln>
                      <a:effectLst/>
                    </p:spPr>
                    <p:txBody>
                      <a:bodyPr/>
                      <a:lstStyle/>
                      <a:p>
                        <a:endParaRPr lang="en-US" dirty="0"/>
                      </a:p>
                    </p:txBody>
                  </p:sp>
                </p:grpSp>
              </p:grpSp>
            </p:grpSp>
          </p:grpSp>
          <p:sp>
            <p:nvSpPr>
              <p:cNvPr id="197" name="Text Box 294"/>
              <p:cNvSpPr txBox="1">
                <a:spLocks noChangeArrowheads="1"/>
              </p:cNvSpPr>
              <p:nvPr/>
            </p:nvSpPr>
            <p:spPr bwMode="auto">
              <a:xfrm>
                <a:off x="4840" y="321"/>
                <a:ext cx="508" cy="173"/>
              </a:xfrm>
              <a:prstGeom prst="rect">
                <a:avLst/>
              </a:prstGeom>
              <a:noFill/>
              <a:ln w="9525">
                <a:noFill/>
                <a:miter lim="800000"/>
                <a:headEnd/>
                <a:tailEnd/>
              </a:ln>
              <a:effectLst/>
            </p:spPr>
            <p:txBody>
              <a:bodyPr>
                <a:spAutoFit/>
              </a:bodyPr>
              <a:lstStyle/>
              <a:p>
                <a:pPr eaLnBrk="0" hangingPunct="0">
                  <a:spcBef>
                    <a:spcPct val="50000"/>
                  </a:spcBef>
                </a:pPr>
                <a:r>
                  <a:rPr lang="en-US" sz="1200" b="1" dirty="0">
                    <a:solidFill>
                      <a:schemeClr val="tx1"/>
                    </a:solidFill>
                  </a:rPr>
                  <a:t>Lenders</a:t>
                </a:r>
              </a:p>
            </p:txBody>
          </p:sp>
        </p:grpSp>
        <p:grpSp>
          <p:nvGrpSpPr>
            <p:cNvPr id="104" name="Group 295"/>
            <p:cNvGrpSpPr>
              <a:grpSpLocks/>
            </p:cNvGrpSpPr>
            <p:nvPr/>
          </p:nvGrpSpPr>
          <p:grpSpPr bwMode="auto">
            <a:xfrm>
              <a:off x="3965571" y="1995855"/>
              <a:ext cx="975259" cy="1215859"/>
              <a:chOff x="4357" y="321"/>
              <a:chExt cx="657" cy="819"/>
            </a:xfrm>
          </p:grpSpPr>
          <p:grpSp>
            <p:nvGrpSpPr>
              <p:cNvPr id="161" name="Group 296"/>
              <p:cNvGrpSpPr>
                <a:grpSpLocks/>
              </p:cNvGrpSpPr>
              <p:nvPr/>
            </p:nvGrpSpPr>
            <p:grpSpPr bwMode="auto">
              <a:xfrm>
                <a:off x="4501" y="321"/>
                <a:ext cx="436" cy="606"/>
                <a:chOff x="4800" y="1902"/>
                <a:chExt cx="704" cy="978"/>
              </a:xfrm>
            </p:grpSpPr>
            <p:grpSp>
              <p:nvGrpSpPr>
                <p:cNvPr id="163" name="Group 297"/>
                <p:cNvGrpSpPr>
                  <a:grpSpLocks/>
                </p:cNvGrpSpPr>
                <p:nvPr/>
              </p:nvGrpSpPr>
              <p:grpSpPr bwMode="auto">
                <a:xfrm>
                  <a:off x="4821" y="2033"/>
                  <a:ext cx="385" cy="847"/>
                  <a:chOff x="2640" y="1529"/>
                  <a:chExt cx="480" cy="1261"/>
                </a:xfrm>
              </p:grpSpPr>
              <p:sp>
                <p:nvSpPr>
                  <p:cNvPr id="182" name="AutoShape 298"/>
                  <p:cNvSpPr>
                    <a:spLocks noChangeAspect="1" noChangeArrowheads="1" noTextEdit="1"/>
                  </p:cNvSpPr>
                  <p:nvPr/>
                </p:nvSpPr>
                <p:spPr bwMode="auto">
                  <a:xfrm>
                    <a:off x="2682" y="1529"/>
                    <a:ext cx="395" cy="1261"/>
                  </a:xfrm>
                  <a:prstGeom prst="rect">
                    <a:avLst/>
                  </a:prstGeom>
                  <a:noFill/>
                  <a:ln w="9525">
                    <a:noFill/>
                    <a:miter lim="800000"/>
                    <a:headEnd/>
                    <a:tailEnd/>
                  </a:ln>
                </p:spPr>
                <p:txBody>
                  <a:bodyPr/>
                  <a:lstStyle/>
                  <a:p>
                    <a:endParaRPr lang="en-US" dirty="0"/>
                  </a:p>
                </p:txBody>
              </p:sp>
              <p:sp>
                <p:nvSpPr>
                  <p:cNvPr id="183" name="Oval 299"/>
                  <p:cNvSpPr>
                    <a:spLocks noChangeArrowheads="1"/>
                  </p:cNvSpPr>
                  <p:nvPr/>
                </p:nvSpPr>
                <p:spPr bwMode="auto">
                  <a:xfrm>
                    <a:off x="2711" y="1537"/>
                    <a:ext cx="333" cy="285"/>
                  </a:xfrm>
                  <a:prstGeom prst="ellipse">
                    <a:avLst/>
                  </a:prstGeom>
                  <a:noFill/>
                  <a:ln w="25400" cap="rnd">
                    <a:solidFill>
                      <a:srgbClr val="000000"/>
                    </a:solidFill>
                    <a:round/>
                    <a:headEnd/>
                    <a:tailEnd/>
                  </a:ln>
                </p:spPr>
                <p:txBody>
                  <a:bodyPr/>
                  <a:lstStyle/>
                  <a:p>
                    <a:endParaRPr lang="en-US" dirty="0"/>
                  </a:p>
                </p:txBody>
              </p:sp>
              <p:sp>
                <p:nvSpPr>
                  <p:cNvPr id="184" name="Line 300"/>
                  <p:cNvSpPr>
                    <a:spLocks noChangeShapeType="1"/>
                  </p:cNvSpPr>
                  <p:nvPr/>
                </p:nvSpPr>
                <p:spPr bwMode="auto">
                  <a:xfrm>
                    <a:off x="2875" y="1822"/>
                    <a:ext cx="1" cy="507"/>
                  </a:xfrm>
                  <a:prstGeom prst="line">
                    <a:avLst/>
                  </a:prstGeom>
                  <a:noFill/>
                  <a:ln w="25400">
                    <a:solidFill>
                      <a:srgbClr val="000000"/>
                    </a:solidFill>
                    <a:round/>
                    <a:headEnd/>
                    <a:tailEnd/>
                  </a:ln>
                </p:spPr>
                <p:txBody>
                  <a:bodyPr/>
                  <a:lstStyle/>
                  <a:p>
                    <a:endParaRPr lang="en-US" dirty="0"/>
                  </a:p>
                </p:txBody>
              </p:sp>
              <p:sp>
                <p:nvSpPr>
                  <p:cNvPr id="185" name="Line 301"/>
                  <p:cNvSpPr>
                    <a:spLocks noChangeShapeType="1"/>
                  </p:cNvSpPr>
                  <p:nvPr/>
                </p:nvSpPr>
                <p:spPr bwMode="auto">
                  <a:xfrm flipH="1">
                    <a:off x="2727" y="2329"/>
                    <a:ext cx="148" cy="444"/>
                  </a:xfrm>
                  <a:prstGeom prst="line">
                    <a:avLst/>
                  </a:prstGeom>
                  <a:noFill/>
                  <a:ln w="25400">
                    <a:solidFill>
                      <a:srgbClr val="000000"/>
                    </a:solidFill>
                    <a:round/>
                    <a:headEnd/>
                    <a:tailEnd/>
                  </a:ln>
                </p:spPr>
                <p:txBody>
                  <a:bodyPr/>
                  <a:lstStyle/>
                  <a:p>
                    <a:endParaRPr lang="en-US" dirty="0"/>
                  </a:p>
                </p:txBody>
              </p:sp>
              <p:sp>
                <p:nvSpPr>
                  <p:cNvPr id="186" name="Line 302"/>
                  <p:cNvSpPr>
                    <a:spLocks noChangeShapeType="1"/>
                  </p:cNvSpPr>
                  <p:nvPr/>
                </p:nvSpPr>
                <p:spPr bwMode="auto">
                  <a:xfrm>
                    <a:off x="2875" y="2329"/>
                    <a:ext cx="148" cy="444"/>
                  </a:xfrm>
                  <a:prstGeom prst="line">
                    <a:avLst/>
                  </a:prstGeom>
                  <a:noFill/>
                  <a:ln w="25400">
                    <a:solidFill>
                      <a:srgbClr val="000000"/>
                    </a:solidFill>
                    <a:round/>
                    <a:headEnd/>
                    <a:tailEnd/>
                  </a:ln>
                </p:spPr>
                <p:txBody>
                  <a:bodyPr/>
                  <a:lstStyle/>
                  <a:p>
                    <a:endParaRPr lang="en-US" dirty="0"/>
                  </a:p>
                </p:txBody>
              </p:sp>
              <p:sp>
                <p:nvSpPr>
                  <p:cNvPr id="187" name="Oval 303"/>
                  <p:cNvSpPr>
                    <a:spLocks noChangeArrowheads="1"/>
                  </p:cNvSpPr>
                  <p:nvPr/>
                </p:nvSpPr>
                <p:spPr bwMode="auto">
                  <a:xfrm>
                    <a:off x="2711" y="1537"/>
                    <a:ext cx="333" cy="285"/>
                  </a:xfrm>
                  <a:prstGeom prst="ellipse">
                    <a:avLst/>
                  </a:prstGeom>
                  <a:noFill/>
                  <a:ln w="31750" cap="rnd">
                    <a:solidFill>
                      <a:srgbClr val="000000"/>
                    </a:solidFill>
                    <a:round/>
                    <a:headEnd/>
                    <a:tailEnd/>
                  </a:ln>
                </p:spPr>
                <p:txBody>
                  <a:bodyPr/>
                  <a:lstStyle/>
                  <a:p>
                    <a:endParaRPr lang="en-US" dirty="0"/>
                  </a:p>
                </p:txBody>
              </p:sp>
              <p:sp>
                <p:nvSpPr>
                  <p:cNvPr id="188" name="Line 304"/>
                  <p:cNvSpPr>
                    <a:spLocks noChangeShapeType="1"/>
                  </p:cNvSpPr>
                  <p:nvPr/>
                </p:nvSpPr>
                <p:spPr bwMode="auto">
                  <a:xfrm>
                    <a:off x="2875" y="1822"/>
                    <a:ext cx="1" cy="507"/>
                  </a:xfrm>
                  <a:prstGeom prst="line">
                    <a:avLst/>
                  </a:prstGeom>
                  <a:noFill/>
                  <a:ln w="31750">
                    <a:solidFill>
                      <a:srgbClr val="000000"/>
                    </a:solidFill>
                    <a:round/>
                    <a:headEnd/>
                    <a:tailEnd/>
                  </a:ln>
                </p:spPr>
                <p:txBody>
                  <a:bodyPr/>
                  <a:lstStyle/>
                  <a:p>
                    <a:endParaRPr lang="en-US" dirty="0"/>
                  </a:p>
                </p:txBody>
              </p:sp>
              <p:sp>
                <p:nvSpPr>
                  <p:cNvPr id="189" name="Line 305"/>
                  <p:cNvSpPr>
                    <a:spLocks noChangeShapeType="1"/>
                  </p:cNvSpPr>
                  <p:nvPr/>
                </p:nvSpPr>
                <p:spPr bwMode="auto">
                  <a:xfrm flipH="1">
                    <a:off x="2727" y="2329"/>
                    <a:ext cx="148" cy="444"/>
                  </a:xfrm>
                  <a:prstGeom prst="line">
                    <a:avLst/>
                  </a:prstGeom>
                  <a:noFill/>
                  <a:ln w="31750">
                    <a:solidFill>
                      <a:srgbClr val="000000"/>
                    </a:solidFill>
                    <a:round/>
                    <a:headEnd/>
                    <a:tailEnd/>
                  </a:ln>
                </p:spPr>
                <p:txBody>
                  <a:bodyPr/>
                  <a:lstStyle/>
                  <a:p>
                    <a:endParaRPr lang="en-US" dirty="0"/>
                  </a:p>
                </p:txBody>
              </p:sp>
              <p:sp>
                <p:nvSpPr>
                  <p:cNvPr id="191" name="Line 306"/>
                  <p:cNvSpPr>
                    <a:spLocks noChangeShapeType="1"/>
                  </p:cNvSpPr>
                  <p:nvPr/>
                </p:nvSpPr>
                <p:spPr bwMode="auto">
                  <a:xfrm>
                    <a:off x="2875" y="2329"/>
                    <a:ext cx="148" cy="444"/>
                  </a:xfrm>
                  <a:prstGeom prst="line">
                    <a:avLst/>
                  </a:prstGeom>
                  <a:noFill/>
                  <a:ln w="31750">
                    <a:solidFill>
                      <a:srgbClr val="000000"/>
                    </a:solidFill>
                    <a:round/>
                    <a:headEnd/>
                    <a:tailEnd/>
                  </a:ln>
                </p:spPr>
                <p:txBody>
                  <a:bodyPr/>
                  <a:lstStyle/>
                  <a:p>
                    <a:endParaRPr lang="en-US" dirty="0"/>
                  </a:p>
                </p:txBody>
              </p:sp>
              <p:sp>
                <p:nvSpPr>
                  <p:cNvPr id="192" name="Line 307"/>
                  <p:cNvSpPr>
                    <a:spLocks noChangeShapeType="1"/>
                  </p:cNvSpPr>
                  <p:nvPr/>
                </p:nvSpPr>
                <p:spPr bwMode="auto">
                  <a:xfrm flipH="1">
                    <a:off x="2640" y="1918"/>
                    <a:ext cx="235" cy="98"/>
                  </a:xfrm>
                  <a:prstGeom prst="line">
                    <a:avLst/>
                  </a:prstGeom>
                  <a:noFill/>
                  <a:ln w="31750">
                    <a:solidFill>
                      <a:srgbClr val="000000"/>
                    </a:solidFill>
                    <a:round/>
                    <a:headEnd/>
                    <a:tailEnd/>
                  </a:ln>
                </p:spPr>
                <p:txBody>
                  <a:bodyPr/>
                  <a:lstStyle/>
                  <a:p>
                    <a:endParaRPr lang="en-US" dirty="0"/>
                  </a:p>
                </p:txBody>
              </p:sp>
              <p:sp>
                <p:nvSpPr>
                  <p:cNvPr id="193" name="Line 308"/>
                  <p:cNvSpPr>
                    <a:spLocks noChangeShapeType="1"/>
                  </p:cNvSpPr>
                  <p:nvPr/>
                </p:nvSpPr>
                <p:spPr bwMode="auto">
                  <a:xfrm>
                    <a:off x="2875" y="1918"/>
                    <a:ext cx="245" cy="98"/>
                  </a:xfrm>
                  <a:prstGeom prst="line">
                    <a:avLst/>
                  </a:prstGeom>
                  <a:noFill/>
                  <a:ln w="31750">
                    <a:solidFill>
                      <a:srgbClr val="000000"/>
                    </a:solidFill>
                    <a:round/>
                    <a:headEnd/>
                    <a:tailEnd/>
                  </a:ln>
                </p:spPr>
                <p:txBody>
                  <a:bodyPr/>
                  <a:lstStyle/>
                  <a:p>
                    <a:endParaRPr lang="en-US" dirty="0"/>
                  </a:p>
                </p:txBody>
              </p:sp>
            </p:grpSp>
            <p:grpSp>
              <p:nvGrpSpPr>
                <p:cNvPr id="164" name="Group 309"/>
                <p:cNvGrpSpPr>
                  <a:grpSpLocks/>
                </p:cNvGrpSpPr>
                <p:nvPr/>
              </p:nvGrpSpPr>
              <p:grpSpPr bwMode="auto">
                <a:xfrm>
                  <a:off x="4938" y="2285"/>
                  <a:ext cx="142" cy="275"/>
                  <a:chOff x="2592" y="2256"/>
                  <a:chExt cx="816" cy="1584"/>
                </a:xfrm>
              </p:grpSpPr>
              <p:grpSp>
                <p:nvGrpSpPr>
                  <p:cNvPr id="177" name="Group 310"/>
                  <p:cNvGrpSpPr>
                    <a:grpSpLocks/>
                  </p:cNvGrpSpPr>
                  <p:nvPr/>
                </p:nvGrpSpPr>
                <p:grpSpPr bwMode="auto">
                  <a:xfrm>
                    <a:off x="2592" y="2256"/>
                    <a:ext cx="816" cy="312"/>
                    <a:chOff x="2544" y="2688"/>
                    <a:chExt cx="768" cy="336"/>
                  </a:xfrm>
                </p:grpSpPr>
                <p:sp>
                  <p:nvSpPr>
                    <p:cNvPr id="180" name="AutoShape 311"/>
                    <p:cNvSpPr>
                      <a:spLocks noChangeArrowheads="1"/>
                    </p:cNvSpPr>
                    <p:nvPr/>
                  </p:nvSpPr>
                  <p:spPr bwMode="auto">
                    <a:xfrm rot="10800000">
                      <a:off x="2928" y="2688"/>
                      <a:ext cx="384" cy="336"/>
                    </a:xfrm>
                    <a:prstGeom prst="rtTriangle">
                      <a:avLst/>
                    </a:prstGeom>
                    <a:solidFill>
                      <a:schemeClr val="bg1"/>
                    </a:solidFill>
                    <a:ln w="15875">
                      <a:solidFill>
                        <a:schemeClr val="tx1"/>
                      </a:solidFill>
                      <a:miter lim="800000"/>
                      <a:headEnd/>
                      <a:tailEnd/>
                    </a:ln>
                    <a:effectLst/>
                  </p:spPr>
                  <p:txBody>
                    <a:bodyPr wrap="none" anchor="ctr"/>
                    <a:lstStyle/>
                    <a:p>
                      <a:endParaRPr lang="en-US" dirty="0"/>
                    </a:p>
                  </p:txBody>
                </p:sp>
                <p:sp>
                  <p:nvSpPr>
                    <p:cNvPr id="181" name="AutoShape 312"/>
                    <p:cNvSpPr>
                      <a:spLocks noChangeArrowheads="1"/>
                    </p:cNvSpPr>
                    <p:nvPr/>
                  </p:nvSpPr>
                  <p:spPr bwMode="auto">
                    <a:xfrm rot="10800000" flipH="1">
                      <a:off x="2544" y="2688"/>
                      <a:ext cx="384" cy="336"/>
                    </a:xfrm>
                    <a:prstGeom prst="rtTriangle">
                      <a:avLst/>
                    </a:prstGeom>
                    <a:solidFill>
                      <a:schemeClr val="bg1"/>
                    </a:solidFill>
                    <a:ln w="15875">
                      <a:solidFill>
                        <a:schemeClr val="tx1"/>
                      </a:solidFill>
                      <a:miter lim="800000"/>
                      <a:headEnd/>
                      <a:tailEnd/>
                    </a:ln>
                    <a:effectLst/>
                  </p:spPr>
                  <p:txBody>
                    <a:bodyPr wrap="none" anchor="ctr"/>
                    <a:lstStyle/>
                    <a:p>
                      <a:endParaRPr lang="en-US" dirty="0"/>
                    </a:p>
                  </p:txBody>
                </p:sp>
              </p:grpSp>
              <p:sp>
                <p:nvSpPr>
                  <p:cNvPr id="178" name="AutoShape 313"/>
                  <p:cNvSpPr>
                    <a:spLocks noChangeArrowheads="1"/>
                  </p:cNvSpPr>
                  <p:nvPr/>
                </p:nvSpPr>
                <p:spPr bwMode="auto">
                  <a:xfrm>
                    <a:off x="2784" y="2256"/>
                    <a:ext cx="432" cy="336"/>
                  </a:xfrm>
                  <a:prstGeom prst="diamond">
                    <a:avLst/>
                  </a:prstGeom>
                  <a:pattFill prst="openDmnd">
                    <a:fgClr>
                      <a:srgbClr val="272AA5"/>
                    </a:fgClr>
                    <a:bgClr>
                      <a:srgbClr val="99CCFF"/>
                    </a:bgClr>
                  </a:pattFill>
                  <a:ln w="15875">
                    <a:solidFill>
                      <a:schemeClr val="tx1"/>
                    </a:solidFill>
                    <a:miter lim="800000"/>
                    <a:headEnd/>
                    <a:tailEnd/>
                  </a:ln>
                  <a:effectLst/>
                </p:spPr>
                <p:txBody>
                  <a:bodyPr wrap="none" anchor="ctr"/>
                  <a:lstStyle/>
                  <a:p>
                    <a:endParaRPr lang="en-US" dirty="0"/>
                  </a:p>
                </p:txBody>
              </p:sp>
              <p:sp>
                <p:nvSpPr>
                  <p:cNvPr id="179" name="Freeform 314"/>
                  <p:cNvSpPr>
                    <a:spLocks/>
                  </p:cNvSpPr>
                  <p:nvPr/>
                </p:nvSpPr>
                <p:spPr bwMode="auto">
                  <a:xfrm>
                    <a:off x="2758" y="2544"/>
                    <a:ext cx="480" cy="1296"/>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chemeClr val="accent2"/>
                    </a:fgClr>
                    <a:bgClr>
                      <a:srgbClr val="99CCFF"/>
                    </a:bgClr>
                  </a:pattFill>
                  <a:ln w="15875">
                    <a:solidFill>
                      <a:schemeClr val="tx1"/>
                    </a:solidFill>
                    <a:round/>
                    <a:headEnd/>
                    <a:tailEnd/>
                  </a:ln>
                  <a:effectLst/>
                </p:spPr>
                <p:txBody>
                  <a:bodyPr/>
                  <a:lstStyle/>
                  <a:p>
                    <a:endParaRPr lang="en-US" dirty="0"/>
                  </a:p>
                </p:txBody>
              </p:sp>
            </p:grpSp>
            <p:pic>
              <p:nvPicPr>
                <p:cNvPr id="165" name="Picture 315" descr="Pencil - fat"/>
                <p:cNvPicPr>
                  <a:picLocks noChangeAspect="1" noChangeArrowheads="1"/>
                </p:cNvPicPr>
                <p:nvPr/>
              </p:nvPicPr>
              <p:blipFill>
                <a:blip r:embed="rId8" cstate="print"/>
                <a:srcRect/>
                <a:stretch>
                  <a:fillRect/>
                </a:stretch>
              </p:blipFill>
              <p:spPr bwMode="auto">
                <a:xfrm rot="19380000">
                  <a:off x="4800" y="2210"/>
                  <a:ext cx="44" cy="285"/>
                </a:xfrm>
                <a:prstGeom prst="rect">
                  <a:avLst/>
                </a:prstGeom>
                <a:noFill/>
                <a:ln w="9525">
                  <a:noFill/>
                  <a:miter lim="800000"/>
                  <a:headEnd/>
                  <a:tailEnd/>
                </a:ln>
              </p:spPr>
            </p:pic>
            <p:grpSp>
              <p:nvGrpSpPr>
                <p:cNvPr id="166" name="Group 316"/>
                <p:cNvGrpSpPr>
                  <a:grpSpLocks/>
                </p:cNvGrpSpPr>
                <p:nvPr/>
              </p:nvGrpSpPr>
              <p:grpSpPr bwMode="auto">
                <a:xfrm>
                  <a:off x="5115" y="2216"/>
                  <a:ext cx="389" cy="302"/>
                  <a:chOff x="2448" y="336"/>
                  <a:chExt cx="1296" cy="1008"/>
                </a:xfrm>
              </p:grpSpPr>
              <p:sp>
                <p:nvSpPr>
                  <p:cNvPr id="173" name="AutoShape 317"/>
                  <p:cNvSpPr>
                    <a:spLocks noChangeArrowheads="1"/>
                  </p:cNvSpPr>
                  <p:nvPr/>
                </p:nvSpPr>
                <p:spPr bwMode="auto">
                  <a:xfrm>
                    <a:off x="2448" y="336"/>
                    <a:ext cx="1296" cy="1008"/>
                  </a:xfrm>
                  <a:prstGeom prst="verticalScroll">
                    <a:avLst>
                      <a:gd name="adj" fmla="val 12500"/>
                    </a:avLst>
                  </a:prstGeom>
                  <a:solidFill>
                    <a:srgbClr val="272AA5"/>
                  </a:solidFill>
                  <a:ln w="12700">
                    <a:solidFill>
                      <a:srgbClr val="BCC9DE"/>
                    </a:solidFill>
                    <a:round/>
                    <a:headEnd/>
                    <a:tailEnd/>
                  </a:ln>
                  <a:effectLst/>
                </p:spPr>
                <p:txBody>
                  <a:bodyPr vert="eaVert" wrap="none" anchor="ctr"/>
                  <a:lstStyle/>
                  <a:p>
                    <a:endParaRPr lang="en-US" dirty="0"/>
                  </a:p>
                </p:txBody>
              </p:sp>
              <p:sp>
                <p:nvSpPr>
                  <p:cNvPr id="174" name="Rectangle 318"/>
                  <p:cNvSpPr>
                    <a:spLocks noChangeArrowheads="1"/>
                  </p:cNvSpPr>
                  <p:nvPr/>
                </p:nvSpPr>
                <p:spPr bwMode="auto">
                  <a:xfrm>
                    <a:off x="2832" y="720"/>
                    <a:ext cx="528" cy="432"/>
                  </a:xfrm>
                  <a:prstGeom prst="rect">
                    <a:avLst/>
                  </a:prstGeom>
                  <a:noFill/>
                  <a:ln w="9525">
                    <a:solidFill>
                      <a:schemeClr val="bg1"/>
                    </a:solidFill>
                    <a:prstDash val="dash"/>
                    <a:miter lim="800000"/>
                    <a:headEnd/>
                    <a:tailEnd/>
                  </a:ln>
                  <a:effectLst/>
                </p:spPr>
                <p:txBody>
                  <a:bodyPr wrap="none" anchor="ctr"/>
                  <a:lstStyle/>
                  <a:p>
                    <a:endParaRPr lang="en-US" dirty="0"/>
                  </a:p>
                </p:txBody>
              </p:sp>
              <p:sp>
                <p:nvSpPr>
                  <p:cNvPr id="175" name="AutoShape 319"/>
                  <p:cNvSpPr>
                    <a:spLocks noChangeArrowheads="1"/>
                  </p:cNvSpPr>
                  <p:nvPr/>
                </p:nvSpPr>
                <p:spPr bwMode="auto">
                  <a:xfrm>
                    <a:off x="2736" y="528"/>
                    <a:ext cx="720" cy="192"/>
                  </a:xfrm>
                  <a:prstGeom prst="triangle">
                    <a:avLst>
                      <a:gd name="adj" fmla="val 50000"/>
                    </a:avLst>
                  </a:prstGeom>
                  <a:noFill/>
                  <a:ln w="9525">
                    <a:solidFill>
                      <a:schemeClr val="bg1"/>
                    </a:solidFill>
                    <a:prstDash val="dash"/>
                    <a:miter lim="800000"/>
                    <a:headEnd/>
                    <a:tailEnd/>
                  </a:ln>
                  <a:effectLst/>
                </p:spPr>
                <p:txBody>
                  <a:bodyPr wrap="none" anchor="ctr"/>
                  <a:lstStyle/>
                  <a:p>
                    <a:endParaRPr lang="en-US" dirty="0"/>
                  </a:p>
                </p:txBody>
              </p:sp>
              <p:sp>
                <p:nvSpPr>
                  <p:cNvPr id="176" name="Rectangle 320"/>
                  <p:cNvSpPr>
                    <a:spLocks noChangeArrowheads="1"/>
                  </p:cNvSpPr>
                  <p:nvPr/>
                </p:nvSpPr>
                <p:spPr bwMode="auto">
                  <a:xfrm>
                    <a:off x="3024" y="912"/>
                    <a:ext cx="144" cy="240"/>
                  </a:xfrm>
                  <a:prstGeom prst="rect">
                    <a:avLst/>
                  </a:prstGeom>
                  <a:noFill/>
                  <a:ln w="9525">
                    <a:solidFill>
                      <a:schemeClr val="bg1"/>
                    </a:solidFill>
                    <a:prstDash val="dash"/>
                    <a:miter lim="800000"/>
                    <a:headEnd/>
                    <a:tailEnd/>
                  </a:ln>
                  <a:effectLst/>
                </p:spPr>
                <p:txBody>
                  <a:bodyPr wrap="none" anchor="ctr"/>
                  <a:lstStyle/>
                  <a:p>
                    <a:endParaRPr lang="en-US" dirty="0"/>
                  </a:p>
                </p:txBody>
              </p:sp>
            </p:grpSp>
            <p:grpSp>
              <p:nvGrpSpPr>
                <p:cNvPr id="167" name="Group 321"/>
                <p:cNvGrpSpPr>
                  <a:grpSpLocks/>
                </p:cNvGrpSpPr>
                <p:nvPr/>
              </p:nvGrpSpPr>
              <p:grpSpPr bwMode="auto">
                <a:xfrm rot="-270258">
                  <a:off x="4869" y="1902"/>
                  <a:ext cx="305" cy="306"/>
                  <a:chOff x="1776" y="2592"/>
                  <a:chExt cx="1200" cy="1152"/>
                </a:xfrm>
              </p:grpSpPr>
              <p:sp>
                <p:nvSpPr>
                  <p:cNvPr id="168" name="Oval 322"/>
                  <p:cNvSpPr>
                    <a:spLocks noChangeArrowheads="1"/>
                  </p:cNvSpPr>
                  <p:nvPr/>
                </p:nvSpPr>
                <p:spPr bwMode="auto">
                  <a:xfrm>
                    <a:off x="1872" y="3097"/>
                    <a:ext cx="1104" cy="144"/>
                  </a:xfrm>
                  <a:prstGeom prst="ellipse">
                    <a:avLst/>
                  </a:prstGeom>
                  <a:solidFill>
                    <a:srgbClr val="EEE800"/>
                  </a:solidFill>
                  <a:ln w="3175">
                    <a:solidFill>
                      <a:schemeClr val="tx1"/>
                    </a:solidFill>
                    <a:round/>
                    <a:headEnd/>
                    <a:tailEnd/>
                  </a:ln>
                  <a:effectLst/>
                </p:spPr>
                <p:txBody>
                  <a:bodyPr wrap="none" anchor="ctr"/>
                  <a:lstStyle/>
                  <a:p>
                    <a:endParaRPr lang="en-US" dirty="0"/>
                  </a:p>
                </p:txBody>
              </p:sp>
              <p:sp>
                <p:nvSpPr>
                  <p:cNvPr id="169" name="AutoShape 323"/>
                  <p:cNvSpPr>
                    <a:spLocks noChangeArrowheads="1"/>
                  </p:cNvSpPr>
                  <p:nvPr/>
                </p:nvSpPr>
                <p:spPr bwMode="auto">
                  <a:xfrm>
                    <a:off x="1776" y="2592"/>
                    <a:ext cx="1056" cy="1152"/>
                  </a:xfrm>
                  <a:custGeom>
                    <a:avLst/>
                    <a:gdLst>
                      <a:gd name="G0" fmla="+- 104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
                      <a:gd name="G18" fmla="*/ 104 1 2"/>
                      <a:gd name="G19" fmla="+- G18 5400 0"/>
                      <a:gd name="G20" fmla="cos G19 11796480"/>
                      <a:gd name="G21" fmla="sin G19 11796480"/>
                      <a:gd name="G22" fmla="+- G20 10800 0"/>
                      <a:gd name="G23" fmla="+- G21 10800 0"/>
                      <a:gd name="G24" fmla="+- 10800 0 G20"/>
                      <a:gd name="G25" fmla="+- 104 10800 0"/>
                      <a:gd name="G26" fmla="?: G9 G17 G25"/>
                      <a:gd name="G27" fmla="?: G9 0 21600"/>
                      <a:gd name="G28" fmla="cos 10800 11796480"/>
                      <a:gd name="G29" fmla="sin 10800 11796480"/>
                      <a:gd name="G30" fmla="sin 104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48 w 21600"/>
                      <a:gd name="T15" fmla="*/ 10800 h 21600"/>
                      <a:gd name="T16" fmla="*/ 10800 w 21600"/>
                      <a:gd name="T17" fmla="*/ 10696 h 21600"/>
                      <a:gd name="T18" fmla="*/ 16252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696" y="10800"/>
                        </a:moveTo>
                        <a:cubicBezTo>
                          <a:pt x="10696" y="10742"/>
                          <a:pt x="10742" y="10696"/>
                          <a:pt x="10800" y="10696"/>
                        </a:cubicBezTo>
                        <a:cubicBezTo>
                          <a:pt x="10857" y="10695"/>
                          <a:pt x="10903" y="10742"/>
                          <a:pt x="10904" y="10799"/>
                        </a:cubicBezTo>
                        <a:lnTo>
                          <a:pt x="21600" y="10800"/>
                        </a:lnTo>
                        <a:cubicBezTo>
                          <a:pt x="21600" y="4835"/>
                          <a:pt x="16764" y="0"/>
                          <a:pt x="10800" y="0"/>
                        </a:cubicBezTo>
                        <a:cubicBezTo>
                          <a:pt x="4835" y="0"/>
                          <a:pt x="0" y="4835"/>
                          <a:pt x="0" y="10800"/>
                        </a:cubicBezTo>
                        <a:close/>
                      </a:path>
                    </a:pathLst>
                  </a:custGeom>
                  <a:gradFill rotWithShape="1">
                    <a:gsLst>
                      <a:gs pos="0">
                        <a:srgbClr val="FFFF00"/>
                      </a:gs>
                      <a:gs pos="100000">
                        <a:srgbClr val="DCD700"/>
                      </a:gs>
                    </a:gsLst>
                    <a:lin ang="0" scaled="1"/>
                  </a:gradFill>
                  <a:ln w="9525">
                    <a:solidFill>
                      <a:schemeClr val="tx1"/>
                    </a:solidFill>
                    <a:miter lim="800000"/>
                    <a:headEnd/>
                    <a:tailEnd/>
                  </a:ln>
                  <a:effectLst/>
                </p:spPr>
                <p:txBody>
                  <a:bodyPr wrap="none" anchor="ctr"/>
                  <a:lstStyle/>
                  <a:p>
                    <a:endParaRPr lang="en-US" dirty="0"/>
                  </a:p>
                </p:txBody>
              </p:sp>
              <p:sp>
                <p:nvSpPr>
                  <p:cNvPr id="170" name="Rectangle 324"/>
                  <p:cNvSpPr>
                    <a:spLocks noChangeArrowheads="1"/>
                  </p:cNvSpPr>
                  <p:nvPr/>
                </p:nvSpPr>
                <p:spPr bwMode="auto">
                  <a:xfrm>
                    <a:off x="2496" y="2736"/>
                    <a:ext cx="240" cy="432"/>
                  </a:xfrm>
                  <a:prstGeom prst="rect">
                    <a:avLst/>
                  </a:prstGeom>
                  <a:solidFill>
                    <a:srgbClr val="DCD700"/>
                  </a:solidFill>
                  <a:ln w="9525">
                    <a:solidFill>
                      <a:schemeClr val="tx1"/>
                    </a:solidFill>
                    <a:miter lim="800000"/>
                    <a:headEnd/>
                    <a:tailEnd/>
                  </a:ln>
                  <a:effectLst/>
                </p:spPr>
                <p:txBody>
                  <a:bodyPr wrap="none" anchor="ctr"/>
                  <a:lstStyle/>
                  <a:p>
                    <a:endParaRPr lang="en-US" dirty="0"/>
                  </a:p>
                </p:txBody>
              </p:sp>
              <p:sp>
                <p:nvSpPr>
                  <p:cNvPr id="171" name="Freeform 325"/>
                  <p:cNvSpPr>
                    <a:spLocks/>
                  </p:cNvSpPr>
                  <p:nvPr/>
                </p:nvSpPr>
                <p:spPr bwMode="auto">
                  <a:xfrm>
                    <a:off x="2400" y="2736"/>
                    <a:ext cx="96" cy="432"/>
                  </a:xfrm>
                  <a:custGeom>
                    <a:avLst/>
                    <a:gdLst/>
                    <a:ahLst/>
                    <a:cxnLst>
                      <a:cxn ang="0">
                        <a:pos x="96" y="0"/>
                      </a:cxn>
                      <a:cxn ang="0">
                        <a:pos x="0" y="0"/>
                      </a:cxn>
                      <a:cxn ang="0">
                        <a:pos x="96" y="432"/>
                      </a:cxn>
                      <a:cxn ang="0">
                        <a:pos x="96" y="0"/>
                      </a:cxn>
                    </a:cxnLst>
                    <a:rect l="0" t="0" r="r" b="b"/>
                    <a:pathLst>
                      <a:path w="96" h="432">
                        <a:moveTo>
                          <a:pt x="96" y="0"/>
                        </a:moveTo>
                        <a:lnTo>
                          <a:pt x="0" y="0"/>
                        </a:lnTo>
                        <a:lnTo>
                          <a:pt x="96" y="432"/>
                        </a:lnTo>
                        <a:lnTo>
                          <a:pt x="96" y="0"/>
                        </a:lnTo>
                        <a:close/>
                      </a:path>
                    </a:pathLst>
                  </a:custGeom>
                  <a:solidFill>
                    <a:srgbClr val="FFFF66"/>
                  </a:solidFill>
                  <a:ln w="9525">
                    <a:solidFill>
                      <a:schemeClr val="tx1"/>
                    </a:solidFill>
                    <a:round/>
                    <a:headEnd/>
                    <a:tailEnd/>
                  </a:ln>
                  <a:effectLst/>
                </p:spPr>
                <p:txBody>
                  <a:bodyPr/>
                  <a:lstStyle/>
                  <a:p>
                    <a:endParaRPr lang="en-US" dirty="0"/>
                  </a:p>
                </p:txBody>
              </p:sp>
              <p:sp>
                <p:nvSpPr>
                  <p:cNvPr id="172" name="AutoShape 326"/>
                  <p:cNvSpPr>
                    <a:spLocks noChangeArrowheads="1"/>
                  </p:cNvSpPr>
                  <p:nvPr/>
                </p:nvSpPr>
                <p:spPr bwMode="auto">
                  <a:xfrm rot="-67339233">
                    <a:off x="1984" y="2739"/>
                    <a:ext cx="416" cy="333"/>
                  </a:xfrm>
                  <a:custGeom>
                    <a:avLst/>
                    <a:gdLst>
                      <a:gd name="G0" fmla="+- 5865 0 0"/>
                      <a:gd name="G1" fmla="+- -8155340 0 0"/>
                      <a:gd name="G2" fmla="+- 0 0 -8155340"/>
                      <a:gd name="T0" fmla="*/ 0 256 1"/>
                      <a:gd name="T1" fmla="*/ 180 256 1"/>
                      <a:gd name="G3" fmla="+- -8155340 T0 T1"/>
                      <a:gd name="T2" fmla="*/ 0 256 1"/>
                      <a:gd name="T3" fmla="*/ 90 256 1"/>
                      <a:gd name="G4" fmla="+- -8155340 T2 T3"/>
                      <a:gd name="G5" fmla="*/ G4 2 1"/>
                      <a:gd name="T4" fmla="*/ 90 256 1"/>
                      <a:gd name="T5" fmla="*/ 0 256 1"/>
                      <a:gd name="G6" fmla="+- -8155340 T4 T5"/>
                      <a:gd name="G7" fmla="*/ G6 2 1"/>
                      <a:gd name="G8" fmla="abs -815534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865"/>
                      <a:gd name="G18" fmla="*/ 5865 1 2"/>
                      <a:gd name="G19" fmla="+- G18 5400 0"/>
                      <a:gd name="G20" fmla="cos G19 -8155340"/>
                      <a:gd name="G21" fmla="sin G19 -8155340"/>
                      <a:gd name="G22" fmla="+- G20 10800 0"/>
                      <a:gd name="G23" fmla="+- G21 10800 0"/>
                      <a:gd name="G24" fmla="+- 10800 0 G20"/>
                      <a:gd name="G25" fmla="+- 5865 10800 0"/>
                      <a:gd name="G26" fmla="?: G9 G17 G25"/>
                      <a:gd name="G27" fmla="?: G9 0 21600"/>
                      <a:gd name="G28" fmla="cos 10800 -8155340"/>
                      <a:gd name="G29" fmla="sin 10800 -8155340"/>
                      <a:gd name="G30" fmla="sin 5865 -8155340"/>
                      <a:gd name="G31" fmla="+- G28 10800 0"/>
                      <a:gd name="G32" fmla="+- G29 10800 0"/>
                      <a:gd name="G33" fmla="+- G30 10800 0"/>
                      <a:gd name="G34" fmla="?: G4 0 G31"/>
                      <a:gd name="G35" fmla="?: -8155340 G34 0"/>
                      <a:gd name="G36" fmla="?: G6 G35 G31"/>
                      <a:gd name="G37" fmla="+- 21600 0 G36"/>
                      <a:gd name="G38" fmla="?: G4 0 G33"/>
                      <a:gd name="G39" fmla="?: -8155340 G38 G32"/>
                      <a:gd name="G40" fmla="?: G6 G39 0"/>
                      <a:gd name="G41" fmla="?: G4 G32 21600"/>
                      <a:gd name="G42" fmla="?: G6 G41 G33"/>
                      <a:gd name="T12" fmla="*/ 10800 w 21600"/>
                      <a:gd name="T13" fmla="*/ 0 h 21600"/>
                      <a:gd name="T14" fmla="*/ 6087 w 21600"/>
                      <a:gd name="T15" fmla="*/ 3927 h 21600"/>
                      <a:gd name="T16" fmla="*/ 10800 w 21600"/>
                      <a:gd name="T17" fmla="*/ 4935 h 21600"/>
                      <a:gd name="T18" fmla="*/ 15513 w 21600"/>
                      <a:gd name="T19" fmla="*/ 392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483" y="5963"/>
                        </a:moveTo>
                        <a:cubicBezTo>
                          <a:pt x="8459" y="5293"/>
                          <a:pt x="9615" y="4934"/>
                          <a:pt x="10800" y="4935"/>
                        </a:cubicBezTo>
                        <a:cubicBezTo>
                          <a:pt x="11984" y="4935"/>
                          <a:pt x="13140" y="5293"/>
                          <a:pt x="14116" y="5963"/>
                        </a:cubicBezTo>
                        <a:lnTo>
                          <a:pt x="16907" y="1893"/>
                        </a:lnTo>
                        <a:cubicBezTo>
                          <a:pt x="15109" y="659"/>
                          <a:pt x="12980" y="-1"/>
                          <a:pt x="10799" y="0"/>
                        </a:cubicBezTo>
                        <a:cubicBezTo>
                          <a:pt x="8619" y="0"/>
                          <a:pt x="6490" y="659"/>
                          <a:pt x="4692" y="1893"/>
                        </a:cubicBezTo>
                        <a:close/>
                      </a:path>
                    </a:pathLst>
                  </a:custGeom>
                  <a:solidFill>
                    <a:schemeClr val="bg1"/>
                  </a:solidFill>
                  <a:ln w="9525">
                    <a:solidFill>
                      <a:schemeClr val="tx1"/>
                    </a:solidFill>
                    <a:miter lim="800000"/>
                    <a:headEnd/>
                    <a:tailEnd/>
                  </a:ln>
                  <a:effectLst/>
                </p:spPr>
                <p:txBody>
                  <a:bodyPr wrap="none" anchor="ctr"/>
                  <a:lstStyle/>
                  <a:p>
                    <a:endParaRPr lang="en-US" dirty="0"/>
                  </a:p>
                </p:txBody>
              </p:sp>
            </p:grpSp>
          </p:grpSp>
          <p:sp>
            <p:nvSpPr>
              <p:cNvPr id="162" name="Text Box 327"/>
              <p:cNvSpPr txBox="1">
                <a:spLocks noChangeArrowheads="1"/>
              </p:cNvSpPr>
              <p:nvPr/>
            </p:nvSpPr>
            <p:spPr bwMode="auto">
              <a:xfrm>
                <a:off x="4357" y="926"/>
                <a:ext cx="657" cy="214"/>
              </a:xfrm>
              <a:prstGeom prst="rect">
                <a:avLst/>
              </a:prstGeom>
              <a:noFill/>
              <a:ln w="9525">
                <a:noFill/>
                <a:miter lim="800000"/>
                <a:headEnd/>
                <a:tailEnd/>
              </a:ln>
              <a:effectLst/>
            </p:spPr>
            <p:txBody>
              <a:bodyPr wrap="none">
                <a:spAutoFit/>
              </a:bodyPr>
              <a:lstStyle/>
              <a:p>
                <a:pPr eaLnBrk="0" hangingPunct="0"/>
                <a:r>
                  <a:rPr lang="en-US" sz="1200" b="1" dirty="0">
                    <a:solidFill>
                      <a:schemeClr val="tx1"/>
                    </a:solidFill>
                  </a:rPr>
                  <a:t>Architect</a:t>
                </a:r>
              </a:p>
            </p:txBody>
          </p:sp>
        </p:grpSp>
        <p:grpSp>
          <p:nvGrpSpPr>
            <p:cNvPr id="105" name="Group 328"/>
            <p:cNvGrpSpPr>
              <a:grpSpLocks/>
            </p:cNvGrpSpPr>
            <p:nvPr/>
          </p:nvGrpSpPr>
          <p:grpSpPr bwMode="auto">
            <a:xfrm>
              <a:off x="4876081" y="1003670"/>
              <a:ext cx="1241623" cy="1252388"/>
              <a:chOff x="5011" y="999"/>
              <a:chExt cx="684" cy="690"/>
            </a:xfrm>
          </p:grpSpPr>
          <p:grpSp>
            <p:nvGrpSpPr>
              <p:cNvPr id="137" name="Group 329"/>
              <p:cNvGrpSpPr>
                <a:grpSpLocks/>
              </p:cNvGrpSpPr>
              <p:nvPr/>
            </p:nvGrpSpPr>
            <p:grpSpPr bwMode="auto">
              <a:xfrm>
                <a:off x="5130" y="999"/>
                <a:ext cx="170" cy="528"/>
                <a:chOff x="1772" y="2928"/>
                <a:chExt cx="340" cy="1056"/>
              </a:xfrm>
            </p:grpSpPr>
            <p:grpSp>
              <p:nvGrpSpPr>
                <p:cNvPr id="148" name="Group 330"/>
                <p:cNvGrpSpPr>
                  <a:grpSpLocks/>
                </p:cNvGrpSpPr>
                <p:nvPr/>
              </p:nvGrpSpPr>
              <p:grpSpPr bwMode="auto">
                <a:xfrm>
                  <a:off x="1776" y="3072"/>
                  <a:ext cx="294" cy="912"/>
                  <a:chOff x="4176" y="1680"/>
                  <a:chExt cx="480" cy="1872"/>
                </a:xfrm>
              </p:grpSpPr>
              <p:sp>
                <p:nvSpPr>
                  <p:cNvPr id="155" name="Oval 331"/>
                  <p:cNvSpPr>
                    <a:spLocks noChangeArrowheads="1"/>
                  </p:cNvSpPr>
                  <p:nvPr/>
                </p:nvSpPr>
                <p:spPr bwMode="auto">
                  <a:xfrm>
                    <a:off x="4203" y="1680"/>
                    <a:ext cx="432" cy="432"/>
                  </a:xfrm>
                  <a:prstGeom prst="ellipse">
                    <a:avLst/>
                  </a:prstGeom>
                  <a:noFill/>
                  <a:ln w="31750">
                    <a:solidFill>
                      <a:schemeClr val="tx1"/>
                    </a:solidFill>
                    <a:round/>
                    <a:headEnd/>
                    <a:tailEnd/>
                  </a:ln>
                  <a:effectLst/>
                </p:spPr>
                <p:txBody>
                  <a:bodyPr wrap="none" anchor="ctr"/>
                  <a:lstStyle/>
                  <a:p>
                    <a:endParaRPr lang="en-US" dirty="0"/>
                  </a:p>
                </p:txBody>
              </p:sp>
              <p:sp>
                <p:nvSpPr>
                  <p:cNvPr id="156" name="Line 332"/>
                  <p:cNvSpPr>
                    <a:spLocks noChangeShapeType="1"/>
                  </p:cNvSpPr>
                  <p:nvPr/>
                </p:nvSpPr>
                <p:spPr bwMode="auto">
                  <a:xfrm>
                    <a:off x="4416" y="2112"/>
                    <a:ext cx="0" cy="768"/>
                  </a:xfrm>
                  <a:prstGeom prst="line">
                    <a:avLst/>
                  </a:prstGeom>
                  <a:noFill/>
                  <a:ln w="31750">
                    <a:solidFill>
                      <a:schemeClr val="tx1"/>
                    </a:solidFill>
                    <a:round/>
                    <a:headEnd/>
                    <a:tailEnd/>
                  </a:ln>
                  <a:effectLst/>
                </p:spPr>
                <p:txBody>
                  <a:bodyPr/>
                  <a:lstStyle/>
                  <a:p>
                    <a:endParaRPr lang="en-US" dirty="0"/>
                  </a:p>
                </p:txBody>
              </p:sp>
              <p:sp>
                <p:nvSpPr>
                  <p:cNvPr id="157" name="Line 333"/>
                  <p:cNvSpPr>
                    <a:spLocks noChangeShapeType="1"/>
                  </p:cNvSpPr>
                  <p:nvPr/>
                </p:nvSpPr>
                <p:spPr bwMode="auto">
                  <a:xfrm flipH="1">
                    <a:off x="4224" y="2880"/>
                    <a:ext cx="192" cy="672"/>
                  </a:xfrm>
                  <a:prstGeom prst="line">
                    <a:avLst/>
                  </a:prstGeom>
                  <a:noFill/>
                  <a:ln w="31750">
                    <a:solidFill>
                      <a:schemeClr val="tx1"/>
                    </a:solidFill>
                    <a:round/>
                    <a:headEnd/>
                    <a:tailEnd/>
                  </a:ln>
                  <a:effectLst/>
                </p:spPr>
                <p:txBody>
                  <a:bodyPr/>
                  <a:lstStyle/>
                  <a:p>
                    <a:endParaRPr lang="en-US" dirty="0"/>
                  </a:p>
                </p:txBody>
              </p:sp>
              <p:sp>
                <p:nvSpPr>
                  <p:cNvPr id="158" name="Line 334"/>
                  <p:cNvSpPr>
                    <a:spLocks noChangeShapeType="1"/>
                  </p:cNvSpPr>
                  <p:nvPr/>
                </p:nvSpPr>
                <p:spPr bwMode="auto">
                  <a:xfrm>
                    <a:off x="4416" y="2880"/>
                    <a:ext cx="192" cy="672"/>
                  </a:xfrm>
                  <a:prstGeom prst="line">
                    <a:avLst/>
                  </a:prstGeom>
                  <a:noFill/>
                  <a:ln w="31750">
                    <a:solidFill>
                      <a:schemeClr val="tx1"/>
                    </a:solidFill>
                    <a:round/>
                    <a:headEnd/>
                    <a:tailEnd/>
                  </a:ln>
                  <a:effectLst/>
                </p:spPr>
                <p:txBody>
                  <a:bodyPr/>
                  <a:lstStyle/>
                  <a:p>
                    <a:endParaRPr lang="en-US" dirty="0"/>
                  </a:p>
                </p:txBody>
              </p:sp>
              <p:sp>
                <p:nvSpPr>
                  <p:cNvPr id="159" name="Line 335"/>
                  <p:cNvSpPr>
                    <a:spLocks noChangeShapeType="1"/>
                  </p:cNvSpPr>
                  <p:nvPr/>
                </p:nvSpPr>
                <p:spPr bwMode="auto">
                  <a:xfrm flipH="1">
                    <a:off x="4176" y="2256"/>
                    <a:ext cx="240" cy="432"/>
                  </a:xfrm>
                  <a:prstGeom prst="line">
                    <a:avLst/>
                  </a:prstGeom>
                  <a:noFill/>
                  <a:ln w="31750">
                    <a:solidFill>
                      <a:schemeClr val="tx1"/>
                    </a:solidFill>
                    <a:round/>
                    <a:headEnd/>
                    <a:tailEnd/>
                  </a:ln>
                  <a:effectLst/>
                </p:spPr>
                <p:txBody>
                  <a:bodyPr/>
                  <a:lstStyle/>
                  <a:p>
                    <a:endParaRPr lang="en-US" dirty="0"/>
                  </a:p>
                </p:txBody>
              </p:sp>
              <p:sp>
                <p:nvSpPr>
                  <p:cNvPr id="160" name="Line 336"/>
                  <p:cNvSpPr>
                    <a:spLocks noChangeShapeType="1"/>
                  </p:cNvSpPr>
                  <p:nvPr/>
                </p:nvSpPr>
                <p:spPr bwMode="auto">
                  <a:xfrm>
                    <a:off x="4416" y="2256"/>
                    <a:ext cx="240" cy="432"/>
                  </a:xfrm>
                  <a:prstGeom prst="line">
                    <a:avLst/>
                  </a:prstGeom>
                  <a:noFill/>
                  <a:ln w="31750">
                    <a:solidFill>
                      <a:schemeClr val="tx1"/>
                    </a:solidFill>
                    <a:round/>
                    <a:headEnd/>
                    <a:tailEnd/>
                  </a:ln>
                  <a:effectLst/>
                </p:spPr>
                <p:txBody>
                  <a:bodyPr/>
                  <a:lstStyle/>
                  <a:p>
                    <a:endParaRPr lang="en-US" dirty="0"/>
                  </a:p>
                </p:txBody>
              </p:sp>
            </p:grpSp>
            <p:grpSp>
              <p:nvGrpSpPr>
                <p:cNvPr id="149" name="Group 337"/>
                <p:cNvGrpSpPr>
                  <a:grpSpLocks/>
                </p:cNvGrpSpPr>
                <p:nvPr/>
              </p:nvGrpSpPr>
              <p:grpSpPr bwMode="auto">
                <a:xfrm>
                  <a:off x="1772" y="2928"/>
                  <a:ext cx="340" cy="364"/>
                  <a:chOff x="1776" y="2592"/>
                  <a:chExt cx="1200" cy="1152"/>
                </a:xfrm>
              </p:grpSpPr>
              <p:sp>
                <p:nvSpPr>
                  <p:cNvPr id="150" name="Oval 338"/>
                  <p:cNvSpPr>
                    <a:spLocks noChangeArrowheads="1"/>
                  </p:cNvSpPr>
                  <p:nvPr/>
                </p:nvSpPr>
                <p:spPr bwMode="auto">
                  <a:xfrm>
                    <a:off x="1872" y="3097"/>
                    <a:ext cx="1104" cy="144"/>
                  </a:xfrm>
                  <a:prstGeom prst="ellipse">
                    <a:avLst/>
                  </a:prstGeom>
                  <a:solidFill>
                    <a:srgbClr val="EEE800"/>
                  </a:solidFill>
                  <a:ln w="3175">
                    <a:solidFill>
                      <a:schemeClr val="tx1"/>
                    </a:solidFill>
                    <a:round/>
                    <a:headEnd/>
                    <a:tailEnd/>
                  </a:ln>
                  <a:effectLst/>
                </p:spPr>
                <p:txBody>
                  <a:bodyPr wrap="none" anchor="ctr"/>
                  <a:lstStyle/>
                  <a:p>
                    <a:endParaRPr lang="en-US" dirty="0"/>
                  </a:p>
                </p:txBody>
              </p:sp>
              <p:sp>
                <p:nvSpPr>
                  <p:cNvPr id="151" name="AutoShape 339"/>
                  <p:cNvSpPr>
                    <a:spLocks noChangeArrowheads="1"/>
                  </p:cNvSpPr>
                  <p:nvPr/>
                </p:nvSpPr>
                <p:spPr bwMode="auto">
                  <a:xfrm>
                    <a:off x="1776" y="2592"/>
                    <a:ext cx="1056" cy="1152"/>
                  </a:xfrm>
                  <a:custGeom>
                    <a:avLst/>
                    <a:gdLst>
                      <a:gd name="G0" fmla="+- 104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
                      <a:gd name="G18" fmla="*/ 104 1 2"/>
                      <a:gd name="G19" fmla="+- G18 5400 0"/>
                      <a:gd name="G20" fmla="cos G19 11796480"/>
                      <a:gd name="G21" fmla="sin G19 11796480"/>
                      <a:gd name="G22" fmla="+- G20 10800 0"/>
                      <a:gd name="G23" fmla="+- G21 10800 0"/>
                      <a:gd name="G24" fmla="+- 10800 0 G20"/>
                      <a:gd name="G25" fmla="+- 104 10800 0"/>
                      <a:gd name="G26" fmla="?: G9 G17 G25"/>
                      <a:gd name="G27" fmla="?: G9 0 21600"/>
                      <a:gd name="G28" fmla="cos 10800 11796480"/>
                      <a:gd name="G29" fmla="sin 10800 11796480"/>
                      <a:gd name="G30" fmla="sin 104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48 w 21600"/>
                      <a:gd name="T15" fmla="*/ 10800 h 21600"/>
                      <a:gd name="T16" fmla="*/ 10800 w 21600"/>
                      <a:gd name="T17" fmla="*/ 10696 h 21600"/>
                      <a:gd name="T18" fmla="*/ 16252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696" y="10800"/>
                        </a:moveTo>
                        <a:cubicBezTo>
                          <a:pt x="10696" y="10742"/>
                          <a:pt x="10742" y="10696"/>
                          <a:pt x="10800" y="10696"/>
                        </a:cubicBezTo>
                        <a:cubicBezTo>
                          <a:pt x="10857" y="10695"/>
                          <a:pt x="10903" y="10742"/>
                          <a:pt x="10904" y="10799"/>
                        </a:cubicBezTo>
                        <a:lnTo>
                          <a:pt x="21600" y="10800"/>
                        </a:lnTo>
                        <a:cubicBezTo>
                          <a:pt x="21600" y="4835"/>
                          <a:pt x="16764" y="0"/>
                          <a:pt x="10800" y="0"/>
                        </a:cubicBezTo>
                        <a:cubicBezTo>
                          <a:pt x="4835" y="0"/>
                          <a:pt x="0" y="4835"/>
                          <a:pt x="0" y="10800"/>
                        </a:cubicBezTo>
                        <a:close/>
                      </a:path>
                    </a:pathLst>
                  </a:custGeom>
                  <a:gradFill rotWithShape="1">
                    <a:gsLst>
                      <a:gs pos="0">
                        <a:srgbClr val="FFFF00"/>
                      </a:gs>
                      <a:gs pos="100000">
                        <a:srgbClr val="DCD700"/>
                      </a:gs>
                    </a:gsLst>
                    <a:lin ang="0" scaled="1"/>
                  </a:gradFill>
                  <a:ln w="9525">
                    <a:solidFill>
                      <a:schemeClr val="tx1"/>
                    </a:solidFill>
                    <a:miter lim="800000"/>
                    <a:headEnd/>
                    <a:tailEnd/>
                  </a:ln>
                  <a:effectLst/>
                </p:spPr>
                <p:txBody>
                  <a:bodyPr wrap="none" anchor="ctr"/>
                  <a:lstStyle/>
                  <a:p>
                    <a:endParaRPr lang="en-US" dirty="0"/>
                  </a:p>
                </p:txBody>
              </p:sp>
              <p:sp>
                <p:nvSpPr>
                  <p:cNvPr id="152" name="Rectangle 340"/>
                  <p:cNvSpPr>
                    <a:spLocks noChangeArrowheads="1"/>
                  </p:cNvSpPr>
                  <p:nvPr/>
                </p:nvSpPr>
                <p:spPr bwMode="auto">
                  <a:xfrm>
                    <a:off x="2496" y="2736"/>
                    <a:ext cx="240" cy="432"/>
                  </a:xfrm>
                  <a:prstGeom prst="rect">
                    <a:avLst/>
                  </a:prstGeom>
                  <a:solidFill>
                    <a:srgbClr val="DCD700"/>
                  </a:solidFill>
                  <a:ln w="9525">
                    <a:solidFill>
                      <a:schemeClr val="tx1"/>
                    </a:solidFill>
                    <a:miter lim="800000"/>
                    <a:headEnd/>
                    <a:tailEnd/>
                  </a:ln>
                  <a:effectLst/>
                </p:spPr>
                <p:txBody>
                  <a:bodyPr wrap="none" anchor="ctr"/>
                  <a:lstStyle/>
                  <a:p>
                    <a:endParaRPr lang="en-US" dirty="0"/>
                  </a:p>
                </p:txBody>
              </p:sp>
              <p:sp>
                <p:nvSpPr>
                  <p:cNvPr id="153" name="Freeform 341"/>
                  <p:cNvSpPr>
                    <a:spLocks/>
                  </p:cNvSpPr>
                  <p:nvPr/>
                </p:nvSpPr>
                <p:spPr bwMode="auto">
                  <a:xfrm>
                    <a:off x="2400" y="2736"/>
                    <a:ext cx="96" cy="432"/>
                  </a:xfrm>
                  <a:custGeom>
                    <a:avLst/>
                    <a:gdLst/>
                    <a:ahLst/>
                    <a:cxnLst>
                      <a:cxn ang="0">
                        <a:pos x="96" y="0"/>
                      </a:cxn>
                      <a:cxn ang="0">
                        <a:pos x="0" y="0"/>
                      </a:cxn>
                      <a:cxn ang="0">
                        <a:pos x="96" y="432"/>
                      </a:cxn>
                      <a:cxn ang="0">
                        <a:pos x="96" y="0"/>
                      </a:cxn>
                    </a:cxnLst>
                    <a:rect l="0" t="0" r="r" b="b"/>
                    <a:pathLst>
                      <a:path w="96" h="432">
                        <a:moveTo>
                          <a:pt x="96" y="0"/>
                        </a:moveTo>
                        <a:lnTo>
                          <a:pt x="0" y="0"/>
                        </a:lnTo>
                        <a:lnTo>
                          <a:pt x="96" y="432"/>
                        </a:lnTo>
                        <a:lnTo>
                          <a:pt x="96" y="0"/>
                        </a:lnTo>
                        <a:close/>
                      </a:path>
                    </a:pathLst>
                  </a:custGeom>
                  <a:solidFill>
                    <a:srgbClr val="FFFF66"/>
                  </a:solidFill>
                  <a:ln w="9525">
                    <a:solidFill>
                      <a:schemeClr val="tx1"/>
                    </a:solidFill>
                    <a:round/>
                    <a:headEnd/>
                    <a:tailEnd/>
                  </a:ln>
                  <a:effectLst/>
                </p:spPr>
                <p:txBody>
                  <a:bodyPr/>
                  <a:lstStyle/>
                  <a:p>
                    <a:endParaRPr lang="en-US" dirty="0"/>
                  </a:p>
                </p:txBody>
              </p:sp>
              <p:sp>
                <p:nvSpPr>
                  <p:cNvPr id="154" name="AutoShape 342"/>
                  <p:cNvSpPr>
                    <a:spLocks noChangeArrowheads="1"/>
                  </p:cNvSpPr>
                  <p:nvPr/>
                </p:nvSpPr>
                <p:spPr bwMode="auto">
                  <a:xfrm rot="-67339233">
                    <a:off x="1984" y="2739"/>
                    <a:ext cx="416" cy="333"/>
                  </a:xfrm>
                  <a:custGeom>
                    <a:avLst/>
                    <a:gdLst>
                      <a:gd name="G0" fmla="+- 5865 0 0"/>
                      <a:gd name="G1" fmla="+- -8155340 0 0"/>
                      <a:gd name="G2" fmla="+- 0 0 -8155340"/>
                      <a:gd name="T0" fmla="*/ 0 256 1"/>
                      <a:gd name="T1" fmla="*/ 180 256 1"/>
                      <a:gd name="G3" fmla="+- -8155340 T0 T1"/>
                      <a:gd name="T2" fmla="*/ 0 256 1"/>
                      <a:gd name="T3" fmla="*/ 90 256 1"/>
                      <a:gd name="G4" fmla="+- -8155340 T2 T3"/>
                      <a:gd name="G5" fmla="*/ G4 2 1"/>
                      <a:gd name="T4" fmla="*/ 90 256 1"/>
                      <a:gd name="T5" fmla="*/ 0 256 1"/>
                      <a:gd name="G6" fmla="+- -8155340 T4 T5"/>
                      <a:gd name="G7" fmla="*/ G6 2 1"/>
                      <a:gd name="G8" fmla="abs -815534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865"/>
                      <a:gd name="G18" fmla="*/ 5865 1 2"/>
                      <a:gd name="G19" fmla="+- G18 5400 0"/>
                      <a:gd name="G20" fmla="cos G19 -8155340"/>
                      <a:gd name="G21" fmla="sin G19 -8155340"/>
                      <a:gd name="G22" fmla="+- G20 10800 0"/>
                      <a:gd name="G23" fmla="+- G21 10800 0"/>
                      <a:gd name="G24" fmla="+- 10800 0 G20"/>
                      <a:gd name="G25" fmla="+- 5865 10800 0"/>
                      <a:gd name="G26" fmla="?: G9 G17 G25"/>
                      <a:gd name="G27" fmla="?: G9 0 21600"/>
                      <a:gd name="G28" fmla="cos 10800 -8155340"/>
                      <a:gd name="G29" fmla="sin 10800 -8155340"/>
                      <a:gd name="G30" fmla="sin 5865 -8155340"/>
                      <a:gd name="G31" fmla="+- G28 10800 0"/>
                      <a:gd name="G32" fmla="+- G29 10800 0"/>
                      <a:gd name="G33" fmla="+- G30 10800 0"/>
                      <a:gd name="G34" fmla="?: G4 0 G31"/>
                      <a:gd name="G35" fmla="?: -8155340 G34 0"/>
                      <a:gd name="G36" fmla="?: G6 G35 G31"/>
                      <a:gd name="G37" fmla="+- 21600 0 G36"/>
                      <a:gd name="G38" fmla="?: G4 0 G33"/>
                      <a:gd name="G39" fmla="?: -8155340 G38 G32"/>
                      <a:gd name="G40" fmla="?: G6 G39 0"/>
                      <a:gd name="G41" fmla="?: G4 G32 21600"/>
                      <a:gd name="G42" fmla="?: G6 G41 G33"/>
                      <a:gd name="T12" fmla="*/ 10800 w 21600"/>
                      <a:gd name="T13" fmla="*/ 0 h 21600"/>
                      <a:gd name="T14" fmla="*/ 6087 w 21600"/>
                      <a:gd name="T15" fmla="*/ 3927 h 21600"/>
                      <a:gd name="T16" fmla="*/ 10800 w 21600"/>
                      <a:gd name="T17" fmla="*/ 4935 h 21600"/>
                      <a:gd name="T18" fmla="*/ 15513 w 21600"/>
                      <a:gd name="T19" fmla="*/ 3927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483" y="5963"/>
                        </a:moveTo>
                        <a:cubicBezTo>
                          <a:pt x="8459" y="5293"/>
                          <a:pt x="9615" y="4934"/>
                          <a:pt x="10800" y="4935"/>
                        </a:cubicBezTo>
                        <a:cubicBezTo>
                          <a:pt x="11984" y="4935"/>
                          <a:pt x="13140" y="5293"/>
                          <a:pt x="14116" y="5963"/>
                        </a:cubicBezTo>
                        <a:lnTo>
                          <a:pt x="16907" y="1893"/>
                        </a:lnTo>
                        <a:cubicBezTo>
                          <a:pt x="15109" y="659"/>
                          <a:pt x="12980" y="-1"/>
                          <a:pt x="10799" y="0"/>
                        </a:cubicBezTo>
                        <a:cubicBezTo>
                          <a:pt x="8619" y="0"/>
                          <a:pt x="6490" y="659"/>
                          <a:pt x="4692" y="1893"/>
                        </a:cubicBezTo>
                        <a:close/>
                      </a:path>
                    </a:pathLst>
                  </a:custGeom>
                  <a:solidFill>
                    <a:schemeClr val="bg1"/>
                  </a:solidFill>
                  <a:ln w="9525">
                    <a:solidFill>
                      <a:schemeClr val="tx1"/>
                    </a:solidFill>
                    <a:miter lim="800000"/>
                    <a:headEnd/>
                    <a:tailEnd/>
                  </a:ln>
                  <a:effectLst/>
                </p:spPr>
                <p:txBody>
                  <a:bodyPr wrap="none" anchor="ctr"/>
                  <a:lstStyle/>
                  <a:p>
                    <a:endParaRPr lang="en-US" dirty="0"/>
                  </a:p>
                </p:txBody>
              </p:sp>
            </p:grpSp>
          </p:grpSp>
          <p:grpSp>
            <p:nvGrpSpPr>
              <p:cNvPr id="138" name="Group 343"/>
              <p:cNvGrpSpPr>
                <a:grpSpLocks/>
              </p:cNvGrpSpPr>
              <p:nvPr/>
            </p:nvGrpSpPr>
            <p:grpSpPr bwMode="auto">
              <a:xfrm rot="2700000">
                <a:off x="5285" y="1110"/>
                <a:ext cx="174" cy="242"/>
                <a:chOff x="2736" y="2544"/>
                <a:chExt cx="1008" cy="1392"/>
              </a:xfrm>
            </p:grpSpPr>
            <p:sp>
              <p:nvSpPr>
                <p:cNvPr id="140" name="AutoShape 344"/>
                <p:cNvSpPr>
                  <a:spLocks noChangeArrowheads="1"/>
                </p:cNvSpPr>
                <p:nvPr/>
              </p:nvSpPr>
              <p:spPr bwMode="auto">
                <a:xfrm>
                  <a:off x="3120" y="2640"/>
                  <a:ext cx="240" cy="1296"/>
                </a:xfrm>
                <a:prstGeom prst="can">
                  <a:avLst>
                    <a:gd name="adj" fmla="val 28325"/>
                  </a:avLst>
                </a:prstGeom>
                <a:gradFill rotWithShape="1">
                  <a:gsLst>
                    <a:gs pos="0">
                      <a:srgbClr val="BFA27B"/>
                    </a:gs>
                    <a:gs pos="100000">
                      <a:srgbClr val="957243"/>
                    </a:gs>
                  </a:gsLst>
                  <a:lin ang="0" scaled="1"/>
                </a:gradFill>
                <a:ln w="9525">
                  <a:solidFill>
                    <a:schemeClr val="tx1"/>
                  </a:solidFill>
                  <a:round/>
                  <a:headEnd/>
                  <a:tailEnd/>
                </a:ln>
                <a:effectLst/>
              </p:spPr>
              <p:txBody>
                <a:bodyPr wrap="none" anchor="ctr"/>
                <a:lstStyle/>
                <a:p>
                  <a:endParaRPr lang="en-US" dirty="0"/>
                </a:p>
              </p:txBody>
            </p:sp>
            <p:sp>
              <p:nvSpPr>
                <p:cNvPr id="141" name="Rectangle 345"/>
                <p:cNvSpPr>
                  <a:spLocks noChangeArrowheads="1"/>
                </p:cNvSpPr>
                <p:nvPr/>
              </p:nvSpPr>
              <p:spPr bwMode="auto">
                <a:xfrm>
                  <a:off x="3408" y="2544"/>
                  <a:ext cx="96" cy="336"/>
                </a:xfrm>
                <a:prstGeom prst="rect">
                  <a:avLst/>
                </a:prstGeom>
                <a:gradFill rotWithShape="1">
                  <a:gsLst>
                    <a:gs pos="0">
                      <a:srgbClr val="969696">
                        <a:gamma/>
                        <a:shade val="66275"/>
                        <a:invGamma/>
                      </a:srgbClr>
                    </a:gs>
                    <a:gs pos="100000">
                      <a:srgbClr val="969696"/>
                    </a:gs>
                  </a:gsLst>
                  <a:lin ang="0" scaled="1"/>
                </a:gradFill>
                <a:ln w="3175">
                  <a:solidFill>
                    <a:schemeClr val="tx1"/>
                  </a:solidFill>
                  <a:miter lim="800000"/>
                  <a:headEnd/>
                  <a:tailEnd/>
                </a:ln>
                <a:effectLst/>
              </p:spPr>
              <p:txBody>
                <a:bodyPr wrap="none" anchor="ctr"/>
                <a:lstStyle/>
                <a:p>
                  <a:endParaRPr lang="en-US" dirty="0"/>
                </a:p>
              </p:txBody>
            </p:sp>
            <p:sp>
              <p:nvSpPr>
                <p:cNvPr id="142" name="AutoShape 346"/>
                <p:cNvSpPr>
                  <a:spLocks noChangeArrowheads="1"/>
                </p:cNvSpPr>
                <p:nvPr/>
              </p:nvSpPr>
              <p:spPr bwMode="auto">
                <a:xfrm rot="5400000">
                  <a:off x="3377" y="2657"/>
                  <a:ext cx="240" cy="110"/>
                </a:xfrm>
                <a:prstGeom prst="can">
                  <a:avLst>
                    <a:gd name="adj" fmla="val 50000"/>
                  </a:avLst>
                </a:prstGeom>
                <a:solidFill>
                  <a:srgbClr val="808080"/>
                </a:solidFill>
                <a:ln w="3175">
                  <a:solidFill>
                    <a:schemeClr val="tx1"/>
                  </a:solidFill>
                  <a:round/>
                  <a:headEnd/>
                  <a:tailEnd/>
                </a:ln>
                <a:effectLst/>
              </p:spPr>
              <p:txBody>
                <a:bodyPr wrap="none" anchor="ctr"/>
                <a:lstStyle/>
                <a:p>
                  <a:endParaRPr lang="en-US" dirty="0"/>
                </a:p>
              </p:txBody>
            </p:sp>
            <p:sp>
              <p:nvSpPr>
                <p:cNvPr id="143" name="AutoShape 347"/>
                <p:cNvSpPr>
                  <a:spLocks noChangeArrowheads="1"/>
                </p:cNvSpPr>
                <p:nvPr/>
              </p:nvSpPr>
              <p:spPr bwMode="auto">
                <a:xfrm rot="5400000">
                  <a:off x="3456" y="2591"/>
                  <a:ext cx="336" cy="241"/>
                </a:xfrm>
                <a:prstGeom prst="can">
                  <a:avLst>
                    <a:gd name="adj" fmla="val 50000"/>
                  </a:avLst>
                </a:prstGeom>
                <a:gradFill rotWithShape="1">
                  <a:gsLst>
                    <a:gs pos="0">
                      <a:srgbClr val="C0C0C0"/>
                    </a:gs>
                    <a:gs pos="100000">
                      <a:srgbClr val="C0C0C0">
                        <a:gamma/>
                        <a:shade val="76078"/>
                        <a:invGamma/>
                      </a:srgbClr>
                    </a:gs>
                  </a:gsLst>
                  <a:lin ang="5400000" scaled="1"/>
                </a:gradFill>
                <a:ln w="3175">
                  <a:solidFill>
                    <a:schemeClr val="tx1"/>
                  </a:solidFill>
                  <a:round/>
                  <a:headEnd/>
                  <a:tailEnd/>
                </a:ln>
                <a:effectLst/>
              </p:spPr>
              <p:txBody>
                <a:bodyPr wrap="none" anchor="ctr"/>
                <a:lstStyle/>
                <a:p>
                  <a:endParaRPr lang="en-US" dirty="0"/>
                </a:p>
              </p:txBody>
            </p:sp>
            <p:sp>
              <p:nvSpPr>
                <p:cNvPr id="144" name="AutoShape 348"/>
                <p:cNvSpPr>
                  <a:spLocks noChangeArrowheads="1"/>
                </p:cNvSpPr>
                <p:nvPr/>
              </p:nvSpPr>
              <p:spPr bwMode="auto">
                <a:xfrm rot="5006097">
                  <a:off x="2952" y="2424"/>
                  <a:ext cx="336" cy="576"/>
                </a:xfrm>
                <a:prstGeom prst="moon">
                  <a:avLst>
                    <a:gd name="adj" fmla="val 46843"/>
                  </a:avLst>
                </a:prstGeom>
                <a:solidFill>
                  <a:srgbClr val="969696"/>
                </a:solidFill>
                <a:ln w="3175">
                  <a:solidFill>
                    <a:schemeClr val="tx1"/>
                  </a:solidFill>
                  <a:miter lim="800000"/>
                  <a:headEnd/>
                  <a:tailEnd/>
                </a:ln>
                <a:effectLst/>
              </p:spPr>
              <p:txBody>
                <a:bodyPr wrap="none" anchor="ctr"/>
                <a:lstStyle/>
                <a:p>
                  <a:endParaRPr lang="en-US" dirty="0"/>
                </a:p>
              </p:txBody>
            </p:sp>
            <p:sp>
              <p:nvSpPr>
                <p:cNvPr id="145" name="AutoShape 349"/>
                <p:cNvSpPr>
                  <a:spLocks noChangeArrowheads="1"/>
                </p:cNvSpPr>
                <p:nvPr/>
              </p:nvSpPr>
              <p:spPr bwMode="auto">
                <a:xfrm rot="5006097">
                  <a:off x="2856" y="2429"/>
                  <a:ext cx="336" cy="576"/>
                </a:xfrm>
                <a:prstGeom prst="moon">
                  <a:avLst>
                    <a:gd name="adj" fmla="val 38130"/>
                  </a:avLst>
                </a:prstGeom>
                <a:solidFill>
                  <a:srgbClr val="C0C0C0"/>
                </a:solidFill>
                <a:ln w="3175">
                  <a:solidFill>
                    <a:schemeClr val="tx1"/>
                  </a:solidFill>
                  <a:miter lim="800000"/>
                  <a:headEnd/>
                  <a:tailEnd/>
                </a:ln>
                <a:effectLst/>
              </p:spPr>
              <p:txBody>
                <a:bodyPr wrap="none" anchor="ctr"/>
                <a:lstStyle/>
                <a:p>
                  <a:endParaRPr lang="en-US" dirty="0"/>
                </a:p>
              </p:txBody>
            </p:sp>
            <p:sp>
              <p:nvSpPr>
                <p:cNvPr id="146" name="Rectangle 350"/>
                <p:cNvSpPr>
                  <a:spLocks noChangeArrowheads="1"/>
                </p:cNvSpPr>
                <p:nvPr/>
              </p:nvSpPr>
              <p:spPr bwMode="auto">
                <a:xfrm>
                  <a:off x="2976" y="2544"/>
                  <a:ext cx="432" cy="336"/>
                </a:xfrm>
                <a:prstGeom prst="rect">
                  <a:avLst/>
                </a:prstGeom>
                <a:gradFill rotWithShape="1">
                  <a:gsLst>
                    <a:gs pos="0">
                      <a:srgbClr val="969696">
                        <a:gamma/>
                        <a:tint val="58039"/>
                        <a:invGamma/>
                      </a:srgbClr>
                    </a:gs>
                    <a:gs pos="100000">
                      <a:srgbClr val="969696"/>
                    </a:gs>
                  </a:gsLst>
                  <a:lin ang="0" scaled="1"/>
                </a:gradFill>
                <a:ln w="9525">
                  <a:solidFill>
                    <a:schemeClr val="tx1"/>
                  </a:solidFill>
                  <a:miter lim="800000"/>
                  <a:headEnd/>
                  <a:tailEnd/>
                </a:ln>
                <a:effectLst/>
              </p:spPr>
              <p:txBody>
                <a:bodyPr wrap="none" anchor="ctr"/>
                <a:lstStyle/>
                <a:p>
                  <a:endParaRPr lang="en-US" dirty="0"/>
                </a:p>
              </p:txBody>
            </p:sp>
            <p:sp>
              <p:nvSpPr>
                <p:cNvPr id="147" name="Oval 351"/>
                <p:cNvSpPr>
                  <a:spLocks noChangeArrowheads="1"/>
                </p:cNvSpPr>
                <p:nvPr/>
              </p:nvSpPr>
              <p:spPr bwMode="auto">
                <a:xfrm>
                  <a:off x="3600" y="2544"/>
                  <a:ext cx="144" cy="336"/>
                </a:xfrm>
                <a:prstGeom prst="ellipse">
                  <a:avLst/>
                </a:prstGeom>
                <a:solidFill>
                  <a:srgbClr val="808080"/>
                </a:solidFill>
                <a:ln w="3175">
                  <a:solidFill>
                    <a:schemeClr val="tx1"/>
                  </a:solidFill>
                  <a:round/>
                  <a:headEnd/>
                  <a:tailEnd/>
                </a:ln>
                <a:effectLst/>
              </p:spPr>
              <p:txBody>
                <a:bodyPr wrap="none" anchor="ctr"/>
                <a:lstStyle/>
                <a:p>
                  <a:endParaRPr lang="en-US" dirty="0"/>
                </a:p>
              </p:txBody>
            </p:sp>
          </p:grpSp>
          <p:sp>
            <p:nvSpPr>
              <p:cNvPr id="139" name="Text Box 352"/>
              <p:cNvSpPr txBox="1">
                <a:spLocks noChangeArrowheads="1"/>
              </p:cNvSpPr>
              <p:nvPr/>
            </p:nvSpPr>
            <p:spPr bwMode="auto">
              <a:xfrm>
                <a:off x="5011" y="1507"/>
                <a:ext cx="684" cy="182"/>
              </a:xfrm>
              <a:prstGeom prst="rect">
                <a:avLst/>
              </a:prstGeom>
              <a:noFill/>
              <a:ln w="9525">
                <a:noFill/>
                <a:miter lim="800000"/>
                <a:headEnd/>
                <a:tailEnd/>
              </a:ln>
              <a:effectLst/>
            </p:spPr>
            <p:txBody>
              <a:bodyPr wrap="none">
                <a:spAutoFit/>
              </a:bodyPr>
              <a:lstStyle/>
              <a:p>
                <a:pPr eaLnBrk="0" hangingPunct="0"/>
                <a:r>
                  <a:rPr lang="en-US" sz="1100" b="1" dirty="0">
                    <a:solidFill>
                      <a:schemeClr val="tx1"/>
                    </a:solidFill>
                  </a:rPr>
                  <a:t>Contractors</a:t>
                </a:r>
              </a:p>
            </p:txBody>
          </p:sp>
        </p:grpSp>
        <p:grpSp>
          <p:nvGrpSpPr>
            <p:cNvPr id="106" name="Group 449"/>
            <p:cNvGrpSpPr>
              <a:grpSpLocks/>
            </p:cNvGrpSpPr>
            <p:nvPr/>
          </p:nvGrpSpPr>
          <p:grpSpPr bwMode="auto">
            <a:xfrm>
              <a:off x="4574161" y="2329038"/>
              <a:ext cx="1612900" cy="849313"/>
              <a:chOff x="96" y="468"/>
              <a:chExt cx="1200" cy="633"/>
            </a:xfrm>
          </p:grpSpPr>
          <p:grpSp>
            <p:nvGrpSpPr>
              <p:cNvPr id="127" name="Group 450"/>
              <p:cNvGrpSpPr>
                <a:grpSpLocks/>
              </p:cNvGrpSpPr>
              <p:nvPr/>
            </p:nvGrpSpPr>
            <p:grpSpPr bwMode="auto">
              <a:xfrm>
                <a:off x="432" y="468"/>
                <a:ext cx="528" cy="305"/>
                <a:chOff x="384" y="2400"/>
                <a:chExt cx="1248" cy="720"/>
              </a:xfrm>
            </p:grpSpPr>
            <p:sp>
              <p:nvSpPr>
                <p:cNvPr id="129" name="Rectangle 451"/>
                <p:cNvSpPr>
                  <a:spLocks noChangeArrowheads="1"/>
                </p:cNvSpPr>
                <p:nvPr/>
              </p:nvSpPr>
              <p:spPr bwMode="auto">
                <a:xfrm>
                  <a:off x="432" y="2496"/>
                  <a:ext cx="1151" cy="624"/>
                </a:xfrm>
                <a:prstGeom prst="rect">
                  <a:avLst/>
                </a:prstGeom>
                <a:solidFill>
                  <a:srgbClr val="DDDDDD"/>
                </a:solidFill>
                <a:ln w="12700">
                  <a:solidFill>
                    <a:schemeClr val="tx1"/>
                  </a:solidFill>
                  <a:miter lim="800000"/>
                  <a:headEnd/>
                  <a:tailEnd/>
                </a:ln>
                <a:effectLst/>
              </p:spPr>
              <p:txBody>
                <a:bodyPr wrap="none" anchor="ctr"/>
                <a:lstStyle/>
                <a:p>
                  <a:endParaRPr lang="en-US" dirty="0"/>
                </a:p>
              </p:txBody>
            </p:sp>
            <p:sp>
              <p:nvSpPr>
                <p:cNvPr id="130" name="AutoShape 452"/>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808080"/>
                </a:solidFill>
                <a:ln w="12700">
                  <a:solidFill>
                    <a:schemeClr val="tx1"/>
                  </a:solidFill>
                  <a:miter lim="800000"/>
                  <a:headEnd/>
                  <a:tailEnd/>
                </a:ln>
                <a:effectLst/>
              </p:spPr>
              <p:txBody>
                <a:bodyPr wrap="none" anchor="ctr"/>
                <a:lstStyle/>
                <a:p>
                  <a:endParaRPr lang="en-US" dirty="0"/>
                </a:p>
              </p:txBody>
            </p:sp>
            <p:sp>
              <p:nvSpPr>
                <p:cNvPr id="131" name="Rectangle 453"/>
                <p:cNvSpPr>
                  <a:spLocks noChangeArrowheads="1"/>
                </p:cNvSpPr>
                <p:nvPr/>
              </p:nvSpPr>
              <p:spPr bwMode="auto">
                <a:xfrm>
                  <a:off x="518" y="2688"/>
                  <a:ext cx="144" cy="240"/>
                </a:xfrm>
                <a:prstGeom prst="rect">
                  <a:avLst/>
                </a:prstGeom>
                <a:solidFill>
                  <a:srgbClr val="DDDDDD"/>
                </a:solidFill>
                <a:ln w="12700">
                  <a:solidFill>
                    <a:schemeClr val="tx1"/>
                  </a:solidFill>
                  <a:miter lim="800000"/>
                  <a:headEnd/>
                  <a:tailEnd/>
                </a:ln>
                <a:effectLst/>
              </p:spPr>
              <p:txBody>
                <a:bodyPr wrap="none" anchor="ctr"/>
                <a:lstStyle/>
                <a:p>
                  <a:endParaRPr lang="en-US" dirty="0"/>
                </a:p>
              </p:txBody>
            </p:sp>
            <p:grpSp>
              <p:nvGrpSpPr>
                <p:cNvPr id="132" name="Group 454"/>
                <p:cNvGrpSpPr>
                  <a:grpSpLocks/>
                </p:cNvGrpSpPr>
                <p:nvPr/>
              </p:nvGrpSpPr>
              <p:grpSpPr bwMode="auto">
                <a:xfrm>
                  <a:off x="760" y="2677"/>
                  <a:ext cx="502" cy="443"/>
                  <a:chOff x="805" y="2677"/>
                  <a:chExt cx="502" cy="443"/>
                </a:xfrm>
              </p:grpSpPr>
              <p:sp>
                <p:nvSpPr>
                  <p:cNvPr id="135" name="Rectangle 455"/>
                  <p:cNvSpPr>
                    <a:spLocks noChangeArrowheads="1"/>
                  </p:cNvSpPr>
                  <p:nvPr/>
                </p:nvSpPr>
                <p:spPr bwMode="auto">
                  <a:xfrm>
                    <a:off x="805" y="2677"/>
                    <a:ext cx="251" cy="443"/>
                  </a:xfrm>
                  <a:prstGeom prst="rect">
                    <a:avLst/>
                  </a:prstGeom>
                  <a:solidFill>
                    <a:srgbClr val="DDDDDD"/>
                  </a:solidFill>
                  <a:ln w="12700">
                    <a:solidFill>
                      <a:schemeClr val="tx1"/>
                    </a:solidFill>
                    <a:miter lim="800000"/>
                    <a:headEnd/>
                    <a:tailEnd/>
                  </a:ln>
                  <a:effectLst/>
                </p:spPr>
                <p:txBody>
                  <a:bodyPr wrap="none" anchor="ctr"/>
                  <a:lstStyle/>
                  <a:p>
                    <a:endParaRPr lang="en-US" dirty="0"/>
                  </a:p>
                </p:txBody>
              </p:sp>
              <p:sp>
                <p:nvSpPr>
                  <p:cNvPr id="136" name="Rectangle 456"/>
                  <p:cNvSpPr>
                    <a:spLocks noChangeArrowheads="1"/>
                  </p:cNvSpPr>
                  <p:nvPr/>
                </p:nvSpPr>
                <p:spPr bwMode="auto">
                  <a:xfrm>
                    <a:off x="1056" y="2677"/>
                    <a:ext cx="251" cy="443"/>
                  </a:xfrm>
                  <a:prstGeom prst="rect">
                    <a:avLst/>
                  </a:prstGeom>
                  <a:solidFill>
                    <a:srgbClr val="DDDDDD"/>
                  </a:solidFill>
                  <a:ln w="12700">
                    <a:solidFill>
                      <a:schemeClr val="tx1"/>
                    </a:solidFill>
                    <a:miter lim="800000"/>
                    <a:headEnd/>
                    <a:tailEnd/>
                  </a:ln>
                  <a:effectLst/>
                </p:spPr>
                <p:txBody>
                  <a:bodyPr wrap="none" anchor="ctr"/>
                  <a:lstStyle/>
                  <a:p>
                    <a:endParaRPr lang="en-US" dirty="0"/>
                  </a:p>
                </p:txBody>
              </p:sp>
            </p:grpSp>
            <p:sp>
              <p:nvSpPr>
                <p:cNvPr id="133" name="Rectangle 457"/>
                <p:cNvSpPr>
                  <a:spLocks noChangeArrowheads="1"/>
                </p:cNvSpPr>
                <p:nvPr/>
              </p:nvSpPr>
              <p:spPr bwMode="auto">
                <a:xfrm>
                  <a:off x="1353" y="2688"/>
                  <a:ext cx="144" cy="240"/>
                </a:xfrm>
                <a:prstGeom prst="rect">
                  <a:avLst/>
                </a:prstGeom>
                <a:solidFill>
                  <a:srgbClr val="DDDDDD"/>
                </a:solidFill>
                <a:ln w="12700">
                  <a:solidFill>
                    <a:schemeClr val="tx1"/>
                  </a:solidFill>
                  <a:miter lim="800000"/>
                  <a:headEnd/>
                  <a:tailEnd/>
                </a:ln>
                <a:effectLst/>
              </p:spPr>
              <p:txBody>
                <a:bodyPr wrap="none" anchor="ctr"/>
                <a:lstStyle/>
                <a:p>
                  <a:endParaRPr lang="en-US" dirty="0"/>
                </a:p>
              </p:txBody>
            </p:sp>
            <p:sp>
              <p:nvSpPr>
                <p:cNvPr id="134" name="Line 458"/>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endParaRPr lang="en-US" dirty="0"/>
                </a:p>
              </p:txBody>
            </p:sp>
          </p:grpSp>
          <p:sp>
            <p:nvSpPr>
              <p:cNvPr id="128" name="Text Box 459"/>
              <p:cNvSpPr txBox="1">
                <a:spLocks noChangeArrowheads="1"/>
              </p:cNvSpPr>
              <p:nvPr/>
            </p:nvSpPr>
            <p:spPr bwMode="auto">
              <a:xfrm>
                <a:off x="96" y="817"/>
                <a:ext cx="1200" cy="284"/>
              </a:xfrm>
              <a:prstGeom prst="rect">
                <a:avLst/>
              </a:prstGeom>
              <a:noFill/>
              <a:ln w="9525">
                <a:noFill/>
                <a:miter lim="800000"/>
                <a:headEnd/>
                <a:tailEnd/>
              </a:ln>
              <a:effectLst/>
            </p:spPr>
            <p:txBody>
              <a:bodyPr>
                <a:spAutoFit/>
              </a:bodyPr>
              <a:lstStyle/>
              <a:p>
                <a:pPr algn="ctr">
                  <a:lnSpc>
                    <a:spcPct val="95000"/>
                  </a:lnSpc>
                </a:pPr>
                <a:r>
                  <a:rPr lang="en-US" sz="1000" b="1" dirty="0">
                    <a:solidFill>
                      <a:schemeClr val="tx1"/>
                    </a:solidFill>
                  </a:rPr>
                  <a:t>Property Management Company</a:t>
                </a:r>
              </a:p>
            </p:txBody>
          </p:sp>
        </p:grpSp>
      </p:grpSp>
      <p:grpSp>
        <p:nvGrpSpPr>
          <p:cNvPr id="107" name="Group 7"/>
          <p:cNvGrpSpPr/>
          <p:nvPr/>
        </p:nvGrpSpPr>
        <p:grpSpPr>
          <a:xfrm>
            <a:off x="8046124" y="-1145578"/>
            <a:ext cx="950911" cy="797630"/>
            <a:chOff x="1371600" y="838200"/>
            <a:chExt cx="1179512" cy="989382"/>
          </a:xfrm>
        </p:grpSpPr>
        <p:pic>
          <p:nvPicPr>
            <p:cNvPr id="109" name="Picture 108" descr="j0316819"/>
            <p:cNvPicPr>
              <a:picLocks noChangeAspect="1" noChangeArrowheads="1"/>
            </p:cNvPicPr>
            <p:nvPr/>
          </p:nvPicPr>
          <p:blipFill>
            <a:blip r:embed="rId9"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110" name="Group 18"/>
            <p:cNvGrpSpPr>
              <a:grpSpLocks/>
            </p:cNvGrpSpPr>
            <p:nvPr/>
          </p:nvGrpSpPr>
          <p:grpSpPr bwMode="auto">
            <a:xfrm>
              <a:off x="1600200" y="838200"/>
              <a:ext cx="950912" cy="989382"/>
              <a:chOff x="1076325" y="2084388"/>
              <a:chExt cx="2949575" cy="3073400"/>
            </a:xfrm>
          </p:grpSpPr>
          <p:sp>
            <p:nvSpPr>
              <p:cNvPr id="112"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113"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114" name="Picture 120" descr="Building_Glass_Distorted"/>
              <p:cNvPicPr>
                <a:picLocks noChangeAspect="1" noChangeArrowheads="1"/>
              </p:cNvPicPr>
              <p:nvPr/>
            </p:nvPicPr>
            <p:blipFill>
              <a:blip r:embed="rId10" cstate="print"/>
              <a:srcRect/>
              <a:stretch>
                <a:fillRect/>
              </a:stretch>
            </p:blipFill>
            <p:spPr bwMode="auto">
              <a:xfrm>
                <a:off x="1844675" y="2084388"/>
                <a:ext cx="1898650" cy="2827337"/>
              </a:xfrm>
              <a:prstGeom prst="rect">
                <a:avLst/>
              </a:prstGeom>
              <a:noFill/>
              <a:ln w="9525">
                <a:noFill/>
                <a:miter lim="800000"/>
                <a:headEnd/>
                <a:tailEnd/>
              </a:ln>
            </p:spPr>
          </p:pic>
          <p:sp>
            <p:nvSpPr>
              <p:cNvPr id="115"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116"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117" name="Group 123"/>
              <p:cNvGrpSpPr>
                <a:grpSpLocks/>
              </p:cNvGrpSpPr>
              <p:nvPr/>
            </p:nvGrpSpPr>
            <p:grpSpPr bwMode="auto">
              <a:xfrm>
                <a:off x="3105142" y="4511675"/>
                <a:ext cx="473072" cy="563563"/>
                <a:chOff x="2112" y="3264"/>
                <a:chExt cx="768" cy="912"/>
              </a:xfrm>
            </p:grpSpPr>
            <p:sp>
              <p:nvSpPr>
                <p:cNvPr id="123" name="Rectangle 124"/>
                <p:cNvSpPr>
                  <a:spLocks noChangeArrowheads="1"/>
                </p:cNvSpPr>
                <p:nvPr/>
              </p:nvSpPr>
              <p:spPr bwMode="auto">
                <a:xfrm rot="5400000">
                  <a:off x="2160" y="3792"/>
                  <a:ext cx="672" cy="96"/>
                </a:xfrm>
                <a:prstGeom prst="rect">
                  <a:avLst/>
                </a:prstGeom>
                <a:blipFill dpi="0" rotWithShape="1">
                  <a:blip r:embed="rId11"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124" name="Rectangle 125"/>
                <p:cNvSpPr>
                  <a:spLocks noChangeArrowheads="1"/>
                </p:cNvSpPr>
                <p:nvPr/>
              </p:nvSpPr>
              <p:spPr bwMode="auto">
                <a:xfrm rot="7257826">
                  <a:off x="2426" y="3918"/>
                  <a:ext cx="288" cy="35"/>
                </a:xfrm>
                <a:prstGeom prst="rect">
                  <a:avLst/>
                </a:prstGeom>
                <a:blipFill dpi="0" rotWithShape="1">
                  <a:blip r:embed="rId11"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125"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126"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118" name="Group 128"/>
              <p:cNvGrpSpPr>
                <a:grpSpLocks/>
              </p:cNvGrpSpPr>
              <p:nvPr/>
            </p:nvGrpSpPr>
            <p:grpSpPr bwMode="auto">
              <a:xfrm>
                <a:off x="1462091" y="4389438"/>
                <a:ext cx="474663" cy="561975"/>
                <a:chOff x="2112" y="3264"/>
                <a:chExt cx="768" cy="912"/>
              </a:xfrm>
            </p:grpSpPr>
            <p:sp>
              <p:nvSpPr>
                <p:cNvPr id="119" name="Rectangle 129"/>
                <p:cNvSpPr>
                  <a:spLocks noChangeArrowheads="1"/>
                </p:cNvSpPr>
                <p:nvPr/>
              </p:nvSpPr>
              <p:spPr bwMode="auto">
                <a:xfrm rot="5400000">
                  <a:off x="2160" y="3792"/>
                  <a:ext cx="672" cy="96"/>
                </a:xfrm>
                <a:prstGeom prst="rect">
                  <a:avLst/>
                </a:prstGeom>
                <a:blipFill dpi="0" rotWithShape="1">
                  <a:blip r:embed="rId11"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120" name="Rectangle 130"/>
                <p:cNvSpPr>
                  <a:spLocks noChangeArrowheads="1"/>
                </p:cNvSpPr>
                <p:nvPr/>
              </p:nvSpPr>
              <p:spPr bwMode="auto">
                <a:xfrm rot="7257826">
                  <a:off x="2426" y="3918"/>
                  <a:ext cx="288" cy="35"/>
                </a:xfrm>
                <a:prstGeom prst="rect">
                  <a:avLst/>
                </a:prstGeom>
                <a:blipFill dpi="0" rotWithShape="1">
                  <a:blip r:embed="rId11"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121"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122"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111" name="Picture 6" descr="j0227734"/>
            <p:cNvPicPr>
              <a:picLocks noChangeAspect="1" noChangeArrowheads="1"/>
            </p:cNvPicPr>
            <p:nvPr/>
          </p:nvPicPr>
          <p:blipFill>
            <a:blip r:embed="rId12"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108" name="TextBox 107"/>
          <p:cNvSpPr txBox="1"/>
          <p:nvPr/>
        </p:nvSpPr>
        <p:spPr>
          <a:xfrm>
            <a:off x="7969924" y="-346730"/>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Investor(s)</a:t>
            </a:r>
          </a:p>
        </p:txBody>
      </p:sp>
      <p:grpSp>
        <p:nvGrpSpPr>
          <p:cNvPr id="19" name="Group 18"/>
          <p:cNvGrpSpPr/>
          <p:nvPr/>
        </p:nvGrpSpPr>
        <p:grpSpPr>
          <a:xfrm>
            <a:off x="331650" y="1861595"/>
            <a:ext cx="1216332" cy="3071642"/>
            <a:chOff x="331650" y="1861595"/>
            <a:chExt cx="1216332" cy="3071642"/>
          </a:xfrm>
        </p:grpSpPr>
        <p:pic>
          <p:nvPicPr>
            <p:cNvPr id="259" name="Picture 258"/>
            <p:cNvPicPr>
              <a:picLocks noChangeAspect="1"/>
            </p:cNvPicPr>
            <p:nvPr/>
          </p:nvPicPr>
          <p:blipFill>
            <a:blip r:embed="rId13"/>
            <a:stretch>
              <a:fillRect/>
            </a:stretch>
          </p:blipFill>
          <p:spPr>
            <a:xfrm>
              <a:off x="396614" y="1861595"/>
              <a:ext cx="1137385" cy="1131153"/>
            </a:xfrm>
            <a:prstGeom prst="rect">
              <a:avLst/>
            </a:prstGeom>
          </p:spPr>
        </p:pic>
        <p:cxnSp>
          <p:nvCxnSpPr>
            <p:cNvPr id="228" name="Straight Arrow Connector 227"/>
            <p:cNvCxnSpPr/>
            <p:nvPr/>
          </p:nvCxnSpPr>
          <p:spPr>
            <a:xfrm>
              <a:off x="639288" y="3027224"/>
              <a:ext cx="0" cy="1906013"/>
            </a:xfrm>
            <a:prstGeom prst="straightConnector1">
              <a:avLst/>
            </a:prstGeom>
            <a:ln w="22225">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grpSp>
          <p:nvGrpSpPr>
            <p:cNvPr id="234" name="Group 233"/>
            <p:cNvGrpSpPr/>
            <p:nvPr/>
          </p:nvGrpSpPr>
          <p:grpSpPr>
            <a:xfrm>
              <a:off x="331650" y="3106400"/>
              <a:ext cx="1216332" cy="276999"/>
              <a:chOff x="224949" y="208433"/>
              <a:chExt cx="1216332" cy="276999"/>
            </a:xfrm>
          </p:grpSpPr>
          <p:sp>
            <p:nvSpPr>
              <p:cNvPr id="235" name="Rectangle 234"/>
              <p:cNvSpPr/>
              <p:nvPr/>
            </p:nvSpPr>
            <p:spPr>
              <a:xfrm>
                <a:off x="269613" y="224974"/>
                <a:ext cx="1133856" cy="23536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extBox 235"/>
              <p:cNvSpPr txBox="1"/>
              <p:nvPr/>
            </p:nvSpPr>
            <p:spPr>
              <a:xfrm>
                <a:off x="224949" y="208433"/>
                <a:ext cx="1216332" cy="276999"/>
              </a:xfrm>
              <a:prstGeom prst="rect">
                <a:avLst/>
              </a:prstGeom>
              <a:noFill/>
            </p:spPr>
            <p:txBody>
              <a:bodyPr wrap="square" rtlCol="0">
                <a:spAutoFit/>
              </a:bodyPr>
              <a:lstStyle/>
              <a:p>
                <a:pPr algn="ctr"/>
                <a:r>
                  <a:rPr lang="en-US" sz="1200" b="1" dirty="0">
                    <a:latin typeface="Arial" pitchFamily="34" charset="0"/>
                    <a:cs typeface="Arial" pitchFamily="34" charset="0"/>
                  </a:rPr>
                  <a:t>Line Up Team</a:t>
                </a:r>
              </a:p>
            </p:txBody>
          </p:sp>
        </p:grpSp>
      </p:grpSp>
      <p:grpSp>
        <p:nvGrpSpPr>
          <p:cNvPr id="15" name="Group 14"/>
          <p:cNvGrpSpPr/>
          <p:nvPr/>
        </p:nvGrpSpPr>
        <p:grpSpPr>
          <a:xfrm>
            <a:off x="32551" y="401113"/>
            <a:ext cx="1810626" cy="4532124"/>
            <a:chOff x="32551" y="401113"/>
            <a:chExt cx="1810626" cy="4532124"/>
          </a:xfrm>
        </p:grpSpPr>
        <p:pic>
          <p:nvPicPr>
            <p:cNvPr id="2" name="Picture 1"/>
            <p:cNvPicPr>
              <a:picLocks noChangeAspect="1"/>
            </p:cNvPicPr>
            <p:nvPr/>
          </p:nvPicPr>
          <p:blipFill>
            <a:blip r:embed="rId14"/>
            <a:stretch>
              <a:fillRect/>
            </a:stretch>
          </p:blipFill>
          <p:spPr>
            <a:xfrm>
              <a:off x="32551" y="401113"/>
              <a:ext cx="1810626" cy="871937"/>
            </a:xfrm>
            <a:prstGeom prst="rect">
              <a:avLst/>
            </a:prstGeom>
          </p:spPr>
        </p:pic>
        <p:cxnSp>
          <p:nvCxnSpPr>
            <p:cNvPr id="31" name="Straight Arrow Connector 30"/>
            <p:cNvCxnSpPr/>
            <p:nvPr/>
          </p:nvCxnSpPr>
          <p:spPr>
            <a:xfrm>
              <a:off x="308758" y="1279686"/>
              <a:ext cx="0" cy="3653551"/>
            </a:xfrm>
            <a:prstGeom prst="straightConnector1">
              <a:avLst/>
            </a:prstGeom>
            <a:ln w="22225">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grpSp>
          <p:nvGrpSpPr>
            <p:cNvPr id="263" name="Group 262"/>
            <p:cNvGrpSpPr/>
            <p:nvPr/>
          </p:nvGrpSpPr>
          <p:grpSpPr>
            <a:xfrm>
              <a:off x="136021" y="1399412"/>
              <a:ext cx="1437817" cy="261610"/>
              <a:chOff x="360862" y="208433"/>
              <a:chExt cx="1437817" cy="261610"/>
            </a:xfrm>
          </p:grpSpPr>
          <p:sp>
            <p:nvSpPr>
              <p:cNvPr id="262" name="Rectangle 261"/>
              <p:cNvSpPr/>
              <p:nvPr/>
            </p:nvSpPr>
            <p:spPr>
              <a:xfrm>
                <a:off x="383031" y="224975"/>
                <a:ext cx="1284641" cy="23255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360862" y="208433"/>
                <a:ext cx="1437817" cy="261610"/>
              </a:xfrm>
              <a:prstGeom prst="rect">
                <a:avLst/>
              </a:prstGeom>
              <a:noFill/>
            </p:spPr>
            <p:txBody>
              <a:bodyPr wrap="square" rtlCol="0">
                <a:spAutoFit/>
              </a:bodyPr>
              <a:lstStyle/>
              <a:p>
                <a:r>
                  <a:rPr lang="en-US" sz="1100" b="1" dirty="0">
                    <a:latin typeface="Arial" pitchFamily="34" charset="0"/>
                    <a:cs typeface="Arial" pitchFamily="34" charset="0"/>
                  </a:rPr>
                  <a:t>Form Partnership</a:t>
                </a:r>
              </a:p>
            </p:txBody>
          </p:sp>
        </p:grpSp>
      </p:grpSp>
      <p:grpSp>
        <p:nvGrpSpPr>
          <p:cNvPr id="238" name="Group 753"/>
          <p:cNvGrpSpPr/>
          <p:nvPr/>
        </p:nvGrpSpPr>
        <p:grpSpPr>
          <a:xfrm>
            <a:off x="-1854870" y="4225991"/>
            <a:ext cx="590245" cy="762000"/>
            <a:chOff x="4236230" y="914400"/>
            <a:chExt cx="590245" cy="762000"/>
          </a:xfrm>
        </p:grpSpPr>
        <p:sp>
          <p:nvSpPr>
            <p:cNvPr id="239" name="Rectangle 238"/>
            <p:cNvSpPr/>
            <p:nvPr/>
          </p:nvSpPr>
          <p:spPr>
            <a:xfrm>
              <a:off x="4236230" y="914400"/>
              <a:ext cx="590245"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TextBox 239"/>
            <p:cNvSpPr txBox="1"/>
            <p:nvPr/>
          </p:nvSpPr>
          <p:spPr>
            <a:xfrm>
              <a:off x="4248263" y="1093004"/>
              <a:ext cx="566181" cy="313932"/>
            </a:xfrm>
            <a:prstGeom prst="rect">
              <a:avLst/>
            </a:prstGeom>
            <a:noFill/>
          </p:spPr>
          <p:txBody>
            <a:bodyPr wrap="none" rtlCol="0">
              <a:spAutoFit/>
            </a:bodyPr>
            <a:lstStyle/>
            <a:p>
              <a:pPr algn="ctr">
                <a:lnSpc>
                  <a:spcPct val="80000"/>
                </a:lnSpc>
              </a:pPr>
              <a:r>
                <a:rPr lang="en-US" sz="900" b="1" dirty="0"/>
                <a:t>Market </a:t>
              </a:r>
            </a:p>
            <a:p>
              <a:pPr algn="ctr">
                <a:lnSpc>
                  <a:spcPct val="80000"/>
                </a:lnSpc>
              </a:pPr>
              <a:r>
                <a:rPr lang="en-US" sz="900" b="1" dirty="0"/>
                <a:t>Study</a:t>
              </a:r>
            </a:p>
          </p:txBody>
        </p:sp>
      </p:grpSp>
      <p:grpSp>
        <p:nvGrpSpPr>
          <p:cNvPr id="20" name="Group 19"/>
          <p:cNvGrpSpPr/>
          <p:nvPr/>
        </p:nvGrpSpPr>
        <p:grpSpPr>
          <a:xfrm>
            <a:off x="875587" y="3491735"/>
            <a:ext cx="809696" cy="1441502"/>
            <a:chOff x="875587" y="3491735"/>
            <a:chExt cx="809696" cy="1441502"/>
          </a:xfrm>
        </p:grpSpPr>
        <p:cxnSp>
          <p:nvCxnSpPr>
            <p:cNvPr id="247" name="Straight Arrow Connector 246"/>
            <p:cNvCxnSpPr/>
            <p:nvPr/>
          </p:nvCxnSpPr>
          <p:spPr>
            <a:xfrm>
              <a:off x="1185401" y="4247534"/>
              <a:ext cx="0" cy="685703"/>
            </a:xfrm>
            <a:prstGeom prst="straightConnector1">
              <a:avLst/>
            </a:prstGeom>
            <a:ln w="22225">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a:blip r:embed="rId15"/>
            <a:stretch>
              <a:fillRect/>
            </a:stretch>
          </p:blipFill>
          <p:spPr>
            <a:xfrm>
              <a:off x="1095658" y="3491735"/>
              <a:ext cx="589625" cy="731948"/>
            </a:xfrm>
            <a:prstGeom prst="rect">
              <a:avLst/>
            </a:prstGeom>
          </p:spPr>
        </p:pic>
        <p:pic>
          <p:nvPicPr>
            <p:cNvPr id="66" name="Picture 65"/>
            <p:cNvPicPr>
              <a:picLocks noChangeAspect="1"/>
            </p:cNvPicPr>
            <p:nvPr/>
          </p:nvPicPr>
          <p:blipFill>
            <a:blip r:embed="rId16"/>
            <a:stretch>
              <a:fillRect/>
            </a:stretch>
          </p:blipFill>
          <p:spPr>
            <a:xfrm>
              <a:off x="875587" y="3869492"/>
              <a:ext cx="593527" cy="736792"/>
            </a:xfrm>
            <a:prstGeom prst="rect">
              <a:avLst/>
            </a:prstGeom>
          </p:spPr>
        </p:pic>
      </p:grpSp>
      <p:grpSp>
        <p:nvGrpSpPr>
          <p:cNvPr id="250" name="Group 753"/>
          <p:cNvGrpSpPr/>
          <p:nvPr/>
        </p:nvGrpSpPr>
        <p:grpSpPr>
          <a:xfrm>
            <a:off x="-3236253" y="3718172"/>
            <a:ext cx="611065" cy="762000"/>
            <a:chOff x="4225822" y="914400"/>
            <a:chExt cx="611065" cy="762000"/>
          </a:xfrm>
        </p:grpSpPr>
        <p:sp>
          <p:nvSpPr>
            <p:cNvPr id="251" name="Rectangle 250"/>
            <p:cNvSpPr/>
            <p:nvPr/>
          </p:nvSpPr>
          <p:spPr>
            <a:xfrm>
              <a:off x="4236230" y="914400"/>
              <a:ext cx="590245"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TextBox 251"/>
            <p:cNvSpPr txBox="1"/>
            <p:nvPr/>
          </p:nvSpPr>
          <p:spPr>
            <a:xfrm>
              <a:off x="4225822" y="1148424"/>
              <a:ext cx="611065" cy="203133"/>
            </a:xfrm>
            <a:prstGeom prst="rect">
              <a:avLst/>
            </a:prstGeom>
            <a:noFill/>
          </p:spPr>
          <p:txBody>
            <a:bodyPr wrap="none" rtlCol="0">
              <a:spAutoFit/>
            </a:bodyPr>
            <a:lstStyle/>
            <a:p>
              <a:pPr algn="ctr">
                <a:lnSpc>
                  <a:spcPct val="80000"/>
                </a:lnSpc>
              </a:pPr>
              <a:r>
                <a:rPr lang="en-US" sz="900" b="1" dirty="0"/>
                <a:t>Forecast</a:t>
              </a:r>
            </a:p>
          </p:txBody>
        </p:sp>
      </p:grpSp>
      <p:grpSp>
        <p:nvGrpSpPr>
          <p:cNvPr id="23" name="Group 22"/>
          <p:cNvGrpSpPr/>
          <p:nvPr/>
        </p:nvGrpSpPr>
        <p:grpSpPr>
          <a:xfrm>
            <a:off x="2122422" y="2938707"/>
            <a:ext cx="1447800" cy="1994530"/>
            <a:chOff x="2122422" y="2938707"/>
            <a:chExt cx="1447800" cy="1994530"/>
          </a:xfrm>
        </p:grpSpPr>
        <p:sp>
          <p:nvSpPr>
            <p:cNvPr id="90" name="TextBox 89"/>
            <p:cNvSpPr txBox="1"/>
            <p:nvPr/>
          </p:nvSpPr>
          <p:spPr>
            <a:xfrm>
              <a:off x="2122422" y="2938707"/>
              <a:ext cx="1447800" cy="276999"/>
            </a:xfrm>
            <a:prstGeom prst="rect">
              <a:avLst/>
            </a:prstGeom>
            <a:noFill/>
          </p:spPr>
          <p:txBody>
            <a:bodyPr wrap="square" rtlCol="0">
              <a:spAutoFit/>
            </a:bodyPr>
            <a:lstStyle/>
            <a:p>
              <a:pPr algn="ctr"/>
              <a:r>
                <a:rPr lang="en-US" sz="1200" b="1" dirty="0">
                  <a:solidFill>
                    <a:schemeClr val="accent6">
                      <a:lumMod val="75000"/>
                    </a:schemeClr>
                  </a:solidFill>
                  <a:latin typeface="Arial" pitchFamily="34" charset="0"/>
                  <a:cs typeface="Arial" pitchFamily="34" charset="0"/>
                </a:rPr>
                <a:t>Reservation</a:t>
              </a:r>
            </a:p>
          </p:txBody>
        </p:sp>
        <p:grpSp>
          <p:nvGrpSpPr>
            <p:cNvPr id="22" name="Group 21"/>
            <p:cNvGrpSpPr/>
            <p:nvPr/>
          </p:nvGrpSpPr>
          <p:grpSpPr>
            <a:xfrm>
              <a:off x="2250751" y="3178351"/>
              <a:ext cx="766699" cy="1754886"/>
              <a:chOff x="820973" y="2961447"/>
              <a:chExt cx="766699" cy="1754886"/>
            </a:xfrm>
          </p:grpSpPr>
          <p:pic>
            <p:nvPicPr>
              <p:cNvPr id="4098"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20973" y="2961447"/>
                <a:ext cx="766699" cy="64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1117388" y="3571206"/>
                <a:ext cx="0" cy="1145127"/>
              </a:xfrm>
              <a:prstGeom prst="straightConnector1">
                <a:avLst/>
              </a:prstGeom>
              <a:ln w="22225">
                <a:solidFill>
                  <a:schemeClr val="accent6">
                    <a:lumMod val="75000"/>
                  </a:schemeClr>
                </a:solidFill>
                <a:tailEnd type="arrow" w="lg" len="med"/>
              </a:ln>
            </p:spPr>
            <p:style>
              <a:lnRef idx="1">
                <a:schemeClr val="accent1"/>
              </a:lnRef>
              <a:fillRef idx="0">
                <a:schemeClr val="accent1"/>
              </a:fillRef>
              <a:effectRef idx="0">
                <a:schemeClr val="accent1"/>
              </a:effectRef>
              <a:fontRef idx="minor">
                <a:schemeClr val="tx1"/>
              </a:fontRef>
            </p:style>
          </p:cxnSp>
        </p:grpSp>
      </p:grpSp>
      <p:grpSp>
        <p:nvGrpSpPr>
          <p:cNvPr id="72" name="Group 71"/>
          <p:cNvGrpSpPr/>
          <p:nvPr/>
        </p:nvGrpSpPr>
        <p:grpSpPr>
          <a:xfrm>
            <a:off x="356742" y="-1869489"/>
            <a:ext cx="1371600" cy="1604310"/>
            <a:chOff x="4380372" y="1675097"/>
            <a:chExt cx="1371600" cy="1604310"/>
          </a:xfrm>
        </p:grpSpPr>
        <p:sp>
          <p:nvSpPr>
            <p:cNvPr id="255" name="Rounded Rectangle 254"/>
            <p:cNvSpPr/>
            <p:nvPr/>
          </p:nvSpPr>
          <p:spPr>
            <a:xfrm>
              <a:off x="4529724" y="2985731"/>
              <a:ext cx="457200" cy="293676"/>
            </a:xfrm>
            <a:prstGeom prst="roundRect">
              <a:avLst>
                <a:gd name="adj" fmla="val 5128"/>
              </a:avLst>
            </a:prstGeom>
            <a:solidFill>
              <a:srgbClr val="C5B089"/>
            </a:solidFill>
            <a:ln w="15875">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grpSp>
          <p:nvGrpSpPr>
            <p:cNvPr id="292" name="Group 291"/>
            <p:cNvGrpSpPr/>
            <p:nvPr/>
          </p:nvGrpSpPr>
          <p:grpSpPr>
            <a:xfrm>
              <a:off x="4380372" y="2887939"/>
              <a:ext cx="1371600" cy="341632"/>
              <a:chOff x="5181600" y="3124200"/>
              <a:chExt cx="1371600" cy="341632"/>
            </a:xfrm>
          </p:grpSpPr>
          <p:cxnSp>
            <p:nvCxnSpPr>
              <p:cNvPr id="293" name="Straight Connector 292"/>
              <p:cNvCxnSpPr/>
              <p:nvPr/>
            </p:nvCxnSpPr>
            <p:spPr>
              <a:xfrm>
                <a:off x="5181600" y="3276600"/>
                <a:ext cx="762000" cy="0"/>
              </a:xfrm>
              <a:prstGeom prst="line">
                <a:avLst/>
              </a:prstGeom>
              <a:ln w="508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4" name="TextBox 293"/>
              <p:cNvSpPr txBox="1"/>
              <p:nvPr/>
            </p:nvSpPr>
            <p:spPr>
              <a:xfrm>
                <a:off x="5867400" y="3124200"/>
                <a:ext cx="685800" cy="341632"/>
              </a:xfrm>
              <a:prstGeom prst="rect">
                <a:avLst/>
              </a:prstGeom>
              <a:noFill/>
            </p:spPr>
            <p:txBody>
              <a:bodyPr wrap="square" rtlCol="0">
                <a:spAutoFit/>
              </a:bodyPr>
              <a:lstStyle/>
              <a:p>
                <a:pPr rtl="0">
                  <a:lnSpc>
                    <a:spcPct val="90000"/>
                  </a:lnSpc>
                </a:pPr>
                <a:r>
                  <a:rPr lang="en-US" b="1" kern="1200" dirty="0">
                    <a:solidFill>
                      <a:schemeClr val="tx1">
                        <a:lumMod val="95000"/>
                        <a:lumOff val="5000"/>
                      </a:schemeClr>
                    </a:solidFill>
                    <a:latin typeface="Arial" pitchFamily="34" charset="0"/>
                    <a:cs typeface="Arial" pitchFamily="34" charset="0"/>
                  </a:rPr>
                  <a:t>10%</a:t>
                </a:r>
              </a:p>
            </p:txBody>
          </p:sp>
        </p:grpSp>
        <p:sp>
          <p:nvSpPr>
            <p:cNvPr id="322" name="Rounded Rectangle 321"/>
            <p:cNvSpPr/>
            <p:nvPr/>
          </p:nvSpPr>
          <p:spPr>
            <a:xfrm>
              <a:off x="4532772" y="1675097"/>
              <a:ext cx="457200" cy="1594071"/>
            </a:xfrm>
            <a:prstGeom prst="roundRect">
              <a:avLst>
                <a:gd name="adj" fmla="val 5128"/>
              </a:avLst>
            </a:prstGeom>
            <a:noFill/>
            <a:ln w="22225">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323" name="Straight Connector 322"/>
            <p:cNvCxnSpPr/>
            <p:nvPr/>
          </p:nvCxnSpPr>
          <p:spPr>
            <a:xfrm>
              <a:off x="4380372" y="3274130"/>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117338" y="3294352"/>
            <a:ext cx="1417296" cy="1639351"/>
            <a:chOff x="3117338" y="3294352"/>
            <a:chExt cx="1417296" cy="1639351"/>
          </a:xfrm>
        </p:grpSpPr>
        <p:cxnSp>
          <p:nvCxnSpPr>
            <p:cNvPr id="331" name="Straight Arrow Connector 330"/>
            <p:cNvCxnSpPr/>
            <p:nvPr/>
          </p:nvCxnSpPr>
          <p:spPr>
            <a:xfrm>
              <a:off x="3866630" y="4248000"/>
              <a:ext cx="0" cy="685703"/>
            </a:xfrm>
            <a:prstGeom prst="straightConnector1">
              <a:avLst/>
            </a:prstGeom>
            <a:ln w="22225">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18"/>
            <a:stretch>
              <a:fillRect/>
            </a:stretch>
          </p:blipFill>
          <p:spPr>
            <a:xfrm>
              <a:off x="3623020" y="3294352"/>
              <a:ext cx="911614" cy="1109265"/>
            </a:xfrm>
            <a:prstGeom prst="rect">
              <a:avLst/>
            </a:prstGeom>
          </p:spPr>
        </p:pic>
        <p:grpSp>
          <p:nvGrpSpPr>
            <p:cNvPr id="332" name="Group 331"/>
            <p:cNvGrpSpPr/>
            <p:nvPr/>
          </p:nvGrpSpPr>
          <p:grpSpPr>
            <a:xfrm>
              <a:off x="3117338" y="3636909"/>
              <a:ext cx="861826" cy="276999"/>
              <a:chOff x="393890" y="204277"/>
              <a:chExt cx="861826" cy="276999"/>
            </a:xfrm>
          </p:grpSpPr>
          <p:sp>
            <p:nvSpPr>
              <p:cNvPr id="333" name="Rectangle 332"/>
              <p:cNvSpPr/>
              <p:nvPr/>
            </p:nvSpPr>
            <p:spPr>
              <a:xfrm>
                <a:off x="450617" y="224974"/>
                <a:ext cx="771848" cy="23536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TextBox 333"/>
              <p:cNvSpPr txBox="1"/>
              <p:nvPr/>
            </p:nvSpPr>
            <p:spPr>
              <a:xfrm>
                <a:off x="393890" y="204277"/>
                <a:ext cx="861826" cy="276999"/>
              </a:xfrm>
              <a:prstGeom prst="rect">
                <a:avLst/>
              </a:prstGeom>
              <a:noFill/>
            </p:spPr>
            <p:txBody>
              <a:bodyPr wrap="square" rtlCol="0">
                <a:spAutoFit/>
              </a:bodyPr>
              <a:lstStyle/>
              <a:p>
                <a:pPr algn="ctr"/>
                <a:r>
                  <a:rPr lang="en-US" sz="1200" b="1" dirty="0">
                    <a:latin typeface="Arial" pitchFamily="34" charset="0"/>
                    <a:cs typeface="Arial" pitchFamily="34" charset="0"/>
                  </a:rPr>
                  <a:t>10% Test</a:t>
                </a:r>
              </a:p>
            </p:txBody>
          </p:sp>
        </p:grpSp>
      </p:grpSp>
      <p:grpSp>
        <p:nvGrpSpPr>
          <p:cNvPr id="335" name="Group 334"/>
          <p:cNvGrpSpPr/>
          <p:nvPr/>
        </p:nvGrpSpPr>
        <p:grpSpPr>
          <a:xfrm>
            <a:off x="2365060" y="-2363783"/>
            <a:ext cx="1143000" cy="1052764"/>
            <a:chOff x="5854319" y="404658"/>
            <a:chExt cx="1143000" cy="1052764"/>
          </a:xfrm>
        </p:grpSpPr>
        <p:grpSp>
          <p:nvGrpSpPr>
            <p:cNvPr id="336" name="Group 7"/>
            <p:cNvGrpSpPr/>
            <p:nvPr/>
          </p:nvGrpSpPr>
          <p:grpSpPr>
            <a:xfrm>
              <a:off x="5930519" y="404658"/>
              <a:ext cx="950911" cy="797630"/>
              <a:chOff x="1371600" y="838200"/>
              <a:chExt cx="1179512" cy="989382"/>
            </a:xfrm>
          </p:grpSpPr>
          <p:pic>
            <p:nvPicPr>
              <p:cNvPr id="338" name="Picture 337" descr="j0316819"/>
              <p:cNvPicPr>
                <a:picLocks noChangeAspect="1" noChangeArrowheads="1"/>
              </p:cNvPicPr>
              <p:nvPr/>
            </p:nvPicPr>
            <p:blipFill>
              <a:blip r:embed="rId9"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339" name="Group 18"/>
              <p:cNvGrpSpPr>
                <a:grpSpLocks/>
              </p:cNvGrpSpPr>
              <p:nvPr/>
            </p:nvGrpSpPr>
            <p:grpSpPr bwMode="auto">
              <a:xfrm>
                <a:off x="1600200" y="838200"/>
                <a:ext cx="950912" cy="989382"/>
                <a:chOff x="1076325" y="2084388"/>
                <a:chExt cx="2949575" cy="3073400"/>
              </a:xfrm>
            </p:grpSpPr>
            <p:sp>
              <p:nvSpPr>
                <p:cNvPr id="341"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42"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43" name="Picture 120" descr="Building_Glass_Distorted"/>
                <p:cNvPicPr>
                  <a:picLocks noChangeAspect="1" noChangeArrowheads="1"/>
                </p:cNvPicPr>
                <p:nvPr/>
              </p:nvPicPr>
              <p:blipFill>
                <a:blip r:embed="rId10" cstate="print"/>
                <a:srcRect/>
                <a:stretch>
                  <a:fillRect/>
                </a:stretch>
              </p:blipFill>
              <p:spPr bwMode="auto">
                <a:xfrm>
                  <a:off x="1844675" y="2084388"/>
                  <a:ext cx="1898650" cy="2827337"/>
                </a:xfrm>
                <a:prstGeom prst="rect">
                  <a:avLst/>
                </a:prstGeom>
                <a:noFill/>
                <a:ln w="9525">
                  <a:noFill/>
                  <a:miter lim="800000"/>
                  <a:headEnd/>
                  <a:tailEnd/>
                </a:ln>
              </p:spPr>
            </p:pic>
            <p:sp>
              <p:nvSpPr>
                <p:cNvPr id="344"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45"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346" name="Group 123"/>
                <p:cNvGrpSpPr>
                  <a:grpSpLocks/>
                </p:cNvGrpSpPr>
                <p:nvPr/>
              </p:nvGrpSpPr>
              <p:grpSpPr bwMode="auto">
                <a:xfrm>
                  <a:off x="3105142" y="4511675"/>
                  <a:ext cx="473072" cy="563563"/>
                  <a:chOff x="2112" y="3264"/>
                  <a:chExt cx="768" cy="912"/>
                </a:xfrm>
              </p:grpSpPr>
              <p:sp>
                <p:nvSpPr>
                  <p:cNvPr id="352" name="Rectangle 124"/>
                  <p:cNvSpPr>
                    <a:spLocks noChangeArrowheads="1"/>
                  </p:cNvSpPr>
                  <p:nvPr/>
                </p:nvSpPr>
                <p:spPr bwMode="auto">
                  <a:xfrm rot="5400000">
                    <a:off x="2160" y="3792"/>
                    <a:ext cx="672" cy="96"/>
                  </a:xfrm>
                  <a:prstGeom prst="rect">
                    <a:avLst/>
                  </a:prstGeom>
                  <a:blipFill dpi="0" rotWithShape="1">
                    <a:blip r:embed="rId11"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53" name="Rectangle 125"/>
                  <p:cNvSpPr>
                    <a:spLocks noChangeArrowheads="1"/>
                  </p:cNvSpPr>
                  <p:nvPr/>
                </p:nvSpPr>
                <p:spPr bwMode="auto">
                  <a:xfrm rot="7257826">
                    <a:off x="2426" y="3918"/>
                    <a:ext cx="288" cy="35"/>
                  </a:xfrm>
                  <a:prstGeom prst="rect">
                    <a:avLst/>
                  </a:prstGeom>
                  <a:blipFill dpi="0" rotWithShape="1">
                    <a:blip r:embed="rId11"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5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5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347" name="Group 128"/>
                <p:cNvGrpSpPr>
                  <a:grpSpLocks/>
                </p:cNvGrpSpPr>
                <p:nvPr/>
              </p:nvGrpSpPr>
              <p:grpSpPr bwMode="auto">
                <a:xfrm>
                  <a:off x="1462091" y="4389438"/>
                  <a:ext cx="474663" cy="561975"/>
                  <a:chOff x="2112" y="3264"/>
                  <a:chExt cx="768" cy="912"/>
                </a:xfrm>
              </p:grpSpPr>
              <p:sp>
                <p:nvSpPr>
                  <p:cNvPr id="348" name="Rectangle 129"/>
                  <p:cNvSpPr>
                    <a:spLocks noChangeArrowheads="1"/>
                  </p:cNvSpPr>
                  <p:nvPr/>
                </p:nvSpPr>
                <p:spPr bwMode="auto">
                  <a:xfrm rot="5400000">
                    <a:off x="2160" y="3792"/>
                    <a:ext cx="672" cy="96"/>
                  </a:xfrm>
                  <a:prstGeom prst="rect">
                    <a:avLst/>
                  </a:prstGeom>
                  <a:blipFill dpi="0" rotWithShape="1">
                    <a:blip r:embed="rId11"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49" name="Rectangle 130"/>
                  <p:cNvSpPr>
                    <a:spLocks noChangeArrowheads="1"/>
                  </p:cNvSpPr>
                  <p:nvPr/>
                </p:nvSpPr>
                <p:spPr bwMode="auto">
                  <a:xfrm rot="7257826">
                    <a:off x="2426" y="3918"/>
                    <a:ext cx="288" cy="35"/>
                  </a:xfrm>
                  <a:prstGeom prst="rect">
                    <a:avLst/>
                  </a:prstGeom>
                  <a:blipFill dpi="0" rotWithShape="1">
                    <a:blip r:embed="rId11"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50"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51"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40" name="Picture 6" descr="j0227734"/>
              <p:cNvPicPr>
                <a:picLocks noChangeAspect="1" noChangeArrowheads="1"/>
              </p:cNvPicPr>
              <p:nvPr/>
            </p:nvPicPr>
            <p:blipFill>
              <a:blip r:embed="rId12"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337" name="TextBox 336"/>
            <p:cNvSpPr txBox="1"/>
            <p:nvPr/>
          </p:nvSpPr>
          <p:spPr>
            <a:xfrm>
              <a:off x="5854319" y="1203506"/>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grpSp>
      <p:grpSp>
        <p:nvGrpSpPr>
          <p:cNvPr id="356" name="Group 713"/>
          <p:cNvGrpSpPr/>
          <p:nvPr/>
        </p:nvGrpSpPr>
        <p:grpSpPr>
          <a:xfrm>
            <a:off x="2024529" y="-1335955"/>
            <a:ext cx="795528" cy="685800"/>
            <a:chOff x="7620000" y="1981200"/>
            <a:chExt cx="795528" cy="685800"/>
          </a:xfrm>
        </p:grpSpPr>
        <p:sp>
          <p:nvSpPr>
            <p:cNvPr id="357" name="Isosceles Triangle 356"/>
            <p:cNvSpPr/>
            <p:nvPr/>
          </p:nvSpPr>
          <p:spPr>
            <a:xfrm>
              <a:off x="7620000" y="1981200"/>
              <a:ext cx="795528" cy="6858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TextBox 357"/>
            <p:cNvSpPr txBox="1"/>
            <p:nvPr/>
          </p:nvSpPr>
          <p:spPr>
            <a:xfrm>
              <a:off x="7707423" y="2286000"/>
              <a:ext cx="620683" cy="307777"/>
            </a:xfrm>
            <a:prstGeom prst="rect">
              <a:avLst/>
            </a:prstGeom>
            <a:noFill/>
          </p:spPr>
          <p:txBody>
            <a:bodyPr wrap="none" rtlCol="0">
              <a:spAutoFit/>
            </a:bodyPr>
            <a:lstStyle/>
            <a:p>
              <a:pPr algn="ctr"/>
              <a:r>
                <a:rPr lang="en-US" sz="1400" b="1" dirty="0">
                  <a:latin typeface="Arial" pitchFamily="34" charset="0"/>
                  <a:cs typeface="Arial" pitchFamily="34" charset="0"/>
                </a:rPr>
                <a:t>Fund</a:t>
              </a:r>
            </a:p>
          </p:txBody>
        </p:sp>
      </p:grpSp>
      <p:cxnSp>
        <p:nvCxnSpPr>
          <p:cNvPr id="359" name="Straight Connector 358"/>
          <p:cNvCxnSpPr>
            <a:stCxn id="357" idx="5"/>
            <a:endCxn id="337" idx="2"/>
          </p:cNvCxnSpPr>
          <p:nvPr/>
        </p:nvCxnSpPr>
        <p:spPr>
          <a:xfrm flipV="1">
            <a:off x="2621175" y="-1311019"/>
            <a:ext cx="315385" cy="3179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a:endCxn id="357" idx="3"/>
          </p:cNvCxnSpPr>
          <p:nvPr/>
        </p:nvCxnSpPr>
        <p:spPr>
          <a:xfrm flipV="1">
            <a:off x="1882579" y="-650155"/>
            <a:ext cx="539714" cy="3693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984034" y="826683"/>
            <a:ext cx="2143005" cy="1895565"/>
            <a:chOff x="2984034" y="826683"/>
            <a:chExt cx="2143005" cy="1895565"/>
          </a:xfrm>
        </p:grpSpPr>
        <p:pic>
          <p:nvPicPr>
            <p:cNvPr id="361" name="Picture 360"/>
            <p:cNvPicPr>
              <a:picLocks noChangeAspect="1"/>
            </p:cNvPicPr>
            <p:nvPr/>
          </p:nvPicPr>
          <p:blipFill>
            <a:blip r:embed="rId14"/>
            <a:stretch>
              <a:fillRect/>
            </a:stretch>
          </p:blipFill>
          <p:spPr>
            <a:xfrm>
              <a:off x="2984034" y="1688562"/>
              <a:ext cx="1307659" cy="629725"/>
            </a:xfrm>
            <a:prstGeom prst="rect">
              <a:avLst/>
            </a:prstGeom>
          </p:spPr>
        </p:pic>
        <p:sp>
          <p:nvSpPr>
            <p:cNvPr id="76" name="Freeform 75"/>
            <p:cNvSpPr/>
            <p:nvPr/>
          </p:nvSpPr>
          <p:spPr>
            <a:xfrm>
              <a:off x="3494190" y="1559687"/>
              <a:ext cx="781027" cy="588349"/>
            </a:xfrm>
            <a:custGeom>
              <a:avLst/>
              <a:gdLst>
                <a:gd name="connsiteX0" fmla="*/ 42344 w 1081435"/>
                <a:gd name="connsiteY0" fmla="*/ 498763 h 814647"/>
                <a:gd name="connsiteX1" fmla="*/ 183660 w 1081435"/>
                <a:gd name="connsiteY1" fmla="*/ 515389 h 814647"/>
                <a:gd name="connsiteX2" fmla="*/ 233537 w 1081435"/>
                <a:gd name="connsiteY2" fmla="*/ 532014 h 814647"/>
                <a:gd name="connsiteX3" fmla="*/ 266787 w 1081435"/>
                <a:gd name="connsiteY3" fmla="*/ 573578 h 814647"/>
                <a:gd name="connsiteX4" fmla="*/ 291726 w 1081435"/>
                <a:gd name="connsiteY4" fmla="*/ 648393 h 814647"/>
                <a:gd name="connsiteX5" fmla="*/ 300038 w 1081435"/>
                <a:gd name="connsiteY5" fmla="*/ 673331 h 814647"/>
                <a:gd name="connsiteX6" fmla="*/ 316664 w 1081435"/>
                <a:gd name="connsiteY6" fmla="*/ 689956 h 814647"/>
                <a:gd name="connsiteX7" fmla="*/ 316664 w 1081435"/>
                <a:gd name="connsiteY7" fmla="*/ 748145 h 814647"/>
                <a:gd name="connsiteX8" fmla="*/ 333289 w 1081435"/>
                <a:gd name="connsiteY8" fmla="*/ 789709 h 814647"/>
                <a:gd name="connsiteX9" fmla="*/ 424729 w 1081435"/>
                <a:gd name="connsiteY9" fmla="*/ 814647 h 814647"/>
                <a:gd name="connsiteX10" fmla="*/ 715675 w 1081435"/>
                <a:gd name="connsiteY10" fmla="*/ 806334 h 814647"/>
                <a:gd name="connsiteX11" fmla="*/ 765551 w 1081435"/>
                <a:gd name="connsiteY11" fmla="*/ 789709 h 814647"/>
                <a:gd name="connsiteX12" fmla="*/ 807115 w 1081435"/>
                <a:gd name="connsiteY12" fmla="*/ 764771 h 814647"/>
                <a:gd name="connsiteX13" fmla="*/ 856991 w 1081435"/>
                <a:gd name="connsiteY13" fmla="*/ 731520 h 814647"/>
                <a:gd name="connsiteX14" fmla="*/ 881929 w 1081435"/>
                <a:gd name="connsiteY14" fmla="*/ 714894 h 814647"/>
                <a:gd name="connsiteX15" fmla="*/ 906867 w 1081435"/>
                <a:gd name="connsiteY15" fmla="*/ 689956 h 814647"/>
                <a:gd name="connsiteX16" fmla="*/ 931806 w 1081435"/>
                <a:gd name="connsiteY16" fmla="*/ 673331 h 814647"/>
                <a:gd name="connsiteX17" fmla="*/ 965057 w 1081435"/>
                <a:gd name="connsiteY17" fmla="*/ 640080 h 814647"/>
                <a:gd name="connsiteX18" fmla="*/ 1014933 w 1081435"/>
                <a:gd name="connsiteY18" fmla="*/ 573578 h 814647"/>
                <a:gd name="connsiteX19" fmla="*/ 1048184 w 1081435"/>
                <a:gd name="connsiteY19" fmla="*/ 523702 h 814647"/>
                <a:gd name="connsiteX20" fmla="*/ 1064809 w 1081435"/>
                <a:gd name="connsiteY20" fmla="*/ 448887 h 814647"/>
                <a:gd name="connsiteX21" fmla="*/ 1081435 w 1081435"/>
                <a:gd name="connsiteY21" fmla="*/ 390698 h 814647"/>
                <a:gd name="connsiteX22" fmla="*/ 1073122 w 1081435"/>
                <a:gd name="connsiteY22" fmla="*/ 241069 h 814647"/>
                <a:gd name="connsiteX23" fmla="*/ 1056497 w 1081435"/>
                <a:gd name="connsiteY23" fmla="*/ 191193 h 814647"/>
                <a:gd name="connsiteX24" fmla="*/ 1039871 w 1081435"/>
                <a:gd name="connsiteY24" fmla="*/ 174567 h 814647"/>
                <a:gd name="connsiteX25" fmla="*/ 1023246 w 1081435"/>
                <a:gd name="connsiteY25" fmla="*/ 141316 h 814647"/>
                <a:gd name="connsiteX26" fmla="*/ 989995 w 1081435"/>
                <a:gd name="connsiteY26" fmla="*/ 108065 h 814647"/>
                <a:gd name="connsiteX27" fmla="*/ 973369 w 1081435"/>
                <a:gd name="connsiteY27" fmla="*/ 91440 h 814647"/>
                <a:gd name="connsiteX28" fmla="*/ 948431 w 1081435"/>
                <a:gd name="connsiteY28" fmla="*/ 83127 h 814647"/>
                <a:gd name="connsiteX29" fmla="*/ 923493 w 1081435"/>
                <a:gd name="connsiteY29" fmla="*/ 66502 h 814647"/>
                <a:gd name="connsiteX30" fmla="*/ 898555 w 1081435"/>
                <a:gd name="connsiteY30" fmla="*/ 58189 h 814647"/>
                <a:gd name="connsiteX31" fmla="*/ 848678 w 1081435"/>
                <a:gd name="connsiteY31" fmla="*/ 24938 h 814647"/>
                <a:gd name="connsiteX32" fmla="*/ 615922 w 1081435"/>
                <a:gd name="connsiteY32" fmla="*/ 0 h 814647"/>
                <a:gd name="connsiteX33" fmla="*/ 183660 w 1081435"/>
                <a:gd name="connsiteY33" fmla="*/ 8313 h 814647"/>
                <a:gd name="connsiteX34" fmla="*/ 108846 w 1081435"/>
                <a:gd name="connsiteY34" fmla="*/ 49876 h 814647"/>
                <a:gd name="connsiteX35" fmla="*/ 67282 w 1081435"/>
                <a:gd name="connsiteY35" fmla="*/ 91440 h 814647"/>
                <a:gd name="connsiteX36" fmla="*/ 58969 w 1081435"/>
                <a:gd name="connsiteY36" fmla="*/ 116378 h 814647"/>
                <a:gd name="connsiteX37" fmla="*/ 42344 w 1081435"/>
                <a:gd name="connsiteY37" fmla="*/ 141316 h 814647"/>
                <a:gd name="connsiteX38" fmla="*/ 34031 w 1081435"/>
                <a:gd name="connsiteY38" fmla="*/ 174567 h 814647"/>
                <a:gd name="connsiteX39" fmla="*/ 17406 w 1081435"/>
                <a:gd name="connsiteY39" fmla="*/ 224443 h 814647"/>
                <a:gd name="connsiteX40" fmla="*/ 9093 w 1081435"/>
                <a:gd name="connsiteY40" fmla="*/ 249382 h 814647"/>
                <a:gd name="connsiteX41" fmla="*/ 780 w 1081435"/>
                <a:gd name="connsiteY41" fmla="*/ 274320 h 814647"/>
                <a:gd name="connsiteX42" fmla="*/ 9093 w 1081435"/>
                <a:gd name="connsiteY42" fmla="*/ 457200 h 814647"/>
                <a:gd name="connsiteX43" fmla="*/ 42344 w 1081435"/>
                <a:gd name="connsiteY43" fmla="*/ 498763 h 8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81435" h="814647">
                  <a:moveTo>
                    <a:pt x="42344" y="498763"/>
                  </a:moveTo>
                  <a:cubicBezTo>
                    <a:pt x="71439" y="508461"/>
                    <a:pt x="136931" y="507262"/>
                    <a:pt x="183660" y="515389"/>
                  </a:cubicBezTo>
                  <a:cubicBezTo>
                    <a:pt x="200926" y="518392"/>
                    <a:pt x="233537" y="532014"/>
                    <a:pt x="233537" y="532014"/>
                  </a:cubicBezTo>
                  <a:cubicBezTo>
                    <a:pt x="247355" y="545833"/>
                    <a:pt x="258398" y="554703"/>
                    <a:pt x="266787" y="573578"/>
                  </a:cubicBezTo>
                  <a:cubicBezTo>
                    <a:pt x="266789" y="573582"/>
                    <a:pt x="287569" y="635922"/>
                    <a:pt x="291726" y="648393"/>
                  </a:cubicBezTo>
                  <a:cubicBezTo>
                    <a:pt x="294497" y="656706"/>
                    <a:pt x="293842" y="667135"/>
                    <a:pt x="300038" y="673331"/>
                  </a:cubicBezTo>
                  <a:lnTo>
                    <a:pt x="316664" y="689956"/>
                  </a:lnTo>
                  <a:cubicBezTo>
                    <a:pt x="345934" y="777762"/>
                    <a:pt x="304488" y="638555"/>
                    <a:pt x="316664" y="748145"/>
                  </a:cubicBezTo>
                  <a:cubicBezTo>
                    <a:pt x="318312" y="762976"/>
                    <a:pt x="324616" y="777567"/>
                    <a:pt x="333289" y="789709"/>
                  </a:cubicBezTo>
                  <a:cubicBezTo>
                    <a:pt x="351780" y="815596"/>
                    <a:pt x="404295" y="812093"/>
                    <a:pt x="424729" y="814647"/>
                  </a:cubicBezTo>
                  <a:cubicBezTo>
                    <a:pt x="521711" y="811876"/>
                    <a:pt x="618912" y="813414"/>
                    <a:pt x="715675" y="806334"/>
                  </a:cubicBezTo>
                  <a:cubicBezTo>
                    <a:pt x="733153" y="805055"/>
                    <a:pt x="765551" y="789709"/>
                    <a:pt x="765551" y="789709"/>
                  </a:cubicBezTo>
                  <a:cubicBezTo>
                    <a:pt x="802853" y="752407"/>
                    <a:pt x="758553" y="791749"/>
                    <a:pt x="807115" y="764771"/>
                  </a:cubicBezTo>
                  <a:cubicBezTo>
                    <a:pt x="824582" y="755067"/>
                    <a:pt x="840366" y="742604"/>
                    <a:pt x="856991" y="731520"/>
                  </a:cubicBezTo>
                  <a:cubicBezTo>
                    <a:pt x="865304" y="725978"/>
                    <a:pt x="874865" y="721958"/>
                    <a:pt x="881929" y="714894"/>
                  </a:cubicBezTo>
                  <a:cubicBezTo>
                    <a:pt x="890242" y="706581"/>
                    <a:pt x="897836" y="697482"/>
                    <a:pt x="906867" y="689956"/>
                  </a:cubicBezTo>
                  <a:cubicBezTo>
                    <a:pt x="914542" y="683560"/>
                    <a:pt x="924220" y="679833"/>
                    <a:pt x="931806" y="673331"/>
                  </a:cubicBezTo>
                  <a:cubicBezTo>
                    <a:pt x="943707" y="663130"/>
                    <a:pt x="953973" y="651164"/>
                    <a:pt x="965057" y="640080"/>
                  </a:cubicBezTo>
                  <a:cubicBezTo>
                    <a:pt x="988435" y="616702"/>
                    <a:pt x="996139" y="611167"/>
                    <a:pt x="1014933" y="573578"/>
                  </a:cubicBezTo>
                  <a:cubicBezTo>
                    <a:pt x="1035063" y="533317"/>
                    <a:pt x="1022795" y="549089"/>
                    <a:pt x="1048184" y="523702"/>
                  </a:cubicBezTo>
                  <a:cubicBezTo>
                    <a:pt x="1053895" y="495146"/>
                    <a:pt x="1056986" y="476268"/>
                    <a:pt x="1064809" y="448887"/>
                  </a:cubicBezTo>
                  <a:cubicBezTo>
                    <a:pt x="1088671" y="365368"/>
                    <a:pt x="1055434" y="494699"/>
                    <a:pt x="1081435" y="390698"/>
                  </a:cubicBezTo>
                  <a:cubicBezTo>
                    <a:pt x="1078664" y="340822"/>
                    <a:pt x="1079318" y="290637"/>
                    <a:pt x="1073122" y="241069"/>
                  </a:cubicBezTo>
                  <a:cubicBezTo>
                    <a:pt x="1070948" y="223680"/>
                    <a:pt x="1068889" y="203585"/>
                    <a:pt x="1056497" y="191193"/>
                  </a:cubicBezTo>
                  <a:lnTo>
                    <a:pt x="1039871" y="174567"/>
                  </a:lnTo>
                  <a:cubicBezTo>
                    <a:pt x="1034329" y="163483"/>
                    <a:pt x="1030681" y="151230"/>
                    <a:pt x="1023246" y="141316"/>
                  </a:cubicBezTo>
                  <a:cubicBezTo>
                    <a:pt x="1013841" y="128776"/>
                    <a:pt x="1001079" y="119149"/>
                    <a:pt x="989995" y="108065"/>
                  </a:cubicBezTo>
                  <a:cubicBezTo>
                    <a:pt x="984453" y="102523"/>
                    <a:pt x="980804" y="93918"/>
                    <a:pt x="973369" y="91440"/>
                  </a:cubicBezTo>
                  <a:cubicBezTo>
                    <a:pt x="965056" y="88669"/>
                    <a:pt x="956268" y="87046"/>
                    <a:pt x="948431" y="83127"/>
                  </a:cubicBezTo>
                  <a:cubicBezTo>
                    <a:pt x="939495" y="78659"/>
                    <a:pt x="932429" y="70970"/>
                    <a:pt x="923493" y="66502"/>
                  </a:cubicBezTo>
                  <a:cubicBezTo>
                    <a:pt x="915656" y="62583"/>
                    <a:pt x="906215" y="62444"/>
                    <a:pt x="898555" y="58189"/>
                  </a:cubicBezTo>
                  <a:cubicBezTo>
                    <a:pt x="881088" y="48485"/>
                    <a:pt x="868063" y="29784"/>
                    <a:pt x="848678" y="24938"/>
                  </a:cubicBezTo>
                  <a:cubicBezTo>
                    <a:pt x="728346" y="-5145"/>
                    <a:pt x="804998" y="9454"/>
                    <a:pt x="615922" y="0"/>
                  </a:cubicBezTo>
                  <a:lnTo>
                    <a:pt x="183660" y="8313"/>
                  </a:lnTo>
                  <a:cubicBezTo>
                    <a:pt x="161963" y="9102"/>
                    <a:pt x="115394" y="43328"/>
                    <a:pt x="108846" y="49876"/>
                  </a:cubicBezTo>
                  <a:lnTo>
                    <a:pt x="67282" y="91440"/>
                  </a:lnTo>
                  <a:cubicBezTo>
                    <a:pt x="64511" y="99753"/>
                    <a:pt x="62888" y="108541"/>
                    <a:pt x="58969" y="116378"/>
                  </a:cubicBezTo>
                  <a:cubicBezTo>
                    <a:pt x="54501" y="125314"/>
                    <a:pt x="46279" y="132133"/>
                    <a:pt x="42344" y="141316"/>
                  </a:cubicBezTo>
                  <a:cubicBezTo>
                    <a:pt x="37844" y="151817"/>
                    <a:pt x="37314" y="163624"/>
                    <a:pt x="34031" y="174567"/>
                  </a:cubicBezTo>
                  <a:cubicBezTo>
                    <a:pt x="28995" y="191353"/>
                    <a:pt x="22948" y="207818"/>
                    <a:pt x="17406" y="224443"/>
                  </a:cubicBezTo>
                  <a:lnTo>
                    <a:pt x="9093" y="249382"/>
                  </a:lnTo>
                  <a:lnTo>
                    <a:pt x="780" y="274320"/>
                  </a:lnTo>
                  <a:cubicBezTo>
                    <a:pt x="3551" y="335280"/>
                    <a:pt x="-6771" y="398275"/>
                    <a:pt x="9093" y="457200"/>
                  </a:cubicBezTo>
                  <a:cubicBezTo>
                    <a:pt x="14288" y="476494"/>
                    <a:pt x="13249" y="489065"/>
                    <a:pt x="42344" y="4987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19"/>
            <a:stretch>
              <a:fillRect/>
            </a:stretch>
          </p:blipFill>
          <p:spPr>
            <a:xfrm>
              <a:off x="3728647" y="1171393"/>
              <a:ext cx="747181" cy="965459"/>
            </a:xfrm>
            <a:prstGeom prst="rect">
              <a:avLst/>
            </a:prstGeom>
          </p:spPr>
        </p:pic>
        <p:sp>
          <p:nvSpPr>
            <p:cNvPr id="77" name="Oval 76"/>
            <p:cNvSpPr/>
            <p:nvPr/>
          </p:nvSpPr>
          <p:spPr>
            <a:xfrm>
              <a:off x="3553235" y="1010144"/>
              <a:ext cx="1106842" cy="1109462"/>
            </a:xfrm>
            <a:prstGeom prst="ellipse">
              <a:avLst/>
            </a:prstGeom>
            <a:noFill/>
            <a:ln w="19050">
              <a:solidFill>
                <a:srgbClr val="ECAB2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Left Brace 361"/>
            <p:cNvSpPr/>
            <p:nvPr/>
          </p:nvSpPr>
          <p:spPr>
            <a:xfrm rot="16200000" flipH="1">
              <a:off x="3497203" y="2080705"/>
              <a:ext cx="312511" cy="970576"/>
            </a:xfrm>
            <a:prstGeom prst="leftBrace">
              <a:avLst>
                <a:gd name="adj1" fmla="val 35143"/>
                <a:gd name="adj2" fmla="val 50000"/>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lIns="91426" tIns="45713" rIns="91426" bIns="45713" rtlCol="0" anchor="ctr"/>
            <a:lstStyle/>
            <a:p>
              <a:pPr algn="ctr"/>
              <a:endParaRPr lang="en-US"/>
            </a:p>
          </p:txBody>
        </p:sp>
        <p:grpSp>
          <p:nvGrpSpPr>
            <p:cNvPr id="363" name="Group 362"/>
            <p:cNvGrpSpPr/>
            <p:nvPr/>
          </p:nvGrpSpPr>
          <p:grpSpPr>
            <a:xfrm>
              <a:off x="3150455" y="826683"/>
              <a:ext cx="1976584" cy="276999"/>
              <a:chOff x="224949" y="208433"/>
              <a:chExt cx="1976584" cy="276999"/>
            </a:xfrm>
          </p:grpSpPr>
          <p:sp>
            <p:nvSpPr>
              <p:cNvPr id="364" name="Rectangle 363"/>
              <p:cNvSpPr/>
              <p:nvPr/>
            </p:nvSpPr>
            <p:spPr>
              <a:xfrm>
                <a:off x="275154" y="230516"/>
                <a:ext cx="1880419" cy="23536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TextBox 364"/>
              <p:cNvSpPr txBox="1"/>
              <p:nvPr/>
            </p:nvSpPr>
            <p:spPr>
              <a:xfrm>
                <a:off x="224949" y="208433"/>
                <a:ext cx="1976584" cy="276999"/>
              </a:xfrm>
              <a:prstGeom prst="rect">
                <a:avLst/>
              </a:prstGeom>
              <a:noFill/>
            </p:spPr>
            <p:txBody>
              <a:bodyPr wrap="square" rtlCol="0">
                <a:spAutoFit/>
              </a:bodyPr>
              <a:lstStyle/>
              <a:p>
                <a:pPr algn="ctr"/>
                <a:r>
                  <a:rPr lang="en-US" sz="1200" b="1" dirty="0">
                    <a:latin typeface="Arial" pitchFamily="34" charset="0"/>
                    <a:cs typeface="Arial" pitchFamily="34" charset="0"/>
                  </a:rPr>
                  <a:t>Investor(s)/Fund Enters</a:t>
                </a:r>
              </a:p>
            </p:txBody>
          </p:sp>
        </p:grpSp>
      </p:grpSp>
      <p:grpSp>
        <p:nvGrpSpPr>
          <p:cNvPr id="366" name="Group 365"/>
          <p:cNvGrpSpPr/>
          <p:nvPr/>
        </p:nvGrpSpPr>
        <p:grpSpPr>
          <a:xfrm>
            <a:off x="5914795" y="7183339"/>
            <a:ext cx="1771954" cy="1331731"/>
            <a:chOff x="-40157" y="3722785"/>
            <a:chExt cx="1771954" cy="1331731"/>
          </a:xfrm>
        </p:grpSpPr>
        <p:sp>
          <p:nvSpPr>
            <p:cNvPr id="367" name="Freeform 78"/>
            <p:cNvSpPr>
              <a:spLocks/>
            </p:cNvSpPr>
            <p:nvPr/>
          </p:nvSpPr>
          <p:spPr bwMode="auto">
            <a:xfrm rot="180000">
              <a:off x="272196" y="4220526"/>
              <a:ext cx="962389" cy="534988"/>
            </a:xfrm>
            <a:custGeom>
              <a:avLst/>
              <a:gdLst>
                <a:gd name="T0" fmla="*/ 476 w 1142"/>
                <a:gd name="T1" fmla="*/ 30 h 929"/>
                <a:gd name="T2" fmla="*/ 454 w 1142"/>
                <a:gd name="T3" fmla="*/ 32 h 929"/>
                <a:gd name="T4" fmla="*/ 386 w 1142"/>
                <a:gd name="T5" fmla="*/ 35 h 929"/>
                <a:gd name="T6" fmla="*/ 322 w 1142"/>
                <a:gd name="T7" fmla="*/ 37 h 929"/>
                <a:gd name="T8" fmla="*/ 293 w 1142"/>
                <a:gd name="T9" fmla="*/ 39 h 929"/>
                <a:gd name="T10" fmla="*/ 212 w 1142"/>
                <a:gd name="T11" fmla="*/ 42 h 929"/>
                <a:gd name="T12" fmla="*/ 149 w 1142"/>
                <a:gd name="T13" fmla="*/ 43 h 929"/>
                <a:gd name="T14" fmla="*/ 106 w 1142"/>
                <a:gd name="T15" fmla="*/ 44 h 929"/>
                <a:gd name="T16" fmla="*/ 42 w 1142"/>
                <a:gd name="T17" fmla="*/ 46 h 929"/>
                <a:gd name="T18" fmla="*/ 3 w 1142"/>
                <a:gd name="T19" fmla="*/ 46 h 929"/>
                <a:gd name="T20" fmla="*/ 21 w 1142"/>
                <a:gd name="T21" fmla="*/ 130 h 929"/>
                <a:gd name="T22" fmla="*/ 21 w 1142"/>
                <a:gd name="T23" fmla="*/ 181 h 929"/>
                <a:gd name="T24" fmla="*/ 0 w 1142"/>
                <a:gd name="T25" fmla="*/ 283 h 929"/>
                <a:gd name="T26" fmla="*/ 28 w 1142"/>
                <a:gd name="T27" fmla="*/ 342 h 929"/>
                <a:gd name="T28" fmla="*/ 54 w 1142"/>
                <a:gd name="T29" fmla="*/ 416 h 929"/>
                <a:gd name="T30" fmla="*/ 63 w 1142"/>
                <a:gd name="T31" fmla="*/ 454 h 929"/>
                <a:gd name="T32" fmla="*/ 80 w 1142"/>
                <a:gd name="T33" fmla="*/ 491 h 929"/>
                <a:gd name="T34" fmla="*/ 98 w 1142"/>
                <a:gd name="T35" fmla="*/ 565 h 929"/>
                <a:gd name="T36" fmla="*/ 116 w 1142"/>
                <a:gd name="T37" fmla="*/ 627 h 929"/>
                <a:gd name="T38" fmla="*/ 116 w 1142"/>
                <a:gd name="T39" fmla="*/ 647 h 929"/>
                <a:gd name="T40" fmla="*/ 132 w 1142"/>
                <a:gd name="T41" fmla="*/ 712 h 929"/>
                <a:gd name="T42" fmla="*/ 141 w 1142"/>
                <a:gd name="T43" fmla="*/ 737 h 929"/>
                <a:gd name="T44" fmla="*/ 139 w 1142"/>
                <a:gd name="T45" fmla="*/ 768 h 929"/>
                <a:gd name="T46" fmla="*/ 142 w 1142"/>
                <a:gd name="T47" fmla="*/ 786 h 929"/>
                <a:gd name="T48" fmla="*/ 150 w 1142"/>
                <a:gd name="T49" fmla="*/ 825 h 929"/>
                <a:gd name="T50" fmla="*/ 165 w 1142"/>
                <a:gd name="T51" fmla="*/ 904 h 929"/>
                <a:gd name="T52" fmla="*/ 210 w 1142"/>
                <a:gd name="T53" fmla="*/ 910 h 929"/>
                <a:gd name="T54" fmla="*/ 262 w 1142"/>
                <a:gd name="T55" fmla="*/ 910 h 929"/>
                <a:gd name="T56" fmla="*/ 343 w 1142"/>
                <a:gd name="T57" fmla="*/ 908 h 929"/>
                <a:gd name="T58" fmla="*/ 394 w 1142"/>
                <a:gd name="T59" fmla="*/ 907 h 929"/>
                <a:gd name="T60" fmla="*/ 475 w 1142"/>
                <a:gd name="T61" fmla="*/ 903 h 929"/>
                <a:gd name="T62" fmla="*/ 519 w 1142"/>
                <a:gd name="T63" fmla="*/ 898 h 929"/>
                <a:gd name="T64" fmla="*/ 567 w 1142"/>
                <a:gd name="T65" fmla="*/ 895 h 929"/>
                <a:gd name="T66" fmla="*/ 612 w 1142"/>
                <a:gd name="T67" fmla="*/ 893 h 929"/>
                <a:gd name="T68" fmla="*/ 702 w 1142"/>
                <a:gd name="T69" fmla="*/ 884 h 929"/>
                <a:gd name="T70" fmla="*/ 747 w 1142"/>
                <a:gd name="T71" fmla="*/ 880 h 929"/>
                <a:gd name="T72" fmla="*/ 794 w 1142"/>
                <a:gd name="T73" fmla="*/ 876 h 929"/>
                <a:gd name="T74" fmla="*/ 831 w 1142"/>
                <a:gd name="T75" fmla="*/ 871 h 929"/>
                <a:gd name="T76" fmla="*/ 886 w 1142"/>
                <a:gd name="T77" fmla="*/ 867 h 929"/>
                <a:gd name="T78" fmla="*/ 927 w 1142"/>
                <a:gd name="T79" fmla="*/ 924 h 929"/>
                <a:gd name="T80" fmla="*/ 948 w 1142"/>
                <a:gd name="T81" fmla="*/ 868 h 929"/>
                <a:gd name="T82" fmla="*/ 992 w 1142"/>
                <a:gd name="T83" fmla="*/ 839 h 929"/>
                <a:gd name="T84" fmla="*/ 1017 w 1142"/>
                <a:gd name="T85" fmla="*/ 738 h 929"/>
                <a:gd name="T86" fmla="*/ 984 w 1142"/>
                <a:gd name="T87" fmla="*/ 666 h 929"/>
                <a:gd name="T88" fmla="*/ 1001 w 1142"/>
                <a:gd name="T89" fmla="*/ 612 h 929"/>
                <a:gd name="T90" fmla="*/ 1109 w 1142"/>
                <a:gd name="T91" fmla="*/ 558 h 929"/>
                <a:gd name="T92" fmla="*/ 1128 w 1142"/>
                <a:gd name="T93" fmla="*/ 495 h 929"/>
                <a:gd name="T94" fmla="*/ 1141 w 1142"/>
                <a:gd name="T95" fmla="*/ 449 h 929"/>
                <a:gd name="T96" fmla="*/ 1139 w 1142"/>
                <a:gd name="T97" fmla="*/ 417 h 929"/>
                <a:gd name="T98" fmla="*/ 1107 w 1142"/>
                <a:gd name="T99" fmla="*/ 372 h 929"/>
                <a:gd name="T100" fmla="*/ 1077 w 1142"/>
                <a:gd name="T101" fmla="*/ 320 h 929"/>
                <a:gd name="T102" fmla="*/ 1045 w 1142"/>
                <a:gd name="T103" fmla="*/ 286 h 929"/>
                <a:gd name="T104" fmla="*/ 998 w 1142"/>
                <a:gd name="T105" fmla="*/ 240 h 929"/>
                <a:gd name="T106" fmla="*/ 948 w 1142"/>
                <a:gd name="T107" fmla="*/ 151 h 929"/>
                <a:gd name="T108" fmla="*/ 943 w 1142"/>
                <a:gd name="T109" fmla="*/ 124 h 929"/>
                <a:gd name="T110" fmla="*/ 932 w 1142"/>
                <a:gd name="T111" fmla="*/ 23 h 929"/>
                <a:gd name="T112" fmla="*/ 911 w 1142"/>
                <a:gd name="T113" fmla="*/ 2 h 929"/>
                <a:gd name="T114" fmla="*/ 841 w 1142"/>
                <a:gd name="T115" fmla="*/ 8 h 929"/>
                <a:gd name="T116" fmla="*/ 700 w 1142"/>
                <a:gd name="T117" fmla="*/ 18 h 929"/>
                <a:gd name="T118" fmla="*/ 614 w 1142"/>
                <a:gd name="T119" fmla="*/ 23 h 929"/>
                <a:gd name="T120" fmla="*/ 538 w 1142"/>
                <a:gd name="T121" fmla="*/ 27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2" h="929">
                  <a:moveTo>
                    <a:pt x="538" y="27"/>
                  </a:moveTo>
                  <a:lnTo>
                    <a:pt x="511" y="29"/>
                  </a:lnTo>
                  <a:lnTo>
                    <a:pt x="476" y="30"/>
                  </a:lnTo>
                  <a:lnTo>
                    <a:pt x="473" y="30"/>
                  </a:lnTo>
                  <a:lnTo>
                    <a:pt x="455" y="32"/>
                  </a:lnTo>
                  <a:lnTo>
                    <a:pt x="454" y="32"/>
                  </a:lnTo>
                  <a:lnTo>
                    <a:pt x="451" y="32"/>
                  </a:lnTo>
                  <a:lnTo>
                    <a:pt x="407" y="33"/>
                  </a:lnTo>
                  <a:lnTo>
                    <a:pt x="386" y="35"/>
                  </a:lnTo>
                  <a:lnTo>
                    <a:pt x="374" y="35"/>
                  </a:lnTo>
                  <a:lnTo>
                    <a:pt x="338" y="36"/>
                  </a:lnTo>
                  <a:lnTo>
                    <a:pt x="322" y="37"/>
                  </a:lnTo>
                  <a:lnTo>
                    <a:pt x="303" y="37"/>
                  </a:lnTo>
                  <a:lnTo>
                    <a:pt x="300" y="37"/>
                  </a:lnTo>
                  <a:lnTo>
                    <a:pt x="293" y="39"/>
                  </a:lnTo>
                  <a:lnTo>
                    <a:pt x="257" y="40"/>
                  </a:lnTo>
                  <a:lnTo>
                    <a:pt x="235" y="40"/>
                  </a:lnTo>
                  <a:lnTo>
                    <a:pt x="212" y="42"/>
                  </a:lnTo>
                  <a:lnTo>
                    <a:pt x="201" y="42"/>
                  </a:lnTo>
                  <a:lnTo>
                    <a:pt x="155" y="43"/>
                  </a:lnTo>
                  <a:lnTo>
                    <a:pt x="149" y="43"/>
                  </a:lnTo>
                  <a:lnTo>
                    <a:pt x="130" y="43"/>
                  </a:lnTo>
                  <a:lnTo>
                    <a:pt x="117" y="44"/>
                  </a:lnTo>
                  <a:lnTo>
                    <a:pt x="106" y="44"/>
                  </a:lnTo>
                  <a:lnTo>
                    <a:pt x="96" y="44"/>
                  </a:lnTo>
                  <a:lnTo>
                    <a:pt x="63" y="46"/>
                  </a:lnTo>
                  <a:lnTo>
                    <a:pt x="42" y="46"/>
                  </a:lnTo>
                  <a:lnTo>
                    <a:pt x="28" y="46"/>
                  </a:lnTo>
                  <a:lnTo>
                    <a:pt x="20" y="46"/>
                  </a:lnTo>
                  <a:lnTo>
                    <a:pt x="3" y="46"/>
                  </a:lnTo>
                  <a:lnTo>
                    <a:pt x="16" y="83"/>
                  </a:lnTo>
                  <a:lnTo>
                    <a:pt x="12" y="118"/>
                  </a:lnTo>
                  <a:lnTo>
                    <a:pt x="21" y="130"/>
                  </a:lnTo>
                  <a:lnTo>
                    <a:pt x="31" y="158"/>
                  </a:lnTo>
                  <a:lnTo>
                    <a:pt x="29" y="169"/>
                  </a:lnTo>
                  <a:lnTo>
                    <a:pt x="21" y="181"/>
                  </a:lnTo>
                  <a:lnTo>
                    <a:pt x="22" y="208"/>
                  </a:lnTo>
                  <a:lnTo>
                    <a:pt x="15" y="222"/>
                  </a:lnTo>
                  <a:lnTo>
                    <a:pt x="0" y="283"/>
                  </a:lnTo>
                  <a:lnTo>
                    <a:pt x="23" y="315"/>
                  </a:lnTo>
                  <a:lnTo>
                    <a:pt x="23" y="325"/>
                  </a:lnTo>
                  <a:lnTo>
                    <a:pt x="28" y="342"/>
                  </a:lnTo>
                  <a:lnTo>
                    <a:pt x="34" y="347"/>
                  </a:lnTo>
                  <a:lnTo>
                    <a:pt x="50" y="409"/>
                  </a:lnTo>
                  <a:lnTo>
                    <a:pt x="54" y="416"/>
                  </a:lnTo>
                  <a:lnTo>
                    <a:pt x="54" y="419"/>
                  </a:lnTo>
                  <a:lnTo>
                    <a:pt x="50" y="427"/>
                  </a:lnTo>
                  <a:lnTo>
                    <a:pt x="63" y="454"/>
                  </a:lnTo>
                  <a:lnTo>
                    <a:pt x="66" y="477"/>
                  </a:lnTo>
                  <a:lnTo>
                    <a:pt x="71" y="491"/>
                  </a:lnTo>
                  <a:lnTo>
                    <a:pt x="80" y="491"/>
                  </a:lnTo>
                  <a:lnTo>
                    <a:pt x="90" y="530"/>
                  </a:lnTo>
                  <a:lnTo>
                    <a:pt x="92" y="532"/>
                  </a:lnTo>
                  <a:lnTo>
                    <a:pt x="98" y="565"/>
                  </a:lnTo>
                  <a:lnTo>
                    <a:pt x="93" y="585"/>
                  </a:lnTo>
                  <a:lnTo>
                    <a:pt x="95" y="602"/>
                  </a:lnTo>
                  <a:lnTo>
                    <a:pt x="116" y="627"/>
                  </a:lnTo>
                  <a:lnTo>
                    <a:pt x="116" y="636"/>
                  </a:lnTo>
                  <a:lnTo>
                    <a:pt x="115" y="639"/>
                  </a:lnTo>
                  <a:lnTo>
                    <a:pt x="116" y="647"/>
                  </a:lnTo>
                  <a:lnTo>
                    <a:pt x="127" y="670"/>
                  </a:lnTo>
                  <a:lnTo>
                    <a:pt x="139" y="701"/>
                  </a:lnTo>
                  <a:lnTo>
                    <a:pt x="132" y="712"/>
                  </a:lnTo>
                  <a:lnTo>
                    <a:pt x="131" y="731"/>
                  </a:lnTo>
                  <a:lnTo>
                    <a:pt x="139" y="731"/>
                  </a:lnTo>
                  <a:lnTo>
                    <a:pt x="141" y="737"/>
                  </a:lnTo>
                  <a:lnTo>
                    <a:pt x="139" y="739"/>
                  </a:lnTo>
                  <a:lnTo>
                    <a:pt x="141" y="749"/>
                  </a:lnTo>
                  <a:lnTo>
                    <a:pt x="139" y="768"/>
                  </a:lnTo>
                  <a:lnTo>
                    <a:pt x="139" y="771"/>
                  </a:lnTo>
                  <a:lnTo>
                    <a:pt x="140" y="772"/>
                  </a:lnTo>
                  <a:lnTo>
                    <a:pt x="142" y="786"/>
                  </a:lnTo>
                  <a:lnTo>
                    <a:pt x="151" y="816"/>
                  </a:lnTo>
                  <a:lnTo>
                    <a:pt x="152" y="817"/>
                  </a:lnTo>
                  <a:lnTo>
                    <a:pt x="150" y="825"/>
                  </a:lnTo>
                  <a:lnTo>
                    <a:pt x="149" y="851"/>
                  </a:lnTo>
                  <a:lnTo>
                    <a:pt x="140" y="861"/>
                  </a:lnTo>
                  <a:lnTo>
                    <a:pt x="165" y="904"/>
                  </a:lnTo>
                  <a:lnTo>
                    <a:pt x="162" y="910"/>
                  </a:lnTo>
                  <a:lnTo>
                    <a:pt x="165" y="910"/>
                  </a:lnTo>
                  <a:lnTo>
                    <a:pt x="210" y="910"/>
                  </a:lnTo>
                  <a:lnTo>
                    <a:pt x="233" y="910"/>
                  </a:lnTo>
                  <a:lnTo>
                    <a:pt x="254" y="910"/>
                  </a:lnTo>
                  <a:lnTo>
                    <a:pt x="262" y="910"/>
                  </a:lnTo>
                  <a:lnTo>
                    <a:pt x="299" y="908"/>
                  </a:lnTo>
                  <a:lnTo>
                    <a:pt x="314" y="908"/>
                  </a:lnTo>
                  <a:lnTo>
                    <a:pt x="343" y="908"/>
                  </a:lnTo>
                  <a:lnTo>
                    <a:pt x="365" y="907"/>
                  </a:lnTo>
                  <a:lnTo>
                    <a:pt x="389" y="907"/>
                  </a:lnTo>
                  <a:lnTo>
                    <a:pt x="394" y="907"/>
                  </a:lnTo>
                  <a:lnTo>
                    <a:pt x="434" y="904"/>
                  </a:lnTo>
                  <a:lnTo>
                    <a:pt x="437" y="904"/>
                  </a:lnTo>
                  <a:lnTo>
                    <a:pt x="475" y="903"/>
                  </a:lnTo>
                  <a:lnTo>
                    <a:pt x="478" y="901"/>
                  </a:lnTo>
                  <a:lnTo>
                    <a:pt x="518" y="898"/>
                  </a:lnTo>
                  <a:lnTo>
                    <a:pt x="519" y="898"/>
                  </a:lnTo>
                  <a:lnTo>
                    <a:pt x="523" y="898"/>
                  </a:lnTo>
                  <a:lnTo>
                    <a:pt x="557" y="895"/>
                  </a:lnTo>
                  <a:lnTo>
                    <a:pt x="567" y="895"/>
                  </a:lnTo>
                  <a:lnTo>
                    <a:pt x="578" y="894"/>
                  </a:lnTo>
                  <a:lnTo>
                    <a:pt x="590" y="894"/>
                  </a:lnTo>
                  <a:lnTo>
                    <a:pt x="612" y="893"/>
                  </a:lnTo>
                  <a:lnTo>
                    <a:pt x="639" y="890"/>
                  </a:lnTo>
                  <a:lnTo>
                    <a:pt x="657" y="888"/>
                  </a:lnTo>
                  <a:lnTo>
                    <a:pt x="702" y="884"/>
                  </a:lnTo>
                  <a:lnTo>
                    <a:pt x="708" y="883"/>
                  </a:lnTo>
                  <a:lnTo>
                    <a:pt x="722" y="883"/>
                  </a:lnTo>
                  <a:lnTo>
                    <a:pt x="747" y="880"/>
                  </a:lnTo>
                  <a:lnTo>
                    <a:pt x="773" y="877"/>
                  </a:lnTo>
                  <a:lnTo>
                    <a:pt x="791" y="876"/>
                  </a:lnTo>
                  <a:lnTo>
                    <a:pt x="794" y="876"/>
                  </a:lnTo>
                  <a:lnTo>
                    <a:pt x="804" y="874"/>
                  </a:lnTo>
                  <a:lnTo>
                    <a:pt x="825" y="871"/>
                  </a:lnTo>
                  <a:lnTo>
                    <a:pt x="831" y="871"/>
                  </a:lnTo>
                  <a:lnTo>
                    <a:pt x="846" y="870"/>
                  </a:lnTo>
                  <a:lnTo>
                    <a:pt x="884" y="864"/>
                  </a:lnTo>
                  <a:lnTo>
                    <a:pt x="886" y="867"/>
                  </a:lnTo>
                  <a:lnTo>
                    <a:pt x="886" y="868"/>
                  </a:lnTo>
                  <a:lnTo>
                    <a:pt x="903" y="884"/>
                  </a:lnTo>
                  <a:lnTo>
                    <a:pt x="927" y="924"/>
                  </a:lnTo>
                  <a:lnTo>
                    <a:pt x="943" y="929"/>
                  </a:lnTo>
                  <a:lnTo>
                    <a:pt x="950" y="924"/>
                  </a:lnTo>
                  <a:lnTo>
                    <a:pt x="948" y="868"/>
                  </a:lnTo>
                  <a:lnTo>
                    <a:pt x="981" y="849"/>
                  </a:lnTo>
                  <a:lnTo>
                    <a:pt x="989" y="842"/>
                  </a:lnTo>
                  <a:lnTo>
                    <a:pt x="992" y="839"/>
                  </a:lnTo>
                  <a:lnTo>
                    <a:pt x="993" y="830"/>
                  </a:lnTo>
                  <a:lnTo>
                    <a:pt x="993" y="815"/>
                  </a:lnTo>
                  <a:lnTo>
                    <a:pt x="1017" y="738"/>
                  </a:lnTo>
                  <a:lnTo>
                    <a:pt x="1016" y="717"/>
                  </a:lnTo>
                  <a:lnTo>
                    <a:pt x="1005" y="690"/>
                  </a:lnTo>
                  <a:lnTo>
                    <a:pt x="984" y="666"/>
                  </a:lnTo>
                  <a:lnTo>
                    <a:pt x="989" y="640"/>
                  </a:lnTo>
                  <a:lnTo>
                    <a:pt x="992" y="627"/>
                  </a:lnTo>
                  <a:lnTo>
                    <a:pt x="1001" y="612"/>
                  </a:lnTo>
                  <a:lnTo>
                    <a:pt x="1038" y="600"/>
                  </a:lnTo>
                  <a:lnTo>
                    <a:pt x="1088" y="576"/>
                  </a:lnTo>
                  <a:lnTo>
                    <a:pt x="1109" y="558"/>
                  </a:lnTo>
                  <a:lnTo>
                    <a:pt x="1116" y="511"/>
                  </a:lnTo>
                  <a:lnTo>
                    <a:pt x="1118" y="504"/>
                  </a:lnTo>
                  <a:lnTo>
                    <a:pt x="1128" y="495"/>
                  </a:lnTo>
                  <a:lnTo>
                    <a:pt x="1129" y="494"/>
                  </a:lnTo>
                  <a:lnTo>
                    <a:pt x="1139" y="466"/>
                  </a:lnTo>
                  <a:lnTo>
                    <a:pt x="1141" y="449"/>
                  </a:lnTo>
                  <a:lnTo>
                    <a:pt x="1142" y="427"/>
                  </a:lnTo>
                  <a:lnTo>
                    <a:pt x="1142" y="426"/>
                  </a:lnTo>
                  <a:lnTo>
                    <a:pt x="1139" y="417"/>
                  </a:lnTo>
                  <a:lnTo>
                    <a:pt x="1134" y="391"/>
                  </a:lnTo>
                  <a:lnTo>
                    <a:pt x="1115" y="378"/>
                  </a:lnTo>
                  <a:lnTo>
                    <a:pt x="1107" y="372"/>
                  </a:lnTo>
                  <a:lnTo>
                    <a:pt x="1094" y="366"/>
                  </a:lnTo>
                  <a:lnTo>
                    <a:pt x="1090" y="359"/>
                  </a:lnTo>
                  <a:lnTo>
                    <a:pt x="1077" y="320"/>
                  </a:lnTo>
                  <a:lnTo>
                    <a:pt x="1049" y="300"/>
                  </a:lnTo>
                  <a:lnTo>
                    <a:pt x="1045" y="287"/>
                  </a:lnTo>
                  <a:lnTo>
                    <a:pt x="1045" y="286"/>
                  </a:lnTo>
                  <a:lnTo>
                    <a:pt x="1033" y="252"/>
                  </a:lnTo>
                  <a:lnTo>
                    <a:pt x="1025" y="246"/>
                  </a:lnTo>
                  <a:lnTo>
                    <a:pt x="998" y="240"/>
                  </a:lnTo>
                  <a:lnTo>
                    <a:pt x="969" y="220"/>
                  </a:lnTo>
                  <a:lnTo>
                    <a:pt x="962" y="183"/>
                  </a:lnTo>
                  <a:lnTo>
                    <a:pt x="948" y="151"/>
                  </a:lnTo>
                  <a:lnTo>
                    <a:pt x="947" y="147"/>
                  </a:lnTo>
                  <a:lnTo>
                    <a:pt x="943" y="125"/>
                  </a:lnTo>
                  <a:lnTo>
                    <a:pt x="943" y="124"/>
                  </a:lnTo>
                  <a:lnTo>
                    <a:pt x="961" y="71"/>
                  </a:lnTo>
                  <a:lnTo>
                    <a:pt x="934" y="27"/>
                  </a:lnTo>
                  <a:lnTo>
                    <a:pt x="932" y="23"/>
                  </a:lnTo>
                  <a:lnTo>
                    <a:pt x="930" y="0"/>
                  </a:lnTo>
                  <a:lnTo>
                    <a:pt x="924" y="0"/>
                  </a:lnTo>
                  <a:lnTo>
                    <a:pt x="911" y="2"/>
                  </a:lnTo>
                  <a:lnTo>
                    <a:pt x="861" y="5"/>
                  </a:lnTo>
                  <a:lnTo>
                    <a:pt x="859" y="6"/>
                  </a:lnTo>
                  <a:lnTo>
                    <a:pt x="841" y="8"/>
                  </a:lnTo>
                  <a:lnTo>
                    <a:pt x="781" y="12"/>
                  </a:lnTo>
                  <a:lnTo>
                    <a:pt x="717" y="16"/>
                  </a:lnTo>
                  <a:lnTo>
                    <a:pt x="700" y="18"/>
                  </a:lnTo>
                  <a:lnTo>
                    <a:pt x="622" y="22"/>
                  </a:lnTo>
                  <a:lnTo>
                    <a:pt x="619" y="23"/>
                  </a:lnTo>
                  <a:lnTo>
                    <a:pt x="614" y="23"/>
                  </a:lnTo>
                  <a:lnTo>
                    <a:pt x="558" y="26"/>
                  </a:lnTo>
                  <a:lnTo>
                    <a:pt x="554" y="26"/>
                  </a:lnTo>
                  <a:lnTo>
                    <a:pt x="538" y="27"/>
                  </a:lnTo>
                  <a:close/>
                </a:path>
              </a:pathLst>
            </a:custGeom>
            <a:solidFill>
              <a:srgbClr val="95D153"/>
            </a:solidFill>
            <a:ln w="22225">
              <a:solidFill>
                <a:srgbClr val="003300"/>
              </a:solidFill>
              <a:prstDash val="solid"/>
              <a:round/>
              <a:headEnd/>
              <a:tailEnd/>
            </a:ln>
            <a:scene3d>
              <a:camera prst="orthographicFront">
                <a:rot lat="18823612" lon="21197840" rev="461372"/>
              </a:camera>
              <a:lightRig rig="threePt" dir="t">
                <a:rot lat="0" lon="0" rev="7200000"/>
              </a:lightRig>
            </a:scene3d>
            <a:sp3d extrusionH="171450">
              <a:extrusionClr>
                <a:srgbClr val="92D050"/>
              </a:extrusionClr>
            </a:sp3d>
          </p:spPr>
          <p:txBody>
            <a:bodyPr vert="horz" wrap="square" lIns="91440" tIns="45720" rIns="91440" bIns="45720" numCol="1" anchor="t" anchorCtr="0" compatLnSpc="1">
              <a:prstTxWarp prst="textNoShape">
                <a:avLst/>
              </a:prstTxWarp>
            </a:bodyPr>
            <a:lstStyle/>
            <a:p>
              <a:endParaRPr lang="en-US" dirty="0"/>
            </a:p>
          </p:txBody>
        </p:sp>
        <p:grpSp>
          <p:nvGrpSpPr>
            <p:cNvPr id="368" name="Group 367"/>
            <p:cNvGrpSpPr/>
            <p:nvPr/>
          </p:nvGrpSpPr>
          <p:grpSpPr>
            <a:xfrm>
              <a:off x="438924" y="3722785"/>
              <a:ext cx="576900" cy="890406"/>
              <a:chOff x="438924" y="3595189"/>
              <a:chExt cx="576900" cy="890406"/>
            </a:xfrm>
          </p:grpSpPr>
          <p:pic>
            <p:nvPicPr>
              <p:cNvPr id="370" name="Picture 3"/>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32125" y="3595189"/>
                <a:ext cx="243250" cy="351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1" name="Picture 370" descr="Picture1.png"/>
              <p:cNvPicPr>
                <a:picLocks noChangeAspect="1"/>
              </p:cNvPicPr>
              <p:nvPr/>
            </p:nvPicPr>
            <p:blipFill>
              <a:blip r:embed="rId21" cstate="print"/>
              <a:srcRect t="27175"/>
              <a:stretch>
                <a:fillRect/>
              </a:stretch>
            </p:blipFill>
            <p:spPr>
              <a:xfrm>
                <a:off x="438924" y="3853637"/>
                <a:ext cx="576900" cy="631958"/>
              </a:xfrm>
              <a:prstGeom prst="rect">
                <a:avLst/>
              </a:prstGeom>
            </p:spPr>
          </p:pic>
        </p:grpSp>
        <p:sp>
          <p:nvSpPr>
            <p:cNvPr id="369" name="TextBox 368"/>
            <p:cNvSpPr txBox="1"/>
            <p:nvPr/>
          </p:nvSpPr>
          <p:spPr>
            <a:xfrm>
              <a:off x="-40157"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grpSp>
      <p:grpSp>
        <p:nvGrpSpPr>
          <p:cNvPr id="372" name="Group 753"/>
          <p:cNvGrpSpPr/>
          <p:nvPr/>
        </p:nvGrpSpPr>
        <p:grpSpPr>
          <a:xfrm>
            <a:off x="7499815" y="7183339"/>
            <a:ext cx="679994" cy="762000"/>
            <a:chOff x="4191359" y="914400"/>
            <a:chExt cx="679994" cy="762000"/>
          </a:xfrm>
        </p:grpSpPr>
        <p:sp>
          <p:nvSpPr>
            <p:cNvPr id="373" name="Rectangle 372"/>
            <p:cNvSpPr/>
            <p:nvPr/>
          </p:nvSpPr>
          <p:spPr>
            <a:xfrm>
              <a:off x="4236230" y="914400"/>
              <a:ext cx="590245"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TextBox 373"/>
            <p:cNvSpPr txBox="1"/>
            <p:nvPr/>
          </p:nvSpPr>
          <p:spPr>
            <a:xfrm>
              <a:off x="4191359" y="1086595"/>
              <a:ext cx="679994" cy="313932"/>
            </a:xfrm>
            <a:prstGeom prst="rect">
              <a:avLst/>
            </a:prstGeom>
            <a:noFill/>
          </p:spPr>
          <p:txBody>
            <a:bodyPr wrap="none" rtlCol="0">
              <a:spAutoFit/>
            </a:bodyPr>
            <a:lstStyle/>
            <a:p>
              <a:pPr algn="ctr">
                <a:lnSpc>
                  <a:spcPct val="80000"/>
                </a:lnSpc>
              </a:pPr>
              <a:r>
                <a:rPr lang="en-US" sz="900" b="1" dirty="0">
                  <a:latin typeface="Arial Narrow" panose="020B0606020202030204" pitchFamily="34" charset="0"/>
                </a:rPr>
                <a:t>Regulatory</a:t>
              </a:r>
            </a:p>
            <a:p>
              <a:pPr algn="ctr">
                <a:lnSpc>
                  <a:spcPct val="80000"/>
                </a:lnSpc>
              </a:pPr>
              <a:r>
                <a:rPr lang="en-US" sz="900" b="1" dirty="0">
                  <a:latin typeface="Arial Narrow" panose="020B0606020202030204" pitchFamily="34" charset="0"/>
                </a:rPr>
                <a:t>Agreement</a:t>
              </a:r>
            </a:p>
          </p:txBody>
        </p:sp>
      </p:grpSp>
      <p:grpSp>
        <p:nvGrpSpPr>
          <p:cNvPr id="82" name="Group 81"/>
          <p:cNvGrpSpPr/>
          <p:nvPr/>
        </p:nvGrpSpPr>
        <p:grpSpPr>
          <a:xfrm>
            <a:off x="7221956" y="1685279"/>
            <a:ext cx="1337065" cy="3242802"/>
            <a:chOff x="7221956" y="1685279"/>
            <a:chExt cx="1337065" cy="3242802"/>
          </a:xfrm>
        </p:grpSpPr>
        <p:grpSp>
          <p:nvGrpSpPr>
            <p:cNvPr id="73" name="Group 72"/>
            <p:cNvGrpSpPr/>
            <p:nvPr/>
          </p:nvGrpSpPr>
          <p:grpSpPr>
            <a:xfrm>
              <a:off x="7538505" y="2701550"/>
              <a:ext cx="576712" cy="2226531"/>
              <a:chOff x="7538505" y="2701550"/>
              <a:chExt cx="576712" cy="2226531"/>
            </a:xfrm>
          </p:grpSpPr>
          <p:cxnSp>
            <p:nvCxnSpPr>
              <p:cNvPr id="376" name="Straight Arrow Connector 375"/>
              <p:cNvCxnSpPr/>
              <p:nvPr/>
            </p:nvCxnSpPr>
            <p:spPr>
              <a:xfrm>
                <a:off x="7788590" y="2701550"/>
                <a:ext cx="0" cy="592802"/>
              </a:xfrm>
              <a:prstGeom prst="straightConnector1">
                <a:avLst/>
              </a:prstGeom>
              <a:ln w="22225">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7538505" y="2915334"/>
                <a:ext cx="576712" cy="2012747"/>
                <a:chOff x="4813531" y="3542663"/>
                <a:chExt cx="576712" cy="2012747"/>
              </a:xfrm>
            </p:grpSpPr>
            <p:cxnSp>
              <p:nvCxnSpPr>
                <p:cNvPr id="317" name="Straight Arrow Connector 316"/>
                <p:cNvCxnSpPr/>
                <p:nvPr/>
              </p:nvCxnSpPr>
              <p:spPr>
                <a:xfrm>
                  <a:off x="5056454" y="4176945"/>
                  <a:ext cx="0" cy="1378465"/>
                </a:xfrm>
                <a:prstGeom prst="straightConnector1">
                  <a:avLst/>
                </a:prstGeom>
                <a:ln w="22225">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13531" y="3542663"/>
                  <a:ext cx="576712" cy="718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81" name="Group 80"/>
            <p:cNvGrpSpPr/>
            <p:nvPr/>
          </p:nvGrpSpPr>
          <p:grpSpPr>
            <a:xfrm>
              <a:off x="7221956" y="1685279"/>
              <a:ext cx="1337065" cy="1019458"/>
              <a:chOff x="6584253" y="1941505"/>
              <a:chExt cx="1337065" cy="1019458"/>
            </a:xfrm>
          </p:grpSpPr>
          <p:pic>
            <p:nvPicPr>
              <p:cNvPr id="79" name="Picture 78"/>
              <p:cNvPicPr>
                <a:picLocks noChangeAspect="1"/>
              </p:cNvPicPr>
              <p:nvPr/>
            </p:nvPicPr>
            <p:blipFill>
              <a:blip r:embed="rId23">
                <a:extLst>
                  <a:ext uri="{28A0092B-C50C-407E-A947-70E740481C1C}">
                    <a14:useLocalDpi xmlns:a14="http://schemas.microsoft.com/office/drawing/2010/main" val="0"/>
                  </a:ext>
                </a:extLst>
              </a:blip>
              <a:srcRect/>
              <a:stretch/>
            </p:blipFill>
            <p:spPr>
              <a:xfrm>
                <a:off x="6584253" y="1941505"/>
                <a:ext cx="1246480" cy="1019458"/>
              </a:xfrm>
              <a:prstGeom prst="rect">
                <a:avLst/>
              </a:prstGeom>
            </p:spPr>
          </p:pic>
          <p:pic>
            <p:nvPicPr>
              <p:cNvPr id="80" name="Picture 79"/>
              <p:cNvPicPr>
                <a:picLocks noChangeAspect="1"/>
              </p:cNvPicPr>
              <p:nvPr/>
            </p:nvPicPr>
            <p:blipFill>
              <a:blip r:embed="rId24"/>
              <a:stretch>
                <a:fillRect/>
              </a:stretch>
            </p:blipFill>
            <p:spPr>
              <a:xfrm>
                <a:off x="7387009" y="2009807"/>
                <a:ext cx="534309" cy="652038"/>
              </a:xfrm>
              <a:prstGeom prst="rect">
                <a:avLst/>
              </a:prstGeom>
            </p:spPr>
          </p:pic>
        </p:grpSp>
      </p:grpSp>
      <p:grpSp>
        <p:nvGrpSpPr>
          <p:cNvPr id="65" name="Group 64"/>
          <p:cNvGrpSpPr/>
          <p:nvPr/>
        </p:nvGrpSpPr>
        <p:grpSpPr>
          <a:xfrm>
            <a:off x="6098771" y="4549580"/>
            <a:ext cx="915270" cy="1346459"/>
            <a:chOff x="6098771" y="4549580"/>
            <a:chExt cx="915270" cy="1346459"/>
          </a:xfrm>
        </p:grpSpPr>
        <p:pic>
          <p:nvPicPr>
            <p:cNvPr id="4105" name="Picture 9"/>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239470" y="5224188"/>
              <a:ext cx="703622" cy="37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Freeform 24"/>
            <p:cNvSpPr/>
            <p:nvPr/>
          </p:nvSpPr>
          <p:spPr>
            <a:xfrm>
              <a:off x="6447288" y="4549580"/>
              <a:ext cx="76200" cy="596900"/>
            </a:xfrm>
            <a:custGeom>
              <a:avLst/>
              <a:gdLst>
                <a:gd name="connsiteX0" fmla="*/ 76200 w 76200"/>
                <a:gd name="connsiteY0" fmla="*/ 596900 h 596900"/>
                <a:gd name="connsiteX1" fmla="*/ 63500 w 76200"/>
                <a:gd name="connsiteY1" fmla="*/ 381000 h 596900"/>
                <a:gd name="connsiteX2" fmla="*/ 0 w 76200"/>
                <a:gd name="connsiteY2" fmla="*/ 0 h 596900"/>
              </a:gdLst>
              <a:ahLst/>
              <a:cxnLst>
                <a:cxn ang="0">
                  <a:pos x="connsiteX0" y="connsiteY0"/>
                </a:cxn>
                <a:cxn ang="0">
                  <a:pos x="connsiteX1" y="connsiteY1"/>
                </a:cxn>
                <a:cxn ang="0">
                  <a:pos x="connsiteX2" y="connsiteY2"/>
                </a:cxn>
              </a:cxnLst>
              <a:rect l="l" t="t" r="r" b="b"/>
              <a:pathLst>
                <a:path w="76200" h="596900">
                  <a:moveTo>
                    <a:pt x="76200" y="596900"/>
                  </a:moveTo>
                  <a:cubicBezTo>
                    <a:pt x="76200" y="538691"/>
                    <a:pt x="76200" y="480483"/>
                    <a:pt x="63500" y="381000"/>
                  </a:cubicBezTo>
                  <a:cubicBezTo>
                    <a:pt x="50800" y="281517"/>
                    <a:pt x="25400" y="140758"/>
                    <a:pt x="0" y="0"/>
                  </a:cubicBezTo>
                </a:path>
              </a:pathLst>
            </a:custGeom>
            <a:noFill/>
            <a:ln>
              <a:solidFill>
                <a:schemeClr val="tx1"/>
              </a:solidFill>
              <a:tailEnd type="arrow" w="lg" len="med"/>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en-US"/>
            </a:p>
          </p:txBody>
        </p:sp>
        <p:grpSp>
          <p:nvGrpSpPr>
            <p:cNvPr id="307" name="Group 306"/>
            <p:cNvGrpSpPr/>
            <p:nvPr/>
          </p:nvGrpSpPr>
          <p:grpSpPr>
            <a:xfrm>
              <a:off x="6098771" y="5619040"/>
              <a:ext cx="915270" cy="276999"/>
              <a:chOff x="372710" y="204277"/>
              <a:chExt cx="915270" cy="276999"/>
            </a:xfrm>
          </p:grpSpPr>
          <p:sp>
            <p:nvSpPr>
              <p:cNvPr id="310" name="Rectangle 309"/>
              <p:cNvSpPr/>
              <p:nvPr/>
            </p:nvSpPr>
            <p:spPr>
              <a:xfrm>
                <a:off x="425357" y="224974"/>
                <a:ext cx="822368" cy="23536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extBox 310"/>
              <p:cNvSpPr txBox="1"/>
              <p:nvPr/>
            </p:nvSpPr>
            <p:spPr>
              <a:xfrm>
                <a:off x="372710" y="204277"/>
                <a:ext cx="915270" cy="276999"/>
              </a:xfrm>
              <a:prstGeom prst="rect">
                <a:avLst/>
              </a:prstGeom>
              <a:noFill/>
            </p:spPr>
            <p:txBody>
              <a:bodyPr wrap="square" rtlCol="0">
                <a:spAutoFit/>
              </a:bodyPr>
              <a:lstStyle/>
              <a:p>
                <a:pPr algn="ctr"/>
                <a:r>
                  <a:rPr lang="en-US" sz="1200" b="1" dirty="0">
                    <a:latin typeface="Arial" pitchFamily="34" charset="0"/>
                    <a:cs typeface="Arial" pitchFamily="34" charset="0"/>
                  </a:rPr>
                  <a:t>Lease Up</a:t>
                </a:r>
              </a:p>
            </p:txBody>
          </p:sp>
        </p:grpSp>
      </p:grpSp>
      <p:sp>
        <p:nvSpPr>
          <p:cNvPr id="26" name="Date Placeholder 25">
            <a:extLst>
              <a:ext uri="{FF2B5EF4-FFF2-40B4-BE49-F238E27FC236}">
                <a16:creationId xmlns:a16="http://schemas.microsoft.com/office/drawing/2014/main" id="{87D68C02-263D-B3A3-68A2-DDECF37C144F}"/>
              </a:ext>
            </a:extLst>
          </p:cNvPr>
          <p:cNvSpPr>
            <a:spLocks noGrp="1"/>
          </p:cNvSpPr>
          <p:nvPr>
            <p:ph type="dt" sz="half" idx="2"/>
          </p:nvPr>
        </p:nvSpPr>
        <p:spPr/>
        <p:txBody>
          <a:bodyPr/>
          <a:lstStyle/>
          <a:p>
            <a:r>
              <a:rPr lang="en-US"/>
              <a:t>September 7, 2022</a:t>
            </a:r>
            <a:endParaRPr lang="en-US" dirty="0"/>
          </a:p>
        </p:txBody>
      </p:sp>
      <p:sp>
        <p:nvSpPr>
          <p:cNvPr id="67" name="Footer Placeholder 66">
            <a:extLst>
              <a:ext uri="{FF2B5EF4-FFF2-40B4-BE49-F238E27FC236}">
                <a16:creationId xmlns:a16="http://schemas.microsoft.com/office/drawing/2014/main" id="{C66146E5-31B2-3CE4-D6BA-4B412FE0362D}"/>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109181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197897"/>
            <a:ext cx="7848600" cy="3016210"/>
          </a:xfrm>
          <a:prstGeom prst="rect">
            <a:avLst/>
          </a:prstGeom>
          <a:noFill/>
        </p:spPr>
        <p:txBody>
          <a:bodyPr wrap="square" rtlCol="0">
            <a:spAutoFit/>
          </a:bodyPr>
          <a:lstStyle/>
          <a:p>
            <a:pPr>
              <a:lnSpc>
                <a:spcPts val="2300"/>
              </a:lnSpc>
              <a:spcBef>
                <a:spcPts val="1800"/>
              </a:spcBef>
            </a:pPr>
            <a:r>
              <a:rPr lang="en-US" sz="2200" dirty="0">
                <a:solidFill>
                  <a:schemeClr val="bg1">
                    <a:lumMod val="85000"/>
                  </a:schemeClr>
                </a:solidFill>
                <a:cs typeface="Arial" pitchFamily="34" charset="0"/>
              </a:rPr>
              <a:t>LIHTC Overview</a:t>
            </a:r>
          </a:p>
          <a:p>
            <a:pPr>
              <a:lnSpc>
                <a:spcPts val="2300"/>
              </a:lnSpc>
              <a:spcBef>
                <a:spcPts val="1800"/>
              </a:spcBef>
            </a:pPr>
            <a:r>
              <a:rPr lang="en-US" sz="2200" dirty="0">
                <a:solidFill>
                  <a:schemeClr val="bg1">
                    <a:lumMod val="85000"/>
                  </a:schemeClr>
                </a:solidFill>
                <a:cs typeface="Arial" pitchFamily="34" charset="0"/>
              </a:rPr>
              <a:t>Credit Calculation at the Building Level</a:t>
            </a:r>
          </a:p>
          <a:p>
            <a:pPr>
              <a:lnSpc>
                <a:spcPts val="2300"/>
              </a:lnSpc>
              <a:spcBef>
                <a:spcPts val="1800"/>
              </a:spcBef>
            </a:pPr>
            <a:r>
              <a:rPr lang="en-US" sz="2200" dirty="0">
                <a:solidFill>
                  <a:schemeClr val="bg1">
                    <a:lumMod val="85000"/>
                  </a:schemeClr>
                </a:solidFill>
                <a:cs typeface="Arial" pitchFamily="34" charset="0"/>
              </a:rPr>
              <a:t>Typical Ownership Structure</a:t>
            </a:r>
          </a:p>
          <a:p>
            <a:pPr>
              <a:lnSpc>
                <a:spcPts val="2300"/>
              </a:lnSpc>
              <a:spcBef>
                <a:spcPts val="1800"/>
              </a:spcBef>
            </a:pPr>
            <a:r>
              <a:rPr lang="en-US" sz="2200" dirty="0">
                <a:solidFill>
                  <a:schemeClr val="bg1">
                    <a:lumMod val="85000"/>
                  </a:schemeClr>
                </a:solidFill>
                <a:cs typeface="Arial" pitchFamily="34" charset="0"/>
              </a:rPr>
              <a:t>Development Timeline</a:t>
            </a:r>
          </a:p>
          <a:p>
            <a:pPr>
              <a:lnSpc>
                <a:spcPts val="2300"/>
              </a:lnSpc>
              <a:spcBef>
                <a:spcPts val="1800"/>
              </a:spcBef>
            </a:pPr>
            <a:r>
              <a:rPr lang="en-US" sz="2800" dirty="0">
                <a:solidFill>
                  <a:schemeClr val="tx1">
                    <a:lumMod val="75000"/>
                    <a:lumOff val="25000"/>
                  </a:schemeClr>
                </a:solidFill>
                <a:latin typeface="+mj-lt"/>
                <a:cs typeface="Arial" pitchFamily="34" charset="0"/>
              </a:rPr>
              <a:t>Minimum Set-Aside, Income Limits, Rent Limits</a:t>
            </a:r>
          </a:p>
          <a:p>
            <a:pPr>
              <a:lnSpc>
                <a:spcPts val="2300"/>
              </a:lnSpc>
              <a:spcBef>
                <a:spcPts val="1800"/>
              </a:spcBef>
            </a:pPr>
            <a:r>
              <a:rPr lang="en-US" sz="2200" dirty="0">
                <a:solidFill>
                  <a:schemeClr val="bg1">
                    <a:lumMod val="85000"/>
                  </a:schemeClr>
                </a:solidFill>
                <a:cs typeface="Arial" pitchFamily="34" charset="0"/>
              </a:rPr>
              <a:t>How Credits Are Earned, Claimed, and Recaptured</a:t>
            </a:r>
          </a:p>
        </p:txBody>
      </p:sp>
      <p:sp>
        <p:nvSpPr>
          <p:cNvPr id="2" name="Title 1"/>
          <p:cNvSpPr>
            <a:spLocks noGrp="1"/>
          </p:cNvSpPr>
          <p:nvPr>
            <p:ph type="title"/>
          </p:nvPr>
        </p:nvSpPr>
        <p:spPr>
          <a:xfrm>
            <a:off x="711200" y="0"/>
            <a:ext cx="7975600" cy="952500"/>
          </a:xfrm>
        </p:spPr>
        <p:txBody>
          <a:bodyPr/>
          <a:lstStyle/>
          <a:p>
            <a:pPr algn="l"/>
            <a:r>
              <a:rPr lang="en-US" dirty="0"/>
              <a:t>Outline</a:t>
            </a:r>
          </a:p>
        </p:txBody>
      </p:sp>
      <p:cxnSp>
        <p:nvCxnSpPr>
          <p:cNvPr id="6" name="Straight Connector 5"/>
          <p:cNvCxnSpPr/>
          <p:nvPr/>
        </p:nvCxnSpPr>
        <p:spPr>
          <a:xfrm>
            <a:off x="711200" y="992595"/>
            <a:ext cx="7594600" cy="0"/>
          </a:xfrm>
          <a:prstGeom prst="line">
            <a:avLst/>
          </a:prstGeom>
          <a:ln w="53975">
            <a:solidFill>
              <a:srgbClr val="E6AF00"/>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87C2C7E-2019-6DF6-ADE7-A67B798C95A4}"/>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5CC60C77-72A1-36C0-CEA1-B78C8663D4F7}"/>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1971543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5" name="Group 224">
            <a:extLst>
              <a:ext uri="{FF2B5EF4-FFF2-40B4-BE49-F238E27FC236}">
                <a16:creationId xmlns:a16="http://schemas.microsoft.com/office/drawing/2014/main" id="{5B67FC7F-72A1-64A3-D627-C41462E68519}"/>
              </a:ext>
            </a:extLst>
          </p:cNvPr>
          <p:cNvGrpSpPr/>
          <p:nvPr/>
        </p:nvGrpSpPr>
        <p:grpSpPr>
          <a:xfrm>
            <a:off x="-42532" y="3638266"/>
            <a:ext cx="1771954" cy="1416250"/>
            <a:chOff x="-42532" y="3638266"/>
            <a:chExt cx="1771954" cy="1416250"/>
          </a:xfrm>
        </p:grpSpPr>
        <p:sp>
          <p:nvSpPr>
            <p:cNvPr id="226" name="TextBox 225">
              <a:extLst>
                <a:ext uri="{FF2B5EF4-FFF2-40B4-BE49-F238E27FC236}">
                  <a16:creationId xmlns:a16="http://schemas.microsoft.com/office/drawing/2014/main" id="{2DF4F593-DC09-14FF-08E5-7B53CC73F283}"/>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227" name="Freeform: Shape 226">
              <a:extLst>
                <a:ext uri="{FF2B5EF4-FFF2-40B4-BE49-F238E27FC236}">
                  <a16:creationId xmlns:a16="http://schemas.microsoft.com/office/drawing/2014/main" id="{08B555A1-B5C0-8C67-0112-8F26D1099555}"/>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8" name="Group 227">
              <a:extLst>
                <a:ext uri="{FF2B5EF4-FFF2-40B4-BE49-F238E27FC236}">
                  <a16:creationId xmlns:a16="http://schemas.microsoft.com/office/drawing/2014/main" id="{DA110DD2-194A-180C-F844-EC453A2BDC5E}"/>
                </a:ext>
              </a:extLst>
            </p:cNvPr>
            <p:cNvGrpSpPr/>
            <p:nvPr/>
          </p:nvGrpSpPr>
          <p:grpSpPr>
            <a:xfrm>
              <a:off x="763586" y="3638266"/>
              <a:ext cx="587500" cy="847218"/>
              <a:chOff x="466406" y="3706846"/>
              <a:chExt cx="587500" cy="847218"/>
            </a:xfrm>
          </p:grpSpPr>
          <p:grpSp>
            <p:nvGrpSpPr>
              <p:cNvPr id="229" name="Group 228">
                <a:extLst>
                  <a:ext uri="{FF2B5EF4-FFF2-40B4-BE49-F238E27FC236}">
                    <a16:creationId xmlns:a16="http://schemas.microsoft.com/office/drawing/2014/main" id="{86FBD9AB-5CB3-BAE7-66B5-9DCB43D27A9D}"/>
                  </a:ext>
                </a:extLst>
              </p:cNvPr>
              <p:cNvGrpSpPr/>
              <p:nvPr/>
            </p:nvGrpSpPr>
            <p:grpSpPr>
              <a:xfrm>
                <a:off x="761213" y="3706846"/>
                <a:ext cx="235737" cy="283757"/>
                <a:chOff x="1062414" y="3692558"/>
                <a:chExt cx="272350" cy="327828"/>
              </a:xfrm>
            </p:grpSpPr>
            <p:cxnSp>
              <p:nvCxnSpPr>
                <p:cNvPr id="231" name="Straight Connector 230">
                  <a:extLst>
                    <a:ext uri="{FF2B5EF4-FFF2-40B4-BE49-F238E27FC236}">
                      <a16:creationId xmlns:a16="http://schemas.microsoft.com/office/drawing/2014/main" id="{0EFD730D-3E35-2AF4-7C55-45EC995E5AE6}"/>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32" name="Picture 2" descr="North Carolina state flag">
                  <a:extLst>
                    <a:ext uri="{FF2B5EF4-FFF2-40B4-BE49-F238E27FC236}">
                      <a16:creationId xmlns:a16="http://schemas.microsoft.com/office/drawing/2014/main" id="{6A087DEE-88B2-20AB-FA21-8DC07290D5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230" name="Picture 229">
                <a:extLst>
                  <a:ext uri="{FF2B5EF4-FFF2-40B4-BE49-F238E27FC236}">
                    <a16:creationId xmlns:a16="http://schemas.microsoft.com/office/drawing/2014/main" id="{BE7C0533-5664-93CA-6BE1-59C0713F0FBB}"/>
                  </a:ext>
                </a:extLst>
              </p:cNvPr>
              <p:cNvPicPr>
                <a:picLocks noChangeAspect="1"/>
              </p:cNvPicPr>
              <p:nvPr/>
            </p:nvPicPr>
            <p:blipFill rotWithShape="1">
              <a:blip r:embed="rId7"/>
              <a:srcRect t="23431"/>
              <a:stretch/>
            </p:blipFill>
            <p:spPr>
              <a:xfrm>
                <a:off x="466406" y="3905250"/>
                <a:ext cx="587500" cy="648814"/>
              </a:xfrm>
              <a:prstGeom prst="rect">
                <a:avLst/>
              </a:prstGeom>
            </p:spPr>
          </p:pic>
        </p:grpSp>
      </p:grpSp>
      <p:grpSp>
        <p:nvGrpSpPr>
          <p:cNvPr id="239" name="Group 238"/>
          <p:cNvGrpSpPr/>
          <p:nvPr/>
        </p:nvGrpSpPr>
        <p:grpSpPr>
          <a:xfrm>
            <a:off x="-17907" y="2601827"/>
            <a:ext cx="1618107" cy="1137700"/>
            <a:chOff x="-17907" y="2601827"/>
            <a:chExt cx="1618107" cy="1137700"/>
          </a:xfrm>
        </p:grpSpPr>
        <p:sp>
          <p:nvSpPr>
            <p:cNvPr id="240" name="Pie 239"/>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41" name="Pie 240"/>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42"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243" name="Rectangle 242"/>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sp>
          <p:nvSpPr>
            <p:cNvPr id="244" name="Text Box 2" hidden="1"/>
            <p:cNvSpPr txBox="1">
              <a:spLocks noChangeArrowheads="1"/>
            </p:cNvSpPr>
            <p:nvPr/>
          </p:nvSpPr>
          <p:spPr bwMode="auto">
            <a:xfrm>
              <a:off x="-17907" y="3122259"/>
              <a:ext cx="1022350" cy="227755"/>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100" b="1" dirty="0">
                  <a:solidFill>
                    <a:schemeClr val="accent6">
                      <a:lumMod val="50000"/>
                    </a:schemeClr>
                  </a:solidFill>
                  <a:latin typeface="Arial" pitchFamily="34" charset="0"/>
                  <a:cs typeface="Arial" pitchFamily="34" charset="0"/>
                </a:rPr>
                <a:t>$6.92mil   </a:t>
              </a:r>
            </a:p>
          </p:txBody>
        </p:sp>
      </p:grpSp>
      <p:pic>
        <p:nvPicPr>
          <p:cNvPr id="332"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1"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CEBB9A"/>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5"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4" name="Group 175"/>
          <p:cNvGrpSpPr>
            <a:grpSpLocks/>
          </p:cNvGrpSpPr>
          <p:nvPr/>
        </p:nvGrpSpPr>
        <p:grpSpPr bwMode="auto">
          <a:xfrm>
            <a:off x="3657599" y="3176940"/>
            <a:ext cx="612132" cy="504797"/>
            <a:chOff x="720" y="2016"/>
            <a:chExt cx="2112" cy="1539"/>
          </a:xfrm>
        </p:grpSpPr>
        <p:sp>
          <p:nvSpPr>
            <p:cNvPr id="1105"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06"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5" name="Group 178"/>
            <p:cNvGrpSpPr>
              <a:grpSpLocks/>
            </p:cNvGrpSpPr>
            <p:nvPr/>
          </p:nvGrpSpPr>
          <p:grpSpPr bwMode="auto">
            <a:xfrm>
              <a:off x="1005" y="2139"/>
              <a:ext cx="400" cy="429"/>
              <a:chOff x="1680" y="3120"/>
              <a:chExt cx="336" cy="336"/>
            </a:xfrm>
          </p:grpSpPr>
          <p:sp>
            <p:nvSpPr>
              <p:cNvPr id="1145"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6"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108"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6" name="Group 182"/>
            <p:cNvGrpSpPr>
              <a:grpSpLocks/>
            </p:cNvGrpSpPr>
            <p:nvPr/>
          </p:nvGrpSpPr>
          <p:grpSpPr bwMode="auto">
            <a:xfrm>
              <a:off x="1005" y="2139"/>
              <a:ext cx="400" cy="429"/>
              <a:chOff x="1680" y="3120"/>
              <a:chExt cx="336" cy="336"/>
            </a:xfrm>
          </p:grpSpPr>
          <p:sp>
            <p:nvSpPr>
              <p:cNvPr id="1143"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4"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7" name="Group 185"/>
            <p:cNvGrpSpPr>
              <a:grpSpLocks/>
            </p:cNvGrpSpPr>
            <p:nvPr/>
          </p:nvGrpSpPr>
          <p:grpSpPr bwMode="auto">
            <a:xfrm>
              <a:off x="1576" y="2139"/>
              <a:ext cx="400" cy="429"/>
              <a:chOff x="1680" y="3120"/>
              <a:chExt cx="336" cy="336"/>
            </a:xfrm>
          </p:grpSpPr>
          <p:sp>
            <p:nvSpPr>
              <p:cNvPr id="1141"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2"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8" name="Group 188"/>
            <p:cNvGrpSpPr>
              <a:grpSpLocks/>
            </p:cNvGrpSpPr>
            <p:nvPr/>
          </p:nvGrpSpPr>
          <p:grpSpPr bwMode="auto">
            <a:xfrm>
              <a:off x="2147" y="2139"/>
              <a:ext cx="400" cy="429"/>
              <a:chOff x="1680" y="3120"/>
              <a:chExt cx="336" cy="336"/>
            </a:xfrm>
          </p:grpSpPr>
          <p:sp>
            <p:nvSpPr>
              <p:cNvPr id="1139"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0"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9" name="Group 191"/>
            <p:cNvGrpSpPr>
              <a:grpSpLocks/>
            </p:cNvGrpSpPr>
            <p:nvPr/>
          </p:nvGrpSpPr>
          <p:grpSpPr bwMode="auto">
            <a:xfrm>
              <a:off x="1094" y="3055"/>
              <a:ext cx="1372" cy="497"/>
              <a:chOff x="1111" y="3055"/>
              <a:chExt cx="1372" cy="497"/>
            </a:xfrm>
          </p:grpSpPr>
          <p:grpSp>
            <p:nvGrpSpPr>
              <p:cNvPr id="20" name="Group 192"/>
              <p:cNvGrpSpPr>
                <a:grpSpLocks/>
              </p:cNvGrpSpPr>
              <p:nvPr/>
            </p:nvGrpSpPr>
            <p:grpSpPr bwMode="auto">
              <a:xfrm>
                <a:off x="1584" y="3136"/>
                <a:ext cx="410" cy="416"/>
                <a:chOff x="2199" y="3610"/>
                <a:chExt cx="345" cy="326"/>
              </a:xfrm>
            </p:grpSpPr>
            <p:grpSp>
              <p:nvGrpSpPr>
                <p:cNvPr id="21" name="Group 193"/>
                <p:cNvGrpSpPr>
                  <a:grpSpLocks/>
                </p:cNvGrpSpPr>
                <p:nvPr/>
              </p:nvGrpSpPr>
              <p:grpSpPr bwMode="auto">
                <a:xfrm>
                  <a:off x="2199" y="3610"/>
                  <a:ext cx="345" cy="326"/>
                  <a:chOff x="2199" y="3610"/>
                  <a:chExt cx="345" cy="326"/>
                </a:xfrm>
              </p:grpSpPr>
              <p:sp>
                <p:nvSpPr>
                  <p:cNvPr id="1135"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2" name="Group 195"/>
                  <p:cNvGrpSpPr>
                    <a:grpSpLocks/>
                  </p:cNvGrpSpPr>
                  <p:nvPr/>
                </p:nvGrpSpPr>
                <p:grpSpPr bwMode="auto">
                  <a:xfrm>
                    <a:off x="2228" y="3648"/>
                    <a:ext cx="288" cy="288"/>
                    <a:chOff x="2208" y="3648"/>
                    <a:chExt cx="288" cy="288"/>
                  </a:xfrm>
                </p:grpSpPr>
                <p:sp>
                  <p:nvSpPr>
                    <p:cNvPr id="1137"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8"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134"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128"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9"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0"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1"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2"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3" name="Group 204"/>
            <p:cNvGrpSpPr>
              <a:grpSpLocks/>
            </p:cNvGrpSpPr>
            <p:nvPr/>
          </p:nvGrpSpPr>
          <p:grpSpPr bwMode="auto">
            <a:xfrm>
              <a:off x="1093" y="2323"/>
              <a:ext cx="1372" cy="221"/>
              <a:chOff x="1093" y="2323"/>
              <a:chExt cx="1372" cy="221"/>
            </a:xfrm>
          </p:grpSpPr>
          <p:sp>
            <p:nvSpPr>
              <p:cNvPr id="1121"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2"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3"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4"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5"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6"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4" name="Group 211"/>
            <p:cNvGrpSpPr>
              <a:grpSpLocks/>
            </p:cNvGrpSpPr>
            <p:nvPr/>
          </p:nvGrpSpPr>
          <p:grpSpPr bwMode="auto">
            <a:xfrm>
              <a:off x="1094" y="2707"/>
              <a:ext cx="1372" cy="221"/>
              <a:chOff x="1093" y="2323"/>
              <a:chExt cx="1372" cy="221"/>
            </a:xfrm>
          </p:grpSpPr>
          <p:sp>
            <p:nvSpPr>
              <p:cNvPr id="1115"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6"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7"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8"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9"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0"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2" name="Group 1" hidden="1"/>
          <p:cNvGrpSpPr/>
          <p:nvPr/>
        </p:nvGrpSpPr>
        <p:grpSpPr>
          <a:xfrm>
            <a:off x="5175880" y="780705"/>
            <a:ext cx="1986920" cy="1110259"/>
            <a:chOff x="5175880" y="780705"/>
            <a:chExt cx="1986920" cy="1110259"/>
          </a:xfrm>
        </p:grpSpPr>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7" name="Rounded Rectangle 466"/>
            <p:cNvSpPr/>
            <p:nvPr/>
          </p:nvSpPr>
          <p:spPr>
            <a:xfrm>
              <a:off x="5465919" y="780706"/>
              <a:ext cx="416240" cy="78044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470" name="Straight Connector 469"/>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9"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26"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10"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27"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11"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11"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28"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11"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11"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12"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pic>
        <p:nvPicPr>
          <p:cNvPr id="1161" name="Picture 232">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3" cstate="print"/>
          <a:srcRect/>
          <a:stretch>
            <a:fillRect/>
          </a:stretch>
        </p:blipFill>
        <p:spPr bwMode="auto">
          <a:xfrm>
            <a:off x="4114800" y="7132638"/>
            <a:ext cx="304800" cy="304800"/>
          </a:xfrm>
          <a:prstGeom prst="rect">
            <a:avLst/>
          </a:prstGeom>
          <a:noFill/>
        </p:spPr>
      </p:pic>
      <p:pic>
        <p:nvPicPr>
          <p:cNvPr id="1162" name="Picture 233">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3" cstate="print"/>
          <a:srcRect/>
          <a:stretch>
            <a:fillRect/>
          </a:stretch>
        </p:blipFill>
        <p:spPr bwMode="auto">
          <a:xfrm>
            <a:off x="3657600" y="7132638"/>
            <a:ext cx="304800" cy="304800"/>
          </a:xfrm>
          <a:prstGeom prst="rect">
            <a:avLst/>
          </a:prstGeom>
          <a:noFill/>
        </p:spPr>
      </p:pic>
      <p:grpSp>
        <p:nvGrpSpPr>
          <p:cNvPr id="755" name="Group 313"/>
          <p:cNvGrpSpPr>
            <a:grpSpLocks/>
          </p:cNvGrpSpPr>
          <p:nvPr/>
        </p:nvGrpSpPr>
        <p:grpSpPr bwMode="auto">
          <a:xfrm>
            <a:off x="3959866" y="3479184"/>
            <a:ext cx="612133" cy="504797"/>
            <a:chOff x="720" y="2016"/>
            <a:chExt cx="2112" cy="1539"/>
          </a:xfrm>
        </p:grpSpPr>
        <p:sp>
          <p:nvSpPr>
            <p:cNvPr id="1240"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41"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56" name="Group 316"/>
            <p:cNvGrpSpPr>
              <a:grpSpLocks/>
            </p:cNvGrpSpPr>
            <p:nvPr/>
          </p:nvGrpSpPr>
          <p:grpSpPr bwMode="auto">
            <a:xfrm>
              <a:off x="1005" y="2139"/>
              <a:ext cx="400" cy="429"/>
              <a:chOff x="1680" y="3120"/>
              <a:chExt cx="336" cy="336"/>
            </a:xfrm>
          </p:grpSpPr>
          <p:sp>
            <p:nvSpPr>
              <p:cNvPr id="1280"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81"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243"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57" name="Group 320"/>
            <p:cNvGrpSpPr>
              <a:grpSpLocks/>
            </p:cNvGrpSpPr>
            <p:nvPr/>
          </p:nvGrpSpPr>
          <p:grpSpPr bwMode="auto">
            <a:xfrm>
              <a:off x="1005" y="2139"/>
              <a:ext cx="400" cy="429"/>
              <a:chOff x="1680" y="3120"/>
              <a:chExt cx="336" cy="336"/>
            </a:xfrm>
          </p:grpSpPr>
          <p:sp>
            <p:nvSpPr>
              <p:cNvPr id="1278"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9"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8" name="Group 323"/>
            <p:cNvGrpSpPr>
              <a:grpSpLocks/>
            </p:cNvGrpSpPr>
            <p:nvPr/>
          </p:nvGrpSpPr>
          <p:grpSpPr bwMode="auto">
            <a:xfrm>
              <a:off x="1576" y="2139"/>
              <a:ext cx="400" cy="429"/>
              <a:chOff x="1680" y="3120"/>
              <a:chExt cx="336" cy="336"/>
            </a:xfrm>
          </p:grpSpPr>
          <p:sp>
            <p:nvSpPr>
              <p:cNvPr id="1276"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7"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9" name="Group 326"/>
            <p:cNvGrpSpPr>
              <a:grpSpLocks/>
            </p:cNvGrpSpPr>
            <p:nvPr/>
          </p:nvGrpSpPr>
          <p:grpSpPr bwMode="auto">
            <a:xfrm>
              <a:off x="2147" y="2139"/>
              <a:ext cx="400" cy="429"/>
              <a:chOff x="1680" y="3120"/>
              <a:chExt cx="336" cy="336"/>
            </a:xfrm>
          </p:grpSpPr>
          <p:sp>
            <p:nvSpPr>
              <p:cNvPr id="1274"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5"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60" name="Group 329"/>
            <p:cNvGrpSpPr>
              <a:grpSpLocks/>
            </p:cNvGrpSpPr>
            <p:nvPr/>
          </p:nvGrpSpPr>
          <p:grpSpPr bwMode="auto">
            <a:xfrm>
              <a:off x="1094" y="3055"/>
              <a:ext cx="1372" cy="497"/>
              <a:chOff x="1111" y="3055"/>
              <a:chExt cx="1372" cy="497"/>
            </a:xfrm>
          </p:grpSpPr>
          <p:grpSp>
            <p:nvGrpSpPr>
              <p:cNvPr id="761" name="Group 330"/>
              <p:cNvGrpSpPr>
                <a:grpSpLocks/>
              </p:cNvGrpSpPr>
              <p:nvPr/>
            </p:nvGrpSpPr>
            <p:grpSpPr bwMode="auto">
              <a:xfrm>
                <a:off x="1584" y="3136"/>
                <a:ext cx="410" cy="416"/>
                <a:chOff x="2199" y="3610"/>
                <a:chExt cx="345" cy="326"/>
              </a:xfrm>
            </p:grpSpPr>
            <p:grpSp>
              <p:nvGrpSpPr>
                <p:cNvPr id="762" name="Group 331"/>
                <p:cNvGrpSpPr>
                  <a:grpSpLocks/>
                </p:cNvGrpSpPr>
                <p:nvPr/>
              </p:nvGrpSpPr>
              <p:grpSpPr bwMode="auto">
                <a:xfrm>
                  <a:off x="2199" y="3610"/>
                  <a:ext cx="345" cy="326"/>
                  <a:chOff x="2199" y="3610"/>
                  <a:chExt cx="345" cy="326"/>
                </a:xfrm>
              </p:grpSpPr>
              <p:sp>
                <p:nvSpPr>
                  <p:cNvPr id="1270"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63" name="Group 333"/>
                  <p:cNvGrpSpPr>
                    <a:grpSpLocks/>
                  </p:cNvGrpSpPr>
                  <p:nvPr/>
                </p:nvGrpSpPr>
                <p:grpSpPr bwMode="auto">
                  <a:xfrm>
                    <a:off x="2228" y="3648"/>
                    <a:ext cx="288" cy="288"/>
                    <a:chOff x="2208" y="3648"/>
                    <a:chExt cx="288" cy="288"/>
                  </a:xfrm>
                </p:grpSpPr>
                <p:sp>
                  <p:nvSpPr>
                    <p:cNvPr id="1272"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3"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269"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263"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4"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5"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6"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7"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64" name="Group 342"/>
            <p:cNvGrpSpPr>
              <a:grpSpLocks/>
            </p:cNvGrpSpPr>
            <p:nvPr/>
          </p:nvGrpSpPr>
          <p:grpSpPr bwMode="auto">
            <a:xfrm>
              <a:off x="1093" y="2323"/>
              <a:ext cx="1372" cy="221"/>
              <a:chOff x="1093" y="2323"/>
              <a:chExt cx="1372" cy="221"/>
            </a:xfrm>
          </p:grpSpPr>
          <p:sp>
            <p:nvSpPr>
              <p:cNvPr id="1256"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7"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8"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9"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0"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1"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65" name="Group 349"/>
            <p:cNvGrpSpPr>
              <a:grpSpLocks/>
            </p:cNvGrpSpPr>
            <p:nvPr/>
          </p:nvGrpSpPr>
          <p:grpSpPr bwMode="auto">
            <a:xfrm>
              <a:off x="1094" y="2707"/>
              <a:ext cx="1372" cy="221"/>
              <a:chOff x="1093" y="2323"/>
              <a:chExt cx="1372" cy="221"/>
            </a:xfrm>
          </p:grpSpPr>
          <p:sp>
            <p:nvSpPr>
              <p:cNvPr id="1250"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1"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2"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3"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4"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5"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836" name="Group 396"/>
          <p:cNvGrpSpPr>
            <a:grpSpLocks/>
          </p:cNvGrpSpPr>
          <p:nvPr/>
        </p:nvGrpSpPr>
        <p:grpSpPr bwMode="auto">
          <a:xfrm>
            <a:off x="3581400" y="3505200"/>
            <a:ext cx="416032" cy="495523"/>
            <a:chOff x="2112" y="3264"/>
            <a:chExt cx="768" cy="912"/>
          </a:xfrm>
        </p:grpSpPr>
        <p:sp>
          <p:nvSpPr>
            <p:cNvPr id="573" name="Rectangle 397"/>
            <p:cNvSpPr>
              <a:spLocks noChangeArrowheads="1"/>
            </p:cNvSpPr>
            <p:nvPr/>
          </p:nvSpPr>
          <p:spPr bwMode="auto">
            <a:xfrm rot="5400000">
              <a:off x="2160" y="3792"/>
              <a:ext cx="672" cy="96"/>
            </a:xfrm>
            <a:prstGeom prst="rect">
              <a:avLst/>
            </a:prstGeom>
            <a:blipFill dpi="0" rotWithShape="1">
              <a:blip r:embed="rId11"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4" name="Rectangle 398"/>
            <p:cNvSpPr>
              <a:spLocks noChangeArrowheads="1"/>
            </p:cNvSpPr>
            <p:nvPr/>
          </p:nvSpPr>
          <p:spPr bwMode="auto">
            <a:xfrm rot="7257826">
              <a:off x="2426" y="3918"/>
              <a:ext cx="288" cy="35"/>
            </a:xfrm>
            <a:prstGeom prst="rect">
              <a:avLst/>
            </a:prstGeom>
            <a:blipFill dpi="0" rotWithShape="1">
              <a:blip r:embed="rId11"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5"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576"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837" name="Group 852"/>
          <p:cNvGrpSpPr/>
          <p:nvPr/>
        </p:nvGrpSpPr>
        <p:grpSpPr>
          <a:xfrm>
            <a:off x="91440" y="1734458"/>
            <a:ext cx="1600200" cy="475342"/>
            <a:chOff x="654135" y="0"/>
            <a:chExt cx="2271278" cy="674688"/>
          </a:xfrm>
        </p:grpSpPr>
        <p:grpSp>
          <p:nvGrpSpPr>
            <p:cNvPr id="838" name="Group 40"/>
            <p:cNvGrpSpPr/>
            <p:nvPr/>
          </p:nvGrpSpPr>
          <p:grpSpPr>
            <a:xfrm>
              <a:off x="1143000" y="0"/>
              <a:ext cx="759023" cy="674688"/>
              <a:chOff x="4572000" y="990603"/>
              <a:chExt cx="759023" cy="674688"/>
            </a:xfrm>
          </p:grpSpPr>
          <p:grpSp>
            <p:nvGrpSpPr>
              <p:cNvPr id="839"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sp>
        <p:nvSpPr>
          <p:cNvPr id="742" name="TextBox 741"/>
          <p:cNvSpPr txBox="1"/>
          <p:nvPr/>
        </p:nvSpPr>
        <p:spPr>
          <a:xfrm>
            <a:off x="2020824" y="2286000"/>
            <a:ext cx="1447800" cy="276999"/>
          </a:xfrm>
          <a:prstGeom prst="rect">
            <a:avLst/>
          </a:prstGeom>
          <a:noFill/>
        </p:spPr>
        <p:txBody>
          <a:bodyPr wrap="square" rtlCol="0">
            <a:spAutoFit/>
          </a:bodyPr>
          <a:lstStyle/>
          <a:p>
            <a:r>
              <a:rPr lang="en-US" sz="1200" b="1" dirty="0">
                <a:latin typeface="Arial" pitchFamily="34" charset="0"/>
                <a:cs typeface="Arial" pitchFamily="34" charset="0"/>
              </a:rPr>
              <a:t>Reservation</a:t>
            </a:r>
          </a:p>
        </p:txBody>
      </p:sp>
      <p:cxnSp>
        <p:nvCxnSpPr>
          <p:cNvPr id="744" name="Straight Arrow Connector 743"/>
          <p:cNvCxnSpPr/>
          <p:nvPr/>
        </p:nvCxnSpPr>
        <p:spPr>
          <a:xfrm rot="10800000" flipV="1">
            <a:off x="1524000" y="2455276"/>
            <a:ext cx="533400" cy="21172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63" name="Group 528"/>
          <p:cNvGrpSpPr>
            <a:grpSpLocks/>
          </p:cNvGrpSpPr>
          <p:nvPr/>
        </p:nvGrpSpPr>
        <p:grpSpPr bwMode="auto">
          <a:xfrm>
            <a:off x="4038600" y="3810000"/>
            <a:ext cx="1321448" cy="589320"/>
            <a:chOff x="64" y="468"/>
            <a:chExt cx="1264" cy="565"/>
          </a:xfrm>
        </p:grpSpPr>
        <p:grpSp>
          <p:nvGrpSpPr>
            <p:cNvPr id="96" name="Group 529"/>
            <p:cNvGrpSpPr>
              <a:grpSpLocks/>
            </p:cNvGrpSpPr>
            <p:nvPr/>
          </p:nvGrpSpPr>
          <p:grpSpPr bwMode="auto">
            <a:xfrm>
              <a:off x="432" y="468"/>
              <a:ext cx="528" cy="305"/>
              <a:chOff x="384" y="2400"/>
              <a:chExt cx="1248" cy="720"/>
            </a:xfrm>
          </p:grpSpPr>
          <p:sp>
            <p:nvSpPr>
              <p:cNvPr id="578"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9"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80"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97" name="Group 533"/>
              <p:cNvGrpSpPr>
                <a:grpSpLocks/>
              </p:cNvGrpSpPr>
              <p:nvPr/>
            </p:nvGrpSpPr>
            <p:grpSpPr bwMode="auto">
              <a:xfrm>
                <a:off x="760" y="2677"/>
                <a:ext cx="502" cy="443"/>
                <a:chOff x="805" y="2677"/>
                <a:chExt cx="502" cy="443"/>
              </a:xfrm>
            </p:grpSpPr>
            <p:sp>
              <p:nvSpPr>
                <p:cNvPr id="584"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85"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582"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83"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577"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sp>
        <p:nvSpPr>
          <p:cNvPr id="586" name="TextBox 585"/>
          <p:cNvSpPr txBox="1"/>
          <p:nvPr/>
        </p:nvSpPr>
        <p:spPr>
          <a:xfrm>
            <a:off x="3276600" y="6176687"/>
            <a:ext cx="1981200" cy="253916"/>
          </a:xfrm>
          <a:prstGeom prst="rect">
            <a:avLst/>
          </a:prstGeom>
          <a:noFill/>
        </p:spPr>
        <p:txBody>
          <a:bodyPr wrap="square" rtlCol="0">
            <a:spAutoFit/>
          </a:bodyPr>
          <a:lstStyle/>
          <a:p>
            <a:pPr algn="ctr"/>
            <a:r>
              <a:rPr lang="en-US" sz="1050" b="1" dirty="0">
                <a:latin typeface="Arial" pitchFamily="34" charset="0"/>
                <a:cs typeface="Arial" pitchFamily="34" charset="0"/>
              </a:rPr>
              <a:t>“Low-Income” Households</a:t>
            </a:r>
          </a:p>
        </p:txBody>
      </p:sp>
      <p:grpSp>
        <p:nvGrpSpPr>
          <p:cNvPr id="100" name="Group 389"/>
          <p:cNvGrpSpPr>
            <a:grpSpLocks/>
          </p:cNvGrpSpPr>
          <p:nvPr/>
        </p:nvGrpSpPr>
        <p:grpSpPr bwMode="auto">
          <a:xfrm>
            <a:off x="4724400" y="5725837"/>
            <a:ext cx="228600" cy="450850"/>
            <a:chOff x="3072" y="1025"/>
            <a:chExt cx="624" cy="1227"/>
          </a:xfrm>
        </p:grpSpPr>
        <p:sp>
          <p:nvSpPr>
            <p:cNvPr id="605" name="Oval 390"/>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606" name="Line 391"/>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07" name="Line 392"/>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08" name="Line 393"/>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09" name="Line 394"/>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10" name="Line 395"/>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101" name="Group 311"/>
          <p:cNvGrpSpPr>
            <a:grpSpLocks/>
          </p:cNvGrpSpPr>
          <p:nvPr/>
        </p:nvGrpSpPr>
        <p:grpSpPr bwMode="auto">
          <a:xfrm>
            <a:off x="3733800" y="5414687"/>
            <a:ext cx="228600" cy="450850"/>
            <a:chOff x="3072" y="1025"/>
            <a:chExt cx="624" cy="1227"/>
          </a:xfrm>
        </p:grpSpPr>
        <p:sp>
          <p:nvSpPr>
            <p:cNvPr id="612" name="Oval 312"/>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613" name="Line 313"/>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14" name="Line 314"/>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15" name="Line 315"/>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16" name="Line 316"/>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17" name="Line 317"/>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102" name="Group 318"/>
          <p:cNvGrpSpPr>
            <a:grpSpLocks/>
          </p:cNvGrpSpPr>
          <p:nvPr/>
        </p:nvGrpSpPr>
        <p:grpSpPr bwMode="auto">
          <a:xfrm>
            <a:off x="3352800" y="5567087"/>
            <a:ext cx="228600" cy="450850"/>
            <a:chOff x="3072" y="1025"/>
            <a:chExt cx="624" cy="1227"/>
          </a:xfrm>
        </p:grpSpPr>
        <p:sp>
          <p:nvSpPr>
            <p:cNvPr id="619" name="Oval 319"/>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620" name="Line 320"/>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21" name="Line 321"/>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22" name="Line 322"/>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23" name="Line 323"/>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24" name="Line 324"/>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103" name="Group 325"/>
          <p:cNvGrpSpPr>
            <a:grpSpLocks/>
          </p:cNvGrpSpPr>
          <p:nvPr/>
        </p:nvGrpSpPr>
        <p:grpSpPr bwMode="auto">
          <a:xfrm>
            <a:off x="4114800" y="5643287"/>
            <a:ext cx="228600" cy="450850"/>
            <a:chOff x="3072" y="1025"/>
            <a:chExt cx="624" cy="1227"/>
          </a:xfrm>
        </p:grpSpPr>
        <p:sp>
          <p:nvSpPr>
            <p:cNvPr id="626" name="Oval 326"/>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627" name="Line 327"/>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28" name="Line 328"/>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29" name="Line 329"/>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30" name="Line 330"/>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631" name="Line 331"/>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321" name="Group 2"/>
          <p:cNvGrpSpPr>
            <a:grpSpLocks/>
          </p:cNvGrpSpPr>
          <p:nvPr/>
        </p:nvGrpSpPr>
        <p:grpSpPr bwMode="auto">
          <a:xfrm>
            <a:off x="3195168" y="4784466"/>
            <a:ext cx="517474" cy="517474"/>
            <a:chOff x="2256" y="720"/>
            <a:chExt cx="960" cy="960"/>
          </a:xfrm>
        </p:grpSpPr>
        <p:sp>
          <p:nvSpPr>
            <p:cNvPr id="322" name="Oval 3"/>
            <p:cNvSpPr>
              <a:spLocks noChangeArrowheads="1"/>
            </p:cNvSpPr>
            <p:nvPr/>
          </p:nvSpPr>
          <p:spPr bwMode="auto">
            <a:xfrm>
              <a:off x="2256" y="720"/>
              <a:ext cx="960" cy="960"/>
            </a:xfrm>
            <a:prstGeom prst="ellipse">
              <a:avLst/>
            </a:prstGeom>
            <a:solidFill>
              <a:schemeClr val="bg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23" name="AutoShape 4"/>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333399"/>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24" name="WordArt 5"/>
            <p:cNvSpPr>
              <a:spLocks noChangeArrowheads="1" noChangeShapeType="1" noTextEdit="1"/>
            </p:cNvSpPr>
            <p:nvPr/>
          </p:nvSpPr>
          <p:spPr bwMode="auto">
            <a:xfrm>
              <a:off x="2573" y="950"/>
              <a:ext cx="237" cy="504"/>
            </a:xfrm>
            <a:prstGeom prst="rect">
              <a:avLst/>
            </a:prstGeom>
          </p:spPr>
          <p:txBody>
            <a:bodyPr wrap="none" fromWordArt="1">
              <a:prstTxWarp prst="textPlain">
                <a:avLst>
                  <a:gd name="adj" fmla="val 50000"/>
                </a:avLst>
              </a:prstTxWarp>
            </a:bodyPr>
            <a:lstStyle/>
            <a:p>
              <a:pPr algn="ctr" rtl="0"/>
              <a:r>
                <a:rPr lang="en-US" sz="3600" kern="10" spc="0" dirty="0">
                  <a:ln w="9525">
                    <a:noFill/>
                    <a:round/>
                    <a:headEnd/>
                    <a:tailEnd/>
                  </a:ln>
                  <a:solidFill>
                    <a:srgbClr val="333399"/>
                  </a:solidFill>
                  <a:effectLst/>
                  <a:latin typeface="Arial Black"/>
                </a:rPr>
                <a:t>1</a:t>
              </a:r>
            </a:p>
          </p:txBody>
        </p:sp>
      </p:grpSp>
      <p:grpSp>
        <p:nvGrpSpPr>
          <p:cNvPr id="325" name="Group 6"/>
          <p:cNvGrpSpPr>
            <a:grpSpLocks noChangeAspect="1"/>
          </p:cNvGrpSpPr>
          <p:nvPr/>
        </p:nvGrpSpPr>
        <p:grpSpPr bwMode="auto">
          <a:xfrm>
            <a:off x="3365318" y="2527157"/>
            <a:ext cx="521786" cy="521786"/>
            <a:chOff x="3312" y="720"/>
            <a:chExt cx="960" cy="960"/>
          </a:xfrm>
        </p:grpSpPr>
        <p:sp>
          <p:nvSpPr>
            <p:cNvPr id="326" name="Oval 7"/>
            <p:cNvSpPr>
              <a:spLocks noChangeAspect="1" noChangeArrowheads="1"/>
            </p:cNvSpPr>
            <p:nvPr/>
          </p:nvSpPr>
          <p:spPr bwMode="auto">
            <a:xfrm>
              <a:off x="3312" y="720"/>
              <a:ext cx="960" cy="960"/>
            </a:xfrm>
            <a:prstGeom prst="ellipse">
              <a:avLst/>
            </a:prstGeom>
            <a:solidFill>
              <a:schemeClr val="bg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27" name="AutoShape 8"/>
            <p:cNvSpPr>
              <a:spLocks noChangeAspect="1" noChangeArrowheads="1"/>
            </p:cNvSpPr>
            <p:nvPr/>
          </p:nvSpPr>
          <p:spPr bwMode="auto">
            <a:xfrm>
              <a:off x="3312"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333399"/>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28" name="WordArt 9"/>
            <p:cNvSpPr>
              <a:spLocks noChangeAspect="1" noChangeArrowheads="1" noChangeShapeType="1" noTextEdit="1"/>
            </p:cNvSpPr>
            <p:nvPr/>
          </p:nvSpPr>
          <p:spPr bwMode="auto">
            <a:xfrm>
              <a:off x="3633" y="950"/>
              <a:ext cx="307" cy="504"/>
            </a:xfrm>
            <a:prstGeom prst="rect">
              <a:avLst/>
            </a:prstGeom>
          </p:spPr>
          <p:txBody>
            <a:bodyPr wrap="none" fromWordArt="1">
              <a:prstTxWarp prst="textPlain">
                <a:avLst>
                  <a:gd name="adj" fmla="val 50000"/>
                </a:avLst>
              </a:prstTxWarp>
            </a:bodyPr>
            <a:lstStyle/>
            <a:p>
              <a:pPr algn="ctr" rtl="0"/>
              <a:r>
                <a:rPr lang="en-US" sz="3600" kern="10" spc="0" dirty="0">
                  <a:ln w="9525">
                    <a:noFill/>
                    <a:round/>
                    <a:headEnd/>
                    <a:tailEnd/>
                  </a:ln>
                  <a:solidFill>
                    <a:srgbClr val="333399"/>
                  </a:solidFill>
                  <a:effectLst/>
                  <a:latin typeface="Arial Black"/>
                </a:rPr>
                <a:t>2</a:t>
              </a:r>
            </a:p>
          </p:txBody>
        </p:sp>
      </p:grpSp>
      <p:sp>
        <p:nvSpPr>
          <p:cNvPr id="329" name="TextBox 328"/>
          <p:cNvSpPr txBox="1"/>
          <p:nvPr/>
        </p:nvSpPr>
        <p:spPr>
          <a:xfrm>
            <a:off x="3871358" y="2416628"/>
            <a:ext cx="800219" cy="830997"/>
          </a:xfrm>
          <a:prstGeom prst="rect">
            <a:avLst/>
          </a:prstGeom>
          <a:noFill/>
        </p:spPr>
        <p:txBody>
          <a:bodyPr wrap="none" rtlCol="0">
            <a:spAutoFit/>
          </a:bodyPr>
          <a:lstStyle/>
          <a:p>
            <a:r>
              <a:rPr lang="en-US" sz="4800" b="1" dirty="0">
                <a:solidFill>
                  <a:srgbClr val="C00000"/>
                </a:solidFill>
                <a:latin typeface="Arial Black" pitchFamily="34" charset="0"/>
              </a:rPr>
              <a:t>%</a:t>
            </a:r>
          </a:p>
        </p:txBody>
      </p:sp>
      <p:sp>
        <p:nvSpPr>
          <p:cNvPr id="317" name="Rectangle 85"/>
          <p:cNvSpPr>
            <a:spLocks noChangeAspect="1" noChangeArrowheads="1"/>
          </p:cNvSpPr>
          <p:nvPr/>
        </p:nvSpPr>
        <p:spPr bwMode="auto">
          <a:xfrm>
            <a:off x="5826302" y="3593946"/>
            <a:ext cx="543904" cy="363625"/>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318" name="Rectangle 85"/>
          <p:cNvSpPr>
            <a:spLocks noChangeAspect="1" noChangeArrowheads="1"/>
          </p:cNvSpPr>
          <p:nvPr/>
        </p:nvSpPr>
        <p:spPr bwMode="auto">
          <a:xfrm>
            <a:off x="5826955" y="3593946"/>
            <a:ext cx="543904" cy="363625"/>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319" name="AutoShape 86"/>
          <p:cNvSpPr>
            <a:spLocks noChangeAspect="1" noChangeArrowheads="1"/>
          </p:cNvSpPr>
          <p:nvPr/>
        </p:nvSpPr>
        <p:spPr bwMode="auto">
          <a:xfrm rot="10800000">
            <a:off x="5793453" y="3451997"/>
            <a:ext cx="609601" cy="14090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sp>
        <p:nvSpPr>
          <p:cNvPr id="320" name="Rectangle 85"/>
          <p:cNvSpPr>
            <a:spLocks noChangeAspect="1" noChangeArrowheads="1"/>
          </p:cNvSpPr>
          <p:nvPr/>
        </p:nvSpPr>
        <p:spPr bwMode="auto">
          <a:xfrm>
            <a:off x="6693119" y="3467863"/>
            <a:ext cx="732496" cy="489708"/>
          </a:xfrm>
          <a:prstGeom prst="rect">
            <a:avLst/>
          </a:prstGeom>
          <a:solidFill>
            <a:srgbClr val="C0C0C0"/>
          </a:solidFill>
          <a:ln w="15875">
            <a:solidFill>
              <a:srgbClr val="808080"/>
            </a:solidFill>
            <a:miter lim="800000"/>
            <a:headEnd/>
            <a:tailEnd/>
          </a:ln>
          <a:effectLst/>
        </p:spPr>
        <p:txBody>
          <a:bodyPr wrap="none" anchor="ctr"/>
          <a:lstStyle/>
          <a:p>
            <a:endParaRPr lang="en-US" dirty="0"/>
          </a:p>
        </p:txBody>
      </p:sp>
      <p:sp>
        <p:nvSpPr>
          <p:cNvPr id="330" name="Rectangle 85"/>
          <p:cNvSpPr>
            <a:spLocks noChangeAspect="1" noChangeArrowheads="1"/>
          </p:cNvSpPr>
          <p:nvPr/>
        </p:nvSpPr>
        <p:spPr bwMode="auto">
          <a:xfrm>
            <a:off x="6693999" y="3735898"/>
            <a:ext cx="731616" cy="221673"/>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335" name="TextBox 334"/>
          <p:cNvSpPr txBox="1"/>
          <p:nvPr/>
        </p:nvSpPr>
        <p:spPr>
          <a:xfrm>
            <a:off x="5932182" y="3223397"/>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A</a:t>
            </a:r>
          </a:p>
        </p:txBody>
      </p:sp>
      <p:sp>
        <p:nvSpPr>
          <p:cNvPr id="336" name="TextBox 335"/>
          <p:cNvSpPr txBox="1"/>
          <p:nvPr/>
        </p:nvSpPr>
        <p:spPr>
          <a:xfrm>
            <a:off x="6893296" y="3025277"/>
            <a:ext cx="332143" cy="289310"/>
          </a:xfrm>
          <a:prstGeom prst="rect">
            <a:avLst/>
          </a:prstGeom>
          <a:noFill/>
        </p:spPr>
        <p:txBody>
          <a:bodyPr wrap="none" rtlCol="0">
            <a:spAutoFit/>
          </a:bodyPr>
          <a:lstStyle/>
          <a:p>
            <a:pPr algn="ctr">
              <a:lnSpc>
                <a:spcPct val="80000"/>
              </a:lnSpc>
            </a:pPr>
            <a:r>
              <a:rPr lang="en-US" sz="1600" b="1" dirty="0">
                <a:solidFill>
                  <a:schemeClr val="tx1">
                    <a:lumMod val="65000"/>
                    <a:lumOff val="35000"/>
                  </a:schemeClr>
                </a:solidFill>
                <a:latin typeface="Arial" pitchFamily="34" charset="0"/>
                <a:cs typeface="Arial" pitchFamily="34" charset="0"/>
              </a:rPr>
              <a:t>B</a:t>
            </a:r>
          </a:p>
        </p:txBody>
      </p:sp>
      <p:sp>
        <p:nvSpPr>
          <p:cNvPr id="339" name="Rectangle 85"/>
          <p:cNvSpPr>
            <a:spLocks noChangeAspect="1" noChangeArrowheads="1"/>
          </p:cNvSpPr>
          <p:nvPr/>
        </p:nvSpPr>
        <p:spPr bwMode="auto">
          <a:xfrm>
            <a:off x="6693999" y="3588964"/>
            <a:ext cx="731616" cy="368607"/>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345" name="Rectangle 85"/>
          <p:cNvSpPr>
            <a:spLocks noChangeAspect="1" noChangeArrowheads="1"/>
          </p:cNvSpPr>
          <p:nvPr/>
        </p:nvSpPr>
        <p:spPr bwMode="auto">
          <a:xfrm>
            <a:off x="6693119" y="3467863"/>
            <a:ext cx="732496" cy="489708"/>
          </a:xfrm>
          <a:prstGeom prst="rect">
            <a:avLst/>
          </a:prstGeom>
          <a:solidFill>
            <a:srgbClr val="FFCC00"/>
          </a:solidFill>
          <a:ln w="15875">
            <a:solidFill>
              <a:srgbClr val="808080"/>
            </a:solidFill>
            <a:miter lim="800000"/>
            <a:headEnd/>
            <a:tailEnd/>
          </a:ln>
          <a:effectLst/>
        </p:spPr>
        <p:txBody>
          <a:bodyPr wrap="none" anchor="ctr"/>
          <a:lstStyle/>
          <a:p>
            <a:endParaRPr lang="en-US" dirty="0"/>
          </a:p>
        </p:txBody>
      </p:sp>
      <p:sp>
        <p:nvSpPr>
          <p:cNvPr id="331" name="AutoShape 86"/>
          <p:cNvSpPr>
            <a:spLocks noChangeAspect="1" noChangeArrowheads="1"/>
          </p:cNvSpPr>
          <p:nvPr/>
        </p:nvSpPr>
        <p:spPr bwMode="auto">
          <a:xfrm rot="10800000">
            <a:off x="6648881" y="3276694"/>
            <a:ext cx="820973" cy="189768"/>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endParaRPr lang="en-US" dirty="0"/>
          </a:p>
        </p:txBody>
      </p:sp>
      <p:grpSp>
        <p:nvGrpSpPr>
          <p:cNvPr id="346" name="Group 375"/>
          <p:cNvGrpSpPr>
            <a:grpSpLocks/>
          </p:cNvGrpSpPr>
          <p:nvPr/>
        </p:nvGrpSpPr>
        <p:grpSpPr bwMode="auto">
          <a:xfrm>
            <a:off x="5029200" y="5490887"/>
            <a:ext cx="228600" cy="450850"/>
            <a:chOff x="3072" y="1025"/>
            <a:chExt cx="624" cy="1227"/>
          </a:xfrm>
        </p:grpSpPr>
        <p:sp>
          <p:nvSpPr>
            <p:cNvPr id="347" name="Oval 376"/>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48" name="Line 377"/>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349" name="Line 378"/>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350" name="Line 379"/>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351" name="Line 380"/>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352" name="Line 381"/>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353" name="Group 382"/>
          <p:cNvGrpSpPr>
            <a:grpSpLocks/>
          </p:cNvGrpSpPr>
          <p:nvPr/>
        </p:nvGrpSpPr>
        <p:grpSpPr bwMode="auto">
          <a:xfrm>
            <a:off x="4419600" y="5338487"/>
            <a:ext cx="228600" cy="450850"/>
            <a:chOff x="3072" y="1025"/>
            <a:chExt cx="624" cy="1227"/>
          </a:xfrm>
        </p:grpSpPr>
        <p:sp>
          <p:nvSpPr>
            <p:cNvPr id="354" name="Oval 383"/>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55" name="Line 384"/>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356" name="Line 385"/>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357" name="Line 386"/>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358" name="Line 387"/>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359" name="Line 388"/>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6" name="Title 5"/>
          <p:cNvSpPr>
            <a:spLocks noGrp="1"/>
          </p:cNvSpPr>
          <p:nvPr>
            <p:ph type="title" idx="4294967295"/>
          </p:nvPr>
        </p:nvSpPr>
        <p:spPr>
          <a:xfrm>
            <a:off x="0" y="-1143000"/>
            <a:ext cx="8229600" cy="884237"/>
          </a:xfrm>
        </p:spPr>
        <p:txBody>
          <a:bodyPr>
            <a:normAutofit/>
          </a:bodyPr>
          <a:lstStyle/>
          <a:p>
            <a:r>
              <a:rPr lang="en-US" dirty="0"/>
              <a:t>Minimum Set-Aside</a:t>
            </a:r>
          </a:p>
        </p:txBody>
      </p:sp>
      <p:sp>
        <p:nvSpPr>
          <p:cNvPr id="222" name="Rectangle 221"/>
          <p:cNvSpPr/>
          <p:nvPr/>
        </p:nvSpPr>
        <p:spPr>
          <a:xfrm>
            <a:off x="-1360350" y="2455276"/>
            <a:ext cx="1074600" cy="2621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77A2F8EF-9B8E-AD14-0D5D-2E7A1A2FEA70}"/>
              </a:ext>
            </a:extLst>
          </p:cNvPr>
          <p:cNvSpPr>
            <a:spLocks noGrp="1"/>
          </p:cNvSpPr>
          <p:nvPr>
            <p:ph type="dt" sz="half" idx="2"/>
          </p:nvPr>
        </p:nvSpPr>
        <p:spPr/>
        <p:txBody>
          <a:bodyPr/>
          <a:lstStyle/>
          <a:p>
            <a:r>
              <a:rPr lang="en-US"/>
              <a:t>September 7, 2022</a:t>
            </a:r>
            <a:endParaRPr lang="en-US" dirty="0"/>
          </a:p>
        </p:txBody>
      </p:sp>
      <p:sp>
        <p:nvSpPr>
          <p:cNvPr id="4" name="Footer Placeholder 3">
            <a:extLst>
              <a:ext uri="{FF2B5EF4-FFF2-40B4-BE49-F238E27FC236}">
                <a16:creationId xmlns:a16="http://schemas.microsoft.com/office/drawing/2014/main" id="{A131F4A5-502A-47A5-2FD3-9BDB3D964ADD}"/>
              </a:ext>
            </a:extLst>
          </p:cNvPr>
          <p:cNvSpPr>
            <a:spLocks noGrp="1"/>
          </p:cNvSpPr>
          <p:nvPr>
            <p:ph type="ftr" sz="quarter" idx="3"/>
          </p:nvPr>
        </p:nvSpPr>
        <p:spPr/>
        <p:txBody>
          <a:bodyPr/>
          <a:lstStyle/>
          <a:p>
            <a:r>
              <a:rPr lang="en-US"/>
              <a:t>www.novoco.com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5"/>
                                        </p:tgtEl>
                                        <p:attrNameLst>
                                          <p:attrName>style.visibility</p:attrName>
                                        </p:attrNameLst>
                                      </p:cBhvr>
                                      <p:to>
                                        <p:strVal val="visible"/>
                                      </p:to>
                                    </p:set>
                                  </p:childTnLst>
                                </p:cTn>
                              </p:par>
                              <p:par>
                                <p:cTn id="11" presetID="50" presetClass="entr" presetSubtype="0" decel="100000" fill="hold" grpId="0" nodeType="withEffect">
                                  <p:stCondLst>
                                    <p:cond delay="0"/>
                                  </p:stCondLst>
                                  <p:childTnLst>
                                    <p:set>
                                      <p:cBhvr>
                                        <p:cTn id="12" dur="1" fill="hold">
                                          <p:stCondLst>
                                            <p:cond delay="0"/>
                                          </p:stCondLst>
                                        </p:cTn>
                                        <p:tgtEl>
                                          <p:spTgt spid="329"/>
                                        </p:tgtEl>
                                        <p:attrNameLst>
                                          <p:attrName>style.visibility</p:attrName>
                                        </p:attrNameLst>
                                      </p:cBhvr>
                                      <p:to>
                                        <p:strVal val="visible"/>
                                      </p:to>
                                    </p:set>
                                    <p:anim calcmode="lin" valueType="num">
                                      <p:cBhvr>
                                        <p:cTn id="13" dur="500" fill="hold"/>
                                        <p:tgtEl>
                                          <p:spTgt spid="329"/>
                                        </p:tgtEl>
                                        <p:attrNameLst>
                                          <p:attrName>ppt_w</p:attrName>
                                        </p:attrNameLst>
                                      </p:cBhvr>
                                      <p:tavLst>
                                        <p:tav tm="0">
                                          <p:val>
                                            <p:strVal val="#ppt_w+.3"/>
                                          </p:val>
                                        </p:tav>
                                        <p:tav tm="100000">
                                          <p:val>
                                            <p:strVal val="#ppt_w"/>
                                          </p:val>
                                        </p:tav>
                                      </p:tavLst>
                                    </p:anim>
                                    <p:anim calcmode="lin" valueType="num">
                                      <p:cBhvr>
                                        <p:cTn id="14" dur="500" fill="hold"/>
                                        <p:tgtEl>
                                          <p:spTgt spid="329"/>
                                        </p:tgtEl>
                                        <p:attrNameLst>
                                          <p:attrName>ppt_h</p:attrName>
                                        </p:attrNameLst>
                                      </p:cBhvr>
                                      <p:tavLst>
                                        <p:tav tm="0">
                                          <p:val>
                                            <p:strVal val="#ppt_h"/>
                                          </p:val>
                                        </p:tav>
                                        <p:tav tm="100000">
                                          <p:val>
                                            <p:strVal val="#ppt_h"/>
                                          </p:val>
                                        </p:tav>
                                      </p:tavLst>
                                    </p:anim>
                                    <p:animEffect transition="in" filter="fade">
                                      <p:cBhvr>
                                        <p:cTn id="15" dur="500"/>
                                        <p:tgtEl>
                                          <p:spTgt spid="32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1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1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1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3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2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3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3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339"/>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34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345"/>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33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330"/>
                                        </p:tgtEl>
                                        <p:attrNameLst>
                                          <p:attrName>style.visibility</p:attrName>
                                        </p:attrNameLst>
                                      </p:cBhvr>
                                      <p:to>
                                        <p:strVal val="hidden"/>
                                      </p:to>
                                    </p:set>
                                  </p:childTnLst>
                                </p:cTn>
                              </p:par>
                              <p:par>
                                <p:cTn id="50" presetID="1" presetClass="entr" presetSubtype="0" fill="hold" grpId="2" nodeType="withEffect">
                                  <p:stCondLst>
                                    <p:cond delay="0"/>
                                  </p:stCondLst>
                                  <p:childTnLst>
                                    <p:set>
                                      <p:cBhvr>
                                        <p:cTn id="51"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52" fill="hold" display="0">
                  <p:stCondLst>
                    <p:cond delay="indefinite"/>
                  </p:stCondLst>
                  <p:endCondLst>
                    <p:cond evt="onNext" delay="0">
                      <p:tgtEl>
                        <p:sldTgt/>
                      </p:tgtEl>
                    </p:cond>
                    <p:cond evt="onPrev" delay="0">
                      <p:tgtEl>
                        <p:sldTgt/>
                      </p:tgtEl>
                    </p:cond>
                    <p:cond evt="onStopAudio" delay="0">
                      <p:tgtEl>
                        <p:sldTgt/>
                      </p:tgtEl>
                    </p:cond>
                  </p:endCondLst>
                </p:cTn>
                <p:tgtEl>
                  <p:spTgt spid="1161"/>
                </p:tgtEl>
              </p:cMediaNode>
            </p:audio>
            <p:audio>
              <p:cMediaNode>
                <p:cTn id="53" fill="hold" display="0">
                  <p:stCondLst>
                    <p:cond delay="indefinite"/>
                  </p:stCondLst>
                  <p:endCondLst>
                    <p:cond evt="onNext" delay="0">
                      <p:tgtEl>
                        <p:sldTgt/>
                      </p:tgtEl>
                    </p:cond>
                    <p:cond evt="onPrev" delay="0">
                      <p:tgtEl>
                        <p:sldTgt/>
                      </p:tgtEl>
                    </p:cond>
                    <p:cond evt="onStopAudio" delay="0">
                      <p:tgtEl>
                        <p:sldTgt/>
                      </p:tgtEl>
                    </p:cond>
                  </p:endCondLst>
                </p:cTn>
                <p:tgtEl>
                  <p:spTgt spid="1162"/>
                </p:tgtEl>
              </p:cMediaNode>
            </p:audio>
          </p:childTnLst>
        </p:cTn>
      </p:par>
    </p:tnLst>
    <p:bldLst>
      <p:bldP spid="329" grpId="0"/>
      <p:bldP spid="317" grpId="0" animBg="1"/>
      <p:bldP spid="318" grpId="0" animBg="1"/>
      <p:bldP spid="319" grpId="0" animBg="1"/>
      <p:bldP spid="320" grpId="0" animBg="1"/>
      <p:bldP spid="330" grpId="0" animBg="1"/>
      <p:bldP spid="330" grpId="1" animBg="1"/>
      <p:bldP spid="335" grpId="0"/>
      <p:bldP spid="336" grpId="0"/>
      <p:bldP spid="339" grpId="0" animBg="1"/>
      <p:bldP spid="339" grpId="1" animBg="1"/>
      <p:bldP spid="345" grpId="0" animBg="1"/>
      <p:bldP spid="345" grpId="1" animBg="1"/>
      <p:bldP spid="345" grpId="2" animBg="1"/>
      <p:bldP spid="3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8" name="Group 277">
            <a:extLst>
              <a:ext uri="{FF2B5EF4-FFF2-40B4-BE49-F238E27FC236}">
                <a16:creationId xmlns:a16="http://schemas.microsoft.com/office/drawing/2014/main" id="{572EEFC2-A69D-A723-6C09-DA888EF966A7}"/>
              </a:ext>
            </a:extLst>
          </p:cNvPr>
          <p:cNvGrpSpPr/>
          <p:nvPr/>
        </p:nvGrpSpPr>
        <p:grpSpPr>
          <a:xfrm>
            <a:off x="-42532" y="3638266"/>
            <a:ext cx="1771954" cy="1416250"/>
            <a:chOff x="-42532" y="3638266"/>
            <a:chExt cx="1771954" cy="1416250"/>
          </a:xfrm>
        </p:grpSpPr>
        <p:sp>
          <p:nvSpPr>
            <p:cNvPr id="279" name="TextBox 278">
              <a:extLst>
                <a:ext uri="{FF2B5EF4-FFF2-40B4-BE49-F238E27FC236}">
                  <a16:creationId xmlns:a16="http://schemas.microsoft.com/office/drawing/2014/main" id="{E1D8FC4B-94C4-4BE9-CB53-2B4DB4A6A95A}"/>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280" name="Freeform: Shape 279">
              <a:extLst>
                <a:ext uri="{FF2B5EF4-FFF2-40B4-BE49-F238E27FC236}">
                  <a16:creationId xmlns:a16="http://schemas.microsoft.com/office/drawing/2014/main" id="{E24FAC03-67E2-316E-7D6C-82BB218EBC29}"/>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1" name="Group 280">
              <a:extLst>
                <a:ext uri="{FF2B5EF4-FFF2-40B4-BE49-F238E27FC236}">
                  <a16:creationId xmlns:a16="http://schemas.microsoft.com/office/drawing/2014/main" id="{F17B629B-ED1B-C8DE-9E40-93D01A73AA12}"/>
                </a:ext>
              </a:extLst>
            </p:cNvPr>
            <p:cNvGrpSpPr/>
            <p:nvPr/>
          </p:nvGrpSpPr>
          <p:grpSpPr>
            <a:xfrm>
              <a:off x="763586" y="3638266"/>
              <a:ext cx="587500" cy="847218"/>
              <a:chOff x="466406" y="3706846"/>
              <a:chExt cx="587500" cy="847218"/>
            </a:xfrm>
          </p:grpSpPr>
          <p:grpSp>
            <p:nvGrpSpPr>
              <p:cNvPr id="282" name="Group 281">
                <a:extLst>
                  <a:ext uri="{FF2B5EF4-FFF2-40B4-BE49-F238E27FC236}">
                    <a16:creationId xmlns:a16="http://schemas.microsoft.com/office/drawing/2014/main" id="{9E08DDA5-95C3-1706-2DA5-9F35F8B7290E}"/>
                  </a:ext>
                </a:extLst>
              </p:cNvPr>
              <p:cNvGrpSpPr/>
              <p:nvPr/>
            </p:nvGrpSpPr>
            <p:grpSpPr>
              <a:xfrm>
                <a:off x="761213" y="3706846"/>
                <a:ext cx="235737" cy="283757"/>
                <a:chOff x="1062414" y="3692558"/>
                <a:chExt cx="272350" cy="327828"/>
              </a:xfrm>
            </p:grpSpPr>
            <p:cxnSp>
              <p:nvCxnSpPr>
                <p:cNvPr id="284" name="Straight Connector 283">
                  <a:extLst>
                    <a:ext uri="{FF2B5EF4-FFF2-40B4-BE49-F238E27FC236}">
                      <a16:creationId xmlns:a16="http://schemas.microsoft.com/office/drawing/2014/main" id="{07781BFF-114F-0346-F8C1-919340AE01DC}"/>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85" name="Picture 2" descr="North Carolina state flag">
                  <a:extLst>
                    <a:ext uri="{FF2B5EF4-FFF2-40B4-BE49-F238E27FC236}">
                      <a16:creationId xmlns:a16="http://schemas.microsoft.com/office/drawing/2014/main" id="{479A676D-66CA-B5AA-D1D0-C2861A4D32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283" name="Picture 282">
                <a:extLst>
                  <a:ext uri="{FF2B5EF4-FFF2-40B4-BE49-F238E27FC236}">
                    <a16:creationId xmlns:a16="http://schemas.microsoft.com/office/drawing/2014/main" id="{8C9D9D11-0D3D-55EC-4794-FCA07E3E253E}"/>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pic>
        <p:nvPicPr>
          <p:cNvPr id="3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3" name="TextBox 632"/>
          <p:cNvSpPr txBox="1"/>
          <p:nvPr/>
        </p:nvSpPr>
        <p:spPr>
          <a:xfrm>
            <a:off x="5595994" y="939869"/>
            <a:ext cx="3709326" cy="1169551"/>
          </a:xfrm>
          <a:prstGeom prst="rect">
            <a:avLst/>
          </a:prstGeom>
          <a:noFill/>
        </p:spPr>
        <p:txBody>
          <a:bodyPr wrap="square" rtlCol="0">
            <a:spAutoFit/>
          </a:bodyPr>
          <a:lstStyle/>
          <a:p>
            <a:r>
              <a:rPr lang="en-US" sz="1400" b="1" dirty="0">
                <a:latin typeface="Arial" pitchFamily="34" charset="0"/>
                <a:cs typeface="Arial" pitchFamily="34" charset="0"/>
              </a:rPr>
              <a:t>Set aside at least </a:t>
            </a:r>
            <a:r>
              <a:rPr lang="en-US" sz="2000" b="1" dirty="0">
                <a:solidFill>
                  <a:srgbClr val="009900"/>
                </a:solidFill>
                <a:latin typeface="Arial" pitchFamily="34" charset="0"/>
                <a:cs typeface="Arial" pitchFamily="34" charset="0"/>
              </a:rPr>
              <a:t>20%</a:t>
            </a:r>
            <a:r>
              <a:rPr lang="en-US" sz="1600" b="1" dirty="0">
                <a:solidFill>
                  <a:srgbClr val="009900"/>
                </a:solidFill>
                <a:latin typeface="Arial" pitchFamily="34" charset="0"/>
                <a:cs typeface="Arial" pitchFamily="34" charset="0"/>
              </a:rPr>
              <a:t> of units </a:t>
            </a:r>
            <a:r>
              <a:rPr lang="en-US" sz="1400" b="1" dirty="0">
                <a:latin typeface="Arial" pitchFamily="34" charset="0"/>
                <a:cs typeface="Arial" pitchFamily="34" charset="0"/>
              </a:rPr>
              <a:t>in a project to be rent restricted for households with incomes at or below </a:t>
            </a:r>
            <a:r>
              <a:rPr lang="en-US" sz="2000" b="1" dirty="0">
                <a:solidFill>
                  <a:srgbClr val="009900"/>
                </a:solidFill>
                <a:latin typeface="Arial" pitchFamily="34" charset="0"/>
                <a:cs typeface="Arial" pitchFamily="34" charset="0"/>
              </a:rPr>
              <a:t>50%</a:t>
            </a:r>
            <a:r>
              <a:rPr lang="en-US" sz="1600" b="1" dirty="0">
                <a:solidFill>
                  <a:srgbClr val="009900"/>
                </a:solidFill>
                <a:latin typeface="Arial" pitchFamily="34" charset="0"/>
                <a:cs typeface="Arial" pitchFamily="34" charset="0"/>
              </a:rPr>
              <a:t> of area median income</a:t>
            </a:r>
            <a:endParaRPr lang="en-US" sz="1200" b="1" dirty="0">
              <a:latin typeface="Arial" pitchFamily="34" charset="0"/>
              <a:cs typeface="Arial" pitchFamily="34" charset="0"/>
            </a:endParaRPr>
          </a:p>
        </p:txBody>
      </p:sp>
      <p:sp>
        <p:nvSpPr>
          <p:cNvPr id="591"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CEBB9A"/>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5"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6" name="Group 175"/>
          <p:cNvGrpSpPr>
            <a:grpSpLocks/>
          </p:cNvGrpSpPr>
          <p:nvPr/>
        </p:nvGrpSpPr>
        <p:grpSpPr bwMode="auto">
          <a:xfrm>
            <a:off x="3657599" y="3176940"/>
            <a:ext cx="612132" cy="504797"/>
            <a:chOff x="720" y="2016"/>
            <a:chExt cx="2112" cy="1539"/>
          </a:xfrm>
        </p:grpSpPr>
        <p:sp>
          <p:nvSpPr>
            <p:cNvPr id="1105"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06"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 name="Group 178"/>
            <p:cNvGrpSpPr>
              <a:grpSpLocks/>
            </p:cNvGrpSpPr>
            <p:nvPr/>
          </p:nvGrpSpPr>
          <p:grpSpPr bwMode="auto">
            <a:xfrm>
              <a:off x="1005" y="2139"/>
              <a:ext cx="400" cy="429"/>
              <a:chOff x="1680" y="3120"/>
              <a:chExt cx="336" cy="336"/>
            </a:xfrm>
          </p:grpSpPr>
          <p:sp>
            <p:nvSpPr>
              <p:cNvPr id="1145"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6"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108"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 name="Group 182"/>
            <p:cNvGrpSpPr>
              <a:grpSpLocks/>
            </p:cNvGrpSpPr>
            <p:nvPr/>
          </p:nvGrpSpPr>
          <p:grpSpPr bwMode="auto">
            <a:xfrm>
              <a:off x="1005" y="2139"/>
              <a:ext cx="400" cy="429"/>
              <a:chOff x="1680" y="3120"/>
              <a:chExt cx="336" cy="336"/>
            </a:xfrm>
          </p:grpSpPr>
          <p:sp>
            <p:nvSpPr>
              <p:cNvPr id="1143"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4"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9" name="Group 185"/>
            <p:cNvGrpSpPr>
              <a:grpSpLocks/>
            </p:cNvGrpSpPr>
            <p:nvPr/>
          </p:nvGrpSpPr>
          <p:grpSpPr bwMode="auto">
            <a:xfrm>
              <a:off x="1576" y="2139"/>
              <a:ext cx="400" cy="429"/>
              <a:chOff x="1680" y="3120"/>
              <a:chExt cx="336" cy="336"/>
            </a:xfrm>
          </p:grpSpPr>
          <p:sp>
            <p:nvSpPr>
              <p:cNvPr id="1141"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2"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0" name="Group 188"/>
            <p:cNvGrpSpPr>
              <a:grpSpLocks/>
            </p:cNvGrpSpPr>
            <p:nvPr/>
          </p:nvGrpSpPr>
          <p:grpSpPr bwMode="auto">
            <a:xfrm>
              <a:off x="2147" y="2139"/>
              <a:ext cx="400" cy="429"/>
              <a:chOff x="1680" y="3120"/>
              <a:chExt cx="336" cy="336"/>
            </a:xfrm>
          </p:grpSpPr>
          <p:sp>
            <p:nvSpPr>
              <p:cNvPr id="1139"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0"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1" name="Group 191"/>
            <p:cNvGrpSpPr>
              <a:grpSpLocks/>
            </p:cNvGrpSpPr>
            <p:nvPr/>
          </p:nvGrpSpPr>
          <p:grpSpPr bwMode="auto">
            <a:xfrm>
              <a:off x="1094" y="3055"/>
              <a:ext cx="1372" cy="497"/>
              <a:chOff x="1111" y="3055"/>
              <a:chExt cx="1372" cy="497"/>
            </a:xfrm>
          </p:grpSpPr>
          <p:grpSp>
            <p:nvGrpSpPr>
              <p:cNvPr id="12" name="Group 192"/>
              <p:cNvGrpSpPr>
                <a:grpSpLocks/>
              </p:cNvGrpSpPr>
              <p:nvPr/>
            </p:nvGrpSpPr>
            <p:grpSpPr bwMode="auto">
              <a:xfrm>
                <a:off x="1584" y="3136"/>
                <a:ext cx="410" cy="416"/>
                <a:chOff x="2199" y="3610"/>
                <a:chExt cx="345" cy="326"/>
              </a:xfrm>
            </p:grpSpPr>
            <p:grpSp>
              <p:nvGrpSpPr>
                <p:cNvPr id="13" name="Group 193"/>
                <p:cNvGrpSpPr>
                  <a:grpSpLocks/>
                </p:cNvGrpSpPr>
                <p:nvPr/>
              </p:nvGrpSpPr>
              <p:grpSpPr bwMode="auto">
                <a:xfrm>
                  <a:off x="2199" y="3610"/>
                  <a:ext cx="345" cy="326"/>
                  <a:chOff x="2199" y="3610"/>
                  <a:chExt cx="345" cy="326"/>
                </a:xfrm>
              </p:grpSpPr>
              <p:sp>
                <p:nvSpPr>
                  <p:cNvPr id="1135"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4" name="Group 195"/>
                  <p:cNvGrpSpPr>
                    <a:grpSpLocks/>
                  </p:cNvGrpSpPr>
                  <p:nvPr/>
                </p:nvGrpSpPr>
                <p:grpSpPr bwMode="auto">
                  <a:xfrm>
                    <a:off x="2228" y="3648"/>
                    <a:ext cx="288" cy="288"/>
                    <a:chOff x="2208" y="3648"/>
                    <a:chExt cx="288" cy="288"/>
                  </a:xfrm>
                </p:grpSpPr>
                <p:sp>
                  <p:nvSpPr>
                    <p:cNvPr id="1137"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8"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134"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128"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9"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0"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1"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2"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5" name="Group 204"/>
            <p:cNvGrpSpPr>
              <a:grpSpLocks/>
            </p:cNvGrpSpPr>
            <p:nvPr/>
          </p:nvGrpSpPr>
          <p:grpSpPr bwMode="auto">
            <a:xfrm>
              <a:off x="1093" y="2323"/>
              <a:ext cx="1372" cy="221"/>
              <a:chOff x="1093" y="2323"/>
              <a:chExt cx="1372" cy="221"/>
            </a:xfrm>
          </p:grpSpPr>
          <p:sp>
            <p:nvSpPr>
              <p:cNvPr id="1121"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2"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3"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4"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5"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6"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6" name="Group 211"/>
            <p:cNvGrpSpPr>
              <a:grpSpLocks/>
            </p:cNvGrpSpPr>
            <p:nvPr/>
          </p:nvGrpSpPr>
          <p:grpSpPr bwMode="auto">
            <a:xfrm>
              <a:off x="1094" y="2707"/>
              <a:ext cx="1372" cy="221"/>
              <a:chOff x="1093" y="2323"/>
              <a:chExt cx="1372" cy="221"/>
            </a:xfrm>
          </p:grpSpPr>
          <p:sp>
            <p:nvSpPr>
              <p:cNvPr id="1115"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6"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7"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8"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9"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0"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2" name="Group 1" hidden="1"/>
          <p:cNvGrpSpPr/>
          <p:nvPr/>
        </p:nvGrpSpPr>
        <p:grpSpPr>
          <a:xfrm>
            <a:off x="5175880" y="780705"/>
            <a:ext cx="1986920" cy="1110259"/>
            <a:chOff x="5175880" y="780705"/>
            <a:chExt cx="1986920" cy="1110259"/>
          </a:xfrm>
        </p:grpSpPr>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7" name="Rounded Rectangle 466"/>
            <p:cNvSpPr/>
            <p:nvPr/>
          </p:nvSpPr>
          <p:spPr>
            <a:xfrm>
              <a:off x="5465919" y="780706"/>
              <a:ext cx="416240" cy="78044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470" name="Straight Connector 469"/>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5"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18"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6"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19"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7"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7"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20"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7"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7"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8"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grpSp>
        <p:nvGrpSpPr>
          <p:cNvPr id="31" name="Group 313"/>
          <p:cNvGrpSpPr>
            <a:grpSpLocks/>
          </p:cNvGrpSpPr>
          <p:nvPr/>
        </p:nvGrpSpPr>
        <p:grpSpPr bwMode="auto">
          <a:xfrm>
            <a:off x="3959866" y="3479184"/>
            <a:ext cx="612133" cy="504797"/>
            <a:chOff x="720" y="2016"/>
            <a:chExt cx="2112" cy="1539"/>
          </a:xfrm>
        </p:grpSpPr>
        <p:sp>
          <p:nvSpPr>
            <p:cNvPr id="1240"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41"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36" name="Group 316"/>
            <p:cNvGrpSpPr>
              <a:grpSpLocks/>
            </p:cNvGrpSpPr>
            <p:nvPr/>
          </p:nvGrpSpPr>
          <p:grpSpPr bwMode="auto">
            <a:xfrm>
              <a:off x="1005" y="2139"/>
              <a:ext cx="400" cy="429"/>
              <a:chOff x="1680" y="3120"/>
              <a:chExt cx="336" cy="336"/>
            </a:xfrm>
          </p:grpSpPr>
          <p:sp>
            <p:nvSpPr>
              <p:cNvPr id="1280"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81"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243"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37" name="Group 320"/>
            <p:cNvGrpSpPr>
              <a:grpSpLocks/>
            </p:cNvGrpSpPr>
            <p:nvPr/>
          </p:nvGrpSpPr>
          <p:grpSpPr bwMode="auto">
            <a:xfrm>
              <a:off x="1005" y="2139"/>
              <a:ext cx="400" cy="429"/>
              <a:chOff x="1680" y="3120"/>
              <a:chExt cx="336" cy="336"/>
            </a:xfrm>
          </p:grpSpPr>
          <p:sp>
            <p:nvSpPr>
              <p:cNvPr id="1278"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9"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38" name="Group 323"/>
            <p:cNvGrpSpPr>
              <a:grpSpLocks/>
            </p:cNvGrpSpPr>
            <p:nvPr/>
          </p:nvGrpSpPr>
          <p:grpSpPr bwMode="auto">
            <a:xfrm>
              <a:off x="1576" y="2139"/>
              <a:ext cx="400" cy="429"/>
              <a:chOff x="1680" y="3120"/>
              <a:chExt cx="336" cy="336"/>
            </a:xfrm>
          </p:grpSpPr>
          <p:sp>
            <p:nvSpPr>
              <p:cNvPr id="1276"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7"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39" name="Group 326"/>
            <p:cNvGrpSpPr>
              <a:grpSpLocks/>
            </p:cNvGrpSpPr>
            <p:nvPr/>
          </p:nvGrpSpPr>
          <p:grpSpPr bwMode="auto">
            <a:xfrm>
              <a:off x="2147" y="2139"/>
              <a:ext cx="400" cy="429"/>
              <a:chOff x="1680" y="3120"/>
              <a:chExt cx="336" cy="336"/>
            </a:xfrm>
          </p:grpSpPr>
          <p:sp>
            <p:nvSpPr>
              <p:cNvPr id="1274"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5"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40" name="Group 329"/>
            <p:cNvGrpSpPr>
              <a:grpSpLocks/>
            </p:cNvGrpSpPr>
            <p:nvPr/>
          </p:nvGrpSpPr>
          <p:grpSpPr bwMode="auto">
            <a:xfrm>
              <a:off x="1094" y="3055"/>
              <a:ext cx="1372" cy="497"/>
              <a:chOff x="1111" y="3055"/>
              <a:chExt cx="1372" cy="497"/>
            </a:xfrm>
          </p:grpSpPr>
          <p:grpSp>
            <p:nvGrpSpPr>
              <p:cNvPr id="741" name="Group 330"/>
              <p:cNvGrpSpPr>
                <a:grpSpLocks/>
              </p:cNvGrpSpPr>
              <p:nvPr/>
            </p:nvGrpSpPr>
            <p:grpSpPr bwMode="auto">
              <a:xfrm>
                <a:off x="1584" y="3136"/>
                <a:ext cx="410" cy="416"/>
                <a:chOff x="2199" y="3610"/>
                <a:chExt cx="345" cy="326"/>
              </a:xfrm>
            </p:grpSpPr>
            <p:grpSp>
              <p:nvGrpSpPr>
                <p:cNvPr id="743" name="Group 331"/>
                <p:cNvGrpSpPr>
                  <a:grpSpLocks/>
                </p:cNvGrpSpPr>
                <p:nvPr/>
              </p:nvGrpSpPr>
              <p:grpSpPr bwMode="auto">
                <a:xfrm>
                  <a:off x="2199" y="3610"/>
                  <a:ext cx="345" cy="326"/>
                  <a:chOff x="2199" y="3610"/>
                  <a:chExt cx="345" cy="326"/>
                </a:xfrm>
              </p:grpSpPr>
              <p:sp>
                <p:nvSpPr>
                  <p:cNvPr id="1270"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45" name="Group 333"/>
                  <p:cNvGrpSpPr>
                    <a:grpSpLocks/>
                  </p:cNvGrpSpPr>
                  <p:nvPr/>
                </p:nvGrpSpPr>
                <p:grpSpPr bwMode="auto">
                  <a:xfrm>
                    <a:off x="2228" y="3648"/>
                    <a:ext cx="288" cy="288"/>
                    <a:chOff x="2208" y="3648"/>
                    <a:chExt cx="288" cy="288"/>
                  </a:xfrm>
                </p:grpSpPr>
                <p:sp>
                  <p:nvSpPr>
                    <p:cNvPr id="1272"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3"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269"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263"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4"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5"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6"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7"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46" name="Group 342"/>
            <p:cNvGrpSpPr>
              <a:grpSpLocks/>
            </p:cNvGrpSpPr>
            <p:nvPr/>
          </p:nvGrpSpPr>
          <p:grpSpPr bwMode="auto">
            <a:xfrm>
              <a:off x="1093" y="2323"/>
              <a:ext cx="1372" cy="221"/>
              <a:chOff x="1093" y="2323"/>
              <a:chExt cx="1372" cy="221"/>
            </a:xfrm>
          </p:grpSpPr>
          <p:sp>
            <p:nvSpPr>
              <p:cNvPr id="1256"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7"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8"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9"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0"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1"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47" name="Group 349"/>
            <p:cNvGrpSpPr>
              <a:grpSpLocks/>
            </p:cNvGrpSpPr>
            <p:nvPr/>
          </p:nvGrpSpPr>
          <p:grpSpPr bwMode="auto">
            <a:xfrm>
              <a:off x="1094" y="2707"/>
              <a:ext cx="1372" cy="221"/>
              <a:chOff x="1093" y="2323"/>
              <a:chExt cx="1372" cy="221"/>
            </a:xfrm>
          </p:grpSpPr>
          <p:sp>
            <p:nvSpPr>
              <p:cNvPr id="1250"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1"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2"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3"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4"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5"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748" name="Group 396"/>
          <p:cNvGrpSpPr>
            <a:grpSpLocks/>
          </p:cNvGrpSpPr>
          <p:nvPr/>
        </p:nvGrpSpPr>
        <p:grpSpPr bwMode="auto">
          <a:xfrm>
            <a:off x="3581400" y="3505200"/>
            <a:ext cx="416032" cy="495523"/>
            <a:chOff x="2112" y="3264"/>
            <a:chExt cx="768" cy="912"/>
          </a:xfrm>
        </p:grpSpPr>
        <p:sp>
          <p:nvSpPr>
            <p:cNvPr id="573" name="Rectangle 397"/>
            <p:cNvSpPr>
              <a:spLocks noChangeArrowheads="1"/>
            </p:cNvSpPr>
            <p:nvPr/>
          </p:nvSpPr>
          <p:spPr bwMode="auto">
            <a:xfrm rot="5400000">
              <a:off x="2160" y="3792"/>
              <a:ext cx="672" cy="96"/>
            </a:xfrm>
            <a:prstGeom prst="rect">
              <a:avLst/>
            </a:prstGeom>
            <a:blipFill dpi="0" rotWithShape="1">
              <a:blip r:embed="rId7"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4" name="Rectangle 398"/>
            <p:cNvSpPr>
              <a:spLocks noChangeArrowheads="1"/>
            </p:cNvSpPr>
            <p:nvPr/>
          </p:nvSpPr>
          <p:spPr bwMode="auto">
            <a:xfrm rot="7257826">
              <a:off x="2426" y="3918"/>
              <a:ext cx="288" cy="35"/>
            </a:xfrm>
            <a:prstGeom prst="rect">
              <a:avLst/>
            </a:prstGeom>
            <a:blipFill dpi="0" rotWithShape="1">
              <a:blip r:embed="rId7"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5"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576"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749" name="Group 852"/>
          <p:cNvGrpSpPr/>
          <p:nvPr/>
        </p:nvGrpSpPr>
        <p:grpSpPr>
          <a:xfrm>
            <a:off x="91440" y="1734458"/>
            <a:ext cx="1600200" cy="475342"/>
            <a:chOff x="654135" y="0"/>
            <a:chExt cx="2271278" cy="674688"/>
          </a:xfrm>
        </p:grpSpPr>
        <p:grpSp>
          <p:nvGrpSpPr>
            <p:cNvPr id="750" name="Group 40"/>
            <p:cNvGrpSpPr/>
            <p:nvPr/>
          </p:nvGrpSpPr>
          <p:grpSpPr>
            <a:xfrm>
              <a:off x="1143000" y="0"/>
              <a:ext cx="759023" cy="674688"/>
              <a:chOff x="4572000" y="990603"/>
              <a:chExt cx="759023" cy="674688"/>
            </a:xfrm>
          </p:grpSpPr>
          <p:grpSp>
            <p:nvGrpSpPr>
              <p:cNvPr id="751"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sp>
        <p:nvSpPr>
          <p:cNvPr id="742" name="TextBox 741"/>
          <p:cNvSpPr txBox="1"/>
          <p:nvPr/>
        </p:nvSpPr>
        <p:spPr>
          <a:xfrm>
            <a:off x="2020824" y="2286000"/>
            <a:ext cx="1447800" cy="276999"/>
          </a:xfrm>
          <a:prstGeom prst="rect">
            <a:avLst/>
          </a:prstGeom>
          <a:noFill/>
        </p:spPr>
        <p:txBody>
          <a:bodyPr wrap="square" rtlCol="0">
            <a:spAutoFit/>
          </a:bodyPr>
          <a:lstStyle/>
          <a:p>
            <a:r>
              <a:rPr lang="en-US" sz="1200" b="1" dirty="0">
                <a:latin typeface="Arial" pitchFamily="34" charset="0"/>
                <a:cs typeface="Arial" pitchFamily="34" charset="0"/>
              </a:rPr>
              <a:t>Reservation</a:t>
            </a:r>
          </a:p>
        </p:txBody>
      </p:sp>
      <p:cxnSp>
        <p:nvCxnSpPr>
          <p:cNvPr id="744" name="Straight Arrow Connector 743"/>
          <p:cNvCxnSpPr/>
          <p:nvPr/>
        </p:nvCxnSpPr>
        <p:spPr>
          <a:xfrm rot="10800000" flipV="1">
            <a:off x="1524000" y="2455276"/>
            <a:ext cx="533400" cy="21172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52" name="Group 528"/>
          <p:cNvGrpSpPr>
            <a:grpSpLocks/>
          </p:cNvGrpSpPr>
          <p:nvPr/>
        </p:nvGrpSpPr>
        <p:grpSpPr bwMode="auto">
          <a:xfrm>
            <a:off x="4038600" y="3810000"/>
            <a:ext cx="1321448" cy="589320"/>
            <a:chOff x="64" y="468"/>
            <a:chExt cx="1264" cy="565"/>
          </a:xfrm>
        </p:grpSpPr>
        <p:grpSp>
          <p:nvGrpSpPr>
            <p:cNvPr id="753" name="Group 529"/>
            <p:cNvGrpSpPr>
              <a:grpSpLocks/>
            </p:cNvGrpSpPr>
            <p:nvPr/>
          </p:nvGrpSpPr>
          <p:grpSpPr bwMode="auto">
            <a:xfrm>
              <a:off x="432" y="468"/>
              <a:ext cx="528" cy="305"/>
              <a:chOff x="384" y="2400"/>
              <a:chExt cx="1248" cy="720"/>
            </a:xfrm>
          </p:grpSpPr>
          <p:sp>
            <p:nvSpPr>
              <p:cNvPr id="578"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9"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80"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54" name="Group 533"/>
              <p:cNvGrpSpPr>
                <a:grpSpLocks/>
              </p:cNvGrpSpPr>
              <p:nvPr/>
            </p:nvGrpSpPr>
            <p:grpSpPr bwMode="auto">
              <a:xfrm>
                <a:off x="760" y="2677"/>
                <a:ext cx="502" cy="443"/>
                <a:chOff x="805" y="2677"/>
                <a:chExt cx="502" cy="443"/>
              </a:xfrm>
            </p:grpSpPr>
            <p:sp>
              <p:nvSpPr>
                <p:cNvPr id="584"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85"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582"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83"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577"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sp>
        <p:nvSpPr>
          <p:cNvPr id="634" name="TextBox 633"/>
          <p:cNvSpPr txBox="1"/>
          <p:nvPr/>
        </p:nvSpPr>
        <p:spPr>
          <a:xfrm>
            <a:off x="5595994" y="473869"/>
            <a:ext cx="2667000" cy="369332"/>
          </a:xfrm>
          <a:prstGeom prst="rect">
            <a:avLst/>
          </a:prstGeom>
          <a:noFill/>
        </p:spPr>
        <p:txBody>
          <a:bodyPr wrap="square" rtlCol="0">
            <a:spAutoFit/>
          </a:bodyPr>
          <a:lstStyle/>
          <a:p>
            <a:r>
              <a:rPr lang="en-US" b="1" dirty="0">
                <a:latin typeface="Arial" pitchFamily="34" charset="0"/>
                <a:cs typeface="Arial" pitchFamily="34" charset="0"/>
              </a:rPr>
              <a:t>Minimum Set-Aside:</a:t>
            </a:r>
          </a:p>
        </p:txBody>
      </p:sp>
      <p:sp>
        <p:nvSpPr>
          <p:cNvPr id="602" name="&quot;No&quot; Symbol 601"/>
          <p:cNvSpPr/>
          <p:nvPr/>
        </p:nvSpPr>
        <p:spPr>
          <a:xfrm>
            <a:off x="2048256" y="1936375"/>
            <a:ext cx="1000461" cy="1000461"/>
          </a:xfrm>
          <a:prstGeom prst="noSmoking">
            <a:avLst>
              <a:gd name="adj" fmla="val 4591"/>
            </a:avLst>
          </a:prstGeom>
          <a:solidFill>
            <a:srgbClr val="FF0000"/>
          </a:solidFill>
          <a:ln w="9525">
            <a:solidFill>
              <a:srgbClr val="C00000"/>
            </a:solidFill>
          </a:ln>
          <a:scene3d>
            <a:camera prst="orthographicFront"/>
            <a:lightRig rig="threePt" dir="t"/>
          </a:scene3d>
          <a:sp3d>
            <a:bevelT w="4445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62" name="Group 6"/>
          <p:cNvGrpSpPr>
            <a:grpSpLocks noChangeAspect="1"/>
          </p:cNvGrpSpPr>
          <p:nvPr/>
        </p:nvGrpSpPr>
        <p:grpSpPr bwMode="auto">
          <a:xfrm>
            <a:off x="3365318" y="2527157"/>
            <a:ext cx="521786" cy="521786"/>
            <a:chOff x="3312" y="720"/>
            <a:chExt cx="960" cy="960"/>
          </a:xfrm>
        </p:grpSpPr>
        <p:sp>
          <p:nvSpPr>
            <p:cNvPr id="326" name="Oval 7"/>
            <p:cNvSpPr>
              <a:spLocks noChangeAspect="1" noChangeArrowheads="1"/>
            </p:cNvSpPr>
            <p:nvPr/>
          </p:nvSpPr>
          <p:spPr bwMode="auto">
            <a:xfrm>
              <a:off x="3312" y="720"/>
              <a:ext cx="960" cy="960"/>
            </a:xfrm>
            <a:prstGeom prst="ellipse">
              <a:avLst/>
            </a:prstGeom>
            <a:solidFill>
              <a:schemeClr val="bg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27" name="AutoShape 8"/>
            <p:cNvSpPr>
              <a:spLocks noChangeAspect="1" noChangeArrowheads="1"/>
            </p:cNvSpPr>
            <p:nvPr/>
          </p:nvSpPr>
          <p:spPr bwMode="auto">
            <a:xfrm>
              <a:off x="3312"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333399"/>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28" name="WordArt 9"/>
            <p:cNvSpPr>
              <a:spLocks noChangeAspect="1" noChangeArrowheads="1" noChangeShapeType="1" noTextEdit="1"/>
            </p:cNvSpPr>
            <p:nvPr/>
          </p:nvSpPr>
          <p:spPr bwMode="auto">
            <a:xfrm>
              <a:off x="3633" y="950"/>
              <a:ext cx="307" cy="504"/>
            </a:xfrm>
            <a:prstGeom prst="rect">
              <a:avLst/>
            </a:prstGeom>
          </p:spPr>
          <p:txBody>
            <a:bodyPr wrap="none" fromWordArt="1">
              <a:prstTxWarp prst="textPlain">
                <a:avLst>
                  <a:gd name="adj" fmla="val 50000"/>
                </a:avLst>
              </a:prstTxWarp>
            </a:bodyPr>
            <a:lstStyle/>
            <a:p>
              <a:pPr algn="ctr" rtl="0"/>
              <a:r>
                <a:rPr lang="en-US" sz="3600" kern="10" spc="0" dirty="0">
                  <a:ln w="9525">
                    <a:noFill/>
                    <a:round/>
                    <a:headEnd/>
                    <a:tailEnd/>
                  </a:ln>
                  <a:solidFill>
                    <a:srgbClr val="333399"/>
                  </a:solidFill>
                  <a:effectLst/>
                  <a:latin typeface="Arial Black"/>
                </a:rPr>
                <a:t>2</a:t>
              </a:r>
            </a:p>
          </p:txBody>
        </p:sp>
      </p:grpSp>
      <p:sp>
        <p:nvSpPr>
          <p:cNvPr id="329" name="TextBox 328"/>
          <p:cNvSpPr txBox="1"/>
          <p:nvPr/>
        </p:nvSpPr>
        <p:spPr>
          <a:xfrm>
            <a:off x="3871358" y="2416628"/>
            <a:ext cx="800219" cy="830997"/>
          </a:xfrm>
          <a:prstGeom prst="rect">
            <a:avLst/>
          </a:prstGeom>
          <a:noFill/>
        </p:spPr>
        <p:txBody>
          <a:bodyPr wrap="none" rtlCol="0">
            <a:spAutoFit/>
          </a:bodyPr>
          <a:lstStyle/>
          <a:p>
            <a:r>
              <a:rPr lang="en-US" sz="4800" b="1" dirty="0">
                <a:solidFill>
                  <a:srgbClr val="C00000"/>
                </a:solidFill>
                <a:latin typeface="Arial Black" pitchFamily="34" charset="0"/>
              </a:rPr>
              <a:t>%</a:t>
            </a:r>
          </a:p>
        </p:txBody>
      </p:sp>
      <p:sp>
        <p:nvSpPr>
          <p:cNvPr id="316" name="Rectangle 315"/>
          <p:cNvSpPr/>
          <p:nvPr/>
        </p:nvSpPr>
        <p:spPr>
          <a:xfrm>
            <a:off x="5225959" y="94054"/>
            <a:ext cx="457200" cy="728340"/>
          </a:xfrm>
          <a:prstGeom prst="rect">
            <a:avLst/>
          </a:prstGeom>
          <a:noFill/>
        </p:spPr>
        <p:txBody>
          <a:bodyPr wrap="none" lIns="91440" tIns="45720" rIns="91440" bIns="45720">
            <a:noAutofit/>
            <a:scene3d>
              <a:camera prst="orthographicFront">
                <a:rot lat="0" lon="0" rev="0"/>
              </a:camera>
              <a:lightRig rig="threePt" dir="t"/>
            </a:scene3d>
            <a:sp3d>
              <a:bevelT w="0" h="0"/>
              <a:extrusionClr>
                <a:srgbClr val="00B050"/>
              </a:extrusionClr>
            </a:sp3d>
          </a:bodyPr>
          <a:lstStyle/>
          <a:p>
            <a:pPr algn="ctr" fontAlgn="base">
              <a:spcBef>
                <a:spcPct val="0"/>
              </a:spcBef>
              <a:spcAft>
                <a:spcPct val="0"/>
              </a:spcAft>
            </a:pPr>
            <a:r>
              <a:rPr lang="en-US" sz="7200" b="1" spc="-300" dirty="0">
                <a:ln w="12700" cmpd="sng">
                  <a:solidFill>
                    <a:srgbClr val="540800"/>
                  </a:solidFill>
                  <a:prstDash val="solid"/>
                  <a:miter lim="800000"/>
                </a:ln>
                <a:gradFill rotWithShape="1">
                  <a:gsLst>
                    <a:gs pos="0">
                      <a:srgbClr val="FF0000"/>
                    </a:gs>
                    <a:gs pos="35000">
                      <a:srgbClr val="FF4343"/>
                    </a:gs>
                    <a:gs pos="50000">
                      <a:srgbClr val="FF4343"/>
                    </a:gs>
                    <a:gs pos="80000">
                      <a:srgbClr val="FF0000"/>
                    </a:gs>
                    <a:gs pos="100000">
                      <a:srgbClr val="FF0000"/>
                    </a:gs>
                  </a:gsLst>
                  <a:lin ang="5400000"/>
                </a:gradFill>
                <a:effectLst>
                  <a:outerShdw blurRad="38100" dist="25400" dir="1800000" algn="tl" rotWithShape="0">
                    <a:prstClr val="black">
                      <a:alpha val="75000"/>
                    </a:prstClr>
                  </a:outerShdw>
                </a:effectLst>
                <a:latin typeface="Century Schoolbook" pitchFamily="18" charset="0"/>
              </a:rPr>
              <a:t>!</a:t>
            </a:r>
          </a:p>
        </p:txBody>
      </p:sp>
      <p:sp>
        <p:nvSpPr>
          <p:cNvPr id="21" name="Title 20"/>
          <p:cNvSpPr>
            <a:spLocks noGrp="1"/>
          </p:cNvSpPr>
          <p:nvPr>
            <p:ph type="title" idx="4294967295"/>
          </p:nvPr>
        </p:nvSpPr>
        <p:spPr>
          <a:xfrm>
            <a:off x="0" y="-1162050"/>
            <a:ext cx="8229600" cy="884237"/>
          </a:xfrm>
        </p:spPr>
        <p:txBody>
          <a:bodyPr/>
          <a:lstStyle/>
          <a:p>
            <a:r>
              <a:rPr lang="en-US" dirty="0"/>
              <a:t>Minimum Set-Aside</a:t>
            </a:r>
          </a:p>
        </p:txBody>
      </p:sp>
      <p:grpSp>
        <p:nvGrpSpPr>
          <p:cNvPr id="236" name="Group 235"/>
          <p:cNvGrpSpPr/>
          <p:nvPr/>
        </p:nvGrpSpPr>
        <p:grpSpPr>
          <a:xfrm>
            <a:off x="-17907" y="2601827"/>
            <a:ext cx="1618107" cy="1137700"/>
            <a:chOff x="-17907" y="2601827"/>
            <a:chExt cx="1618107" cy="1137700"/>
          </a:xfrm>
        </p:grpSpPr>
        <p:sp>
          <p:nvSpPr>
            <p:cNvPr id="237" name="Pie 236"/>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38" name="Pie 237"/>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39"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240" name="Rectangle 239"/>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sp>
          <p:nvSpPr>
            <p:cNvPr id="241" name="Text Box 2" hidden="1"/>
            <p:cNvSpPr txBox="1">
              <a:spLocks noChangeArrowheads="1"/>
            </p:cNvSpPr>
            <p:nvPr/>
          </p:nvSpPr>
          <p:spPr bwMode="auto">
            <a:xfrm>
              <a:off x="-17907" y="3122259"/>
              <a:ext cx="1022350" cy="227755"/>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100" b="1" dirty="0">
                  <a:solidFill>
                    <a:schemeClr val="accent6">
                      <a:lumMod val="50000"/>
                    </a:schemeClr>
                  </a:solidFill>
                  <a:latin typeface="Arial" pitchFamily="34" charset="0"/>
                  <a:cs typeface="Arial" pitchFamily="34" charset="0"/>
                </a:rPr>
                <a:t>$6.92mil   </a:t>
              </a:r>
            </a:p>
          </p:txBody>
        </p:sp>
      </p:grpSp>
      <p:sp>
        <p:nvSpPr>
          <p:cNvPr id="213" name="TextBox 212"/>
          <p:cNvSpPr txBox="1"/>
          <p:nvPr/>
        </p:nvSpPr>
        <p:spPr>
          <a:xfrm>
            <a:off x="7310" y="6173033"/>
            <a:ext cx="1592890"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42(g)(1)</a:t>
            </a:r>
          </a:p>
        </p:txBody>
      </p:sp>
      <p:sp>
        <p:nvSpPr>
          <p:cNvPr id="215" name="TextBox 214"/>
          <p:cNvSpPr txBox="1"/>
          <p:nvPr/>
        </p:nvSpPr>
        <p:spPr>
          <a:xfrm>
            <a:off x="3276600" y="6176687"/>
            <a:ext cx="1981200" cy="253916"/>
          </a:xfrm>
          <a:prstGeom prst="rect">
            <a:avLst/>
          </a:prstGeom>
          <a:noFill/>
        </p:spPr>
        <p:txBody>
          <a:bodyPr wrap="square" rtlCol="0">
            <a:spAutoFit/>
          </a:bodyPr>
          <a:lstStyle/>
          <a:p>
            <a:pPr algn="ctr"/>
            <a:r>
              <a:rPr lang="en-US" sz="1050" b="1" dirty="0">
                <a:latin typeface="Arial" pitchFamily="34" charset="0"/>
                <a:cs typeface="Arial" pitchFamily="34" charset="0"/>
              </a:rPr>
              <a:t>“Low-Income” Households</a:t>
            </a:r>
          </a:p>
        </p:txBody>
      </p:sp>
      <p:grpSp>
        <p:nvGrpSpPr>
          <p:cNvPr id="216" name="Group 389"/>
          <p:cNvGrpSpPr>
            <a:grpSpLocks/>
          </p:cNvGrpSpPr>
          <p:nvPr/>
        </p:nvGrpSpPr>
        <p:grpSpPr bwMode="auto">
          <a:xfrm>
            <a:off x="4724400" y="5725837"/>
            <a:ext cx="228600" cy="450850"/>
            <a:chOff x="3072" y="1025"/>
            <a:chExt cx="624" cy="1227"/>
          </a:xfrm>
        </p:grpSpPr>
        <p:sp>
          <p:nvSpPr>
            <p:cNvPr id="217" name="Oval 390"/>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18" name="Line 391"/>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20" name="Line 392"/>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21" name="Line 393"/>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22" name="Line 394"/>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23" name="Line 395"/>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24" name="Group 311"/>
          <p:cNvGrpSpPr>
            <a:grpSpLocks/>
          </p:cNvGrpSpPr>
          <p:nvPr/>
        </p:nvGrpSpPr>
        <p:grpSpPr bwMode="auto">
          <a:xfrm>
            <a:off x="3733800" y="5414687"/>
            <a:ext cx="228600" cy="450850"/>
            <a:chOff x="3072" y="1025"/>
            <a:chExt cx="624" cy="1227"/>
          </a:xfrm>
        </p:grpSpPr>
        <p:sp>
          <p:nvSpPr>
            <p:cNvPr id="225" name="Oval 312"/>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26" name="Line 313"/>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27" name="Line 314"/>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28" name="Line 315"/>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29" name="Line 316"/>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30" name="Line 317"/>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42" name="Group 318"/>
          <p:cNvGrpSpPr>
            <a:grpSpLocks/>
          </p:cNvGrpSpPr>
          <p:nvPr/>
        </p:nvGrpSpPr>
        <p:grpSpPr bwMode="auto">
          <a:xfrm>
            <a:off x="3352800" y="5567087"/>
            <a:ext cx="228600" cy="450850"/>
            <a:chOff x="3072" y="1025"/>
            <a:chExt cx="624" cy="1227"/>
          </a:xfrm>
        </p:grpSpPr>
        <p:sp>
          <p:nvSpPr>
            <p:cNvPr id="243" name="Oval 319"/>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44" name="Line 320"/>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45" name="Line 321"/>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46" name="Line 322"/>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47" name="Line 323"/>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48" name="Line 324"/>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49" name="Group 325"/>
          <p:cNvGrpSpPr>
            <a:grpSpLocks/>
          </p:cNvGrpSpPr>
          <p:nvPr/>
        </p:nvGrpSpPr>
        <p:grpSpPr bwMode="auto">
          <a:xfrm>
            <a:off x="4114800" y="5643287"/>
            <a:ext cx="228600" cy="450850"/>
            <a:chOff x="3072" y="1025"/>
            <a:chExt cx="624" cy="1227"/>
          </a:xfrm>
        </p:grpSpPr>
        <p:sp>
          <p:nvSpPr>
            <p:cNvPr id="250" name="Oval 326"/>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1" name="Line 327"/>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52" name="Line 328"/>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53" name="Line 329"/>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54" name="Line 330"/>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55" name="Line 331"/>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56" name="Group 2"/>
          <p:cNvGrpSpPr>
            <a:grpSpLocks/>
          </p:cNvGrpSpPr>
          <p:nvPr/>
        </p:nvGrpSpPr>
        <p:grpSpPr bwMode="auto">
          <a:xfrm>
            <a:off x="3195168" y="4784466"/>
            <a:ext cx="517474" cy="517474"/>
            <a:chOff x="2256" y="720"/>
            <a:chExt cx="960" cy="960"/>
          </a:xfrm>
        </p:grpSpPr>
        <p:sp>
          <p:nvSpPr>
            <p:cNvPr id="257" name="Oval 3"/>
            <p:cNvSpPr>
              <a:spLocks noChangeArrowheads="1"/>
            </p:cNvSpPr>
            <p:nvPr/>
          </p:nvSpPr>
          <p:spPr bwMode="auto">
            <a:xfrm>
              <a:off x="2256" y="720"/>
              <a:ext cx="960" cy="960"/>
            </a:xfrm>
            <a:prstGeom prst="ellipse">
              <a:avLst/>
            </a:prstGeom>
            <a:solidFill>
              <a:schemeClr val="bg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58" name="AutoShape 4"/>
            <p:cNvSpPr>
              <a:spLocks noChangeArrowheads="1"/>
            </p:cNvSpPr>
            <p:nvPr/>
          </p:nvSpPr>
          <p:spPr bwMode="auto">
            <a:xfrm>
              <a:off x="2256" y="720"/>
              <a:ext cx="960" cy="960"/>
            </a:xfrm>
            <a:custGeom>
              <a:avLst/>
              <a:gdLst>
                <a:gd name="G0" fmla="+- 2385 0 0"/>
                <a:gd name="G1" fmla="+- 21600 0 2385"/>
                <a:gd name="G2" fmla="+- 21600 0 238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85" y="10800"/>
                  </a:moveTo>
                  <a:cubicBezTo>
                    <a:pt x="2385" y="15447"/>
                    <a:pt x="6153" y="19215"/>
                    <a:pt x="10800" y="19215"/>
                  </a:cubicBezTo>
                  <a:cubicBezTo>
                    <a:pt x="15447" y="19215"/>
                    <a:pt x="19215" y="15447"/>
                    <a:pt x="19215" y="10800"/>
                  </a:cubicBezTo>
                  <a:cubicBezTo>
                    <a:pt x="19215" y="6153"/>
                    <a:pt x="15447" y="2385"/>
                    <a:pt x="10800" y="2385"/>
                  </a:cubicBezTo>
                  <a:cubicBezTo>
                    <a:pt x="6153" y="2385"/>
                    <a:pt x="2385" y="6153"/>
                    <a:pt x="2385" y="10800"/>
                  </a:cubicBezTo>
                  <a:close/>
                </a:path>
              </a:pathLst>
            </a:custGeom>
            <a:solidFill>
              <a:srgbClr val="333399"/>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59" name="WordArt 5"/>
            <p:cNvSpPr>
              <a:spLocks noChangeArrowheads="1" noChangeShapeType="1" noTextEdit="1"/>
            </p:cNvSpPr>
            <p:nvPr/>
          </p:nvSpPr>
          <p:spPr bwMode="auto">
            <a:xfrm>
              <a:off x="2573" y="950"/>
              <a:ext cx="237" cy="504"/>
            </a:xfrm>
            <a:prstGeom prst="rect">
              <a:avLst/>
            </a:prstGeom>
          </p:spPr>
          <p:txBody>
            <a:bodyPr wrap="none" fromWordArt="1">
              <a:prstTxWarp prst="textPlain">
                <a:avLst>
                  <a:gd name="adj" fmla="val 50000"/>
                </a:avLst>
              </a:prstTxWarp>
            </a:bodyPr>
            <a:lstStyle/>
            <a:p>
              <a:pPr algn="ctr" rtl="0"/>
              <a:r>
                <a:rPr lang="en-US" sz="3600" kern="10" spc="0" dirty="0">
                  <a:ln w="9525">
                    <a:noFill/>
                    <a:round/>
                    <a:headEnd/>
                    <a:tailEnd/>
                  </a:ln>
                  <a:solidFill>
                    <a:srgbClr val="333399"/>
                  </a:solidFill>
                  <a:effectLst/>
                  <a:latin typeface="Arial Black"/>
                </a:rPr>
                <a:t>1</a:t>
              </a:r>
            </a:p>
          </p:txBody>
        </p:sp>
      </p:grpSp>
      <p:grpSp>
        <p:nvGrpSpPr>
          <p:cNvPr id="260" name="Group 375"/>
          <p:cNvGrpSpPr>
            <a:grpSpLocks/>
          </p:cNvGrpSpPr>
          <p:nvPr/>
        </p:nvGrpSpPr>
        <p:grpSpPr bwMode="auto">
          <a:xfrm>
            <a:off x="5029200" y="5490887"/>
            <a:ext cx="228600" cy="450850"/>
            <a:chOff x="3072" y="1025"/>
            <a:chExt cx="624" cy="1227"/>
          </a:xfrm>
        </p:grpSpPr>
        <p:sp>
          <p:nvSpPr>
            <p:cNvPr id="261" name="Oval 376"/>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2" name="Line 377"/>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63" name="Line 378"/>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64" name="Line 379"/>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65" name="Line 380"/>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66" name="Line 381"/>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67" name="Group 382"/>
          <p:cNvGrpSpPr>
            <a:grpSpLocks/>
          </p:cNvGrpSpPr>
          <p:nvPr/>
        </p:nvGrpSpPr>
        <p:grpSpPr bwMode="auto">
          <a:xfrm>
            <a:off x="4419600" y="5338487"/>
            <a:ext cx="228600" cy="450850"/>
            <a:chOff x="3072" y="1025"/>
            <a:chExt cx="624" cy="1227"/>
          </a:xfrm>
        </p:grpSpPr>
        <p:sp>
          <p:nvSpPr>
            <p:cNvPr id="268" name="Oval 383"/>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9" name="Line 384"/>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70" name="Line 385"/>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71" name="Line 386"/>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72" name="Line 387"/>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73" name="Line 388"/>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274" name="TextBox 273"/>
          <p:cNvSpPr txBox="1"/>
          <p:nvPr/>
        </p:nvSpPr>
        <p:spPr>
          <a:xfrm>
            <a:off x="6447661" y="2124783"/>
            <a:ext cx="1162008" cy="369332"/>
          </a:xfrm>
          <a:prstGeom prst="rect">
            <a:avLst/>
          </a:prstGeom>
          <a:noFill/>
        </p:spPr>
        <p:txBody>
          <a:bodyPr wrap="square" rtlCol="0">
            <a:spAutoFit/>
          </a:bodyPr>
          <a:lstStyle/>
          <a:p>
            <a:r>
              <a:rPr lang="en-US" b="1" dirty="0">
                <a:latin typeface="Arial" pitchFamily="34" charset="0"/>
                <a:cs typeface="Arial" pitchFamily="34" charset="0"/>
              </a:rPr>
              <a:t>OR</a:t>
            </a:r>
          </a:p>
        </p:txBody>
      </p:sp>
      <p:sp>
        <p:nvSpPr>
          <p:cNvPr id="275" name="TextBox 274"/>
          <p:cNvSpPr txBox="1"/>
          <p:nvPr/>
        </p:nvSpPr>
        <p:spPr>
          <a:xfrm>
            <a:off x="5595994" y="2509478"/>
            <a:ext cx="3709326" cy="1169551"/>
          </a:xfrm>
          <a:prstGeom prst="rect">
            <a:avLst/>
          </a:prstGeom>
          <a:noFill/>
        </p:spPr>
        <p:txBody>
          <a:bodyPr wrap="square" rtlCol="0">
            <a:spAutoFit/>
          </a:bodyPr>
          <a:lstStyle/>
          <a:p>
            <a:r>
              <a:rPr lang="en-US" sz="1400" b="1" dirty="0">
                <a:latin typeface="Arial" pitchFamily="34" charset="0"/>
                <a:cs typeface="Arial" pitchFamily="34" charset="0"/>
              </a:rPr>
              <a:t>Set aside at least </a:t>
            </a:r>
            <a:r>
              <a:rPr lang="en-US" sz="2000" b="1" dirty="0">
                <a:solidFill>
                  <a:srgbClr val="0070C0"/>
                </a:solidFill>
                <a:latin typeface="Arial" pitchFamily="34" charset="0"/>
                <a:cs typeface="Arial" pitchFamily="34" charset="0"/>
              </a:rPr>
              <a:t>40%</a:t>
            </a:r>
            <a:r>
              <a:rPr lang="en-US" sz="1600" b="1" dirty="0">
                <a:solidFill>
                  <a:srgbClr val="0070C0"/>
                </a:solidFill>
                <a:latin typeface="Arial" pitchFamily="34" charset="0"/>
                <a:cs typeface="Arial" pitchFamily="34" charset="0"/>
              </a:rPr>
              <a:t> of units</a:t>
            </a:r>
            <a:r>
              <a:rPr lang="en-US" sz="1600" b="1" dirty="0">
                <a:solidFill>
                  <a:srgbClr val="009900"/>
                </a:solidFill>
                <a:latin typeface="Arial" pitchFamily="34" charset="0"/>
                <a:cs typeface="Arial" pitchFamily="34" charset="0"/>
              </a:rPr>
              <a:t> </a:t>
            </a:r>
            <a:r>
              <a:rPr lang="en-US" sz="1400" b="1" dirty="0">
                <a:latin typeface="Arial" pitchFamily="34" charset="0"/>
                <a:cs typeface="Arial" pitchFamily="34" charset="0"/>
              </a:rPr>
              <a:t>in a project to be rent restricted for households with incomes at or below </a:t>
            </a:r>
            <a:r>
              <a:rPr lang="en-US" sz="2000" b="1" dirty="0">
                <a:solidFill>
                  <a:srgbClr val="0070C0"/>
                </a:solidFill>
                <a:latin typeface="Arial" pitchFamily="34" charset="0"/>
                <a:cs typeface="Arial" pitchFamily="34" charset="0"/>
              </a:rPr>
              <a:t>60%</a:t>
            </a:r>
            <a:r>
              <a:rPr lang="en-US" sz="1600" b="1" dirty="0">
                <a:solidFill>
                  <a:srgbClr val="0070C0"/>
                </a:solidFill>
                <a:latin typeface="Arial" pitchFamily="34" charset="0"/>
                <a:cs typeface="Arial" pitchFamily="34" charset="0"/>
              </a:rPr>
              <a:t> of area median income</a:t>
            </a:r>
            <a:endParaRPr lang="en-US" sz="1200" b="1" dirty="0">
              <a:solidFill>
                <a:srgbClr val="0070C0"/>
              </a:solidFill>
              <a:latin typeface="Arial" pitchFamily="34" charset="0"/>
              <a:cs typeface="Arial" pitchFamily="34" charset="0"/>
            </a:endParaRPr>
          </a:p>
        </p:txBody>
      </p:sp>
      <p:sp>
        <p:nvSpPr>
          <p:cNvPr id="276" name="TextBox 275"/>
          <p:cNvSpPr txBox="1"/>
          <p:nvPr/>
        </p:nvSpPr>
        <p:spPr>
          <a:xfrm>
            <a:off x="6447661" y="3694392"/>
            <a:ext cx="2134363" cy="369332"/>
          </a:xfrm>
          <a:prstGeom prst="rect">
            <a:avLst/>
          </a:prstGeom>
          <a:noFill/>
        </p:spPr>
        <p:txBody>
          <a:bodyPr wrap="square" rtlCol="0">
            <a:spAutoFit/>
          </a:bodyPr>
          <a:lstStyle/>
          <a:p>
            <a:r>
              <a:rPr lang="en-US" b="1" dirty="0">
                <a:latin typeface="Arial" pitchFamily="34" charset="0"/>
                <a:cs typeface="Arial" pitchFamily="34" charset="0"/>
              </a:rPr>
              <a:t>OR </a:t>
            </a:r>
            <a:r>
              <a:rPr lang="en-US" sz="1200" b="1" dirty="0">
                <a:latin typeface="Arial" pitchFamily="34" charset="0"/>
                <a:cs typeface="Arial" pitchFamily="34" charset="0"/>
              </a:rPr>
              <a:t>(as of 3/23/18)</a:t>
            </a:r>
          </a:p>
        </p:txBody>
      </p:sp>
      <p:sp>
        <p:nvSpPr>
          <p:cNvPr id="277" name="TextBox 276"/>
          <p:cNvSpPr txBox="1"/>
          <p:nvPr/>
        </p:nvSpPr>
        <p:spPr>
          <a:xfrm>
            <a:off x="5595994" y="4079086"/>
            <a:ext cx="3548006" cy="1600438"/>
          </a:xfrm>
          <a:prstGeom prst="rect">
            <a:avLst/>
          </a:prstGeom>
          <a:noFill/>
        </p:spPr>
        <p:txBody>
          <a:bodyPr wrap="square" rtlCol="0">
            <a:spAutoFit/>
          </a:bodyPr>
          <a:lstStyle/>
          <a:p>
            <a:r>
              <a:rPr lang="en-US" sz="1400" b="1" dirty="0">
                <a:latin typeface="Arial" pitchFamily="34" charset="0"/>
                <a:cs typeface="Arial" pitchFamily="34" charset="0"/>
              </a:rPr>
              <a:t>Set aside at least </a:t>
            </a:r>
            <a:r>
              <a:rPr lang="en-US" sz="2000" b="1" dirty="0">
                <a:solidFill>
                  <a:srgbClr val="0070C0"/>
                </a:solidFill>
                <a:latin typeface="Arial" pitchFamily="34" charset="0"/>
                <a:cs typeface="Arial" pitchFamily="34" charset="0"/>
              </a:rPr>
              <a:t>40%</a:t>
            </a:r>
            <a:r>
              <a:rPr lang="en-US" sz="1600" b="1" dirty="0">
                <a:solidFill>
                  <a:srgbClr val="0070C0"/>
                </a:solidFill>
                <a:latin typeface="Arial" pitchFamily="34" charset="0"/>
                <a:cs typeface="Arial" pitchFamily="34" charset="0"/>
              </a:rPr>
              <a:t> of units</a:t>
            </a:r>
            <a:r>
              <a:rPr lang="en-US" sz="1600" b="1" dirty="0">
                <a:solidFill>
                  <a:srgbClr val="009900"/>
                </a:solidFill>
                <a:latin typeface="Arial" pitchFamily="34" charset="0"/>
                <a:cs typeface="Arial" pitchFamily="34" charset="0"/>
              </a:rPr>
              <a:t> </a:t>
            </a:r>
            <a:r>
              <a:rPr lang="en-US" sz="1400" b="1" dirty="0">
                <a:latin typeface="Arial" pitchFamily="34" charset="0"/>
                <a:cs typeface="Arial" pitchFamily="34" charset="0"/>
              </a:rPr>
              <a:t>in a project to be rent restricted and have household </a:t>
            </a:r>
            <a:r>
              <a:rPr lang="en-US" sz="1400" b="1" u="sng" dirty="0">
                <a:latin typeface="Arial" pitchFamily="34" charset="0"/>
                <a:cs typeface="Arial" pitchFamily="34" charset="0"/>
              </a:rPr>
              <a:t>income limits</a:t>
            </a:r>
            <a:r>
              <a:rPr lang="en-US" sz="1400" b="1" dirty="0">
                <a:latin typeface="Arial" pitchFamily="34" charset="0"/>
                <a:cs typeface="Arial" pitchFamily="34" charset="0"/>
              </a:rPr>
              <a:t> (designated in 10% increments from 20% to 80%) that </a:t>
            </a:r>
            <a:r>
              <a:rPr lang="en-US" sz="1400" b="1" i="1" u="sng" dirty="0">
                <a:latin typeface="Arial" pitchFamily="34" charset="0"/>
                <a:cs typeface="Arial" pitchFamily="34" charset="0"/>
              </a:rPr>
              <a:t>on average</a:t>
            </a:r>
            <a:r>
              <a:rPr lang="en-US" sz="1400" b="1" i="1" dirty="0">
                <a:latin typeface="Arial" pitchFamily="34" charset="0"/>
                <a:cs typeface="Arial" pitchFamily="34" charset="0"/>
              </a:rPr>
              <a:t> are </a:t>
            </a:r>
            <a:r>
              <a:rPr lang="en-US" sz="1400" b="1" dirty="0">
                <a:latin typeface="Arial" pitchFamily="34" charset="0"/>
                <a:cs typeface="Arial" pitchFamily="34" charset="0"/>
              </a:rPr>
              <a:t>at or below </a:t>
            </a:r>
            <a:br>
              <a:rPr lang="en-US" sz="1400" b="1" dirty="0">
                <a:latin typeface="Arial" pitchFamily="34" charset="0"/>
                <a:cs typeface="Arial" pitchFamily="34" charset="0"/>
              </a:rPr>
            </a:br>
            <a:r>
              <a:rPr lang="en-US" sz="2000" b="1" dirty="0">
                <a:solidFill>
                  <a:srgbClr val="0070C0"/>
                </a:solidFill>
                <a:latin typeface="Arial" pitchFamily="34" charset="0"/>
                <a:cs typeface="Arial" pitchFamily="34" charset="0"/>
              </a:rPr>
              <a:t>60%</a:t>
            </a:r>
            <a:r>
              <a:rPr lang="en-US" sz="1600" b="1" dirty="0">
                <a:solidFill>
                  <a:srgbClr val="0070C0"/>
                </a:solidFill>
                <a:latin typeface="Arial" pitchFamily="34" charset="0"/>
                <a:cs typeface="Arial" pitchFamily="34" charset="0"/>
              </a:rPr>
              <a:t> of area median income</a:t>
            </a:r>
            <a:endParaRPr lang="en-US" sz="1200" b="1" dirty="0">
              <a:solidFill>
                <a:srgbClr val="0070C0"/>
              </a:solidFill>
              <a:latin typeface="Arial" pitchFamily="34" charset="0"/>
              <a:cs typeface="Arial" pitchFamily="34" charset="0"/>
            </a:endParaRPr>
          </a:p>
        </p:txBody>
      </p:sp>
      <p:sp>
        <p:nvSpPr>
          <p:cNvPr id="3" name="Date Placeholder 2">
            <a:extLst>
              <a:ext uri="{FF2B5EF4-FFF2-40B4-BE49-F238E27FC236}">
                <a16:creationId xmlns:a16="http://schemas.microsoft.com/office/drawing/2014/main" id="{7D3DF80A-036C-6CD7-1DAA-D1CF7FD47E74}"/>
              </a:ext>
            </a:extLst>
          </p:cNvPr>
          <p:cNvSpPr>
            <a:spLocks noGrp="1"/>
          </p:cNvSpPr>
          <p:nvPr>
            <p:ph type="dt" sz="half" idx="2"/>
          </p:nvPr>
        </p:nvSpPr>
        <p:spPr/>
        <p:txBody>
          <a:bodyPr/>
          <a:lstStyle/>
          <a:p>
            <a:r>
              <a:rPr lang="en-US"/>
              <a:t>September 7, 2022</a:t>
            </a:r>
            <a:endParaRPr lang="en-US" dirty="0"/>
          </a:p>
        </p:txBody>
      </p:sp>
      <p:sp>
        <p:nvSpPr>
          <p:cNvPr id="4" name="Footer Placeholder 3">
            <a:extLst>
              <a:ext uri="{FF2B5EF4-FFF2-40B4-BE49-F238E27FC236}">
                <a16:creationId xmlns:a16="http://schemas.microsoft.com/office/drawing/2014/main" id="{54C4E862-1B54-61AC-C451-6F9AD156C41D}"/>
              </a:ext>
            </a:extLst>
          </p:cNvPr>
          <p:cNvSpPr>
            <a:spLocks noGrp="1"/>
          </p:cNvSpPr>
          <p:nvPr>
            <p:ph type="ftr" sz="quarter" idx="3"/>
          </p:nvPr>
        </p:nvSpPr>
        <p:spPr/>
        <p:txBody>
          <a:bodyPr/>
          <a:lstStyle/>
          <a:p>
            <a:r>
              <a:rPr lang="en-US"/>
              <a:t>www.novoco.com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 grpId="0" build="p"/>
      <p:bldP spid="634" grpId="0"/>
      <p:bldP spid="602" grpId="0" animBg="1"/>
      <p:bldP spid="316" grpId="0"/>
      <p:bldP spid="274" grpId="0"/>
      <p:bldP spid="275" grpId="0" build="p"/>
      <p:bldP spid="276" grpId="0"/>
      <p:bldP spid="27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0" name="Group 199">
            <a:extLst>
              <a:ext uri="{FF2B5EF4-FFF2-40B4-BE49-F238E27FC236}">
                <a16:creationId xmlns:a16="http://schemas.microsoft.com/office/drawing/2014/main" id="{56A86E0B-4238-3A12-6FFF-71AEB0DC0A2E}"/>
              </a:ext>
            </a:extLst>
          </p:cNvPr>
          <p:cNvGrpSpPr/>
          <p:nvPr/>
        </p:nvGrpSpPr>
        <p:grpSpPr>
          <a:xfrm>
            <a:off x="-42532" y="3638266"/>
            <a:ext cx="1771954" cy="1416250"/>
            <a:chOff x="-42532" y="3638266"/>
            <a:chExt cx="1771954" cy="1416250"/>
          </a:xfrm>
        </p:grpSpPr>
        <p:sp>
          <p:nvSpPr>
            <p:cNvPr id="201" name="TextBox 200">
              <a:extLst>
                <a:ext uri="{FF2B5EF4-FFF2-40B4-BE49-F238E27FC236}">
                  <a16:creationId xmlns:a16="http://schemas.microsoft.com/office/drawing/2014/main" id="{BAF5D13C-39B4-6E47-4FA7-4F4C0ECD595E}"/>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202" name="Freeform: Shape 201">
              <a:extLst>
                <a:ext uri="{FF2B5EF4-FFF2-40B4-BE49-F238E27FC236}">
                  <a16:creationId xmlns:a16="http://schemas.microsoft.com/office/drawing/2014/main" id="{D31E45F9-E5D3-6065-51FE-821F55302F3E}"/>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3" name="Group 202">
              <a:extLst>
                <a:ext uri="{FF2B5EF4-FFF2-40B4-BE49-F238E27FC236}">
                  <a16:creationId xmlns:a16="http://schemas.microsoft.com/office/drawing/2014/main" id="{66AF35D4-7DA8-04C1-9B80-7B1E4EEDEDAA}"/>
                </a:ext>
              </a:extLst>
            </p:cNvPr>
            <p:cNvGrpSpPr/>
            <p:nvPr/>
          </p:nvGrpSpPr>
          <p:grpSpPr>
            <a:xfrm>
              <a:off x="763586" y="3638266"/>
              <a:ext cx="587500" cy="847218"/>
              <a:chOff x="466406" y="3706846"/>
              <a:chExt cx="587500" cy="847218"/>
            </a:xfrm>
          </p:grpSpPr>
          <p:grpSp>
            <p:nvGrpSpPr>
              <p:cNvPr id="207" name="Group 206">
                <a:extLst>
                  <a:ext uri="{FF2B5EF4-FFF2-40B4-BE49-F238E27FC236}">
                    <a16:creationId xmlns:a16="http://schemas.microsoft.com/office/drawing/2014/main" id="{58BC2F5B-290C-5487-A5F3-46FB088CE18F}"/>
                  </a:ext>
                </a:extLst>
              </p:cNvPr>
              <p:cNvGrpSpPr/>
              <p:nvPr/>
            </p:nvGrpSpPr>
            <p:grpSpPr>
              <a:xfrm>
                <a:off x="761213" y="3706846"/>
                <a:ext cx="235737" cy="283757"/>
                <a:chOff x="1062414" y="3692558"/>
                <a:chExt cx="272350" cy="327828"/>
              </a:xfrm>
            </p:grpSpPr>
            <p:cxnSp>
              <p:nvCxnSpPr>
                <p:cNvPr id="209" name="Straight Connector 208">
                  <a:extLst>
                    <a:ext uri="{FF2B5EF4-FFF2-40B4-BE49-F238E27FC236}">
                      <a16:creationId xmlns:a16="http://schemas.microsoft.com/office/drawing/2014/main" id="{D48DB323-43B0-5E82-BE3F-7F1A346B1CFC}"/>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10" name="Picture 2" descr="North Carolina state flag">
                  <a:extLst>
                    <a:ext uri="{FF2B5EF4-FFF2-40B4-BE49-F238E27FC236}">
                      <a16:creationId xmlns:a16="http://schemas.microsoft.com/office/drawing/2014/main" id="{6B1FC1E7-26BE-18D9-14CB-AF325BC22E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208" name="Picture 207">
                <a:extLst>
                  <a:ext uri="{FF2B5EF4-FFF2-40B4-BE49-F238E27FC236}">
                    <a16:creationId xmlns:a16="http://schemas.microsoft.com/office/drawing/2014/main" id="{94859945-B22C-CB5B-9059-3BB0C88B86FA}"/>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grpSp>
        <p:nvGrpSpPr>
          <p:cNvPr id="5" name="Group 4"/>
          <p:cNvGrpSpPr/>
          <p:nvPr/>
        </p:nvGrpSpPr>
        <p:grpSpPr>
          <a:xfrm flipH="1">
            <a:off x="9261370" y="4060371"/>
            <a:ext cx="544332" cy="1795503"/>
            <a:chOff x="9810748" y="5907917"/>
            <a:chExt cx="254000" cy="1836860"/>
          </a:xfrm>
        </p:grpSpPr>
        <p:sp>
          <p:nvSpPr>
            <p:cNvPr id="4" name="Rectangle 3"/>
            <p:cNvSpPr/>
            <p:nvPr/>
          </p:nvSpPr>
          <p:spPr>
            <a:xfrm>
              <a:off x="9810748" y="5907917"/>
              <a:ext cx="254000" cy="183686"/>
            </a:xfrm>
            <a:prstGeom prst="rect">
              <a:avLst/>
            </a:prstGeom>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p:cNvSpPr/>
            <p:nvPr/>
          </p:nvSpPr>
          <p:spPr>
            <a:xfrm>
              <a:off x="9810748" y="6091603"/>
              <a:ext cx="254000" cy="183686"/>
            </a:xfrm>
            <a:prstGeom prst="rect">
              <a:avLst/>
            </a:prstGeom>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p:cNvSpPr/>
            <p:nvPr/>
          </p:nvSpPr>
          <p:spPr>
            <a:xfrm>
              <a:off x="9810748" y="6275289"/>
              <a:ext cx="254000" cy="183686"/>
            </a:xfrm>
            <a:prstGeom prst="rect">
              <a:avLst/>
            </a:prstGeom>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179"/>
            <p:cNvSpPr/>
            <p:nvPr/>
          </p:nvSpPr>
          <p:spPr>
            <a:xfrm>
              <a:off x="9810748" y="6458975"/>
              <a:ext cx="254000" cy="183686"/>
            </a:xfrm>
            <a:prstGeom prst="rect">
              <a:avLst/>
            </a:prstGeom>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p:cNvSpPr/>
            <p:nvPr/>
          </p:nvSpPr>
          <p:spPr>
            <a:xfrm>
              <a:off x="9810748" y="6642661"/>
              <a:ext cx="254000" cy="183686"/>
            </a:xfrm>
            <a:prstGeom prst="rect">
              <a:avLst/>
            </a:prstGeom>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Rectangle 181"/>
            <p:cNvSpPr/>
            <p:nvPr/>
          </p:nvSpPr>
          <p:spPr>
            <a:xfrm>
              <a:off x="9810748" y="6826347"/>
              <a:ext cx="254000" cy="183686"/>
            </a:xfrm>
            <a:prstGeom prst="rect">
              <a:avLst/>
            </a:prstGeom>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Rectangle 182"/>
            <p:cNvSpPr/>
            <p:nvPr/>
          </p:nvSpPr>
          <p:spPr>
            <a:xfrm>
              <a:off x="9810748" y="7010033"/>
              <a:ext cx="254000" cy="183686"/>
            </a:xfrm>
            <a:prstGeom prst="rect">
              <a:avLst/>
            </a:prstGeom>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183"/>
            <p:cNvSpPr/>
            <p:nvPr/>
          </p:nvSpPr>
          <p:spPr>
            <a:xfrm>
              <a:off x="9810748" y="7193719"/>
              <a:ext cx="254000" cy="183686"/>
            </a:xfrm>
            <a:prstGeom prst="rect">
              <a:avLst/>
            </a:prstGeom>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184"/>
            <p:cNvSpPr/>
            <p:nvPr/>
          </p:nvSpPr>
          <p:spPr>
            <a:xfrm>
              <a:off x="9810748" y="7377405"/>
              <a:ext cx="254000" cy="183686"/>
            </a:xfrm>
            <a:prstGeom prst="rect">
              <a:avLst/>
            </a:prstGeom>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185"/>
            <p:cNvSpPr/>
            <p:nvPr/>
          </p:nvSpPr>
          <p:spPr>
            <a:xfrm>
              <a:off x="9810748" y="7561091"/>
              <a:ext cx="254000" cy="183686"/>
            </a:xfrm>
            <a:prstGeom prst="rect">
              <a:avLst/>
            </a:prstGeom>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hidden="1"/>
          <p:cNvGrpSpPr/>
          <p:nvPr/>
        </p:nvGrpSpPr>
        <p:grpSpPr>
          <a:xfrm>
            <a:off x="5175880" y="780705"/>
            <a:ext cx="1986920" cy="1110259"/>
            <a:chOff x="5175880" y="780705"/>
            <a:chExt cx="1986920" cy="1110259"/>
          </a:xfrm>
        </p:grpSpPr>
        <p:sp>
          <p:nvSpPr>
            <p:cNvPr id="125" name="Down Arrow 12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146" name="Rounded Rectangle 14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149" name="Rounded Rectangle 148"/>
            <p:cNvSpPr/>
            <p:nvPr/>
          </p:nvSpPr>
          <p:spPr>
            <a:xfrm>
              <a:off x="5465919" y="780706"/>
              <a:ext cx="416240" cy="78044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150" name="Rounded Rectangle 149"/>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151" name="Straight Connector 150"/>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2" name="Group 7"/>
            <p:cNvGrpSpPr/>
            <p:nvPr/>
          </p:nvGrpSpPr>
          <p:grpSpPr>
            <a:xfrm>
              <a:off x="6096000" y="838200"/>
              <a:ext cx="950911" cy="797630"/>
              <a:chOff x="1371600" y="838200"/>
              <a:chExt cx="1179512" cy="989382"/>
            </a:xfrm>
          </p:grpSpPr>
          <p:pic>
            <p:nvPicPr>
              <p:cNvPr id="153" name="Picture 152" descr="j0316819"/>
              <p:cNvPicPr>
                <a:picLocks noChangeAspect="1" noChangeArrowheads="1"/>
              </p:cNvPicPr>
              <p:nvPr/>
            </p:nvPicPr>
            <p:blipFill>
              <a:blip r:embed="rId4"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154" name="Group 18"/>
              <p:cNvGrpSpPr>
                <a:grpSpLocks/>
              </p:cNvGrpSpPr>
              <p:nvPr/>
            </p:nvGrpSpPr>
            <p:grpSpPr bwMode="auto">
              <a:xfrm>
                <a:off x="1600200" y="838200"/>
                <a:ext cx="950912" cy="989382"/>
                <a:chOff x="1076325" y="2084388"/>
                <a:chExt cx="2949575" cy="3073400"/>
              </a:xfrm>
            </p:grpSpPr>
            <p:sp>
              <p:nvSpPr>
                <p:cNvPr id="156"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157"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158" name="Picture 120" descr="Building_Glass_Distorted"/>
                <p:cNvPicPr>
                  <a:picLocks noChangeAspect="1" noChangeArrowheads="1"/>
                </p:cNvPicPr>
                <p:nvPr/>
              </p:nvPicPr>
              <p:blipFill>
                <a:blip r:embed="rId5" cstate="print"/>
                <a:srcRect/>
                <a:stretch>
                  <a:fillRect/>
                </a:stretch>
              </p:blipFill>
              <p:spPr bwMode="auto">
                <a:xfrm>
                  <a:off x="1844675" y="2084388"/>
                  <a:ext cx="1898650" cy="2827337"/>
                </a:xfrm>
                <a:prstGeom prst="rect">
                  <a:avLst/>
                </a:prstGeom>
                <a:noFill/>
                <a:ln w="9525">
                  <a:noFill/>
                  <a:miter lim="800000"/>
                  <a:headEnd/>
                  <a:tailEnd/>
                </a:ln>
              </p:spPr>
            </p:pic>
            <p:sp>
              <p:nvSpPr>
                <p:cNvPr id="159"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160"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161" name="Group 123"/>
                <p:cNvGrpSpPr>
                  <a:grpSpLocks/>
                </p:cNvGrpSpPr>
                <p:nvPr/>
              </p:nvGrpSpPr>
              <p:grpSpPr bwMode="auto">
                <a:xfrm>
                  <a:off x="3105142" y="4511675"/>
                  <a:ext cx="473072" cy="563563"/>
                  <a:chOff x="2112" y="3264"/>
                  <a:chExt cx="768" cy="912"/>
                </a:xfrm>
              </p:grpSpPr>
              <p:sp>
                <p:nvSpPr>
                  <p:cNvPr id="167" name="Rectangle 124"/>
                  <p:cNvSpPr>
                    <a:spLocks noChangeArrowheads="1"/>
                  </p:cNvSpPr>
                  <p:nvPr/>
                </p:nvSpPr>
                <p:spPr bwMode="auto">
                  <a:xfrm rot="5400000">
                    <a:off x="2160" y="3792"/>
                    <a:ext cx="672" cy="96"/>
                  </a:xfrm>
                  <a:prstGeom prst="rect">
                    <a:avLst/>
                  </a:prstGeom>
                  <a:blipFill dpi="0" rotWithShape="1">
                    <a:blip r:embed="rId6"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168" name="Rectangle 125"/>
                  <p:cNvSpPr>
                    <a:spLocks noChangeArrowheads="1"/>
                  </p:cNvSpPr>
                  <p:nvPr/>
                </p:nvSpPr>
                <p:spPr bwMode="auto">
                  <a:xfrm rot="7257826">
                    <a:off x="2426" y="3918"/>
                    <a:ext cx="288" cy="35"/>
                  </a:xfrm>
                  <a:prstGeom prst="rect">
                    <a:avLst/>
                  </a:prstGeom>
                  <a:blipFill dpi="0" rotWithShape="1">
                    <a:blip r:embed="rId6"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169"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170"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162" name="Group 128"/>
                <p:cNvGrpSpPr>
                  <a:grpSpLocks/>
                </p:cNvGrpSpPr>
                <p:nvPr/>
              </p:nvGrpSpPr>
              <p:grpSpPr bwMode="auto">
                <a:xfrm>
                  <a:off x="1462091" y="4389438"/>
                  <a:ext cx="474663" cy="561975"/>
                  <a:chOff x="2112" y="3264"/>
                  <a:chExt cx="768" cy="912"/>
                </a:xfrm>
              </p:grpSpPr>
              <p:sp>
                <p:nvSpPr>
                  <p:cNvPr id="163" name="Rectangle 129"/>
                  <p:cNvSpPr>
                    <a:spLocks noChangeArrowheads="1"/>
                  </p:cNvSpPr>
                  <p:nvPr/>
                </p:nvSpPr>
                <p:spPr bwMode="auto">
                  <a:xfrm rot="5400000">
                    <a:off x="2160" y="3792"/>
                    <a:ext cx="672" cy="96"/>
                  </a:xfrm>
                  <a:prstGeom prst="rect">
                    <a:avLst/>
                  </a:prstGeom>
                  <a:blipFill dpi="0" rotWithShape="1">
                    <a:blip r:embed="rId6"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164" name="Rectangle 130"/>
                  <p:cNvSpPr>
                    <a:spLocks noChangeArrowheads="1"/>
                  </p:cNvSpPr>
                  <p:nvPr/>
                </p:nvSpPr>
                <p:spPr bwMode="auto">
                  <a:xfrm rot="7257826">
                    <a:off x="2426" y="3918"/>
                    <a:ext cx="288" cy="35"/>
                  </a:xfrm>
                  <a:prstGeom prst="rect">
                    <a:avLst/>
                  </a:prstGeom>
                  <a:blipFill dpi="0" rotWithShape="1">
                    <a:blip r:embed="rId6"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165"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166"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155" name="Picture 6" descr="j0227734"/>
              <p:cNvPicPr>
                <a:picLocks noChangeAspect="1" noChangeArrowheads="1"/>
              </p:cNvPicPr>
              <p:nvPr/>
            </p:nvPicPr>
            <p:blipFill>
              <a:blip r:embed="rId7"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171" name="TextBox 170"/>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172"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grpSp>
        <p:nvGrpSpPr>
          <p:cNvPr id="140" name="Group 139"/>
          <p:cNvGrpSpPr/>
          <p:nvPr/>
        </p:nvGrpSpPr>
        <p:grpSpPr>
          <a:xfrm>
            <a:off x="-17907" y="2601827"/>
            <a:ext cx="1618107" cy="1137700"/>
            <a:chOff x="-17907" y="2601827"/>
            <a:chExt cx="1618107" cy="1137700"/>
          </a:xfrm>
        </p:grpSpPr>
        <p:sp>
          <p:nvSpPr>
            <p:cNvPr id="141" name="Pie 140"/>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142" name="Pie 141"/>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143"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144" name="Rectangle 143"/>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sp>
          <p:nvSpPr>
            <p:cNvPr id="145" name="Text Box 2" hidden="1"/>
            <p:cNvSpPr txBox="1">
              <a:spLocks noChangeArrowheads="1"/>
            </p:cNvSpPr>
            <p:nvPr/>
          </p:nvSpPr>
          <p:spPr bwMode="auto">
            <a:xfrm>
              <a:off x="-17907" y="3122259"/>
              <a:ext cx="1022350" cy="227755"/>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100" b="1" dirty="0">
                  <a:solidFill>
                    <a:schemeClr val="accent6">
                      <a:lumMod val="50000"/>
                    </a:schemeClr>
                  </a:solidFill>
                  <a:latin typeface="Arial" pitchFamily="34" charset="0"/>
                  <a:cs typeface="Arial" pitchFamily="34" charset="0"/>
                </a:rPr>
                <a:t>$6.92mil   </a:t>
              </a:r>
            </a:p>
          </p:txBody>
        </p:sp>
      </p:grpSp>
      <p:pic>
        <p:nvPicPr>
          <p:cNvPr id="2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63" name="Group 852"/>
          <p:cNvGrpSpPr/>
          <p:nvPr/>
        </p:nvGrpSpPr>
        <p:grpSpPr>
          <a:xfrm>
            <a:off x="91440" y="1734458"/>
            <a:ext cx="1600200" cy="475342"/>
            <a:chOff x="654135" y="0"/>
            <a:chExt cx="2271278" cy="674688"/>
          </a:xfrm>
        </p:grpSpPr>
        <p:grpSp>
          <p:nvGrpSpPr>
            <p:cNvPr id="764" name="Group 40"/>
            <p:cNvGrpSpPr/>
            <p:nvPr/>
          </p:nvGrpSpPr>
          <p:grpSpPr>
            <a:xfrm>
              <a:off x="1143000" y="0"/>
              <a:ext cx="759023" cy="674688"/>
              <a:chOff x="4572000" y="990603"/>
              <a:chExt cx="759023" cy="674688"/>
            </a:xfrm>
          </p:grpSpPr>
          <p:grpSp>
            <p:nvGrpSpPr>
              <p:cNvPr id="765"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sp>
        <p:nvSpPr>
          <p:cNvPr id="389" name="Text Box 140"/>
          <p:cNvSpPr txBox="1">
            <a:spLocks noChangeArrowheads="1"/>
          </p:cNvSpPr>
          <p:nvPr/>
        </p:nvSpPr>
        <p:spPr bwMode="auto">
          <a:xfrm>
            <a:off x="7796941" y="4676460"/>
            <a:ext cx="556369" cy="264688"/>
          </a:xfrm>
          <a:prstGeom prst="rect">
            <a:avLst/>
          </a:prstGeom>
          <a:noFill/>
          <a:ln w="9525">
            <a:noFill/>
            <a:miter lim="800000"/>
            <a:headEnd/>
            <a:tailEnd/>
          </a:ln>
          <a:effectLst/>
        </p:spPr>
        <p:txBody>
          <a:bodyPr wrap="square">
            <a:spAutoFit/>
          </a:bodyPr>
          <a:lstStyle/>
          <a:p>
            <a:pPr algn="r">
              <a:lnSpc>
                <a:spcPct val="80000"/>
              </a:lnSpc>
            </a:pPr>
            <a:r>
              <a:rPr lang="en-US" sz="1400" b="1" dirty="0">
                <a:solidFill>
                  <a:schemeClr val="tx1">
                    <a:lumMod val="85000"/>
                    <a:lumOff val="15000"/>
                  </a:schemeClr>
                </a:solidFill>
                <a:latin typeface="Arial" pitchFamily="34" charset="0"/>
                <a:cs typeface="Arial" pitchFamily="34" charset="0"/>
              </a:rPr>
              <a:t>60%</a:t>
            </a:r>
            <a:endParaRPr lang="en-US" sz="1600" b="1" baseline="-25000" dirty="0">
              <a:solidFill>
                <a:schemeClr val="tx1">
                  <a:lumMod val="85000"/>
                  <a:lumOff val="15000"/>
                </a:schemeClr>
              </a:solidFill>
              <a:latin typeface="Arial" pitchFamily="34" charset="0"/>
              <a:cs typeface="Arial" pitchFamily="34" charset="0"/>
            </a:endParaRPr>
          </a:p>
        </p:txBody>
      </p:sp>
      <p:sp>
        <p:nvSpPr>
          <p:cNvPr id="401" name="Text Box 140"/>
          <p:cNvSpPr txBox="1">
            <a:spLocks noChangeArrowheads="1"/>
          </p:cNvSpPr>
          <p:nvPr/>
        </p:nvSpPr>
        <p:spPr bwMode="auto">
          <a:xfrm>
            <a:off x="7796941" y="4872403"/>
            <a:ext cx="556369" cy="264688"/>
          </a:xfrm>
          <a:prstGeom prst="rect">
            <a:avLst/>
          </a:prstGeom>
          <a:noFill/>
          <a:ln w="9525">
            <a:noFill/>
            <a:miter lim="800000"/>
            <a:headEnd/>
            <a:tailEnd/>
          </a:ln>
          <a:effectLst/>
        </p:spPr>
        <p:txBody>
          <a:bodyPr wrap="square">
            <a:spAutoFit/>
          </a:bodyPr>
          <a:lstStyle/>
          <a:p>
            <a:pPr algn="r">
              <a:lnSpc>
                <a:spcPct val="80000"/>
              </a:lnSpc>
            </a:pPr>
            <a:r>
              <a:rPr lang="en-US" sz="1400" b="1" dirty="0">
                <a:solidFill>
                  <a:schemeClr val="tx1">
                    <a:lumMod val="85000"/>
                    <a:lumOff val="15000"/>
                  </a:schemeClr>
                </a:solidFill>
                <a:latin typeface="Arial" pitchFamily="34" charset="0"/>
                <a:cs typeface="Arial" pitchFamily="34" charset="0"/>
              </a:rPr>
              <a:t>50%</a:t>
            </a:r>
            <a:endParaRPr lang="en-US" sz="1600" b="1" baseline="-25000" dirty="0">
              <a:solidFill>
                <a:schemeClr val="tx1">
                  <a:lumMod val="85000"/>
                  <a:lumOff val="15000"/>
                </a:schemeClr>
              </a:solidFill>
              <a:latin typeface="Arial" pitchFamily="34" charset="0"/>
              <a:cs typeface="Arial" pitchFamily="34" charset="0"/>
            </a:endParaRPr>
          </a:p>
        </p:txBody>
      </p:sp>
      <p:sp>
        <p:nvSpPr>
          <p:cNvPr id="414" name="Rectangle 413"/>
          <p:cNvSpPr/>
          <p:nvPr/>
        </p:nvSpPr>
        <p:spPr>
          <a:xfrm>
            <a:off x="8335674" y="4791892"/>
            <a:ext cx="164592" cy="109728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9" name="Rectangle 378"/>
          <p:cNvSpPr/>
          <p:nvPr/>
        </p:nvSpPr>
        <p:spPr>
          <a:xfrm>
            <a:off x="8335674" y="4974772"/>
            <a:ext cx="164592" cy="9144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5" name="TextBox 414"/>
          <p:cNvSpPr txBox="1"/>
          <p:nvPr/>
        </p:nvSpPr>
        <p:spPr>
          <a:xfrm>
            <a:off x="5657734" y="4686178"/>
            <a:ext cx="1213758" cy="400110"/>
          </a:xfrm>
          <a:prstGeom prst="rect">
            <a:avLst/>
          </a:prstGeom>
          <a:noFill/>
        </p:spPr>
        <p:txBody>
          <a:bodyPr wrap="square" rtlCol="0">
            <a:spAutoFit/>
          </a:bodyPr>
          <a:lstStyle/>
          <a:p>
            <a:pPr algn="r"/>
            <a:r>
              <a:rPr lang="en-US" sz="2000" b="1" dirty="0">
                <a:solidFill>
                  <a:srgbClr val="009900"/>
                </a:solidFill>
                <a:latin typeface="Arial" pitchFamily="34" charset="0"/>
                <a:cs typeface="Arial" pitchFamily="34" charset="0"/>
              </a:rPr>
              <a:t>20 </a:t>
            </a:r>
            <a:r>
              <a:rPr lang="en-US" sz="1600" b="1" dirty="0">
                <a:solidFill>
                  <a:schemeClr val="tx1">
                    <a:lumMod val="65000"/>
                    <a:lumOff val="35000"/>
                  </a:schemeClr>
                </a:solidFill>
                <a:latin typeface="Arial" pitchFamily="34" charset="0"/>
                <a:cs typeface="Arial" pitchFamily="34" charset="0"/>
              </a:rPr>
              <a:t>   </a:t>
            </a:r>
            <a:r>
              <a:rPr lang="en-US" sz="2000" b="1" dirty="0">
                <a:solidFill>
                  <a:schemeClr val="tx1">
                    <a:lumMod val="65000"/>
                    <a:lumOff val="35000"/>
                  </a:schemeClr>
                </a:solidFill>
                <a:latin typeface="Arial" pitchFamily="34" charset="0"/>
                <a:cs typeface="Arial" pitchFamily="34" charset="0"/>
              </a:rPr>
              <a:t>  </a:t>
            </a:r>
            <a:r>
              <a:rPr lang="en-US" sz="2000" b="1" dirty="0">
                <a:solidFill>
                  <a:srgbClr val="009900"/>
                </a:solidFill>
                <a:latin typeface="Arial" pitchFamily="34" charset="0"/>
                <a:cs typeface="Arial" pitchFamily="34" charset="0"/>
              </a:rPr>
              <a:t>50</a:t>
            </a:r>
          </a:p>
        </p:txBody>
      </p:sp>
      <p:sp>
        <p:nvSpPr>
          <p:cNvPr id="417" name="TextBox 416"/>
          <p:cNvSpPr txBox="1"/>
          <p:nvPr/>
        </p:nvSpPr>
        <p:spPr>
          <a:xfrm>
            <a:off x="5570453" y="4966485"/>
            <a:ext cx="788244" cy="253916"/>
          </a:xfrm>
          <a:prstGeom prst="rect">
            <a:avLst/>
          </a:prstGeom>
          <a:noFill/>
        </p:spPr>
        <p:txBody>
          <a:bodyPr wrap="square" rtlCol="0">
            <a:spAutoFit/>
          </a:bodyPr>
          <a:lstStyle/>
          <a:p>
            <a:pPr algn="ctr"/>
            <a:r>
              <a:rPr lang="en-US" sz="1050" dirty="0">
                <a:solidFill>
                  <a:schemeClr val="tx1">
                    <a:lumMod val="65000"/>
                    <a:lumOff val="35000"/>
                  </a:schemeClr>
                </a:solidFill>
                <a:latin typeface="Arial" pitchFamily="34" charset="0"/>
                <a:cs typeface="Arial" pitchFamily="34" charset="0"/>
              </a:rPr>
              <a:t>% UNITS</a:t>
            </a:r>
          </a:p>
        </p:txBody>
      </p:sp>
      <p:sp>
        <p:nvSpPr>
          <p:cNvPr id="420" name="TextBox 419"/>
          <p:cNvSpPr txBox="1"/>
          <p:nvPr/>
        </p:nvSpPr>
        <p:spPr>
          <a:xfrm>
            <a:off x="6172201" y="4966485"/>
            <a:ext cx="945456" cy="392415"/>
          </a:xfrm>
          <a:prstGeom prst="rect">
            <a:avLst/>
          </a:prstGeom>
          <a:noFill/>
        </p:spPr>
        <p:txBody>
          <a:bodyPr wrap="square" rtlCol="0">
            <a:spAutoFit/>
          </a:bodyPr>
          <a:lstStyle/>
          <a:p>
            <a:pPr algn="ctr"/>
            <a:r>
              <a:rPr lang="en-US" sz="1050" dirty="0">
                <a:solidFill>
                  <a:schemeClr val="tx1">
                    <a:lumMod val="65000"/>
                    <a:lumOff val="35000"/>
                  </a:schemeClr>
                </a:solidFill>
                <a:latin typeface="Arial" pitchFamily="34" charset="0"/>
                <a:cs typeface="Arial" pitchFamily="34" charset="0"/>
              </a:rPr>
              <a:t>INCOME</a:t>
            </a:r>
            <a:br>
              <a:rPr lang="en-US" sz="1050" dirty="0">
                <a:solidFill>
                  <a:schemeClr val="tx1">
                    <a:lumMod val="65000"/>
                    <a:lumOff val="35000"/>
                  </a:schemeClr>
                </a:solidFill>
                <a:latin typeface="Arial" pitchFamily="34" charset="0"/>
                <a:cs typeface="Arial" pitchFamily="34" charset="0"/>
              </a:rPr>
            </a:br>
            <a:r>
              <a:rPr lang="en-US" sz="900" dirty="0">
                <a:solidFill>
                  <a:schemeClr val="tx1">
                    <a:lumMod val="65000"/>
                    <a:lumOff val="35000"/>
                  </a:schemeClr>
                </a:solidFill>
                <a:latin typeface="Arial" pitchFamily="34" charset="0"/>
                <a:cs typeface="Arial" pitchFamily="34" charset="0"/>
              </a:rPr>
              <a:t>(% of AMI)</a:t>
            </a:r>
          </a:p>
        </p:txBody>
      </p:sp>
      <p:sp>
        <p:nvSpPr>
          <p:cNvPr id="421" name="TextBox 420"/>
          <p:cNvSpPr txBox="1"/>
          <p:nvPr/>
        </p:nvSpPr>
        <p:spPr>
          <a:xfrm>
            <a:off x="6050980" y="4717473"/>
            <a:ext cx="484411" cy="338554"/>
          </a:xfrm>
          <a:prstGeom prst="rect">
            <a:avLst/>
          </a:prstGeom>
          <a:noFill/>
        </p:spPr>
        <p:txBody>
          <a:bodyPr wrap="square" rtlCol="0">
            <a:spAutoFit/>
          </a:bodyPr>
          <a:lstStyle/>
          <a:p>
            <a:pPr algn="ctr"/>
            <a:r>
              <a:rPr lang="en-US" sz="1600" dirty="0">
                <a:solidFill>
                  <a:schemeClr val="tx1">
                    <a:lumMod val="65000"/>
                    <a:lumOff val="35000"/>
                  </a:schemeClr>
                </a:solidFill>
                <a:latin typeface="Arial" pitchFamily="34" charset="0"/>
                <a:cs typeface="Arial" pitchFamily="34" charset="0"/>
              </a:rPr>
              <a:t>at</a:t>
            </a:r>
            <a:endParaRPr lang="en-US" sz="2000" dirty="0">
              <a:solidFill>
                <a:srgbClr val="0070C0"/>
              </a:solidFill>
              <a:latin typeface="Arial" pitchFamily="34" charset="0"/>
              <a:cs typeface="Arial" pitchFamily="34" charset="0"/>
            </a:endParaRPr>
          </a:p>
        </p:txBody>
      </p:sp>
      <p:sp>
        <p:nvSpPr>
          <p:cNvPr id="198" name="Rectangle 197"/>
          <p:cNvSpPr/>
          <p:nvPr/>
        </p:nvSpPr>
        <p:spPr>
          <a:xfrm>
            <a:off x="8335673" y="4419471"/>
            <a:ext cx="164592" cy="1469701"/>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p:cNvSpPr/>
          <p:nvPr/>
        </p:nvSpPr>
        <p:spPr>
          <a:xfrm>
            <a:off x="8335673" y="4419471"/>
            <a:ext cx="82045" cy="1469701"/>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TextBox 421"/>
          <p:cNvSpPr txBox="1"/>
          <p:nvPr/>
        </p:nvSpPr>
        <p:spPr>
          <a:xfrm>
            <a:off x="5657734" y="4686178"/>
            <a:ext cx="1213758" cy="400110"/>
          </a:xfrm>
          <a:prstGeom prst="rect">
            <a:avLst/>
          </a:prstGeom>
          <a:noFill/>
        </p:spPr>
        <p:txBody>
          <a:bodyPr wrap="square" rtlCol="0">
            <a:spAutoFit/>
          </a:bodyPr>
          <a:lstStyle/>
          <a:p>
            <a:pPr algn="r"/>
            <a:r>
              <a:rPr lang="en-US" sz="2000" b="1" dirty="0">
                <a:solidFill>
                  <a:srgbClr val="0070C0"/>
                </a:solidFill>
                <a:latin typeface="Arial" pitchFamily="34" charset="0"/>
                <a:cs typeface="Arial" pitchFamily="34" charset="0"/>
              </a:rPr>
              <a:t>40 </a:t>
            </a:r>
            <a:r>
              <a:rPr lang="en-US" sz="1600" b="1" dirty="0">
                <a:solidFill>
                  <a:srgbClr val="0070C0"/>
                </a:solidFill>
                <a:latin typeface="Arial" pitchFamily="34" charset="0"/>
                <a:cs typeface="Arial" pitchFamily="34" charset="0"/>
              </a:rPr>
              <a:t>   </a:t>
            </a:r>
            <a:r>
              <a:rPr lang="en-US" sz="2000" b="1" dirty="0">
                <a:solidFill>
                  <a:srgbClr val="0070C0"/>
                </a:solidFill>
                <a:latin typeface="Arial" pitchFamily="34" charset="0"/>
                <a:cs typeface="Arial" pitchFamily="34" charset="0"/>
              </a:rPr>
              <a:t>  60</a:t>
            </a:r>
          </a:p>
        </p:txBody>
      </p:sp>
      <p:sp>
        <p:nvSpPr>
          <p:cNvPr id="196" name="Rectangle 195"/>
          <p:cNvSpPr/>
          <p:nvPr/>
        </p:nvSpPr>
        <p:spPr>
          <a:xfrm>
            <a:off x="8417719" y="5137091"/>
            <a:ext cx="82547" cy="752081"/>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6" name="Group 545"/>
          <p:cNvGrpSpPr/>
          <p:nvPr/>
        </p:nvGrpSpPr>
        <p:grpSpPr>
          <a:xfrm>
            <a:off x="7456759" y="2100942"/>
            <a:ext cx="1756520" cy="4236944"/>
            <a:chOff x="7235079" y="2100942"/>
            <a:chExt cx="1756520" cy="4236944"/>
          </a:xfrm>
        </p:grpSpPr>
        <p:sp>
          <p:nvSpPr>
            <p:cNvPr id="377" name="Rectangle 376"/>
            <p:cNvSpPr/>
            <p:nvPr/>
          </p:nvSpPr>
          <p:spPr>
            <a:xfrm>
              <a:off x="8115301" y="2231572"/>
              <a:ext cx="163285" cy="3657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TextBox 379"/>
            <p:cNvSpPr txBox="1"/>
            <p:nvPr/>
          </p:nvSpPr>
          <p:spPr>
            <a:xfrm>
              <a:off x="7420137" y="2100942"/>
              <a:ext cx="602633" cy="276999"/>
            </a:xfrm>
            <a:prstGeom prst="rect">
              <a:avLst/>
            </a:prstGeom>
            <a:noFill/>
          </p:spPr>
          <p:txBody>
            <a:bodyPr wrap="square" rtlCol="0">
              <a:spAutoFit/>
            </a:bodyPr>
            <a:lstStyle/>
            <a:p>
              <a:pPr algn="r"/>
              <a:r>
                <a:rPr lang="en-US" sz="1200" b="1" dirty="0">
                  <a:solidFill>
                    <a:srgbClr val="A04B3A"/>
                  </a:solidFill>
                  <a:latin typeface="Arial" pitchFamily="34" charset="0"/>
                  <a:cs typeface="Arial" pitchFamily="34" charset="0"/>
                </a:rPr>
                <a:t>MAX</a:t>
              </a:r>
            </a:p>
          </p:txBody>
        </p:sp>
        <p:sp>
          <p:nvSpPr>
            <p:cNvPr id="381" name="TextBox 380"/>
            <p:cNvSpPr txBox="1"/>
            <p:nvPr/>
          </p:nvSpPr>
          <p:spPr>
            <a:xfrm>
              <a:off x="7420137" y="5747657"/>
              <a:ext cx="602633" cy="276999"/>
            </a:xfrm>
            <a:prstGeom prst="rect">
              <a:avLst/>
            </a:prstGeom>
            <a:noFill/>
          </p:spPr>
          <p:txBody>
            <a:bodyPr wrap="square" rtlCol="0">
              <a:spAutoFit/>
            </a:bodyPr>
            <a:lstStyle/>
            <a:p>
              <a:pPr algn="r"/>
              <a:r>
                <a:rPr lang="en-US" sz="1200" b="1" dirty="0">
                  <a:solidFill>
                    <a:srgbClr val="A04B3A"/>
                  </a:solidFill>
                  <a:latin typeface="Arial" pitchFamily="34" charset="0"/>
                  <a:cs typeface="Arial" pitchFamily="34" charset="0"/>
                </a:rPr>
                <a:t>MIN</a:t>
              </a:r>
            </a:p>
          </p:txBody>
        </p:sp>
        <p:sp>
          <p:nvSpPr>
            <p:cNvPr id="385" name="Text Box 140"/>
            <p:cNvSpPr txBox="1">
              <a:spLocks noChangeArrowheads="1"/>
            </p:cNvSpPr>
            <p:nvPr/>
          </p:nvSpPr>
          <p:spPr bwMode="auto">
            <a:xfrm>
              <a:off x="7760317" y="5950088"/>
              <a:ext cx="808685" cy="387798"/>
            </a:xfrm>
            <a:prstGeom prst="rect">
              <a:avLst/>
            </a:prstGeom>
            <a:noFill/>
            <a:ln w="9525">
              <a:noFill/>
              <a:miter lim="800000"/>
              <a:headEnd/>
              <a:tailEnd/>
            </a:ln>
            <a:effectLst/>
          </p:spPr>
          <p:txBody>
            <a:bodyPr wrap="square">
              <a:spAutoFit/>
            </a:bodyPr>
            <a:lstStyle/>
            <a:p>
              <a:pPr algn="ctr">
                <a:lnSpc>
                  <a:spcPct val="80000"/>
                </a:lnSpc>
              </a:pPr>
              <a:r>
                <a:rPr lang="en-US" sz="1200" b="1" dirty="0">
                  <a:solidFill>
                    <a:schemeClr val="tx1">
                      <a:lumMod val="85000"/>
                      <a:lumOff val="15000"/>
                    </a:schemeClr>
                  </a:solidFill>
                  <a:latin typeface="Arial" pitchFamily="34" charset="0"/>
                  <a:cs typeface="Arial" pitchFamily="34" charset="0"/>
                </a:rPr>
                <a:t>Area  Incomes</a:t>
              </a:r>
              <a:endParaRPr lang="en-US" sz="1400" b="1" baseline="-25000" dirty="0">
                <a:solidFill>
                  <a:schemeClr val="tx1">
                    <a:lumMod val="85000"/>
                    <a:lumOff val="15000"/>
                  </a:schemeClr>
                </a:solidFill>
                <a:latin typeface="Arial" pitchFamily="34" charset="0"/>
                <a:cs typeface="Arial" pitchFamily="34" charset="0"/>
              </a:endParaRPr>
            </a:p>
          </p:txBody>
        </p:sp>
        <p:sp>
          <p:nvSpPr>
            <p:cNvPr id="387" name="TextBox 386"/>
            <p:cNvSpPr txBox="1"/>
            <p:nvPr/>
          </p:nvSpPr>
          <p:spPr>
            <a:xfrm>
              <a:off x="7235079" y="3907972"/>
              <a:ext cx="787691" cy="276999"/>
            </a:xfrm>
            <a:prstGeom prst="rect">
              <a:avLst/>
            </a:prstGeom>
            <a:noFill/>
          </p:spPr>
          <p:txBody>
            <a:bodyPr wrap="square" rtlCol="0">
              <a:spAutoFit/>
            </a:bodyPr>
            <a:lstStyle/>
            <a:p>
              <a:pPr algn="r"/>
              <a:r>
                <a:rPr lang="en-US" sz="1200" b="1" dirty="0">
                  <a:solidFill>
                    <a:srgbClr val="A04B3A"/>
                  </a:solidFill>
                  <a:latin typeface="Arial" pitchFamily="34" charset="0"/>
                  <a:cs typeface="Arial" pitchFamily="34" charset="0"/>
                </a:rPr>
                <a:t>Median</a:t>
              </a:r>
            </a:p>
          </p:txBody>
        </p:sp>
        <p:grpSp>
          <p:nvGrpSpPr>
            <p:cNvPr id="767" name="Group 419"/>
            <p:cNvGrpSpPr/>
            <p:nvPr/>
          </p:nvGrpSpPr>
          <p:grpSpPr>
            <a:xfrm>
              <a:off x="8294913" y="4051690"/>
              <a:ext cx="696686" cy="1828800"/>
              <a:chOff x="6143171" y="2044700"/>
              <a:chExt cx="696686" cy="884177"/>
            </a:xfrm>
          </p:grpSpPr>
          <p:sp>
            <p:nvSpPr>
              <p:cNvPr id="391" name="AutoShape 150"/>
              <p:cNvSpPr>
                <a:spLocks/>
              </p:cNvSpPr>
              <p:nvPr/>
            </p:nvSpPr>
            <p:spPr bwMode="auto">
              <a:xfrm flipH="1">
                <a:off x="6143171" y="2044700"/>
                <a:ext cx="244928" cy="884177"/>
              </a:xfrm>
              <a:prstGeom prst="leftBrace">
                <a:avLst>
                  <a:gd name="adj1" fmla="val 28333"/>
                  <a:gd name="adj2" fmla="val 50260"/>
                </a:avLst>
              </a:prstGeom>
              <a:noFill/>
              <a:ln w="19050">
                <a:solidFill>
                  <a:schemeClr val="bg1">
                    <a:lumMod val="50000"/>
                  </a:schemeClr>
                </a:solidFill>
                <a:round/>
                <a:headEnd/>
                <a:tailEnd/>
              </a:ln>
              <a:effectLst/>
            </p:spPr>
            <p:txBody>
              <a:bodyPr wrap="none" anchor="ctr"/>
              <a:lstStyle/>
              <a:p>
                <a:endParaRPr lang="en-US" dirty="0"/>
              </a:p>
            </p:txBody>
          </p:sp>
          <p:sp>
            <p:nvSpPr>
              <p:cNvPr id="393" name="Text Box 140"/>
              <p:cNvSpPr txBox="1">
                <a:spLocks noChangeArrowheads="1"/>
              </p:cNvSpPr>
              <p:nvPr/>
            </p:nvSpPr>
            <p:spPr bwMode="auto">
              <a:xfrm>
                <a:off x="6348803" y="2425917"/>
                <a:ext cx="491054" cy="188296"/>
              </a:xfrm>
              <a:prstGeom prst="rect">
                <a:avLst/>
              </a:prstGeom>
              <a:noFill/>
              <a:ln w="9525">
                <a:noFill/>
                <a:miter lim="800000"/>
                <a:headEnd/>
                <a:tailEnd/>
              </a:ln>
              <a:effectLst/>
            </p:spPr>
            <p:txBody>
              <a:bodyPr wrap="square">
                <a:spAutoFit/>
              </a:bodyPr>
              <a:lstStyle/>
              <a:p>
                <a:pPr>
                  <a:lnSpc>
                    <a:spcPct val="80000"/>
                  </a:lnSpc>
                </a:pPr>
                <a:r>
                  <a:rPr lang="en-US" sz="1600" b="1" dirty="0">
                    <a:solidFill>
                      <a:schemeClr val="bg1">
                        <a:lumMod val="50000"/>
                      </a:schemeClr>
                    </a:solidFill>
                    <a:latin typeface="Arial" pitchFamily="34" charset="0"/>
                    <a:cs typeface="Arial" pitchFamily="34" charset="0"/>
                  </a:rPr>
                  <a:t>1/2</a:t>
                </a:r>
                <a:endParaRPr lang="en-US" b="1" baseline="-25000" dirty="0">
                  <a:solidFill>
                    <a:schemeClr val="bg1">
                      <a:lumMod val="50000"/>
                    </a:schemeClr>
                  </a:solidFill>
                  <a:latin typeface="Arial" pitchFamily="34" charset="0"/>
                  <a:cs typeface="Arial" pitchFamily="34" charset="0"/>
                </a:endParaRPr>
              </a:p>
            </p:txBody>
          </p:sp>
        </p:grpSp>
        <p:grpSp>
          <p:nvGrpSpPr>
            <p:cNvPr id="832" name="Group 419"/>
            <p:cNvGrpSpPr/>
            <p:nvPr/>
          </p:nvGrpSpPr>
          <p:grpSpPr>
            <a:xfrm>
              <a:off x="8284027" y="2222889"/>
              <a:ext cx="696686" cy="1828800"/>
              <a:chOff x="6143171" y="2044700"/>
              <a:chExt cx="696686" cy="884177"/>
            </a:xfrm>
          </p:grpSpPr>
          <p:sp>
            <p:nvSpPr>
              <p:cNvPr id="412" name="AutoShape 150"/>
              <p:cNvSpPr>
                <a:spLocks/>
              </p:cNvSpPr>
              <p:nvPr/>
            </p:nvSpPr>
            <p:spPr bwMode="auto">
              <a:xfrm flipH="1">
                <a:off x="6143171" y="2044700"/>
                <a:ext cx="244928" cy="884177"/>
              </a:xfrm>
              <a:prstGeom prst="leftBrace">
                <a:avLst>
                  <a:gd name="adj1" fmla="val 28333"/>
                  <a:gd name="adj2" fmla="val 50260"/>
                </a:avLst>
              </a:prstGeom>
              <a:noFill/>
              <a:ln w="19050">
                <a:solidFill>
                  <a:schemeClr val="bg1">
                    <a:lumMod val="50000"/>
                  </a:schemeClr>
                </a:solidFill>
                <a:round/>
                <a:headEnd/>
                <a:tailEnd/>
              </a:ln>
              <a:effectLst/>
            </p:spPr>
            <p:txBody>
              <a:bodyPr wrap="none" anchor="ctr"/>
              <a:lstStyle/>
              <a:p>
                <a:endParaRPr lang="en-US" dirty="0"/>
              </a:p>
            </p:txBody>
          </p:sp>
          <p:sp>
            <p:nvSpPr>
              <p:cNvPr id="413" name="Text Box 140"/>
              <p:cNvSpPr txBox="1">
                <a:spLocks noChangeArrowheads="1"/>
              </p:cNvSpPr>
              <p:nvPr/>
            </p:nvSpPr>
            <p:spPr bwMode="auto">
              <a:xfrm>
                <a:off x="6348803" y="2425917"/>
                <a:ext cx="491054" cy="188296"/>
              </a:xfrm>
              <a:prstGeom prst="rect">
                <a:avLst/>
              </a:prstGeom>
              <a:noFill/>
              <a:ln w="9525">
                <a:noFill/>
                <a:miter lim="800000"/>
                <a:headEnd/>
                <a:tailEnd/>
              </a:ln>
              <a:effectLst/>
            </p:spPr>
            <p:txBody>
              <a:bodyPr wrap="square">
                <a:spAutoFit/>
              </a:bodyPr>
              <a:lstStyle/>
              <a:p>
                <a:pPr>
                  <a:lnSpc>
                    <a:spcPct val="80000"/>
                  </a:lnSpc>
                </a:pPr>
                <a:r>
                  <a:rPr lang="en-US" sz="1600" b="1" dirty="0">
                    <a:solidFill>
                      <a:schemeClr val="bg1">
                        <a:lumMod val="50000"/>
                      </a:schemeClr>
                    </a:solidFill>
                    <a:latin typeface="Arial" pitchFamily="34" charset="0"/>
                    <a:cs typeface="Arial" pitchFamily="34" charset="0"/>
                  </a:rPr>
                  <a:t>1/2</a:t>
                </a:r>
                <a:endParaRPr lang="en-US" b="1" baseline="-25000" dirty="0">
                  <a:solidFill>
                    <a:schemeClr val="bg1">
                      <a:lumMod val="50000"/>
                    </a:schemeClr>
                  </a:solidFill>
                  <a:latin typeface="Arial" pitchFamily="34" charset="0"/>
                  <a:cs typeface="Arial" pitchFamily="34" charset="0"/>
                </a:endParaRPr>
              </a:p>
            </p:txBody>
          </p:sp>
        </p:grpSp>
        <p:cxnSp>
          <p:nvCxnSpPr>
            <p:cNvPr id="375" name="Straight Connector 374"/>
            <p:cNvCxnSpPr/>
            <p:nvPr/>
          </p:nvCxnSpPr>
          <p:spPr>
            <a:xfrm>
              <a:off x="7968343" y="5894203"/>
              <a:ext cx="457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8022770" y="4060372"/>
              <a:ext cx="3657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7"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no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33" name="Group 538"/>
          <p:cNvGrpSpPr/>
          <p:nvPr/>
        </p:nvGrpSpPr>
        <p:grpSpPr>
          <a:xfrm>
            <a:off x="3657599" y="3176940"/>
            <a:ext cx="612133" cy="504797"/>
            <a:chOff x="6409152" y="3500955"/>
            <a:chExt cx="612133" cy="504797"/>
          </a:xfrm>
        </p:grpSpPr>
        <p:sp>
          <p:nvSpPr>
            <p:cNvPr id="473" name="Rectangle 314"/>
            <p:cNvSpPr>
              <a:spLocks noChangeArrowheads="1"/>
            </p:cNvSpPr>
            <p:nvPr/>
          </p:nvSpPr>
          <p:spPr bwMode="auto">
            <a:xfrm>
              <a:off x="6442193" y="3642652"/>
              <a:ext cx="546050" cy="363100"/>
            </a:xfrm>
            <a:prstGeom prst="rect">
              <a:avLst/>
            </a:prstGeom>
            <a:no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4" name="AutoShape 315"/>
            <p:cNvSpPr>
              <a:spLocks noChangeArrowheads="1"/>
            </p:cNvSpPr>
            <p:nvPr/>
          </p:nvSpPr>
          <p:spPr bwMode="auto">
            <a:xfrm rot="10800000">
              <a:off x="6409152" y="3500955"/>
              <a:ext cx="612133" cy="140713"/>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34" name="Group 562"/>
          <p:cNvGrpSpPr/>
          <p:nvPr/>
        </p:nvGrpSpPr>
        <p:grpSpPr>
          <a:xfrm>
            <a:off x="5501684" y="3414387"/>
            <a:ext cx="1274044" cy="1047399"/>
            <a:chOff x="6032803" y="3178629"/>
            <a:chExt cx="1274044" cy="1047399"/>
          </a:xfrm>
        </p:grpSpPr>
        <p:sp>
          <p:nvSpPr>
            <p:cNvPr id="544" name="Rectangle 176"/>
            <p:cNvSpPr>
              <a:spLocks noChangeArrowheads="1"/>
            </p:cNvSpPr>
            <p:nvPr/>
          </p:nvSpPr>
          <p:spPr bwMode="auto">
            <a:xfrm>
              <a:off x="6101572" y="3470299"/>
              <a:ext cx="1136506" cy="755729"/>
            </a:xfrm>
            <a:prstGeom prst="rect">
              <a:avLst/>
            </a:prstGeom>
            <a:no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45" name="AutoShape 177"/>
            <p:cNvSpPr>
              <a:spLocks noChangeArrowheads="1"/>
            </p:cNvSpPr>
            <p:nvPr/>
          </p:nvSpPr>
          <p:spPr bwMode="auto">
            <a:xfrm rot="10800000">
              <a:off x="6032803" y="3178629"/>
              <a:ext cx="1274044" cy="29286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35" name="Group 561"/>
          <p:cNvGrpSpPr/>
          <p:nvPr/>
        </p:nvGrpSpPr>
        <p:grpSpPr>
          <a:xfrm>
            <a:off x="3838143" y="3414387"/>
            <a:ext cx="1274044" cy="1047399"/>
            <a:chOff x="4563232" y="3178629"/>
            <a:chExt cx="1274044" cy="1047399"/>
          </a:xfrm>
        </p:grpSpPr>
        <p:sp>
          <p:nvSpPr>
            <p:cNvPr id="552" name="Rectangle 176"/>
            <p:cNvSpPr>
              <a:spLocks noChangeArrowheads="1"/>
            </p:cNvSpPr>
            <p:nvPr/>
          </p:nvSpPr>
          <p:spPr bwMode="auto">
            <a:xfrm>
              <a:off x="4632001" y="3470299"/>
              <a:ext cx="1136506" cy="755729"/>
            </a:xfrm>
            <a:prstGeom prst="rect">
              <a:avLst/>
            </a:prstGeom>
            <a:no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53" name="AutoShape 177"/>
            <p:cNvSpPr>
              <a:spLocks noChangeArrowheads="1"/>
            </p:cNvSpPr>
            <p:nvPr/>
          </p:nvSpPr>
          <p:spPr bwMode="auto">
            <a:xfrm rot="10800000">
              <a:off x="4563232" y="3178629"/>
              <a:ext cx="1274044" cy="29286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36" name="Group 568"/>
          <p:cNvGrpSpPr/>
          <p:nvPr/>
        </p:nvGrpSpPr>
        <p:grpSpPr>
          <a:xfrm>
            <a:off x="5573103" y="4160034"/>
            <a:ext cx="1133856" cy="313116"/>
            <a:chOff x="6104222" y="3924276"/>
            <a:chExt cx="1133856" cy="313116"/>
          </a:xfrm>
        </p:grpSpPr>
        <p:sp>
          <p:nvSpPr>
            <p:cNvPr id="548" name="Rectangle 176"/>
            <p:cNvSpPr>
              <a:spLocks noChangeArrowheads="1"/>
            </p:cNvSpPr>
            <p:nvPr/>
          </p:nvSpPr>
          <p:spPr bwMode="auto">
            <a:xfrm>
              <a:off x="6104222" y="3924276"/>
              <a:ext cx="1133856" cy="301752"/>
            </a:xfrm>
            <a:prstGeom prst="rect">
              <a:avLst/>
            </a:prstGeom>
            <a:solidFill>
              <a:srgbClr val="F6DD72"/>
            </a:solid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49" name="Text Box 2"/>
            <p:cNvSpPr txBox="1">
              <a:spLocks noChangeArrowheads="1"/>
            </p:cNvSpPr>
            <p:nvPr/>
          </p:nvSpPr>
          <p:spPr bwMode="auto">
            <a:xfrm>
              <a:off x="6411686" y="3972704"/>
              <a:ext cx="571281" cy="264688"/>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400" b="1" dirty="0">
                  <a:solidFill>
                    <a:srgbClr val="D69E00"/>
                  </a:solidFill>
                  <a:latin typeface="Arial" pitchFamily="34" charset="0"/>
                  <a:cs typeface="Arial" pitchFamily="34" charset="0"/>
                </a:rPr>
                <a:t>40%</a:t>
              </a:r>
            </a:p>
          </p:txBody>
        </p:sp>
      </p:grpSp>
      <p:grpSp>
        <p:nvGrpSpPr>
          <p:cNvPr id="838" name="Group 565"/>
          <p:cNvGrpSpPr/>
          <p:nvPr/>
        </p:nvGrpSpPr>
        <p:grpSpPr>
          <a:xfrm>
            <a:off x="3909562" y="4160034"/>
            <a:ext cx="1133856" cy="313116"/>
            <a:chOff x="4634651" y="3924276"/>
            <a:chExt cx="1133856" cy="313116"/>
          </a:xfrm>
        </p:grpSpPr>
        <p:sp>
          <p:nvSpPr>
            <p:cNvPr id="554" name="Rectangle 176"/>
            <p:cNvSpPr>
              <a:spLocks noChangeArrowheads="1"/>
            </p:cNvSpPr>
            <p:nvPr/>
          </p:nvSpPr>
          <p:spPr bwMode="auto">
            <a:xfrm>
              <a:off x="4634651" y="3924276"/>
              <a:ext cx="1133856" cy="300452"/>
            </a:xfrm>
            <a:prstGeom prst="rect">
              <a:avLst/>
            </a:prstGeom>
            <a:solidFill>
              <a:srgbClr val="F6DD72"/>
            </a:solid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55" name="Text Box 2"/>
            <p:cNvSpPr txBox="1">
              <a:spLocks noChangeArrowheads="1"/>
            </p:cNvSpPr>
            <p:nvPr/>
          </p:nvSpPr>
          <p:spPr bwMode="auto">
            <a:xfrm>
              <a:off x="4942115" y="3972704"/>
              <a:ext cx="571281" cy="264688"/>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400" b="1" dirty="0">
                  <a:solidFill>
                    <a:srgbClr val="D69E00"/>
                  </a:solidFill>
                  <a:latin typeface="Arial" pitchFamily="34" charset="0"/>
                  <a:cs typeface="Arial" pitchFamily="34" charset="0"/>
                </a:rPr>
                <a:t>40%</a:t>
              </a:r>
            </a:p>
          </p:txBody>
        </p:sp>
      </p:grpSp>
      <p:grpSp>
        <p:nvGrpSpPr>
          <p:cNvPr id="841" name="Group 539"/>
          <p:cNvGrpSpPr/>
          <p:nvPr/>
        </p:nvGrpSpPr>
        <p:grpSpPr>
          <a:xfrm>
            <a:off x="3959866" y="3479184"/>
            <a:ext cx="612133" cy="504797"/>
            <a:chOff x="6409152" y="3500955"/>
            <a:chExt cx="612133" cy="504797"/>
          </a:xfrm>
        </p:grpSpPr>
        <p:sp>
          <p:nvSpPr>
            <p:cNvPr id="541" name="Rectangle 314"/>
            <p:cNvSpPr>
              <a:spLocks noChangeArrowheads="1"/>
            </p:cNvSpPr>
            <p:nvPr/>
          </p:nvSpPr>
          <p:spPr bwMode="auto">
            <a:xfrm>
              <a:off x="6442193" y="3642652"/>
              <a:ext cx="546050" cy="363100"/>
            </a:xfrm>
            <a:prstGeom prst="rect">
              <a:avLst/>
            </a:prstGeom>
            <a:no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42" name="AutoShape 315"/>
            <p:cNvSpPr>
              <a:spLocks noChangeArrowheads="1"/>
            </p:cNvSpPr>
            <p:nvPr/>
          </p:nvSpPr>
          <p:spPr bwMode="auto">
            <a:xfrm rot="10800000">
              <a:off x="6409152" y="3500955"/>
              <a:ext cx="612133" cy="140713"/>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355" name="TextBox 354"/>
          <p:cNvSpPr txBox="1"/>
          <p:nvPr/>
        </p:nvSpPr>
        <p:spPr>
          <a:xfrm>
            <a:off x="6764148" y="3842027"/>
            <a:ext cx="867201" cy="400110"/>
          </a:xfrm>
          <a:prstGeom prst="rect">
            <a:avLst/>
          </a:prstGeom>
          <a:noFill/>
        </p:spPr>
        <p:txBody>
          <a:bodyPr wrap="square" rtlCol="0">
            <a:spAutoFit/>
          </a:bodyPr>
          <a:lstStyle/>
          <a:p>
            <a:pPr algn="r"/>
            <a:r>
              <a:rPr lang="en-US" sz="2000" b="1" dirty="0">
                <a:solidFill>
                  <a:srgbClr val="A04B3A"/>
                </a:solidFill>
                <a:latin typeface="Arial" pitchFamily="34" charset="0"/>
                <a:cs typeface="Arial" pitchFamily="34" charset="0"/>
              </a:rPr>
              <a:t>$50k</a:t>
            </a:r>
          </a:p>
        </p:txBody>
      </p:sp>
      <p:sp>
        <p:nvSpPr>
          <p:cNvPr id="356" name="TextBox 355"/>
          <p:cNvSpPr txBox="1"/>
          <p:nvPr/>
        </p:nvSpPr>
        <p:spPr>
          <a:xfrm>
            <a:off x="7056070" y="4586855"/>
            <a:ext cx="867201" cy="400110"/>
          </a:xfrm>
          <a:prstGeom prst="rect">
            <a:avLst/>
          </a:prstGeom>
          <a:noFill/>
        </p:spPr>
        <p:txBody>
          <a:bodyPr wrap="square" rtlCol="0">
            <a:spAutoFit/>
          </a:bodyPr>
          <a:lstStyle/>
          <a:p>
            <a:pPr algn="r"/>
            <a:r>
              <a:rPr lang="en-US" sz="2000" b="1" dirty="0">
                <a:solidFill>
                  <a:srgbClr val="A04B3A"/>
                </a:solidFill>
                <a:latin typeface="Arial" pitchFamily="34" charset="0"/>
                <a:cs typeface="Arial" pitchFamily="34" charset="0"/>
              </a:rPr>
              <a:t>$30k</a:t>
            </a:r>
          </a:p>
        </p:txBody>
      </p:sp>
      <p:sp>
        <p:nvSpPr>
          <p:cNvPr id="357" name="TextBox 356"/>
          <p:cNvSpPr txBox="1"/>
          <p:nvPr/>
        </p:nvSpPr>
        <p:spPr>
          <a:xfrm>
            <a:off x="7056070" y="4765013"/>
            <a:ext cx="867201" cy="400110"/>
          </a:xfrm>
          <a:prstGeom prst="rect">
            <a:avLst/>
          </a:prstGeom>
          <a:noFill/>
        </p:spPr>
        <p:txBody>
          <a:bodyPr wrap="square" rtlCol="0">
            <a:spAutoFit/>
          </a:bodyPr>
          <a:lstStyle/>
          <a:p>
            <a:pPr algn="r"/>
            <a:r>
              <a:rPr lang="en-US" sz="2000" b="1" dirty="0">
                <a:solidFill>
                  <a:srgbClr val="A04B3A"/>
                </a:solidFill>
                <a:latin typeface="Arial" pitchFamily="34" charset="0"/>
                <a:cs typeface="Arial" pitchFamily="34" charset="0"/>
              </a:rPr>
              <a:t>$25k</a:t>
            </a:r>
          </a:p>
        </p:txBody>
      </p:sp>
      <p:grpSp>
        <p:nvGrpSpPr>
          <p:cNvPr id="360" name="Group 359"/>
          <p:cNvGrpSpPr/>
          <p:nvPr/>
        </p:nvGrpSpPr>
        <p:grpSpPr>
          <a:xfrm>
            <a:off x="3909562" y="4102041"/>
            <a:ext cx="1133856" cy="358445"/>
            <a:chOff x="2330439" y="4885297"/>
            <a:chExt cx="1133856" cy="358445"/>
          </a:xfrm>
        </p:grpSpPr>
        <p:sp>
          <p:nvSpPr>
            <p:cNvPr id="358" name="Rectangle 176"/>
            <p:cNvSpPr>
              <a:spLocks noChangeArrowheads="1"/>
            </p:cNvSpPr>
            <p:nvPr/>
          </p:nvSpPr>
          <p:spPr bwMode="auto">
            <a:xfrm>
              <a:off x="2330439" y="5110102"/>
              <a:ext cx="1133856" cy="133640"/>
            </a:xfrm>
            <a:prstGeom prst="rect">
              <a:avLst/>
            </a:prstGeom>
            <a:solidFill>
              <a:srgbClr val="F6DD72"/>
            </a:solid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59" name="Text Box 2"/>
            <p:cNvSpPr txBox="1">
              <a:spLocks noChangeArrowheads="1"/>
            </p:cNvSpPr>
            <p:nvPr/>
          </p:nvSpPr>
          <p:spPr bwMode="auto">
            <a:xfrm>
              <a:off x="2634755" y="4885297"/>
              <a:ext cx="571281" cy="264688"/>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400" b="1" dirty="0">
                  <a:solidFill>
                    <a:srgbClr val="D69E00"/>
                  </a:solidFill>
                  <a:latin typeface="Arial" pitchFamily="34" charset="0"/>
                  <a:cs typeface="Arial" pitchFamily="34" charset="0"/>
                </a:rPr>
                <a:t>20%</a:t>
              </a:r>
            </a:p>
          </p:txBody>
        </p:sp>
      </p:grpSp>
      <p:grpSp>
        <p:nvGrpSpPr>
          <p:cNvPr id="361" name="Group 360"/>
          <p:cNvGrpSpPr/>
          <p:nvPr/>
        </p:nvGrpSpPr>
        <p:grpSpPr>
          <a:xfrm>
            <a:off x="5573103" y="4102041"/>
            <a:ext cx="1133856" cy="363469"/>
            <a:chOff x="2330439" y="4885297"/>
            <a:chExt cx="1133856" cy="363469"/>
          </a:xfrm>
        </p:grpSpPr>
        <p:sp>
          <p:nvSpPr>
            <p:cNvPr id="362" name="Rectangle 176"/>
            <p:cNvSpPr>
              <a:spLocks noChangeArrowheads="1"/>
            </p:cNvSpPr>
            <p:nvPr/>
          </p:nvSpPr>
          <p:spPr bwMode="auto">
            <a:xfrm>
              <a:off x="2330439" y="5110101"/>
              <a:ext cx="1133856" cy="138665"/>
            </a:xfrm>
            <a:prstGeom prst="rect">
              <a:avLst/>
            </a:prstGeom>
            <a:solidFill>
              <a:srgbClr val="F6DD72"/>
            </a:solid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63" name="Text Box 2"/>
            <p:cNvSpPr txBox="1">
              <a:spLocks noChangeArrowheads="1"/>
            </p:cNvSpPr>
            <p:nvPr/>
          </p:nvSpPr>
          <p:spPr bwMode="auto">
            <a:xfrm>
              <a:off x="2634755" y="4885297"/>
              <a:ext cx="571281" cy="264688"/>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400" b="1" dirty="0">
                  <a:solidFill>
                    <a:srgbClr val="D69E00"/>
                  </a:solidFill>
                  <a:latin typeface="Arial" pitchFamily="34" charset="0"/>
                  <a:cs typeface="Arial" pitchFamily="34" charset="0"/>
                </a:rPr>
                <a:t>20%</a:t>
              </a:r>
            </a:p>
          </p:txBody>
        </p:sp>
      </p:grpSp>
      <p:sp>
        <p:nvSpPr>
          <p:cNvPr id="265" name="Rectangle 264"/>
          <p:cNvSpPr/>
          <p:nvPr/>
        </p:nvSpPr>
        <p:spPr>
          <a:xfrm>
            <a:off x="8339328" y="4789170"/>
            <a:ext cx="164592" cy="182880"/>
          </a:xfrm>
          <a:prstGeom prst="rect">
            <a:avLst/>
          </a:prstGeom>
          <a:noFill/>
          <a:ln w="38100">
            <a:solidFill>
              <a:srgbClr val="01D5FF"/>
            </a:solidFill>
            <a:miter lim="800000"/>
            <a:headEnd/>
            <a:tailEnd/>
          </a:ln>
          <a:effectLst>
            <a:glow rad="50800">
              <a:srgbClr val="01D5FF">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7" name="Title 6"/>
          <p:cNvSpPr>
            <a:spLocks noGrp="1"/>
          </p:cNvSpPr>
          <p:nvPr>
            <p:ph type="title" idx="4294967295"/>
          </p:nvPr>
        </p:nvSpPr>
        <p:spPr>
          <a:xfrm>
            <a:off x="914400" y="-1571625"/>
            <a:ext cx="8229600" cy="884237"/>
          </a:xfrm>
        </p:spPr>
        <p:txBody>
          <a:bodyPr/>
          <a:lstStyle/>
          <a:p>
            <a:r>
              <a:rPr lang="en-US" dirty="0"/>
              <a:t>Minimum Set-Aside</a:t>
            </a:r>
          </a:p>
        </p:txBody>
      </p:sp>
      <p:pic>
        <p:nvPicPr>
          <p:cNvPr id="174" name="Picture 173"/>
          <p:cNvPicPr>
            <a:picLocks noChangeAspect="1"/>
          </p:cNvPicPr>
          <p:nvPr/>
        </p:nvPicPr>
        <p:blipFill>
          <a:blip r:embed="rId9"/>
          <a:stretch>
            <a:fillRect/>
          </a:stretch>
        </p:blipFill>
        <p:spPr>
          <a:xfrm>
            <a:off x="1832804" y="129001"/>
            <a:ext cx="2247931" cy="2906164"/>
          </a:xfrm>
          <a:prstGeom prst="rect">
            <a:avLst/>
          </a:prstGeom>
          <a:noFill/>
          <a:ln w="0">
            <a:solidFill>
              <a:schemeClr val="tx1"/>
            </a:solidFill>
            <a:miter lim="800000"/>
            <a:headEnd/>
            <a:tailEnd/>
          </a:ln>
          <a:effectLst>
            <a:outerShdw blurRad="203200" dist="25400" dir="3000000" sx="101000" sy="101000" algn="ctr" rotWithShape="0">
              <a:prstClr val="black">
                <a:alpha val="40000"/>
              </a:prstClr>
            </a:outerShdw>
          </a:effectLst>
        </p:spPr>
      </p:pic>
      <p:pic>
        <p:nvPicPr>
          <p:cNvPr id="175" name="Picture 174"/>
          <p:cNvPicPr>
            <a:picLocks noChangeAspect="1"/>
          </p:cNvPicPr>
          <p:nvPr/>
        </p:nvPicPr>
        <p:blipFill>
          <a:blip r:embed="rId10">
            <a:extLst>
              <a:ext uri="{BEBA8EAE-BF5A-486C-A8C5-ECC9F3942E4B}">
                <a14:imgProps xmlns:a14="http://schemas.microsoft.com/office/drawing/2010/main">
                  <a14:imgLayer r:embed="rId11">
                    <a14:imgEffect>
                      <a14:brightnessContrast bright="-30000" contrast="-15000"/>
                    </a14:imgEffect>
                  </a14:imgLayer>
                </a14:imgProps>
              </a:ext>
            </a:extLst>
          </a:blip>
          <a:stretch>
            <a:fillRect/>
          </a:stretch>
        </p:blipFill>
        <p:spPr>
          <a:xfrm>
            <a:off x="1832804" y="129001"/>
            <a:ext cx="2247931" cy="2906164"/>
          </a:xfrm>
          <a:prstGeom prst="rect">
            <a:avLst/>
          </a:prstGeom>
          <a:noFill/>
          <a:ln>
            <a:noFill/>
          </a:ln>
          <a:effectLst/>
        </p:spPr>
      </p:pic>
      <p:pic>
        <p:nvPicPr>
          <p:cNvPr id="97"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6963" y="-1945268"/>
            <a:ext cx="8705413" cy="748725"/>
          </a:xfrm>
          <a:prstGeom prst="rect">
            <a:avLst/>
          </a:prstGeom>
          <a:noFill/>
          <a:ln w="31750">
            <a:solidFill>
              <a:srgbClr val="01D5FF"/>
            </a:solidFill>
            <a:miter lim="800000"/>
            <a:headEnd/>
            <a:tailEnd/>
          </a:ln>
          <a:effectLst>
            <a:outerShdw blurRad="190500" dist="88900" dir="3600000" algn="tl" rotWithShape="0">
              <a:prstClr val="black">
                <a:alpha val="50000"/>
              </a:prstClr>
            </a:outerShdw>
          </a:effectLst>
          <a:extLst>
            <a:ext uri="{909E8E84-426E-40DD-AFC4-6F175D3DCCD1}">
              <a14:hiddenFill xmlns:a14="http://schemas.microsoft.com/office/drawing/2010/main">
                <a:solidFill>
                  <a:schemeClr val="accent1"/>
                </a:solidFill>
              </a14:hiddenFill>
            </a:ext>
          </a:extLst>
        </p:spPr>
      </p:pic>
      <p:pic>
        <p:nvPicPr>
          <p:cNvPr id="176" name="Picture 175"/>
          <p:cNvPicPr>
            <a:picLocks noChangeAspect="1"/>
          </p:cNvPicPr>
          <p:nvPr/>
        </p:nvPicPr>
        <p:blipFill rotWithShape="1">
          <a:blip r:embed="rId13"/>
          <a:srcRect l="7660" t="78707" r="31535" b="17748"/>
          <a:stretch/>
        </p:blipFill>
        <p:spPr>
          <a:xfrm>
            <a:off x="2005013" y="2416334"/>
            <a:ext cx="1366837" cy="103030"/>
          </a:xfrm>
          <a:prstGeom prst="rect">
            <a:avLst/>
          </a:prstGeom>
          <a:noFill/>
          <a:ln w="19050">
            <a:solidFill>
              <a:srgbClr val="01D5FF"/>
            </a:solidFill>
            <a:miter lim="800000"/>
            <a:headEnd/>
            <a:tailEnd/>
          </a:ln>
          <a:effectLst/>
        </p:spPr>
      </p:pic>
      <p:pic>
        <p:nvPicPr>
          <p:cNvPr id="177" name="Picture 176"/>
          <p:cNvPicPr>
            <a:picLocks noChangeAspect="1"/>
          </p:cNvPicPr>
          <p:nvPr/>
        </p:nvPicPr>
        <p:blipFill>
          <a:blip r:embed="rId14"/>
          <a:stretch>
            <a:fillRect/>
          </a:stretch>
        </p:blipFill>
        <p:spPr>
          <a:xfrm>
            <a:off x="703244" y="2178014"/>
            <a:ext cx="7501943" cy="497161"/>
          </a:xfrm>
          <a:prstGeom prst="rect">
            <a:avLst/>
          </a:prstGeom>
          <a:noFill/>
          <a:ln w="31750">
            <a:solidFill>
              <a:srgbClr val="01D5FF"/>
            </a:solidFill>
            <a:miter lim="800000"/>
            <a:headEnd/>
            <a:tailEnd/>
          </a:ln>
          <a:effectLst>
            <a:outerShdw blurRad="190500" dist="88900" dir="3600000" algn="tl" rotWithShape="0">
              <a:prstClr val="black">
                <a:alpha val="50000"/>
              </a:prstClr>
            </a:outerShdw>
          </a:effectLst>
        </p:spPr>
      </p:pic>
      <p:sp>
        <p:nvSpPr>
          <p:cNvPr id="10" name="TextBox 9"/>
          <p:cNvSpPr txBox="1"/>
          <p:nvPr/>
        </p:nvSpPr>
        <p:spPr>
          <a:xfrm>
            <a:off x="2350537" y="3036186"/>
            <a:ext cx="1210589" cy="338554"/>
          </a:xfrm>
          <a:prstGeom prst="rect">
            <a:avLst/>
          </a:prstGeom>
          <a:noFill/>
        </p:spPr>
        <p:txBody>
          <a:bodyPr wrap="none" rtlCol="0">
            <a:spAutoFit/>
          </a:bodyPr>
          <a:lstStyle/>
          <a:p>
            <a:pPr algn="ctr"/>
            <a:r>
              <a:rPr lang="en-US" sz="1600" b="1" dirty="0">
                <a:latin typeface="Arial" pitchFamily="34" charset="0"/>
                <a:cs typeface="Arial" pitchFamily="34" charset="0"/>
              </a:rPr>
              <a:t>Form 8609</a:t>
            </a:r>
          </a:p>
        </p:txBody>
      </p:sp>
      <p:grpSp>
        <p:nvGrpSpPr>
          <p:cNvPr id="6" name="Group 5"/>
          <p:cNvGrpSpPr/>
          <p:nvPr/>
        </p:nvGrpSpPr>
        <p:grpSpPr>
          <a:xfrm>
            <a:off x="1033009" y="2436502"/>
            <a:ext cx="190277" cy="181793"/>
            <a:chOff x="1033009" y="2436502"/>
            <a:chExt cx="190277" cy="181793"/>
          </a:xfrm>
        </p:grpSpPr>
        <p:sp>
          <p:nvSpPr>
            <p:cNvPr id="147" name="Freeform 146"/>
            <p:cNvSpPr/>
            <p:nvPr/>
          </p:nvSpPr>
          <p:spPr>
            <a:xfrm>
              <a:off x="1035123" y="2436502"/>
              <a:ext cx="188163" cy="181793"/>
            </a:xfrm>
            <a:custGeom>
              <a:avLst/>
              <a:gdLst>
                <a:gd name="connsiteX0" fmla="*/ 0 w 805758"/>
                <a:gd name="connsiteY0" fmla="*/ 0 h 669956"/>
                <a:gd name="connsiteX1" fmla="*/ 208229 w 805758"/>
                <a:gd name="connsiteY1" fmla="*/ 190123 h 669956"/>
                <a:gd name="connsiteX2" fmla="*/ 484360 w 805758"/>
                <a:gd name="connsiteY2" fmla="*/ 479834 h 669956"/>
                <a:gd name="connsiteX3" fmla="*/ 805758 w 805758"/>
                <a:gd name="connsiteY3" fmla="*/ 669956 h 669956"/>
              </a:gdLst>
              <a:ahLst/>
              <a:cxnLst>
                <a:cxn ang="0">
                  <a:pos x="connsiteX0" y="connsiteY0"/>
                </a:cxn>
                <a:cxn ang="0">
                  <a:pos x="connsiteX1" y="connsiteY1"/>
                </a:cxn>
                <a:cxn ang="0">
                  <a:pos x="connsiteX2" y="connsiteY2"/>
                </a:cxn>
                <a:cxn ang="0">
                  <a:pos x="connsiteX3" y="connsiteY3"/>
                </a:cxn>
              </a:cxnLst>
              <a:rect l="l" t="t" r="r" b="b"/>
              <a:pathLst>
                <a:path w="805758" h="669956">
                  <a:moveTo>
                    <a:pt x="0" y="0"/>
                  </a:moveTo>
                  <a:cubicBezTo>
                    <a:pt x="63751" y="55075"/>
                    <a:pt x="127503" y="110151"/>
                    <a:pt x="208229" y="190123"/>
                  </a:cubicBezTo>
                  <a:cubicBezTo>
                    <a:pt x="288955" y="270095"/>
                    <a:pt x="384772" y="399862"/>
                    <a:pt x="484360" y="479834"/>
                  </a:cubicBezTo>
                  <a:cubicBezTo>
                    <a:pt x="583948" y="559806"/>
                    <a:pt x="694853" y="614881"/>
                    <a:pt x="805758" y="669956"/>
                  </a:cubicBezTo>
                </a:path>
              </a:pathLst>
            </a:custGeom>
            <a:noFill/>
            <a:ln w="25400">
              <a:solidFill>
                <a:srgbClr val="0B0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Freeform 147"/>
            <p:cNvSpPr/>
            <p:nvPr/>
          </p:nvSpPr>
          <p:spPr>
            <a:xfrm>
              <a:off x="1033009" y="2436502"/>
              <a:ext cx="181820" cy="179336"/>
            </a:xfrm>
            <a:custGeom>
              <a:avLst/>
              <a:gdLst>
                <a:gd name="connsiteX0" fmla="*/ 778598 w 778598"/>
                <a:gd name="connsiteY0" fmla="*/ 0 h 660903"/>
                <a:gd name="connsiteX1" fmla="*/ 538681 w 778598"/>
                <a:gd name="connsiteY1" fmla="*/ 185596 h 660903"/>
                <a:gd name="connsiteX2" fmla="*/ 366666 w 778598"/>
                <a:gd name="connsiteY2" fmla="*/ 393826 h 660903"/>
                <a:gd name="connsiteX3" fmla="*/ 108642 w 778598"/>
                <a:gd name="connsiteY3" fmla="*/ 597529 h 660903"/>
                <a:gd name="connsiteX4" fmla="*/ 0 w 778598"/>
                <a:gd name="connsiteY4" fmla="*/ 660903 h 66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598" h="660903">
                  <a:moveTo>
                    <a:pt x="778598" y="0"/>
                  </a:moveTo>
                  <a:cubicBezTo>
                    <a:pt x="692967" y="59979"/>
                    <a:pt x="607336" y="119958"/>
                    <a:pt x="538681" y="185596"/>
                  </a:cubicBezTo>
                  <a:cubicBezTo>
                    <a:pt x="470026" y="251234"/>
                    <a:pt x="438339" y="325171"/>
                    <a:pt x="366666" y="393826"/>
                  </a:cubicBezTo>
                  <a:cubicBezTo>
                    <a:pt x="294993" y="462482"/>
                    <a:pt x="169753" y="553016"/>
                    <a:pt x="108642" y="597529"/>
                  </a:cubicBezTo>
                  <a:cubicBezTo>
                    <a:pt x="47531" y="642042"/>
                    <a:pt x="23765" y="651472"/>
                    <a:pt x="0" y="660903"/>
                  </a:cubicBezTo>
                </a:path>
              </a:pathLst>
            </a:custGeom>
            <a:noFill/>
            <a:ln w="25400">
              <a:solidFill>
                <a:srgbClr val="0B0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p:cNvGrpSpPr/>
          <p:nvPr/>
        </p:nvGrpSpPr>
        <p:grpSpPr>
          <a:xfrm>
            <a:off x="2510192" y="2436502"/>
            <a:ext cx="190277" cy="181793"/>
            <a:chOff x="1033009" y="2436502"/>
            <a:chExt cx="190277" cy="181793"/>
          </a:xfrm>
        </p:grpSpPr>
        <p:sp>
          <p:nvSpPr>
            <p:cNvPr id="188" name="Freeform 187"/>
            <p:cNvSpPr/>
            <p:nvPr/>
          </p:nvSpPr>
          <p:spPr>
            <a:xfrm>
              <a:off x="1035123" y="2436502"/>
              <a:ext cx="188163" cy="181793"/>
            </a:xfrm>
            <a:custGeom>
              <a:avLst/>
              <a:gdLst>
                <a:gd name="connsiteX0" fmla="*/ 0 w 805758"/>
                <a:gd name="connsiteY0" fmla="*/ 0 h 669956"/>
                <a:gd name="connsiteX1" fmla="*/ 208229 w 805758"/>
                <a:gd name="connsiteY1" fmla="*/ 190123 h 669956"/>
                <a:gd name="connsiteX2" fmla="*/ 484360 w 805758"/>
                <a:gd name="connsiteY2" fmla="*/ 479834 h 669956"/>
                <a:gd name="connsiteX3" fmla="*/ 805758 w 805758"/>
                <a:gd name="connsiteY3" fmla="*/ 669956 h 669956"/>
              </a:gdLst>
              <a:ahLst/>
              <a:cxnLst>
                <a:cxn ang="0">
                  <a:pos x="connsiteX0" y="connsiteY0"/>
                </a:cxn>
                <a:cxn ang="0">
                  <a:pos x="connsiteX1" y="connsiteY1"/>
                </a:cxn>
                <a:cxn ang="0">
                  <a:pos x="connsiteX2" y="connsiteY2"/>
                </a:cxn>
                <a:cxn ang="0">
                  <a:pos x="connsiteX3" y="connsiteY3"/>
                </a:cxn>
              </a:cxnLst>
              <a:rect l="l" t="t" r="r" b="b"/>
              <a:pathLst>
                <a:path w="805758" h="669956">
                  <a:moveTo>
                    <a:pt x="0" y="0"/>
                  </a:moveTo>
                  <a:cubicBezTo>
                    <a:pt x="63751" y="55075"/>
                    <a:pt x="127503" y="110151"/>
                    <a:pt x="208229" y="190123"/>
                  </a:cubicBezTo>
                  <a:cubicBezTo>
                    <a:pt x="288955" y="270095"/>
                    <a:pt x="384772" y="399862"/>
                    <a:pt x="484360" y="479834"/>
                  </a:cubicBezTo>
                  <a:cubicBezTo>
                    <a:pt x="583948" y="559806"/>
                    <a:pt x="694853" y="614881"/>
                    <a:pt x="805758" y="669956"/>
                  </a:cubicBezTo>
                </a:path>
              </a:pathLst>
            </a:custGeom>
            <a:noFill/>
            <a:ln w="25400">
              <a:solidFill>
                <a:srgbClr val="0B0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Freeform 188"/>
            <p:cNvSpPr/>
            <p:nvPr/>
          </p:nvSpPr>
          <p:spPr>
            <a:xfrm>
              <a:off x="1033009" y="2436502"/>
              <a:ext cx="181820" cy="179336"/>
            </a:xfrm>
            <a:custGeom>
              <a:avLst/>
              <a:gdLst>
                <a:gd name="connsiteX0" fmla="*/ 778598 w 778598"/>
                <a:gd name="connsiteY0" fmla="*/ 0 h 660903"/>
                <a:gd name="connsiteX1" fmla="*/ 538681 w 778598"/>
                <a:gd name="connsiteY1" fmla="*/ 185596 h 660903"/>
                <a:gd name="connsiteX2" fmla="*/ 366666 w 778598"/>
                <a:gd name="connsiteY2" fmla="*/ 393826 h 660903"/>
                <a:gd name="connsiteX3" fmla="*/ 108642 w 778598"/>
                <a:gd name="connsiteY3" fmla="*/ 597529 h 660903"/>
                <a:gd name="connsiteX4" fmla="*/ 0 w 778598"/>
                <a:gd name="connsiteY4" fmla="*/ 660903 h 66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598" h="660903">
                  <a:moveTo>
                    <a:pt x="778598" y="0"/>
                  </a:moveTo>
                  <a:cubicBezTo>
                    <a:pt x="692967" y="59979"/>
                    <a:pt x="607336" y="119958"/>
                    <a:pt x="538681" y="185596"/>
                  </a:cubicBezTo>
                  <a:cubicBezTo>
                    <a:pt x="470026" y="251234"/>
                    <a:pt x="438339" y="325171"/>
                    <a:pt x="366666" y="393826"/>
                  </a:cubicBezTo>
                  <a:cubicBezTo>
                    <a:pt x="294993" y="462482"/>
                    <a:pt x="169753" y="553016"/>
                    <a:pt x="108642" y="597529"/>
                  </a:cubicBezTo>
                  <a:cubicBezTo>
                    <a:pt x="47531" y="642042"/>
                    <a:pt x="23765" y="651472"/>
                    <a:pt x="0" y="660903"/>
                  </a:cubicBezTo>
                </a:path>
              </a:pathLst>
            </a:custGeom>
            <a:noFill/>
            <a:ln w="25400">
              <a:solidFill>
                <a:srgbClr val="0B0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0" name="Group 189"/>
          <p:cNvGrpSpPr/>
          <p:nvPr/>
        </p:nvGrpSpPr>
        <p:grpSpPr>
          <a:xfrm>
            <a:off x="3987424" y="2440978"/>
            <a:ext cx="190277" cy="181793"/>
            <a:chOff x="1033009" y="2436502"/>
            <a:chExt cx="190277" cy="181793"/>
          </a:xfrm>
        </p:grpSpPr>
        <p:sp>
          <p:nvSpPr>
            <p:cNvPr id="191" name="Freeform 190"/>
            <p:cNvSpPr/>
            <p:nvPr/>
          </p:nvSpPr>
          <p:spPr>
            <a:xfrm>
              <a:off x="1035123" y="2436502"/>
              <a:ext cx="188163" cy="181793"/>
            </a:xfrm>
            <a:custGeom>
              <a:avLst/>
              <a:gdLst>
                <a:gd name="connsiteX0" fmla="*/ 0 w 805758"/>
                <a:gd name="connsiteY0" fmla="*/ 0 h 669956"/>
                <a:gd name="connsiteX1" fmla="*/ 208229 w 805758"/>
                <a:gd name="connsiteY1" fmla="*/ 190123 h 669956"/>
                <a:gd name="connsiteX2" fmla="*/ 484360 w 805758"/>
                <a:gd name="connsiteY2" fmla="*/ 479834 h 669956"/>
                <a:gd name="connsiteX3" fmla="*/ 805758 w 805758"/>
                <a:gd name="connsiteY3" fmla="*/ 669956 h 669956"/>
              </a:gdLst>
              <a:ahLst/>
              <a:cxnLst>
                <a:cxn ang="0">
                  <a:pos x="connsiteX0" y="connsiteY0"/>
                </a:cxn>
                <a:cxn ang="0">
                  <a:pos x="connsiteX1" y="connsiteY1"/>
                </a:cxn>
                <a:cxn ang="0">
                  <a:pos x="connsiteX2" y="connsiteY2"/>
                </a:cxn>
                <a:cxn ang="0">
                  <a:pos x="connsiteX3" y="connsiteY3"/>
                </a:cxn>
              </a:cxnLst>
              <a:rect l="l" t="t" r="r" b="b"/>
              <a:pathLst>
                <a:path w="805758" h="669956">
                  <a:moveTo>
                    <a:pt x="0" y="0"/>
                  </a:moveTo>
                  <a:cubicBezTo>
                    <a:pt x="63751" y="55075"/>
                    <a:pt x="127503" y="110151"/>
                    <a:pt x="208229" y="190123"/>
                  </a:cubicBezTo>
                  <a:cubicBezTo>
                    <a:pt x="288955" y="270095"/>
                    <a:pt x="384772" y="399862"/>
                    <a:pt x="484360" y="479834"/>
                  </a:cubicBezTo>
                  <a:cubicBezTo>
                    <a:pt x="583948" y="559806"/>
                    <a:pt x="694853" y="614881"/>
                    <a:pt x="805758" y="669956"/>
                  </a:cubicBezTo>
                </a:path>
              </a:pathLst>
            </a:custGeom>
            <a:noFill/>
            <a:ln w="25400">
              <a:solidFill>
                <a:srgbClr val="0B0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Freeform 191"/>
            <p:cNvSpPr/>
            <p:nvPr/>
          </p:nvSpPr>
          <p:spPr>
            <a:xfrm>
              <a:off x="1033009" y="2436502"/>
              <a:ext cx="181820" cy="179336"/>
            </a:xfrm>
            <a:custGeom>
              <a:avLst/>
              <a:gdLst>
                <a:gd name="connsiteX0" fmla="*/ 778598 w 778598"/>
                <a:gd name="connsiteY0" fmla="*/ 0 h 660903"/>
                <a:gd name="connsiteX1" fmla="*/ 538681 w 778598"/>
                <a:gd name="connsiteY1" fmla="*/ 185596 h 660903"/>
                <a:gd name="connsiteX2" fmla="*/ 366666 w 778598"/>
                <a:gd name="connsiteY2" fmla="*/ 393826 h 660903"/>
                <a:gd name="connsiteX3" fmla="*/ 108642 w 778598"/>
                <a:gd name="connsiteY3" fmla="*/ 597529 h 660903"/>
                <a:gd name="connsiteX4" fmla="*/ 0 w 778598"/>
                <a:gd name="connsiteY4" fmla="*/ 660903 h 66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598" h="660903">
                  <a:moveTo>
                    <a:pt x="778598" y="0"/>
                  </a:moveTo>
                  <a:cubicBezTo>
                    <a:pt x="692967" y="59979"/>
                    <a:pt x="607336" y="119958"/>
                    <a:pt x="538681" y="185596"/>
                  </a:cubicBezTo>
                  <a:cubicBezTo>
                    <a:pt x="470026" y="251234"/>
                    <a:pt x="438339" y="325171"/>
                    <a:pt x="366666" y="393826"/>
                  </a:cubicBezTo>
                  <a:cubicBezTo>
                    <a:pt x="294993" y="462482"/>
                    <a:pt x="169753" y="553016"/>
                    <a:pt x="108642" y="597529"/>
                  </a:cubicBezTo>
                  <a:cubicBezTo>
                    <a:pt x="47531" y="642042"/>
                    <a:pt x="23765" y="651472"/>
                    <a:pt x="0" y="660903"/>
                  </a:cubicBezTo>
                </a:path>
              </a:pathLst>
            </a:custGeom>
            <a:noFill/>
            <a:ln w="25400">
              <a:solidFill>
                <a:srgbClr val="0B0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3" name="Text Box 140"/>
          <p:cNvSpPr txBox="1">
            <a:spLocks noChangeArrowheads="1"/>
          </p:cNvSpPr>
          <p:nvPr/>
        </p:nvSpPr>
        <p:spPr bwMode="auto">
          <a:xfrm>
            <a:off x="7796941" y="4295236"/>
            <a:ext cx="556369" cy="264688"/>
          </a:xfrm>
          <a:prstGeom prst="rect">
            <a:avLst/>
          </a:prstGeom>
          <a:noFill/>
          <a:ln w="9525">
            <a:noFill/>
            <a:miter lim="800000"/>
            <a:headEnd/>
            <a:tailEnd/>
          </a:ln>
          <a:effectLst/>
        </p:spPr>
        <p:txBody>
          <a:bodyPr wrap="square">
            <a:spAutoFit/>
          </a:bodyPr>
          <a:lstStyle/>
          <a:p>
            <a:pPr algn="r">
              <a:lnSpc>
                <a:spcPct val="80000"/>
              </a:lnSpc>
            </a:pPr>
            <a:r>
              <a:rPr lang="en-US" sz="1400" b="1" dirty="0">
                <a:solidFill>
                  <a:schemeClr val="tx1">
                    <a:lumMod val="85000"/>
                    <a:lumOff val="15000"/>
                  </a:schemeClr>
                </a:solidFill>
                <a:latin typeface="Arial" pitchFamily="34" charset="0"/>
                <a:cs typeface="Arial" pitchFamily="34" charset="0"/>
              </a:rPr>
              <a:t>80%</a:t>
            </a:r>
            <a:endParaRPr lang="en-US" sz="1600" b="1" baseline="-25000" dirty="0">
              <a:solidFill>
                <a:schemeClr val="tx1">
                  <a:lumMod val="85000"/>
                  <a:lumOff val="15000"/>
                </a:schemeClr>
              </a:solidFill>
              <a:latin typeface="Arial" pitchFamily="34" charset="0"/>
              <a:cs typeface="Arial" pitchFamily="34" charset="0"/>
            </a:endParaRPr>
          </a:p>
        </p:txBody>
      </p:sp>
      <p:sp>
        <p:nvSpPr>
          <p:cNvPr id="194" name="Text Box 140"/>
          <p:cNvSpPr txBox="1">
            <a:spLocks noChangeArrowheads="1"/>
          </p:cNvSpPr>
          <p:nvPr/>
        </p:nvSpPr>
        <p:spPr bwMode="auto">
          <a:xfrm>
            <a:off x="7796941" y="5028351"/>
            <a:ext cx="556369" cy="264688"/>
          </a:xfrm>
          <a:prstGeom prst="rect">
            <a:avLst/>
          </a:prstGeom>
          <a:noFill/>
          <a:ln w="9525">
            <a:noFill/>
            <a:miter lim="800000"/>
            <a:headEnd/>
            <a:tailEnd/>
          </a:ln>
          <a:effectLst/>
        </p:spPr>
        <p:txBody>
          <a:bodyPr wrap="square">
            <a:spAutoFit/>
          </a:bodyPr>
          <a:lstStyle/>
          <a:p>
            <a:pPr algn="r">
              <a:lnSpc>
                <a:spcPct val="80000"/>
              </a:lnSpc>
            </a:pPr>
            <a:r>
              <a:rPr lang="en-US" sz="1400" b="1" dirty="0">
                <a:solidFill>
                  <a:schemeClr val="tx1">
                    <a:lumMod val="85000"/>
                    <a:lumOff val="15000"/>
                  </a:schemeClr>
                </a:solidFill>
                <a:latin typeface="Arial" pitchFamily="34" charset="0"/>
                <a:cs typeface="Arial" pitchFamily="34" charset="0"/>
              </a:rPr>
              <a:t>40%</a:t>
            </a:r>
            <a:endParaRPr lang="en-US" sz="1600" b="1" baseline="-25000" dirty="0">
              <a:solidFill>
                <a:schemeClr val="tx1">
                  <a:lumMod val="85000"/>
                  <a:lumOff val="15000"/>
                </a:schemeClr>
              </a:solidFill>
              <a:latin typeface="Arial" pitchFamily="34" charset="0"/>
              <a:cs typeface="Arial" pitchFamily="34" charset="0"/>
            </a:endParaRPr>
          </a:p>
        </p:txBody>
      </p:sp>
      <p:sp>
        <p:nvSpPr>
          <p:cNvPr id="197" name="TextBox 196"/>
          <p:cNvSpPr txBox="1"/>
          <p:nvPr/>
        </p:nvSpPr>
        <p:spPr>
          <a:xfrm>
            <a:off x="4372744" y="560415"/>
            <a:ext cx="4599874" cy="1354217"/>
          </a:xfrm>
          <a:prstGeom prst="rect">
            <a:avLst/>
          </a:prstGeom>
          <a:noFill/>
        </p:spPr>
        <p:txBody>
          <a:bodyPr wrap="square" rtlCol="0">
            <a:spAutoFit/>
          </a:bodyPr>
          <a:lstStyle/>
          <a:p>
            <a:r>
              <a:rPr lang="en-US" sz="1400" b="1" dirty="0">
                <a:latin typeface="Arial" pitchFamily="34" charset="0"/>
                <a:cs typeface="Arial" pitchFamily="34" charset="0"/>
              </a:rPr>
              <a:t>Set aside at least </a:t>
            </a:r>
            <a:r>
              <a:rPr lang="en-US" sz="2000" b="1" dirty="0">
                <a:solidFill>
                  <a:srgbClr val="0070C0"/>
                </a:solidFill>
                <a:latin typeface="Arial" pitchFamily="34" charset="0"/>
                <a:cs typeface="Arial" pitchFamily="34" charset="0"/>
              </a:rPr>
              <a:t>40%</a:t>
            </a:r>
            <a:r>
              <a:rPr lang="en-US" sz="1600" b="1" dirty="0">
                <a:solidFill>
                  <a:srgbClr val="0070C0"/>
                </a:solidFill>
                <a:latin typeface="Arial" pitchFamily="34" charset="0"/>
                <a:cs typeface="Arial" pitchFamily="34" charset="0"/>
              </a:rPr>
              <a:t> of units</a:t>
            </a:r>
            <a:r>
              <a:rPr lang="en-US" sz="1600" b="1" dirty="0">
                <a:solidFill>
                  <a:srgbClr val="009900"/>
                </a:solidFill>
                <a:latin typeface="Arial" pitchFamily="34" charset="0"/>
                <a:cs typeface="Arial" pitchFamily="34" charset="0"/>
              </a:rPr>
              <a:t> </a:t>
            </a:r>
            <a:r>
              <a:rPr lang="en-US" sz="1400" b="1" dirty="0">
                <a:latin typeface="Arial" pitchFamily="34" charset="0"/>
                <a:cs typeface="Arial" pitchFamily="34" charset="0"/>
              </a:rPr>
              <a:t>in a project to be rent restricted and have household </a:t>
            </a:r>
            <a:r>
              <a:rPr lang="en-US" sz="1400" b="1" u="sng" dirty="0">
                <a:latin typeface="Arial" pitchFamily="34" charset="0"/>
                <a:cs typeface="Arial" pitchFamily="34" charset="0"/>
              </a:rPr>
              <a:t>income limits</a:t>
            </a:r>
            <a:r>
              <a:rPr lang="en-US" sz="1400" b="1" dirty="0">
                <a:latin typeface="Arial" pitchFamily="34" charset="0"/>
                <a:cs typeface="Arial" pitchFamily="34" charset="0"/>
              </a:rPr>
              <a:t> (designated in 10% increments from 20% to 80%) that </a:t>
            </a:r>
            <a:r>
              <a:rPr lang="en-US" sz="1400" b="1" i="1" u="sng" dirty="0">
                <a:latin typeface="Arial" pitchFamily="34" charset="0"/>
                <a:cs typeface="Arial" pitchFamily="34" charset="0"/>
              </a:rPr>
              <a:t>on average</a:t>
            </a:r>
            <a:r>
              <a:rPr lang="en-US" sz="1400" b="1" i="1" dirty="0">
                <a:latin typeface="Arial" pitchFamily="34" charset="0"/>
                <a:cs typeface="Arial" pitchFamily="34" charset="0"/>
              </a:rPr>
              <a:t> are </a:t>
            </a:r>
            <a:r>
              <a:rPr lang="en-US" sz="1400" b="1" dirty="0">
                <a:latin typeface="Arial" pitchFamily="34" charset="0"/>
                <a:cs typeface="Arial" pitchFamily="34" charset="0"/>
              </a:rPr>
              <a:t>at or below </a:t>
            </a:r>
            <a:br>
              <a:rPr lang="en-US" sz="1400" b="1" dirty="0">
                <a:latin typeface="Arial" pitchFamily="34" charset="0"/>
                <a:cs typeface="Arial" pitchFamily="34" charset="0"/>
              </a:rPr>
            </a:br>
            <a:r>
              <a:rPr lang="en-US" sz="2000" b="1" dirty="0">
                <a:solidFill>
                  <a:srgbClr val="0070C0"/>
                </a:solidFill>
                <a:latin typeface="Arial" pitchFamily="34" charset="0"/>
                <a:cs typeface="Arial" pitchFamily="34" charset="0"/>
              </a:rPr>
              <a:t>60%</a:t>
            </a:r>
            <a:r>
              <a:rPr lang="en-US" sz="1600" b="1" dirty="0">
                <a:solidFill>
                  <a:srgbClr val="0070C0"/>
                </a:solidFill>
                <a:latin typeface="Arial" pitchFamily="34" charset="0"/>
                <a:cs typeface="Arial" pitchFamily="34" charset="0"/>
              </a:rPr>
              <a:t> of area median income</a:t>
            </a:r>
            <a:endParaRPr lang="en-US" sz="1200" b="1" dirty="0">
              <a:solidFill>
                <a:srgbClr val="0070C0"/>
              </a:solidFill>
              <a:latin typeface="Arial" pitchFamily="34" charset="0"/>
              <a:cs typeface="Arial" pitchFamily="34" charset="0"/>
            </a:endParaRPr>
          </a:p>
        </p:txBody>
      </p:sp>
      <p:sp>
        <p:nvSpPr>
          <p:cNvPr id="173" name="TextBox 172"/>
          <p:cNvSpPr txBox="1"/>
          <p:nvPr/>
        </p:nvSpPr>
        <p:spPr>
          <a:xfrm>
            <a:off x="4079063" y="3135752"/>
            <a:ext cx="792205" cy="307777"/>
          </a:xfrm>
          <a:prstGeom prst="rect">
            <a:avLst/>
          </a:prstGeom>
          <a:noFill/>
        </p:spPr>
        <p:txBody>
          <a:bodyPr wrap="none" rtlCol="0">
            <a:spAutoFit/>
          </a:bodyPr>
          <a:lstStyle/>
          <a:p>
            <a:pPr algn="ctr"/>
            <a:r>
              <a:rPr lang="en-US" sz="1400" b="1" dirty="0">
                <a:latin typeface="Arial" pitchFamily="34" charset="0"/>
                <a:cs typeface="Arial" pitchFamily="34" charset="0"/>
              </a:rPr>
              <a:t>Project</a:t>
            </a:r>
          </a:p>
        </p:txBody>
      </p:sp>
      <p:sp>
        <p:nvSpPr>
          <p:cNvPr id="199" name="TextBox 198"/>
          <p:cNvSpPr txBox="1"/>
          <p:nvPr/>
        </p:nvSpPr>
        <p:spPr>
          <a:xfrm>
            <a:off x="5742604" y="3135752"/>
            <a:ext cx="792205" cy="307777"/>
          </a:xfrm>
          <a:prstGeom prst="rect">
            <a:avLst/>
          </a:prstGeom>
          <a:noFill/>
        </p:spPr>
        <p:txBody>
          <a:bodyPr wrap="none" rtlCol="0">
            <a:spAutoFit/>
          </a:bodyPr>
          <a:lstStyle/>
          <a:p>
            <a:pPr algn="ctr"/>
            <a:r>
              <a:rPr lang="en-US" sz="1400" b="1" dirty="0">
                <a:latin typeface="Arial" pitchFamily="34" charset="0"/>
                <a:cs typeface="Arial" pitchFamily="34" charset="0"/>
              </a:rPr>
              <a:t>Project</a:t>
            </a:r>
          </a:p>
        </p:txBody>
      </p:sp>
      <p:sp>
        <p:nvSpPr>
          <p:cNvPr id="204" name="Freeform 203"/>
          <p:cNvSpPr/>
          <p:nvPr/>
        </p:nvSpPr>
        <p:spPr>
          <a:xfrm>
            <a:off x="4832345" y="3160049"/>
            <a:ext cx="244555" cy="230041"/>
          </a:xfrm>
          <a:custGeom>
            <a:avLst/>
            <a:gdLst>
              <a:gd name="connsiteX0" fmla="*/ 620221 w 865772"/>
              <a:gd name="connsiteY0" fmla="*/ 0 h 814388"/>
              <a:gd name="connsiteX1" fmla="*/ 865772 w 865772"/>
              <a:gd name="connsiteY1" fmla="*/ 0 h 814388"/>
              <a:gd name="connsiteX2" fmla="*/ 326272 w 865772"/>
              <a:gd name="connsiteY2" fmla="*/ 814388 h 814388"/>
              <a:gd name="connsiteX3" fmla="*/ 211618 w 865772"/>
              <a:gd name="connsiteY3" fmla="*/ 814388 h 814388"/>
              <a:gd name="connsiteX4" fmla="*/ 0 w 865772"/>
              <a:gd name="connsiteY4" fmla="*/ 381000 h 814388"/>
              <a:gd name="connsiteX5" fmla="*/ 191596 w 865772"/>
              <a:gd name="connsiteY5" fmla="*/ 381000 h 814388"/>
              <a:gd name="connsiteX6" fmla="*/ 277321 w 865772"/>
              <a:gd name="connsiteY6" fmla="*/ 661988 h 81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772" h="814388">
                <a:moveTo>
                  <a:pt x="620221" y="0"/>
                </a:moveTo>
                <a:lnTo>
                  <a:pt x="865772" y="0"/>
                </a:lnTo>
                <a:lnTo>
                  <a:pt x="326272" y="814388"/>
                </a:lnTo>
                <a:lnTo>
                  <a:pt x="211618" y="814388"/>
                </a:lnTo>
                <a:lnTo>
                  <a:pt x="0" y="381000"/>
                </a:lnTo>
                <a:lnTo>
                  <a:pt x="191596" y="381000"/>
                </a:lnTo>
                <a:lnTo>
                  <a:pt x="277321" y="661988"/>
                </a:lnTo>
                <a:close/>
              </a:path>
            </a:pathLst>
          </a:custGeom>
          <a:solidFill>
            <a:srgbClr val="92D050"/>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Freeform 204"/>
          <p:cNvSpPr/>
          <p:nvPr/>
        </p:nvSpPr>
        <p:spPr>
          <a:xfrm>
            <a:off x="6501290" y="3135752"/>
            <a:ext cx="244555" cy="230041"/>
          </a:xfrm>
          <a:custGeom>
            <a:avLst/>
            <a:gdLst>
              <a:gd name="connsiteX0" fmla="*/ 620221 w 865772"/>
              <a:gd name="connsiteY0" fmla="*/ 0 h 814388"/>
              <a:gd name="connsiteX1" fmla="*/ 865772 w 865772"/>
              <a:gd name="connsiteY1" fmla="*/ 0 h 814388"/>
              <a:gd name="connsiteX2" fmla="*/ 326272 w 865772"/>
              <a:gd name="connsiteY2" fmla="*/ 814388 h 814388"/>
              <a:gd name="connsiteX3" fmla="*/ 211618 w 865772"/>
              <a:gd name="connsiteY3" fmla="*/ 814388 h 814388"/>
              <a:gd name="connsiteX4" fmla="*/ 0 w 865772"/>
              <a:gd name="connsiteY4" fmla="*/ 381000 h 814388"/>
              <a:gd name="connsiteX5" fmla="*/ 191596 w 865772"/>
              <a:gd name="connsiteY5" fmla="*/ 381000 h 814388"/>
              <a:gd name="connsiteX6" fmla="*/ 277321 w 865772"/>
              <a:gd name="connsiteY6" fmla="*/ 661988 h 81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772" h="814388">
                <a:moveTo>
                  <a:pt x="620221" y="0"/>
                </a:moveTo>
                <a:lnTo>
                  <a:pt x="865772" y="0"/>
                </a:lnTo>
                <a:lnTo>
                  <a:pt x="326272" y="814388"/>
                </a:lnTo>
                <a:lnTo>
                  <a:pt x="211618" y="814388"/>
                </a:lnTo>
                <a:lnTo>
                  <a:pt x="0" y="381000"/>
                </a:lnTo>
                <a:lnTo>
                  <a:pt x="191596" y="381000"/>
                </a:lnTo>
                <a:lnTo>
                  <a:pt x="277321" y="661988"/>
                </a:lnTo>
                <a:close/>
              </a:path>
            </a:pathLst>
          </a:custGeom>
          <a:solidFill>
            <a:srgbClr val="92D050"/>
          </a:solidFill>
          <a:ln w="158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3592208" y="4033411"/>
            <a:ext cx="292037" cy="2585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ight Arrow 205"/>
          <p:cNvSpPr/>
          <p:nvPr/>
        </p:nvSpPr>
        <p:spPr>
          <a:xfrm>
            <a:off x="5259556" y="4033411"/>
            <a:ext cx="292037" cy="2585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858546" y="4922156"/>
            <a:ext cx="503471" cy="307777"/>
          </a:xfrm>
          <a:prstGeom prst="rect">
            <a:avLst/>
          </a:prstGeom>
          <a:noFill/>
        </p:spPr>
        <p:txBody>
          <a:bodyPr wrap="none" rtlCol="0">
            <a:spAutoFit/>
          </a:bodyPr>
          <a:lstStyle/>
          <a:p>
            <a:r>
              <a:rPr lang="en-US" sz="1400" b="1" i="1" dirty="0">
                <a:solidFill>
                  <a:schemeClr val="accent6">
                    <a:lumMod val="75000"/>
                  </a:schemeClr>
                </a:solidFill>
              </a:rPr>
              <a:t>Avg.</a:t>
            </a:r>
          </a:p>
        </p:txBody>
      </p:sp>
      <p:sp>
        <p:nvSpPr>
          <p:cNvPr id="2" name="Date Placeholder 1">
            <a:extLst>
              <a:ext uri="{FF2B5EF4-FFF2-40B4-BE49-F238E27FC236}">
                <a16:creationId xmlns:a16="http://schemas.microsoft.com/office/drawing/2014/main" id="{DE79004F-AB53-93CF-9FC8-D88944439931}"/>
              </a:ext>
            </a:extLst>
          </p:cNvPr>
          <p:cNvSpPr>
            <a:spLocks noGrp="1"/>
          </p:cNvSpPr>
          <p:nvPr>
            <p:ph type="dt" sz="half" idx="2"/>
          </p:nvPr>
        </p:nvSpPr>
        <p:spPr/>
        <p:txBody>
          <a:bodyPr/>
          <a:lstStyle/>
          <a:p>
            <a:r>
              <a:rPr lang="en-US"/>
              <a:t>September 7, 2022</a:t>
            </a:r>
            <a:endParaRPr lang="en-US" dirty="0"/>
          </a:p>
        </p:txBody>
      </p:sp>
      <p:sp>
        <p:nvSpPr>
          <p:cNvPr id="8" name="Footer Placeholder 7">
            <a:extLst>
              <a:ext uri="{FF2B5EF4-FFF2-40B4-BE49-F238E27FC236}">
                <a16:creationId xmlns:a16="http://schemas.microsoft.com/office/drawing/2014/main" id="{EFABC680-6BBE-B800-8955-E83EF32BB299}"/>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772155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3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84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4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8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74"/>
                                        </p:tgtEl>
                                        <p:attrNameLst>
                                          <p:attrName>style.visibility</p:attrName>
                                        </p:attrNameLst>
                                      </p:cBhvr>
                                      <p:to>
                                        <p:strVal val="visible"/>
                                      </p:to>
                                    </p:set>
                                    <p:animEffect transition="in" filter="fade">
                                      <p:cBhvr>
                                        <p:cTn id="21" dur="1000"/>
                                        <p:tgtEl>
                                          <p:spTgt spid="174"/>
                                        </p:tgtEl>
                                      </p:cBhvr>
                                    </p:animEffect>
                                    <p:anim calcmode="lin" valueType="num">
                                      <p:cBhvr>
                                        <p:cTn id="22" dur="1000" fill="hold"/>
                                        <p:tgtEl>
                                          <p:spTgt spid="174"/>
                                        </p:tgtEl>
                                        <p:attrNameLst>
                                          <p:attrName>ppt_x</p:attrName>
                                        </p:attrNameLst>
                                      </p:cBhvr>
                                      <p:tavLst>
                                        <p:tav tm="0">
                                          <p:val>
                                            <p:strVal val="#ppt_x"/>
                                          </p:val>
                                        </p:tav>
                                        <p:tav tm="100000">
                                          <p:val>
                                            <p:strVal val="#ppt_x"/>
                                          </p:val>
                                        </p:tav>
                                      </p:tavLst>
                                    </p:anim>
                                    <p:anim calcmode="lin" valueType="num">
                                      <p:cBhvr>
                                        <p:cTn id="23" dur="900" decel="100000" fill="hold"/>
                                        <p:tgtEl>
                                          <p:spTgt spid="17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74"/>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7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7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3" presetClass="entr" presetSubtype="32"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strVal val="4*#ppt_w"/>
                                          </p:val>
                                        </p:tav>
                                        <p:tav tm="100000">
                                          <p:val>
                                            <p:strVal val="#ppt_w"/>
                                          </p:val>
                                        </p:tav>
                                      </p:tavLst>
                                    </p:anim>
                                    <p:anim calcmode="lin" valueType="num">
                                      <p:cBhvr>
                                        <p:cTn id="43"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3"/>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19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04"/>
                                        </p:tgtEl>
                                        <p:attrNameLst>
                                          <p:attrName>style.visibility</p:attrName>
                                        </p:attrNameLst>
                                      </p:cBhvr>
                                      <p:to>
                                        <p:strVal val="visible"/>
                                      </p:to>
                                    </p:set>
                                    <p:animEffect transition="in" filter="wipe(left)">
                                      <p:cBhvr>
                                        <p:cTn id="55" dur="300"/>
                                        <p:tgtEl>
                                          <p:spTgt spid="204"/>
                                        </p:tgtEl>
                                      </p:cBhvr>
                                    </p:animEffect>
                                  </p:childTnLst>
                                </p:cTn>
                              </p:par>
                            </p:childTnLst>
                          </p:cTn>
                        </p:par>
                        <p:par>
                          <p:cTn id="56" fill="hold">
                            <p:stCondLst>
                              <p:cond delay="300"/>
                            </p:stCondLst>
                            <p:childTnLst>
                              <p:par>
                                <p:cTn id="57" presetID="22" presetClass="entr" presetSubtype="8" fill="hold" grpId="0" nodeType="afterEffect">
                                  <p:stCondLst>
                                    <p:cond delay="0"/>
                                  </p:stCondLst>
                                  <p:childTnLst>
                                    <p:set>
                                      <p:cBhvr>
                                        <p:cTn id="58" dur="1" fill="hold">
                                          <p:stCondLst>
                                            <p:cond delay="0"/>
                                          </p:stCondLst>
                                        </p:cTn>
                                        <p:tgtEl>
                                          <p:spTgt spid="205"/>
                                        </p:tgtEl>
                                        <p:attrNameLst>
                                          <p:attrName>style.visibility</p:attrName>
                                        </p:attrNameLst>
                                      </p:cBhvr>
                                      <p:to>
                                        <p:strVal val="visible"/>
                                      </p:to>
                                    </p:set>
                                    <p:animEffect transition="in" filter="wipe(left)">
                                      <p:cBhvr>
                                        <p:cTn id="59" dur="300"/>
                                        <p:tgtEl>
                                          <p:spTgt spid="20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5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7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01"/>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15"/>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417"/>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42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42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5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361"/>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36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3" presetClass="entr" presetSubtype="32" fill="hold" nodeType="clickEffect">
                                  <p:stCondLst>
                                    <p:cond delay="0"/>
                                  </p:stCondLst>
                                  <p:childTnLst>
                                    <p:set>
                                      <p:cBhvr>
                                        <p:cTn id="87" dur="1" fill="hold">
                                          <p:stCondLst>
                                            <p:cond delay="0"/>
                                          </p:stCondLst>
                                        </p:cTn>
                                        <p:tgtEl>
                                          <p:spTgt spid="187"/>
                                        </p:tgtEl>
                                        <p:attrNameLst>
                                          <p:attrName>style.visibility</p:attrName>
                                        </p:attrNameLst>
                                      </p:cBhvr>
                                      <p:to>
                                        <p:strVal val="visible"/>
                                      </p:to>
                                    </p:set>
                                    <p:anim calcmode="lin" valueType="num">
                                      <p:cBhvr>
                                        <p:cTn id="88" dur="500" fill="hold"/>
                                        <p:tgtEl>
                                          <p:spTgt spid="187"/>
                                        </p:tgtEl>
                                        <p:attrNameLst>
                                          <p:attrName>ppt_w</p:attrName>
                                        </p:attrNameLst>
                                      </p:cBhvr>
                                      <p:tavLst>
                                        <p:tav tm="0">
                                          <p:val>
                                            <p:strVal val="4*#ppt_w"/>
                                          </p:val>
                                        </p:tav>
                                        <p:tav tm="100000">
                                          <p:val>
                                            <p:strVal val="#ppt_w"/>
                                          </p:val>
                                        </p:tav>
                                      </p:tavLst>
                                    </p:anim>
                                    <p:anim calcmode="lin" valueType="num">
                                      <p:cBhvr>
                                        <p:cTn id="89" dur="500" fill="hold"/>
                                        <p:tgtEl>
                                          <p:spTgt spid="187"/>
                                        </p:tgtEl>
                                        <p:attrNameLst>
                                          <p:attrName>ppt_h</p:attrName>
                                        </p:attrNameLst>
                                      </p:cBhvr>
                                      <p:tavLst>
                                        <p:tav tm="0">
                                          <p:val>
                                            <p:strVal val="4*#ppt_h"/>
                                          </p:val>
                                        </p:tav>
                                        <p:tav tm="100000">
                                          <p:val>
                                            <p:strVal val="#ppt_h"/>
                                          </p:val>
                                        </p:tav>
                                      </p:tavLst>
                                    </p:anim>
                                  </p:childTnLst>
                                </p:cTn>
                              </p:par>
                              <p:par>
                                <p:cTn id="90" presetID="1" presetClass="exit" presetSubtype="0" fill="hold" nodeType="withEffect">
                                  <p:stCondLst>
                                    <p:cond delay="0"/>
                                  </p:stCondLst>
                                  <p:childTnLst>
                                    <p:set>
                                      <p:cBhvr>
                                        <p:cTn id="91" dur="1" fill="hold">
                                          <p:stCondLst>
                                            <p:cond delay="0"/>
                                          </p:stCondLst>
                                        </p:cTn>
                                        <p:tgtEl>
                                          <p:spTgt spid="6"/>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1" nodeType="clickEffect">
                                  <p:stCondLst>
                                    <p:cond delay="0"/>
                                  </p:stCondLst>
                                  <p:childTnLst>
                                    <p:set>
                                      <p:cBhvr>
                                        <p:cTn id="95" dur="1" fill="hold">
                                          <p:stCondLst>
                                            <p:cond delay="0"/>
                                          </p:stCondLst>
                                        </p:cTn>
                                        <p:tgtEl>
                                          <p:spTgt spid="379"/>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401"/>
                                        </p:tgtEl>
                                        <p:attrNameLst>
                                          <p:attrName>style.visibility</p:attrName>
                                        </p:attrNameLst>
                                      </p:cBhvr>
                                      <p:to>
                                        <p:strVal val="hidden"/>
                                      </p:to>
                                    </p:set>
                                  </p:childTnLst>
                                </p:cTn>
                              </p:par>
                              <p:par>
                                <p:cTn id="98" presetID="1" presetClass="entr" presetSubtype="0" fill="hold" grpId="0" nodeType="withEffect">
                                  <p:stCondLst>
                                    <p:cond delay="0"/>
                                  </p:stCondLst>
                                  <p:childTnLst>
                                    <p:set>
                                      <p:cBhvr>
                                        <p:cTn id="99" dur="1" fill="hold">
                                          <p:stCondLst>
                                            <p:cond delay="0"/>
                                          </p:stCondLst>
                                        </p:cTn>
                                        <p:tgtEl>
                                          <p:spTgt spid="414"/>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89"/>
                                        </p:tgtEl>
                                        <p:attrNameLst>
                                          <p:attrName>style.visibility</p:attrName>
                                        </p:attrNameLst>
                                      </p:cBhvr>
                                      <p:to>
                                        <p:strVal val="visible"/>
                                      </p:to>
                                    </p:set>
                                  </p:childTnLst>
                                </p:cTn>
                              </p:par>
                              <p:par>
                                <p:cTn id="102" presetID="1" presetClass="exit" presetSubtype="0" fill="hold" grpId="1" nodeType="withEffect">
                                  <p:stCondLst>
                                    <p:cond delay="0"/>
                                  </p:stCondLst>
                                  <p:childTnLst>
                                    <p:set>
                                      <p:cBhvr>
                                        <p:cTn id="103" dur="1" fill="hold">
                                          <p:stCondLst>
                                            <p:cond delay="0"/>
                                          </p:stCondLst>
                                        </p:cTn>
                                        <p:tgtEl>
                                          <p:spTgt spid="415"/>
                                        </p:tgtEl>
                                        <p:attrNameLst>
                                          <p:attrName>style.visibility</p:attrName>
                                        </p:attrNameLst>
                                      </p:cBhvr>
                                      <p:to>
                                        <p:strVal val="hidden"/>
                                      </p:to>
                                    </p:set>
                                  </p:childTnLst>
                                </p:cTn>
                              </p:par>
                              <p:par>
                                <p:cTn id="104" presetID="1" presetClass="entr" presetSubtype="0" fill="hold" grpId="0" nodeType="withEffect">
                                  <p:stCondLst>
                                    <p:cond delay="0"/>
                                  </p:stCondLst>
                                  <p:childTnLst>
                                    <p:set>
                                      <p:cBhvr>
                                        <p:cTn id="105" dur="1" fill="hold">
                                          <p:stCondLst>
                                            <p:cond delay="0"/>
                                          </p:stCondLst>
                                        </p:cTn>
                                        <p:tgtEl>
                                          <p:spTgt spid="422"/>
                                        </p:tgtEl>
                                        <p:attrNameLst>
                                          <p:attrName>style.visibility</p:attrName>
                                        </p:attrNameLst>
                                      </p:cBhvr>
                                      <p:to>
                                        <p:strVal val="visible"/>
                                      </p:to>
                                    </p:set>
                                  </p:childTnLst>
                                </p:cTn>
                              </p:par>
                              <p:par>
                                <p:cTn id="106" presetID="1" presetClass="exit" presetSubtype="0" fill="hold" grpId="1" nodeType="withEffect">
                                  <p:stCondLst>
                                    <p:cond delay="0"/>
                                  </p:stCondLst>
                                  <p:childTnLst>
                                    <p:set>
                                      <p:cBhvr>
                                        <p:cTn id="107" dur="1" fill="hold">
                                          <p:stCondLst>
                                            <p:cond delay="0"/>
                                          </p:stCondLst>
                                        </p:cTn>
                                        <p:tgtEl>
                                          <p:spTgt spid="357"/>
                                        </p:tgtEl>
                                        <p:attrNameLst>
                                          <p:attrName>style.visibility</p:attrName>
                                        </p:attrNameLst>
                                      </p:cBhvr>
                                      <p:to>
                                        <p:strVal val="hidden"/>
                                      </p:to>
                                    </p:set>
                                  </p:childTnLst>
                                </p:cTn>
                              </p:par>
                              <p:par>
                                <p:cTn id="108" presetID="1" presetClass="entr" presetSubtype="0" fill="hold" grpId="0" nodeType="withEffect">
                                  <p:stCondLst>
                                    <p:cond delay="0"/>
                                  </p:stCondLst>
                                  <p:childTnLst>
                                    <p:set>
                                      <p:cBhvr>
                                        <p:cTn id="109" dur="1" fill="hold">
                                          <p:stCondLst>
                                            <p:cond delay="0"/>
                                          </p:stCondLst>
                                        </p:cTn>
                                        <p:tgtEl>
                                          <p:spTgt spid="356"/>
                                        </p:tgtEl>
                                        <p:attrNameLst>
                                          <p:attrName>style.visibility</p:attrName>
                                        </p:attrNameLst>
                                      </p:cBhvr>
                                      <p:to>
                                        <p:strVal val="visible"/>
                                      </p:to>
                                    </p:set>
                                  </p:childTnLst>
                                </p:cTn>
                              </p:par>
                              <p:par>
                                <p:cTn id="110" presetID="1" presetClass="exit" presetSubtype="0" fill="hold" grpId="2" nodeType="withEffect">
                                  <p:stCondLst>
                                    <p:cond delay="0"/>
                                  </p:stCondLst>
                                  <p:childTnLst>
                                    <p:set>
                                      <p:cBhvr>
                                        <p:cTn id="111" dur="1" fill="hold">
                                          <p:stCondLst>
                                            <p:cond delay="0"/>
                                          </p:stCondLst>
                                        </p:cTn>
                                        <p:tgtEl>
                                          <p:spTgt spid="357"/>
                                        </p:tgtEl>
                                        <p:attrNameLst>
                                          <p:attrName>style.visibility</p:attrName>
                                        </p:attrNameLst>
                                      </p:cBhvr>
                                      <p:to>
                                        <p:strVal val="hidden"/>
                                      </p:to>
                                    </p:set>
                                  </p:childTnLst>
                                </p:cTn>
                              </p:par>
                              <p:par>
                                <p:cTn id="112" presetID="1" presetClass="entr" presetSubtype="0" fill="hold" nodeType="withEffect">
                                  <p:stCondLst>
                                    <p:cond delay="0"/>
                                  </p:stCondLst>
                                  <p:childTnLst>
                                    <p:set>
                                      <p:cBhvr>
                                        <p:cTn id="113" dur="1" fill="hold">
                                          <p:stCondLst>
                                            <p:cond delay="0"/>
                                          </p:stCondLst>
                                        </p:cTn>
                                        <p:tgtEl>
                                          <p:spTgt spid="838"/>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836"/>
                                        </p:tgtEl>
                                        <p:attrNameLst>
                                          <p:attrName>style.visibility</p:attrName>
                                        </p:attrNameLst>
                                      </p:cBhvr>
                                      <p:to>
                                        <p:strVal val="visible"/>
                                      </p:to>
                                    </p:set>
                                  </p:childTnLst>
                                </p:cTn>
                              </p:par>
                              <p:par>
                                <p:cTn id="116" presetID="1" presetClass="exit" presetSubtype="0" fill="hold" nodeType="withEffect">
                                  <p:stCondLst>
                                    <p:cond delay="0"/>
                                  </p:stCondLst>
                                  <p:childTnLst>
                                    <p:set>
                                      <p:cBhvr>
                                        <p:cTn id="117" dur="1" fill="hold">
                                          <p:stCondLst>
                                            <p:cond delay="0"/>
                                          </p:stCondLst>
                                        </p:cTn>
                                        <p:tgtEl>
                                          <p:spTgt spid="361"/>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360"/>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3" presetClass="entr" presetSubtype="32" fill="hold" grpId="0" nodeType="clickEffect">
                                  <p:stCondLst>
                                    <p:cond delay="0"/>
                                  </p:stCondLst>
                                  <p:childTnLst>
                                    <p:set>
                                      <p:cBhvr>
                                        <p:cTn id="123" dur="1" fill="hold">
                                          <p:stCondLst>
                                            <p:cond delay="0"/>
                                          </p:stCondLst>
                                        </p:cTn>
                                        <p:tgtEl>
                                          <p:spTgt spid="265"/>
                                        </p:tgtEl>
                                        <p:attrNameLst>
                                          <p:attrName>style.visibility</p:attrName>
                                        </p:attrNameLst>
                                      </p:cBhvr>
                                      <p:to>
                                        <p:strVal val="visible"/>
                                      </p:to>
                                    </p:set>
                                    <p:anim calcmode="lin" valueType="num">
                                      <p:cBhvr>
                                        <p:cTn id="124" dur="500" fill="hold"/>
                                        <p:tgtEl>
                                          <p:spTgt spid="265"/>
                                        </p:tgtEl>
                                        <p:attrNameLst>
                                          <p:attrName>ppt_w</p:attrName>
                                        </p:attrNameLst>
                                      </p:cBhvr>
                                      <p:tavLst>
                                        <p:tav tm="0">
                                          <p:val>
                                            <p:strVal val="4*#ppt_w"/>
                                          </p:val>
                                        </p:tav>
                                        <p:tav tm="100000">
                                          <p:val>
                                            <p:strVal val="#ppt_w"/>
                                          </p:val>
                                        </p:tav>
                                      </p:tavLst>
                                    </p:anim>
                                    <p:anim calcmode="lin" valueType="num">
                                      <p:cBhvr>
                                        <p:cTn id="125" dur="500" fill="hold"/>
                                        <p:tgtEl>
                                          <p:spTgt spid="265"/>
                                        </p:tgtEl>
                                        <p:attrNameLst>
                                          <p:attrName>ppt_h</p:attrName>
                                        </p:attrNameLst>
                                      </p:cBhvr>
                                      <p:tavLst>
                                        <p:tav tm="0">
                                          <p:val>
                                            <p:strVal val="4*#ppt_h"/>
                                          </p:val>
                                        </p:tav>
                                        <p:tav tm="100000">
                                          <p:val>
                                            <p:strVal val="#ppt_h"/>
                                          </p:val>
                                        </p:tav>
                                      </p:tavLst>
                                    </p:anim>
                                  </p:childTnLst>
                                </p:cTn>
                              </p:par>
                            </p:childTnLst>
                          </p:cTn>
                        </p:par>
                      </p:childTnLst>
                    </p:cTn>
                  </p:par>
                  <p:par>
                    <p:cTn id="126" fill="hold">
                      <p:stCondLst>
                        <p:cond delay="indefinite"/>
                      </p:stCondLst>
                      <p:childTnLst>
                        <p:par>
                          <p:cTn id="127" fill="hold">
                            <p:stCondLst>
                              <p:cond delay="0"/>
                            </p:stCondLst>
                            <p:childTnLst>
                              <p:par>
                                <p:cTn id="128" presetID="23" presetClass="entr" presetSubtype="32" fill="hold" nodeType="clickEffect">
                                  <p:stCondLst>
                                    <p:cond delay="0"/>
                                  </p:stCondLst>
                                  <p:childTnLst>
                                    <p:set>
                                      <p:cBhvr>
                                        <p:cTn id="129" dur="1" fill="hold">
                                          <p:stCondLst>
                                            <p:cond delay="0"/>
                                          </p:stCondLst>
                                        </p:cTn>
                                        <p:tgtEl>
                                          <p:spTgt spid="190"/>
                                        </p:tgtEl>
                                        <p:attrNameLst>
                                          <p:attrName>style.visibility</p:attrName>
                                        </p:attrNameLst>
                                      </p:cBhvr>
                                      <p:to>
                                        <p:strVal val="visible"/>
                                      </p:to>
                                    </p:set>
                                    <p:anim calcmode="lin" valueType="num">
                                      <p:cBhvr>
                                        <p:cTn id="130" dur="500" fill="hold"/>
                                        <p:tgtEl>
                                          <p:spTgt spid="190"/>
                                        </p:tgtEl>
                                        <p:attrNameLst>
                                          <p:attrName>ppt_w</p:attrName>
                                        </p:attrNameLst>
                                      </p:cBhvr>
                                      <p:tavLst>
                                        <p:tav tm="0">
                                          <p:val>
                                            <p:strVal val="4*#ppt_w"/>
                                          </p:val>
                                        </p:tav>
                                        <p:tav tm="100000">
                                          <p:val>
                                            <p:strVal val="#ppt_w"/>
                                          </p:val>
                                        </p:tav>
                                      </p:tavLst>
                                    </p:anim>
                                    <p:anim calcmode="lin" valueType="num">
                                      <p:cBhvr>
                                        <p:cTn id="131" dur="500" fill="hold"/>
                                        <p:tgtEl>
                                          <p:spTgt spid="190"/>
                                        </p:tgtEl>
                                        <p:attrNameLst>
                                          <p:attrName>ppt_h</p:attrName>
                                        </p:attrNameLst>
                                      </p:cBhvr>
                                      <p:tavLst>
                                        <p:tav tm="0">
                                          <p:val>
                                            <p:strVal val="4*#ppt_h"/>
                                          </p:val>
                                        </p:tav>
                                        <p:tav tm="100000">
                                          <p:val>
                                            <p:strVal val="#ppt_h"/>
                                          </p:val>
                                        </p:tav>
                                      </p:tavLst>
                                    </p:anim>
                                  </p:childTnLst>
                                </p:cTn>
                              </p:par>
                              <p:par>
                                <p:cTn id="132" presetID="1" presetClass="exit" presetSubtype="0" fill="hold" nodeType="withEffect">
                                  <p:stCondLst>
                                    <p:cond delay="0"/>
                                  </p:stCondLst>
                                  <p:childTnLst>
                                    <p:set>
                                      <p:cBhvr>
                                        <p:cTn id="133" dur="1" fill="hold">
                                          <p:stCondLst>
                                            <p:cond delay="0"/>
                                          </p:stCondLst>
                                        </p:cTn>
                                        <p:tgtEl>
                                          <p:spTgt spid="187"/>
                                        </p:tgtEl>
                                        <p:attrNameLst>
                                          <p:attrName>style.visibility</p:attrName>
                                        </p:attrNameLst>
                                      </p:cBhvr>
                                      <p:to>
                                        <p:strVal val="hidden"/>
                                      </p:to>
                                    </p:set>
                                  </p:childTnLst>
                                </p:cTn>
                              </p:par>
                              <p:par>
                                <p:cTn id="134" presetID="1" presetClass="exit" presetSubtype="0" fill="hold" grpId="2" nodeType="withEffect">
                                  <p:stCondLst>
                                    <p:cond delay="0"/>
                                  </p:stCondLst>
                                  <p:childTnLst>
                                    <p:set>
                                      <p:cBhvr>
                                        <p:cTn id="135" dur="1" fill="hold">
                                          <p:stCondLst>
                                            <p:cond delay="0"/>
                                          </p:stCondLst>
                                        </p:cTn>
                                        <p:tgtEl>
                                          <p:spTgt spid="265"/>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206"/>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14"/>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23" presetClass="entr" presetSubtype="32" fill="hold" grpId="0" nodeType="clickEffect">
                                  <p:stCondLst>
                                    <p:cond delay="0"/>
                                  </p:stCondLst>
                                  <p:childTnLst>
                                    <p:set>
                                      <p:cBhvr>
                                        <p:cTn id="149" dur="1" fill="hold">
                                          <p:stCondLst>
                                            <p:cond delay="0"/>
                                          </p:stCondLst>
                                        </p:cTn>
                                        <p:tgtEl>
                                          <p:spTgt spid="15"/>
                                        </p:tgtEl>
                                        <p:attrNameLst>
                                          <p:attrName>style.visibility</p:attrName>
                                        </p:attrNameLst>
                                      </p:cBhvr>
                                      <p:to>
                                        <p:strVal val="visible"/>
                                      </p:to>
                                    </p:set>
                                    <p:anim calcmode="lin" valueType="num">
                                      <p:cBhvr>
                                        <p:cTn id="150" dur="500" fill="hold"/>
                                        <p:tgtEl>
                                          <p:spTgt spid="15"/>
                                        </p:tgtEl>
                                        <p:attrNameLst>
                                          <p:attrName>ppt_w</p:attrName>
                                        </p:attrNameLst>
                                      </p:cBhvr>
                                      <p:tavLst>
                                        <p:tav tm="0">
                                          <p:val>
                                            <p:strVal val="4*#ppt_w"/>
                                          </p:val>
                                        </p:tav>
                                        <p:tav tm="100000">
                                          <p:val>
                                            <p:strVal val="#ppt_w"/>
                                          </p:val>
                                        </p:tav>
                                      </p:tavLst>
                                    </p:anim>
                                    <p:anim calcmode="lin" valueType="num">
                                      <p:cBhvr>
                                        <p:cTn id="151" dur="500" fill="hold"/>
                                        <p:tgtEl>
                                          <p:spTgt spid="15"/>
                                        </p:tgtEl>
                                        <p:attrNameLst>
                                          <p:attrName>ppt_h</p:attrName>
                                        </p:attrNameLst>
                                      </p:cBhvr>
                                      <p:tavLst>
                                        <p:tav tm="0">
                                          <p:val>
                                            <p:strVal val="4*#ppt_h"/>
                                          </p:val>
                                        </p:tav>
                                        <p:tav tm="100000">
                                          <p:val>
                                            <p:strVal val="#ppt_h"/>
                                          </p:val>
                                        </p:tav>
                                      </p:tavLst>
                                    </p:anim>
                                  </p:childTnLst>
                                </p:cTn>
                              </p:par>
                            </p:childTnLst>
                          </p:cTn>
                        </p:par>
                      </p:childTnLst>
                    </p:cTn>
                  </p:par>
                  <p:par>
                    <p:cTn id="152" fill="hold">
                      <p:stCondLst>
                        <p:cond delay="indefinite"/>
                      </p:stCondLst>
                      <p:childTnLst>
                        <p:par>
                          <p:cTn id="153" fill="hold">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193"/>
                                        </p:tgtEl>
                                        <p:attrNameLst>
                                          <p:attrName>style.visibility</p:attrName>
                                        </p:attrNameLst>
                                      </p:cBhvr>
                                      <p:to>
                                        <p:strVal val="visible"/>
                                      </p:to>
                                    </p:set>
                                  </p:childTnLst>
                                </p:cTn>
                              </p:par>
                              <p:par>
                                <p:cTn id="156" presetID="1" presetClass="entr" presetSubtype="0" fill="hold" grpId="0" nodeType="withEffect">
                                  <p:stCondLst>
                                    <p:cond delay="0"/>
                                  </p:stCondLst>
                                  <p:childTnLst>
                                    <p:set>
                                      <p:cBhvr>
                                        <p:cTn id="157" dur="1" fill="hold">
                                          <p:stCondLst>
                                            <p:cond delay="0"/>
                                          </p:stCondLst>
                                        </p:cTn>
                                        <p:tgtEl>
                                          <p:spTgt spid="198"/>
                                        </p:tgtEl>
                                        <p:attrNameLst>
                                          <p:attrName>style.visibility</p:attrName>
                                        </p:attrNameLst>
                                      </p:cBhvr>
                                      <p:to>
                                        <p:strVal val="visible"/>
                                      </p:to>
                                    </p:se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194"/>
                                        </p:tgtEl>
                                        <p:attrNameLst>
                                          <p:attrName>style.visibility</p:attrName>
                                        </p:attrNameLst>
                                      </p:cBhvr>
                                      <p:to>
                                        <p:strVal val="visible"/>
                                      </p:to>
                                    </p:set>
                                  </p:childTnLst>
                                </p:cTn>
                              </p:par>
                              <p:par>
                                <p:cTn id="162" presetID="1" presetClass="exit" presetSubtype="0" fill="hold" grpId="1" nodeType="withEffect">
                                  <p:stCondLst>
                                    <p:cond delay="0"/>
                                  </p:stCondLst>
                                  <p:childTnLst>
                                    <p:set>
                                      <p:cBhvr>
                                        <p:cTn id="163" dur="1" fill="hold">
                                          <p:stCondLst>
                                            <p:cond delay="0"/>
                                          </p:stCondLst>
                                        </p:cTn>
                                        <p:tgtEl>
                                          <p:spTgt spid="198"/>
                                        </p:tgtEl>
                                        <p:attrNameLst>
                                          <p:attrName>style.visibility</p:attrName>
                                        </p:attrNameLst>
                                      </p:cBhvr>
                                      <p:to>
                                        <p:strVal val="hidden"/>
                                      </p:to>
                                    </p:set>
                                  </p:childTnLst>
                                </p:cTn>
                              </p:par>
                              <p:par>
                                <p:cTn id="164" presetID="1" presetClass="entr" presetSubtype="0" fill="hold" grpId="0" nodeType="withEffect">
                                  <p:stCondLst>
                                    <p:cond delay="0"/>
                                  </p:stCondLst>
                                  <p:childTnLst>
                                    <p:set>
                                      <p:cBhvr>
                                        <p:cTn id="165" dur="1" fill="hold">
                                          <p:stCondLst>
                                            <p:cond delay="0"/>
                                          </p:stCondLst>
                                        </p:cTn>
                                        <p:tgtEl>
                                          <p:spTgt spid="195"/>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196"/>
                                        </p:tgtEl>
                                        <p:attrNameLst>
                                          <p:attrName>style.visibility</p:attrName>
                                        </p:attrNameLst>
                                      </p:cBhvr>
                                      <p:to>
                                        <p:strVal val="visible"/>
                                      </p:to>
                                    </p:set>
                                  </p:childTnLst>
                                </p:cTn>
                              </p:par>
                              <p:par>
                                <p:cTn id="168" presetID="1" presetClass="exit" presetSubtype="0" fill="hold" grpId="1" nodeType="withEffect">
                                  <p:stCondLst>
                                    <p:cond delay="0"/>
                                  </p:stCondLst>
                                  <p:childTnLst>
                                    <p:set>
                                      <p:cBhvr>
                                        <p:cTn id="169" dur="1" fill="hold">
                                          <p:stCondLst>
                                            <p:cond delay="0"/>
                                          </p:stCondLst>
                                        </p:cTn>
                                        <p:tgtEl>
                                          <p:spTgt spid="4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0"/>
      <p:bldP spid="401" grpId="0"/>
      <p:bldP spid="401" grpId="1"/>
      <p:bldP spid="414" grpId="0" animBg="1"/>
      <p:bldP spid="414" grpId="1" animBg="1"/>
      <p:bldP spid="379" grpId="0" animBg="1"/>
      <p:bldP spid="379" grpId="1" animBg="1"/>
      <p:bldP spid="415" grpId="0"/>
      <p:bldP spid="415" grpId="1"/>
      <p:bldP spid="417" grpId="0"/>
      <p:bldP spid="420" grpId="0"/>
      <p:bldP spid="421" grpId="0"/>
      <p:bldP spid="198" grpId="0" animBg="1"/>
      <p:bldP spid="198" grpId="1" animBg="1"/>
      <p:bldP spid="195" grpId="0" animBg="1"/>
      <p:bldP spid="422" grpId="0"/>
      <p:bldP spid="196" grpId="0" animBg="1"/>
      <p:bldP spid="547" grpId="0" animBg="1"/>
      <p:bldP spid="355" grpId="0"/>
      <p:bldP spid="356" grpId="0"/>
      <p:bldP spid="357" grpId="0"/>
      <p:bldP spid="357" grpId="1"/>
      <p:bldP spid="357" grpId="2"/>
      <p:bldP spid="265" grpId="0" animBg="1"/>
      <p:bldP spid="265" grpId="2" animBg="1"/>
      <p:bldP spid="10" grpId="0"/>
      <p:bldP spid="193" grpId="0"/>
      <p:bldP spid="194" grpId="0"/>
      <p:bldP spid="197" grpId="0" build="p"/>
      <p:bldP spid="173" grpId="0"/>
      <p:bldP spid="199" grpId="0"/>
      <p:bldP spid="204" grpId="0" animBg="1"/>
      <p:bldP spid="205" grpId="0" animBg="1"/>
      <p:bldP spid="14" grpId="0" animBg="1"/>
      <p:bldP spid="206" grpId="0" animBg="1"/>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7" name="Group 146">
            <a:extLst>
              <a:ext uri="{FF2B5EF4-FFF2-40B4-BE49-F238E27FC236}">
                <a16:creationId xmlns:a16="http://schemas.microsoft.com/office/drawing/2014/main" id="{A8DE1163-7BD6-59C7-1E69-8A9D2C0CB5CE}"/>
              </a:ext>
            </a:extLst>
          </p:cNvPr>
          <p:cNvGrpSpPr/>
          <p:nvPr/>
        </p:nvGrpSpPr>
        <p:grpSpPr>
          <a:xfrm>
            <a:off x="-42532" y="3638266"/>
            <a:ext cx="1771954" cy="1416250"/>
            <a:chOff x="-42532" y="3638266"/>
            <a:chExt cx="1771954" cy="1416250"/>
          </a:xfrm>
        </p:grpSpPr>
        <p:sp>
          <p:nvSpPr>
            <p:cNvPr id="148" name="TextBox 147">
              <a:extLst>
                <a:ext uri="{FF2B5EF4-FFF2-40B4-BE49-F238E27FC236}">
                  <a16:creationId xmlns:a16="http://schemas.microsoft.com/office/drawing/2014/main" id="{45D59307-1538-5891-E0C6-EDAF9597AA16}"/>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173" name="Freeform: Shape 172">
              <a:extLst>
                <a:ext uri="{FF2B5EF4-FFF2-40B4-BE49-F238E27FC236}">
                  <a16:creationId xmlns:a16="http://schemas.microsoft.com/office/drawing/2014/main" id="{5F9EFF6C-0175-702D-6FFF-588FC844846D}"/>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4" name="Group 173">
              <a:extLst>
                <a:ext uri="{FF2B5EF4-FFF2-40B4-BE49-F238E27FC236}">
                  <a16:creationId xmlns:a16="http://schemas.microsoft.com/office/drawing/2014/main" id="{4884231C-D11C-B126-9092-587F74C882CF}"/>
                </a:ext>
              </a:extLst>
            </p:cNvPr>
            <p:cNvGrpSpPr/>
            <p:nvPr/>
          </p:nvGrpSpPr>
          <p:grpSpPr>
            <a:xfrm>
              <a:off x="763586" y="3638266"/>
              <a:ext cx="587500" cy="847218"/>
              <a:chOff x="466406" y="3706846"/>
              <a:chExt cx="587500" cy="847218"/>
            </a:xfrm>
          </p:grpSpPr>
          <p:grpSp>
            <p:nvGrpSpPr>
              <p:cNvPr id="175" name="Group 174">
                <a:extLst>
                  <a:ext uri="{FF2B5EF4-FFF2-40B4-BE49-F238E27FC236}">
                    <a16:creationId xmlns:a16="http://schemas.microsoft.com/office/drawing/2014/main" id="{31512DF1-5E24-3AD6-8444-703D453B3242}"/>
                  </a:ext>
                </a:extLst>
              </p:cNvPr>
              <p:cNvGrpSpPr/>
              <p:nvPr/>
            </p:nvGrpSpPr>
            <p:grpSpPr>
              <a:xfrm>
                <a:off x="761213" y="3706846"/>
                <a:ext cx="235737" cy="283757"/>
                <a:chOff x="1062414" y="3692558"/>
                <a:chExt cx="272350" cy="327828"/>
              </a:xfrm>
            </p:grpSpPr>
            <p:cxnSp>
              <p:nvCxnSpPr>
                <p:cNvPr id="177" name="Straight Connector 176">
                  <a:extLst>
                    <a:ext uri="{FF2B5EF4-FFF2-40B4-BE49-F238E27FC236}">
                      <a16:creationId xmlns:a16="http://schemas.microsoft.com/office/drawing/2014/main" id="{64F1C747-1184-640A-F45E-AE3D1903F311}"/>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82" name="Picture 2" descr="North Carolina state flag">
                  <a:extLst>
                    <a:ext uri="{FF2B5EF4-FFF2-40B4-BE49-F238E27FC236}">
                      <a16:creationId xmlns:a16="http://schemas.microsoft.com/office/drawing/2014/main" id="{8523C773-9A1B-7AC9-E55D-C306615D4E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176" name="Picture 175">
                <a:extLst>
                  <a:ext uri="{FF2B5EF4-FFF2-40B4-BE49-F238E27FC236}">
                    <a16:creationId xmlns:a16="http://schemas.microsoft.com/office/drawing/2014/main" id="{E0CF4148-7B89-0E38-390A-D7E8AFA8A6AC}"/>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pic>
        <p:nvPicPr>
          <p:cNvPr id="178" name="Picture 177"/>
          <p:cNvPicPr>
            <a:picLocks noChangeAspect="1"/>
          </p:cNvPicPr>
          <p:nvPr/>
        </p:nvPicPr>
        <p:blipFill>
          <a:blip r:embed="rId4"/>
          <a:stretch>
            <a:fillRect/>
          </a:stretch>
        </p:blipFill>
        <p:spPr>
          <a:xfrm>
            <a:off x="1832804" y="129001"/>
            <a:ext cx="2247931" cy="2906164"/>
          </a:xfrm>
          <a:prstGeom prst="rect">
            <a:avLst/>
          </a:prstGeom>
          <a:noFill/>
          <a:ln w="0">
            <a:solidFill>
              <a:schemeClr val="tx1"/>
            </a:solidFill>
            <a:miter lim="800000"/>
            <a:headEnd/>
            <a:tailEnd/>
          </a:ln>
          <a:effectLst>
            <a:outerShdw blurRad="203200" dist="25400" dir="3000000" sx="101000" sy="101000" algn="ctr" rotWithShape="0">
              <a:prstClr val="black">
                <a:alpha val="40000"/>
              </a:prstClr>
            </a:outerShdw>
          </a:effectLst>
        </p:spPr>
      </p:pic>
      <p:pic>
        <p:nvPicPr>
          <p:cNvPr id="179" name="Picture 178"/>
          <p:cNvPicPr>
            <a:picLocks noChangeAspect="1"/>
          </p:cNvPicPr>
          <p:nvPr/>
        </p:nvPicPr>
        <p:blipFill>
          <a:blip r:embed="rId5">
            <a:extLst>
              <a:ext uri="{BEBA8EAE-BF5A-486C-A8C5-ECC9F3942E4B}">
                <a14:imgProps xmlns:a14="http://schemas.microsoft.com/office/drawing/2010/main">
                  <a14:imgLayer r:embed="rId6">
                    <a14:imgEffect>
                      <a14:brightnessContrast bright="-30000" contrast="-15000"/>
                    </a14:imgEffect>
                  </a14:imgLayer>
                </a14:imgProps>
              </a:ext>
            </a:extLst>
          </a:blip>
          <a:stretch>
            <a:fillRect/>
          </a:stretch>
        </p:blipFill>
        <p:spPr>
          <a:xfrm>
            <a:off x="1832804" y="129001"/>
            <a:ext cx="2247931" cy="2906164"/>
          </a:xfrm>
          <a:prstGeom prst="rect">
            <a:avLst/>
          </a:prstGeom>
          <a:noFill/>
          <a:ln>
            <a:noFill/>
          </a:ln>
          <a:effectLst/>
        </p:spPr>
      </p:pic>
      <p:pic>
        <p:nvPicPr>
          <p:cNvPr id="180" name="Picture 179"/>
          <p:cNvPicPr>
            <a:picLocks noChangeAspect="1"/>
          </p:cNvPicPr>
          <p:nvPr/>
        </p:nvPicPr>
        <p:blipFill rotWithShape="1">
          <a:blip r:embed="rId7"/>
          <a:srcRect l="7660" t="65153" r="9925" b="31679"/>
          <a:stretch/>
        </p:blipFill>
        <p:spPr>
          <a:xfrm>
            <a:off x="2005013" y="2022475"/>
            <a:ext cx="1852612" cy="92075"/>
          </a:xfrm>
          <a:prstGeom prst="rect">
            <a:avLst/>
          </a:prstGeom>
          <a:noFill/>
          <a:ln w="19050">
            <a:solidFill>
              <a:srgbClr val="01D5FF"/>
            </a:solidFill>
            <a:miter lim="800000"/>
            <a:headEnd/>
            <a:tailEnd/>
          </a:ln>
          <a:effectLst/>
        </p:spPr>
      </p:pic>
      <p:sp>
        <p:nvSpPr>
          <p:cNvPr id="181" name="TextBox 180"/>
          <p:cNvSpPr txBox="1"/>
          <p:nvPr/>
        </p:nvSpPr>
        <p:spPr>
          <a:xfrm>
            <a:off x="2350537" y="3036186"/>
            <a:ext cx="1210589" cy="338554"/>
          </a:xfrm>
          <a:prstGeom prst="rect">
            <a:avLst/>
          </a:prstGeom>
          <a:noFill/>
        </p:spPr>
        <p:txBody>
          <a:bodyPr wrap="none" rtlCol="0">
            <a:spAutoFit/>
          </a:bodyPr>
          <a:lstStyle/>
          <a:p>
            <a:pPr algn="ctr"/>
            <a:r>
              <a:rPr lang="en-US" sz="1600" b="1" dirty="0">
                <a:latin typeface="Arial" pitchFamily="34" charset="0"/>
                <a:cs typeface="Arial" pitchFamily="34" charset="0"/>
              </a:rPr>
              <a:t>Form 8609</a:t>
            </a:r>
          </a:p>
        </p:txBody>
      </p:sp>
      <p:sp>
        <p:nvSpPr>
          <p:cNvPr id="190" name="TextBox 189"/>
          <p:cNvSpPr txBox="1"/>
          <p:nvPr/>
        </p:nvSpPr>
        <p:spPr>
          <a:xfrm>
            <a:off x="4079063" y="3135752"/>
            <a:ext cx="792205" cy="307777"/>
          </a:xfrm>
          <a:prstGeom prst="rect">
            <a:avLst/>
          </a:prstGeom>
          <a:noFill/>
        </p:spPr>
        <p:txBody>
          <a:bodyPr wrap="none" rtlCol="0">
            <a:spAutoFit/>
          </a:bodyPr>
          <a:lstStyle/>
          <a:p>
            <a:pPr algn="ctr"/>
            <a:r>
              <a:rPr lang="en-US" sz="1400" b="1" dirty="0">
                <a:latin typeface="Arial" pitchFamily="34" charset="0"/>
                <a:cs typeface="Arial" pitchFamily="34" charset="0"/>
              </a:rPr>
              <a:t>Project</a:t>
            </a:r>
          </a:p>
        </p:txBody>
      </p:sp>
      <p:sp>
        <p:nvSpPr>
          <p:cNvPr id="191" name="TextBox 190"/>
          <p:cNvSpPr txBox="1"/>
          <p:nvPr/>
        </p:nvSpPr>
        <p:spPr>
          <a:xfrm>
            <a:off x="5742604" y="3135752"/>
            <a:ext cx="792205" cy="307777"/>
          </a:xfrm>
          <a:prstGeom prst="rect">
            <a:avLst/>
          </a:prstGeom>
          <a:noFill/>
        </p:spPr>
        <p:txBody>
          <a:bodyPr wrap="none" rtlCol="0">
            <a:spAutoFit/>
          </a:bodyPr>
          <a:lstStyle/>
          <a:p>
            <a:pPr algn="ctr"/>
            <a:r>
              <a:rPr lang="en-US" sz="1400" b="1" dirty="0">
                <a:latin typeface="Arial" pitchFamily="34" charset="0"/>
                <a:cs typeface="Arial" pitchFamily="34" charset="0"/>
              </a:rPr>
              <a:t>Project</a:t>
            </a:r>
          </a:p>
        </p:txBody>
      </p:sp>
      <p:grpSp>
        <p:nvGrpSpPr>
          <p:cNvPr id="3" name="Group 2" hidden="1"/>
          <p:cNvGrpSpPr/>
          <p:nvPr/>
        </p:nvGrpSpPr>
        <p:grpSpPr>
          <a:xfrm>
            <a:off x="5175880" y="780705"/>
            <a:ext cx="1986920" cy="1110259"/>
            <a:chOff x="5175880" y="780705"/>
            <a:chExt cx="1986920" cy="1110259"/>
          </a:xfrm>
        </p:grpSpPr>
        <p:sp>
          <p:nvSpPr>
            <p:cNvPr id="125" name="Down Arrow 12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146" name="Rounded Rectangle 14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149" name="Rounded Rectangle 148"/>
            <p:cNvSpPr/>
            <p:nvPr/>
          </p:nvSpPr>
          <p:spPr>
            <a:xfrm>
              <a:off x="5465919" y="780706"/>
              <a:ext cx="416240" cy="78044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150" name="Rounded Rectangle 149"/>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151" name="Straight Connector 150"/>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2" name="Group 7"/>
            <p:cNvGrpSpPr/>
            <p:nvPr/>
          </p:nvGrpSpPr>
          <p:grpSpPr>
            <a:xfrm>
              <a:off x="6096000" y="838200"/>
              <a:ext cx="950911" cy="797630"/>
              <a:chOff x="1371600" y="838200"/>
              <a:chExt cx="1179512" cy="989382"/>
            </a:xfrm>
          </p:grpSpPr>
          <p:pic>
            <p:nvPicPr>
              <p:cNvPr id="153" name="Picture 152" descr="j0316819"/>
              <p:cNvPicPr>
                <a:picLocks noChangeAspect="1" noChangeArrowheads="1"/>
              </p:cNvPicPr>
              <p:nvPr/>
            </p:nvPicPr>
            <p:blipFill>
              <a:blip r:embed="rId8"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154" name="Group 18"/>
              <p:cNvGrpSpPr>
                <a:grpSpLocks/>
              </p:cNvGrpSpPr>
              <p:nvPr/>
            </p:nvGrpSpPr>
            <p:grpSpPr bwMode="auto">
              <a:xfrm>
                <a:off x="1600200" y="838200"/>
                <a:ext cx="950912" cy="989382"/>
                <a:chOff x="1076325" y="2084388"/>
                <a:chExt cx="2949575" cy="3073400"/>
              </a:xfrm>
            </p:grpSpPr>
            <p:sp>
              <p:nvSpPr>
                <p:cNvPr id="156"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157"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158" name="Picture 120" descr="Building_Glass_Distorted"/>
                <p:cNvPicPr>
                  <a:picLocks noChangeAspect="1" noChangeArrowheads="1"/>
                </p:cNvPicPr>
                <p:nvPr/>
              </p:nvPicPr>
              <p:blipFill>
                <a:blip r:embed="rId9" cstate="print"/>
                <a:srcRect/>
                <a:stretch>
                  <a:fillRect/>
                </a:stretch>
              </p:blipFill>
              <p:spPr bwMode="auto">
                <a:xfrm>
                  <a:off x="1844675" y="2084388"/>
                  <a:ext cx="1898650" cy="2827337"/>
                </a:xfrm>
                <a:prstGeom prst="rect">
                  <a:avLst/>
                </a:prstGeom>
                <a:noFill/>
                <a:ln w="9525">
                  <a:noFill/>
                  <a:miter lim="800000"/>
                  <a:headEnd/>
                  <a:tailEnd/>
                </a:ln>
              </p:spPr>
            </p:pic>
            <p:sp>
              <p:nvSpPr>
                <p:cNvPr id="159"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160"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161" name="Group 123"/>
                <p:cNvGrpSpPr>
                  <a:grpSpLocks/>
                </p:cNvGrpSpPr>
                <p:nvPr/>
              </p:nvGrpSpPr>
              <p:grpSpPr bwMode="auto">
                <a:xfrm>
                  <a:off x="3105142" y="4511675"/>
                  <a:ext cx="473072" cy="563563"/>
                  <a:chOff x="2112" y="3264"/>
                  <a:chExt cx="768" cy="912"/>
                </a:xfrm>
              </p:grpSpPr>
              <p:sp>
                <p:nvSpPr>
                  <p:cNvPr id="167" name="Rectangle 124"/>
                  <p:cNvSpPr>
                    <a:spLocks noChangeArrowheads="1"/>
                  </p:cNvSpPr>
                  <p:nvPr/>
                </p:nvSpPr>
                <p:spPr bwMode="auto">
                  <a:xfrm rot="5400000">
                    <a:off x="2160" y="3792"/>
                    <a:ext cx="672" cy="96"/>
                  </a:xfrm>
                  <a:prstGeom prst="rect">
                    <a:avLst/>
                  </a:prstGeom>
                  <a:blipFill dpi="0" rotWithShape="1">
                    <a:blip r:embed="rId10"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168" name="Rectangle 125"/>
                  <p:cNvSpPr>
                    <a:spLocks noChangeArrowheads="1"/>
                  </p:cNvSpPr>
                  <p:nvPr/>
                </p:nvSpPr>
                <p:spPr bwMode="auto">
                  <a:xfrm rot="7257826">
                    <a:off x="2426" y="3918"/>
                    <a:ext cx="288" cy="35"/>
                  </a:xfrm>
                  <a:prstGeom prst="rect">
                    <a:avLst/>
                  </a:prstGeom>
                  <a:blipFill dpi="0" rotWithShape="1">
                    <a:blip r:embed="rId10"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169"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170"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162" name="Group 128"/>
                <p:cNvGrpSpPr>
                  <a:grpSpLocks/>
                </p:cNvGrpSpPr>
                <p:nvPr/>
              </p:nvGrpSpPr>
              <p:grpSpPr bwMode="auto">
                <a:xfrm>
                  <a:off x="1462091" y="4389438"/>
                  <a:ext cx="474663" cy="561975"/>
                  <a:chOff x="2112" y="3264"/>
                  <a:chExt cx="768" cy="912"/>
                </a:xfrm>
              </p:grpSpPr>
              <p:sp>
                <p:nvSpPr>
                  <p:cNvPr id="163" name="Rectangle 129"/>
                  <p:cNvSpPr>
                    <a:spLocks noChangeArrowheads="1"/>
                  </p:cNvSpPr>
                  <p:nvPr/>
                </p:nvSpPr>
                <p:spPr bwMode="auto">
                  <a:xfrm rot="5400000">
                    <a:off x="2160" y="3792"/>
                    <a:ext cx="672" cy="96"/>
                  </a:xfrm>
                  <a:prstGeom prst="rect">
                    <a:avLst/>
                  </a:prstGeom>
                  <a:blipFill dpi="0" rotWithShape="1">
                    <a:blip r:embed="rId10"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164" name="Rectangle 130"/>
                  <p:cNvSpPr>
                    <a:spLocks noChangeArrowheads="1"/>
                  </p:cNvSpPr>
                  <p:nvPr/>
                </p:nvSpPr>
                <p:spPr bwMode="auto">
                  <a:xfrm rot="7257826">
                    <a:off x="2426" y="3918"/>
                    <a:ext cx="288" cy="35"/>
                  </a:xfrm>
                  <a:prstGeom prst="rect">
                    <a:avLst/>
                  </a:prstGeom>
                  <a:blipFill dpi="0" rotWithShape="1">
                    <a:blip r:embed="rId10"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165"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166"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155" name="Picture 6" descr="j0227734"/>
              <p:cNvPicPr>
                <a:picLocks noChangeAspect="1" noChangeArrowheads="1"/>
              </p:cNvPicPr>
              <p:nvPr/>
            </p:nvPicPr>
            <p:blipFill>
              <a:blip r:embed="rId11"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171" name="TextBox 170"/>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172"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grpSp>
        <p:nvGrpSpPr>
          <p:cNvPr id="140" name="Group 139"/>
          <p:cNvGrpSpPr/>
          <p:nvPr/>
        </p:nvGrpSpPr>
        <p:grpSpPr>
          <a:xfrm>
            <a:off x="-17907" y="2601827"/>
            <a:ext cx="1618107" cy="1137700"/>
            <a:chOff x="-17907" y="2601827"/>
            <a:chExt cx="1618107" cy="1137700"/>
          </a:xfrm>
        </p:grpSpPr>
        <p:sp>
          <p:nvSpPr>
            <p:cNvPr id="141" name="Pie 140"/>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142" name="Pie 141"/>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143"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144" name="Rectangle 143"/>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sp>
          <p:nvSpPr>
            <p:cNvPr id="145" name="Text Box 2" hidden="1"/>
            <p:cNvSpPr txBox="1">
              <a:spLocks noChangeArrowheads="1"/>
            </p:cNvSpPr>
            <p:nvPr/>
          </p:nvSpPr>
          <p:spPr bwMode="auto">
            <a:xfrm>
              <a:off x="-17907" y="3122259"/>
              <a:ext cx="1022350" cy="227755"/>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100" b="1" dirty="0">
                  <a:solidFill>
                    <a:schemeClr val="accent6">
                      <a:lumMod val="50000"/>
                    </a:schemeClr>
                  </a:solidFill>
                  <a:latin typeface="Arial" pitchFamily="34" charset="0"/>
                  <a:cs typeface="Arial" pitchFamily="34" charset="0"/>
                </a:rPr>
                <a:t>$6.92mil   </a:t>
              </a:r>
            </a:p>
          </p:txBody>
        </p:sp>
      </p:grpSp>
      <p:pic>
        <p:nvPicPr>
          <p:cNvPr id="223"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569"/>
          <p:cNvGrpSpPr/>
          <p:nvPr/>
        </p:nvGrpSpPr>
        <p:grpSpPr>
          <a:xfrm>
            <a:off x="3909562" y="3931920"/>
            <a:ext cx="1133856" cy="530352"/>
            <a:chOff x="4634651" y="3841980"/>
            <a:chExt cx="1133856" cy="530352"/>
          </a:xfrm>
        </p:grpSpPr>
        <p:sp>
          <p:nvSpPr>
            <p:cNvPr id="571" name="Rectangle 176"/>
            <p:cNvSpPr>
              <a:spLocks noChangeArrowheads="1"/>
            </p:cNvSpPr>
            <p:nvPr/>
          </p:nvSpPr>
          <p:spPr bwMode="auto">
            <a:xfrm>
              <a:off x="4634651" y="3841980"/>
              <a:ext cx="1133856" cy="530352"/>
            </a:xfrm>
            <a:prstGeom prst="rect">
              <a:avLst/>
            </a:prstGeom>
            <a:solidFill>
              <a:srgbClr val="F6DD72"/>
            </a:solid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2" name="Text Box 2"/>
            <p:cNvSpPr txBox="1">
              <a:spLocks noChangeArrowheads="1"/>
            </p:cNvSpPr>
            <p:nvPr/>
          </p:nvSpPr>
          <p:spPr bwMode="auto">
            <a:xfrm>
              <a:off x="4937760" y="4016246"/>
              <a:ext cx="571281" cy="264688"/>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400" b="1" dirty="0">
                  <a:solidFill>
                    <a:srgbClr val="D69E00"/>
                  </a:solidFill>
                  <a:latin typeface="Arial" pitchFamily="34" charset="0"/>
                  <a:cs typeface="Arial" pitchFamily="34" charset="0"/>
                </a:rPr>
                <a:t>70%</a:t>
              </a:r>
            </a:p>
          </p:txBody>
        </p:sp>
      </p:grpSp>
      <p:pic>
        <p:nvPicPr>
          <p:cNvPr id="637" name="Picture 636" descr="iStock_000010054205Small.jpg"/>
          <p:cNvPicPr>
            <a:picLocks noChangeAspect="1"/>
          </p:cNvPicPr>
          <p:nvPr/>
        </p:nvPicPr>
        <p:blipFill>
          <a:blip r:embed="rId13"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grpSp>
        <p:nvGrpSpPr>
          <p:cNvPr id="763" name="Group 852"/>
          <p:cNvGrpSpPr/>
          <p:nvPr/>
        </p:nvGrpSpPr>
        <p:grpSpPr>
          <a:xfrm>
            <a:off x="91440" y="1734458"/>
            <a:ext cx="1600200" cy="475342"/>
            <a:chOff x="654135" y="0"/>
            <a:chExt cx="2271278" cy="674688"/>
          </a:xfrm>
        </p:grpSpPr>
        <p:grpSp>
          <p:nvGrpSpPr>
            <p:cNvPr id="764" name="Group 40"/>
            <p:cNvGrpSpPr/>
            <p:nvPr/>
          </p:nvGrpSpPr>
          <p:grpSpPr>
            <a:xfrm>
              <a:off x="1143000" y="0"/>
              <a:ext cx="759023" cy="674688"/>
              <a:chOff x="4572000" y="990603"/>
              <a:chExt cx="759023" cy="674688"/>
            </a:xfrm>
          </p:grpSpPr>
          <p:grpSp>
            <p:nvGrpSpPr>
              <p:cNvPr id="765"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sp>
        <p:nvSpPr>
          <p:cNvPr id="389" name="Text Box 140"/>
          <p:cNvSpPr txBox="1">
            <a:spLocks noChangeArrowheads="1"/>
          </p:cNvSpPr>
          <p:nvPr/>
        </p:nvSpPr>
        <p:spPr bwMode="auto">
          <a:xfrm>
            <a:off x="7796941" y="4676460"/>
            <a:ext cx="556369" cy="264688"/>
          </a:xfrm>
          <a:prstGeom prst="rect">
            <a:avLst/>
          </a:prstGeom>
          <a:noFill/>
          <a:ln w="9525">
            <a:noFill/>
            <a:miter lim="800000"/>
            <a:headEnd/>
            <a:tailEnd/>
          </a:ln>
          <a:effectLst/>
        </p:spPr>
        <p:txBody>
          <a:bodyPr wrap="square">
            <a:spAutoFit/>
          </a:bodyPr>
          <a:lstStyle/>
          <a:p>
            <a:pPr algn="r">
              <a:lnSpc>
                <a:spcPct val="80000"/>
              </a:lnSpc>
            </a:pPr>
            <a:r>
              <a:rPr lang="en-US" sz="1400" b="1" dirty="0">
                <a:solidFill>
                  <a:schemeClr val="tx1">
                    <a:lumMod val="85000"/>
                    <a:lumOff val="15000"/>
                  </a:schemeClr>
                </a:solidFill>
                <a:latin typeface="Arial" pitchFamily="34" charset="0"/>
                <a:cs typeface="Arial" pitchFamily="34" charset="0"/>
              </a:rPr>
              <a:t>60%</a:t>
            </a:r>
            <a:endParaRPr lang="en-US" sz="1600" b="1" baseline="-25000" dirty="0">
              <a:solidFill>
                <a:schemeClr val="tx1">
                  <a:lumMod val="85000"/>
                  <a:lumOff val="15000"/>
                </a:schemeClr>
              </a:solidFill>
              <a:latin typeface="Arial" pitchFamily="34" charset="0"/>
              <a:cs typeface="Arial" pitchFamily="34" charset="0"/>
            </a:endParaRPr>
          </a:p>
        </p:txBody>
      </p:sp>
      <p:sp>
        <p:nvSpPr>
          <p:cNvPr id="414" name="Rectangle 413"/>
          <p:cNvSpPr/>
          <p:nvPr/>
        </p:nvSpPr>
        <p:spPr>
          <a:xfrm>
            <a:off x="8335674" y="4791892"/>
            <a:ext cx="164592" cy="109728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7" name="TextBox 416"/>
          <p:cNvSpPr txBox="1"/>
          <p:nvPr/>
        </p:nvSpPr>
        <p:spPr>
          <a:xfrm>
            <a:off x="5570453" y="4966485"/>
            <a:ext cx="788244" cy="253916"/>
          </a:xfrm>
          <a:prstGeom prst="rect">
            <a:avLst/>
          </a:prstGeom>
          <a:noFill/>
        </p:spPr>
        <p:txBody>
          <a:bodyPr wrap="square" rtlCol="0">
            <a:spAutoFit/>
          </a:bodyPr>
          <a:lstStyle/>
          <a:p>
            <a:pPr algn="ctr"/>
            <a:r>
              <a:rPr lang="en-US" sz="1050" dirty="0">
                <a:solidFill>
                  <a:schemeClr val="tx1">
                    <a:lumMod val="65000"/>
                    <a:lumOff val="35000"/>
                  </a:schemeClr>
                </a:solidFill>
                <a:latin typeface="Arial" pitchFamily="34" charset="0"/>
                <a:cs typeface="Arial" pitchFamily="34" charset="0"/>
              </a:rPr>
              <a:t>% UNITS</a:t>
            </a:r>
          </a:p>
        </p:txBody>
      </p:sp>
      <p:sp>
        <p:nvSpPr>
          <p:cNvPr id="420" name="TextBox 419"/>
          <p:cNvSpPr txBox="1"/>
          <p:nvPr/>
        </p:nvSpPr>
        <p:spPr>
          <a:xfrm>
            <a:off x="6172201" y="4966485"/>
            <a:ext cx="945456" cy="392415"/>
          </a:xfrm>
          <a:prstGeom prst="rect">
            <a:avLst/>
          </a:prstGeom>
          <a:noFill/>
        </p:spPr>
        <p:txBody>
          <a:bodyPr wrap="square" rtlCol="0">
            <a:spAutoFit/>
          </a:bodyPr>
          <a:lstStyle/>
          <a:p>
            <a:pPr algn="ctr"/>
            <a:r>
              <a:rPr lang="en-US" sz="1050" dirty="0">
                <a:solidFill>
                  <a:schemeClr val="tx1">
                    <a:lumMod val="65000"/>
                    <a:lumOff val="35000"/>
                  </a:schemeClr>
                </a:solidFill>
                <a:latin typeface="Arial" pitchFamily="34" charset="0"/>
                <a:cs typeface="Arial" pitchFamily="34" charset="0"/>
              </a:rPr>
              <a:t>INCOME</a:t>
            </a:r>
            <a:br>
              <a:rPr lang="en-US" sz="1050" dirty="0">
                <a:solidFill>
                  <a:schemeClr val="tx1">
                    <a:lumMod val="65000"/>
                    <a:lumOff val="35000"/>
                  </a:schemeClr>
                </a:solidFill>
                <a:latin typeface="Arial" pitchFamily="34" charset="0"/>
                <a:cs typeface="Arial" pitchFamily="34" charset="0"/>
              </a:rPr>
            </a:br>
            <a:r>
              <a:rPr lang="en-US" sz="900" dirty="0">
                <a:solidFill>
                  <a:schemeClr val="tx1">
                    <a:lumMod val="65000"/>
                    <a:lumOff val="35000"/>
                  </a:schemeClr>
                </a:solidFill>
                <a:latin typeface="Arial" pitchFamily="34" charset="0"/>
                <a:cs typeface="Arial" pitchFamily="34" charset="0"/>
              </a:rPr>
              <a:t>(% of AMI)</a:t>
            </a:r>
          </a:p>
        </p:txBody>
      </p:sp>
      <p:sp>
        <p:nvSpPr>
          <p:cNvPr id="421" name="TextBox 420"/>
          <p:cNvSpPr txBox="1"/>
          <p:nvPr/>
        </p:nvSpPr>
        <p:spPr>
          <a:xfrm>
            <a:off x="6050980" y="4717473"/>
            <a:ext cx="484411" cy="338554"/>
          </a:xfrm>
          <a:prstGeom prst="rect">
            <a:avLst/>
          </a:prstGeom>
          <a:noFill/>
        </p:spPr>
        <p:txBody>
          <a:bodyPr wrap="square" rtlCol="0">
            <a:spAutoFit/>
          </a:bodyPr>
          <a:lstStyle/>
          <a:p>
            <a:pPr algn="ctr"/>
            <a:r>
              <a:rPr lang="en-US" sz="1600" dirty="0">
                <a:solidFill>
                  <a:schemeClr val="tx1">
                    <a:lumMod val="65000"/>
                    <a:lumOff val="35000"/>
                  </a:schemeClr>
                </a:solidFill>
                <a:latin typeface="Arial" pitchFamily="34" charset="0"/>
                <a:cs typeface="Arial" pitchFamily="34" charset="0"/>
              </a:rPr>
              <a:t>at</a:t>
            </a:r>
            <a:endParaRPr lang="en-US" sz="2000" dirty="0">
              <a:solidFill>
                <a:srgbClr val="0070C0"/>
              </a:solidFill>
              <a:latin typeface="Arial" pitchFamily="34" charset="0"/>
              <a:cs typeface="Arial" pitchFamily="34" charset="0"/>
            </a:endParaRPr>
          </a:p>
        </p:txBody>
      </p:sp>
      <p:sp>
        <p:nvSpPr>
          <p:cNvPr id="422" name="TextBox 421"/>
          <p:cNvSpPr txBox="1"/>
          <p:nvPr/>
        </p:nvSpPr>
        <p:spPr>
          <a:xfrm>
            <a:off x="5657734" y="4686178"/>
            <a:ext cx="1213758" cy="400110"/>
          </a:xfrm>
          <a:prstGeom prst="rect">
            <a:avLst/>
          </a:prstGeom>
          <a:noFill/>
        </p:spPr>
        <p:txBody>
          <a:bodyPr wrap="square" rtlCol="0">
            <a:spAutoFit/>
          </a:bodyPr>
          <a:lstStyle/>
          <a:p>
            <a:pPr algn="r"/>
            <a:r>
              <a:rPr lang="en-US" sz="2000" b="1" dirty="0">
                <a:solidFill>
                  <a:srgbClr val="0070C0"/>
                </a:solidFill>
                <a:latin typeface="Arial" pitchFamily="34" charset="0"/>
                <a:cs typeface="Arial" pitchFamily="34" charset="0"/>
              </a:rPr>
              <a:t>40 </a:t>
            </a:r>
            <a:r>
              <a:rPr lang="en-US" sz="1600" b="1" dirty="0">
                <a:solidFill>
                  <a:srgbClr val="0070C0"/>
                </a:solidFill>
                <a:latin typeface="Arial" pitchFamily="34" charset="0"/>
                <a:cs typeface="Arial" pitchFamily="34" charset="0"/>
              </a:rPr>
              <a:t>   </a:t>
            </a:r>
            <a:r>
              <a:rPr lang="en-US" sz="2000" b="1" dirty="0">
                <a:solidFill>
                  <a:srgbClr val="0070C0"/>
                </a:solidFill>
                <a:latin typeface="Arial" pitchFamily="34" charset="0"/>
                <a:cs typeface="Arial" pitchFamily="34" charset="0"/>
              </a:rPr>
              <a:t>  60</a:t>
            </a:r>
          </a:p>
        </p:txBody>
      </p:sp>
      <p:grpSp>
        <p:nvGrpSpPr>
          <p:cNvPr id="766" name="Group 545"/>
          <p:cNvGrpSpPr/>
          <p:nvPr/>
        </p:nvGrpSpPr>
        <p:grpSpPr>
          <a:xfrm>
            <a:off x="7456759" y="2100942"/>
            <a:ext cx="1756520" cy="4236944"/>
            <a:chOff x="7235079" y="2100942"/>
            <a:chExt cx="1756520" cy="4236944"/>
          </a:xfrm>
        </p:grpSpPr>
        <p:sp>
          <p:nvSpPr>
            <p:cNvPr id="377" name="Rectangle 376"/>
            <p:cNvSpPr/>
            <p:nvPr/>
          </p:nvSpPr>
          <p:spPr>
            <a:xfrm>
              <a:off x="8115301" y="2231572"/>
              <a:ext cx="163285" cy="3657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0" name="TextBox 379"/>
            <p:cNvSpPr txBox="1"/>
            <p:nvPr/>
          </p:nvSpPr>
          <p:spPr>
            <a:xfrm>
              <a:off x="7420137" y="2100942"/>
              <a:ext cx="602633" cy="276999"/>
            </a:xfrm>
            <a:prstGeom prst="rect">
              <a:avLst/>
            </a:prstGeom>
            <a:noFill/>
          </p:spPr>
          <p:txBody>
            <a:bodyPr wrap="square" rtlCol="0">
              <a:spAutoFit/>
            </a:bodyPr>
            <a:lstStyle/>
            <a:p>
              <a:pPr algn="r"/>
              <a:r>
                <a:rPr lang="en-US" sz="1200" b="1" dirty="0">
                  <a:solidFill>
                    <a:srgbClr val="A04B3A"/>
                  </a:solidFill>
                  <a:latin typeface="Arial" pitchFamily="34" charset="0"/>
                  <a:cs typeface="Arial" pitchFamily="34" charset="0"/>
                </a:rPr>
                <a:t>MAX</a:t>
              </a:r>
            </a:p>
          </p:txBody>
        </p:sp>
        <p:sp>
          <p:nvSpPr>
            <p:cNvPr id="381" name="TextBox 380"/>
            <p:cNvSpPr txBox="1"/>
            <p:nvPr/>
          </p:nvSpPr>
          <p:spPr>
            <a:xfrm>
              <a:off x="7420137" y="5747657"/>
              <a:ext cx="602633" cy="276999"/>
            </a:xfrm>
            <a:prstGeom prst="rect">
              <a:avLst/>
            </a:prstGeom>
            <a:noFill/>
          </p:spPr>
          <p:txBody>
            <a:bodyPr wrap="square" rtlCol="0">
              <a:spAutoFit/>
            </a:bodyPr>
            <a:lstStyle/>
            <a:p>
              <a:pPr algn="r"/>
              <a:r>
                <a:rPr lang="en-US" sz="1200" b="1" dirty="0">
                  <a:solidFill>
                    <a:srgbClr val="A04B3A"/>
                  </a:solidFill>
                  <a:latin typeface="Arial" pitchFamily="34" charset="0"/>
                  <a:cs typeface="Arial" pitchFamily="34" charset="0"/>
                </a:rPr>
                <a:t>MIN</a:t>
              </a:r>
            </a:p>
          </p:txBody>
        </p:sp>
        <p:sp>
          <p:nvSpPr>
            <p:cNvPr id="385" name="Text Box 140"/>
            <p:cNvSpPr txBox="1">
              <a:spLocks noChangeArrowheads="1"/>
            </p:cNvSpPr>
            <p:nvPr/>
          </p:nvSpPr>
          <p:spPr bwMode="auto">
            <a:xfrm>
              <a:off x="7760317" y="5950088"/>
              <a:ext cx="808685" cy="387798"/>
            </a:xfrm>
            <a:prstGeom prst="rect">
              <a:avLst/>
            </a:prstGeom>
            <a:noFill/>
            <a:ln w="9525">
              <a:noFill/>
              <a:miter lim="800000"/>
              <a:headEnd/>
              <a:tailEnd/>
            </a:ln>
            <a:effectLst/>
          </p:spPr>
          <p:txBody>
            <a:bodyPr wrap="square">
              <a:spAutoFit/>
            </a:bodyPr>
            <a:lstStyle/>
            <a:p>
              <a:pPr algn="ctr">
                <a:lnSpc>
                  <a:spcPct val="80000"/>
                </a:lnSpc>
              </a:pPr>
              <a:r>
                <a:rPr lang="en-US" sz="1200" b="1" dirty="0">
                  <a:solidFill>
                    <a:schemeClr val="tx1">
                      <a:lumMod val="85000"/>
                      <a:lumOff val="15000"/>
                    </a:schemeClr>
                  </a:solidFill>
                  <a:latin typeface="Arial" pitchFamily="34" charset="0"/>
                  <a:cs typeface="Arial" pitchFamily="34" charset="0"/>
                </a:rPr>
                <a:t>Area  Incomes</a:t>
              </a:r>
              <a:endParaRPr lang="en-US" sz="1400" b="1" baseline="-25000" dirty="0">
                <a:solidFill>
                  <a:schemeClr val="tx1">
                    <a:lumMod val="85000"/>
                    <a:lumOff val="15000"/>
                  </a:schemeClr>
                </a:solidFill>
                <a:latin typeface="Arial" pitchFamily="34" charset="0"/>
                <a:cs typeface="Arial" pitchFamily="34" charset="0"/>
              </a:endParaRPr>
            </a:p>
          </p:txBody>
        </p:sp>
        <p:sp>
          <p:nvSpPr>
            <p:cNvPr id="387" name="TextBox 386"/>
            <p:cNvSpPr txBox="1"/>
            <p:nvPr/>
          </p:nvSpPr>
          <p:spPr>
            <a:xfrm>
              <a:off x="7235079" y="3907972"/>
              <a:ext cx="787691" cy="276999"/>
            </a:xfrm>
            <a:prstGeom prst="rect">
              <a:avLst/>
            </a:prstGeom>
            <a:noFill/>
          </p:spPr>
          <p:txBody>
            <a:bodyPr wrap="square" rtlCol="0">
              <a:spAutoFit/>
            </a:bodyPr>
            <a:lstStyle/>
            <a:p>
              <a:pPr algn="r"/>
              <a:r>
                <a:rPr lang="en-US" sz="1200" b="1" dirty="0">
                  <a:solidFill>
                    <a:srgbClr val="A04B3A"/>
                  </a:solidFill>
                  <a:latin typeface="Arial" pitchFamily="34" charset="0"/>
                  <a:cs typeface="Arial" pitchFamily="34" charset="0"/>
                </a:rPr>
                <a:t>Median</a:t>
              </a:r>
            </a:p>
          </p:txBody>
        </p:sp>
        <p:grpSp>
          <p:nvGrpSpPr>
            <p:cNvPr id="767" name="Group 419"/>
            <p:cNvGrpSpPr/>
            <p:nvPr/>
          </p:nvGrpSpPr>
          <p:grpSpPr>
            <a:xfrm>
              <a:off x="8294913" y="4051690"/>
              <a:ext cx="696686" cy="1828800"/>
              <a:chOff x="6143171" y="2044700"/>
              <a:chExt cx="696686" cy="884177"/>
            </a:xfrm>
          </p:grpSpPr>
          <p:sp>
            <p:nvSpPr>
              <p:cNvPr id="391" name="AutoShape 150"/>
              <p:cNvSpPr>
                <a:spLocks/>
              </p:cNvSpPr>
              <p:nvPr/>
            </p:nvSpPr>
            <p:spPr bwMode="auto">
              <a:xfrm flipH="1">
                <a:off x="6143171" y="2044700"/>
                <a:ext cx="244928" cy="884177"/>
              </a:xfrm>
              <a:prstGeom prst="leftBrace">
                <a:avLst>
                  <a:gd name="adj1" fmla="val 28333"/>
                  <a:gd name="adj2" fmla="val 50260"/>
                </a:avLst>
              </a:prstGeom>
              <a:noFill/>
              <a:ln w="19050">
                <a:solidFill>
                  <a:schemeClr val="bg1">
                    <a:lumMod val="50000"/>
                  </a:schemeClr>
                </a:solidFill>
                <a:round/>
                <a:headEnd/>
                <a:tailEnd/>
              </a:ln>
              <a:effectLst/>
            </p:spPr>
            <p:txBody>
              <a:bodyPr wrap="none" anchor="ctr"/>
              <a:lstStyle/>
              <a:p>
                <a:endParaRPr lang="en-US" dirty="0"/>
              </a:p>
            </p:txBody>
          </p:sp>
          <p:sp>
            <p:nvSpPr>
              <p:cNvPr id="393" name="Text Box 140"/>
              <p:cNvSpPr txBox="1">
                <a:spLocks noChangeArrowheads="1"/>
              </p:cNvSpPr>
              <p:nvPr/>
            </p:nvSpPr>
            <p:spPr bwMode="auto">
              <a:xfrm>
                <a:off x="6348803" y="2425917"/>
                <a:ext cx="491054" cy="188296"/>
              </a:xfrm>
              <a:prstGeom prst="rect">
                <a:avLst/>
              </a:prstGeom>
              <a:noFill/>
              <a:ln w="9525">
                <a:noFill/>
                <a:miter lim="800000"/>
                <a:headEnd/>
                <a:tailEnd/>
              </a:ln>
              <a:effectLst/>
            </p:spPr>
            <p:txBody>
              <a:bodyPr wrap="square">
                <a:spAutoFit/>
              </a:bodyPr>
              <a:lstStyle/>
              <a:p>
                <a:pPr>
                  <a:lnSpc>
                    <a:spcPct val="80000"/>
                  </a:lnSpc>
                </a:pPr>
                <a:r>
                  <a:rPr lang="en-US" sz="1600" b="1" dirty="0">
                    <a:solidFill>
                      <a:schemeClr val="bg1">
                        <a:lumMod val="50000"/>
                      </a:schemeClr>
                    </a:solidFill>
                    <a:latin typeface="Arial" pitchFamily="34" charset="0"/>
                    <a:cs typeface="Arial" pitchFamily="34" charset="0"/>
                  </a:rPr>
                  <a:t>1/2</a:t>
                </a:r>
                <a:endParaRPr lang="en-US" b="1" baseline="-25000" dirty="0">
                  <a:solidFill>
                    <a:schemeClr val="bg1">
                      <a:lumMod val="50000"/>
                    </a:schemeClr>
                  </a:solidFill>
                  <a:latin typeface="Arial" pitchFamily="34" charset="0"/>
                  <a:cs typeface="Arial" pitchFamily="34" charset="0"/>
                </a:endParaRPr>
              </a:p>
            </p:txBody>
          </p:sp>
        </p:grpSp>
        <p:grpSp>
          <p:nvGrpSpPr>
            <p:cNvPr id="832" name="Group 419"/>
            <p:cNvGrpSpPr/>
            <p:nvPr/>
          </p:nvGrpSpPr>
          <p:grpSpPr>
            <a:xfrm>
              <a:off x="8284027" y="2222889"/>
              <a:ext cx="696686" cy="1828800"/>
              <a:chOff x="6143171" y="2044700"/>
              <a:chExt cx="696686" cy="884177"/>
            </a:xfrm>
          </p:grpSpPr>
          <p:sp>
            <p:nvSpPr>
              <p:cNvPr id="412" name="AutoShape 150"/>
              <p:cNvSpPr>
                <a:spLocks/>
              </p:cNvSpPr>
              <p:nvPr/>
            </p:nvSpPr>
            <p:spPr bwMode="auto">
              <a:xfrm flipH="1">
                <a:off x="6143171" y="2044700"/>
                <a:ext cx="244928" cy="884177"/>
              </a:xfrm>
              <a:prstGeom prst="leftBrace">
                <a:avLst>
                  <a:gd name="adj1" fmla="val 28333"/>
                  <a:gd name="adj2" fmla="val 50260"/>
                </a:avLst>
              </a:prstGeom>
              <a:noFill/>
              <a:ln w="19050">
                <a:solidFill>
                  <a:schemeClr val="bg1">
                    <a:lumMod val="50000"/>
                  </a:schemeClr>
                </a:solidFill>
                <a:round/>
                <a:headEnd/>
                <a:tailEnd/>
              </a:ln>
              <a:effectLst/>
            </p:spPr>
            <p:txBody>
              <a:bodyPr wrap="none" anchor="ctr"/>
              <a:lstStyle/>
              <a:p>
                <a:endParaRPr lang="en-US" dirty="0"/>
              </a:p>
            </p:txBody>
          </p:sp>
          <p:sp>
            <p:nvSpPr>
              <p:cNvPr id="413" name="Text Box 140"/>
              <p:cNvSpPr txBox="1">
                <a:spLocks noChangeArrowheads="1"/>
              </p:cNvSpPr>
              <p:nvPr/>
            </p:nvSpPr>
            <p:spPr bwMode="auto">
              <a:xfrm>
                <a:off x="6348803" y="2425917"/>
                <a:ext cx="491054" cy="188296"/>
              </a:xfrm>
              <a:prstGeom prst="rect">
                <a:avLst/>
              </a:prstGeom>
              <a:noFill/>
              <a:ln w="9525">
                <a:noFill/>
                <a:miter lim="800000"/>
                <a:headEnd/>
                <a:tailEnd/>
              </a:ln>
              <a:effectLst/>
            </p:spPr>
            <p:txBody>
              <a:bodyPr wrap="square">
                <a:spAutoFit/>
              </a:bodyPr>
              <a:lstStyle/>
              <a:p>
                <a:pPr>
                  <a:lnSpc>
                    <a:spcPct val="80000"/>
                  </a:lnSpc>
                </a:pPr>
                <a:r>
                  <a:rPr lang="en-US" sz="1600" b="1" dirty="0">
                    <a:solidFill>
                      <a:schemeClr val="bg1">
                        <a:lumMod val="50000"/>
                      </a:schemeClr>
                    </a:solidFill>
                    <a:latin typeface="Arial" pitchFamily="34" charset="0"/>
                    <a:cs typeface="Arial" pitchFamily="34" charset="0"/>
                  </a:rPr>
                  <a:t>1/2</a:t>
                </a:r>
                <a:endParaRPr lang="en-US" b="1" baseline="-25000" dirty="0">
                  <a:solidFill>
                    <a:schemeClr val="bg1">
                      <a:lumMod val="50000"/>
                    </a:schemeClr>
                  </a:solidFill>
                  <a:latin typeface="Arial" pitchFamily="34" charset="0"/>
                  <a:cs typeface="Arial" pitchFamily="34" charset="0"/>
                </a:endParaRPr>
              </a:p>
            </p:txBody>
          </p:sp>
        </p:grpSp>
        <p:cxnSp>
          <p:nvCxnSpPr>
            <p:cNvPr id="375" name="Straight Connector 374"/>
            <p:cNvCxnSpPr/>
            <p:nvPr/>
          </p:nvCxnSpPr>
          <p:spPr>
            <a:xfrm>
              <a:off x="7968343" y="5894203"/>
              <a:ext cx="4572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8022770" y="4060372"/>
              <a:ext cx="3657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4" name="Group 562"/>
          <p:cNvGrpSpPr/>
          <p:nvPr/>
        </p:nvGrpSpPr>
        <p:grpSpPr>
          <a:xfrm>
            <a:off x="5501684" y="3414387"/>
            <a:ext cx="1274044" cy="1047399"/>
            <a:chOff x="6032803" y="3178629"/>
            <a:chExt cx="1274044" cy="1047399"/>
          </a:xfrm>
        </p:grpSpPr>
        <p:sp>
          <p:nvSpPr>
            <p:cNvPr id="544" name="Rectangle 176"/>
            <p:cNvSpPr>
              <a:spLocks noChangeArrowheads="1"/>
            </p:cNvSpPr>
            <p:nvPr/>
          </p:nvSpPr>
          <p:spPr bwMode="auto">
            <a:xfrm>
              <a:off x="6101572" y="3470299"/>
              <a:ext cx="1136506" cy="755729"/>
            </a:xfrm>
            <a:prstGeom prst="rect">
              <a:avLst/>
            </a:prstGeom>
            <a:no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45" name="AutoShape 177"/>
            <p:cNvSpPr>
              <a:spLocks noChangeArrowheads="1"/>
            </p:cNvSpPr>
            <p:nvPr/>
          </p:nvSpPr>
          <p:spPr bwMode="auto">
            <a:xfrm rot="10800000">
              <a:off x="6032803" y="3178629"/>
              <a:ext cx="1274044" cy="29286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35" name="Group 561"/>
          <p:cNvGrpSpPr/>
          <p:nvPr/>
        </p:nvGrpSpPr>
        <p:grpSpPr>
          <a:xfrm>
            <a:off x="3838143" y="3414387"/>
            <a:ext cx="1274044" cy="1047399"/>
            <a:chOff x="4563232" y="3178629"/>
            <a:chExt cx="1274044" cy="1047399"/>
          </a:xfrm>
        </p:grpSpPr>
        <p:sp>
          <p:nvSpPr>
            <p:cNvPr id="552" name="Rectangle 176"/>
            <p:cNvSpPr>
              <a:spLocks noChangeArrowheads="1"/>
            </p:cNvSpPr>
            <p:nvPr/>
          </p:nvSpPr>
          <p:spPr bwMode="auto">
            <a:xfrm>
              <a:off x="4632001" y="3470299"/>
              <a:ext cx="1136506" cy="755729"/>
            </a:xfrm>
            <a:prstGeom prst="rect">
              <a:avLst/>
            </a:prstGeom>
            <a:no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53" name="AutoShape 177"/>
            <p:cNvSpPr>
              <a:spLocks noChangeArrowheads="1"/>
            </p:cNvSpPr>
            <p:nvPr/>
          </p:nvSpPr>
          <p:spPr bwMode="auto">
            <a:xfrm rot="10800000">
              <a:off x="4563232" y="3178629"/>
              <a:ext cx="1274044" cy="29286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36" name="Group 568"/>
          <p:cNvGrpSpPr/>
          <p:nvPr/>
        </p:nvGrpSpPr>
        <p:grpSpPr>
          <a:xfrm>
            <a:off x="5573103" y="4160034"/>
            <a:ext cx="1133856" cy="313116"/>
            <a:chOff x="6104222" y="3924276"/>
            <a:chExt cx="1133856" cy="313116"/>
          </a:xfrm>
        </p:grpSpPr>
        <p:sp>
          <p:nvSpPr>
            <p:cNvPr id="548" name="Rectangle 176"/>
            <p:cNvSpPr>
              <a:spLocks noChangeArrowheads="1"/>
            </p:cNvSpPr>
            <p:nvPr/>
          </p:nvSpPr>
          <p:spPr bwMode="auto">
            <a:xfrm>
              <a:off x="6104222" y="3924276"/>
              <a:ext cx="1133856" cy="301752"/>
            </a:xfrm>
            <a:prstGeom prst="rect">
              <a:avLst/>
            </a:prstGeom>
            <a:solidFill>
              <a:srgbClr val="F6DD72"/>
            </a:solid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49" name="Text Box 2"/>
            <p:cNvSpPr txBox="1">
              <a:spLocks noChangeArrowheads="1"/>
            </p:cNvSpPr>
            <p:nvPr/>
          </p:nvSpPr>
          <p:spPr bwMode="auto">
            <a:xfrm>
              <a:off x="6411686" y="3972704"/>
              <a:ext cx="571281" cy="264688"/>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400" b="1" dirty="0">
                  <a:solidFill>
                    <a:srgbClr val="D69E00"/>
                  </a:solidFill>
                  <a:latin typeface="Arial" pitchFamily="34" charset="0"/>
                  <a:cs typeface="Arial" pitchFamily="34" charset="0"/>
                </a:rPr>
                <a:t>40%</a:t>
              </a:r>
            </a:p>
          </p:txBody>
        </p:sp>
      </p:grpSp>
      <p:grpSp>
        <p:nvGrpSpPr>
          <p:cNvPr id="837" name="Group 564"/>
          <p:cNvGrpSpPr/>
          <p:nvPr/>
        </p:nvGrpSpPr>
        <p:grpSpPr>
          <a:xfrm>
            <a:off x="3909562" y="4077738"/>
            <a:ext cx="1133856" cy="384048"/>
            <a:chOff x="4634651" y="3841980"/>
            <a:chExt cx="1133856" cy="384048"/>
          </a:xfrm>
        </p:grpSpPr>
        <p:sp>
          <p:nvSpPr>
            <p:cNvPr id="559" name="Rectangle 176"/>
            <p:cNvSpPr>
              <a:spLocks noChangeArrowheads="1"/>
            </p:cNvSpPr>
            <p:nvPr/>
          </p:nvSpPr>
          <p:spPr bwMode="auto">
            <a:xfrm>
              <a:off x="4634651" y="3841980"/>
              <a:ext cx="1133856" cy="384048"/>
            </a:xfrm>
            <a:prstGeom prst="rect">
              <a:avLst/>
            </a:prstGeom>
            <a:solidFill>
              <a:srgbClr val="F6DD72"/>
            </a:solid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64" name="Text Box 2"/>
            <p:cNvSpPr txBox="1">
              <a:spLocks noChangeArrowheads="1"/>
            </p:cNvSpPr>
            <p:nvPr/>
          </p:nvSpPr>
          <p:spPr bwMode="auto">
            <a:xfrm>
              <a:off x="4942115" y="3929160"/>
              <a:ext cx="571281" cy="264688"/>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400" b="1" dirty="0">
                  <a:solidFill>
                    <a:srgbClr val="D69E00"/>
                  </a:solidFill>
                  <a:latin typeface="Arial" pitchFamily="34" charset="0"/>
                  <a:cs typeface="Arial" pitchFamily="34" charset="0"/>
                </a:rPr>
                <a:t>50%</a:t>
              </a:r>
            </a:p>
          </p:txBody>
        </p:sp>
      </p:grpSp>
      <p:grpSp>
        <p:nvGrpSpPr>
          <p:cNvPr id="838" name="Group 565"/>
          <p:cNvGrpSpPr/>
          <p:nvPr/>
        </p:nvGrpSpPr>
        <p:grpSpPr>
          <a:xfrm>
            <a:off x="3909562" y="4160034"/>
            <a:ext cx="1133856" cy="313116"/>
            <a:chOff x="4634651" y="3924276"/>
            <a:chExt cx="1133856" cy="313116"/>
          </a:xfrm>
        </p:grpSpPr>
        <p:sp>
          <p:nvSpPr>
            <p:cNvPr id="554" name="Rectangle 176"/>
            <p:cNvSpPr>
              <a:spLocks noChangeArrowheads="1"/>
            </p:cNvSpPr>
            <p:nvPr/>
          </p:nvSpPr>
          <p:spPr bwMode="auto">
            <a:xfrm>
              <a:off x="4634651" y="3924276"/>
              <a:ext cx="1133856" cy="301752"/>
            </a:xfrm>
            <a:prstGeom prst="rect">
              <a:avLst/>
            </a:prstGeom>
            <a:solidFill>
              <a:srgbClr val="F6DD72"/>
            </a:solid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55" name="Text Box 2"/>
            <p:cNvSpPr txBox="1">
              <a:spLocks noChangeArrowheads="1"/>
            </p:cNvSpPr>
            <p:nvPr/>
          </p:nvSpPr>
          <p:spPr bwMode="auto">
            <a:xfrm>
              <a:off x="4942115" y="3972704"/>
              <a:ext cx="571281" cy="264688"/>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400" b="1" dirty="0">
                  <a:solidFill>
                    <a:srgbClr val="D69E00"/>
                  </a:solidFill>
                  <a:latin typeface="Arial" pitchFamily="34" charset="0"/>
                  <a:cs typeface="Arial" pitchFamily="34" charset="0"/>
                </a:rPr>
                <a:t>40%</a:t>
              </a:r>
            </a:p>
          </p:txBody>
        </p:sp>
      </p:grpSp>
      <p:grpSp>
        <p:nvGrpSpPr>
          <p:cNvPr id="839" name="Group 567"/>
          <p:cNvGrpSpPr/>
          <p:nvPr/>
        </p:nvGrpSpPr>
        <p:grpSpPr>
          <a:xfrm>
            <a:off x="5573103" y="4233186"/>
            <a:ext cx="1133856" cy="272622"/>
            <a:chOff x="6104222" y="3997428"/>
            <a:chExt cx="1133856" cy="272622"/>
          </a:xfrm>
        </p:grpSpPr>
        <p:sp>
          <p:nvSpPr>
            <p:cNvPr id="561" name="Rectangle 176"/>
            <p:cNvSpPr>
              <a:spLocks noChangeArrowheads="1"/>
            </p:cNvSpPr>
            <p:nvPr/>
          </p:nvSpPr>
          <p:spPr bwMode="auto">
            <a:xfrm>
              <a:off x="6104222" y="3997428"/>
              <a:ext cx="1133856" cy="228600"/>
            </a:xfrm>
            <a:prstGeom prst="rect">
              <a:avLst/>
            </a:prstGeom>
            <a:solidFill>
              <a:srgbClr val="F6DD72"/>
            </a:solid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67" name="Text Box 2"/>
            <p:cNvSpPr txBox="1">
              <a:spLocks noChangeArrowheads="1"/>
            </p:cNvSpPr>
            <p:nvPr/>
          </p:nvSpPr>
          <p:spPr bwMode="auto">
            <a:xfrm>
              <a:off x="6411686" y="4005362"/>
              <a:ext cx="571281" cy="264688"/>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400" b="1" dirty="0">
                  <a:solidFill>
                    <a:srgbClr val="D69E00"/>
                  </a:solidFill>
                  <a:latin typeface="Arial" pitchFamily="34" charset="0"/>
                  <a:cs typeface="Arial" pitchFamily="34" charset="0"/>
                </a:rPr>
                <a:t>30%</a:t>
              </a:r>
            </a:p>
          </p:txBody>
        </p:sp>
      </p:grpSp>
      <p:grpSp>
        <p:nvGrpSpPr>
          <p:cNvPr id="840" name="Group 576"/>
          <p:cNvGrpSpPr/>
          <p:nvPr/>
        </p:nvGrpSpPr>
        <p:grpSpPr>
          <a:xfrm>
            <a:off x="5573103" y="4169528"/>
            <a:ext cx="1133856" cy="293713"/>
            <a:chOff x="6104222" y="3786011"/>
            <a:chExt cx="1133856" cy="293713"/>
          </a:xfrm>
        </p:grpSpPr>
        <p:sp>
          <p:nvSpPr>
            <p:cNvPr id="578" name="Rectangle 176"/>
            <p:cNvSpPr>
              <a:spLocks noChangeArrowheads="1"/>
            </p:cNvSpPr>
            <p:nvPr/>
          </p:nvSpPr>
          <p:spPr bwMode="auto">
            <a:xfrm>
              <a:off x="6104222" y="3997428"/>
              <a:ext cx="1133856" cy="82296"/>
            </a:xfrm>
            <a:prstGeom prst="rect">
              <a:avLst/>
            </a:prstGeom>
            <a:solidFill>
              <a:srgbClr val="F6DD72"/>
            </a:solidFill>
            <a:ln w="15875">
              <a:solidFill>
                <a:schemeClr val="tx1">
                  <a:lumMod val="75000"/>
                  <a:lumOff val="25000"/>
                </a:schemeClr>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9" name="Text Box 2"/>
            <p:cNvSpPr txBox="1">
              <a:spLocks noChangeArrowheads="1"/>
            </p:cNvSpPr>
            <p:nvPr/>
          </p:nvSpPr>
          <p:spPr bwMode="auto">
            <a:xfrm>
              <a:off x="6411686" y="3786011"/>
              <a:ext cx="571281" cy="264688"/>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400" b="1" dirty="0">
                  <a:solidFill>
                    <a:srgbClr val="D69E00"/>
                  </a:solidFill>
                  <a:latin typeface="Arial" pitchFamily="34" charset="0"/>
                  <a:cs typeface="Arial" pitchFamily="34" charset="0"/>
                </a:rPr>
                <a:t>10%</a:t>
              </a:r>
            </a:p>
          </p:txBody>
        </p:sp>
      </p:grpSp>
      <p:sp>
        <p:nvSpPr>
          <p:cNvPr id="355" name="TextBox 354"/>
          <p:cNvSpPr txBox="1"/>
          <p:nvPr/>
        </p:nvSpPr>
        <p:spPr>
          <a:xfrm>
            <a:off x="6764148" y="3842027"/>
            <a:ext cx="867201" cy="400110"/>
          </a:xfrm>
          <a:prstGeom prst="rect">
            <a:avLst/>
          </a:prstGeom>
          <a:noFill/>
        </p:spPr>
        <p:txBody>
          <a:bodyPr wrap="square" rtlCol="0">
            <a:spAutoFit/>
          </a:bodyPr>
          <a:lstStyle/>
          <a:p>
            <a:pPr algn="r"/>
            <a:r>
              <a:rPr lang="en-US" sz="2000" b="1" dirty="0">
                <a:solidFill>
                  <a:srgbClr val="A04B3A"/>
                </a:solidFill>
                <a:latin typeface="Arial" pitchFamily="34" charset="0"/>
                <a:cs typeface="Arial" pitchFamily="34" charset="0"/>
              </a:rPr>
              <a:t>$50k</a:t>
            </a:r>
          </a:p>
        </p:txBody>
      </p:sp>
      <p:sp>
        <p:nvSpPr>
          <p:cNvPr id="356" name="TextBox 355"/>
          <p:cNvSpPr txBox="1"/>
          <p:nvPr/>
        </p:nvSpPr>
        <p:spPr>
          <a:xfrm>
            <a:off x="7056070" y="4586855"/>
            <a:ext cx="867201" cy="400110"/>
          </a:xfrm>
          <a:prstGeom prst="rect">
            <a:avLst/>
          </a:prstGeom>
          <a:noFill/>
        </p:spPr>
        <p:txBody>
          <a:bodyPr wrap="square" rtlCol="0">
            <a:spAutoFit/>
          </a:bodyPr>
          <a:lstStyle/>
          <a:p>
            <a:pPr algn="r"/>
            <a:r>
              <a:rPr lang="en-US" sz="2000" b="1" dirty="0">
                <a:solidFill>
                  <a:srgbClr val="A04B3A"/>
                </a:solidFill>
                <a:latin typeface="Arial" pitchFamily="34" charset="0"/>
                <a:cs typeface="Arial" pitchFamily="34" charset="0"/>
              </a:rPr>
              <a:t>$30k</a:t>
            </a:r>
          </a:p>
        </p:txBody>
      </p:sp>
      <p:sp>
        <p:nvSpPr>
          <p:cNvPr id="364" name="Rounded Rectangle 363"/>
          <p:cNvSpPr/>
          <p:nvPr/>
        </p:nvSpPr>
        <p:spPr>
          <a:xfrm>
            <a:off x="5389423" y="3297382"/>
            <a:ext cx="1482436" cy="1288473"/>
          </a:xfrm>
          <a:prstGeom prst="roundRect">
            <a:avLst>
              <a:gd name="adj" fmla="val 5914"/>
            </a:avLst>
          </a:prstGeom>
          <a:noFill/>
          <a:ln w="38100">
            <a:solidFill>
              <a:srgbClr val="8D42C6"/>
            </a:solidFill>
            <a:miter lim="800000"/>
            <a:headEnd/>
            <a:tailEnd/>
          </a:ln>
          <a:effectLst>
            <a:glow rad="63500">
              <a:schemeClr val="accent4">
                <a:satMod val="175000"/>
                <a:alpha val="40000"/>
              </a:scheme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365" name="Rounded Rectangle 364"/>
          <p:cNvSpPr/>
          <p:nvPr/>
        </p:nvSpPr>
        <p:spPr>
          <a:xfrm>
            <a:off x="3740730" y="3297382"/>
            <a:ext cx="1482436" cy="1288473"/>
          </a:xfrm>
          <a:prstGeom prst="roundRect">
            <a:avLst>
              <a:gd name="adj" fmla="val 5914"/>
            </a:avLst>
          </a:prstGeom>
          <a:noFill/>
          <a:ln w="38100">
            <a:solidFill>
              <a:srgbClr val="8D42C6"/>
            </a:solidFill>
            <a:miter lim="800000"/>
            <a:headEnd/>
            <a:tailEnd/>
          </a:ln>
          <a:effectLst>
            <a:glow rad="63500">
              <a:schemeClr val="accent4">
                <a:satMod val="175000"/>
                <a:alpha val="40000"/>
              </a:scheme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366" name="Rounded Rectangle 365"/>
          <p:cNvSpPr/>
          <p:nvPr/>
        </p:nvSpPr>
        <p:spPr>
          <a:xfrm>
            <a:off x="3742710" y="3297382"/>
            <a:ext cx="3127248" cy="1288473"/>
          </a:xfrm>
          <a:prstGeom prst="roundRect">
            <a:avLst>
              <a:gd name="adj" fmla="val 5914"/>
            </a:avLst>
          </a:prstGeom>
          <a:noFill/>
          <a:ln w="38100">
            <a:solidFill>
              <a:srgbClr val="8D42C6"/>
            </a:solidFill>
            <a:miter lim="800000"/>
            <a:headEnd/>
            <a:tailEnd/>
          </a:ln>
          <a:effectLst>
            <a:glow rad="63500">
              <a:schemeClr val="accent4">
                <a:satMod val="175000"/>
                <a:alpha val="40000"/>
              </a:scheme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7" name="Title 6"/>
          <p:cNvSpPr>
            <a:spLocks noGrp="1"/>
          </p:cNvSpPr>
          <p:nvPr>
            <p:ph type="title" idx="4294967295"/>
          </p:nvPr>
        </p:nvSpPr>
        <p:spPr>
          <a:xfrm>
            <a:off x="914400" y="-1571625"/>
            <a:ext cx="8229600" cy="884237"/>
          </a:xfrm>
        </p:spPr>
        <p:txBody>
          <a:bodyPr/>
          <a:lstStyle/>
          <a:p>
            <a:r>
              <a:rPr lang="en-US" dirty="0"/>
              <a:t>Minimum Set-Aside</a:t>
            </a:r>
          </a:p>
        </p:txBody>
      </p:sp>
      <p:pic>
        <p:nvPicPr>
          <p:cNvPr id="9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36963" y="-1945268"/>
            <a:ext cx="8705413" cy="748725"/>
          </a:xfrm>
          <a:prstGeom prst="rect">
            <a:avLst/>
          </a:prstGeom>
          <a:noFill/>
          <a:ln w="31750">
            <a:solidFill>
              <a:srgbClr val="01D5FF"/>
            </a:solidFill>
            <a:miter lim="800000"/>
            <a:headEnd/>
            <a:tailEnd/>
          </a:ln>
          <a:effectLst>
            <a:outerShdw blurRad="190500" dist="88900" dir="3600000" algn="tl" rotWithShape="0">
              <a:prstClr val="black">
                <a:alpha val="50000"/>
              </a:prstClr>
            </a:outerShdw>
          </a:effectLst>
          <a:extLst>
            <a:ext uri="{909E8E84-426E-40DD-AFC4-6F175D3DCCD1}">
              <a14:hiddenFill xmlns:a14="http://schemas.microsoft.com/office/drawing/2010/main">
                <a:solidFill>
                  <a:schemeClr val="accent1"/>
                </a:solidFill>
              </a14:hiddenFill>
            </a:ext>
          </a:extLst>
        </p:spPr>
      </p:pic>
      <p:pic>
        <p:nvPicPr>
          <p:cNvPr id="1026" name="Picture 2"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0168" y="2409063"/>
            <a:ext cx="8285163" cy="247650"/>
          </a:xfrm>
          <a:prstGeom prst="rect">
            <a:avLst/>
          </a:prstGeom>
          <a:noFill/>
          <a:ln w="31750">
            <a:solidFill>
              <a:srgbClr val="01D5FF"/>
            </a:solidFill>
            <a:miter lim="800000"/>
            <a:headEnd/>
            <a:tailEnd/>
          </a:ln>
          <a:effectLst>
            <a:outerShdw blurRad="190500" dist="88900" dir="3600000" algn="tl" rotWithShape="0">
              <a:prstClr val="black">
                <a:alpha val="50000"/>
              </a:prstClr>
            </a:outerShdw>
          </a:effectLst>
          <a:extLst>
            <a:ext uri="{909E8E84-426E-40DD-AFC4-6F175D3DCCD1}">
              <a14:hiddenFill xmlns:a14="http://schemas.microsoft.com/office/drawing/2010/main">
                <a:solidFill>
                  <a:schemeClr val="accent1"/>
                </a:solidFill>
              </a14:hiddenFill>
            </a:ext>
          </a:extLst>
        </p:spPr>
      </p:pic>
      <p:cxnSp>
        <p:nvCxnSpPr>
          <p:cNvPr id="26" name="Straight Arrow Connector 25"/>
          <p:cNvCxnSpPr/>
          <p:nvPr/>
        </p:nvCxnSpPr>
        <p:spPr>
          <a:xfrm>
            <a:off x="4946748" y="4208462"/>
            <a:ext cx="775042" cy="0"/>
          </a:xfrm>
          <a:prstGeom prst="straightConnector1">
            <a:avLst/>
          </a:prstGeom>
          <a:ln w="34925">
            <a:solidFill>
              <a:schemeClr val="tx1">
                <a:lumMod val="85000"/>
                <a:lumOff val="15000"/>
                <a:alpha val="70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19" name="Group 382"/>
          <p:cNvGrpSpPr>
            <a:grpSpLocks/>
          </p:cNvGrpSpPr>
          <p:nvPr/>
        </p:nvGrpSpPr>
        <p:grpSpPr bwMode="auto">
          <a:xfrm>
            <a:off x="4740783" y="3999305"/>
            <a:ext cx="228600" cy="450850"/>
            <a:chOff x="3072" y="1025"/>
            <a:chExt cx="624" cy="1227"/>
          </a:xfrm>
        </p:grpSpPr>
        <p:sp>
          <p:nvSpPr>
            <p:cNvPr id="120" name="Oval 383"/>
            <p:cNvSpPr>
              <a:spLocks noChangeArrowheads="1"/>
            </p:cNvSpPr>
            <p:nvPr/>
          </p:nvSpPr>
          <p:spPr bwMode="auto">
            <a:xfrm>
              <a:off x="3216" y="1025"/>
              <a:ext cx="348" cy="306"/>
            </a:xfrm>
            <a:prstGeom prst="ellipse">
              <a:avLst/>
            </a:prstGeom>
            <a:noFill/>
            <a:ln w="2222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1" name="Line 384"/>
            <p:cNvSpPr>
              <a:spLocks noChangeShapeType="1"/>
            </p:cNvSpPr>
            <p:nvPr/>
          </p:nvSpPr>
          <p:spPr bwMode="auto">
            <a:xfrm>
              <a:off x="3388" y="1331"/>
              <a:ext cx="0" cy="445"/>
            </a:xfrm>
            <a:prstGeom prst="line">
              <a:avLst/>
            </a:prstGeom>
            <a:noFill/>
            <a:ln w="222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2" name="Line 385"/>
            <p:cNvSpPr>
              <a:spLocks noChangeShapeType="1"/>
            </p:cNvSpPr>
            <p:nvPr/>
          </p:nvSpPr>
          <p:spPr bwMode="auto">
            <a:xfrm flipH="1">
              <a:off x="3217" y="1776"/>
              <a:ext cx="171" cy="476"/>
            </a:xfrm>
            <a:prstGeom prst="line">
              <a:avLst/>
            </a:prstGeom>
            <a:noFill/>
            <a:ln w="222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3" name="Line 386"/>
            <p:cNvSpPr>
              <a:spLocks noChangeShapeType="1"/>
            </p:cNvSpPr>
            <p:nvPr/>
          </p:nvSpPr>
          <p:spPr bwMode="auto">
            <a:xfrm>
              <a:off x="3388" y="1776"/>
              <a:ext cx="170" cy="476"/>
            </a:xfrm>
            <a:prstGeom prst="line">
              <a:avLst/>
            </a:prstGeom>
            <a:noFill/>
            <a:ln w="222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4" name="Line 387"/>
            <p:cNvSpPr>
              <a:spLocks noChangeShapeType="1"/>
            </p:cNvSpPr>
            <p:nvPr/>
          </p:nvSpPr>
          <p:spPr bwMode="auto">
            <a:xfrm flipH="1" flipV="1">
              <a:off x="3072" y="1296"/>
              <a:ext cx="316" cy="137"/>
            </a:xfrm>
            <a:prstGeom prst="line">
              <a:avLst/>
            </a:prstGeom>
            <a:noFill/>
            <a:ln w="222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26" name="Line 388"/>
            <p:cNvSpPr>
              <a:spLocks noChangeShapeType="1"/>
            </p:cNvSpPr>
            <p:nvPr/>
          </p:nvSpPr>
          <p:spPr bwMode="auto">
            <a:xfrm flipV="1">
              <a:off x="3388" y="1296"/>
              <a:ext cx="308" cy="137"/>
            </a:xfrm>
            <a:prstGeom prst="line">
              <a:avLst/>
            </a:prstGeom>
            <a:noFill/>
            <a:ln w="222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128" name="Group 382"/>
          <p:cNvGrpSpPr>
            <a:grpSpLocks/>
          </p:cNvGrpSpPr>
          <p:nvPr/>
        </p:nvGrpSpPr>
        <p:grpSpPr bwMode="auto">
          <a:xfrm>
            <a:off x="5683232" y="3999305"/>
            <a:ext cx="228600" cy="450850"/>
            <a:chOff x="3072" y="1025"/>
            <a:chExt cx="624" cy="1227"/>
          </a:xfrm>
        </p:grpSpPr>
        <p:sp>
          <p:nvSpPr>
            <p:cNvPr id="129" name="Oval 383"/>
            <p:cNvSpPr>
              <a:spLocks noChangeArrowheads="1"/>
            </p:cNvSpPr>
            <p:nvPr/>
          </p:nvSpPr>
          <p:spPr bwMode="auto">
            <a:xfrm>
              <a:off x="3216" y="1025"/>
              <a:ext cx="348" cy="306"/>
            </a:xfrm>
            <a:prstGeom prst="ellipse">
              <a:avLst/>
            </a:prstGeom>
            <a:noFill/>
            <a:ln w="2222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30" name="Line 384"/>
            <p:cNvSpPr>
              <a:spLocks noChangeShapeType="1"/>
            </p:cNvSpPr>
            <p:nvPr/>
          </p:nvSpPr>
          <p:spPr bwMode="auto">
            <a:xfrm>
              <a:off x="3388" y="1331"/>
              <a:ext cx="0" cy="445"/>
            </a:xfrm>
            <a:prstGeom prst="line">
              <a:avLst/>
            </a:prstGeom>
            <a:noFill/>
            <a:ln w="222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31" name="Line 385"/>
            <p:cNvSpPr>
              <a:spLocks noChangeShapeType="1"/>
            </p:cNvSpPr>
            <p:nvPr/>
          </p:nvSpPr>
          <p:spPr bwMode="auto">
            <a:xfrm flipH="1">
              <a:off x="3217" y="1776"/>
              <a:ext cx="171" cy="476"/>
            </a:xfrm>
            <a:prstGeom prst="line">
              <a:avLst/>
            </a:prstGeom>
            <a:noFill/>
            <a:ln w="222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32" name="Line 386"/>
            <p:cNvSpPr>
              <a:spLocks noChangeShapeType="1"/>
            </p:cNvSpPr>
            <p:nvPr/>
          </p:nvSpPr>
          <p:spPr bwMode="auto">
            <a:xfrm>
              <a:off x="3388" y="1776"/>
              <a:ext cx="170" cy="476"/>
            </a:xfrm>
            <a:prstGeom prst="line">
              <a:avLst/>
            </a:prstGeom>
            <a:noFill/>
            <a:ln w="222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33" name="Line 387"/>
            <p:cNvSpPr>
              <a:spLocks noChangeShapeType="1"/>
            </p:cNvSpPr>
            <p:nvPr/>
          </p:nvSpPr>
          <p:spPr bwMode="auto">
            <a:xfrm flipH="1" flipV="1">
              <a:off x="3072" y="1296"/>
              <a:ext cx="316" cy="137"/>
            </a:xfrm>
            <a:prstGeom prst="line">
              <a:avLst/>
            </a:prstGeom>
            <a:noFill/>
            <a:ln w="222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134" name="Line 388"/>
            <p:cNvSpPr>
              <a:spLocks noChangeShapeType="1"/>
            </p:cNvSpPr>
            <p:nvPr/>
          </p:nvSpPr>
          <p:spPr bwMode="auto">
            <a:xfrm flipV="1">
              <a:off x="3388" y="1296"/>
              <a:ext cx="308" cy="137"/>
            </a:xfrm>
            <a:prstGeom prst="line">
              <a:avLst/>
            </a:prstGeom>
            <a:noFill/>
            <a:ln w="222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88" name="TextBox 187"/>
          <p:cNvSpPr txBox="1"/>
          <p:nvPr/>
        </p:nvSpPr>
        <p:spPr>
          <a:xfrm>
            <a:off x="4079063" y="3135752"/>
            <a:ext cx="792205" cy="307777"/>
          </a:xfrm>
          <a:prstGeom prst="rect">
            <a:avLst/>
          </a:prstGeom>
          <a:noFill/>
        </p:spPr>
        <p:txBody>
          <a:bodyPr wrap="none" rtlCol="0">
            <a:spAutoFit/>
          </a:bodyPr>
          <a:lstStyle/>
          <a:p>
            <a:pPr algn="ctr"/>
            <a:r>
              <a:rPr lang="en-US" sz="1400" b="1" dirty="0">
                <a:solidFill>
                  <a:srgbClr val="8D42C6"/>
                </a:solidFill>
                <a:effectLst>
                  <a:glow rad="165100">
                    <a:schemeClr val="bg1">
                      <a:alpha val="95000"/>
                    </a:schemeClr>
                  </a:glow>
                </a:effectLst>
                <a:latin typeface="Arial" pitchFamily="34" charset="0"/>
                <a:cs typeface="Arial" pitchFamily="34" charset="0"/>
              </a:rPr>
              <a:t>Project</a:t>
            </a:r>
          </a:p>
        </p:txBody>
      </p:sp>
      <p:sp>
        <p:nvSpPr>
          <p:cNvPr id="189" name="TextBox 188"/>
          <p:cNvSpPr txBox="1"/>
          <p:nvPr/>
        </p:nvSpPr>
        <p:spPr>
          <a:xfrm>
            <a:off x="5742604" y="3135752"/>
            <a:ext cx="792205" cy="307777"/>
          </a:xfrm>
          <a:prstGeom prst="rect">
            <a:avLst/>
          </a:prstGeom>
          <a:noFill/>
        </p:spPr>
        <p:txBody>
          <a:bodyPr wrap="none" rtlCol="0">
            <a:spAutoFit/>
          </a:bodyPr>
          <a:lstStyle/>
          <a:p>
            <a:pPr algn="ctr"/>
            <a:r>
              <a:rPr lang="en-US" sz="1400" b="1" dirty="0">
                <a:solidFill>
                  <a:srgbClr val="8D42C6"/>
                </a:solidFill>
                <a:effectLst>
                  <a:glow rad="165100">
                    <a:schemeClr val="bg1">
                      <a:alpha val="95000"/>
                    </a:schemeClr>
                  </a:glow>
                </a:effectLst>
                <a:latin typeface="Arial" pitchFamily="34" charset="0"/>
                <a:cs typeface="Arial" pitchFamily="34" charset="0"/>
              </a:rPr>
              <a:t>Project</a:t>
            </a:r>
          </a:p>
        </p:txBody>
      </p:sp>
      <p:pic>
        <p:nvPicPr>
          <p:cNvPr id="4" name="Picture 3"/>
          <p:cNvPicPr>
            <a:picLocks noChangeAspect="1"/>
          </p:cNvPicPr>
          <p:nvPr/>
        </p:nvPicPr>
        <p:blipFill>
          <a:blip r:embed="rId16"/>
          <a:stretch>
            <a:fillRect/>
          </a:stretch>
        </p:blipFill>
        <p:spPr>
          <a:xfrm>
            <a:off x="201524" y="1876522"/>
            <a:ext cx="8750636" cy="411104"/>
          </a:xfrm>
          <a:prstGeom prst="rect">
            <a:avLst/>
          </a:prstGeom>
          <a:noFill/>
          <a:ln w="31750">
            <a:solidFill>
              <a:srgbClr val="01D5FF"/>
            </a:solidFill>
            <a:miter lim="800000"/>
            <a:headEnd/>
            <a:tailEnd/>
          </a:ln>
          <a:effectLst>
            <a:outerShdw blurRad="190500" dist="88900" dir="3600000" algn="tl" rotWithShape="0">
              <a:prstClr val="black">
                <a:alpha val="50000"/>
              </a:prstClr>
            </a:outerShdw>
          </a:effectLst>
        </p:spPr>
      </p:pic>
      <p:sp>
        <p:nvSpPr>
          <p:cNvPr id="192" name="TextBox 191"/>
          <p:cNvSpPr txBox="1"/>
          <p:nvPr/>
        </p:nvSpPr>
        <p:spPr>
          <a:xfrm>
            <a:off x="4910232" y="3135752"/>
            <a:ext cx="792205" cy="307777"/>
          </a:xfrm>
          <a:prstGeom prst="rect">
            <a:avLst/>
          </a:prstGeom>
          <a:noFill/>
        </p:spPr>
        <p:txBody>
          <a:bodyPr wrap="none" rtlCol="0">
            <a:spAutoFit/>
          </a:bodyPr>
          <a:lstStyle/>
          <a:p>
            <a:pPr algn="ctr"/>
            <a:r>
              <a:rPr lang="en-US" sz="1400" b="1" dirty="0">
                <a:solidFill>
                  <a:srgbClr val="8D42C6"/>
                </a:solidFill>
                <a:effectLst>
                  <a:glow rad="165100">
                    <a:schemeClr val="bg1">
                      <a:alpha val="95000"/>
                    </a:schemeClr>
                  </a:glow>
                </a:effectLst>
                <a:latin typeface="Arial" pitchFamily="34" charset="0"/>
                <a:cs typeface="Arial" pitchFamily="34" charset="0"/>
              </a:rPr>
              <a:t>Project</a:t>
            </a:r>
          </a:p>
        </p:txBody>
      </p:sp>
      <p:grpSp>
        <p:nvGrpSpPr>
          <p:cNvPr id="5" name="Group 4"/>
          <p:cNvGrpSpPr/>
          <p:nvPr/>
        </p:nvGrpSpPr>
        <p:grpSpPr>
          <a:xfrm>
            <a:off x="7508331" y="2108290"/>
            <a:ext cx="190277" cy="181793"/>
            <a:chOff x="7508331" y="2108290"/>
            <a:chExt cx="190277" cy="181793"/>
          </a:xfrm>
        </p:grpSpPr>
        <p:sp>
          <p:nvSpPr>
            <p:cNvPr id="22" name="Freeform 21"/>
            <p:cNvSpPr/>
            <p:nvPr/>
          </p:nvSpPr>
          <p:spPr>
            <a:xfrm>
              <a:off x="7510445" y="2108290"/>
              <a:ext cx="188163" cy="181793"/>
            </a:xfrm>
            <a:custGeom>
              <a:avLst/>
              <a:gdLst>
                <a:gd name="connsiteX0" fmla="*/ 0 w 805758"/>
                <a:gd name="connsiteY0" fmla="*/ 0 h 669956"/>
                <a:gd name="connsiteX1" fmla="*/ 208229 w 805758"/>
                <a:gd name="connsiteY1" fmla="*/ 190123 h 669956"/>
                <a:gd name="connsiteX2" fmla="*/ 484360 w 805758"/>
                <a:gd name="connsiteY2" fmla="*/ 479834 h 669956"/>
                <a:gd name="connsiteX3" fmla="*/ 805758 w 805758"/>
                <a:gd name="connsiteY3" fmla="*/ 669956 h 669956"/>
              </a:gdLst>
              <a:ahLst/>
              <a:cxnLst>
                <a:cxn ang="0">
                  <a:pos x="connsiteX0" y="connsiteY0"/>
                </a:cxn>
                <a:cxn ang="0">
                  <a:pos x="connsiteX1" y="connsiteY1"/>
                </a:cxn>
                <a:cxn ang="0">
                  <a:pos x="connsiteX2" y="connsiteY2"/>
                </a:cxn>
                <a:cxn ang="0">
                  <a:pos x="connsiteX3" y="connsiteY3"/>
                </a:cxn>
              </a:cxnLst>
              <a:rect l="l" t="t" r="r" b="b"/>
              <a:pathLst>
                <a:path w="805758" h="669956">
                  <a:moveTo>
                    <a:pt x="0" y="0"/>
                  </a:moveTo>
                  <a:cubicBezTo>
                    <a:pt x="63751" y="55075"/>
                    <a:pt x="127503" y="110151"/>
                    <a:pt x="208229" y="190123"/>
                  </a:cubicBezTo>
                  <a:cubicBezTo>
                    <a:pt x="288955" y="270095"/>
                    <a:pt x="384772" y="399862"/>
                    <a:pt x="484360" y="479834"/>
                  </a:cubicBezTo>
                  <a:cubicBezTo>
                    <a:pt x="583948" y="559806"/>
                    <a:pt x="694853" y="614881"/>
                    <a:pt x="805758" y="669956"/>
                  </a:cubicBezTo>
                </a:path>
              </a:pathLst>
            </a:custGeom>
            <a:noFill/>
            <a:ln w="25400">
              <a:solidFill>
                <a:srgbClr val="0B0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a:off x="7508331" y="2108290"/>
              <a:ext cx="181820" cy="179336"/>
            </a:xfrm>
            <a:custGeom>
              <a:avLst/>
              <a:gdLst>
                <a:gd name="connsiteX0" fmla="*/ 778598 w 778598"/>
                <a:gd name="connsiteY0" fmla="*/ 0 h 660903"/>
                <a:gd name="connsiteX1" fmla="*/ 538681 w 778598"/>
                <a:gd name="connsiteY1" fmla="*/ 185596 h 660903"/>
                <a:gd name="connsiteX2" fmla="*/ 366666 w 778598"/>
                <a:gd name="connsiteY2" fmla="*/ 393826 h 660903"/>
                <a:gd name="connsiteX3" fmla="*/ 108642 w 778598"/>
                <a:gd name="connsiteY3" fmla="*/ 597529 h 660903"/>
                <a:gd name="connsiteX4" fmla="*/ 0 w 778598"/>
                <a:gd name="connsiteY4" fmla="*/ 660903 h 66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8598" h="660903">
                  <a:moveTo>
                    <a:pt x="778598" y="0"/>
                  </a:moveTo>
                  <a:cubicBezTo>
                    <a:pt x="692967" y="59979"/>
                    <a:pt x="607336" y="119958"/>
                    <a:pt x="538681" y="185596"/>
                  </a:cubicBezTo>
                  <a:cubicBezTo>
                    <a:pt x="470026" y="251234"/>
                    <a:pt x="438339" y="325171"/>
                    <a:pt x="366666" y="393826"/>
                  </a:cubicBezTo>
                  <a:cubicBezTo>
                    <a:pt x="294993" y="462482"/>
                    <a:pt x="169753" y="553016"/>
                    <a:pt x="108642" y="597529"/>
                  </a:cubicBezTo>
                  <a:cubicBezTo>
                    <a:pt x="47531" y="642042"/>
                    <a:pt x="23765" y="651472"/>
                    <a:pt x="0" y="660903"/>
                  </a:cubicBezTo>
                </a:path>
              </a:pathLst>
            </a:custGeom>
            <a:noFill/>
            <a:ln w="25400">
              <a:solidFill>
                <a:srgbClr val="0B0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Date Placeholder 5">
            <a:extLst>
              <a:ext uri="{FF2B5EF4-FFF2-40B4-BE49-F238E27FC236}">
                <a16:creationId xmlns:a16="http://schemas.microsoft.com/office/drawing/2014/main" id="{1F4F3307-BD00-AD09-7B1D-AB5107CBBF5A}"/>
              </a:ext>
            </a:extLst>
          </p:cNvPr>
          <p:cNvSpPr>
            <a:spLocks noGrp="1"/>
          </p:cNvSpPr>
          <p:nvPr>
            <p:ph type="dt" sz="half" idx="2"/>
          </p:nvPr>
        </p:nvSpPr>
        <p:spPr/>
        <p:txBody>
          <a:bodyPr/>
          <a:lstStyle/>
          <a:p>
            <a:r>
              <a:rPr lang="en-US"/>
              <a:t>September 7, 2022</a:t>
            </a:r>
            <a:endParaRPr lang="en-US" dirty="0"/>
          </a:p>
        </p:txBody>
      </p:sp>
      <p:sp>
        <p:nvSpPr>
          <p:cNvPr id="8" name="Footer Placeholder 7">
            <a:extLst>
              <a:ext uri="{FF2B5EF4-FFF2-40B4-BE49-F238E27FC236}">
                <a16:creationId xmlns:a16="http://schemas.microsoft.com/office/drawing/2014/main" id="{7575EF4A-BDF4-BF36-D805-707AC21384B7}"/>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3073722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8"/>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9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9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strVal val="4*#ppt_w"/>
                                          </p:val>
                                        </p:tav>
                                        <p:tav tm="100000">
                                          <p:val>
                                            <p:strVal val="#ppt_w"/>
                                          </p:val>
                                        </p:tav>
                                      </p:tavLst>
                                    </p:anim>
                                    <p:anim calcmode="lin" valueType="num">
                                      <p:cBhvr>
                                        <p:cTn id="38" dur="5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6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64"/>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8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88"/>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grpId="0" nodeType="afterEffect">
                                  <p:stCondLst>
                                    <p:cond delay="200"/>
                                  </p:stCondLst>
                                  <p:childTnLst>
                                    <p:set>
                                      <p:cBhvr>
                                        <p:cTn id="51" dur="1" fill="hold">
                                          <p:stCondLst>
                                            <p:cond delay="0"/>
                                          </p:stCondLst>
                                        </p:cTn>
                                        <p:tgtEl>
                                          <p:spTgt spid="366"/>
                                        </p:tgtEl>
                                        <p:attrNameLst>
                                          <p:attrName>style.visibility</p:attrName>
                                        </p:attrNameLst>
                                      </p:cBhvr>
                                      <p:to>
                                        <p:strVal val="visible"/>
                                      </p:to>
                                    </p:set>
                                  </p:childTnLst>
                                </p:cTn>
                              </p:par>
                              <p:par>
                                <p:cTn id="52" presetID="1" presetClass="entr" presetSubtype="0" fill="hold" grpId="0" nodeType="withEffect">
                                  <p:stCondLst>
                                    <p:cond delay="200"/>
                                  </p:stCondLst>
                                  <p:childTnLst>
                                    <p:set>
                                      <p:cBhvr>
                                        <p:cTn id="53" dur="1" fill="hold">
                                          <p:stCondLst>
                                            <p:cond delay="0"/>
                                          </p:stCondLst>
                                        </p:cTn>
                                        <p:tgtEl>
                                          <p:spTgt spid="19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838"/>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836"/>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837"/>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83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837"/>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839"/>
                                        </p:tgtEl>
                                        <p:attrNameLst>
                                          <p:attrName>style.visibility</p:attrName>
                                        </p:attrNameLst>
                                      </p:cBhvr>
                                      <p:to>
                                        <p:strVal val="hidden"/>
                                      </p:to>
                                    </p:set>
                                  </p:childTnLst>
                                </p:cTn>
                              </p:par>
                              <p:par>
                                <p:cTn id="70" presetID="1" presetClass="entr" presetSubtype="0" fill="hold" nodeType="withEffect">
                                  <p:stCondLst>
                                    <p:cond delay="0"/>
                                  </p:stCondLst>
                                  <p:childTnLst>
                                    <p:set>
                                      <p:cBhvr>
                                        <p:cTn id="71" dur="1" fill="hold">
                                          <p:stCondLst>
                                            <p:cond delay="0"/>
                                          </p:stCondLst>
                                        </p:cTn>
                                        <p:tgtEl>
                                          <p:spTgt spid="2"/>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84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19"/>
                                        </p:tgtEl>
                                        <p:attrNameLst>
                                          <p:attrName>style.visibility</p:attrName>
                                        </p:attrNameLst>
                                      </p:cBhvr>
                                      <p:to>
                                        <p:strVal val="visible"/>
                                      </p:to>
                                    </p:set>
                                  </p:childTnLst>
                                </p:cTn>
                              </p:par>
                              <p:par>
                                <p:cTn id="78" presetID="63" presetClass="path" presetSubtype="0" fill="hold" nodeType="withEffect">
                                  <p:stCondLst>
                                    <p:cond delay="200"/>
                                  </p:stCondLst>
                                  <p:childTnLst>
                                    <p:animMotion origin="layout" path="M -2.77778E-6 -2.22222E-6 L 0.10243 -2.22222E-6 " pathEditMode="relative" rAng="0" ptsTypes="AA">
                                      <p:cBhvr>
                                        <p:cTn id="79" dur="1100" fill="hold"/>
                                        <p:tgtEl>
                                          <p:spTgt spid="119"/>
                                        </p:tgtEl>
                                        <p:attrNameLst>
                                          <p:attrName>ppt_x</p:attrName>
                                          <p:attrName>ppt_y</p:attrName>
                                        </p:attrNameLst>
                                      </p:cBhvr>
                                      <p:rCtr x="5122" y="0"/>
                                    </p:animMotion>
                                  </p:childTnLst>
                                </p:cTn>
                              </p:par>
                              <p:par>
                                <p:cTn id="80" presetID="10" presetClass="entr" presetSubtype="0" fill="hold" nodeType="withEffect">
                                  <p:stCondLst>
                                    <p:cond delay="30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800"/>
                                        <p:tgtEl>
                                          <p:spTgt spid="26"/>
                                        </p:tgtEl>
                                      </p:cBhvr>
                                    </p:animEffect>
                                  </p:childTnLst>
                                </p:cTn>
                              </p:par>
                              <p:par>
                                <p:cTn id="83" presetID="1" presetClass="exit" presetSubtype="0" fill="hold" nodeType="withEffect">
                                  <p:stCondLst>
                                    <p:cond delay="1400"/>
                                  </p:stCondLst>
                                  <p:childTnLst>
                                    <p:set>
                                      <p:cBhvr>
                                        <p:cTn id="84" dur="1" fill="hold">
                                          <p:stCondLst>
                                            <p:cond delay="0"/>
                                          </p:stCondLst>
                                        </p:cTn>
                                        <p:tgtEl>
                                          <p:spTgt spid="119"/>
                                        </p:tgtEl>
                                        <p:attrNameLst>
                                          <p:attrName>style.visibility</p:attrName>
                                        </p:attrNameLst>
                                      </p:cBhvr>
                                      <p:to>
                                        <p:strVal val="hidden"/>
                                      </p:to>
                                    </p:set>
                                  </p:childTnLst>
                                </p:cTn>
                              </p:par>
                              <p:par>
                                <p:cTn id="85" presetID="1" presetClass="entr" presetSubtype="0" fill="hold" nodeType="withEffect">
                                  <p:stCondLst>
                                    <p:cond delay="1400"/>
                                  </p:stCondLst>
                                  <p:childTnLst>
                                    <p:set>
                                      <p:cBhvr>
                                        <p:cTn id="86"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P spid="191" grpId="0"/>
      <p:bldP spid="364" grpId="0" animBg="1"/>
      <p:bldP spid="364" grpId="1" animBg="1"/>
      <p:bldP spid="365" grpId="0" animBg="1"/>
      <p:bldP spid="365" grpId="1" animBg="1"/>
      <p:bldP spid="366" grpId="0" animBg="1"/>
      <p:bldP spid="188" grpId="0"/>
      <p:bldP spid="188" grpId="1"/>
      <p:bldP spid="189" grpId="0"/>
      <p:bldP spid="189" grpId="1"/>
      <p:bldP spid="1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197897"/>
            <a:ext cx="7467600" cy="3016210"/>
          </a:xfrm>
          <a:prstGeom prst="rect">
            <a:avLst/>
          </a:prstGeom>
          <a:noFill/>
        </p:spPr>
        <p:txBody>
          <a:bodyPr wrap="square" rtlCol="0">
            <a:spAutoFit/>
          </a:bodyPr>
          <a:lstStyle/>
          <a:p>
            <a:pPr>
              <a:lnSpc>
                <a:spcPts val="2300"/>
              </a:lnSpc>
              <a:spcBef>
                <a:spcPts val="1800"/>
              </a:spcBef>
            </a:pPr>
            <a:r>
              <a:rPr lang="en-US" sz="2200" dirty="0">
                <a:solidFill>
                  <a:schemeClr val="tx1">
                    <a:lumMod val="75000"/>
                    <a:lumOff val="25000"/>
                  </a:schemeClr>
                </a:solidFill>
                <a:cs typeface="Arial" pitchFamily="34" charset="0"/>
              </a:rPr>
              <a:t>LIHTC Overview</a:t>
            </a:r>
          </a:p>
          <a:p>
            <a:pPr>
              <a:lnSpc>
                <a:spcPts val="2300"/>
              </a:lnSpc>
              <a:spcBef>
                <a:spcPts val="1800"/>
              </a:spcBef>
            </a:pPr>
            <a:r>
              <a:rPr lang="en-US" sz="2200" dirty="0">
                <a:solidFill>
                  <a:schemeClr val="tx1">
                    <a:lumMod val="75000"/>
                    <a:lumOff val="25000"/>
                  </a:schemeClr>
                </a:solidFill>
                <a:cs typeface="Arial" pitchFamily="34" charset="0"/>
              </a:rPr>
              <a:t>Credit Calculation at the Building Level</a:t>
            </a:r>
          </a:p>
          <a:p>
            <a:pPr>
              <a:lnSpc>
                <a:spcPts val="2300"/>
              </a:lnSpc>
              <a:spcBef>
                <a:spcPts val="1800"/>
              </a:spcBef>
            </a:pPr>
            <a:r>
              <a:rPr lang="en-US" sz="2200" dirty="0">
                <a:solidFill>
                  <a:schemeClr val="tx1">
                    <a:lumMod val="75000"/>
                    <a:lumOff val="25000"/>
                  </a:schemeClr>
                </a:solidFill>
                <a:cs typeface="Arial" pitchFamily="34" charset="0"/>
              </a:rPr>
              <a:t>Typical Ownership Structure</a:t>
            </a:r>
          </a:p>
          <a:p>
            <a:pPr>
              <a:lnSpc>
                <a:spcPts val="2300"/>
              </a:lnSpc>
              <a:spcBef>
                <a:spcPts val="1800"/>
              </a:spcBef>
            </a:pPr>
            <a:r>
              <a:rPr lang="en-US" sz="2200" dirty="0">
                <a:solidFill>
                  <a:schemeClr val="tx1">
                    <a:lumMod val="75000"/>
                    <a:lumOff val="25000"/>
                  </a:schemeClr>
                </a:solidFill>
                <a:cs typeface="Arial" pitchFamily="34" charset="0"/>
              </a:rPr>
              <a:t>Development Timeline</a:t>
            </a:r>
          </a:p>
          <a:p>
            <a:pPr>
              <a:lnSpc>
                <a:spcPts val="2300"/>
              </a:lnSpc>
              <a:spcBef>
                <a:spcPts val="1800"/>
              </a:spcBef>
            </a:pPr>
            <a:r>
              <a:rPr lang="en-US" sz="2200" dirty="0">
                <a:solidFill>
                  <a:schemeClr val="tx1">
                    <a:lumMod val="75000"/>
                    <a:lumOff val="25000"/>
                  </a:schemeClr>
                </a:solidFill>
                <a:cs typeface="Arial" pitchFamily="34" charset="0"/>
              </a:rPr>
              <a:t>Minimum Set-Aside, Income Limits, Rent Limits</a:t>
            </a:r>
          </a:p>
          <a:p>
            <a:pPr>
              <a:lnSpc>
                <a:spcPts val="2300"/>
              </a:lnSpc>
              <a:spcBef>
                <a:spcPts val="1800"/>
              </a:spcBef>
            </a:pPr>
            <a:r>
              <a:rPr lang="en-US" sz="2200" dirty="0">
                <a:solidFill>
                  <a:schemeClr val="tx1">
                    <a:lumMod val="75000"/>
                    <a:lumOff val="25000"/>
                  </a:schemeClr>
                </a:solidFill>
                <a:cs typeface="Arial" pitchFamily="34" charset="0"/>
              </a:rPr>
              <a:t>How Credits Are Earned, Claimed, and Recaptured</a:t>
            </a:r>
          </a:p>
        </p:txBody>
      </p:sp>
      <p:sp>
        <p:nvSpPr>
          <p:cNvPr id="2" name="Title 1"/>
          <p:cNvSpPr>
            <a:spLocks noGrp="1"/>
          </p:cNvSpPr>
          <p:nvPr>
            <p:ph type="title"/>
          </p:nvPr>
        </p:nvSpPr>
        <p:spPr>
          <a:xfrm>
            <a:off x="711200" y="0"/>
            <a:ext cx="7975600" cy="952500"/>
          </a:xfrm>
        </p:spPr>
        <p:txBody>
          <a:bodyPr/>
          <a:lstStyle/>
          <a:p>
            <a:pPr algn="l"/>
            <a:r>
              <a:rPr lang="en-US" dirty="0"/>
              <a:t>Outline</a:t>
            </a:r>
          </a:p>
        </p:txBody>
      </p:sp>
      <p:cxnSp>
        <p:nvCxnSpPr>
          <p:cNvPr id="6" name="Straight Connector 5"/>
          <p:cNvCxnSpPr/>
          <p:nvPr/>
        </p:nvCxnSpPr>
        <p:spPr>
          <a:xfrm>
            <a:off x="711200" y="992595"/>
            <a:ext cx="7594600" cy="0"/>
          </a:xfrm>
          <a:prstGeom prst="line">
            <a:avLst/>
          </a:prstGeom>
          <a:ln w="53975">
            <a:solidFill>
              <a:srgbClr val="E6AF00"/>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7EE80DC-8095-EFE5-BEB6-92B0A82685AE}"/>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0A02EBAF-98B5-B741-3A10-A0F7F29D8322}"/>
              </a:ext>
            </a:extLst>
          </p:cNvPr>
          <p:cNvSpPr>
            <a:spLocks noGrp="1"/>
          </p:cNvSpPr>
          <p:nvPr>
            <p:ph type="ftr" sz="quarter" idx="3"/>
          </p:nvPr>
        </p:nvSpPr>
        <p:spPr/>
        <p:txBody>
          <a:bodyPr/>
          <a:lstStyle/>
          <a:p>
            <a:r>
              <a:rPr lang="en-US"/>
              <a:t>www.novoco.com</a:t>
            </a:r>
            <a:endParaRPr lang="en-US" dirty="0"/>
          </a:p>
        </p:txBody>
      </p:sp>
    </p:spTree>
    <p:custDataLst>
      <p:tags r:id="rId1"/>
    </p:custDataLst>
    <p:extLst>
      <p:ext uri="{BB962C8B-B14F-4D97-AF65-F5344CB8AC3E}">
        <p14:creationId xmlns:p14="http://schemas.microsoft.com/office/powerpoint/2010/main" val="2004273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4D1B5B3C-45E5-ADFB-FED2-DDFDD97C532D}"/>
              </a:ext>
            </a:extLst>
          </p:cNvPr>
          <p:cNvGrpSpPr/>
          <p:nvPr/>
        </p:nvGrpSpPr>
        <p:grpSpPr>
          <a:xfrm>
            <a:off x="-42532" y="3638266"/>
            <a:ext cx="1771954" cy="1416250"/>
            <a:chOff x="-42532" y="3638266"/>
            <a:chExt cx="1771954" cy="1416250"/>
          </a:xfrm>
        </p:grpSpPr>
        <p:sp>
          <p:nvSpPr>
            <p:cNvPr id="97" name="TextBox 96">
              <a:extLst>
                <a:ext uri="{FF2B5EF4-FFF2-40B4-BE49-F238E27FC236}">
                  <a16:creationId xmlns:a16="http://schemas.microsoft.com/office/drawing/2014/main" id="{EF3FEB81-9597-9A8F-2E58-DFC8CBE780F8}"/>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98" name="Freeform: Shape 97">
              <a:extLst>
                <a:ext uri="{FF2B5EF4-FFF2-40B4-BE49-F238E27FC236}">
                  <a16:creationId xmlns:a16="http://schemas.microsoft.com/office/drawing/2014/main" id="{B262A7EC-59E3-D021-2930-114004528CBC}"/>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0" name="Group 99">
              <a:extLst>
                <a:ext uri="{FF2B5EF4-FFF2-40B4-BE49-F238E27FC236}">
                  <a16:creationId xmlns:a16="http://schemas.microsoft.com/office/drawing/2014/main" id="{79EB5491-163F-0741-6042-2CC1ED2F6CEC}"/>
                </a:ext>
              </a:extLst>
            </p:cNvPr>
            <p:cNvGrpSpPr/>
            <p:nvPr/>
          </p:nvGrpSpPr>
          <p:grpSpPr>
            <a:xfrm>
              <a:off x="763586" y="3638266"/>
              <a:ext cx="587500" cy="847218"/>
              <a:chOff x="466406" y="3706846"/>
              <a:chExt cx="587500" cy="847218"/>
            </a:xfrm>
          </p:grpSpPr>
          <p:grpSp>
            <p:nvGrpSpPr>
              <p:cNvPr id="101" name="Group 100">
                <a:extLst>
                  <a:ext uri="{FF2B5EF4-FFF2-40B4-BE49-F238E27FC236}">
                    <a16:creationId xmlns:a16="http://schemas.microsoft.com/office/drawing/2014/main" id="{E90C75E1-3225-001A-C4B6-A21A64194B27}"/>
                  </a:ext>
                </a:extLst>
              </p:cNvPr>
              <p:cNvGrpSpPr/>
              <p:nvPr/>
            </p:nvGrpSpPr>
            <p:grpSpPr>
              <a:xfrm>
                <a:off x="761213" y="3706846"/>
                <a:ext cx="235737" cy="283757"/>
                <a:chOff x="1062414" y="3692558"/>
                <a:chExt cx="272350" cy="327828"/>
              </a:xfrm>
            </p:grpSpPr>
            <p:cxnSp>
              <p:nvCxnSpPr>
                <p:cNvPr id="103" name="Straight Connector 102">
                  <a:extLst>
                    <a:ext uri="{FF2B5EF4-FFF2-40B4-BE49-F238E27FC236}">
                      <a16:creationId xmlns:a16="http://schemas.microsoft.com/office/drawing/2014/main" id="{7832066F-E99A-2013-1EF4-35EF74F25ED5}"/>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4" name="Picture 2" descr="North Carolina state flag">
                  <a:extLst>
                    <a:ext uri="{FF2B5EF4-FFF2-40B4-BE49-F238E27FC236}">
                      <a16:creationId xmlns:a16="http://schemas.microsoft.com/office/drawing/2014/main" id="{AC0EB9F6-2B3C-3076-3CFB-6D115DBA15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102" name="Picture 101">
                <a:extLst>
                  <a:ext uri="{FF2B5EF4-FFF2-40B4-BE49-F238E27FC236}">
                    <a16:creationId xmlns:a16="http://schemas.microsoft.com/office/drawing/2014/main" id="{5E4C098D-A1DB-2EBF-48D8-7E6BC86DFBF6}"/>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pic>
        <p:nvPicPr>
          <p:cNvPr id="10" name="Picture 9">
            <a:extLst>
              <a:ext uri="{FF2B5EF4-FFF2-40B4-BE49-F238E27FC236}">
                <a16:creationId xmlns:a16="http://schemas.microsoft.com/office/drawing/2014/main" id="{388E8863-F2D9-F971-9273-F4F06220BD13}"/>
              </a:ext>
            </a:extLst>
          </p:cNvPr>
          <p:cNvPicPr>
            <a:picLocks noChangeAspect="1"/>
          </p:cNvPicPr>
          <p:nvPr/>
        </p:nvPicPr>
        <p:blipFill>
          <a:blip r:embed="rId4"/>
          <a:stretch>
            <a:fillRect/>
          </a:stretch>
        </p:blipFill>
        <p:spPr>
          <a:xfrm>
            <a:off x="5731273" y="248388"/>
            <a:ext cx="3006366" cy="2067055"/>
          </a:xfrm>
          <a:prstGeom prst="rect">
            <a:avLst/>
          </a:prstGeom>
          <a:ln w="3175">
            <a:solidFill>
              <a:schemeClr val="bg1">
                <a:lumMod val="50000"/>
              </a:schemeClr>
            </a:solidFill>
          </a:ln>
          <a:effectLst>
            <a:outerShdw blurRad="101600" dist="25400" dir="3600000" sx="102000" sy="102000" algn="ctr" rotWithShape="0">
              <a:prstClr val="black">
                <a:alpha val="40000"/>
              </a:prstClr>
            </a:outerShdw>
          </a:effectLst>
        </p:spPr>
      </p:pic>
      <p:sp>
        <p:nvSpPr>
          <p:cNvPr id="2" name="Freeform 1"/>
          <p:cNvSpPr/>
          <p:nvPr/>
        </p:nvSpPr>
        <p:spPr>
          <a:xfrm>
            <a:off x="6969440" y="3777735"/>
            <a:ext cx="596585" cy="1289120"/>
          </a:xfrm>
          <a:custGeom>
            <a:avLst/>
            <a:gdLst>
              <a:gd name="connsiteX0" fmla="*/ 0 w 315310"/>
              <a:gd name="connsiteY0" fmla="*/ 0 h 977462"/>
              <a:gd name="connsiteX1" fmla="*/ 157655 w 315310"/>
              <a:gd name="connsiteY1" fmla="*/ 220718 h 977462"/>
              <a:gd name="connsiteX2" fmla="*/ 268013 w 315310"/>
              <a:gd name="connsiteY2" fmla="*/ 520262 h 977462"/>
              <a:gd name="connsiteX3" fmla="*/ 315310 w 315310"/>
              <a:gd name="connsiteY3" fmla="*/ 977462 h 977462"/>
              <a:gd name="connsiteX0" fmla="*/ 0 w 315310"/>
              <a:gd name="connsiteY0" fmla="*/ 0 h 977462"/>
              <a:gd name="connsiteX1" fmla="*/ 157655 w 315310"/>
              <a:gd name="connsiteY1" fmla="*/ 220718 h 977462"/>
              <a:gd name="connsiteX2" fmla="*/ 277878 w 315310"/>
              <a:gd name="connsiteY2" fmla="*/ 464073 h 977462"/>
              <a:gd name="connsiteX3" fmla="*/ 315310 w 315310"/>
              <a:gd name="connsiteY3" fmla="*/ 977462 h 977462"/>
              <a:gd name="connsiteX0" fmla="*/ 0 w 315310"/>
              <a:gd name="connsiteY0" fmla="*/ 0 h 977462"/>
              <a:gd name="connsiteX1" fmla="*/ 170210 w 315310"/>
              <a:gd name="connsiteY1" fmla="*/ 143123 h 977462"/>
              <a:gd name="connsiteX2" fmla="*/ 277878 w 315310"/>
              <a:gd name="connsiteY2" fmla="*/ 464073 h 977462"/>
              <a:gd name="connsiteX3" fmla="*/ 315310 w 315310"/>
              <a:gd name="connsiteY3" fmla="*/ 977462 h 977462"/>
              <a:gd name="connsiteX0" fmla="*/ 0 w 315310"/>
              <a:gd name="connsiteY0" fmla="*/ 0 h 977462"/>
              <a:gd name="connsiteX1" fmla="*/ 170210 w 315310"/>
              <a:gd name="connsiteY1" fmla="*/ 143123 h 977462"/>
              <a:gd name="connsiteX2" fmla="*/ 277878 w 315310"/>
              <a:gd name="connsiteY2" fmla="*/ 464073 h 977462"/>
              <a:gd name="connsiteX3" fmla="*/ 315310 w 315310"/>
              <a:gd name="connsiteY3" fmla="*/ 977462 h 977462"/>
              <a:gd name="connsiteX0" fmla="*/ 0 w 315310"/>
              <a:gd name="connsiteY0" fmla="*/ 0 h 977462"/>
              <a:gd name="connsiteX1" fmla="*/ 201597 w 315310"/>
              <a:gd name="connsiteY1" fmla="*/ 127069 h 977462"/>
              <a:gd name="connsiteX2" fmla="*/ 277878 w 315310"/>
              <a:gd name="connsiteY2" fmla="*/ 464073 h 977462"/>
              <a:gd name="connsiteX3" fmla="*/ 315310 w 315310"/>
              <a:gd name="connsiteY3" fmla="*/ 977462 h 977462"/>
              <a:gd name="connsiteX0" fmla="*/ 0 w 315310"/>
              <a:gd name="connsiteY0" fmla="*/ 0 h 977462"/>
              <a:gd name="connsiteX1" fmla="*/ 201597 w 315310"/>
              <a:gd name="connsiteY1" fmla="*/ 127069 h 977462"/>
              <a:gd name="connsiteX2" fmla="*/ 292227 w 315310"/>
              <a:gd name="connsiteY2" fmla="*/ 397181 h 977462"/>
              <a:gd name="connsiteX3" fmla="*/ 315310 w 315310"/>
              <a:gd name="connsiteY3" fmla="*/ 977462 h 977462"/>
              <a:gd name="connsiteX0" fmla="*/ 0 w 315310"/>
              <a:gd name="connsiteY0" fmla="*/ 0 h 977462"/>
              <a:gd name="connsiteX1" fmla="*/ 210565 w 315310"/>
              <a:gd name="connsiteY1" fmla="*/ 81583 h 977462"/>
              <a:gd name="connsiteX2" fmla="*/ 292227 w 315310"/>
              <a:gd name="connsiteY2" fmla="*/ 397181 h 977462"/>
              <a:gd name="connsiteX3" fmla="*/ 315310 w 315310"/>
              <a:gd name="connsiteY3" fmla="*/ 977462 h 977462"/>
              <a:gd name="connsiteX0" fmla="*/ 0 w 315310"/>
              <a:gd name="connsiteY0" fmla="*/ 0 h 977462"/>
              <a:gd name="connsiteX1" fmla="*/ 210565 w 315310"/>
              <a:gd name="connsiteY1" fmla="*/ 81583 h 977462"/>
              <a:gd name="connsiteX2" fmla="*/ 292227 w 315310"/>
              <a:gd name="connsiteY2" fmla="*/ 397181 h 977462"/>
              <a:gd name="connsiteX3" fmla="*/ 315310 w 315310"/>
              <a:gd name="connsiteY3" fmla="*/ 977462 h 977462"/>
              <a:gd name="connsiteX0" fmla="*/ 0 w 315310"/>
              <a:gd name="connsiteY0" fmla="*/ 0 h 977462"/>
              <a:gd name="connsiteX1" fmla="*/ 210565 w 315310"/>
              <a:gd name="connsiteY1" fmla="*/ 81583 h 977462"/>
              <a:gd name="connsiteX2" fmla="*/ 292227 w 315310"/>
              <a:gd name="connsiteY2" fmla="*/ 397181 h 977462"/>
              <a:gd name="connsiteX3" fmla="*/ 315310 w 315310"/>
              <a:gd name="connsiteY3" fmla="*/ 977462 h 977462"/>
              <a:gd name="connsiteX0" fmla="*/ 0 w 315310"/>
              <a:gd name="connsiteY0" fmla="*/ 0 h 977462"/>
              <a:gd name="connsiteX1" fmla="*/ 210565 w 315310"/>
              <a:gd name="connsiteY1" fmla="*/ 81583 h 977462"/>
              <a:gd name="connsiteX2" fmla="*/ 292227 w 315310"/>
              <a:gd name="connsiteY2" fmla="*/ 397181 h 977462"/>
              <a:gd name="connsiteX3" fmla="*/ 315310 w 315310"/>
              <a:gd name="connsiteY3" fmla="*/ 977462 h 977462"/>
              <a:gd name="connsiteX0" fmla="*/ 0 w 315310"/>
              <a:gd name="connsiteY0" fmla="*/ 0 h 977462"/>
              <a:gd name="connsiteX1" fmla="*/ 210565 w 315310"/>
              <a:gd name="connsiteY1" fmla="*/ 81583 h 977462"/>
              <a:gd name="connsiteX2" fmla="*/ 292227 w 315310"/>
              <a:gd name="connsiteY2" fmla="*/ 397181 h 977462"/>
              <a:gd name="connsiteX3" fmla="*/ 315310 w 315310"/>
              <a:gd name="connsiteY3" fmla="*/ 977462 h 977462"/>
              <a:gd name="connsiteX0" fmla="*/ 0 w 315310"/>
              <a:gd name="connsiteY0" fmla="*/ 0 h 977462"/>
              <a:gd name="connsiteX1" fmla="*/ 210565 w 315310"/>
              <a:gd name="connsiteY1" fmla="*/ 81583 h 977462"/>
              <a:gd name="connsiteX2" fmla="*/ 292227 w 315310"/>
              <a:gd name="connsiteY2" fmla="*/ 397181 h 977462"/>
              <a:gd name="connsiteX3" fmla="*/ 315310 w 315310"/>
              <a:gd name="connsiteY3" fmla="*/ 977462 h 977462"/>
              <a:gd name="connsiteX0" fmla="*/ 0 w 315758"/>
              <a:gd name="connsiteY0" fmla="*/ 0 h 977462"/>
              <a:gd name="connsiteX1" fmla="*/ 210565 w 315758"/>
              <a:gd name="connsiteY1" fmla="*/ 81583 h 977462"/>
              <a:gd name="connsiteX2" fmla="*/ 292227 w 315758"/>
              <a:gd name="connsiteY2" fmla="*/ 397181 h 977462"/>
              <a:gd name="connsiteX3" fmla="*/ 315310 w 315758"/>
              <a:gd name="connsiteY3" fmla="*/ 977462 h 977462"/>
              <a:gd name="connsiteX0" fmla="*/ 0 w 315310"/>
              <a:gd name="connsiteY0" fmla="*/ 0 h 977462"/>
              <a:gd name="connsiteX1" fmla="*/ 210565 w 315310"/>
              <a:gd name="connsiteY1" fmla="*/ 81583 h 977462"/>
              <a:gd name="connsiteX2" fmla="*/ 292227 w 315310"/>
              <a:gd name="connsiteY2" fmla="*/ 397181 h 977462"/>
              <a:gd name="connsiteX3" fmla="*/ 315310 w 315310"/>
              <a:gd name="connsiteY3" fmla="*/ 977462 h 977462"/>
              <a:gd name="connsiteX0" fmla="*/ 0 w 315310"/>
              <a:gd name="connsiteY0" fmla="*/ 0 h 977462"/>
              <a:gd name="connsiteX1" fmla="*/ 210565 w 315310"/>
              <a:gd name="connsiteY1" fmla="*/ 81583 h 977462"/>
              <a:gd name="connsiteX2" fmla="*/ 290081 w 315310"/>
              <a:gd name="connsiteY2" fmla="*/ 370700 h 977462"/>
              <a:gd name="connsiteX3" fmla="*/ 315310 w 315310"/>
              <a:gd name="connsiteY3" fmla="*/ 977462 h 977462"/>
              <a:gd name="connsiteX0" fmla="*/ 0 w 315310"/>
              <a:gd name="connsiteY0" fmla="*/ 0 h 977462"/>
              <a:gd name="connsiteX1" fmla="*/ 197689 w 315310"/>
              <a:gd name="connsiteY1" fmla="*/ 79175 h 977462"/>
              <a:gd name="connsiteX2" fmla="*/ 290081 w 315310"/>
              <a:gd name="connsiteY2" fmla="*/ 370700 h 977462"/>
              <a:gd name="connsiteX3" fmla="*/ 315310 w 315310"/>
              <a:gd name="connsiteY3" fmla="*/ 977462 h 977462"/>
              <a:gd name="connsiteX0" fmla="*/ 0 w 315310"/>
              <a:gd name="connsiteY0" fmla="*/ 0 h 977462"/>
              <a:gd name="connsiteX1" fmla="*/ 197689 w 315310"/>
              <a:gd name="connsiteY1" fmla="*/ 79175 h 977462"/>
              <a:gd name="connsiteX2" fmla="*/ 292227 w 315310"/>
              <a:gd name="connsiteY2" fmla="*/ 414034 h 977462"/>
              <a:gd name="connsiteX3" fmla="*/ 315310 w 315310"/>
              <a:gd name="connsiteY3" fmla="*/ 977462 h 977462"/>
              <a:gd name="connsiteX0" fmla="*/ 0 w 315310"/>
              <a:gd name="connsiteY0" fmla="*/ 0 h 977462"/>
              <a:gd name="connsiteX1" fmla="*/ 216567 w 315310"/>
              <a:gd name="connsiteY1" fmla="*/ 93619 h 977462"/>
              <a:gd name="connsiteX2" fmla="*/ 292227 w 315310"/>
              <a:gd name="connsiteY2" fmla="*/ 414034 h 977462"/>
              <a:gd name="connsiteX3" fmla="*/ 315310 w 315310"/>
              <a:gd name="connsiteY3" fmla="*/ 977462 h 977462"/>
              <a:gd name="connsiteX0" fmla="*/ 0 w 315310"/>
              <a:gd name="connsiteY0" fmla="*/ 0 h 977462"/>
              <a:gd name="connsiteX1" fmla="*/ 216567 w 315310"/>
              <a:gd name="connsiteY1" fmla="*/ 93619 h 977462"/>
              <a:gd name="connsiteX2" fmla="*/ 299778 w 315310"/>
              <a:gd name="connsiteY2" fmla="*/ 412228 h 977462"/>
              <a:gd name="connsiteX3" fmla="*/ 315310 w 315310"/>
              <a:gd name="connsiteY3" fmla="*/ 977462 h 977462"/>
              <a:gd name="connsiteX0" fmla="*/ 0 w 315310"/>
              <a:gd name="connsiteY0" fmla="*/ 0 h 977462"/>
              <a:gd name="connsiteX1" fmla="*/ 216567 w 315310"/>
              <a:gd name="connsiteY1" fmla="*/ 93619 h 977462"/>
              <a:gd name="connsiteX2" fmla="*/ 299778 w 315310"/>
              <a:gd name="connsiteY2" fmla="*/ 412228 h 977462"/>
              <a:gd name="connsiteX3" fmla="*/ 315310 w 315310"/>
              <a:gd name="connsiteY3" fmla="*/ 977462 h 977462"/>
              <a:gd name="connsiteX0" fmla="*/ 0 w 315310"/>
              <a:gd name="connsiteY0" fmla="*/ 0 h 977462"/>
              <a:gd name="connsiteX1" fmla="*/ 216567 w 315310"/>
              <a:gd name="connsiteY1" fmla="*/ 93619 h 977462"/>
              <a:gd name="connsiteX2" fmla="*/ 293486 w 315310"/>
              <a:gd name="connsiteY2" fmla="*/ 405006 h 977462"/>
              <a:gd name="connsiteX3" fmla="*/ 315310 w 315310"/>
              <a:gd name="connsiteY3" fmla="*/ 977462 h 977462"/>
              <a:gd name="connsiteX0" fmla="*/ 0 w 315310"/>
              <a:gd name="connsiteY0" fmla="*/ 0 h 977462"/>
              <a:gd name="connsiteX1" fmla="*/ 216567 w 315310"/>
              <a:gd name="connsiteY1" fmla="*/ 93619 h 977462"/>
              <a:gd name="connsiteX2" fmla="*/ 293486 w 315310"/>
              <a:gd name="connsiteY2" fmla="*/ 405006 h 977462"/>
              <a:gd name="connsiteX3" fmla="*/ 315310 w 315310"/>
              <a:gd name="connsiteY3" fmla="*/ 977462 h 977462"/>
              <a:gd name="connsiteX0" fmla="*/ 0 w 315310"/>
              <a:gd name="connsiteY0" fmla="*/ 0 h 977462"/>
              <a:gd name="connsiteX1" fmla="*/ 216567 w 315310"/>
              <a:gd name="connsiteY1" fmla="*/ 93619 h 977462"/>
              <a:gd name="connsiteX2" fmla="*/ 293486 w 315310"/>
              <a:gd name="connsiteY2" fmla="*/ 405006 h 977462"/>
              <a:gd name="connsiteX3" fmla="*/ 315310 w 315310"/>
              <a:gd name="connsiteY3" fmla="*/ 977462 h 977462"/>
              <a:gd name="connsiteX0" fmla="*/ 0 w 315310"/>
              <a:gd name="connsiteY0" fmla="*/ 0 h 977462"/>
              <a:gd name="connsiteX1" fmla="*/ 216567 w 315310"/>
              <a:gd name="connsiteY1" fmla="*/ 93619 h 977462"/>
              <a:gd name="connsiteX2" fmla="*/ 293486 w 315310"/>
              <a:gd name="connsiteY2" fmla="*/ 405006 h 977462"/>
              <a:gd name="connsiteX3" fmla="*/ 315310 w 315310"/>
              <a:gd name="connsiteY3" fmla="*/ 977462 h 977462"/>
              <a:gd name="connsiteX0" fmla="*/ 0 w 315310"/>
              <a:gd name="connsiteY0" fmla="*/ 0 h 977462"/>
              <a:gd name="connsiteX1" fmla="*/ 216567 w 315310"/>
              <a:gd name="connsiteY1" fmla="*/ 93619 h 977462"/>
              <a:gd name="connsiteX2" fmla="*/ 298520 w 315310"/>
              <a:gd name="connsiteY2" fmla="*/ 405006 h 977462"/>
              <a:gd name="connsiteX3" fmla="*/ 315310 w 315310"/>
              <a:gd name="connsiteY3" fmla="*/ 977462 h 977462"/>
              <a:gd name="connsiteX0" fmla="*/ 0 w 315310"/>
              <a:gd name="connsiteY0" fmla="*/ 0 h 977462"/>
              <a:gd name="connsiteX1" fmla="*/ 216567 w 315310"/>
              <a:gd name="connsiteY1" fmla="*/ 93619 h 977462"/>
              <a:gd name="connsiteX2" fmla="*/ 298520 w 315310"/>
              <a:gd name="connsiteY2" fmla="*/ 405006 h 977462"/>
              <a:gd name="connsiteX3" fmla="*/ 315310 w 315310"/>
              <a:gd name="connsiteY3" fmla="*/ 977462 h 977462"/>
              <a:gd name="connsiteX0" fmla="*/ 0 w 315310"/>
              <a:gd name="connsiteY0" fmla="*/ 0 h 977462"/>
              <a:gd name="connsiteX1" fmla="*/ 216567 w 315310"/>
              <a:gd name="connsiteY1" fmla="*/ 93619 h 977462"/>
              <a:gd name="connsiteX2" fmla="*/ 308588 w 315310"/>
              <a:gd name="connsiteY2" fmla="*/ 414034 h 977462"/>
              <a:gd name="connsiteX3" fmla="*/ 315310 w 315310"/>
              <a:gd name="connsiteY3" fmla="*/ 977462 h 977462"/>
              <a:gd name="connsiteX0" fmla="*/ 0 w 315310"/>
              <a:gd name="connsiteY0" fmla="*/ 0 h 977462"/>
              <a:gd name="connsiteX1" fmla="*/ 216567 w 315310"/>
              <a:gd name="connsiteY1" fmla="*/ 93619 h 977462"/>
              <a:gd name="connsiteX2" fmla="*/ 308588 w 315310"/>
              <a:gd name="connsiteY2" fmla="*/ 414034 h 977462"/>
              <a:gd name="connsiteX3" fmla="*/ 315310 w 315310"/>
              <a:gd name="connsiteY3" fmla="*/ 977462 h 977462"/>
            </a:gdLst>
            <a:ahLst/>
            <a:cxnLst>
              <a:cxn ang="0">
                <a:pos x="connsiteX0" y="connsiteY0"/>
              </a:cxn>
              <a:cxn ang="0">
                <a:pos x="connsiteX1" y="connsiteY1"/>
              </a:cxn>
              <a:cxn ang="0">
                <a:pos x="connsiteX2" y="connsiteY2"/>
              </a:cxn>
              <a:cxn ang="0">
                <a:pos x="connsiteX3" y="connsiteY3"/>
              </a:cxn>
            </a:cxnLst>
            <a:rect l="l" t="t" r="r" b="b"/>
            <a:pathLst>
              <a:path w="315310" h="977462">
                <a:moveTo>
                  <a:pt x="0" y="0"/>
                </a:moveTo>
                <a:cubicBezTo>
                  <a:pt x="123375" y="1722"/>
                  <a:pt x="165136" y="24613"/>
                  <a:pt x="216567" y="93619"/>
                </a:cubicBezTo>
                <a:cubicBezTo>
                  <a:pt x="267998" y="162625"/>
                  <a:pt x="305085" y="249973"/>
                  <a:pt x="308588" y="414034"/>
                </a:cubicBezTo>
                <a:cubicBezTo>
                  <a:pt x="311857" y="567150"/>
                  <a:pt x="311237" y="653035"/>
                  <a:pt x="315310" y="977462"/>
                </a:cubicBezTo>
              </a:path>
            </a:pathLst>
          </a:custGeom>
          <a:noFill/>
          <a:ln>
            <a:solidFill>
              <a:schemeClr val="accent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4" name="TextBox 503"/>
          <p:cNvSpPr txBox="1"/>
          <p:nvPr/>
        </p:nvSpPr>
        <p:spPr>
          <a:xfrm>
            <a:off x="6280295" y="5634335"/>
            <a:ext cx="1003010" cy="461665"/>
          </a:xfrm>
          <a:prstGeom prst="rect">
            <a:avLst/>
          </a:prstGeom>
          <a:noFill/>
        </p:spPr>
        <p:txBody>
          <a:bodyPr wrap="square" rtlCol="0">
            <a:spAutoFit/>
          </a:bodyPr>
          <a:lstStyle/>
          <a:p>
            <a:pPr algn="ctr"/>
            <a:r>
              <a:rPr lang="en-US" sz="1200" b="1" dirty="0">
                <a:latin typeface="Arial" pitchFamily="34" charset="0"/>
                <a:cs typeface="Arial" pitchFamily="34" charset="0"/>
              </a:rPr>
              <a:t>Income Limit</a:t>
            </a:r>
            <a:endParaRPr lang="en-US" sz="1100" b="1" dirty="0">
              <a:latin typeface="Arial" pitchFamily="34" charset="0"/>
              <a:cs typeface="Arial" pitchFamily="34" charset="0"/>
            </a:endParaRPr>
          </a:p>
        </p:txBody>
      </p:sp>
      <p:sp>
        <p:nvSpPr>
          <p:cNvPr id="510" name="TextBox 509"/>
          <p:cNvSpPr txBox="1"/>
          <p:nvPr/>
        </p:nvSpPr>
        <p:spPr>
          <a:xfrm>
            <a:off x="7168896" y="5634335"/>
            <a:ext cx="762000" cy="461665"/>
          </a:xfrm>
          <a:prstGeom prst="rect">
            <a:avLst/>
          </a:prstGeom>
          <a:noFill/>
        </p:spPr>
        <p:txBody>
          <a:bodyPr wrap="square" rtlCol="0">
            <a:spAutoFit/>
          </a:bodyPr>
          <a:lstStyle/>
          <a:p>
            <a:pPr algn="ctr"/>
            <a:r>
              <a:rPr lang="en-US" sz="1200" b="1" dirty="0">
                <a:latin typeface="Arial" pitchFamily="34" charset="0"/>
                <a:cs typeface="Arial" pitchFamily="34" charset="0"/>
              </a:rPr>
              <a:t>Rent</a:t>
            </a:r>
          </a:p>
          <a:p>
            <a:pPr algn="ctr"/>
            <a:r>
              <a:rPr lang="en-US" sz="1200" b="1" dirty="0">
                <a:latin typeface="Arial" pitchFamily="34" charset="0"/>
                <a:cs typeface="Arial" pitchFamily="34" charset="0"/>
              </a:rPr>
              <a:t>Limit</a:t>
            </a:r>
            <a:endParaRPr lang="en-US" sz="1100" b="1" dirty="0">
              <a:latin typeface="Arial" pitchFamily="34" charset="0"/>
              <a:cs typeface="Arial" pitchFamily="34" charset="0"/>
            </a:endParaRPr>
          </a:p>
        </p:txBody>
      </p:sp>
      <p:cxnSp>
        <p:nvCxnSpPr>
          <p:cNvPr id="511" name="Straight Connector 510"/>
          <p:cNvCxnSpPr/>
          <p:nvPr/>
        </p:nvCxnSpPr>
        <p:spPr>
          <a:xfrm>
            <a:off x="7391400" y="507313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09" name="Rounded Rectangle 508"/>
          <p:cNvSpPr/>
          <p:nvPr/>
        </p:nvSpPr>
        <p:spPr>
          <a:xfrm>
            <a:off x="7391400" y="5073134"/>
            <a:ext cx="340040" cy="541635"/>
          </a:xfrm>
          <a:prstGeom prst="roundRect">
            <a:avLst>
              <a:gd name="adj" fmla="val 5128"/>
            </a:avLst>
          </a:prstGeom>
          <a:solidFill>
            <a:srgbClr val="55A1FD"/>
          </a:solidFill>
          <a:ln w="15875">
            <a:solidFill>
              <a:schemeClr val="tx2">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508" name="Straight Connector 507"/>
          <p:cNvCxnSpPr/>
          <p:nvPr/>
        </p:nvCxnSpPr>
        <p:spPr>
          <a:xfrm>
            <a:off x="6629400" y="377773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1" name="Group 852"/>
          <p:cNvGrpSpPr/>
          <p:nvPr/>
        </p:nvGrpSpPr>
        <p:grpSpPr>
          <a:xfrm>
            <a:off x="91440" y="1734458"/>
            <a:ext cx="1600200" cy="475342"/>
            <a:chOff x="654135" y="0"/>
            <a:chExt cx="2271278" cy="674688"/>
          </a:xfrm>
        </p:grpSpPr>
        <p:grpSp>
          <p:nvGrpSpPr>
            <p:cNvPr id="802" name="Group 40"/>
            <p:cNvGrpSpPr/>
            <p:nvPr/>
          </p:nvGrpSpPr>
          <p:grpSpPr>
            <a:xfrm>
              <a:off x="1143000" y="0"/>
              <a:ext cx="759023" cy="674688"/>
              <a:chOff x="4572000" y="990603"/>
              <a:chExt cx="759023" cy="674688"/>
            </a:xfrm>
          </p:grpSpPr>
          <p:grpSp>
            <p:nvGrpSpPr>
              <p:cNvPr id="803"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sp>
        <p:nvSpPr>
          <p:cNvPr id="493" name="TextBox 492"/>
          <p:cNvSpPr txBox="1"/>
          <p:nvPr/>
        </p:nvSpPr>
        <p:spPr>
          <a:xfrm>
            <a:off x="2295332" y="2631842"/>
            <a:ext cx="2605186" cy="369332"/>
          </a:xfrm>
          <a:prstGeom prst="rect">
            <a:avLst/>
          </a:prstGeom>
          <a:noFill/>
        </p:spPr>
        <p:txBody>
          <a:bodyPr wrap="square" rtlCol="0">
            <a:spAutoFit/>
          </a:bodyPr>
          <a:lstStyle/>
          <a:p>
            <a:pPr algn="ctr"/>
            <a:r>
              <a:rPr lang="en-US" b="1" dirty="0">
                <a:latin typeface="Arial" pitchFamily="34" charset="0"/>
                <a:cs typeface="Arial" pitchFamily="34" charset="0"/>
              </a:rPr>
              <a:t>2022 Rent Limits:</a:t>
            </a:r>
            <a:endParaRPr lang="en-US" sz="900" b="1" dirty="0">
              <a:latin typeface="Arial" pitchFamily="34" charset="0"/>
              <a:cs typeface="Arial" pitchFamily="34" charset="0"/>
            </a:endParaRPr>
          </a:p>
        </p:txBody>
      </p:sp>
      <p:sp>
        <p:nvSpPr>
          <p:cNvPr id="495" name="Rounded Rectangle 494"/>
          <p:cNvSpPr/>
          <p:nvPr/>
        </p:nvSpPr>
        <p:spPr>
          <a:xfrm>
            <a:off x="6629400" y="3777734"/>
            <a:ext cx="340040" cy="1837035"/>
          </a:xfrm>
          <a:prstGeom prst="roundRect">
            <a:avLst>
              <a:gd name="adj" fmla="val 5128"/>
            </a:avLst>
          </a:prstGeom>
          <a:solidFill>
            <a:srgbClr val="69D96E"/>
          </a:solidFill>
          <a:ln w="15875">
            <a:solidFill>
              <a:srgbClr val="001A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502" name="TextBox 501"/>
          <p:cNvSpPr txBox="1"/>
          <p:nvPr/>
        </p:nvSpPr>
        <p:spPr>
          <a:xfrm>
            <a:off x="5308649" y="6075581"/>
            <a:ext cx="3835351" cy="276999"/>
          </a:xfrm>
          <a:prstGeom prst="rect">
            <a:avLst/>
          </a:prstGeom>
          <a:noFill/>
        </p:spPr>
        <p:txBody>
          <a:bodyPr wrap="square" rtlCol="0">
            <a:spAutoFit/>
          </a:bodyPr>
          <a:lstStyle/>
          <a:p>
            <a:pPr algn="ctr"/>
            <a:r>
              <a:rPr lang="en-US" sz="1200" b="1" dirty="0">
                <a:solidFill>
                  <a:schemeClr val="accent1">
                    <a:lumMod val="75000"/>
                  </a:schemeClr>
                </a:solidFill>
                <a:latin typeface="Arial" pitchFamily="34" charset="0"/>
                <a:cs typeface="Arial" pitchFamily="34" charset="0"/>
              </a:rPr>
              <a:t>(30% of income limit for imputed household size)</a:t>
            </a:r>
          </a:p>
        </p:txBody>
      </p:sp>
      <p:sp>
        <p:nvSpPr>
          <p:cNvPr id="506" name="TextBox 505"/>
          <p:cNvSpPr txBox="1"/>
          <p:nvPr/>
        </p:nvSpPr>
        <p:spPr>
          <a:xfrm>
            <a:off x="7086600" y="3653135"/>
            <a:ext cx="762000" cy="276999"/>
          </a:xfrm>
          <a:prstGeom prst="rect">
            <a:avLst/>
          </a:prstGeom>
          <a:noFill/>
        </p:spPr>
        <p:txBody>
          <a:bodyPr wrap="square" rtlCol="0">
            <a:spAutoFit/>
          </a:bodyPr>
          <a:lstStyle/>
          <a:p>
            <a:r>
              <a:rPr lang="en-US" sz="1200" b="1" dirty="0">
                <a:effectLst>
                  <a:glow rad="190500">
                    <a:schemeClr val="bg1">
                      <a:alpha val="96000"/>
                    </a:schemeClr>
                  </a:glow>
                </a:effectLst>
                <a:latin typeface="Arial" pitchFamily="34" charset="0"/>
                <a:cs typeface="Arial" pitchFamily="34" charset="0"/>
              </a:rPr>
              <a:t>$51</a:t>
            </a:r>
            <a:r>
              <a:rPr lang="en-US" sz="1200" b="1" dirty="0">
                <a:effectLst/>
                <a:latin typeface="Arial" pitchFamily="34" charset="0"/>
                <a:cs typeface="Arial" pitchFamily="34" charset="0"/>
              </a:rPr>
              <a:t>,660</a:t>
            </a:r>
          </a:p>
        </p:txBody>
      </p:sp>
      <p:sp>
        <p:nvSpPr>
          <p:cNvPr id="512" name="TextBox 511"/>
          <p:cNvSpPr txBox="1"/>
          <p:nvPr/>
        </p:nvSpPr>
        <p:spPr>
          <a:xfrm>
            <a:off x="7848600" y="4920735"/>
            <a:ext cx="1295400" cy="441146"/>
          </a:xfrm>
          <a:prstGeom prst="rect">
            <a:avLst/>
          </a:prstGeom>
          <a:noFill/>
        </p:spPr>
        <p:txBody>
          <a:bodyPr wrap="square" rtlCol="0">
            <a:spAutoFit/>
          </a:bodyPr>
          <a:lstStyle/>
          <a:p>
            <a:r>
              <a:rPr lang="en-US" sz="1200" b="1" dirty="0">
                <a:latin typeface="Arial" pitchFamily="34" charset="0"/>
                <a:cs typeface="Arial" pitchFamily="34" charset="0"/>
              </a:rPr>
              <a:t>$1,291/</a:t>
            </a:r>
            <a:r>
              <a:rPr lang="en-US" sz="1200" b="1" dirty="0" err="1">
                <a:latin typeface="Arial" pitchFamily="34" charset="0"/>
                <a:cs typeface="Arial" pitchFamily="34" charset="0"/>
              </a:rPr>
              <a:t>mo</a:t>
            </a:r>
            <a:endParaRPr lang="en-US" sz="1200" b="1" dirty="0">
              <a:latin typeface="Arial" pitchFamily="34" charset="0"/>
              <a:cs typeface="Arial" pitchFamily="34" charset="0"/>
            </a:endParaRPr>
          </a:p>
          <a:p>
            <a:pPr>
              <a:spcBef>
                <a:spcPts val="200"/>
              </a:spcBef>
            </a:pPr>
            <a:r>
              <a:rPr lang="en-US" sz="900" b="1" dirty="0">
                <a:latin typeface="Arial" pitchFamily="34" charset="0"/>
                <a:cs typeface="Arial" pitchFamily="34" charset="0"/>
              </a:rPr>
              <a:t> ($15,498/</a:t>
            </a:r>
            <a:r>
              <a:rPr lang="en-US" sz="900" b="1" dirty="0" err="1">
                <a:latin typeface="Arial" pitchFamily="34" charset="0"/>
                <a:cs typeface="Arial" pitchFamily="34" charset="0"/>
              </a:rPr>
              <a:t>yr</a:t>
            </a:r>
            <a:r>
              <a:rPr lang="en-US" sz="900" b="1" dirty="0">
                <a:latin typeface="Arial" pitchFamily="34" charset="0"/>
                <a:cs typeface="Arial" pitchFamily="34" charset="0"/>
              </a:rPr>
              <a:t>)</a:t>
            </a:r>
          </a:p>
        </p:txBody>
      </p:sp>
      <p:sp>
        <p:nvSpPr>
          <p:cNvPr id="516" name="TextBox 515"/>
          <p:cNvSpPr txBox="1"/>
          <p:nvPr/>
        </p:nvSpPr>
        <p:spPr>
          <a:xfrm>
            <a:off x="2454918" y="3380852"/>
            <a:ext cx="3048000" cy="276999"/>
          </a:xfrm>
          <a:prstGeom prst="rect">
            <a:avLst/>
          </a:prstGeom>
          <a:noFill/>
        </p:spPr>
        <p:txBody>
          <a:bodyPr wrap="square" rtlCol="0">
            <a:spAutoFit/>
          </a:bodyPr>
          <a:lstStyle/>
          <a:p>
            <a:pPr algn="ctr"/>
            <a:r>
              <a:rPr lang="en-US" sz="1200" b="1" dirty="0">
                <a:latin typeface="Arial" pitchFamily="34" charset="0"/>
                <a:cs typeface="Arial" pitchFamily="34" charset="0"/>
              </a:rPr>
              <a:t>2 Bedroom Unit – Bremer County, Iowa</a:t>
            </a:r>
          </a:p>
        </p:txBody>
      </p:sp>
      <p:grpSp>
        <p:nvGrpSpPr>
          <p:cNvPr id="809" name="Group 768"/>
          <p:cNvGrpSpPr/>
          <p:nvPr/>
        </p:nvGrpSpPr>
        <p:grpSpPr>
          <a:xfrm>
            <a:off x="4592988" y="2471715"/>
            <a:ext cx="762000" cy="917029"/>
            <a:chOff x="7130626" y="1066800"/>
            <a:chExt cx="762000" cy="917029"/>
          </a:xfrm>
        </p:grpSpPr>
        <p:pic>
          <p:nvPicPr>
            <p:cNvPr id="366" name="Picture 365" descr="Picture1.png"/>
            <p:cNvPicPr>
              <a:picLocks noChangeAspect="1"/>
            </p:cNvPicPr>
            <p:nvPr/>
          </p:nvPicPr>
          <p:blipFill>
            <a:blip r:embed="rId6" cstate="print"/>
            <a:stretch>
              <a:fillRect/>
            </a:stretch>
          </p:blipFill>
          <p:spPr>
            <a:xfrm>
              <a:off x="7162800" y="1066800"/>
              <a:ext cx="685800" cy="647933"/>
            </a:xfrm>
            <a:prstGeom prst="rect">
              <a:avLst/>
            </a:prstGeom>
            <a:scene3d>
              <a:camera prst="orthographicFront"/>
              <a:lightRig rig="threePt" dir="t"/>
            </a:scene3d>
            <a:sp3d>
              <a:bevelT w="165100" prst="coolSlant"/>
            </a:sp3d>
          </p:spPr>
        </p:pic>
        <p:sp>
          <p:nvSpPr>
            <p:cNvPr id="367" name="TextBox 366"/>
            <p:cNvSpPr txBox="1"/>
            <p:nvPr/>
          </p:nvSpPr>
          <p:spPr>
            <a:xfrm>
              <a:off x="7130626" y="1676052"/>
              <a:ext cx="762000" cy="307777"/>
            </a:xfrm>
            <a:prstGeom prst="rect">
              <a:avLst/>
            </a:prstGeom>
            <a:noFill/>
          </p:spPr>
          <p:txBody>
            <a:bodyPr wrap="square" rtlCol="0">
              <a:spAutoFit/>
            </a:bodyPr>
            <a:lstStyle/>
            <a:p>
              <a:pPr algn="ctr"/>
              <a:r>
                <a:rPr lang="en-US" sz="1400" b="1" dirty="0">
                  <a:solidFill>
                    <a:prstClr val="black"/>
                  </a:solidFill>
                </a:rPr>
                <a:t>HUD</a:t>
              </a:r>
            </a:p>
          </p:txBody>
        </p:sp>
      </p:grpSp>
      <p:sp>
        <p:nvSpPr>
          <p:cNvPr id="370" name="Down Arrow 369"/>
          <p:cNvSpPr/>
          <p:nvPr/>
        </p:nvSpPr>
        <p:spPr>
          <a:xfrm flipV="1">
            <a:off x="7409795" y="3366655"/>
            <a:ext cx="277091" cy="290945"/>
          </a:xfrm>
          <a:prstGeom prst="downArrow">
            <a:avLst/>
          </a:prstGeom>
          <a:solidFill>
            <a:srgbClr val="4F6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Oval 376"/>
          <p:cNvSpPr/>
          <p:nvPr/>
        </p:nvSpPr>
        <p:spPr>
          <a:xfrm>
            <a:off x="7780197" y="4910378"/>
            <a:ext cx="1052586" cy="269062"/>
          </a:xfrm>
          <a:prstGeom prst="ellipse">
            <a:avLst/>
          </a:prstGeom>
          <a:noFill/>
          <a:ln w="22225">
            <a:solidFill>
              <a:srgbClr val="01D5FF">
                <a:alpha val="70000"/>
              </a:srgbClr>
            </a:solidFill>
            <a:miter lim="800000"/>
            <a:headEnd/>
            <a:tailEnd/>
          </a:ln>
          <a:effectLst>
            <a:glow rad="38100">
              <a:srgbClr val="01D5FF">
                <a:alpha val="51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7" name="Title 6"/>
          <p:cNvSpPr>
            <a:spLocks noGrp="1"/>
          </p:cNvSpPr>
          <p:nvPr>
            <p:ph type="title" idx="4294967295"/>
          </p:nvPr>
        </p:nvSpPr>
        <p:spPr>
          <a:xfrm>
            <a:off x="0" y="-1276350"/>
            <a:ext cx="8229600" cy="884237"/>
          </a:xfrm>
        </p:spPr>
        <p:txBody>
          <a:bodyPr/>
          <a:lstStyle/>
          <a:p>
            <a:r>
              <a:rPr lang="en-US" dirty="0"/>
              <a:t>Rent Limits</a:t>
            </a:r>
          </a:p>
        </p:txBody>
      </p:sp>
      <p:sp>
        <p:nvSpPr>
          <p:cNvPr id="223" name="TextBox 222"/>
          <p:cNvSpPr txBox="1"/>
          <p:nvPr/>
        </p:nvSpPr>
        <p:spPr>
          <a:xfrm>
            <a:off x="2831572" y="3587378"/>
            <a:ext cx="2294692" cy="276999"/>
          </a:xfrm>
          <a:prstGeom prst="rect">
            <a:avLst/>
          </a:prstGeom>
          <a:noFill/>
        </p:spPr>
        <p:txBody>
          <a:bodyPr wrap="square" rtlCol="0">
            <a:spAutoFit/>
          </a:bodyPr>
          <a:lstStyle/>
          <a:p>
            <a:pPr algn="ctr"/>
            <a:r>
              <a:rPr lang="en-US" sz="1200" b="1" dirty="0">
                <a:latin typeface="Arial" pitchFamily="34" charset="0"/>
                <a:cs typeface="Arial" pitchFamily="34" charset="0"/>
              </a:rPr>
              <a:t>40-at-60 minimum set-aside</a:t>
            </a:r>
          </a:p>
        </p:txBody>
      </p:sp>
      <p:grpSp>
        <p:nvGrpSpPr>
          <p:cNvPr id="246" name="Group 245"/>
          <p:cNvGrpSpPr/>
          <p:nvPr/>
        </p:nvGrpSpPr>
        <p:grpSpPr>
          <a:xfrm>
            <a:off x="-17907" y="2601827"/>
            <a:ext cx="1618107" cy="1137700"/>
            <a:chOff x="-17907" y="2601827"/>
            <a:chExt cx="1618107" cy="1137700"/>
          </a:xfrm>
        </p:grpSpPr>
        <p:sp>
          <p:nvSpPr>
            <p:cNvPr id="247" name="Pie 246"/>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48" name="Pie 247"/>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49"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250" name="Rectangle 249"/>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sp>
          <p:nvSpPr>
            <p:cNvPr id="251" name="Text Box 2" hidden="1"/>
            <p:cNvSpPr txBox="1">
              <a:spLocks noChangeArrowheads="1"/>
            </p:cNvSpPr>
            <p:nvPr/>
          </p:nvSpPr>
          <p:spPr bwMode="auto">
            <a:xfrm>
              <a:off x="-17907" y="3122259"/>
              <a:ext cx="1022350" cy="227755"/>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100" b="1" dirty="0">
                  <a:solidFill>
                    <a:schemeClr val="accent6">
                      <a:lumMod val="50000"/>
                    </a:schemeClr>
                  </a:solidFill>
                  <a:latin typeface="Arial" pitchFamily="34" charset="0"/>
                  <a:cs typeface="Arial" pitchFamily="34" charset="0"/>
                </a:rPr>
                <a:t>$6.92mil   </a:t>
              </a:r>
            </a:p>
          </p:txBody>
        </p:sp>
      </p:grpSp>
      <p:sp>
        <p:nvSpPr>
          <p:cNvPr id="220" name="TextBox 219"/>
          <p:cNvSpPr txBox="1"/>
          <p:nvPr/>
        </p:nvSpPr>
        <p:spPr>
          <a:xfrm>
            <a:off x="845820" y="5745401"/>
            <a:ext cx="4025484" cy="276999"/>
          </a:xfrm>
          <a:prstGeom prst="rect">
            <a:avLst/>
          </a:prstGeom>
          <a:noFill/>
        </p:spPr>
        <p:txBody>
          <a:bodyPr wrap="square" rtlCol="0">
            <a:spAutoFit/>
          </a:bodyPr>
          <a:lstStyle/>
          <a:p>
            <a:pPr algn="r"/>
            <a:r>
              <a:rPr lang="en-US" sz="1200" b="1" dirty="0">
                <a:solidFill>
                  <a:srgbClr val="4A7EBB"/>
                </a:solidFill>
                <a:latin typeface="Arial Black" panose="020B0A04020102020204" pitchFamily="34" charset="0"/>
                <a:cs typeface="Arial" pitchFamily="34" charset="0"/>
              </a:rPr>
              <a:t>Imputed Household Size = 1.5 x No. of BDR</a:t>
            </a:r>
            <a:endParaRPr lang="en-US" sz="1100" b="1" dirty="0">
              <a:solidFill>
                <a:srgbClr val="4A7EBB"/>
              </a:solidFill>
              <a:latin typeface="Arial Black" panose="020B0A04020102020204" pitchFamily="34" charset="0"/>
              <a:cs typeface="Arial" pitchFamily="34" charset="0"/>
            </a:endParaRPr>
          </a:p>
        </p:txBody>
      </p:sp>
      <p:cxnSp>
        <p:nvCxnSpPr>
          <p:cNvPr id="6" name="Straight Arrow Connector 5"/>
          <p:cNvCxnSpPr/>
          <p:nvPr/>
        </p:nvCxnSpPr>
        <p:spPr>
          <a:xfrm>
            <a:off x="4883765" y="5875010"/>
            <a:ext cx="1460970" cy="0"/>
          </a:xfrm>
          <a:prstGeom prst="straightConnector1">
            <a:avLst/>
          </a:prstGeom>
          <a:ln w="38100">
            <a:solidFill>
              <a:srgbClr val="4A7EBB"/>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 hidden="1"/>
          <p:cNvGrpSpPr/>
          <p:nvPr/>
        </p:nvGrpSpPr>
        <p:grpSpPr>
          <a:xfrm>
            <a:off x="5175880" y="780705"/>
            <a:ext cx="1986920" cy="1110259"/>
            <a:chOff x="5175880" y="780705"/>
            <a:chExt cx="1986920" cy="1110259"/>
          </a:xfrm>
        </p:grpSpPr>
        <p:sp>
          <p:nvSpPr>
            <p:cNvPr id="200" name="Down Arrow 199"/>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201" name="Rounded Rectangle 200"/>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202" name="Rounded Rectangle 201"/>
            <p:cNvSpPr/>
            <p:nvPr/>
          </p:nvSpPr>
          <p:spPr>
            <a:xfrm>
              <a:off x="5465919" y="780706"/>
              <a:ext cx="416240" cy="78044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203" name="Rounded Rectangle 202"/>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204" name="Straight Connector 203"/>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 name="Group 7"/>
            <p:cNvGrpSpPr/>
            <p:nvPr/>
          </p:nvGrpSpPr>
          <p:grpSpPr>
            <a:xfrm>
              <a:off x="6096000" y="838200"/>
              <a:ext cx="950911" cy="797630"/>
              <a:chOff x="1371600" y="838200"/>
              <a:chExt cx="1179512" cy="989382"/>
            </a:xfrm>
          </p:grpSpPr>
          <p:pic>
            <p:nvPicPr>
              <p:cNvPr id="206" name="Picture 205" descr="j0316819"/>
              <p:cNvPicPr>
                <a:picLocks noChangeAspect="1" noChangeArrowheads="1"/>
              </p:cNvPicPr>
              <p:nvPr/>
            </p:nvPicPr>
            <p:blipFill>
              <a:blip r:embed="rId7"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207" name="Group 18"/>
              <p:cNvGrpSpPr>
                <a:grpSpLocks/>
              </p:cNvGrpSpPr>
              <p:nvPr/>
            </p:nvGrpSpPr>
            <p:grpSpPr bwMode="auto">
              <a:xfrm>
                <a:off x="1600200" y="838200"/>
                <a:ext cx="950912" cy="989382"/>
                <a:chOff x="1076325" y="2084388"/>
                <a:chExt cx="2949575" cy="3073400"/>
              </a:xfrm>
            </p:grpSpPr>
            <p:sp>
              <p:nvSpPr>
                <p:cNvPr id="209"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210"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211" name="Picture 120" descr="Building_Glass_Distorted"/>
                <p:cNvPicPr>
                  <a:picLocks noChangeAspect="1" noChangeArrowheads="1"/>
                </p:cNvPicPr>
                <p:nvPr/>
              </p:nvPicPr>
              <p:blipFill>
                <a:blip r:embed="rId8" cstate="print"/>
                <a:srcRect/>
                <a:stretch>
                  <a:fillRect/>
                </a:stretch>
              </p:blipFill>
              <p:spPr bwMode="auto">
                <a:xfrm>
                  <a:off x="1844675" y="2084388"/>
                  <a:ext cx="1898650" cy="2827337"/>
                </a:xfrm>
                <a:prstGeom prst="rect">
                  <a:avLst/>
                </a:prstGeom>
                <a:noFill/>
                <a:ln w="9525">
                  <a:noFill/>
                  <a:miter lim="800000"/>
                  <a:headEnd/>
                  <a:tailEnd/>
                </a:ln>
              </p:spPr>
            </p:pic>
            <p:sp>
              <p:nvSpPr>
                <p:cNvPr id="212"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213"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214" name="Group 123"/>
                <p:cNvGrpSpPr>
                  <a:grpSpLocks/>
                </p:cNvGrpSpPr>
                <p:nvPr/>
              </p:nvGrpSpPr>
              <p:grpSpPr bwMode="auto">
                <a:xfrm>
                  <a:off x="3105142" y="4511675"/>
                  <a:ext cx="473072" cy="563563"/>
                  <a:chOff x="2112" y="3264"/>
                  <a:chExt cx="768" cy="912"/>
                </a:xfrm>
              </p:grpSpPr>
              <p:sp>
                <p:nvSpPr>
                  <p:cNvPr id="221" name="Rectangle 124"/>
                  <p:cNvSpPr>
                    <a:spLocks noChangeArrowheads="1"/>
                  </p:cNvSpPr>
                  <p:nvPr/>
                </p:nvSpPr>
                <p:spPr bwMode="auto">
                  <a:xfrm rot="5400000">
                    <a:off x="2160" y="3792"/>
                    <a:ext cx="672" cy="96"/>
                  </a:xfrm>
                  <a:prstGeom prst="rect">
                    <a:avLst/>
                  </a:prstGeom>
                  <a:blipFill dpi="0" rotWithShape="1">
                    <a:blip r:embed="rId9"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222" name="Rectangle 125"/>
                  <p:cNvSpPr>
                    <a:spLocks noChangeArrowheads="1"/>
                  </p:cNvSpPr>
                  <p:nvPr/>
                </p:nvSpPr>
                <p:spPr bwMode="auto">
                  <a:xfrm rot="7257826">
                    <a:off x="2426" y="3918"/>
                    <a:ext cx="288" cy="35"/>
                  </a:xfrm>
                  <a:prstGeom prst="rect">
                    <a:avLst/>
                  </a:prstGeom>
                  <a:blipFill dpi="0" rotWithShape="1">
                    <a:blip r:embed="rId9"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22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22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215" name="Group 128"/>
                <p:cNvGrpSpPr>
                  <a:grpSpLocks/>
                </p:cNvGrpSpPr>
                <p:nvPr/>
              </p:nvGrpSpPr>
              <p:grpSpPr bwMode="auto">
                <a:xfrm>
                  <a:off x="1462091" y="4389438"/>
                  <a:ext cx="474663" cy="561975"/>
                  <a:chOff x="2112" y="3264"/>
                  <a:chExt cx="768" cy="912"/>
                </a:xfrm>
              </p:grpSpPr>
              <p:sp>
                <p:nvSpPr>
                  <p:cNvPr id="216" name="Rectangle 129"/>
                  <p:cNvSpPr>
                    <a:spLocks noChangeArrowheads="1"/>
                  </p:cNvSpPr>
                  <p:nvPr/>
                </p:nvSpPr>
                <p:spPr bwMode="auto">
                  <a:xfrm rot="5400000">
                    <a:off x="2160" y="3792"/>
                    <a:ext cx="672" cy="96"/>
                  </a:xfrm>
                  <a:prstGeom prst="rect">
                    <a:avLst/>
                  </a:prstGeom>
                  <a:blipFill dpi="0" rotWithShape="1">
                    <a:blip r:embed="rId9"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217" name="Rectangle 130"/>
                  <p:cNvSpPr>
                    <a:spLocks noChangeArrowheads="1"/>
                  </p:cNvSpPr>
                  <p:nvPr/>
                </p:nvSpPr>
                <p:spPr bwMode="auto">
                  <a:xfrm rot="7257826">
                    <a:off x="2426" y="3918"/>
                    <a:ext cx="288" cy="35"/>
                  </a:xfrm>
                  <a:prstGeom prst="rect">
                    <a:avLst/>
                  </a:prstGeom>
                  <a:blipFill dpi="0" rotWithShape="1">
                    <a:blip r:embed="rId9"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21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21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208" name="Picture 6" descr="j0227734"/>
              <p:cNvPicPr>
                <a:picLocks noChangeAspect="1" noChangeArrowheads="1"/>
              </p:cNvPicPr>
              <p:nvPr/>
            </p:nvPicPr>
            <p:blipFill>
              <a:blip r:embed="rId10"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226" name="TextBox 225"/>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22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sp>
        <p:nvSpPr>
          <p:cNvPr id="229" name="TextBox 228"/>
          <p:cNvSpPr txBox="1"/>
          <p:nvPr/>
        </p:nvSpPr>
        <p:spPr>
          <a:xfrm>
            <a:off x="6437624" y="3310102"/>
            <a:ext cx="1369161" cy="430887"/>
          </a:xfrm>
          <a:prstGeom prst="rect">
            <a:avLst/>
          </a:prstGeom>
          <a:noFill/>
        </p:spPr>
        <p:txBody>
          <a:bodyPr wrap="square" rtlCol="0">
            <a:spAutoFit/>
          </a:bodyPr>
          <a:lstStyle/>
          <a:p>
            <a:pPr algn="r"/>
            <a:r>
              <a:rPr lang="en-US" sz="1100" b="1" dirty="0">
                <a:solidFill>
                  <a:srgbClr val="4A7EBB"/>
                </a:solidFill>
                <a:effectLst>
                  <a:glow rad="152400">
                    <a:schemeClr val="bg1">
                      <a:alpha val="92000"/>
                    </a:schemeClr>
                  </a:glow>
                </a:effectLst>
                <a:latin typeface="Arial Black" panose="020B0A04020102020204" pitchFamily="34" charset="0"/>
                <a:cs typeface="Arial" pitchFamily="34" charset="0"/>
              </a:rPr>
              <a:t>3-person </a:t>
            </a:r>
            <a:br>
              <a:rPr lang="en-US" sz="1100" b="1" dirty="0">
                <a:solidFill>
                  <a:srgbClr val="4A7EBB"/>
                </a:solidFill>
                <a:effectLst>
                  <a:glow rad="152400">
                    <a:schemeClr val="bg1">
                      <a:alpha val="92000"/>
                    </a:schemeClr>
                  </a:glow>
                </a:effectLst>
                <a:latin typeface="Arial Black" panose="020B0A04020102020204" pitchFamily="34" charset="0"/>
                <a:cs typeface="Arial" pitchFamily="34" charset="0"/>
              </a:rPr>
            </a:br>
            <a:r>
              <a:rPr lang="en-US" sz="1100" b="1" dirty="0">
                <a:solidFill>
                  <a:srgbClr val="4A7EBB"/>
                </a:solidFill>
                <a:effectLst>
                  <a:glow rad="152400">
                    <a:schemeClr val="bg1">
                      <a:alpha val="92000"/>
                    </a:schemeClr>
                  </a:glow>
                </a:effectLst>
                <a:latin typeface="Arial Black" panose="020B0A04020102020204" pitchFamily="34" charset="0"/>
                <a:cs typeface="Arial" pitchFamily="34" charset="0"/>
              </a:rPr>
              <a:t>household</a:t>
            </a:r>
            <a:endParaRPr lang="en-US" sz="1050" b="1" dirty="0">
              <a:solidFill>
                <a:srgbClr val="4A7EBB"/>
              </a:solidFill>
              <a:effectLst>
                <a:glow rad="152400">
                  <a:schemeClr val="bg1">
                    <a:alpha val="92000"/>
                  </a:schemeClr>
                </a:glow>
              </a:effectLst>
              <a:latin typeface="Arial Black" panose="020B0A04020102020204" pitchFamily="34" charset="0"/>
              <a:cs typeface="Arial" pitchFamily="34" charset="0"/>
            </a:endParaRPr>
          </a:p>
        </p:txBody>
      </p:sp>
      <p:sp>
        <p:nvSpPr>
          <p:cNvPr id="11" name="Rounded Rectangle 10"/>
          <p:cNvSpPr/>
          <p:nvPr/>
        </p:nvSpPr>
        <p:spPr>
          <a:xfrm>
            <a:off x="7883271" y="4164508"/>
            <a:ext cx="565404" cy="285412"/>
          </a:xfrm>
          <a:prstGeom prst="roundRect">
            <a:avLst/>
          </a:prstGeom>
          <a:solidFill>
            <a:schemeClr val="bg1">
              <a:alpha val="89000"/>
            </a:schemeClr>
          </a:solidFill>
          <a:ln>
            <a:noFill/>
          </a:ln>
          <a:effectLst>
            <a:glow rad="114300">
              <a:schemeClr val="bg1">
                <a:alpha val="8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Rectangle 235" hidden="1"/>
          <p:cNvSpPr/>
          <p:nvPr/>
        </p:nvSpPr>
        <p:spPr>
          <a:xfrm>
            <a:off x="7112000" y="3783491"/>
            <a:ext cx="1911360" cy="2389133"/>
          </a:xfrm>
          <a:custGeom>
            <a:avLst/>
            <a:gdLst/>
            <a:ahLst/>
            <a:cxnLst/>
            <a:rect l="l" t="t" r="r" b="b"/>
            <a:pathLst>
              <a:path w="1911360" h="2389133">
                <a:moveTo>
                  <a:pt x="1624012" y="457914"/>
                </a:moveTo>
                <a:cubicBezTo>
                  <a:pt x="1624212" y="458712"/>
                  <a:pt x="1624604" y="460323"/>
                  <a:pt x="1625003" y="462050"/>
                </a:cubicBezTo>
                <a:cubicBezTo>
                  <a:pt x="1623842" y="457336"/>
                  <a:pt x="1623714" y="456724"/>
                  <a:pt x="1624012" y="457914"/>
                </a:cubicBezTo>
                <a:close/>
                <a:moveTo>
                  <a:pt x="679450" y="1109"/>
                </a:moveTo>
                <a:cubicBezTo>
                  <a:pt x="699558" y="-3124"/>
                  <a:pt x="732395" y="6021"/>
                  <a:pt x="768350" y="7459"/>
                </a:cubicBezTo>
                <a:cubicBezTo>
                  <a:pt x="898393" y="12661"/>
                  <a:pt x="792169" y="11035"/>
                  <a:pt x="822234" y="17064"/>
                </a:cubicBezTo>
                <a:lnTo>
                  <a:pt x="844550" y="20159"/>
                </a:lnTo>
                <a:cubicBezTo>
                  <a:pt x="988709" y="36177"/>
                  <a:pt x="888154" y="17450"/>
                  <a:pt x="965200" y="32859"/>
                </a:cubicBezTo>
                <a:cubicBezTo>
                  <a:pt x="999067" y="34976"/>
                  <a:pt x="1033054" y="35657"/>
                  <a:pt x="1066800" y="39209"/>
                </a:cubicBezTo>
                <a:cubicBezTo>
                  <a:pt x="1073457" y="39910"/>
                  <a:pt x="1079500" y="43442"/>
                  <a:pt x="1085850" y="45559"/>
                </a:cubicBezTo>
                <a:cubicBezTo>
                  <a:pt x="1098064" y="49630"/>
                  <a:pt x="1111250" y="49792"/>
                  <a:pt x="1123950" y="51909"/>
                </a:cubicBezTo>
                <a:cubicBezTo>
                  <a:pt x="1149350" y="56142"/>
                  <a:pt x="1174841" y="59864"/>
                  <a:pt x="1200150" y="64609"/>
                </a:cubicBezTo>
                <a:cubicBezTo>
                  <a:pt x="1247661" y="73517"/>
                  <a:pt x="1205293" y="67482"/>
                  <a:pt x="1244600" y="77309"/>
                </a:cubicBezTo>
                <a:cubicBezTo>
                  <a:pt x="1255071" y="79927"/>
                  <a:pt x="1265767" y="81542"/>
                  <a:pt x="1276350" y="83659"/>
                </a:cubicBezTo>
                <a:cubicBezTo>
                  <a:pt x="1282914" y="84972"/>
                  <a:pt x="1289050" y="87892"/>
                  <a:pt x="1295400" y="90009"/>
                </a:cubicBezTo>
                <a:lnTo>
                  <a:pt x="1314450" y="96359"/>
                </a:lnTo>
                <a:cubicBezTo>
                  <a:pt x="1327150" y="100592"/>
                  <a:pt x="1340121" y="104087"/>
                  <a:pt x="1352550" y="109059"/>
                </a:cubicBezTo>
                <a:cubicBezTo>
                  <a:pt x="1431017" y="140446"/>
                  <a:pt x="1335679" y="107669"/>
                  <a:pt x="1397000" y="128109"/>
                </a:cubicBezTo>
                <a:cubicBezTo>
                  <a:pt x="1440739" y="142689"/>
                  <a:pt x="1425386" y="152013"/>
                  <a:pt x="1454150" y="172559"/>
                </a:cubicBezTo>
                <a:cubicBezTo>
                  <a:pt x="1461853" y="178061"/>
                  <a:pt x="1472857" y="178566"/>
                  <a:pt x="1479550" y="185259"/>
                </a:cubicBezTo>
                <a:cubicBezTo>
                  <a:pt x="1486243" y="191952"/>
                  <a:pt x="1487554" y="202440"/>
                  <a:pt x="1492250" y="210659"/>
                </a:cubicBezTo>
                <a:cubicBezTo>
                  <a:pt x="1496036" y="217285"/>
                  <a:pt x="1500064" y="223846"/>
                  <a:pt x="1504950" y="229709"/>
                </a:cubicBezTo>
                <a:cubicBezTo>
                  <a:pt x="1510699" y="236608"/>
                  <a:pt x="1517650" y="242409"/>
                  <a:pt x="1524000" y="248759"/>
                </a:cubicBezTo>
                <a:cubicBezTo>
                  <a:pt x="1534793" y="259552"/>
                  <a:pt x="1540647" y="274355"/>
                  <a:pt x="1549400" y="286859"/>
                </a:cubicBezTo>
                <a:cubicBezTo>
                  <a:pt x="1555469" y="295529"/>
                  <a:pt x="1562100" y="303792"/>
                  <a:pt x="1568450" y="312259"/>
                </a:cubicBezTo>
                <a:cubicBezTo>
                  <a:pt x="1576482" y="322969"/>
                  <a:pt x="1576178" y="337930"/>
                  <a:pt x="1581150" y="350359"/>
                </a:cubicBezTo>
                <a:cubicBezTo>
                  <a:pt x="1584666" y="359148"/>
                  <a:pt x="1590121" y="367058"/>
                  <a:pt x="1593850" y="375759"/>
                </a:cubicBezTo>
                <a:cubicBezTo>
                  <a:pt x="1596487" y="381911"/>
                  <a:pt x="1597563" y="388657"/>
                  <a:pt x="1600200" y="394809"/>
                </a:cubicBezTo>
                <a:cubicBezTo>
                  <a:pt x="1603929" y="403510"/>
                  <a:pt x="1609576" y="411346"/>
                  <a:pt x="1612900" y="420209"/>
                </a:cubicBezTo>
                <a:cubicBezTo>
                  <a:pt x="1615964" y="428381"/>
                  <a:pt x="1616852" y="437218"/>
                  <a:pt x="1619250" y="445609"/>
                </a:cubicBezTo>
                <a:cubicBezTo>
                  <a:pt x="1623805" y="461551"/>
                  <a:pt x="1625636" y="467337"/>
                  <a:pt x="1626129" y="468290"/>
                </a:cubicBezTo>
                <a:lnTo>
                  <a:pt x="1625003" y="462050"/>
                </a:lnTo>
                <a:cubicBezTo>
                  <a:pt x="1626131" y="466689"/>
                  <a:pt x="1628259" y="475294"/>
                  <a:pt x="1631950" y="490059"/>
                </a:cubicBezTo>
                <a:cubicBezTo>
                  <a:pt x="1668346" y="544654"/>
                  <a:pt x="1624710" y="475579"/>
                  <a:pt x="1651000" y="528159"/>
                </a:cubicBezTo>
                <a:cubicBezTo>
                  <a:pt x="1654413" y="534985"/>
                  <a:pt x="1661020" y="540063"/>
                  <a:pt x="1663700" y="547209"/>
                </a:cubicBezTo>
                <a:cubicBezTo>
                  <a:pt x="1667490" y="557315"/>
                  <a:pt x="1667933" y="568376"/>
                  <a:pt x="1670050" y="578959"/>
                </a:cubicBezTo>
                <a:cubicBezTo>
                  <a:pt x="1671363" y="585523"/>
                  <a:pt x="1674283" y="591659"/>
                  <a:pt x="1676400" y="598009"/>
                </a:cubicBezTo>
                <a:cubicBezTo>
                  <a:pt x="1680633" y="610709"/>
                  <a:pt x="1683663" y="623876"/>
                  <a:pt x="1689100" y="636109"/>
                </a:cubicBezTo>
                <a:cubicBezTo>
                  <a:pt x="1714159" y="692491"/>
                  <a:pt x="1691352" y="613368"/>
                  <a:pt x="1708150" y="680559"/>
                </a:cubicBezTo>
                <a:cubicBezTo>
                  <a:pt x="1731352" y="715361"/>
                  <a:pt x="1717437" y="692783"/>
                  <a:pt x="1746250" y="750409"/>
                </a:cubicBezTo>
                <a:cubicBezTo>
                  <a:pt x="1749243" y="756396"/>
                  <a:pt x="1750483" y="763109"/>
                  <a:pt x="1752600" y="769459"/>
                </a:cubicBezTo>
                <a:cubicBezTo>
                  <a:pt x="1756833" y="782159"/>
                  <a:pt x="1759863" y="795326"/>
                  <a:pt x="1765300" y="807559"/>
                </a:cubicBezTo>
                <a:cubicBezTo>
                  <a:pt x="1768400" y="814533"/>
                  <a:pt x="1774214" y="819983"/>
                  <a:pt x="1778000" y="826609"/>
                </a:cubicBezTo>
                <a:cubicBezTo>
                  <a:pt x="1782696" y="834828"/>
                  <a:pt x="1786467" y="843542"/>
                  <a:pt x="1790700" y="852009"/>
                </a:cubicBezTo>
                <a:cubicBezTo>
                  <a:pt x="1796687" y="863983"/>
                  <a:pt x="1797963" y="877876"/>
                  <a:pt x="1803400" y="890109"/>
                </a:cubicBezTo>
                <a:cubicBezTo>
                  <a:pt x="1806500" y="897083"/>
                  <a:pt x="1812687" y="902333"/>
                  <a:pt x="1816100" y="909159"/>
                </a:cubicBezTo>
                <a:cubicBezTo>
                  <a:pt x="1819093" y="915146"/>
                  <a:pt x="1819457" y="922222"/>
                  <a:pt x="1822450" y="928209"/>
                </a:cubicBezTo>
                <a:cubicBezTo>
                  <a:pt x="1844376" y="972062"/>
                  <a:pt x="1828284" y="919796"/>
                  <a:pt x="1841500" y="972659"/>
                </a:cubicBezTo>
                <a:cubicBezTo>
                  <a:pt x="1845733" y="979009"/>
                  <a:pt x="1851194" y="984694"/>
                  <a:pt x="1854200" y="991709"/>
                </a:cubicBezTo>
                <a:cubicBezTo>
                  <a:pt x="1866407" y="1020193"/>
                  <a:pt x="1854543" y="1011445"/>
                  <a:pt x="1866900" y="1036159"/>
                </a:cubicBezTo>
                <a:cubicBezTo>
                  <a:pt x="1870313" y="1042985"/>
                  <a:pt x="1875367" y="1048859"/>
                  <a:pt x="1879600" y="1055209"/>
                </a:cubicBezTo>
                <a:cubicBezTo>
                  <a:pt x="1883313" y="1060778"/>
                  <a:pt x="1883833" y="1067909"/>
                  <a:pt x="1885950" y="1074259"/>
                </a:cubicBezTo>
                <a:cubicBezTo>
                  <a:pt x="1898959" y="1113287"/>
                  <a:pt x="1901703" y="1113944"/>
                  <a:pt x="1905000" y="1156809"/>
                </a:cubicBezTo>
                <a:cubicBezTo>
                  <a:pt x="1915309" y="1290821"/>
                  <a:pt x="1911433" y="1275644"/>
                  <a:pt x="1905000" y="1417159"/>
                </a:cubicBezTo>
                <a:cubicBezTo>
                  <a:pt x="1890654" y="1460197"/>
                  <a:pt x="1906893" y="1407693"/>
                  <a:pt x="1892300" y="1480659"/>
                </a:cubicBezTo>
                <a:cubicBezTo>
                  <a:pt x="1890987" y="1487223"/>
                  <a:pt x="1887573" y="1493215"/>
                  <a:pt x="1885950" y="1499709"/>
                </a:cubicBezTo>
                <a:cubicBezTo>
                  <a:pt x="1883332" y="1510180"/>
                  <a:pt x="1881717" y="1520876"/>
                  <a:pt x="1879600" y="1531459"/>
                </a:cubicBezTo>
                <a:lnTo>
                  <a:pt x="1866900" y="1550509"/>
                </a:lnTo>
                <a:cubicBezTo>
                  <a:pt x="1857218" y="1565032"/>
                  <a:pt x="1858793" y="1584470"/>
                  <a:pt x="1854200" y="1601309"/>
                </a:cubicBezTo>
                <a:cubicBezTo>
                  <a:pt x="1852439" y="1607767"/>
                  <a:pt x="1849967" y="1614009"/>
                  <a:pt x="1847850" y="1620359"/>
                </a:cubicBezTo>
                <a:cubicBezTo>
                  <a:pt x="1841500" y="1626709"/>
                  <a:pt x="1834020" y="1632101"/>
                  <a:pt x="1828800" y="1639409"/>
                </a:cubicBezTo>
                <a:cubicBezTo>
                  <a:pt x="1823298" y="1647112"/>
                  <a:pt x="1820796" y="1656590"/>
                  <a:pt x="1816100" y="1664809"/>
                </a:cubicBezTo>
                <a:cubicBezTo>
                  <a:pt x="1812314" y="1671435"/>
                  <a:pt x="1807633" y="1677509"/>
                  <a:pt x="1803400" y="1683859"/>
                </a:cubicBezTo>
                <a:cubicBezTo>
                  <a:pt x="1767311" y="1695889"/>
                  <a:pt x="1789083" y="1685476"/>
                  <a:pt x="1746250" y="1728309"/>
                </a:cubicBezTo>
                <a:cubicBezTo>
                  <a:pt x="1735457" y="1739102"/>
                  <a:pt x="1720850" y="1745242"/>
                  <a:pt x="1708150" y="1753709"/>
                </a:cubicBezTo>
                <a:cubicBezTo>
                  <a:pt x="1700678" y="1758690"/>
                  <a:pt x="1695450" y="1766409"/>
                  <a:pt x="1689100" y="1772759"/>
                </a:cubicBezTo>
                <a:cubicBezTo>
                  <a:pt x="1676400" y="1785459"/>
                  <a:pt x="1664424" y="1798927"/>
                  <a:pt x="1651000" y="1810859"/>
                </a:cubicBezTo>
                <a:cubicBezTo>
                  <a:pt x="1625023" y="1833950"/>
                  <a:pt x="1634873" y="1818183"/>
                  <a:pt x="1630381" y="1825417"/>
                </a:cubicBezTo>
                <a:lnTo>
                  <a:pt x="1619250" y="1842609"/>
                </a:lnTo>
                <a:cubicBezTo>
                  <a:pt x="1564655" y="1879005"/>
                  <a:pt x="1628903" y="1830542"/>
                  <a:pt x="1593850" y="1874359"/>
                </a:cubicBezTo>
                <a:cubicBezTo>
                  <a:pt x="1561024" y="1915391"/>
                  <a:pt x="1584411" y="1858226"/>
                  <a:pt x="1568450" y="1906109"/>
                </a:cubicBezTo>
                <a:cubicBezTo>
                  <a:pt x="1562100" y="1910342"/>
                  <a:pt x="1554286" y="1912946"/>
                  <a:pt x="1549400" y="1918809"/>
                </a:cubicBezTo>
                <a:cubicBezTo>
                  <a:pt x="1543340" y="1926081"/>
                  <a:pt x="1541396" y="1935990"/>
                  <a:pt x="1536700" y="1944209"/>
                </a:cubicBezTo>
                <a:cubicBezTo>
                  <a:pt x="1532914" y="1950835"/>
                  <a:pt x="1528233" y="1956909"/>
                  <a:pt x="1524000" y="1963259"/>
                </a:cubicBezTo>
                <a:cubicBezTo>
                  <a:pt x="1496341" y="1981699"/>
                  <a:pt x="1507606" y="1972204"/>
                  <a:pt x="1498138" y="1987942"/>
                </a:cubicBezTo>
                <a:lnTo>
                  <a:pt x="1479550" y="2014059"/>
                </a:lnTo>
                <a:cubicBezTo>
                  <a:pt x="1444477" y="2059153"/>
                  <a:pt x="1457688" y="2037462"/>
                  <a:pt x="1462522" y="2029892"/>
                </a:cubicBezTo>
                <a:cubicBezTo>
                  <a:pt x="1464235" y="2027243"/>
                  <a:pt x="1463578" y="2028225"/>
                  <a:pt x="1462522" y="2029892"/>
                </a:cubicBezTo>
                <a:cubicBezTo>
                  <a:pt x="1460499" y="2033021"/>
                  <a:pt x="1456082" y="2039737"/>
                  <a:pt x="1447800" y="2052159"/>
                </a:cubicBezTo>
                <a:cubicBezTo>
                  <a:pt x="1413806" y="2074822"/>
                  <a:pt x="1434146" y="2059463"/>
                  <a:pt x="1390650" y="2102959"/>
                </a:cubicBezTo>
                <a:cubicBezTo>
                  <a:pt x="1385254" y="2108355"/>
                  <a:pt x="1377950" y="2111426"/>
                  <a:pt x="1371600" y="2115659"/>
                </a:cubicBezTo>
                <a:cubicBezTo>
                  <a:pt x="1358900" y="2124126"/>
                  <a:pt x="1345548" y="2131688"/>
                  <a:pt x="1333500" y="2141059"/>
                </a:cubicBezTo>
                <a:cubicBezTo>
                  <a:pt x="1326411" y="2146572"/>
                  <a:pt x="1321268" y="2154265"/>
                  <a:pt x="1314450" y="2160109"/>
                </a:cubicBezTo>
                <a:cubicBezTo>
                  <a:pt x="1306415" y="2166997"/>
                  <a:pt x="1297517" y="2172809"/>
                  <a:pt x="1289050" y="2179159"/>
                </a:cubicBezTo>
                <a:cubicBezTo>
                  <a:pt x="1245414" y="2211886"/>
                  <a:pt x="1251561" y="2197040"/>
                  <a:pt x="1219200" y="2210909"/>
                </a:cubicBezTo>
                <a:cubicBezTo>
                  <a:pt x="1196642" y="2220577"/>
                  <a:pt x="1193882" y="2223554"/>
                  <a:pt x="1174750" y="2236309"/>
                </a:cubicBezTo>
                <a:cubicBezTo>
                  <a:pt x="1163611" y="2243735"/>
                  <a:pt x="1148352" y="2242508"/>
                  <a:pt x="1136650" y="2249009"/>
                </a:cubicBezTo>
                <a:cubicBezTo>
                  <a:pt x="1128800" y="2253370"/>
                  <a:pt x="1124499" y="2262310"/>
                  <a:pt x="1117600" y="2268059"/>
                </a:cubicBezTo>
                <a:cubicBezTo>
                  <a:pt x="1111737" y="2272945"/>
                  <a:pt x="1105176" y="2276973"/>
                  <a:pt x="1098550" y="2280759"/>
                </a:cubicBezTo>
                <a:cubicBezTo>
                  <a:pt x="1090331" y="2285455"/>
                  <a:pt x="1081369" y="2288763"/>
                  <a:pt x="1073150" y="2293459"/>
                </a:cubicBezTo>
                <a:cubicBezTo>
                  <a:pt x="1047300" y="2308230"/>
                  <a:pt x="1058440" y="2305012"/>
                  <a:pt x="1050891" y="2307391"/>
                </a:cubicBezTo>
                <a:lnTo>
                  <a:pt x="1035050" y="2312509"/>
                </a:lnTo>
                <a:cubicBezTo>
                  <a:pt x="1020570" y="2317336"/>
                  <a:pt x="1009650" y="2329442"/>
                  <a:pt x="996950" y="2337909"/>
                </a:cubicBezTo>
                <a:cubicBezTo>
                  <a:pt x="944087" y="2351125"/>
                  <a:pt x="996353" y="2335033"/>
                  <a:pt x="952500" y="2356959"/>
                </a:cubicBezTo>
                <a:cubicBezTo>
                  <a:pt x="942350" y="2362034"/>
                  <a:pt x="917545" y="2366946"/>
                  <a:pt x="908050" y="2369659"/>
                </a:cubicBezTo>
                <a:cubicBezTo>
                  <a:pt x="901614" y="2371498"/>
                  <a:pt x="895350" y="2373892"/>
                  <a:pt x="889000" y="2376009"/>
                </a:cubicBezTo>
                <a:cubicBezTo>
                  <a:pt x="688313" y="2392733"/>
                  <a:pt x="757451" y="2388709"/>
                  <a:pt x="393700" y="2388709"/>
                </a:cubicBezTo>
                <a:cubicBezTo>
                  <a:pt x="382907" y="2388709"/>
                  <a:pt x="372533" y="2384476"/>
                  <a:pt x="361950" y="2382359"/>
                </a:cubicBezTo>
                <a:cubicBezTo>
                  <a:pt x="261184" y="2373198"/>
                  <a:pt x="324885" y="2382598"/>
                  <a:pt x="241300" y="2363309"/>
                </a:cubicBezTo>
                <a:cubicBezTo>
                  <a:pt x="227844" y="2360204"/>
                  <a:pt x="204373" y="2357546"/>
                  <a:pt x="190500" y="2350609"/>
                </a:cubicBezTo>
                <a:cubicBezTo>
                  <a:pt x="183674" y="2347196"/>
                  <a:pt x="178276" y="2341322"/>
                  <a:pt x="171450" y="2337909"/>
                </a:cubicBezTo>
                <a:cubicBezTo>
                  <a:pt x="165463" y="2334916"/>
                  <a:pt x="157969" y="2335272"/>
                  <a:pt x="152400" y="2331559"/>
                </a:cubicBezTo>
                <a:cubicBezTo>
                  <a:pt x="137732" y="2321780"/>
                  <a:pt x="130021" y="2307516"/>
                  <a:pt x="120650" y="2293459"/>
                </a:cubicBezTo>
                <a:cubicBezTo>
                  <a:pt x="104651" y="2269461"/>
                  <a:pt x="103834" y="2214203"/>
                  <a:pt x="101600" y="2191859"/>
                </a:cubicBezTo>
                <a:cubicBezTo>
                  <a:pt x="103717" y="2179159"/>
                  <a:pt x="105157" y="2166328"/>
                  <a:pt x="107950" y="2153759"/>
                </a:cubicBezTo>
                <a:cubicBezTo>
                  <a:pt x="109402" y="2147225"/>
                  <a:pt x="113720" y="2141377"/>
                  <a:pt x="114300" y="2134709"/>
                </a:cubicBezTo>
                <a:cubicBezTo>
                  <a:pt x="117972" y="2092482"/>
                  <a:pt x="118533" y="2050042"/>
                  <a:pt x="120650" y="2007709"/>
                </a:cubicBezTo>
                <a:cubicBezTo>
                  <a:pt x="118533" y="1992892"/>
                  <a:pt x="117235" y="1977935"/>
                  <a:pt x="114300" y="1963259"/>
                </a:cubicBezTo>
                <a:cubicBezTo>
                  <a:pt x="113794" y="1960730"/>
                  <a:pt x="112800" y="1958314"/>
                  <a:pt x="111839" y="1955874"/>
                </a:cubicBezTo>
                <a:lnTo>
                  <a:pt x="88900" y="1955874"/>
                </a:lnTo>
                <a:lnTo>
                  <a:pt x="88900" y="1728309"/>
                </a:lnTo>
                <a:lnTo>
                  <a:pt x="82550" y="1696559"/>
                </a:lnTo>
                <a:cubicBezTo>
                  <a:pt x="82550" y="1641485"/>
                  <a:pt x="86783" y="1586492"/>
                  <a:pt x="88900" y="1531459"/>
                </a:cubicBezTo>
                <a:cubicBezTo>
                  <a:pt x="84968" y="1511798"/>
                  <a:pt x="82871" y="1501204"/>
                  <a:pt x="81870" y="1496082"/>
                </a:cubicBezTo>
                <a:cubicBezTo>
                  <a:pt x="80952" y="1491358"/>
                  <a:pt x="81036" y="1491851"/>
                  <a:pt x="81870" y="1496082"/>
                </a:cubicBezTo>
                <a:cubicBezTo>
                  <a:pt x="83364" y="1503906"/>
                  <a:pt x="85621" y="1516705"/>
                  <a:pt x="76200" y="1474309"/>
                </a:cubicBezTo>
                <a:cubicBezTo>
                  <a:pt x="73859" y="1463773"/>
                  <a:pt x="71967" y="1453142"/>
                  <a:pt x="69850" y="1442559"/>
                </a:cubicBezTo>
                <a:cubicBezTo>
                  <a:pt x="68537" y="1435995"/>
                  <a:pt x="65617" y="1429859"/>
                  <a:pt x="63500" y="1423509"/>
                </a:cubicBezTo>
                <a:cubicBezTo>
                  <a:pt x="59267" y="1410809"/>
                  <a:pt x="53810" y="1398453"/>
                  <a:pt x="50800" y="1385409"/>
                </a:cubicBezTo>
                <a:cubicBezTo>
                  <a:pt x="47435" y="1370825"/>
                  <a:pt x="46567" y="1355776"/>
                  <a:pt x="44450" y="1340959"/>
                </a:cubicBezTo>
                <a:cubicBezTo>
                  <a:pt x="20300" y="1171910"/>
                  <a:pt x="41125" y="1399329"/>
                  <a:pt x="25400" y="1194909"/>
                </a:cubicBezTo>
                <a:cubicBezTo>
                  <a:pt x="25400" y="1194909"/>
                  <a:pt x="17175" y="1144068"/>
                  <a:pt x="12700" y="1118709"/>
                </a:cubicBezTo>
                <a:cubicBezTo>
                  <a:pt x="2507" y="1060948"/>
                  <a:pt x="0" y="1082423"/>
                  <a:pt x="0" y="991709"/>
                </a:cubicBezTo>
                <a:cubicBezTo>
                  <a:pt x="0" y="978834"/>
                  <a:pt x="4233" y="966309"/>
                  <a:pt x="6350" y="953609"/>
                </a:cubicBezTo>
                <a:cubicBezTo>
                  <a:pt x="14114" y="938082"/>
                  <a:pt x="20531" y="922622"/>
                  <a:pt x="31750" y="909159"/>
                </a:cubicBezTo>
                <a:cubicBezTo>
                  <a:pt x="43689" y="894832"/>
                  <a:pt x="53957" y="886491"/>
                  <a:pt x="69850" y="877409"/>
                </a:cubicBezTo>
                <a:cubicBezTo>
                  <a:pt x="78069" y="872713"/>
                  <a:pt x="86387" y="868033"/>
                  <a:pt x="95250" y="864709"/>
                </a:cubicBezTo>
                <a:cubicBezTo>
                  <a:pt x="103422" y="861645"/>
                  <a:pt x="112478" y="861423"/>
                  <a:pt x="120650" y="858359"/>
                </a:cubicBezTo>
                <a:cubicBezTo>
                  <a:pt x="129513" y="855035"/>
                  <a:pt x="137187" y="848983"/>
                  <a:pt x="146050" y="845659"/>
                </a:cubicBezTo>
                <a:cubicBezTo>
                  <a:pt x="154222" y="842595"/>
                  <a:pt x="163428" y="842747"/>
                  <a:pt x="171450" y="839309"/>
                </a:cubicBezTo>
                <a:cubicBezTo>
                  <a:pt x="178465" y="836303"/>
                  <a:pt x="184150" y="830842"/>
                  <a:pt x="190500" y="826609"/>
                </a:cubicBezTo>
                <a:cubicBezTo>
                  <a:pt x="201639" y="819183"/>
                  <a:pt x="215900" y="818142"/>
                  <a:pt x="228600" y="813909"/>
                </a:cubicBezTo>
                <a:cubicBezTo>
                  <a:pt x="243080" y="809082"/>
                  <a:pt x="253357" y="795922"/>
                  <a:pt x="266700" y="788509"/>
                </a:cubicBezTo>
                <a:cubicBezTo>
                  <a:pt x="272551" y="785258"/>
                  <a:pt x="279598" y="784796"/>
                  <a:pt x="285750" y="782159"/>
                </a:cubicBezTo>
                <a:cubicBezTo>
                  <a:pt x="308308" y="772491"/>
                  <a:pt x="311068" y="769514"/>
                  <a:pt x="330200" y="756759"/>
                </a:cubicBezTo>
                <a:cubicBezTo>
                  <a:pt x="335699" y="755384"/>
                  <a:pt x="367565" y="748108"/>
                  <a:pt x="374650" y="744059"/>
                </a:cubicBezTo>
                <a:cubicBezTo>
                  <a:pt x="383839" y="738808"/>
                  <a:pt x="391438" y="731160"/>
                  <a:pt x="400050" y="725009"/>
                </a:cubicBezTo>
                <a:cubicBezTo>
                  <a:pt x="406260" y="720573"/>
                  <a:pt x="413237" y="717195"/>
                  <a:pt x="419100" y="712309"/>
                </a:cubicBezTo>
                <a:cubicBezTo>
                  <a:pt x="437435" y="697030"/>
                  <a:pt x="438363" y="692940"/>
                  <a:pt x="450850" y="674209"/>
                </a:cubicBezTo>
                <a:cubicBezTo>
                  <a:pt x="457200" y="669976"/>
                  <a:pt x="464037" y="666395"/>
                  <a:pt x="469900" y="661509"/>
                </a:cubicBezTo>
                <a:cubicBezTo>
                  <a:pt x="481937" y="651478"/>
                  <a:pt x="494514" y="637680"/>
                  <a:pt x="501650" y="623409"/>
                </a:cubicBezTo>
                <a:cubicBezTo>
                  <a:pt x="504643" y="617422"/>
                  <a:pt x="505883" y="610709"/>
                  <a:pt x="508000" y="604359"/>
                </a:cubicBezTo>
                <a:cubicBezTo>
                  <a:pt x="514350" y="600126"/>
                  <a:pt x="522083" y="597453"/>
                  <a:pt x="527050" y="591659"/>
                </a:cubicBezTo>
                <a:cubicBezTo>
                  <a:pt x="535082" y="582288"/>
                  <a:pt x="539750" y="570492"/>
                  <a:pt x="546100" y="559909"/>
                </a:cubicBezTo>
                <a:cubicBezTo>
                  <a:pt x="553953" y="546821"/>
                  <a:pt x="567798" y="536617"/>
                  <a:pt x="571500" y="521809"/>
                </a:cubicBezTo>
                <a:cubicBezTo>
                  <a:pt x="585151" y="467206"/>
                  <a:pt x="577302" y="427974"/>
                  <a:pt x="571500" y="375759"/>
                </a:cubicBezTo>
                <a:cubicBezTo>
                  <a:pt x="569383" y="367292"/>
                  <a:pt x="567043" y="358878"/>
                  <a:pt x="565150" y="350359"/>
                </a:cubicBezTo>
                <a:cubicBezTo>
                  <a:pt x="562809" y="339823"/>
                  <a:pt x="561418" y="329080"/>
                  <a:pt x="558800" y="318609"/>
                </a:cubicBezTo>
                <a:cubicBezTo>
                  <a:pt x="557177" y="312115"/>
                  <a:pt x="553902" y="306093"/>
                  <a:pt x="552450" y="299559"/>
                </a:cubicBezTo>
                <a:cubicBezTo>
                  <a:pt x="549657" y="286990"/>
                  <a:pt x="548893" y="274028"/>
                  <a:pt x="546100" y="261459"/>
                </a:cubicBezTo>
                <a:cubicBezTo>
                  <a:pt x="544648" y="254925"/>
                  <a:pt x="541202" y="248943"/>
                  <a:pt x="539750" y="242409"/>
                </a:cubicBezTo>
                <a:cubicBezTo>
                  <a:pt x="536957" y="229840"/>
                  <a:pt x="535221" y="217055"/>
                  <a:pt x="533400" y="204309"/>
                </a:cubicBezTo>
                <a:cubicBezTo>
                  <a:pt x="530660" y="185129"/>
                  <a:pt x="519912" y="154691"/>
                  <a:pt x="533400" y="134459"/>
                </a:cubicBezTo>
                <a:cubicBezTo>
                  <a:pt x="538381" y="126987"/>
                  <a:pt x="546100" y="121759"/>
                  <a:pt x="552450" y="115409"/>
                </a:cubicBezTo>
                <a:cubicBezTo>
                  <a:pt x="578740" y="106646"/>
                  <a:pt x="565931" y="112772"/>
                  <a:pt x="590550" y="96359"/>
                </a:cubicBezTo>
                <a:cubicBezTo>
                  <a:pt x="603250" y="87892"/>
                  <a:pt x="617163" y="81010"/>
                  <a:pt x="628650" y="70959"/>
                </a:cubicBezTo>
                <a:cubicBezTo>
                  <a:pt x="651424" y="51031"/>
                  <a:pt x="638940" y="55314"/>
                  <a:pt x="640134" y="46889"/>
                </a:cubicBezTo>
                <a:lnTo>
                  <a:pt x="647700" y="32859"/>
                </a:lnTo>
                <a:cubicBezTo>
                  <a:pt x="656680" y="20885"/>
                  <a:pt x="659342" y="5342"/>
                  <a:pt x="679450" y="1109"/>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1" name="Picture 2"/>
          <p:cNvPicPr>
            <a:picLocks noChangeAspect="1" noChangeArrowheads="1"/>
          </p:cNvPicPr>
          <p:nvPr/>
        </p:nvPicPr>
        <p:blipFill>
          <a:blip r:embed="rId11"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755729" y="3408447"/>
            <a:ext cx="526293" cy="2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2" name="Picture 2"/>
          <p:cNvPicPr>
            <a:picLocks noChangeAspect="1" noChangeArrowheads="1"/>
          </p:cNvPicPr>
          <p:nvPr/>
        </p:nvPicPr>
        <p:blipFill rotWithShape="1">
          <a:blip r:embed="rId12" cstate="print">
            <a:duotone>
              <a:prstClr val="black"/>
              <a:schemeClr val="accent1">
                <a:tint val="45000"/>
                <a:satMod val="400000"/>
              </a:schemeClr>
            </a:duotone>
            <a:extLst>
              <a:ext uri="{28A0092B-C50C-407E-A947-70E740481C1C}">
                <a14:useLocalDpi xmlns:a14="http://schemas.microsoft.com/office/drawing/2010/main" val="0"/>
              </a:ext>
            </a:extLst>
          </a:blip>
          <a:srcRect l="1" r="47876"/>
          <a:stretch/>
        </p:blipFill>
        <p:spPr bwMode="auto">
          <a:xfrm>
            <a:off x="7755729" y="3966156"/>
            <a:ext cx="274320" cy="2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3" name="Picture 2"/>
          <p:cNvPicPr>
            <a:picLocks noChangeAspect="1" noChangeArrowheads="1"/>
          </p:cNvPicPr>
          <p:nvPr/>
        </p:nvPicPr>
        <p:blipFill rotWithShape="1">
          <a:blip r:embed="rId11" cstate="print">
            <a:duotone>
              <a:prstClr val="black"/>
              <a:schemeClr val="accent1">
                <a:tint val="45000"/>
                <a:satMod val="400000"/>
              </a:schemeClr>
            </a:duotone>
            <a:extLst>
              <a:ext uri="{28A0092B-C50C-407E-A947-70E740481C1C}">
                <a14:useLocalDpi xmlns:a14="http://schemas.microsoft.com/office/drawing/2010/main" val="0"/>
              </a:ext>
            </a:extLst>
          </a:blip>
          <a:srcRect r="20636"/>
          <a:stretch/>
        </p:blipFill>
        <p:spPr bwMode="auto">
          <a:xfrm>
            <a:off x="7755730" y="3675626"/>
            <a:ext cx="417686" cy="2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5" name="Down Arrow 374"/>
          <p:cNvSpPr/>
          <p:nvPr/>
        </p:nvSpPr>
        <p:spPr>
          <a:xfrm rot="10800000" flipV="1">
            <a:off x="7409795" y="3934692"/>
            <a:ext cx="277091" cy="290945"/>
          </a:xfrm>
          <a:prstGeom prst="downArrow">
            <a:avLst/>
          </a:prstGeom>
          <a:solidFill>
            <a:srgbClr val="4F62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8" name="Oval 377"/>
          <p:cNvSpPr/>
          <p:nvPr/>
        </p:nvSpPr>
        <p:spPr>
          <a:xfrm>
            <a:off x="7077074" y="3600062"/>
            <a:ext cx="1245181" cy="366094"/>
          </a:xfrm>
          <a:prstGeom prst="ellipse">
            <a:avLst/>
          </a:prstGeom>
          <a:noFill/>
          <a:ln w="22225">
            <a:solidFill>
              <a:srgbClr val="01D5FF">
                <a:alpha val="70000"/>
              </a:srgbClr>
            </a:solidFill>
            <a:miter lim="800000"/>
            <a:headEnd/>
            <a:tailEnd/>
          </a:ln>
          <a:effectLst>
            <a:glow rad="38100">
              <a:srgbClr val="01D5FF">
                <a:alpha val="51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25" name="Rectangle 24" hidden="1"/>
          <p:cNvSpPr/>
          <p:nvPr/>
        </p:nvSpPr>
        <p:spPr>
          <a:xfrm>
            <a:off x="1895475" y="2209800"/>
            <a:ext cx="3570444" cy="1954708"/>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Rectangle 238"/>
          <p:cNvSpPr/>
          <p:nvPr/>
        </p:nvSpPr>
        <p:spPr>
          <a:xfrm>
            <a:off x="1104900" y="5695017"/>
            <a:ext cx="5275657" cy="40098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6442242" y="2726142"/>
            <a:ext cx="2225508" cy="584775"/>
          </a:xfrm>
          <a:prstGeom prst="rect">
            <a:avLst/>
          </a:prstGeom>
          <a:noFill/>
        </p:spPr>
        <p:txBody>
          <a:bodyPr wrap="square" rtlCol="0">
            <a:spAutoFit/>
          </a:bodyPr>
          <a:lstStyle/>
          <a:p>
            <a:r>
              <a:rPr lang="en-US" sz="1600" b="1" i="1" u="sng" dirty="0">
                <a:solidFill>
                  <a:srgbClr val="4F627F"/>
                </a:solidFill>
                <a:latin typeface="Arial" panose="020B0604020202020204" pitchFamily="34" charset="0"/>
                <a:cs typeface="Arial" panose="020B0604020202020204" pitchFamily="34" charset="0"/>
              </a:rPr>
              <a:t>Income</a:t>
            </a:r>
            <a:r>
              <a:rPr lang="en-US" sz="1600" b="1" dirty="0">
                <a:solidFill>
                  <a:srgbClr val="4F627F"/>
                </a:solidFill>
                <a:latin typeface="Arial" panose="020B0604020202020204" pitchFamily="34" charset="0"/>
                <a:cs typeface="Arial" panose="020B0604020202020204" pitchFamily="34" charset="0"/>
              </a:rPr>
              <a:t> limits for actual households:</a:t>
            </a:r>
          </a:p>
        </p:txBody>
      </p:sp>
      <p:sp>
        <p:nvSpPr>
          <p:cNvPr id="252" name="Rectangle 251"/>
          <p:cNvSpPr/>
          <p:nvPr/>
        </p:nvSpPr>
        <p:spPr>
          <a:xfrm>
            <a:off x="6400800" y="2726141"/>
            <a:ext cx="2130271" cy="562937"/>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Oval 253"/>
          <p:cNvSpPr/>
          <p:nvPr/>
        </p:nvSpPr>
        <p:spPr>
          <a:xfrm>
            <a:off x="2386075" y="3366655"/>
            <a:ext cx="1495749" cy="308972"/>
          </a:xfrm>
          <a:prstGeom prst="ellipse">
            <a:avLst/>
          </a:prstGeom>
          <a:noFill/>
          <a:ln w="22225">
            <a:solidFill>
              <a:srgbClr val="01D5FF">
                <a:alpha val="70000"/>
              </a:srgbClr>
            </a:solidFill>
            <a:miter lim="800000"/>
            <a:headEnd/>
            <a:tailEnd/>
          </a:ln>
          <a:effectLst>
            <a:glow rad="38100">
              <a:srgbClr val="01D5FF">
                <a:alpha val="51000"/>
              </a:srgbClr>
            </a:glow>
          </a:effectLst>
        </p:spPr>
        <p:txBody>
          <a:bodyPr wrap="none" anchor="ctr"/>
          <a:lstStyle/>
          <a:p>
            <a:pPr algn="ctr" fontAlgn="base">
              <a:spcBef>
                <a:spcPct val="0"/>
              </a:spcBef>
              <a:spcAft>
                <a:spcPct val="0"/>
              </a:spcAft>
            </a:pPr>
            <a:endParaRPr lang="en-US" dirty="0">
              <a:solidFill>
                <a:prstClr val="black"/>
              </a:solidFill>
            </a:endParaRPr>
          </a:p>
        </p:txBody>
      </p:sp>
      <p:cxnSp>
        <p:nvCxnSpPr>
          <p:cNvPr id="498" name="Straight Connector 497"/>
          <p:cNvCxnSpPr/>
          <p:nvPr/>
        </p:nvCxnSpPr>
        <p:spPr>
          <a:xfrm>
            <a:off x="7086600" y="5621048"/>
            <a:ext cx="914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Straight Connector 516"/>
          <p:cNvCxnSpPr/>
          <p:nvPr/>
        </p:nvCxnSpPr>
        <p:spPr>
          <a:xfrm>
            <a:off x="6400800" y="5621048"/>
            <a:ext cx="79552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0" name="TextBox 229"/>
          <p:cNvSpPr txBox="1"/>
          <p:nvPr/>
        </p:nvSpPr>
        <p:spPr>
          <a:xfrm>
            <a:off x="7162800" y="4231317"/>
            <a:ext cx="868900" cy="461665"/>
          </a:xfrm>
          <a:prstGeom prst="rect">
            <a:avLst/>
          </a:prstGeom>
          <a:noFill/>
        </p:spPr>
        <p:txBody>
          <a:bodyPr wrap="square" rtlCol="0">
            <a:spAutoFit/>
          </a:bodyPr>
          <a:lstStyle/>
          <a:p>
            <a:pPr algn="r"/>
            <a:r>
              <a:rPr lang="en-US" sz="2400" b="1" spc="-150" dirty="0">
                <a:solidFill>
                  <a:schemeClr val="bg1">
                    <a:lumMod val="85000"/>
                  </a:schemeClr>
                </a:solidFill>
                <a:effectLst>
                  <a:glow rad="190500">
                    <a:schemeClr val="bg1"/>
                  </a:glow>
                </a:effectLst>
                <a:latin typeface="Arial Black" panose="020B0A04020102020204" pitchFamily="34" charset="0"/>
                <a:cs typeface="Arial" pitchFamily="34" charset="0"/>
              </a:rPr>
              <a:t>30</a:t>
            </a:r>
            <a:r>
              <a:rPr lang="en-US" b="1" spc="-150" dirty="0">
                <a:solidFill>
                  <a:schemeClr val="bg1">
                    <a:lumMod val="85000"/>
                  </a:schemeClr>
                </a:solidFill>
                <a:effectLst>
                  <a:glow rad="190500">
                    <a:schemeClr val="bg1"/>
                  </a:glow>
                </a:effectLst>
                <a:latin typeface="Arial Black" panose="020B0A04020102020204" pitchFamily="34" charset="0"/>
                <a:cs typeface="Arial" pitchFamily="34" charset="0"/>
              </a:rPr>
              <a:t>%</a:t>
            </a:r>
            <a:endParaRPr lang="en-US" sz="1600" b="1" spc="-150" dirty="0">
              <a:solidFill>
                <a:schemeClr val="bg1">
                  <a:lumMod val="85000"/>
                </a:schemeClr>
              </a:solidFill>
              <a:effectLst>
                <a:glow rad="190500">
                  <a:schemeClr val="bg1"/>
                </a:glow>
              </a:effectLst>
              <a:latin typeface="Arial Black" panose="020B0A04020102020204" pitchFamily="34" charset="0"/>
              <a:cs typeface="Arial" pitchFamily="34" charset="0"/>
            </a:endParaRPr>
          </a:p>
        </p:txBody>
      </p:sp>
      <p:sp>
        <p:nvSpPr>
          <p:cNvPr id="91" name="TextBox 90"/>
          <p:cNvSpPr txBox="1"/>
          <p:nvPr/>
        </p:nvSpPr>
        <p:spPr>
          <a:xfrm>
            <a:off x="7162800" y="4231317"/>
            <a:ext cx="868900" cy="461665"/>
          </a:xfrm>
          <a:prstGeom prst="rect">
            <a:avLst/>
          </a:prstGeom>
          <a:noFill/>
        </p:spPr>
        <p:txBody>
          <a:bodyPr wrap="square" rtlCol="0">
            <a:spAutoFit/>
          </a:bodyPr>
          <a:lstStyle/>
          <a:p>
            <a:pPr algn="r"/>
            <a:r>
              <a:rPr lang="en-US" sz="2400" b="1" spc="-150" dirty="0">
                <a:solidFill>
                  <a:srgbClr val="4A7EBB"/>
                </a:solidFill>
                <a:effectLst/>
                <a:latin typeface="Arial Black" panose="020B0A04020102020204" pitchFamily="34" charset="0"/>
                <a:cs typeface="Arial" pitchFamily="34" charset="0"/>
              </a:rPr>
              <a:t>30</a:t>
            </a:r>
            <a:r>
              <a:rPr lang="en-US" b="1" spc="-150" dirty="0">
                <a:solidFill>
                  <a:srgbClr val="4A7EBB"/>
                </a:solidFill>
                <a:effectLst/>
                <a:latin typeface="Arial Black" panose="020B0A04020102020204" pitchFamily="34" charset="0"/>
                <a:cs typeface="Arial" pitchFamily="34" charset="0"/>
              </a:rPr>
              <a:t>%</a:t>
            </a:r>
            <a:endParaRPr lang="en-US" sz="1600" b="1" spc="-150" dirty="0">
              <a:solidFill>
                <a:srgbClr val="4A7EBB"/>
              </a:solidFill>
              <a:effectLst/>
              <a:latin typeface="Arial Black" panose="020B0A04020102020204" pitchFamily="34" charset="0"/>
              <a:cs typeface="Arial" pitchFamily="34" charset="0"/>
            </a:endParaRPr>
          </a:p>
        </p:txBody>
      </p:sp>
      <p:sp>
        <p:nvSpPr>
          <p:cNvPr id="92" name="Oval 91"/>
          <p:cNvSpPr/>
          <p:nvPr/>
        </p:nvSpPr>
        <p:spPr>
          <a:xfrm>
            <a:off x="3232650" y="5668380"/>
            <a:ext cx="1739399" cy="393573"/>
          </a:xfrm>
          <a:prstGeom prst="ellipse">
            <a:avLst/>
          </a:prstGeom>
          <a:noFill/>
          <a:ln w="22225">
            <a:solidFill>
              <a:srgbClr val="01D5FF">
                <a:alpha val="70000"/>
              </a:srgbClr>
            </a:solidFill>
            <a:miter lim="800000"/>
            <a:headEnd/>
            <a:tailEnd/>
          </a:ln>
          <a:effectLst>
            <a:glow rad="38100">
              <a:srgbClr val="01D5FF">
                <a:alpha val="51000"/>
              </a:srgbClr>
            </a:glow>
          </a:effectLst>
        </p:spPr>
        <p:txBody>
          <a:bodyPr wrap="none" anchor="ctr"/>
          <a:lstStyle/>
          <a:p>
            <a:pPr algn="ctr" fontAlgn="base">
              <a:spcBef>
                <a:spcPct val="0"/>
              </a:spcBef>
              <a:spcAft>
                <a:spcPct val="0"/>
              </a:spcAft>
            </a:pPr>
            <a:endParaRPr lang="en-US" dirty="0">
              <a:solidFill>
                <a:prstClr val="black"/>
              </a:solidFill>
            </a:endParaRPr>
          </a:p>
        </p:txBody>
      </p:sp>
      <p:pic>
        <p:nvPicPr>
          <p:cNvPr id="12" name="Picture 11"/>
          <p:cNvPicPr>
            <a:picLocks noChangeAspect="1"/>
          </p:cNvPicPr>
          <p:nvPr/>
        </p:nvPicPr>
        <p:blipFill>
          <a:blip r:embed="rId13"/>
          <a:stretch>
            <a:fillRect/>
          </a:stretch>
        </p:blipFill>
        <p:spPr>
          <a:xfrm>
            <a:off x="6828159" y="164336"/>
            <a:ext cx="1081172" cy="264459"/>
          </a:xfrm>
          <a:prstGeom prst="rect">
            <a:avLst/>
          </a:prstGeom>
          <a:ln w="3175">
            <a:solidFill>
              <a:schemeClr val="bg1">
                <a:lumMod val="50000"/>
              </a:schemeClr>
            </a:solidFill>
          </a:ln>
          <a:effectLst>
            <a:outerShdw blurRad="101600" dist="25400" dir="3600000" sx="102000" sy="102000" algn="ctr" rotWithShape="0">
              <a:prstClr val="black">
                <a:alpha val="40000"/>
              </a:prstClr>
            </a:outerShdw>
          </a:effectLst>
        </p:spPr>
      </p:pic>
      <p:sp>
        <p:nvSpPr>
          <p:cNvPr id="99" name="TextBox 98"/>
          <p:cNvSpPr txBox="1"/>
          <p:nvPr/>
        </p:nvSpPr>
        <p:spPr>
          <a:xfrm>
            <a:off x="6062627" y="2313772"/>
            <a:ext cx="2675011" cy="261610"/>
          </a:xfrm>
          <a:prstGeom prst="rect">
            <a:avLst/>
          </a:prstGeom>
          <a:noFill/>
        </p:spPr>
        <p:txBody>
          <a:bodyPr wrap="square" rtlCol="0">
            <a:spAutoFit/>
          </a:bodyPr>
          <a:lstStyle/>
          <a:p>
            <a:pPr algn="ctr"/>
            <a:r>
              <a:rPr lang="en-US" sz="1100" dirty="0">
                <a:latin typeface="Arial" pitchFamily="34" charset="0"/>
                <a:cs typeface="Arial" pitchFamily="34" charset="0"/>
              </a:rPr>
              <a:t>2022 MTSP Income Limits</a:t>
            </a:r>
          </a:p>
        </p:txBody>
      </p:sp>
      <p:pic>
        <p:nvPicPr>
          <p:cNvPr id="17" name="Picture 16">
            <a:extLst>
              <a:ext uri="{FF2B5EF4-FFF2-40B4-BE49-F238E27FC236}">
                <a16:creationId xmlns:a16="http://schemas.microsoft.com/office/drawing/2014/main" id="{659E9919-7D9B-AA0A-25CD-70EB953BFE09}"/>
              </a:ext>
            </a:extLst>
          </p:cNvPr>
          <p:cNvPicPr>
            <a:picLocks noChangeAspect="1"/>
          </p:cNvPicPr>
          <p:nvPr/>
        </p:nvPicPr>
        <p:blipFill>
          <a:blip r:embed="rId14"/>
          <a:stretch>
            <a:fillRect/>
          </a:stretch>
        </p:blipFill>
        <p:spPr>
          <a:xfrm>
            <a:off x="4444651" y="694463"/>
            <a:ext cx="2067820" cy="402076"/>
          </a:xfrm>
          <a:prstGeom prst="rect">
            <a:avLst/>
          </a:prstGeom>
          <a:ln w="3175">
            <a:solidFill>
              <a:schemeClr val="bg1">
                <a:lumMod val="50000"/>
              </a:schemeClr>
            </a:solidFill>
          </a:ln>
          <a:effectLst>
            <a:outerShdw blurRad="101600" dist="25400" dir="3600000" sx="102000" sy="102000" algn="ctr" rotWithShape="0">
              <a:prstClr val="black">
                <a:alpha val="40000"/>
              </a:prstClr>
            </a:outerShdw>
          </a:effectLst>
        </p:spPr>
      </p:pic>
      <p:pic>
        <p:nvPicPr>
          <p:cNvPr id="19" name="Picture 18">
            <a:extLst>
              <a:ext uri="{FF2B5EF4-FFF2-40B4-BE49-F238E27FC236}">
                <a16:creationId xmlns:a16="http://schemas.microsoft.com/office/drawing/2014/main" id="{5CE1855A-520A-3F98-7B52-311D69C26CB9}"/>
              </a:ext>
            </a:extLst>
          </p:cNvPr>
          <p:cNvPicPr>
            <a:picLocks noChangeAspect="1"/>
          </p:cNvPicPr>
          <p:nvPr/>
        </p:nvPicPr>
        <p:blipFill>
          <a:blip r:embed="rId15"/>
          <a:stretch>
            <a:fillRect/>
          </a:stretch>
        </p:blipFill>
        <p:spPr>
          <a:xfrm>
            <a:off x="6930554" y="784007"/>
            <a:ext cx="802467" cy="271735"/>
          </a:xfrm>
          <a:prstGeom prst="rect">
            <a:avLst/>
          </a:prstGeom>
          <a:ln w="3175">
            <a:solidFill>
              <a:schemeClr val="bg1">
                <a:lumMod val="50000"/>
              </a:schemeClr>
            </a:solidFill>
          </a:ln>
          <a:effectLst>
            <a:outerShdw blurRad="101600" dist="25400" dir="3600000" sx="102000" sy="102000" algn="ctr" rotWithShape="0">
              <a:prstClr val="black">
                <a:alpha val="40000"/>
              </a:prstClr>
            </a:outerShdw>
          </a:effectLst>
        </p:spPr>
      </p:pic>
      <p:sp>
        <p:nvSpPr>
          <p:cNvPr id="3" name="Date Placeholder 2">
            <a:extLst>
              <a:ext uri="{FF2B5EF4-FFF2-40B4-BE49-F238E27FC236}">
                <a16:creationId xmlns:a16="http://schemas.microsoft.com/office/drawing/2014/main" id="{D0678E77-82B7-6CFE-10B6-BB9045992F23}"/>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94CAD986-E9CB-0AC3-1B0B-5179E3C841B1}"/>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432107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502"/>
                                        </p:tgtEl>
                                        <p:attrNameLst>
                                          <p:attrName>style.visibility</p:attrName>
                                        </p:attrNameLst>
                                      </p:cBhvr>
                                      <p:to>
                                        <p:strVal val="visible"/>
                                      </p:to>
                                    </p:set>
                                    <p:anim calcmode="lin" valueType="num">
                                      <p:cBhvr>
                                        <p:cTn id="27" dur="700" fill="hold"/>
                                        <p:tgtEl>
                                          <p:spTgt spid="502"/>
                                        </p:tgtEl>
                                        <p:attrNameLst>
                                          <p:attrName>ppt_w</p:attrName>
                                        </p:attrNameLst>
                                      </p:cBhvr>
                                      <p:tavLst>
                                        <p:tav tm="0">
                                          <p:val>
                                            <p:strVal val="#ppt_w+.3"/>
                                          </p:val>
                                        </p:tav>
                                        <p:tav tm="100000">
                                          <p:val>
                                            <p:strVal val="#ppt_w"/>
                                          </p:val>
                                        </p:tav>
                                      </p:tavLst>
                                    </p:anim>
                                    <p:anim calcmode="lin" valueType="num">
                                      <p:cBhvr>
                                        <p:cTn id="28" dur="700" fill="hold"/>
                                        <p:tgtEl>
                                          <p:spTgt spid="502"/>
                                        </p:tgtEl>
                                        <p:attrNameLst>
                                          <p:attrName>ppt_h</p:attrName>
                                        </p:attrNameLst>
                                      </p:cBhvr>
                                      <p:tavLst>
                                        <p:tav tm="0">
                                          <p:val>
                                            <p:strVal val="#ppt_h"/>
                                          </p:val>
                                        </p:tav>
                                        <p:tav tm="100000">
                                          <p:val>
                                            <p:strVal val="#ppt_h"/>
                                          </p:val>
                                        </p:tav>
                                      </p:tavLst>
                                    </p:anim>
                                    <p:animEffect transition="in" filter="fade">
                                      <p:cBhvr>
                                        <p:cTn id="29" dur="700"/>
                                        <p:tgtEl>
                                          <p:spTgt spid="50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2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1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5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9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99"/>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06"/>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508"/>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2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11"/>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1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229"/>
                                        </p:tgtEl>
                                        <p:attrNameLst>
                                          <p:attrName>style.visibility</p:attrName>
                                        </p:attrNameLst>
                                      </p:cBhvr>
                                      <p:to>
                                        <p:strVal val="hidden"/>
                                      </p:to>
                                    </p:set>
                                  </p:childTnLst>
                                </p:cTn>
                              </p:par>
                              <p:par>
                                <p:cTn id="80" presetID="1" presetClass="entr" presetSubtype="0" fill="hold" nodeType="withEffect">
                                  <p:stCondLst>
                                    <p:cond delay="0"/>
                                  </p:stCondLst>
                                  <p:childTnLst>
                                    <p:set>
                                      <p:cBhvr>
                                        <p:cTn id="81" dur="1" fill="hold">
                                          <p:stCondLst>
                                            <p:cond delay="0"/>
                                          </p:stCondLst>
                                        </p:cTn>
                                        <p:tgtEl>
                                          <p:spTgt spid="23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3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78"/>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3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childTnLst>
                                </p:cTn>
                              </p:par>
                              <p:par>
                                <p:cTn id="92" presetID="1" presetClass="exit" presetSubtype="0" fill="hold" grpId="1" nodeType="withEffect">
                                  <p:stCondLst>
                                    <p:cond delay="0"/>
                                  </p:stCondLst>
                                  <p:childTnLst>
                                    <p:set>
                                      <p:cBhvr>
                                        <p:cTn id="93" dur="1" fill="hold">
                                          <p:stCondLst>
                                            <p:cond delay="0"/>
                                          </p:stCondLst>
                                        </p:cTn>
                                        <p:tgtEl>
                                          <p:spTgt spid="254"/>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92"/>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370"/>
                                        </p:tgtEl>
                                        <p:attrNameLst>
                                          <p:attrName>style.visibility</p:attrName>
                                        </p:attrNameLst>
                                      </p:cBhvr>
                                      <p:to>
                                        <p:strVal val="visible"/>
                                      </p:to>
                                    </p:set>
                                  </p:childTnLst>
                                </p:cTn>
                              </p:par>
                              <p:par>
                                <p:cTn id="100" presetID="1" presetClass="exit" presetSubtype="0" fill="hold" grpId="1" nodeType="withEffect">
                                  <p:stCondLst>
                                    <p:cond delay="0"/>
                                  </p:stCondLst>
                                  <p:childTnLst>
                                    <p:set>
                                      <p:cBhvr>
                                        <p:cTn id="101" dur="1" fill="hold">
                                          <p:stCondLst>
                                            <p:cond delay="0"/>
                                          </p:stCondLst>
                                        </p:cTn>
                                        <p:tgtEl>
                                          <p:spTgt spid="378"/>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233"/>
                                        </p:tgtEl>
                                        <p:attrNameLst>
                                          <p:attrName>style.visibility</p:attrName>
                                        </p:attrNameLst>
                                      </p:cBhvr>
                                      <p:to>
                                        <p:strVal val="hidden"/>
                                      </p:to>
                                    </p:set>
                                  </p:childTnLst>
                                </p:cTn>
                              </p:par>
                              <p:par>
                                <p:cTn id="104" presetID="1" presetClass="entr" presetSubtype="0" fill="hold" nodeType="withEffect">
                                  <p:stCondLst>
                                    <p:cond delay="0"/>
                                  </p:stCondLst>
                                  <p:childTnLst>
                                    <p:set>
                                      <p:cBhvr>
                                        <p:cTn id="105" dur="1" fill="hold">
                                          <p:stCondLst>
                                            <p:cond delay="0"/>
                                          </p:stCondLst>
                                        </p:cTn>
                                        <p:tgtEl>
                                          <p:spTgt spid="231"/>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370"/>
                                        </p:tgtEl>
                                        <p:attrNameLst>
                                          <p:attrName>style.visibility</p:attrName>
                                        </p:attrNameLst>
                                      </p:cBhvr>
                                      <p:to>
                                        <p:strVal val="hidden"/>
                                      </p:to>
                                    </p:set>
                                  </p:childTnLst>
                                </p:cTn>
                              </p:par>
                              <p:par>
                                <p:cTn id="110" presetID="1" presetClass="entr" presetSubtype="0" fill="hold" grpId="0" nodeType="withEffect">
                                  <p:stCondLst>
                                    <p:cond delay="0"/>
                                  </p:stCondLst>
                                  <p:childTnLst>
                                    <p:set>
                                      <p:cBhvr>
                                        <p:cTn id="111" dur="1" fill="hold">
                                          <p:stCondLst>
                                            <p:cond delay="0"/>
                                          </p:stCondLst>
                                        </p:cTn>
                                        <p:tgtEl>
                                          <p:spTgt spid="375"/>
                                        </p:tgtEl>
                                        <p:attrNameLst>
                                          <p:attrName>style.visibility</p:attrName>
                                        </p:attrNameLst>
                                      </p:cBhvr>
                                      <p:to>
                                        <p:strVal val="visible"/>
                                      </p:to>
                                    </p:set>
                                  </p:childTnLst>
                                </p:cTn>
                              </p:par>
                              <p:par>
                                <p:cTn id="112" presetID="1" presetClass="exit" presetSubtype="0" fill="hold" nodeType="withEffect">
                                  <p:stCondLst>
                                    <p:cond delay="0"/>
                                  </p:stCondLst>
                                  <p:childTnLst>
                                    <p:set>
                                      <p:cBhvr>
                                        <p:cTn id="113" dur="1" fill="hold">
                                          <p:stCondLst>
                                            <p:cond delay="0"/>
                                          </p:stCondLst>
                                        </p:cTn>
                                        <p:tgtEl>
                                          <p:spTgt spid="231"/>
                                        </p:tgtEl>
                                        <p:attrNameLst>
                                          <p:attrName>style.visibility</p:attrName>
                                        </p:attrNameLst>
                                      </p:cBhvr>
                                      <p:to>
                                        <p:strVal val="hidden"/>
                                      </p:to>
                                    </p:set>
                                  </p:childTnLst>
                                </p:cTn>
                              </p:par>
                              <p:par>
                                <p:cTn id="114" presetID="1" presetClass="entr" presetSubtype="0" fill="hold" nodeType="withEffect">
                                  <p:stCondLst>
                                    <p:cond delay="0"/>
                                  </p:stCondLst>
                                  <p:childTnLst>
                                    <p:set>
                                      <p:cBhvr>
                                        <p:cTn id="115" dur="1" fill="hold">
                                          <p:stCondLst>
                                            <p:cond delay="0"/>
                                          </p:stCondLst>
                                        </p:cTn>
                                        <p:tgtEl>
                                          <p:spTgt spid="232"/>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xit" presetSubtype="0" fill="hold" grpId="1" nodeType="clickEffect">
                                  <p:stCondLst>
                                    <p:cond delay="0"/>
                                  </p:stCondLst>
                                  <p:childTnLst>
                                    <p:set>
                                      <p:cBhvr>
                                        <p:cTn id="119" dur="1" fill="hold">
                                          <p:stCondLst>
                                            <p:cond delay="0"/>
                                          </p:stCondLst>
                                        </p:cTn>
                                        <p:tgtEl>
                                          <p:spTgt spid="375"/>
                                        </p:tgtEl>
                                        <p:attrNameLst>
                                          <p:attrName>style.visibility</p:attrName>
                                        </p:attrNameLst>
                                      </p:cBhvr>
                                      <p:to>
                                        <p:strVal val="hidden"/>
                                      </p:to>
                                    </p:set>
                                  </p:childTnLst>
                                </p:cTn>
                              </p:par>
                              <p:par>
                                <p:cTn id="120" presetID="1" presetClass="entr" presetSubtype="0" fill="hold" grpId="0" nodeType="withEffect">
                                  <p:stCondLst>
                                    <p:cond delay="0"/>
                                  </p:stCondLst>
                                  <p:childTnLst>
                                    <p:set>
                                      <p:cBhvr>
                                        <p:cTn id="121" dur="1" fill="hold">
                                          <p:stCondLst>
                                            <p:cond delay="0"/>
                                          </p:stCondLst>
                                        </p:cTn>
                                        <p:tgtEl>
                                          <p:spTgt spid="377"/>
                                        </p:tgtEl>
                                        <p:attrNameLst>
                                          <p:attrName>style.visibility</p:attrName>
                                        </p:attrNameLst>
                                      </p:cBhvr>
                                      <p:to>
                                        <p:strVal val="visible"/>
                                      </p:to>
                                    </p:set>
                                  </p:childTnLst>
                                </p:cTn>
                              </p:par>
                              <p:par>
                                <p:cTn id="122" presetID="1" presetClass="exit" presetSubtype="0" fill="hold" nodeType="withEffect">
                                  <p:stCondLst>
                                    <p:cond delay="0"/>
                                  </p:stCondLst>
                                  <p:childTnLst>
                                    <p:set>
                                      <p:cBhvr>
                                        <p:cTn id="123" dur="1" fill="hold">
                                          <p:stCondLst>
                                            <p:cond delay="0"/>
                                          </p:stCondLst>
                                        </p:cTn>
                                        <p:tgtEl>
                                          <p:spTgt spid="232"/>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236"/>
                                        </p:tgtEl>
                                        <p:attrNameLst>
                                          <p:attrName>style.visibility</p:attrName>
                                        </p:attrNameLst>
                                      </p:cBhvr>
                                      <p:to>
                                        <p:strVal val="hidden"/>
                                      </p:to>
                                    </p:set>
                                  </p:childTnLst>
                                </p:cTn>
                              </p:par>
                              <p:par>
                                <p:cTn id="126" presetID="1" presetClass="entr" presetSubtype="0" fill="hold" grpId="0" nodeType="withEffect">
                                  <p:stCondLst>
                                    <p:cond delay="0"/>
                                  </p:stCondLst>
                                  <p:childTnLst>
                                    <p:set>
                                      <p:cBhvr>
                                        <p:cTn id="127" dur="1" fill="hold">
                                          <p:stCondLst>
                                            <p:cond delay="0"/>
                                          </p:stCondLst>
                                        </p:cTn>
                                        <p:tgtEl>
                                          <p:spTgt spid="252"/>
                                        </p:tgtEl>
                                        <p:attrNameLst>
                                          <p:attrName>style.visibility</p:attrName>
                                        </p:attrNameLst>
                                      </p:cBhvr>
                                      <p:to>
                                        <p:strVal val="visible"/>
                                      </p:to>
                                    </p:set>
                                  </p:childTnLst>
                                </p:cTn>
                              </p:par>
                              <p:par>
                                <p:cTn id="128" presetID="1" presetClass="exit" presetSubtype="0" fill="hold" grpId="1" nodeType="withEffect">
                                  <p:stCondLst>
                                    <p:cond delay="0"/>
                                  </p:stCondLst>
                                  <p:childTnLst>
                                    <p:set>
                                      <p:cBhvr>
                                        <p:cTn id="129"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04" grpId="0"/>
      <p:bldP spid="510" grpId="0"/>
      <p:bldP spid="509" grpId="0" animBg="1"/>
      <p:bldP spid="495" grpId="0" animBg="1"/>
      <p:bldP spid="502" grpId="0"/>
      <p:bldP spid="506" grpId="0"/>
      <p:bldP spid="512" grpId="0"/>
      <p:bldP spid="516" grpId="0"/>
      <p:bldP spid="370" grpId="0" animBg="1"/>
      <p:bldP spid="370" grpId="1" animBg="1"/>
      <p:bldP spid="377" grpId="0" animBg="1"/>
      <p:bldP spid="223" grpId="0"/>
      <p:bldP spid="220" grpId="0"/>
      <p:bldP spid="229" grpId="0"/>
      <p:bldP spid="229" grpId="1"/>
      <p:bldP spid="236" grpId="0" animBg="1"/>
      <p:bldP spid="236" grpId="1" animBg="1"/>
      <p:bldP spid="375" grpId="0" animBg="1"/>
      <p:bldP spid="375" grpId="1" animBg="1"/>
      <p:bldP spid="378" grpId="0" animBg="1"/>
      <p:bldP spid="378" grpId="1" animBg="1"/>
      <p:bldP spid="25" grpId="0" animBg="1"/>
      <p:bldP spid="25" grpId="1" animBg="1"/>
      <p:bldP spid="239" grpId="0" animBg="1"/>
      <p:bldP spid="26" grpId="0"/>
      <p:bldP spid="252" grpId="0" animBg="1"/>
      <p:bldP spid="254" grpId="0" animBg="1"/>
      <p:bldP spid="254" grpId="1" animBg="1"/>
      <p:bldP spid="230" grpId="0"/>
      <p:bldP spid="91" grpId="0"/>
      <p:bldP spid="92" grpId="0" animBg="1"/>
      <p:bldP spid="92" grpId="1"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199" y="1197897"/>
            <a:ext cx="8059057" cy="3025059"/>
          </a:xfrm>
          <a:prstGeom prst="rect">
            <a:avLst/>
          </a:prstGeom>
          <a:noFill/>
        </p:spPr>
        <p:txBody>
          <a:bodyPr wrap="square" rtlCol="0">
            <a:spAutoFit/>
          </a:bodyPr>
          <a:lstStyle/>
          <a:p>
            <a:pPr>
              <a:lnSpc>
                <a:spcPts val="2300"/>
              </a:lnSpc>
              <a:spcBef>
                <a:spcPts val="1800"/>
              </a:spcBef>
            </a:pPr>
            <a:r>
              <a:rPr lang="en-US" sz="2200" dirty="0">
                <a:solidFill>
                  <a:schemeClr val="bg1">
                    <a:lumMod val="85000"/>
                  </a:schemeClr>
                </a:solidFill>
                <a:cs typeface="Arial" pitchFamily="34" charset="0"/>
              </a:rPr>
              <a:t>LIHTC Overview</a:t>
            </a:r>
          </a:p>
          <a:p>
            <a:pPr>
              <a:lnSpc>
                <a:spcPts val="2300"/>
              </a:lnSpc>
              <a:spcBef>
                <a:spcPts val="1800"/>
              </a:spcBef>
            </a:pPr>
            <a:r>
              <a:rPr lang="en-US" sz="2200" dirty="0">
                <a:solidFill>
                  <a:schemeClr val="bg1">
                    <a:lumMod val="85000"/>
                  </a:schemeClr>
                </a:solidFill>
                <a:cs typeface="Arial" pitchFamily="34" charset="0"/>
              </a:rPr>
              <a:t>Credit Calculation at the Building Level</a:t>
            </a:r>
          </a:p>
          <a:p>
            <a:pPr>
              <a:lnSpc>
                <a:spcPts val="2300"/>
              </a:lnSpc>
              <a:spcBef>
                <a:spcPts val="1800"/>
              </a:spcBef>
            </a:pPr>
            <a:r>
              <a:rPr lang="en-US" sz="2200" dirty="0">
                <a:solidFill>
                  <a:schemeClr val="bg1">
                    <a:lumMod val="85000"/>
                  </a:schemeClr>
                </a:solidFill>
                <a:cs typeface="Arial" pitchFamily="34" charset="0"/>
              </a:rPr>
              <a:t>Typical Ownership Structure</a:t>
            </a:r>
          </a:p>
          <a:p>
            <a:pPr>
              <a:lnSpc>
                <a:spcPts val="2300"/>
              </a:lnSpc>
              <a:spcBef>
                <a:spcPts val="1800"/>
              </a:spcBef>
            </a:pPr>
            <a:r>
              <a:rPr lang="en-US" sz="2200" dirty="0">
                <a:solidFill>
                  <a:schemeClr val="bg1">
                    <a:lumMod val="85000"/>
                  </a:schemeClr>
                </a:solidFill>
                <a:cs typeface="Arial" pitchFamily="34" charset="0"/>
              </a:rPr>
              <a:t>Development Timeline</a:t>
            </a:r>
          </a:p>
          <a:p>
            <a:pPr>
              <a:lnSpc>
                <a:spcPts val="2300"/>
              </a:lnSpc>
              <a:spcBef>
                <a:spcPts val="1800"/>
              </a:spcBef>
            </a:pPr>
            <a:r>
              <a:rPr lang="en-US" sz="2200" dirty="0">
                <a:solidFill>
                  <a:schemeClr val="bg1">
                    <a:lumMod val="85000"/>
                  </a:schemeClr>
                </a:solidFill>
                <a:cs typeface="Arial" pitchFamily="34" charset="0"/>
              </a:rPr>
              <a:t>Minimum Set-Aside, Income Limits, Rent Limits</a:t>
            </a:r>
          </a:p>
          <a:p>
            <a:pPr>
              <a:lnSpc>
                <a:spcPts val="2300"/>
              </a:lnSpc>
              <a:spcBef>
                <a:spcPts val="1800"/>
              </a:spcBef>
            </a:pPr>
            <a:r>
              <a:rPr lang="en-US" sz="2800" dirty="0">
                <a:solidFill>
                  <a:schemeClr val="tx1">
                    <a:lumMod val="75000"/>
                    <a:lumOff val="25000"/>
                  </a:schemeClr>
                </a:solidFill>
                <a:latin typeface="+mj-lt"/>
                <a:cs typeface="Arial" pitchFamily="34" charset="0"/>
              </a:rPr>
              <a:t>How Credits Are Earned, Claimed, and Recaptured</a:t>
            </a:r>
          </a:p>
        </p:txBody>
      </p:sp>
      <p:sp>
        <p:nvSpPr>
          <p:cNvPr id="2" name="Title 1"/>
          <p:cNvSpPr>
            <a:spLocks noGrp="1"/>
          </p:cNvSpPr>
          <p:nvPr>
            <p:ph type="title"/>
          </p:nvPr>
        </p:nvSpPr>
        <p:spPr>
          <a:xfrm>
            <a:off x="711200" y="0"/>
            <a:ext cx="7975600" cy="952500"/>
          </a:xfrm>
        </p:spPr>
        <p:txBody>
          <a:bodyPr/>
          <a:lstStyle/>
          <a:p>
            <a:pPr algn="l"/>
            <a:r>
              <a:rPr lang="en-US" dirty="0"/>
              <a:t>Outline</a:t>
            </a:r>
          </a:p>
        </p:txBody>
      </p:sp>
      <p:cxnSp>
        <p:nvCxnSpPr>
          <p:cNvPr id="6" name="Straight Connector 5"/>
          <p:cNvCxnSpPr/>
          <p:nvPr/>
        </p:nvCxnSpPr>
        <p:spPr>
          <a:xfrm>
            <a:off x="711200" y="992595"/>
            <a:ext cx="7594600" cy="0"/>
          </a:xfrm>
          <a:prstGeom prst="line">
            <a:avLst/>
          </a:prstGeom>
          <a:ln w="53975">
            <a:solidFill>
              <a:srgbClr val="E6AF00"/>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A53C4D8-5943-612D-23A8-6EFBAB8D0864}"/>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635BFA42-C2C9-7549-AC61-2379F245B164}"/>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1213279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4" name="Group 253">
            <a:extLst>
              <a:ext uri="{FF2B5EF4-FFF2-40B4-BE49-F238E27FC236}">
                <a16:creationId xmlns:a16="http://schemas.microsoft.com/office/drawing/2014/main" id="{373AC6FB-3E43-8A0D-5241-6002D93E3864}"/>
              </a:ext>
            </a:extLst>
          </p:cNvPr>
          <p:cNvGrpSpPr/>
          <p:nvPr/>
        </p:nvGrpSpPr>
        <p:grpSpPr>
          <a:xfrm>
            <a:off x="-42532" y="3638266"/>
            <a:ext cx="1771954" cy="1416250"/>
            <a:chOff x="-42532" y="3638266"/>
            <a:chExt cx="1771954" cy="1416250"/>
          </a:xfrm>
        </p:grpSpPr>
        <p:sp>
          <p:nvSpPr>
            <p:cNvPr id="255" name="TextBox 254">
              <a:extLst>
                <a:ext uri="{FF2B5EF4-FFF2-40B4-BE49-F238E27FC236}">
                  <a16:creationId xmlns:a16="http://schemas.microsoft.com/office/drawing/2014/main" id="{FB4B26A4-65FE-15C6-4580-2FF2C159673A}"/>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256" name="Freeform: Shape 255">
              <a:extLst>
                <a:ext uri="{FF2B5EF4-FFF2-40B4-BE49-F238E27FC236}">
                  <a16:creationId xmlns:a16="http://schemas.microsoft.com/office/drawing/2014/main" id="{F655357A-01B6-5639-CA50-05F77976FBE2}"/>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7" name="Group 256">
              <a:extLst>
                <a:ext uri="{FF2B5EF4-FFF2-40B4-BE49-F238E27FC236}">
                  <a16:creationId xmlns:a16="http://schemas.microsoft.com/office/drawing/2014/main" id="{AEA02715-D7B3-EFD2-CAB7-8338E88D0A04}"/>
                </a:ext>
              </a:extLst>
            </p:cNvPr>
            <p:cNvGrpSpPr/>
            <p:nvPr/>
          </p:nvGrpSpPr>
          <p:grpSpPr>
            <a:xfrm>
              <a:off x="763586" y="3638266"/>
              <a:ext cx="587500" cy="847218"/>
              <a:chOff x="466406" y="3706846"/>
              <a:chExt cx="587500" cy="847218"/>
            </a:xfrm>
          </p:grpSpPr>
          <p:grpSp>
            <p:nvGrpSpPr>
              <p:cNvPr id="258" name="Group 257">
                <a:extLst>
                  <a:ext uri="{FF2B5EF4-FFF2-40B4-BE49-F238E27FC236}">
                    <a16:creationId xmlns:a16="http://schemas.microsoft.com/office/drawing/2014/main" id="{4DDDAEFC-4ECF-A4A5-F918-6B918826A860}"/>
                  </a:ext>
                </a:extLst>
              </p:cNvPr>
              <p:cNvGrpSpPr/>
              <p:nvPr/>
            </p:nvGrpSpPr>
            <p:grpSpPr>
              <a:xfrm>
                <a:off x="761213" y="3706846"/>
                <a:ext cx="235737" cy="283757"/>
                <a:chOff x="1062414" y="3692558"/>
                <a:chExt cx="272350" cy="327828"/>
              </a:xfrm>
            </p:grpSpPr>
            <p:cxnSp>
              <p:nvCxnSpPr>
                <p:cNvPr id="260" name="Straight Connector 259">
                  <a:extLst>
                    <a:ext uri="{FF2B5EF4-FFF2-40B4-BE49-F238E27FC236}">
                      <a16:creationId xmlns:a16="http://schemas.microsoft.com/office/drawing/2014/main" id="{52020CE4-74F1-8D3B-30EF-50F9B55ACDF8}"/>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61" name="Picture 2" descr="North Carolina state flag">
                  <a:extLst>
                    <a:ext uri="{FF2B5EF4-FFF2-40B4-BE49-F238E27FC236}">
                      <a16:creationId xmlns:a16="http://schemas.microsoft.com/office/drawing/2014/main" id="{7E06AA5A-B061-58FA-5EFC-83C954A404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259" name="Picture 258">
                <a:extLst>
                  <a:ext uri="{FF2B5EF4-FFF2-40B4-BE49-F238E27FC236}">
                    <a16:creationId xmlns:a16="http://schemas.microsoft.com/office/drawing/2014/main" id="{42F77C3E-B811-8D85-4225-CA5ABB2C8410}"/>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pic>
        <p:nvPicPr>
          <p:cNvPr id="30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5"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2" name="Group 175"/>
          <p:cNvGrpSpPr>
            <a:grpSpLocks/>
          </p:cNvGrpSpPr>
          <p:nvPr/>
        </p:nvGrpSpPr>
        <p:grpSpPr bwMode="auto">
          <a:xfrm>
            <a:off x="3657599" y="3176940"/>
            <a:ext cx="612132" cy="504797"/>
            <a:chOff x="720" y="2016"/>
            <a:chExt cx="2112" cy="1539"/>
          </a:xfrm>
        </p:grpSpPr>
        <p:sp>
          <p:nvSpPr>
            <p:cNvPr id="1105"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06"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3" name="Group 178"/>
            <p:cNvGrpSpPr>
              <a:grpSpLocks/>
            </p:cNvGrpSpPr>
            <p:nvPr/>
          </p:nvGrpSpPr>
          <p:grpSpPr bwMode="auto">
            <a:xfrm>
              <a:off x="1005" y="2139"/>
              <a:ext cx="400" cy="429"/>
              <a:chOff x="1680" y="3120"/>
              <a:chExt cx="336" cy="336"/>
            </a:xfrm>
          </p:grpSpPr>
          <p:sp>
            <p:nvSpPr>
              <p:cNvPr id="1145"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6"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108"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4" name="Group 182"/>
            <p:cNvGrpSpPr>
              <a:grpSpLocks/>
            </p:cNvGrpSpPr>
            <p:nvPr/>
          </p:nvGrpSpPr>
          <p:grpSpPr bwMode="auto">
            <a:xfrm>
              <a:off x="1005" y="2139"/>
              <a:ext cx="400" cy="429"/>
              <a:chOff x="1680" y="3120"/>
              <a:chExt cx="336" cy="336"/>
            </a:xfrm>
          </p:grpSpPr>
          <p:sp>
            <p:nvSpPr>
              <p:cNvPr id="1143"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4"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5" name="Group 185"/>
            <p:cNvGrpSpPr>
              <a:grpSpLocks/>
            </p:cNvGrpSpPr>
            <p:nvPr/>
          </p:nvGrpSpPr>
          <p:grpSpPr bwMode="auto">
            <a:xfrm>
              <a:off x="1576" y="2139"/>
              <a:ext cx="400" cy="429"/>
              <a:chOff x="1680" y="3120"/>
              <a:chExt cx="336" cy="336"/>
            </a:xfrm>
          </p:grpSpPr>
          <p:sp>
            <p:nvSpPr>
              <p:cNvPr id="1141"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2"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6" name="Group 188"/>
            <p:cNvGrpSpPr>
              <a:grpSpLocks/>
            </p:cNvGrpSpPr>
            <p:nvPr/>
          </p:nvGrpSpPr>
          <p:grpSpPr bwMode="auto">
            <a:xfrm>
              <a:off x="2147" y="2139"/>
              <a:ext cx="400" cy="429"/>
              <a:chOff x="1680" y="3120"/>
              <a:chExt cx="336" cy="336"/>
            </a:xfrm>
          </p:grpSpPr>
          <p:sp>
            <p:nvSpPr>
              <p:cNvPr id="1139"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0"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7" name="Group 191"/>
            <p:cNvGrpSpPr>
              <a:grpSpLocks/>
            </p:cNvGrpSpPr>
            <p:nvPr/>
          </p:nvGrpSpPr>
          <p:grpSpPr bwMode="auto">
            <a:xfrm>
              <a:off x="1094" y="3055"/>
              <a:ext cx="1372" cy="497"/>
              <a:chOff x="1111" y="3055"/>
              <a:chExt cx="1372" cy="497"/>
            </a:xfrm>
          </p:grpSpPr>
          <p:grpSp>
            <p:nvGrpSpPr>
              <p:cNvPr id="18" name="Group 192"/>
              <p:cNvGrpSpPr>
                <a:grpSpLocks/>
              </p:cNvGrpSpPr>
              <p:nvPr/>
            </p:nvGrpSpPr>
            <p:grpSpPr bwMode="auto">
              <a:xfrm>
                <a:off x="1584" y="3136"/>
                <a:ext cx="410" cy="416"/>
                <a:chOff x="2199" y="3610"/>
                <a:chExt cx="345" cy="326"/>
              </a:xfrm>
            </p:grpSpPr>
            <p:grpSp>
              <p:nvGrpSpPr>
                <p:cNvPr id="19" name="Group 193"/>
                <p:cNvGrpSpPr>
                  <a:grpSpLocks/>
                </p:cNvGrpSpPr>
                <p:nvPr/>
              </p:nvGrpSpPr>
              <p:grpSpPr bwMode="auto">
                <a:xfrm>
                  <a:off x="2199" y="3610"/>
                  <a:ext cx="345" cy="326"/>
                  <a:chOff x="2199" y="3610"/>
                  <a:chExt cx="345" cy="326"/>
                </a:xfrm>
              </p:grpSpPr>
              <p:sp>
                <p:nvSpPr>
                  <p:cNvPr id="1135"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0" name="Group 195"/>
                  <p:cNvGrpSpPr>
                    <a:grpSpLocks/>
                  </p:cNvGrpSpPr>
                  <p:nvPr/>
                </p:nvGrpSpPr>
                <p:grpSpPr bwMode="auto">
                  <a:xfrm>
                    <a:off x="2228" y="3648"/>
                    <a:ext cx="288" cy="288"/>
                    <a:chOff x="2208" y="3648"/>
                    <a:chExt cx="288" cy="288"/>
                  </a:xfrm>
                </p:grpSpPr>
                <p:sp>
                  <p:nvSpPr>
                    <p:cNvPr id="1137"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8"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134"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128"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9"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0"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1"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2"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1" name="Group 204"/>
            <p:cNvGrpSpPr>
              <a:grpSpLocks/>
            </p:cNvGrpSpPr>
            <p:nvPr/>
          </p:nvGrpSpPr>
          <p:grpSpPr bwMode="auto">
            <a:xfrm>
              <a:off x="1093" y="2323"/>
              <a:ext cx="1372" cy="221"/>
              <a:chOff x="1093" y="2323"/>
              <a:chExt cx="1372" cy="221"/>
            </a:xfrm>
          </p:grpSpPr>
          <p:sp>
            <p:nvSpPr>
              <p:cNvPr id="1121"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2"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3"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4"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5"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6"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2" name="Group 211"/>
            <p:cNvGrpSpPr>
              <a:grpSpLocks/>
            </p:cNvGrpSpPr>
            <p:nvPr/>
          </p:nvGrpSpPr>
          <p:grpSpPr bwMode="auto">
            <a:xfrm>
              <a:off x="1094" y="2707"/>
              <a:ext cx="1372" cy="221"/>
              <a:chOff x="1093" y="2323"/>
              <a:chExt cx="1372" cy="221"/>
            </a:xfrm>
          </p:grpSpPr>
          <p:sp>
            <p:nvSpPr>
              <p:cNvPr id="1115"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6"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7"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8"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9"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0"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2" name="Group 1" hidden="1"/>
          <p:cNvGrpSpPr/>
          <p:nvPr/>
        </p:nvGrpSpPr>
        <p:grpSpPr>
          <a:xfrm>
            <a:off x="5175880" y="780705"/>
            <a:ext cx="1986920" cy="1110259"/>
            <a:chOff x="5175880" y="780705"/>
            <a:chExt cx="1986920" cy="1110259"/>
          </a:xfrm>
        </p:grpSpPr>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7" name="Rounded Rectangle 466"/>
            <p:cNvSpPr/>
            <p:nvPr/>
          </p:nvSpPr>
          <p:spPr>
            <a:xfrm>
              <a:off x="5465919" y="780706"/>
              <a:ext cx="416240" cy="78044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470" name="Straight Connector 469"/>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5"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25"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6"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26"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7"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7"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27"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7"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7"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8"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grpSp>
        <p:nvGrpSpPr>
          <p:cNvPr id="748" name="Group 313"/>
          <p:cNvGrpSpPr>
            <a:grpSpLocks/>
          </p:cNvGrpSpPr>
          <p:nvPr/>
        </p:nvGrpSpPr>
        <p:grpSpPr bwMode="auto">
          <a:xfrm>
            <a:off x="3959866" y="3479184"/>
            <a:ext cx="612133" cy="504797"/>
            <a:chOff x="720" y="2016"/>
            <a:chExt cx="2112" cy="1539"/>
          </a:xfrm>
        </p:grpSpPr>
        <p:sp>
          <p:nvSpPr>
            <p:cNvPr id="1240"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41"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49" name="Group 316"/>
            <p:cNvGrpSpPr>
              <a:grpSpLocks/>
            </p:cNvGrpSpPr>
            <p:nvPr/>
          </p:nvGrpSpPr>
          <p:grpSpPr bwMode="auto">
            <a:xfrm>
              <a:off x="1005" y="2139"/>
              <a:ext cx="400" cy="429"/>
              <a:chOff x="1680" y="3120"/>
              <a:chExt cx="336" cy="336"/>
            </a:xfrm>
          </p:grpSpPr>
          <p:sp>
            <p:nvSpPr>
              <p:cNvPr id="1280"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81"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243"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50" name="Group 320"/>
            <p:cNvGrpSpPr>
              <a:grpSpLocks/>
            </p:cNvGrpSpPr>
            <p:nvPr/>
          </p:nvGrpSpPr>
          <p:grpSpPr bwMode="auto">
            <a:xfrm>
              <a:off x="1005" y="2139"/>
              <a:ext cx="400" cy="429"/>
              <a:chOff x="1680" y="3120"/>
              <a:chExt cx="336" cy="336"/>
            </a:xfrm>
          </p:grpSpPr>
          <p:sp>
            <p:nvSpPr>
              <p:cNvPr id="1278"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9"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1" name="Group 323"/>
            <p:cNvGrpSpPr>
              <a:grpSpLocks/>
            </p:cNvGrpSpPr>
            <p:nvPr/>
          </p:nvGrpSpPr>
          <p:grpSpPr bwMode="auto">
            <a:xfrm>
              <a:off x="1576" y="2139"/>
              <a:ext cx="400" cy="429"/>
              <a:chOff x="1680" y="3120"/>
              <a:chExt cx="336" cy="336"/>
            </a:xfrm>
          </p:grpSpPr>
          <p:sp>
            <p:nvSpPr>
              <p:cNvPr id="1276"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7"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2" name="Group 326"/>
            <p:cNvGrpSpPr>
              <a:grpSpLocks/>
            </p:cNvGrpSpPr>
            <p:nvPr/>
          </p:nvGrpSpPr>
          <p:grpSpPr bwMode="auto">
            <a:xfrm>
              <a:off x="2147" y="2139"/>
              <a:ext cx="400" cy="429"/>
              <a:chOff x="1680" y="3120"/>
              <a:chExt cx="336" cy="336"/>
            </a:xfrm>
          </p:grpSpPr>
          <p:sp>
            <p:nvSpPr>
              <p:cNvPr id="1274"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5"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3" name="Group 329"/>
            <p:cNvGrpSpPr>
              <a:grpSpLocks/>
            </p:cNvGrpSpPr>
            <p:nvPr/>
          </p:nvGrpSpPr>
          <p:grpSpPr bwMode="auto">
            <a:xfrm>
              <a:off x="1094" y="3055"/>
              <a:ext cx="1372" cy="497"/>
              <a:chOff x="1111" y="3055"/>
              <a:chExt cx="1372" cy="497"/>
            </a:xfrm>
          </p:grpSpPr>
          <p:grpSp>
            <p:nvGrpSpPr>
              <p:cNvPr id="754" name="Group 330"/>
              <p:cNvGrpSpPr>
                <a:grpSpLocks/>
              </p:cNvGrpSpPr>
              <p:nvPr/>
            </p:nvGrpSpPr>
            <p:grpSpPr bwMode="auto">
              <a:xfrm>
                <a:off x="1584" y="3136"/>
                <a:ext cx="410" cy="416"/>
                <a:chOff x="2199" y="3610"/>
                <a:chExt cx="345" cy="326"/>
              </a:xfrm>
            </p:grpSpPr>
            <p:grpSp>
              <p:nvGrpSpPr>
                <p:cNvPr id="755" name="Group 331"/>
                <p:cNvGrpSpPr>
                  <a:grpSpLocks/>
                </p:cNvGrpSpPr>
                <p:nvPr/>
              </p:nvGrpSpPr>
              <p:grpSpPr bwMode="auto">
                <a:xfrm>
                  <a:off x="2199" y="3610"/>
                  <a:ext cx="345" cy="326"/>
                  <a:chOff x="2199" y="3610"/>
                  <a:chExt cx="345" cy="326"/>
                </a:xfrm>
              </p:grpSpPr>
              <p:sp>
                <p:nvSpPr>
                  <p:cNvPr id="1270"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56" name="Group 333"/>
                  <p:cNvGrpSpPr>
                    <a:grpSpLocks/>
                  </p:cNvGrpSpPr>
                  <p:nvPr/>
                </p:nvGrpSpPr>
                <p:grpSpPr bwMode="auto">
                  <a:xfrm>
                    <a:off x="2228" y="3648"/>
                    <a:ext cx="288" cy="288"/>
                    <a:chOff x="2208" y="3648"/>
                    <a:chExt cx="288" cy="288"/>
                  </a:xfrm>
                </p:grpSpPr>
                <p:sp>
                  <p:nvSpPr>
                    <p:cNvPr id="1272"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3"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269"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263"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4"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5"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6"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7"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7" name="Group 342"/>
            <p:cNvGrpSpPr>
              <a:grpSpLocks/>
            </p:cNvGrpSpPr>
            <p:nvPr/>
          </p:nvGrpSpPr>
          <p:grpSpPr bwMode="auto">
            <a:xfrm>
              <a:off x="1093" y="2323"/>
              <a:ext cx="1372" cy="221"/>
              <a:chOff x="1093" y="2323"/>
              <a:chExt cx="1372" cy="221"/>
            </a:xfrm>
          </p:grpSpPr>
          <p:sp>
            <p:nvSpPr>
              <p:cNvPr id="1256"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7"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8"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9"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0"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1"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58" name="Group 349"/>
            <p:cNvGrpSpPr>
              <a:grpSpLocks/>
            </p:cNvGrpSpPr>
            <p:nvPr/>
          </p:nvGrpSpPr>
          <p:grpSpPr bwMode="auto">
            <a:xfrm>
              <a:off x="1094" y="2707"/>
              <a:ext cx="1372" cy="221"/>
              <a:chOff x="1093" y="2323"/>
              <a:chExt cx="1372" cy="221"/>
            </a:xfrm>
          </p:grpSpPr>
          <p:sp>
            <p:nvSpPr>
              <p:cNvPr id="1250"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1"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2"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3"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4"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5"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765" name="Group 396"/>
          <p:cNvGrpSpPr>
            <a:grpSpLocks/>
          </p:cNvGrpSpPr>
          <p:nvPr/>
        </p:nvGrpSpPr>
        <p:grpSpPr bwMode="auto">
          <a:xfrm>
            <a:off x="3581400" y="3505200"/>
            <a:ext cx="416032" cy="495523"/>
            <a:chOff x="2112" y="3264"/>
            <a:chExt cx="768" cy="912"/>
          </a:xfrm>
        </p:grpSpPr>
        <p:sp>
          <p:nvSpPr>
            <p:cNvPr id="573" name="Rectangle 397"/>
            <p:cNvSpPr>
              <a:spLocks noChangeArrowheads="1"/>
            </p:cNvSpPr>
            <p:nvPr/>
          </p:nvSpPr>
          <p:spPr bwMode="auto">
            <a:xfrm rot="5400000">
              <a:off x="2160" y="3792"/>
              <a:ext cx="672" cy="96"/>
            </a:xfrm>
            <a:prstGeom prst="rect">
              <a:avLst/>
            </a:prstGeom>
            <a:blipFill dpi="0" rotWithShape="1">
              <a:blip r:embed="rId7"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4" name="Rectangle 398"/>
            <p:cNvSpPr>
              <a:spLocks noChangeArrowheads="1"/>
            </p:cNvSpPr>
            <p:nvPr/>
          </p:nvSpPr>
          <p:spPr bwMode="auto">
            <a:xfrm rot="7257826">
              <a:off x="2426" y="3918"/>
              <a:ext cx="288" cy="35"/>
            </a:xfrm>
            <a:prstGeom prst="rect">
              <a:avLst/>
            </a:prstGeom>
            <a:blipFill dpi="0" rotWithShape="1">
              <a:blip r:embed="rId7"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5"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576"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766" name="Group 528"/>
          <p:cNvGrpSpPr>
            <a:grpSpLocks/>
          </p:cNvGrpSpPr>
          <p:nvPr/>
        </p:nvGrpSpPr>
        <p:grpSpPr bwMode="auto">
          <a:xfrm>
            <a:off x="4038600" y="3810000"/>
            <a:ext cx="1321448" cy="589320"/>
            <a:chOff x="64" y="468"/>
            <a:chExt cx="1264" cy="565"/>
          </a:xfrm>
        </p:grpSpPr>
        <p:grpSp>
          <p:nvGrpSpPr>
            <p:cNvPr id="767" name="Group 529"/>
            <p:cNvGrpSpPr>
              <a:grpSpLocks/>
            </p:cNvGrpSpPr>
            <p:nvPr/>
          </p:nvGrpSpPr>
          <p:grpSpPr bwMode="auto">
            <a:xfrm>
              <a:off x="432" y="468"/>
              <a:ext cx="528" cy="305"/>
              <a:chOff x="384" y="2400"/>
              <a:chExt cx="1248" cy="720"/>
            </a:xfrm>
          </p:grpSpPr>
          <p:sp>
            <p:nvSpPr>
              <p:cNvPr id="477"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8"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9"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00" name="Group 533"/>
              <p:cNvGrpSpPr>
                <a:grpSpLocks/>
              </p:cNvGrpSpPr>
              <p:nvPr/>
            </p:nvGrpSpPr>
            <p:grpSpPr bwMode="auto">
              <a:xfrm>
                <a:off x="760" y="2677"/>
                <a:ext cx="502" cy="443"/>
                <a:chOff x="805" y="2677"/>
                <a:chExt cx="502" cy="443"/>
              </a:xfrm>
            </p:grpSpPr>
            <p:sp>
              <p:nvSpPr>
                <p:cNvPr id="483"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4"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481"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2"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476"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grpSp>
        <p:nvGrpSpPr>
          <p:cNvPr id="801" name="Group 852"/>
          <p:cNvGrpSpPr/>
          <p:nvPr/>
        </p:nvGrpSpPr>
        <p:grpSpPr>
          <a:xfrm>
            <a:off x="91440" y="1734458"/>
            <a:ext cx="1600200" cy="475342"/>
            <a:chOff x="654135" y="0"/>
            <a:chExt cx="2271278" cy="674688"/>
          </a:xfrm>
        </p:grpSpPr>
        <p:grpSp>
          <p:nvGrpSpPr>
            <p:cNvPr id="802" name="Group 40"/>
            <p:cNvGrpSpPr/>
            <p:nvPr/>
          </p:nvGrpSpPr>
          <p:grpSpPr>
            <a:xfrm>
              <a:off x="1143000" y="0"/>
              <a:ext cx="759023" cy="674688"/>
              <a:chOff x="4572000" y="990603"/>
              <a:chExt cx="759023" cy="674688"/>
            </a:xfrm>
          </p:grpSpPr>
          <p:grpSp>
            <p:nvGrpSpPr>
              <p:cNvPr id="803"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sp>
        <p:nvSpPr>
          <p:cNvPr id="379" name="TextBox 378"/>
          <p:cNvSpPr txBox="1"/>
          <p:nvPr/>
        </p:nvSpPr>
        <p:spPr>
          <a:xfrm>
            <a:off x="6101146" y="4235087"/>
            <a:ext cx="2667000" cy="1128514"/>
          </a:xfrm>
          <a:prstGeom prst="rect">
            <a:avLst/>
          </a:prstGeom>
          <a:noFill/>
        </p:spPr>
        <p:txBody>
          <a:bodyPr wrap="square" rtlCol="0">
            <a:spAutoFit/>
          </a:bodyPr>
          <a:lstStyle/>
          <a:p>
            <a:pPr>
              <a:spcBef>
                <a:spcPts val="800"/>
              </a:spcBef>
            </a:pPr>
            <a:r>
              <a:rPr lang="en-US" b="1" dirty="0">
                <a:latin typeface="Arial" pitchFamily="34" charset="0"/>
                <a:cs typeface="Arial" pitchFamily="34" charset="0"/>
              </a:rPr>
              <a:t>Minimum Set-Aside</a:t>
            </a:r>
          </a:p>
          <a:p>
            <a:pPr>
              <a:spcBef>
                <a:spcPts val="800"/>
              </a:spcBef>
            </a:pPr>
            <a:r>
              <a:rPr lang="en-US" b="1" dirty="0">
                <a:latin typeface="Arial" pitchFamily="34" charset="0"/>
                <a:cs typeface="Arial" pitchFamily="34" charset="0"/>
              </a:rPr>
              <a:t>Income Limits</a:t>
            </a:r>
          </a:p>
          <a:p>
            <a:pPr>
              <a:spcBef>
                <a:spcPts val="800"/>
              </a:spcBef>
            </a:pPr>
            <a:r>
              <a:rPr lang="en-US" b="1" dirty="0">
                <a:latin typeface="Arial" pitchFamily="34" charset="0"/>
                <a:cs typeface="Arial" pitchFamily="34" charset="0"/>
              </a:rPr>
              <a:t>Rent Limits</a:t>
            </a:r>
          </a:p>
        </p:txBody>
      </p:sp>
      <p:sp>
        <p:nvSpPr>
          <p:cNvPr id="355" name="TextBox 354"/>
          <p:cNvSpPr txBox="1"/>
          <p:nvPr/>
        </p:nvSpPr>
        <p:spPr>
          <a:xfrm>
            <a:off x="5773486" y="4235087"/>
            <a:ext cx="433004" cy="1128514"/>
          </a:xfrm>
          <a:prstGeom prst="rect">
            <a:avLst/>
          </a:prstGeom>
          <a:noFill/>
        </p:spPr>
        <p:txBody>
          <a:bodyPr wrap="square" rtlCol="0">
            <a:spAutoFit/>
          </a:bodyPr>
          <a:lstStyle/>
          <a:p>
            <a:pPr>
              <a:spcBef>
                <a:spcPts val="800"/>
              </a:spcBef>
            </a:pPr>
            <a:r>
              <a:rPr lang="en-US" b="1" dirty="0">
                <a:latin typeface="Arial" pitchFamily="34" charset="0"/>
                <a:cs typeface="Arial" pitchFamily="34" charset="0"/>
              </a:rPr>
              <a:t>1.</a:t>
            </a:r>
          </a:p>
          <a:p>
            <a:pPr>
              <a:spcBef>
                <a:spcPts val="800"/>
              </a:spcBef>
            </a:pPr>
            <a:r>
              <a:rPr lang="en-US" b="1" dirty="0">
                <a:latin typeface="Arial" pitchFamily="34" charset="0"/>
                <a:cs typeface="Arial" pitchFamily="34" charset="0"/>
              </a:rPr>
              <a:t>2.</a:t>
            </a:r>
          </a:p>
          <a:p>
            <a:pPr>
              <a:spcBef>
                <a:spcPts val="800"/>
              </a:spcBef>
            </a:pPr>
            <a:r>
              <a:rPr lang="en-US" b="1" dirty="0">
                <a:latin typeface="Arial" pitchFamily="34" charset="0"/>
                <a:cs typeface="Arial" pitchFamily="34" charset="0"/>
              </a:rPr>
              <a:t>3.</a:t>
            </a:r>
          </a:p>
        </p:txBody>
      </p:sp>
      <p:sp>
        <p:nvSpPr>
          <p:cNvPr id="362" name="TextBox 361"/>
          <p:cNvSpPr txBox="1"/>
          <p:nvPr/>
        </p:nvSpPr>
        <p:spPr>
          <a:xfrm>
            <a:off x="5281684" y="3643758"/>
            <a:ext cx="3678070"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spc="-150" dirty="0">
                <a:ln>
                  <a:solidFill>
                    <a:srgbClr val="C00000"/>
                  </a:solidFill>
                </a:ln>
                <a:solidFill>
                  <a:srgbClr val="FF342F"/>
                </a:solidFill>
                <a:latin typeface="Arial Black" pitchFamily="34" charset="0"/>
              </a:rPr>
              <a:t>Noncompliance</a:t>
            </a:r>
          </a:p>
        </p:txBody>
      </p:sp>
      <p:sp>
        <p:nvSpPr>
          <p:cNvPr id="6" name="Title 5"/>
          <p:cNvSpPr>
            <a:spLocks noGrp="1"/>
          </p:cNvSpPr>
          <p:nvPr>
            <p:ph type="title" idx="4294967295"/>
          </p:nvPr>
        </p:nvSpPr>
        <p:spPr>
          <a:xfrm>
            <a:off x="914400" y="-1428750"/>
            <a:ext cx="8229600" cy="884237"/>
          </a:xfrm>
        </p:spPr>
        <p:txBody>
          <a:bodyPr/>
          <a:lstStyle/>
          <a:p>
            <a:r>
              <a:rPr lang="en-US" dirty="0"/>
              <a:t>Noncompliance</a:t>
            </a:r>
          </a:p>
        </p:txBody>
      </p:sp>
      <p:grpSp>
        <p:nvGrpSpPr>
          <p:cNvPr id="224" name="Group 223"/>
          <p:cNvGrpSpPr/>
          <p:nvPr/>
        </p:nvGrpSpPr>
        <p:grpSpPr>
          <a:xfrm>
            <a:off x="-17907" y="2601827"/>
            <a:ext cx="1618107" cy="1137700"/>
            <a:chOff x="-17907" y="2601827"/>
            <a:chExt cx="1618107" cy="1137700"/>
          </a:xfrm>
        </p:grpSpPr>
        <p:sp>
          <p:nvSpPr>
            <p:cNvPr id="225" name="Pie 224"/>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26" name="Pie 225"/>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27"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228" name="Rectangle 227"/>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sp>
          <p:nvSpPr>
            <p:cNvPr id="229" name="Text Box 2" hidden="1"/>
            <p:cNvSpPr txBox="1">
              <a:spLocks noChangeArrowheads="1"/>
            </p:cNvSpPr>
            <p:nvPr/>
          </p:nvSpPr>
          <p:spPr bwMode="auto">
            <a:xfrm>
              <a:off x="-17907" y="3122259"/>
              <a:ext cx="1022350" cy="227755"/>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100" b="1" dirty="0">
                  <a:solidFill>
                    <a:schemeClr val="accent6">
                      <a:lumMod val="50000"/>
                    </a:schemeClr>
                  </a:solidFill>
                  <a:latin typeface="Arial" pitchFamily="34" charset="0"/>
                  <a:cs typeface="Arial" pitchFamily="34" charset="0"/>
                </a:rPr>
                <a:t>$6.92mil   </a:t>
              </a:r>
            </a:p>
          </p:txBody>
        </p:sp>
      </p:grpSp>
      <p:sp>
        <p:nvSpPr>
          <p:cNvPr id="199" name="TextBox 198"/>
          <p:cNvSpPr txBox="1"/>
          <p:nvPr/>
        </p:nvSpPr>
        <p:spPr>
          <a:xfrm>
            <a:off x="3276600" y="6176687"/>
            <a:ext cx="1981200" cy="253916"/>
          </a:xfrm>
          <a:prstGeom prst="rect">
            <a:avLst/>
          </a:prstGeom>
          <a:noFill/>
        </p:spPr>
        <p:txBody>
          <a:bodyPr wrap="square" rtlCol="0">
            <a:spAutoFit/>
          </a:bodyPr>
          <a:lstStyle/>
          <a:p>
            <a:pPr algn="ctr"/>
            <a:r>
              <a:rPr lang="en-US" sz="1050" b="1" dirty="0">
                <a:latin typeface="Arial" pitchFamily="34" charset="0"/>
                <a:cs typeface="Arial" pitchFamily="34" charset="0"/>
              </a:rPr>
              <a:t>“Low-Income” Households</a:t>
            </a:r>
          </a:p>
        </p:txBody>
      </p:sp>
      <p:grpSp>
        <p:nvGrpSpPr>
          <p:cNvPr id="200" name="Group 389"/>
          <p:cNvGrpSpPr>
            <a:grpSpLocks/>
          </p:cNvGrpSpPr>
          <p:nvPr/>
        </p:nvGrpSpPr>
        <p:grpSpPr bwMode="auto">
          <a:xfrm>
            <a:off x="4724400" y="5725837"/>
            <a:ext cx="228600" cy="450850"/>
            <a:chOff x="3072" y="1025"/>
            <a:chExt cx="624" cy="1227"/>
          </a:xfrm>
        </p:grpSpPr>
        <p:sp>
          <p:nvSpPr>
            <p:cNvPr id="201" name="Oval 390"/>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02" name="Line 391"/>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03" name="Line 392"/>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05" name="Line 393"/>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06" name="Line 394"/>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07" name="Line 395"/>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08" name="Group 311"/>
          <p:cNvGrpSpPr>
            <a:grpSpLocks/>
          </p:cNvGrpSpPr>
          <p:nvPr/>
        </p:nvGrpSpPr>
        <p:grpSpPr bwMode="auto">
          <a:xfrm>
            <a:off x="3733800" y="5414687"/>
            <a:ext cx="228600" cy="450850"/>
            <a:chOff x="3072" y="1025"/>
            <a:chExt cx="624" cy="1227"/>
          </a:xfrm>
        </p:grpSpPr>
        <p:sp>
          <p:nvSpPr>
            <p:cNvPr id="209" name="Oval 312"/>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10" name="Line 313"/>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12" name="Line 314"/>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15" name="Line 315"/>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16" name="Line 316"/>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17" name="Line 317"/>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18" name="Group 318"/>
          <p:cNvGrpSpPr>
            <a:grpSpLocks/>
          </p:cNvGrpSpPr>
          <p:nvPr/>
        </p:nvGrpSpPr>
        <p:grpSpPr bwMode="auto">
          <a:xfrm>
            <a:off x="3352800" y="5567087"/>
            <a:ext cx="228600" cy="450850"/>
            <a:chOff x="3072" y="1025"/>
            <a:chExt cx="624" cy="1227"/>
          </a:xfrm>
        </p:grpSpPr>
        <p:sp>
          <p:nvSpPr>
            <p:cNvPr id="219" name="Oval 319"/>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20" name="Line 320"/>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21" name="Line 321"/>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30" name="Line 322"/>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31" name="Line 323"/>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32" name="Line 324"/>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33" name="Group 325"/>
          <p:cNvGrpSpPr>
            <a:grpSpLocks/>
          </p:cNvGrpSpPr>
          <p:nvPr/>
        </p:nvGrpSpPr>
        <p:grpSpPr bwMode="auto">
          <a:xfrm>
            <a:off x="4114800" y="5643287"/>
            <a:ext cx="228600" cy="450850"/>
            <a:chOff x="3072" y="1025"/>
            <a:chExt cx="624" cy="1227"/>
          </a:xfrm>
        </p:grpSpPr>
        <p:sp>
          <p:nvSpPr>
            <p:cNvPr id="234" name="Oval 326"/>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35" name="Line 327"/>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36" name="Line 328"/>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37" name="Line 329"/>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38" name="Line 330"/>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39" name="Line 331"/>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40" name="Group 375"/>
          <p:cNvGrpSpPr>
            <a:grpSpLocks/>
          </p:cNvGrpSpPr>
          <p:nvPr/>
        </p:nvGrpSpPr>
        <p:grpSpPr bwMode="auto">
          <a:xfrm>
            <a:off x="5029200" y="5490887"/>
            <a:ext cx="228600" cy="450850"/>
            <a:chOff x="3072" y="1025"/>
            <a:chExt cx="624" cy="1227"/>
          </a:xfrm>
        </p:grpSpPr>
        <p:sp>
          <p:nvSpPr>
            <p:cNvPr id="241" name="Oval 376"/>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42" name="Line 377"/>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43" name="Line 378"/>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44" name="Line 379"/>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45" name="Line 380"/>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46" name="Line 381"/>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47" name="Group 382"/>
          <p:cNvGrpSpPr>
            <a:grpSpLocks/>
          </p:cNvGrpSpPr>
          <p:nvPr/>
        </p:nvGrpSpPr>
        <p:grpSpPr bwMode="auto">
          <a:xfrm>
            <a:off x="4419600" y="5338487"/>
            <a:ext cx="228600" cy="450850"/>
            <a:chOff x="3072" y="1025"/>
            <a:chExt cx="624" cy="1227"/>
          </a:xfrm>
        </p:grpSpPr>
        <p:sp>
          <p:nvSpPr>
            <p:cNvPr id="248" name="Oval 383"/>
            <p:cNvSpPr>
              <a:spLocks noChangeArrowheads="1"/>
            </p:cNvSpPr>
            <p:nvPr/>
          </p:nvSpPr>
          <p:spPr bwMode="auto">
            <a:xfrm>
              <a:off x="3216" y="1025"/>
              <a:ext cx="348" cy="306"/>
            </a:xfrm>
            <a:prstGeom prst="ellipse">
              <a:avLst/>
            </a:prstGeom>
            <a:noFill/>
            <a:ln w="19050">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49" name="Line 384"/>
            <p:cNvSpPr>
              <a:spLocks noChangeShapeType="1"/>
            </p:cNvSpPr>
            <p:nvPr/>
          </p:nvSpPr>
          <p:spPr bwMode="auto">
            <a:xfrm>
              <a:off x="3388" y="1331"/>
              <a:ext cx="1" cy="445"/>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50" name="Line 385"/>
            <p:cNvSpPr>
              <a:spLocks noChangeShapeType="1"/>
            </p:cNvSpPr>
            <p:nvPr/>
          </p:nvSpPr>
          <p:spPr bwMode="auto">
            <a:xfrm flipH="1">
              <a:off x="3217" y="1776"/>
              <a:ext cx="171"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51" name="Line 386"/>
            <p:cNvSpPr>
              <a:spLocks noChangeShapeType="1"/>
            </p:cNvSpPr>
            <p:nvPr/>
          </p:nvSpPr>
          <p:spPr bwMode="auto">
            <a:xfrm>
              <a:off x="3388" y="1776"/>
              <a:ext cx="170" cy="476"/>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52" name="Line 387"/>
            <p:cNvSpPr>
              <a:spLocks noChangeShapeType="1"/>
            </p:cNvSpPr>
            <p:nvPr/>
          </p:nvSpPr>
          <p:spPr bwMode="auto">
            <a:xfrm flipH="1" flipV="1">
              <a:off x="3072" y="1296"/>
              <a:ext cx="316"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sp>
          <p:nvSpPr>
            <p:cNvPr id="253" name="Line 388"/>
            <p:cNvSpPr>
              <a:spLocks noChangeShapeType="1"/>
            </p:cNvSpPr>
            <p:nvPr/>
          </p:nvSpPr>
          <p:spPr bwMode="auto">
            <a:xfrm flipV="1">
              <a:off x="3388" y="1296"/>
              <a:ext cx="308" cy="137"/>
            </a:xfrm>
            <a:prstGeom prst="line">
              <a:avLst/>
            </a:prstGeom>
            <a:noFill/>
            <a:ln w="19050">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3" name="Date Placeholder 2">
            <a:extLst>
              <a:ext uri="{FF2B5EF4-FFF2-40B4-BE49-F238E27FC236}">
                <a16:creationId xmlns:a16="http://schemas.microsoft.com/office/drawing/2014/main" id="{9DE021D0-FE60-8736-D133-D450E4D18A9A}"/>
              </a:ext>
            </a:extLst>
          </p:cNvPr>
          <p:cNvSpPr>
            <a:spLocks noGrp="1"/>
          </p:cNvSpPr>
          <p:nvPr>
            <p:ph type="dt" sz="half" idx="2"/>
          </p:nvPr>
        </p:nvSpPr>
        <p:spPr/>
        <p:txBody>
          <a:bodyPr/>
          <a:lstStyle/>
          <a:p>
            <a:r>
              <a:rPr lang="en-US"/>
              <a:t>September 7, 2022</a:t>
            </a:r>
            <a:endParaRPr lang="en-US" dirty="0"/>
          </a:p>
        </p:txBody>
      </p:sp>
      <p:sp>
        <p:nvSpPr>
          <p:cNvPr id="4" name="Footer Placeholder 3">
            <a:extLst>
              <a:ext uri="{FF2B5EF4-FFF2-40B4-BE49-F238E27FC236}">
                <a16:creationId xmlns:a16="http://schemas.microsoft.com/office/drawing/2014/main" id="{674F4B9C-6E64-FEC7-4394-6DC1E40E9E2C}"/>
              </a:ext>
            </a:extLst>
          </p:cNvPr>
          <p:cNvSpPr>
            <a:spLocks noGrp="1"/>
          </p:cNvSpPr>
          <p:nvPr>
            <p:ph type="ftr" sz="quarter" idx="3"/>
          </p:nvPr>
        </p:nvSpPr>
        <p:spPr/>
        <p:txBody>
          <a:bodyPr/>
          <a:lstStyle/>
          <a:p>
            <a:r>
              <a:rPr lang="en-US"/>
              <a:t>www.novoco.com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 grpId="0" uiExpand="1" build="p"/>
      <p:bldP spid="36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5" name="Group 314">
            <a:extLst>
              <a:ext uri="{FF2B5EF4-FFF2-40B4-BE49-F238E27FC236}">
                <a16:creationId xmlns:a16="http://schemas.microsoft.com/office/drawing/2014/main" id="{EEE1E200-067C-0A76-EDCF-3955D7D84CE4}"/>
              </a:ext>
            </a:extLst>
          </p:cNvPr>
          <p:cNvGrpSpPr/>
          <p:nvPr/>
        </p:nvGrpSpPr>
        <p:grpSpPr>
          <a:xfrm>
            <a:off x="-42532" y="3638266"/>
            <a:ext cx="1771954" cy="1416250"/>
            <a:chOff x="-42532" y="3638266"/>
            <a:chExt cx="1771954" cy="1416250"/>
          </a:xfrm>
        </p:grpSpPr>
        <p:sp>
          <p:nvSpPr>
            <p:cNvPr id="317" name="TextBox 316">
              <a:extLst>
                <a:ext uri="{FF2B5EF4-FFF2-40B4-BE49-F238E27FC236}">
                  <a16:creationId xmlns:a16="http://schemas.microsoft.com/office/drawing/2014/main" id="{825DBA15-A4FB-8853-1F06-E4F20AFEA1C1}"/>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318" name="Freeform: Shape 317">
              <a:extLst>
                <a:ext uri="{FF2B5EF4-FFF2-40B4-BE49-F238E27FC236}">
                  <a16:creationId xmlns:a16="http://schemas.microsoft.com/office/drawing/2014/main" id="{6DAAD281-5EF9-CE03-5C71-4749CE784B40}"/>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9" name="Group 318">
              <a:extLst>
                <a:ext uri="{FF2B5EF4-FFF2-40B4-BE49-F238E27FC236}">
                  <a16:creationId xmlns:a16="http://schemas.microsoft.com/office/drawing/2014/main" id="{2C354C01-6250-5ED2-32D0-78DF19C00C2A}"/>
                </a:ext>
              </a:extLst>
            </p:cNvPr>
            <p:cNvGrpSpPr/>
            <p:nvPr/>
          </p:nvGrpSpPr>
          <p:grpSpPr>
            <a:xfrm>
              <a:off x="763586" y="3638266"/>
              <a:ext cx="587500" cy="847218"/>
              <a:chOff x="466406" y="3706846"/>
              <a:chExt cx="587500" cy="847218"/>
            </a:xfrm>
          </p:grpSpPr>
          <p:grpSp>
            <p:nvGrpSpPr>
              <p:cNvPr id="320" name="Group 319">
                <a:extLst>
                  <a:ext uri="{FF2B5EF4-FFF2-40B4-BE49-F238E27FC236}">
                    <a16:creationId xmlns:a16="http://schemas.microsoft.com/office/drawing/2014/main" id="{362FB4B1-41B8-53D5-ECEC-2E81C66E0C3D}"/>
                  </a:ext>
                </a:extLst>
              </p:cNvPr>
              <p:cNvGrpSpPr/>
              <p:nvPr/>
            </p:nvGrpSpPr>
            <p:grpSpPr>
              <a:xfrm>
                <a:off x="761213" y="3706846"/>
                <a:ext cx="235737" cy="283757"/>
                <a:chOff x="1062414" y="3692558"/>
                <a:chExt cx="272350" cy="327828"/>
              </a:xfrm>
            </p:grpSpPr>
            <p:cxnSp>
              <p:nvCxnSpPr>
                <p:cNvPr id="322" name="Straight Connector 321">
                  <a:extLst>
                    <a:ext uri="{FF2B5EF4-FFF2-40B4-BE49-F238E27FC236}">
                      <a16:creationId xmlns:a16="http://schemas.microsoft.com/office/drawing/2014/main" id="{B0033478-1A39-959B-4712-DE2AADE34E60}"/>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23" name="Picture 2" descr="North Carolina state flag">
                  <a:extLst>
                    <a:ext uri="{FF2B5EF4-FFF2-40B4-BE49-F238E27FC236}">
                      <a16:creationId xmlns:a16="http://schemas.microsoft.com/office/drawing/2014/main" id="{01DBC95E-DFD1-E37F-930F-93F02B3348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321" name="Picture 320">
                <a:extLst>
                  <a:ext uri="{FF2B5EF4-FFF2-40B4-BE49-F238E27FC236}">
                    <a16:creationId xmlns:a16="http://schemas.microsoft.com/office/drawing/2014/main" id="{2CA880A5-1309-A691-A954-3CD4A6FF4019}"/>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pic>
        <p:nvPicPr>
          <p:cNvPr id="3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01"/>
          <p:cNvGrpSpPr>
            <a:grpSpLocks/>
          </p:cNvGrpSpPr>
          <p:nvPr/>
        </p:nvGrpSpPr>
        <p:grpSpPr bwMode="auto">
          <a:xfrm>
            <a:off x="6397752" y="228600"/>
            <a:ext cx="609600" cy="570433"/>
            <a:chOff x="1872" y="336"/>
            <a:chExt cx="1759" cy="1646"/>
          </a:xfrm>
        </p:grpSpPr>
        <p:sp>
          <p:nvSpPr>
            <p:cNvPr id="853" name="Oval 102"/>
            <p:cNvSpPr>
              <a:spLocks noChangeArrowheads="1"/>
            </p:cNvSpPr>
            <p:nvPr/>
          </p:nvSpPr>
          <p:spPr bwMode="auto">
            <a:xfrm>
              <a:off x="1872" y="336"/>
              <a:ext cx="1759" cy="1646"/>
            </a:xfrm>
            <a:prstGeom prst="ellipse">
              <a:avLst/>
            </a:prstGeom>
            <a:solidFill>
              <a:srgbClr val="FFFF00"/>
            </a:solidFill>
            <a:ln w="15875">
              <a:solidFill>
                <a:schemeClr val="tx1"/>
              </a:solidFill>
              <a:round/>
              <a:headEnd/>
              <a:tailEnd/>
            </a:ln>
            <a:effectLst/>
          </p:spPr>
          <p:txBody>
            <a:bodyPr wrap="none" anchor="ctr"/>
            <a:lstStyle/>
            <a:p>
              <a:endParaRPr lang="en-US" dirty="0"/>
            </a:p>
          </p:txBody>
        </p:sp>
        <p:grpSp>
          <p:nvGrpSpPr>
            <p:cNvPr id="3" name="Group 103"/>
            <p:cNvGrpSpPr>
              <a:grpSpLocks/>
            </p:cNvGrpSpPr>
            <p:nvPr/>
          </p:nvGrpSpPr>
          <p:grpSpPr bwMode="auto">
            <a:xfrm>
              <a:off x="2411" y="865"/>
              <a:ext cx="697" cy="309"/>
              <a:chOff x="3824" y="2983"/>
              <a:chExt cx="507" cy="241"/>
            </a:xfrm>
          </p:grpSpPr>
          <p:sp>
            <p:nvSpPr>
              <p:cNvPr id="858" name="Oval 104"/>
              <p:cNvSpPr>
                <a:spLocks noChangeArrowheads="1"/>
              </p:cNvSpPr>
              <p:nvPr/>
            </p:nvSpPr>
            <p:spPr bwMode="auto">
              <a:xfrm>
                <a:off x="3824" y="2983"/>
                <a:ext cx="96" cy="241"/>
              </a:xfrm>
              <a:prstGeom prst="ellipse">
                <a:avLst/>
              </a:prstGeom>
              <a:solidFill>
                <a:schemeClr val="tx1"/>
              </a:solidFill>
              <a:ln w="9525">
                <a:noFill/>
                <a:round/>
                <a:headEnd/>
                <a:tailEnd/>
              </a:ln>
              <a:effectLst/>
            </p:spPr>
            <p:txBody>
              <a:bodyPr wrap="none" anchor="ctr"/>
              <a:lstStyle/>
              <a:p>
                <a:endParaRPr lang="en-US" dirty="0"/>
              </a:p>
            </p:txBody>
          </p:sp>
          <p:sp>
            <p:nvSpPr>
              <p:cNvPr id="860" name="Oval 105"/>
              <p:cNvSpPr>
                <a:spLocks noChangeArrowheads="1"/>
              </p:cNvSpPr>
              <p:nvPr/>
            </p:nvSpPr>
            <p:spPr bwMode="auto">
              <a:xfrm>
                <a:off x="4235" y="2983"/>
                <a:ext cx="96" cy="241"/>
              </a:xfrm>
              <a:prstGeom prst="ellipse">
                <a:avLst/>
              </a:prstGeom>
              <a:solidFill>
                <a:schemeClr val="tx1"/>
              </a:solidFill>
              <a:ln w="9525">
                <a:noFill/>
                <a:round/>
                <a:headEnd/>
                <a:tailEnd/>
              </a:ln>
              <a:effectLst/>
            </p:spPr>
            <p:txBody>
              <a:bodyPr wrap="none" anchor="ctr"/>
              <a:lstStyle/>
              <a:p>
                <a:endParaRPr lang="en-US" dirty="0"/>
              </a:p>
            </p:txBody>
          </p:sp>
        </p:grpSp>
        <p:grpSp>
          <p:nvGrpSpPr>
            <p:cNvPr id="4" name="Group 106"/>
            <p:cNvGrpSpPr>
              <a:grpSpLocks/>
            </p:cNvGrpSpPr>
            <p:nvPr/>
          </p:nvGrpSpPr>
          <p:grpSpPr bwMode="auto">
            <a:xfrm>
              <a:off x="2208" y="1344"/>
              <a:ext cx="1103" cy="384"/>
              <a:chOff x="384" y="1920"/>
              <a:chExt cx="1105" cy="336"/>
            </a:xfrm>
          </p:grpSpPr>
          <p:sp>
            <p:nvSpPr>
              <p:cNvPr id="856" name="Arc 107"/>
              <p:cNvSpPr>
                <a:spLocks/>
              </p:cNvSpPr>
              <p:nvPr/>
            </p:nvSpPr>
            <p:spPr bwMode="auto">
              <a:xfrm flipV="1">
                <a:off x="931" y="1920"/>
                <a:ext cx="558"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wrap="none" anchor="ctr"/>
              <a:lstStyle/>
              <a:p>
                <a:endParaRPr lang="en-US" dirty="0"/>
              </a:p>
            </p:txBody>
          </p:sp>
          <p:sp>
            <p:nvSpPr>
              <p:cNvPr id="857" name="Arc 108"/>
              <p:cNvSpPr>
                <a:spLocks/>
              </p:cNvSpPr>
              <p:nvPr/>
            </p:nvSpPr>
            <p:spPr bwMode="auto">
              <a:xfrm flipH="1" flipV="1">
                <a:off x="384" y="1920"/>
                <a:ext cx="576"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wrap="none" anchor="ctr"/>
              <a:lstStyle/>
              <a:p>
                <a:endParaRPr lang="en-US" dirty="0"/>
              </a:p>
            </p:txBody>
          </p:sp>
        </p:grpSp>
      </p:grpSp>
      <p:grpSp>
        <p:nvGrpSpPr>
          <p:cNvPr id="516" name="Group 764"/>
          <p:cNvGrpSpPr/>
          <p:nvPr/>
        </p:nvGrpSpPr>
        <p:grpSpPr>
          <a:xfrm>
            <a:off x="2633472" y="749808"/>
            <a:ext cx="990600" cy="990600"/>
            <a:chOff x="4572000" y="762000"/>
            <a:chExt cx="990600" cy="990600"/>
          </a:xfrm>
        </p:grpSpPr>
        <p:grpSp>
          <p:nvGrpSpPr>
            <p:cNvPr id="518" name="Group 629"/>
            <p:cNvGrpSpPr/>
            <p:nvPr/>
          </p:nvGrpSpPr>
          <p:grpSpPr>
            <a:xfrm>
              <a:off x="4638784" y="762000"/>
              <a:ext cx="619016" cy="762000"/>
              <a:chOff x="4221842" y="914400"/>
              <a:chExt cx="619016" cy="762000"/>
            </a:xfrm>
          </p:grpSpPr>
          <p:sp>
            <p:nvSpPr>
              <p:cNvPr id="529" name="Rectangle 528"/>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0" name="TextBox 549"/>
              <p:cNvSpPr txBox="1"/>
              <p:nvPr/>
            </p:nvSpPr>
            <p:spPr>
              <a:xfrm>
                <a:off x="4221842" y="1056283"/>
                <a:ext cx="619016" cy="391517"/>
              </a:xfrm>
              <a:prstGeom prst="rect">
                <a:avLst/>
              </a:prstGeom>
              <a:noFill/>
            </p:spPr>
            <p:txBody>
              <a:bodyPr wrap="none" rtlCol="0">
                <a:spAutoFit/>
              </a:bodyPr>
              <a:lstStyle/>
              <a:p>
                <a:pPr algn="ctr">
                  <a:lnSpc>
                    <a:spcPct val="80000"/>
                  </a:lnSpc>
                </a:pPr>
                <a:r>
                  <a:rPr lang="en-US" sz="1200" b="1" dirty="0"/>
                  <a:t>Tax</a:t>
                </a:r>
              </a:p>
              <a:p>
                <a:pPr algn="ctr">
                  <a:lnSpc>
                    <a:spcPct val="80000"/>
                  </a:lnSpc>
                </a:pPr>
                <a:r>
                  <a:rPr lang="en-US" sz="1200" b="1" dirty="0"/>
                  <a:t>Return</a:t>
                </a:r>
              </a:p>
            </p:txBody>
          </p:sp>
        </p:grpSp>
        <p:sp>
          <p:nvSpPr>
            <p:cNvPr id="520" name="Rectangle 519"/>
            <p:cNvSpPr/>
            <p:nvPr/>
          </p:nvSpPr>
          <p:spPr>
            <a:xfrm>
              <a:off x="4572000" y="1382627"/>
              <a:ext cx="990600" cy="3699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grpSp>
        <p:nvGrpSpPr>
          <p:cNvPr id="283" name="Group 282"/>
          <p:cNvGrpSpPr/>
          <p:nvPr/>
        </p:nvGrpSpPr>
        <p:grpSpPr>
          <a:xfrm>
            <a:off x="2592169" y="3299062"/>
            <a:ext cx="914400" cy="1208980"/>
            <a:chOff x="2592169" y="3299062"/>
            <a:chExt cx="914400" cy="1208980"/>
          </a:xfrm>
        </p:grpSpPr>
        <p:grpSp>
          <p:nvGrpSpPr>
            <p:cNvPr id="284" name="Group 283"/>
            <p:cNvGrpSpPr/>
            <p:nvPr/>
          </p:nvGrpSpPr>
          <p:grpSpPr>
            <a:xfrm>
              <a:off x="2816366" y="3299062"/>
              <a:ext cx="451085" cy="814094"/>
              <a:chOff x="6525636" y="203200"/>
              <a:chExt cx="646457" cy="1166692"/>
            </a:xfrm>
          </p:grpSpPr>
          <p:sp>
            <p:nvSpPr>
              <p:cNvPr id="286"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7"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8"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9"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0" name="Isosceles Triangle 289"/>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91" name="Group 290"/>
              <p:cNvGrpSpPr/>
              <p:nvPr/>
            </p:nvGrpSpPr>
            <p:grpSpPr>
              <a:xfrm>
                <a:off x="6721330" y="587057"/>
                <a:ext cx="450605" cy="162320"/>
                <a:chOff x="1406548" y="4084765"/>
                <a:chExt cx="1675064" cy="603406"/>
              </a:xfrm>
            </p:grpSpPr>
            <p:sp>
              <p:nvSpPr>
                <p:cNvPr id="300" name="Freeform 299"/>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1" name="Freeform 300"/>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Freeform 301"/>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Freeform 302"/>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2"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293" name="Group 292"/>
              <p:cNvGrpSpPr/>
              <p:nvPr/>
            </p:nvGrpSpPr>
            <p:grpSpPr>
              <a:xfrm>
                <a:off x="6673589" y="253038"/>
                <a:ext cx="371382" cy="432710"/>
                <a:chOff x="2826285" y="1816293"/>
                <a:chExt cx="399010" cy="464901"/>
              </a:xfrm>
            </p:grpSpPr>
            <p:sp>
              <p:nvSpPr>
                <p:cNvPr id="296"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7"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8"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9"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94"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295"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sp>
          <p:nvSpPr>
            <p:cNvPr id="285" name="TextBox 284"/>
            <p:cNvSpPr txBox="1"/>
            <p:nvPr/>
          </p:nvSpPr>
          <p:spPr>
            <a:xfrm>
              <a:off x="2592169" y="4092544"/>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sp>
        <p:nvSpPr>
          <p:cNvPr id="485"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336" name="Group 89"/>
          <p:cNvGrpSpPr>
            <a:grpSpLocks/>
          </p:cNvGrpSpPr>
          <p:nvPr/>
        </p:nvGrpSpPr>
        <p:grpSpPr bwMode="auto">
          <a:xfrm>
            <a:off x="1752600" y="838200"/>
            <a:ext cx="838201" cy="670200"/>
            <a:chOff x="240" y="1152"/>
            <a:chExt cx="1392" cy="1113"/>
          </a:xfrm>
          <a:effectLst>
            <a:outerShdw blurRad="50800" dist="38100" dir="2700000" algn="tl" rotWithShape="0">
              <a:prstClr val="black">
                <a:alpha val="40000"/>
              </a:prstClr>
            </a:outerShdw>
          </a:effectLst>
        </p:grpSpPr>
        <p:pic>
          <p:nvPicPr>
            <p:cNvPr id="1027" name="Picture 90"/>
            <p:cNvPicPr>
              <a:picLocks noChangeAspect="1" noChangeArrowheads="1"/>
            </p:cNvPicPr>
            <p:nvPr/>
          </p:nvPicPr>
          <p:blipFill>
            <a:blip r:embed="rId5" cstate="print"/>
            <a:srcRect/>
            <a:stretch>
              <a:fillRect/>
            </a:stretch>
          </p:blipFill>
          <p:spPr bwMode="auto">
            <a:xfrm>
              <a:off x="240" y="1152"/>
              <a:ext cx="1392" cy="1113"/>
            </a:xfrm>
            <a:prstGeom prst="rect">
              <a:avLst/>
            </a:prstGeom>
            <a:noFill/>
            <a:ln w="15875" algn="ctr">
              <a:solidFill>
                <a:schemeClr val="tx1"/>
              </a:solidFill>
              <a:miter lim="800000"/>
              <a:headEnd/>
              <a:tailEnd/>
            </a:ln>
          </p:spPr>
        </p:pic>
        <p:sp>
          <p:nvSpPr>
            <p:cNvPr id="1028" name="WordArt 91"/>
            <p:cNvSpPr>
              <a:spLocks noChangeArrowheads="1" noChangeShapeType="1" noTextEdit="1"/>
            </p:cNvSpPr>
            <p:nvPr/>
          </p:nvSpPr>
          <p:spPr bwMode="auto">
            <a:xfrm>
              <a:off x="990" y="1248"/>
              <a:ext cx="552" cy="244"/>
            </a:xfrm>
            <a:prstGeom prst="rect">
              <a:avLst/>
            </a:prstGeom>
          </p:spPr>
          <p:txBody>
            <a:bodyPr wrap="none" fromWordArt="1">
              <a:prstTxWarp prst="textPlain">
                <a:avLst>
                  <a:gd name="adj" fmla="val 50000"/>
                </a:avLst>
              </a:prstTxWarp>
            </a:bodyPr>
            <a:lstStyle/>
            <a:p>
              <a:pPr algn="ctr" rtl="0"/>
              <a:r>
                <a:rPr lang="en-US" sz="3600" b="1" kern="10" spc="0" dirty="0">
                  <a:ln w="9525">
                    <a:solidFill>
                      <a:srgbClr val="000000"/>
                    </a:solidFill>
                    <a:round/>
                    <a:headEnd/>
                    <a:tailEnd/>
                  </a:ln>
                  <a:solidFill>
                    <a:srgbClr val="FFFFFF"/>
                  </a:solidFill>
                  <a:latin typeface="Arial"/>
                  <a:cs typeface="Arial"/>
                </a:rPr>
                <a:t>IRS</a:t>
              </a:r>
            </a:p>
          </p:txBody>
        </p:sp>
      </p:grpSp>
      <p:grpSp>
        <p:nvGrpSpPr>
          <p:cNvPr id="1345"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6"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1353"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7"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1358"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1359"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9"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nvGrpSpPr>
          <p:cNvPr id="105" name="Group 852"/>
          <p:cNvGrpSpPr/>
          <p:nvPr/>
        </p:nvGrpSpPr>
        <p:grpSpPr>
          <a:xfrm>
            <a:off x="91440" y="1734458"/>
            <a:ext cx="1600200" cy="475342"/>
            <a:chOff x="654135" y="0"/>
            <a:chExt cx="2271278" cy="674688"/>
          </a:xfrm>
        </p:grpSpPr>
        <p:grpSp>
          <p:nvGrpSpPr>
            <p:cNvPr id="106" name="Group 40"/>
            <p:cNvGrpSpPr/>
            <p:nvPr/>
          </p:nvGrpSpPr>
          <p:grpSpPr>
            <a:xfrm>
              <a:off x="1143000" y="0"/>
              <a:ext cx="759023" cy="674688"/>
              <a:chOff x="4572000" y="990603"/>
              <a:chExt cx="759023" cy="674688"/>
            </a:xfrm>
          </p:grpSpPr>
          <p:grpSp>
            <p:nvGrpSpPr>
              <p:cNvPr id="107"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grpSp>
        <p:nvGrpSpPr>
          <p:cNvPr id="108" name="Group 175"/>
          <p:cNvGrpSpPr>
            <a:grpSpLocks/>
          </p:cNvGrpSpPr>
          <p:nvPr/>
        </p:nvGrpSpPr>
        <p:grpSpPr bwMode="auto">
          <a:xfrm>
            <a:off x="3657599" y="3176940"/>
            <a:ext cx="612132" cy="504797"/>
            <a:chOff x="720" y="2016"/>
            <a:chExt cx="2112" cy="1539"/>
          </a:xfrm>
        </p:grpSpPr>
        <p:sp>
          <p:nvSpPr>
            <p:cNvPr id="1105"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06"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09" name="Group 178"/>
            <p:cNvGrpSpPr>
              <a:grpSpLocks/>
            </p:cNvGrpSpPr>
            <p:nvPr/>
          </p:nvGrpSpPr>
          <p:grpSpPr bwMode="auto">
            <a:xfrm>
              <a:off x="1005" y="2139"/>
              <a:ext cx="400" cy="429"/>
              <a:chOff x="1680" y="3120"/>
              <a:chExt cx="336" cy="336"/>
            </a:xfrm>
          </p:grpSpPr>
          <p:sp>
            <p:nvSpPr>
              <p:cNvPr id="1145"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6"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108"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10" name="Group 182"/>
            <p:cNvGrpSpPr>
              <a:grpSpLocks/>
            </p:cNvGrpSpPr>
            <p:nvPr/>
          </p:nvGrpSpPr>
          <p:grpSpPr bwMode="auto">
            <a:xfrm>
              <a:off x="1005" y="2139"/>
              <a:ext cx="400" cy="429"/>
              <a:chOff x="1680" y="3120"/>
              <a:chExt cx="336" cy="336"/>
            </a:xfrm>
          </p:grpSpPr>
          <p:sp>
            <p:nvSpPr>
              <p:cNvPr id="1143"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4"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11" name="Group 185"/>
            <p:cNvGrpSpPr>
              <a:grpSpLocks/>
            </p:cNvGrpSpPr>
            <p:nvPr/>
          </p:nvGrpSpPr>
          <p:grpSpPr bwMode="auto">
            <a:xfrm>
              <a:off x="1576" y="2139"/>
              <a:ext cx="400" cy="429"/>
              <a:chOff x="1680" y="3120"/>
              <a:chExt cx="336" cy="336"/>
            </a:xfrm>
          </p:grpSpPr>
          <p:sp>
            <p:nvSpPr>
              <p:cNvPr id="1141"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2"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12" name="Group 188"/>
            <p:cNvGrpSpPr>
              <a:grpSpLocks/>
            </p:cNvGrpSpPr>
            <p:nvPr/>
          </p:nvGrpSpPr>
          <p:grpSpPr bwMode="auto">
            <a:xfrm>
              <a:off x="2147" y="2139"/>
              <a:ext cx="400" cy="429"/>
              <a:chOff x="1680" y="3120"/>
              <a:chExt cx="336" cy="336"/>
            </a:xfrm>
          </p:grpSpPr>
          <p:sp>
            <p:nvSpPr>
              <p:cNvPr id="1139"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0"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13" name="Group 191"/>
            <p:cNvGrpSpPr>
              <a:grpSpLocks/>
            </p:cNvGrpSpPr>
            <p:nvPr/>
          </p:nvGrpSpPr>
          <p:grpSpPr bwMode="auto">
            <a:xfrm>
              <a:off x="1094" y="3055"/>
              <a:ext cx="1372" cy="497"/>
              <a:chOff x="1111" y="3055"/>
              <a:chExt cx="1372" cy="497"/>
            </a:xfrm>
          </p:grpSpPr>
          <p:grpSp>
            <p:nvGrpSpPr>
              <p:cNvPr id="114" name="Group 192"/>
              <p:cNvGrpSpPr>
                <a:grpSpLocks/>
              </p:cNvGrpSpPr>
              <p:nvPr/>
            </p:nvGrpSpPr>
            <p:grpSpPr bwMode="auto">
              <a:xfrm>
                <a:off x="1584" y="3136"/>
                <a:ext cx="410" cy="416"/>
                <a:chOff x="2199" y="3610"/>
                <a:chExt cx="345" cy="326"/>
              </a:xfrm>
            </p:grpSpPr>
            <p:grpSp>
              <p:nvGrpSpPr>
                <p:cNvPr id="115" name="Group 193"/>
                <p:cNvGrpSpPr>
                  <a:grpSpLocks/>
                </p:cNvGrpSpPr>
                <p:nvPr/>
              </p:nvGrpSpPr>
              <p:grpSpPr bwMode="auto">
                <a:xfrm>
                  <a:off x="2199" y="3610"/>
                  <a:ext cx="345" cy="326"/>
                  <a:chOff x="2199" y="3610"/>
                  <a:chExt cx="345" cy="326"/>
                </a:xfrm>
              </p:grpSpPr>
              <p:sp>
                <p:nvSpPr>
                  <p:cNvPr id="1135"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16" name="Group 195"/>
                  <p:cNvGrpSpPr>
                    <a:grpSpLocks/>
                  </p:cNvGrpSpPr>
                  <p:nvPr/>
                </p:nvGrpSpPr>
                <p:grpSpPr bwMode="auto">
                  <a:xfrm>
                    <a:off x="2228" y="3648"/>
                    <a:ext cx="288" cy="288"/>
                    <a:chOff x="2208" y="3648"/>
                    <a:chExt cx="288" cy="288"/>
                  </a:xfrm>
                </p:grpSpPr>
                <p:sp>
                  <p:nvSpPr>
                    <p:cNvPr id="1137"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8"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134"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128"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9"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0"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1"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2"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17" name="Group 204"/>
            <p:cNvGrpSpPr>
              <a:grpSpLocks/>
            </p:cNvGrpSpPr>
            <p:nvPr/>
          </p:nvGrpSpPr>
          <p:grpSpPr bwMode="auto">
            <a:xfrm>
              <a:off x="1093" y="2323"/>
              <a:ext cx="1372" cy="221"/>
              <a:chOff x="1093" y="2323"/>
              <a:chExt cx="1372" cy="221"/>
            </a:xfrm>
          </p:grpSpPr>
          <p:sp>
            <p:nvSpPr>
              <p:cNvPr id="1121"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2"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3"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4"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5"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6"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18" name="Group 211"/>
            <p:cNvGrpSpPr>
              <a:grpSpLocks/>
            </p:cNvGrpSpPr>
            <p:nvPr/>
          </p:nvGrpSpPr>
          <p:grpSpPr bwMode="auto">
            <a:xfrm>
              <a:off x="1094" y="2707"/>
              <a:ext cx="1372" cy="221"/>
              <a:chOff x="1093" y="2323"/>
              <a:chExt cx="1372" cy="221"/>
            </a:xfrm>
          </p:grpSpPr>
          <p:sp>
            <p:nvSpPr>
              <p:cNvPr id="1115"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6"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7"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8"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9"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0"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119" name="Group 313"/>
          <p:cNvGrpSpPr>
            <a:grpSpLocks/>
          </p:cNvGrpSpPr>
          <p:nvPr/>
        </p:nvGrpSpPr>
        <p:grpSpPr bwMode="auto">
          <a:xfrm>
            <a:off x="3959866" y="3479184"/>
            <a:ext cx="612133" cy="504797"/>
            <a:chOff x="720" y="2016"/>
            <a:chExt cx="2112" cy="1539"/>
          </a:xfrm>
        </p:grpSpPr>
        <p:sp>
          <p:nvSpPr>
            <p:cNvPr id="1240"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41"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21" name="Group 316"/>
            <p:cNvGrpSpPr>
              <a:grpSpLocks/>
            </p:cNvGrpSpPr>
            <p:nvPr/>
          </p:nvGrpSpPr>
          <p:grpSpPr bwMode="auto">
            <a:xfrm>
              <a:off x="1005" y="2139"/>
              <a:ext cx="400" cy="429"/>
              <a:chOff x="1680" y="3120"/>
              <a:chExt cx="336" cy="336"/>
            </a:xfrm>
          </p:grpSpPr>
          <p:sp>
            <p:nvSpPr>
              <p:cNvPr id="1280"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81"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243"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22" name="Group 320"/>
            <p:cNvGrpSpPr>
              <a:grpSpLocks/>
            </p:cNvGrpSpPr>
            <p:nvPr/>
          </p:nvGrpSpPr>
          <p:grpSpPr bwMode="auto">
            <a:xfrm>
              <a:off x="1005" y="2139"/>
              <a:ext cx="400" cy="429"/>
              <a:chOff x="1680" y="3120"/>
              <a:chExt cx="336" cy="336"/>
            </a:xfrm>
          </p:grpSpPr>
          <p:sp>
            <p:nvSpPr>
              <p:cNvPr id="1278"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9"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23" name="Group 323"/>
            <p:cNvGrpSpPr>
              <a:grpSpLocks/>
            </p:cNvGrpSpPr>
            <p:nvPr/>
          </p:nvGrpSpPr>
          <p:grpSpPr bwMode="auto">
            <a:xfrm>
              <a:off x="1576" y="2139"/>
              <a:ext cx="400" cy="429"/>
              <a:chOff x="1680" y="3120"/>
              <a:chExt cx="336" cy="336"/>
            </a:xfrm>
          </p:grpSpPr>
          <p:sp>
            <p:nvSpPr>
              <p:cNvPr id="1276"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7"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70" name="Group 326"/>
            <p:cNvGrpSpPr>
              <a:grpSpLocks/>
            </p:cNvGrpSpPr>
            <p:nvPr/>
          </p:nvGrpSpPr>
          <p:grpSpPr bwMode="auto">
            <a:xfrm>
              <a:off x="2147" y="2139"/>
              <a:ext cx="400" cy="429"/>
              <a:chOff x="1680" y="3120"/>
              <a:chExt cx="336" cy="336"/>
            </a:xfrm>
          </p:grpSpPr>
          <p:sp>
            <p:nvSpPr>
              <p:cNvPr id="1274"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5"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71" name="Group 329"/>
            <p:cNvGrpSpPr>
              <a:grpSpLocks/>
            </p:cNvGrpSpPr>
            <p:nvPr/>
          </p:nvGrpSpPr>
          <p:grpSpPr bwMode="auto">
            <a:xfrm>
              <a:off x="1094" y="3055"/>
              <a:ext cx="1372" cy="497"/>
              <a:chOff x="1111" y="3055"/>
              <a:chExt cx="1372" cy="497"/>
            </a:xfrm>
          </p:grpSpPr>
          <p:grpSp>
            <p:nvGrpSpPr>
              <p:cNvPr id="192" name="Group 330"/>
              <p:cNvGrpSpPr>
                <a:grpSpLocks/>
              </p:cNvGrpSpPr>
              <p:nvPr/>
            </p:nvGrpSpPr>
            <p:grpSpPr bwMode="auto">
              <a:xfrm>
                <a:off x="1584" y="3136"/>
                <a:ext cx="410" cy="416"/>
                <a:chOff x="2199" y="3610"/>
                <a:chExt cx="345" cy="326"/>
              </a:xfrm>
            </p:grpSpPr>
            <p:grpSp>
              <p:nvGrpSpPr>
                <p:cNvPr id="200" name="Group 331"/>
                <p:cNvGrpSpPr>
                  <a:grpSpLocks/>
                </p:cNvGrpSpPr>
                <p:nvPr/>
              </p:nvGrpSpPr>
              <p:grpSpPr bwMode="auto">
                <a:xfrm>
                  <a:off x="2199" y="3610"/>
                  <a:ext cx="345" cy="326"/>
                  <a:chOff x="2199" y="3610"/>
                  <a:chExt cx="345" cy="326"/>
                </a:xfrm>
              </p:grpSpPr>
              <p:sp>
                <p:nvSpPr>
                  <p:cNvPr id="1270"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01" name="Group 333"/>
                  <p:cNvGrpSpPr>
                    <a:grpSpLocks/>
                  </p:cNvGrpSpPr>
                  <p:nvPr/>
                </p:nvGrpSpPr>
                <p:grpSpPr bwMode="auto">
                  <a:xfrm>
                    <a:off x="2228" y="3648"/>
                    <a:ext cx="288" cy="288"/>
                    <a:chOff x="2208" y="3648"/>
                    <a:chExt cx="288" cy="288"/>
                  </a:xfrm>
                </p:grpSpPr>
                <p:sp>
                  <p:nvSpPr>
                    <p:cNvPr id="1272"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3"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269"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263"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4"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5"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6"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7"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02" name="Group 342"/>
            <p:cNvGrpSpPr>
              <a:grpSpLocks/>
            </p:cNvGrpSpPr>
            <p:nvPr/>
          </p:nvGrpSpPr>
          <p:grpSpPr bwMode="auto">
            <a:xfrm>
              <a:off x="1093" y="2323"/>
              <a:ext cx="1372" cy="221"/>
              <a:chOff x="1093" y="2323"/>
              <a:chExt cx="1372" cy="221"/>
            </a:xfrm>
          </p:grpSpPr>
          <p:sp>
            <p:nvSpPr>
              <p:cNvPr id="1256"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7"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8"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9"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0"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1"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03" name="Group 349"/>
            <p:cNvGrpSpPr>
              <a:grpSpLocks/>
            </p:cNvGrpSpPr>
            <p:nvPr/>
          </p:nvGrpSpPr>
          <p:grpSpPr bwMode="auto">
            <a:xfrm>
              <a:off x="1094" y="2707"/>
              <a:ext cx="1372" cy="221"/>
              <a:chOff x="1093" y="2323"/>
              <a:chExt cx="1372" cy="221"/>
            </a:xfrm>
          </p:grpSpPr>
          <p:sp>
            <p:nvSpPr>
              <p:cNvPr id="1250"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1"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2"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3"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4"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5"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204" name="Group 396"/>
          <p:cNvGrpSpPr>
            <a:grpSpLocks/>
          </p:cNvGrpSpPr>
          <p:nvPr/>
        </p:nvGrpSpPr>
        <p:grpSpPr bwMode="auto">
          <a:xfrm>
            <a:off x="3581400" y="3505200"/>
            <a:ext cx="416032" cy="495523"/>
            <a:chOff x="2112" y="3264"/>
            <a:chExt cx="768" cy="912"/>
          </a:xfrm>
        </p:grpSpPr>
        <p:sp>
          <p:nvSpPr>
            <p:cNvPr id="573" name="Rectangle 397"/>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4" name="Rectangle 398"/>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5"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576"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05" name="Group 528"/>
          <p:cNvGrpSpPr>
            <a:grpSpLocks/>
          </p:cNvGrpSpPr>
          <p:nvPr/>
        </p:nvGrpSpPr>
        <p:grpSpPr bwMode="auto">
          <a:xfrm>
            <a:off x="4038600" y="3810000"/>
            <a:ext cx="1321448" cy="589320"/>
            <a:chOff x="64" y="468"/>
            <a:chExt cx="1264" cy="565"/>
          </a:xfrm>
        </p:grpSpPr>
        <p:grpSp>
          <p:nvGrpSpPr>
            <p:cNvPr id="206" name="Group 529"/>
            <p:cNvGrpSpPr>
              <a:grpSpLocks/>
            </p:cNvGrpSpPr>
            <p:nvPr/>
          </p:nvGrpSpPr>
          <p:grpSpPr bwMode="auto">
            <a:xfrm>
              <a:off x="432" y="468"/>
              <a:ext cx="528" cy="305"/>
              <a:chOff x="384" y="2400"/>
              <a:chExt cx="1248" cy="720"/>
            </a:xfrm>
          </p:grpSpPr>
          <p:sp>
            <p:nvSpPr>
              <p:cNvPr id="477"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8"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9"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07" name="Group 533"/>
              <p:cNvGrpSpPr>
                <a:grpSpLocks/>
              </p:cNvGrpSpPr>
              <p:nvPr/>
            </p:nvGrpSpPr>
            <p:grpSpPr bwMode="auto">
              <a:xfrm>
                <a:off x="760" y="2677"/>
                <a:ext cx="502" cy="443"/>
                <a:chOff x="805" y="2677"/>
                <a:chExt cx="502" cy="443"/>
              </a:xfrm>
            </p:grpSpPr>
            <p:sp>
              <p:nvSpPr>
                <p:cNvPr id="483"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4"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481"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2"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476"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cxnSp>
        <p:nvCxnSpPr>
          <p:cNvPr id="470" name="Straight Connector 469"/>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TextBox 537"/>
          <p:cNvSpPr txBox="1"/>
          <p:nvPr/>
        </p:nvSpPr>
        <p:spPr>
          <a:xfrm>
            <a:off x="3474720" y="1325880"/>
            <a:ext cx="914400" cy="400110"/>
          </a:xfrm>
          <a:prstGeom prst="rect">
            <a:avLst/>
          </a:prstGeom>
          <a:noFill/>
        </p:spPr>
        <p:txBody>
          <a:bodyPr wrap="square" rtlCol="0">
            <a:spAutoFit/>
          </a:bodyPr>
          <a:lstStyle/>
          <a:p>
            <a:r>
              <a:rPr lang="en-US" sz="2000" b="1" dirty="0">
                <a:latin typeface="Arial" pitchFamily="34" charset="0"/>
                <a:cs typeface="Arial" pitchFamily="34" charset="0"/>
              </a:rPr>
              <a:t>x 10 =</a:t>
            </a:r>
          </a:p>
        </p:txBody>
      </p:sp>
      <p:sp>
        <p:nvSpPr>
          <p:cNvPr id="539" name="Rectangle 538"/>
          <p:cNvSpPr/>
          <p:nvPr/>
        </p:nvSpPr>
        <p:spPr>
          <a:xfrm>
            <a:off x="4267200" y="1364802"/>
            <a:ext cx="11430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 M</a:t>
            </a:r>
          </a:p>
        </p:txBody>
      </p:sp>
      <p:grpSp>
        <p:nvGrpSpPr>
          <p:cNvPr id="10" name="Group 9"/>
          <p:cNvGrpSpPr/>
          <p:nvPr/>
        </p:nvGrpSpPr>
        <p:grpSpPr>
          <a:xfrm>
            <a:off x="4709758" y="3048000"/>
            <a:ext cx="5043842" cy="2514600"/>
            <a:chOff x="4709758" y="3048000"/>
            <a:chExt cx="5043842" cy="2514600"/>
          </a:xfrm>
        </p:grpSpPr>
        <p:grpSp>
          <p:nvGrpSpPr>
            <p:cNvPr id="9" name="Group 8"/>
            <p:cNvGrpSpPr/>
            <p:nvPr/>
          </p:nvGrpSpPr>
          <p:grpSpPr>
            <a:xfrm>
              <a:off x="4709758" y="3098282"/>
              <a:ext cx="650759" cy="1117768"/>
              <a:chOff x="4709758" y="3098282"/>
              <a:chExt cx="650759" cy="1117768"/>
            </a:xfrm>
          </p:grpSpPr>
          <p:sp>
            <p:nvSpPr>
              <p:cNvPr id="7" name="Rounded Rectangle 6"/>
              <p:cNvSpPr/>
              <p:nvPr/>
            </p:nvSpPr>
            <p:spPr>
              <a:xfrm rot="16200000">
                <a:off x="4484808" y="3340341"/>
                <a:ext cx="1117768" cy="633650"/>
              </a:xfrm>
              <a:prstGeom prst="roundRect">
                <a:avLst>
                  <a:gd name="adj" fmla="val 17840"/>
                </a:avLst>
              </a:prstGeom>
              <a:solidFill>
                <a:srgbClr val="E6E6E6"/>
              </a:solidFill>
              <a:ln w="53975">
                <a:solidFill>
                  <a:srgbClr val="1E449A"/>
                </a:solidFill>
              </a:ln>
              <a:effectLst>
                <a:outerShdw blurRad="50800" dist="38100" dir="2700000" algn="tl" rotWithShape="0">
                  <a:prstClr val="black">
                    <a:alpha val="40000"/>
                  </a:prstClr>
                </a:outerShdw>
              </a:effectLst>
              <a:scene3d>
                <a:camera prst="orthographicFront"/>
                <a:lightRig rig="threePt" dir="t"/>
              </a:scene3d>
              <a:sp3d>
                <a:bevelT w="133350" h="1143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rot="16200000">
                <a:off x="4368345" y="3503277"/>
                <a:ext cx="990604" cy="307777"/>
              </a:xfrm>
              <a:prstGeom prst="rect">
                <a:avLst/>
              </a:prstGeom>
              <a:noFill/>
            </p:spPr>
            <p:txBody>
              <a:bodyPr wrap="square" rtlCol="0">
                <a:spAutoFit/>
              </a:bodyPr>
              <a:lstStyle/>
              <a:p>
                <a:pPr algn="ctr"/>
                <a:r>
                  <a:rPr lang="en-US" sz="1400" dirty="0">
                    <a:solidFill>
                      <a:srgbClr val="1E449A"/>
                    </a:solidFill>
                  </a:rPr>
                  <a:t>Building A</a:t>
                </a:r>
              </a:p>
            </p:txBody>
          </p:sp>
        </p:grpSp>
        <p:sp>
          <p:nvSpPr>
            <p:cNvPr id="429" name="Rounded Rectangle 428"/>
            <p:cNvSpPr/>
            <p:nvPr/>
          </p:nvSpPr>
          <p:spPr>
            <a:xfrm>
              <a:off x="5029200" y="3048000"/>
              <a:ext cx="4724400" cy="2514600"/>
            </a:xfrm>
            <a:prstGeom prst="roundRect">
              <a:avLst>
                <a:gd name="adj" fmla="val 4928"/>
              </a:avLst>
            </a:prstGeom>
            <a:solidFill>
              <a:schemeClr val="bg1"/>
            </a:solidFill>
            <a:ln w="88900">
              <a:solidFill>
                <a:srgbClr val="1E449A"/>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0" name="Rectangle 50"/>
          <p:cNvSpPr>
            <a:spLocks noChangeArrowheads="1"/>
          </p:cNvSpPr>
          <p:nvPr/>
        </p:nvSpPr>
        <p:spPr bwMode="auto">
          <a:xfrm>
            <a:off x="5410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3" name="Rectangle 50"/>
          <p:cNvSpPr>
            <a:spLocks noChangeArrowheads="1"/>
          </p:cNvSpPr>
          <p:nvPr/>
        </p:nvSpPr>
        <p:spPr bwMode="auto">
          <a:xfrm>
            <a:off x="5410200" y="3733799"/>
            <a:ext cx="228600" cy="381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4" name="Rectangle 50"/>
          <p:cNvSpPr>
            <a:spLocks noChangeArrowheads="1"/>
          </p:cNvSpPr>
          <p:nvPr/>
        </p:nvSpPr>
        <p:spPr bwMode="auto">
          <a:xfrm>
            <a:off x="5867400" y="3733799"/>
            <a:ext cx="228600" cy="381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5" name="Rectangle 50"/>
          <p:cNvSpPr>
            <a:spLocks noChangeArrowheads="1"/>
          </p:cNvSpPr>
          <p:nvPr/>
        </p:nvSpPr>
        <p:spPr bwMode="auto">
          <a:xfrm>
            <a:off x="5638800" y="3733799"/>
            <a:ext cx="228600" cy="381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6" name="Rectangle 50"/>
          <p:cNvSpPr>
            <a:spLocks noChangeArrowheads="1"/>
          </p:cNvSpPr>
          <p:nvPr/>
        </p:nvSpPr>
        <p:spPr bwMode="auto">
          <a:xfrm>
            <a:off x="5638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schemeClr val="accent6">
                  <a:lumMod val="50000"/>
                </a:schemeClr>
              </a:solidFill>
            </a:endParaRPr>
          </a:p>
        </p:txBody>
      </p:sp>
      <p:sp>
        <p:nvSpPr>
          <p:cNvPr id="437" name="Rectangle 50"/>
          <p:cNvSpPr>
            <a:spLocks noChangeArrowheads="1"/>
          </p:cNvSpPr>
          <p:nvPr/>
        </p:nvSpPr>
        <p:spPr bwMode="auto">
          <a:xfrm>
            <a:off x="5867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8" name="Rectangle 50"/>
          <p:cNvSpPr>
            <a:spLocks noChangeArrowheads="1"/>
          </p:cNvSpPr>
          <p:nvPr/>
        </p:nvSpPr>
        <p:spPr bwMode="auto">
          <a:xfrm>
            <a:off x="6096000" y="3733799"/>
            <a:ext cx="228600" cy="381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9" name="Rectangle 50"/>
          <p:cNvSpPr>
            <a:spLocks noChangeArrowheads="1"/>
          </p:cNvSpPr>
          <p:nvPr/>
        </p:nvSpPr>
        <p:spPr bwMode="auto">
          <a:xfrm>
            <a:off x="60960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1" name="Rectangle 50"/>
          <p:cNvSpPr>
            <a:spLocks noChangeArrowheads="1"/>
          </p:cNvSpPr>
          <p:nvPr/>
        </p:nvSpPr>
        <p:spPr bwMode="auto">
          <a:xfrm>
            <a:off x="6324600" y="3733799"/>
            <a:ext cx="228600" cy="381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2" name="Rectangle 50"/>
          <p:cNvSpPr>
            <a:spLocks noChangeArrowheads="1"/>
          </p:cNvSpPr>
          <p:nvPr/>
        </p:nvSpPr>
        <p:spPr bwMode="auto">
          <a:xfrm>
            <a:off x="63246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3" name="Rectangle 50"/>
          <p:cNvSpPr>
            <a:spLocks noChangeArrowheads="1"/>
          </p:cNvSpPr>
          <p:nvPr/>
        </p:nvSpPr>
        <p:spPr bwMode="auto">
          <a:xfrm>
            <a:off x="6553200" y="3733799"/>
            <a:ext cx="228600" cy="381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4" name="Rectangle 50"/>
          <p:cNvSpPr>
            <a:spLocks noChangeArrowheads="1"/>
          </p:cNvSpPr>
          <p:nvPr/>
        </p:nvSpPr>
        <p:spPr bwMode="auto">
          <a:xfrm>
            <a:off x="6553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5" name="Rectangle 50"/>
          <p:cNvSpPr>
            <a:spLocks noChangeArrowheads="1"/>
          </p:cNvSpPr>
          <p:nvPr/>
        </p:nvSpPr>
        <p:spPr bwMode="auto">
          <a:xfrm>
            <a:off x="6781800" y="3733799"/>
            <a:ext cx="228600" cy="381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6" name="Rectangle 50"/>
          <p:cNvSpPr>
            <a:spLocks noChangeArrowheads="1"/>
          </p:cNvSpPr>
          <p:nvPr/>
        </p:nvSpPr>
        <p:spPr bwMode="auto">
          <a:xfrm>
            <a:off x="6781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7" name="Rectangle 50"/>
          <p:cNvSpPr>
            <a:spLocks noChangeArrowheads="1"/>
          </p:cNvSpPr>
          <p:nvPr/>
        </p:nvSpPr>
        <p:spPr bwMode="auto">
          <a:xfrm>
            <a:off x="7010400" y="3733799"/>
            <a:ext cx="228600" cy="381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8" name="Rectangle 50"/>
          <p:cNvSpPr>
            <a:spLocks noChangeArrowheads="1"/>
          </p:cNvSpPr>
          <p:nvPr/>
        </p:nvSpPr>
        <p:spPr bwMode="auto">
          <a:xfrm>
            <a:off x="7010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9" name="Rectangle 50"/>
          <p:cNvSpPr>
            <a:spLocks noChangeArrowheads="1"/>
          </p:cNvSpPr>
          <p:nvPr/>
        </p:nvSpPr>
        <p:spPr bwMode="auto">
          <a:xfrm>
            <a:off x="7239000" y="3733799"/>
            <a:ext cx="228600" cy="381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0" name="Rectangle 50"/>
          <p:cNvSpPr>
            <a:spLocks noChangeArrowheads="1"/>
          </p:cNvSpPr>
          <p:nvPr/>
        </p:nvSpPr>
        <p:spPr bwMode="auto">
          <a:xfrm>
            <a:off x="72390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1" name="Rectangle 50"/>
          <p:cNvSpPr>
            <a:spLocks noChangeArrowheads="1"/>
          </p:cNvSpPr>
          <p:nvPr/>
        </p:nvSpPr>
        <p:spPr bwMode="auto">
          <a:xfrm>
            <a:off x="7467600" y="3733799"/>
            <a:ext cx="228600" cy="381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2" name="Rectangle 50"/>
          <p:cNvSpPr>
            <a:spLocks noChangeArrowheads="1"/>
          </p:cNvSpPr>
          <p:nvPr/>
        </p:nvSpPr>
        <p:spPr bwMode="auto">
          <a:xfrm>
            <a:off x="74676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3" name="Rectangle 50"/>
          <p:cNvSpPr>
            <a:spLocks noChangeArrowheads="1"/>
          </p:cNvSpPr>
          <p:nvPr/>
        </p:nvSpPr>
        <p:spPr bwMode="auto">
          <a:xfrm>
            <a:off x="7696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4" name="Rectangle 50"/>
          <p:cNvSpPr>
            <a:spLocks noChangeArrowheads="1"/>
          </p:cNvSpPr>
          <p:nvPr/>
        </p:nvSpPr>
        <p:spPr bwMode="auto">
          <a:xfrm>
            <a:off x="7924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5" name="Rectangle 50"/>
          <p:cNvSpPr>
            <a:spLocks noChangeArrowheads="1"/>
          </p:cNvSpPr>
          <p:nvPr/>
        </p:nvSpPr>
        <p:spPr bwMode="auto">
          <a:xfrm>
            <a:off x="8153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6" name="Rectangle 50"/>
          <p:cNvSpPr>
            <a:spLocks noChangeArrowheads="1"/>
          </p:cNvSpPr>
          <p:nvPr/>
        </p:nvSpPr>
        <p:spPr bwMode="auto">
          <a:xfrm>
            <a:off x="83820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7" name="Rectangle 50"/>
          <p:cNvSpPr>
            <a:spLocks noChangeArrowheads="1"/>
          </p:cNvSpPr>
          <p:nvPr/>
        </p:nvSpPr>
        <p:spPr bwMode="auto">
          <a:xfrm>
            <a:off x="86106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9" name="Rectangle 50"/>
          <p:cNvSpPr>
            <a:spLocks noChangeArrowheads="1"/>
          </p:cNvSpPr>
          <p:nvPr/>
        </p:nvSpPr>
        <p:spPr bwMode="auto">
          <a:xfrm>
            <a:off x="7696200" y="4497803"/>
            <a:ext cx="228600" cy="381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60" name="Rectangle 50"/>
          <p:cNvSpPr>
            <a:spLocks noChangeArrowheads="1"/>
          </p:cNvSpPr>
          <p:nvPr/>
        </p:nvSpPr>
        <p:spPr bwMode="auto">
          <a:xfrm>
            <a:off x="7924800" y="4497803"/>
            <a:ext cx="228600" cy="381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61" name="Rectangle 50"/>
          <p:cNvSpPr>
            <a:spLocks noChangeArrowheads="1"/>
          </p:cNvSpPr>
          <p:nvPr/>
        </p:nvSpPr>
        <p:spPr bwMode="auto">
          <a:xfrm>
            <a:off x="8153400" y="4497803"/>
            <a:ext cx="228600" cy="381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62" name="Rectangle 50"/>
          <p:cNvSpPr>
            <a:spLocks noChangeArrowheads="1"/>
          </p:cNvSpPr>
          <p:nvPr/>
        </p:nvSpPr>
        <p:spPr bwMode="auto">
          <a:xfrm>
            <a:off x="8382000" y="4497803"/>
            <a:ext cx="228600" cy="381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63" name="Rectangle 50"/>
          <p:cNvSpPr>
            <a:spLocks noChangeArrowheads="1"/>
          </p:cNvSpPr>
          <p:nvPr/>
        </p:nvSpPr>
        <p:spPr bwMode="auto">
          <a:xfrm>
            <a:off x="8610600" y="4497803"/>
            <a:ext cx="228600" cy="381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86" name="TextBox 485"/>
          <p:cNvSpPr txBox="1"/>
          <p:nvPr/>
        </p:nvSpPr>
        <p:spPr>
          <a:xfrm>
            <a:off x="5410200" y="3533001"/>
            <a:ext cx="3429000" cy="276999"/>
          </a:xfrm>
          <a:prstGeom prst="rect">
            <a:avLst/>
          </a:prstGeom>
          <a:noFill/>
        </p:spPr>
        <p:txBody>
          <a:bodyPr wrap="square" rtlCol="0">
            <a:spAutoFit/>
          </a:bodyPr>
          <a:lstStyle/>
          <a:p>
            <a:pPr algn="ctr" fontAlgn="base">
              <a:spcBef>
                <a:spcPct val="0"/>
              </a:spcBef>
              <a:spcAft>
                <a:spcPct val="0"/>
              </a:spcAft>
            </a:pPr>
            <a:r>
              <a:rPr lang="en-US" sz="1200" b="1" dirty="0">
                <a:solidFill>
                  <a:srgbClr val="57257D"/>
                </a:solidFill>
                <a:latin typeface="Arial" pitchFamily="34" charset="0"/>
                <a:cs typeface="Arial" pitchFamily="34" charset="0"/>
              </a:rPr>
              <a:t>Compliance Period</a:t>
            </a:r>
          </a:p>
        </p:txBody>
      </p:sp>
      <p:sp>
        <p:nvSpPr>
          <p:cNvPr id="487" name="Right Brace 486"/>
          <p:cNvSpPr/>
          <p:nvPr/>
        </p:nvSpPr>
        <p:spPr>
          <a:xfrm rot="16200000">
            <a:off x="6972300" y="2247900"/>
            <a:ext cx="304800" cy="3429000"/>
          </a:xfrm>
          <a:prstGeom prst="rightBrace">
            <a:avLst>
              <a:gd name="adj1" fmla="val 27381"/>
              <a:gd name="adj2" fmla="val 50000"/>
            </a:avLst>
          </a:prstGeom>
          <a:ln w="25400">
            <a:solidFill>
              <a:srgbClr val="5725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8" name="Right Brace 487"/>
          <p:cNvSpPr/>
          <p:nvPr/>
        </p:nvSpPr>
        <p:spPr>
          <a:xfrm rot="16200000">
            <a:off x="6400800" y="2438400"/>
            <a:ext cx="304800" cy="2286000"/>
          </a:xfrm>
          <a:prstGeom prst="rightBrace">
            <a:avLst>
              <a:gd name="adj1" fmla="val 27381"/>
              <a:gd name="adj2" fmla="val 50000"/>
            </a:avLst>
          </a:prstGeom>
          <a:ln w="25400">
            <a:solidFill>
              <a:srgbClr val="2D72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9" name="TextBox 488"/>
          <p:cNvSpPr txBox="1"/>
          <p:nvPr/>
        </p:nvSpPr>
        <p:spPr>
          <a:xfrm>
            <a:off x="5410200" y="3200400"/>
            <a:ext cx="2286000" cy="276999"/>
          </a:xfrm>
          <a:prstGeom prst="rect">
            <a:avLst/>
          </a:prstGeom>
          <a:noFill/>
        </p:spPr>
        <p:txBody>
          <a:bodyPr wrap="square" rtlCol="0">
            <a:spAutoFit/>
          </a:bodyPr>
          <a:lstStyle/>
          <a:p>
            <a:pPr algn="ctr" fontAlgn="base">
              <a:spcBef>
                <a:spcPct val="0"/>
              </a:spcBef>
              <a:spcAft>
                <a:spcPct val="0"/>
              </a:spcAft>
            </a:pPr>
            <a:r>
              <a:rPr lang="en-US" sz="1200" b="1" dirty="0">
                <a:solidFill>
                  <a:srgbClr val="2D72C5"/>
                </a:solidFill>
                <a:latin typeface="Arial" pitchFamily="34" charset="0"/>
                <a:cs typeface="Arial" pitchFamily="34" charset="0"/>
              </a:rPr>
              <a:t>Tax Credit Period</a:t>
            </a:r>
          </a:p>
        </p:txBody>
      </p:sp>
      <p:sp>
        <p:nvSpPr>
          <p:cNvPr id="490" name="Text Box 54"/>
          <p:cNvSpPr txBox="1">
            <a:spLocks noChangeArrowheads="1"/>
          </p:cNvSpPr>
          <p:nvPr/>
        </p:nvSpPr>
        <p:spPr bwMode="auto">
          <a:xfrm rot="16200000">
            <a:off x="51815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1" name="Text Box 54"/>
          <p:cNvSpPr txBox="1">
            <a:spLocks noChangeArrowheads="1"/>
          </p:cNvSpPr>
          <p:nvPr/>
        </p:nvSpPr>
        <p:spPr bwMode="auto">
          <a:xfrm rot="16200000">
            <a:off x="52323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80k</a:t>
            </a:r>
          </a:p>
        </p:txBody>
      </p:sp>
      <p:sp>
        <p:nvSpPr>
          <p:cNvPr id="492" name="Text Box 54"/>
          <p:cNvSpPr txBox="1">
            <a:spLocks noChangeArrowheads="1"/>
          </p:cNvSpPr>
          <p:nvPr/>
        </p:nvSpPr>
        <p:spPr bwMode="auto">
          <a:xfrm rot="16200000">
            <a:off x="5410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3" name="Text Box 54"/>
          <p:cNvSpPr txBox="1">
            <a:spLocks noChangeArrowheads="1"/>
          </p:cNvSpPr>
          <p:nvPr/>
        </p:nvSpPr>
        <p:spPr bwMode="auto">
          <a:xfrm rot="16200000">
            <a:off x="5638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4" name="Text Box 54"/>
          <p:cNvSpPr txBox="1">
            <a:spLocks noChangeArrowheads="1"/>
          </p:cNvSpPr>
          <p:nvPr/>
        </p:nvSpPr>
        <p:spPr bwMode="auto">
          <a:xfrm rot="16200000">
            <a:off x="5867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5" name="Text Box 54"/>
          <p:cNvSpPr txBox="1">
            <a:spLocks noChangeArrowheads="1"/>
          </p:cNvSpPr>
          <p:nvPr/>
        </p:nvSpPr>
        <p:spPr bwMode="auto">
          <a:xfrm rot="16200000">
            <a:off x="6095937" y="4343464"/>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6" name="Text Box 54"/>
          <p:cNvSpPr txBox="1">
            <a:spLocks noChangeArrowheads="1"/>
          </p:cNvSpPr>
          <p:nvPr/>
        </p:nvSpPr>
        <p:spPr bwMode="auto">
          <a:xfrm rot="16200000">
            <a:off x="63245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7" name="Text Box 54"/>
          <p:cNvSpPr txBox="1">
            <a:spLocks noChangeArrowheads="1"/>
          </p:cNvSpPr>
          <p:nvPr/>
        </p:nvSpPr>
        <p:spPr bwMode="auto">
          <a:xfrm rot="16200000">
            <a:off x="6781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8" name="Text Box 54"/>
          <p:cNvSpPr txBox="1">
            <a:spLocks noChangeArrowheads="1"/>
          </p:cNvSpPr>
          <p:nvPr/>
        </p:nvSpPr>
        <p:spPr bwMode="auto">
          <a:xfrm rot="16200000">
            <a:off x="6553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9" name="Text Box 54"/>
          <p:cNvSpPr txBox="1">
            <a:spLocks noChangeArrowheads="1"/>
          </p:cNvSpPr>
          <p:nvPr/>
        </p:nvSpPr>
        <p:spPr bwMode="auto">
          <a:xfrm rot="16200000">
            <a:off x="7010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500" name="Text Box 54"/>
          <p:cNvSpPr txBox="1">
            <a:spLocks noChangeArrowheads="1"/>
          </p:cNvSpPr>
          <p:nvPr/>
        </p:nvSpPr>
        <p:spPr bwMode="auto">
          <a:xfrm rot="16200000">
            <a:off x="72389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501" name="Text Box 54"/>
          <p:cNvSpPr txBox="1">
            <a:spLocks noChangeArrowheads="1"/>
          </p:cNvSpPr>
          <p:nvPr/>
        </p:nvSpPr>
        <p:spPr bwMode="auto">
          <a:xfrm rot="16200000">
            <a:off x="74675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502" name="Text Box 54"/>
          <p:cNvSpPr txBox="1">
            <a:spLocks noChangeArrowheads="1"/>
          </p:cNvSpPr>
          <p:nvPr/>
        </p:nvSpPr>
        <p:spPr bwMode="auto">
          <a:xfrm rot="16200000">
            <a:off x="7696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503" name="Text Box 54"/>
          <p:cNvSpPr txBox="1">
            <a:spLocks noChangeArrowheads="1"/>
          </p:cNvSpPr>
          <p:nvPr/>
        </p:nvSpPr>
        <p:spPr bwMode="auto">
          <a:xfrm rot="16200000">
            <a:off x="7924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504" name="Text Box 54"/>
          <p:cNvSpPr txBox="1">
            <a:spLocks noChangeArrowheads="1"/>
          </p:cNvSpPr>
          <p:nvPr/>
        </p:nvSpPr>
        <p:spPr bwMode="auto">
          <a:xfrm rot="16200000">
            <a:off x="8153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505" name="Text Box 54"/>
          <p:cNvSpPr txBox="1">
            <a:spLocks noChangeArrowheads="1"/>
          </p:cNvSpPr>
          <p:nvPr/>
        </p:nvSpPr>
        <p:spPr bwMode="auto">
          <a:xfrm rot="16200000">
            <a:off x="83819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506" name="Text Box 54"/>
          <p:cNvSpPr txBox="1">
            <a:spLocks noChangeArrowheads="1"/>
          </p:cNvSpPr>
          <p:nvPr/>
        </p:nvSpPr>
        <p:spPr bwMode="auto">
          <a:xfrm rot="16200000">
            <a:off x="54609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80k</a:t>
            </a:r>
          </a:p>
        </p:txBody>
      </p:sp>
      <p:sp>
        <p:nvSpPr>
          <p:cNvPr id="507" name="Text Box 54"/>
          <p:cNvSpPr txBox="1">
            <a:spLocks noChangeArrowheads="1"/>
          </p:cNvSpPr>
          <p:nvPr/>
        </p:nvSpPr>
        <p:spPr bwMode="auto">
          <a:xfrm rot="16200000">
            <a:off x="56895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80k</a:t>
            </a:r>
          </a:p>
        </p:txBody>
      </p:sp>
      <p:sp>
        <p:nvSpPr>
          <p:cNvPr id="508" name="Text Box 54"/>
          <p:cNvSpPr txBox="1">
            <a:spLocks noChangeArrowheads="1"/>
          </p:cNvSpPr>
          <p:nvPr/>
        </p:nvSpPr>
        <p:spPr bwMode="auto">
          <a:xfrm rot="16200000">
            <a:off x="5918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80k</a:t>
            </a:r>
          </a:p>
        </p:txBody>
      </p:sp>
      <p:sp>
        <p:nvSpPr>
          <p:cNvPr id="509" name="Text Box 54"/>
          <p:cNvSpPr txBox="1">
            <a:spLocks noChangeArrowheads="1"/>
          </p:cNvSpPr>
          <p:nvPr/>
        </p:nvSpPr>
        <p:spPr bwMode="auto">
          <a:xfrm rot="16200000">
            <a:off x="61467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80k</a:t>
            </a:r>
          </a:p>
        </p:txBody>
      </p:sp>
      <p:sp>
        <p:nvSpPr>
          <p:cNvPr id="510" name="Text Box 54"/>
          <p:cNvSpPr txBox="1">
            <a:spLocks noChangeArrowheads="1"/>
          </p:cNvSpPr>
          <p:nvPr/>
        </p:nvSpPr>
        <p:spPr bwMode="auto">
          <a:xfrm rot="16200000">
            <a:off x="63753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80k</a:t>
            </a:r>
          </a:p>
        </p:txBody>
      </p:sp>
      <p:sp>
        <p:nvSpPr>
          <p:cNvPr id="511" name="Text Box 54"/>
          <p:cNvSpPr txBox="1">
            <a:spLocks noChangeArrowheads="1"/>
          </p:cNvSpPr>
          <p:nvPr/>
        </p:nvSpPr>
        <p:spPr bwMode="auto">
          <a:xfrm rot="16200000">
            <a:off x="66039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80k</a:t>
            </a:r>
          </a:p>
        </p:txBody>
      </p:sp>
      <p:sp>
        <p:nvSpPr>
          <p:cNvPr id="512" name="Text Box 54"/>
          <p:cNvSpPr txBox="1">
            <a:spLocks noChangeArrowheads="1"/>
          </p:cNvSpPr>
          <p:nvPr/>
        </p:nvSpPr>
        <p:spPr bwMode="auto">
          <a:xfrm rot="16200000">
            <a:off x="68325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80k</a:t>
            </a:r>
          </a:p>
        </p:txBody>
      </p:sp>
      <p:sp>
        <p:nvSpPr>
          <p:cNvPr id="513" name="Text Box 54"/>
          <p:cNvSpPr txBox="1">
            <a:spLocks noChangeArrowheads="1"/>
          </p:cNvSpPr>
          <p:nvPr/>
        </p:nvSpPr>
        <p:spPr bwMode="auto">
          <a:xfrm rot="16200000">
            <a:off x="7061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80k</a:t>
            </a:r>
          </a:p>
        </p:txBody>
      </p:sp>
      <p:sp>
        <p:nvSpPr>
          <p:cNvPr id="525" name="Text Box 54"/>
          <p:cNvSpPr txBox="1">
            <a:spLocks noChangeArrowheads="1"/>
          </p:cNvSpPr>
          <p:nvPr/>
        </p:nvSpPr>
        <p:spPr bwMode="auto">
          <a:xfrm rot="16200000">
            <a:off x="72897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80k</a:t>
            </a:r>
          </a:p>
        </p:txBody>
      </p:sp>
      <p:cxnSp>
        <p:nvCxnSpPr>
          <p:cNvPr id="526" name="Straight Connector 525"/>
          <p:cNvCxnSpPr/>
          <p:nvPr/>
        </p:nvCxnSpPr>
        <p:spPr>
          <a:xfrm rot="5400000">
            <a:off x="5222748" y="3921251"/>
            <a:ext cx="374904" cy="0"/>
          </a:xfrm>
          <a:prstGeom prst="line">
            <a:avLst/>
          </a:prstGeom>
          <a:ln w="25400">
            <a:solidFill>
              <a:srgbClr val="2D72C5"/>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rot="5400000">
            <a:off x="7508748" y="3921252"/>
            <a:ext cx="374904" cy="0"/>
          </a:xfrm>
          <a:prstGeom prst="line">
            <a:avLst/>
          </a:prstGeom>
          <a:ln w="25400">
            <a:solidFill>
              <a:srgbClr val="2D72C5"/>
            </a:solidFill>
          </a:ln>
        </p:spPr>
        <p:style>
          <a:lnRef idx="1">
            <a:schemeClr val="accent1"/>
          </a:lnRef>
          <a:fillRef idx="0">
            <a:schemeClr val="accent1"/>
          </a:fillRef>
          <a:effectRef idx="0">
            <a:schemeClr val="accent1"/>
          </a:effectRef>
          <a:fontRef idx="minor">
            <a:schemeClr val="tx1"/>
          </a:fontRef>
        </p:style>
      </p:cxnSp>
      <p:sp>
        <p:nvSpPr>
          <p:cNvPr id="528" name="Rectangle 50"/>
          <p:cNvSpPr>
            <a:spLocks noChangeArrowheads="1"/>
          </p:cNvSpPr>
          <p:nvPr/>
        </p:nvSpPr>
        <p:spPr bwMode="auto">
          <a:xfrm>
            <a:off x="5410200" y="4114799"/>
            <a:ext cx="3429000" cy="758952"/>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grpSp>
        <p:nvGrpSpPr>
          <p:cNvPr id="210" name="Group 528"/>
          <p:cNvGrpSpPr/>
          <p:nvPr/>
        </p:nvGrpSpPr>
        <p:grpSpPr>
          <a:xfrm>
            <a:off x="5257799" y="4876799"/>
            <a:ext cx="4145507" cy="502553"/>
            <a:chOff x="1600199" y="4572000"/>
            <a:chExt cx="4145507" cy="502553"/>
          </a:xfrm>
        </p:grpSpPr>
        <p:sp>
          <p:nvSpPr>
            <p:cNvPr id="530" name="Text Box 35"/>
            <p:cNvSpPr txBox="1">
              <a:spLocks noChangeArrowheads="1"/>
            </p:cNvSpPr>
            <p:nvPr/>
          </p:nvSpPr>
          <p:spPr bwMode="auto">
            <a:xfrm>
              <a:off x="3753198"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10</a:t>
              </a:r>
            </a:p>
          </p:txBody>
        </p:sp>
        <p:sp>
          <p:nvSpPr>
            <p:cNvPr id="531" name="Text Box 37"/>
            <p:cNvSpPr txBox="1">
              <a:spLocks noChangeArrowheads="1"/>
            </p:cNvSpPr>
            <p:nvPr/>
          </p:nvSpPr>
          <p:spPr bwMode="auto">
            <a:xfrm>
              <a:off x="3525429"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9</a:t>
              </a:r>
            </a:p>
          </p:txBody>
        </p:sp>
        <p:sp>
          <p:nvSpPr>
            <p:cNvPr id="532" name="Text Box 39"/>
            <p:cNvSpPr txBox="1">
              <a:spLocks noChangeArrowheads="1"/>
            </p:cNvSpPr>
            <p:nvPr/>
          </p:nvSpPr>
          <p:spPr bwMode="auto">
            <a:xfrm>
              <a:off x="3297660"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8</a:t>
              </a:r>
            </a:p>
          </p:txBody>
        </p:sp>
        <p:sp>
          <p:nvSpPr>
            <p:cNvPr id="533" name="Text Box 41"/>
            <p:cNvSpPr txBox="1">
              <a:spLocks noChangeArrowheads="1"/>
            </p:cNvSpPr>
            <p:nvPr/>
          </p:nvSpPr>
          <p:spPr bwMode="auto">
            <a:xfrm>
              <a:off x="3069891"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7</a:t>
              </a:r>
            </a:p>
          </p:txBody>
        </p:sp>
        <p:sp>
          <p:nvSpPr>
            <p:cNvPr id="534" name="Text Box 43"/>
            <p:cNvSpPr txBox="1">
              <a:spLocks noChangeArrowheads="1"/>
            </p:cNvSpPr>
            <p:nvPr/>
          </p:nvSpPr>
          <p:spPr bwMode="auto">
            <a:xfrm>
              <a:off x="2842122"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6</a:t>
              </a:r>
            </a:p>
          </p:txBody>
        </p:sp>
        <p:sp>
          <p:nvSpPr>
            <p:cNvPr id="535" name="Text Box 45"/>
            <p:cNvSpPr txBox="1">
              <a:spLocks noChangeArrowheads="1"/>
            </p:cNvSpPr>
            <p:nvPr/>
          </p:nvSpPr>
          <p:spPr bwMode="auto">
            <a:xfrm>
              <a:off x="2614353"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5</a:t>
              </a:r>
            </a:p>
          </p:txBody>
        </p:sp>
        <p:sp>
          <p:nvSpPr>
            <p:cNvPr id="536" name="Text Box 47"/>
            <p:cNvSpPr txBox="1">
              <a:spLocks noChangeArrowheads="1"/>
            </p:cNvSpPr>
            <p:nvPr/>
          </p:nvSpPr>
          <p:spPr bwMode="auto">
            <a:xfrm>
              <a:off x="2386584" y="4587139"/>
              <a:ext cx="342900" cy="283464"/>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4</a:t>
              </a:r>
            </a:p>
          </p:txBody>
        </p:sp>
        <p:sp>
          <p:nvSpPr>
            <p:cNvPr id="537" name="Text Box 49"/>
            <p:cNvSpPr txBox="1">
              <a:spLocks noChangeArrowheads="1"/>
            </p:cNvSpPr>
            <p:nvPr/>
          </p:nvSpPr>
          <p:spPr bwMode="auto">
            <a:xfrm>
              <a:off x="2157984"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3</a:t>
              </a:r>
            </a:p>
          </p:txBody>
        </p:sp>
        <p:sp>
          <p:nvSpPr>
            <p:cNvPr id="540" name="Text Box 51"/>
            <p:cNvSpPr txBox="1">
              <a:spLocks noChangeArrowheads="1"/>
            </p:cNvSpPr>
            <p:nvPr/>
          </p:nvSpPr>
          <p:spPr bwMode="auto">
            <a:xfrm>
              <a:off x="1919151"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2</a:t>
              </a:r>
            </a:p>
          </p:txBody>
        </p:sp>
        <p:sp>
          <p:nvSpPr>
            <p:cNvPr id="541" name="Text Box 53"/>
            <p:cNvSpPr txBox="1">
              <a:spLocks noChangeArrowheads="1"/>
            </p:cNvSpPr>
            <p:nvPr/>
          </p:nvSpPr>
          <p:spPr bwMode="auto">
            <a:xfrm>
              <a:off x="3980967"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11</a:t>
              </a:r>
            </a:p>
          </p:txBody>
        </p:sp>
        <p:sp>
          <p:nvSpPr>
            <p:cNvPr id="542" name="Text Box 54"/>
            <p:cNvSpPr txBox="1">
              <a:spLocks noChangeArrowheads="1"/>
            </p:cNvSpPr>
            <p:nvPr/>
          </p:nvSpPr>
          <p:spPr bwMode="auto">
            <a:xfrm>
              <a:off x="1691640"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a:t>
              </a:r>
            </a:p>
          </p:txBody>
        </p:sp>
        <p:sp>
          <p:nvSpPr>
            <p:cNvPr id="543" name="TextBox 542"/>
            <p:cNvSpPr txBox="1"/>
            <p:nvPr/>
          </p:nvSpPr>
          <p:spPr>
            <a:xfrm>
              <a:off x="3124200" y="4797553"/>
              <a:ext cx="685800" cy="277000"/>
            </a:xfrm>
            <a:prstGeom prst="rect">
              <a:avLst/>
            </a:prstGeom>
            <a:noFill/>
          </p:spPr>
          <p:txBody>
            <a:bodyPr wrap="square" rtlCol="0">
              <a:spAutoFit/>
            </a:bodyPr>
            <a:lstStyle/>
            <a:p>
              <a:pPr algn="ctr" fontAlgn="base">
                <a:spcBef>
                  <a:spcPct val="0"/>
                </a:spcBef>
                <a:spcAft>
                  <a:spcPct val="0"/>
                </a:spcAft>
              </a:pPr>
              <a:r>
                <a:rPr lang="en-US" sz="1200" b="1" dirty="0">
                  <a:solidFill>
                    <a:prstClr val="black"/>
                  </a:solidFill>
                  <a:latin typeface="Arial" pitchFamily="34" charset="0"/>
                  <a:cs typeface="Arial" pitchFamily="34" charset="0"/>
                </a:rPr>
                <a:t>Year</a:t>
              </a:r>
            </a:p>
          </p:txBody>
        </p:sp>
        <p:sp>
          <p:nvSpPr>
            <p:cNvPr id="544" name="Text Box 53"/>
            <p:cNvSpPr txBox="1">
              <a:spLocks noChangeArrowheads="1"/>
            </p:cNvSpPr>
            <p:nvPr/>
          </p:nvSpPr>
          <p:spPr bwMode="auto">
            <a:xfrm>
              <a:off x="4208736"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12</a:t>
              </a:r>
            </a:p>
          </p:txBody>
        </p:sp>
        <p:sp>
          <p:nvSpPr>
            <p:cNvPr id="545" name="Text Box 53"/>
            <p:cNvSpPr txBox="1">
              <a:spLocks noChangeArrowheads="1"/>
            </p:cNvSpPr>
            <p:nvPr/>
          </p:nvSpPr>
          <p:spPr bwMode="auto">
            <a:xfrm>
              <a:off x="4436505"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13</a:t>
              </a:r>
            </a:p>
          </p:txBody>
        </p:sp>
        <p:sp>
          <p:nvSpPr>
            <p:cNvPr id="546" name="Text Box 53"/>
            <p:cNvSpPr txBox="1">
              <a:spLocks noChangeArrowheads="1"/>
            </p:cNvSpPr>
            <p:nvPr/>
          </p:nvSpPr>
          <p:spPr bwMode="auto">
            <a:xfrm>
              <a:off x="4664274"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14</a:t>
              </a:r>
            </a:p>
          </p:txBody>
        </p:sp>
        <p:sp>
          <p:nvSpPr>
            <p:cNvPr id="547" name="Text Box 53"/>
            <p:cNvSpPr txBox="1">
              <a:spLocks noChangeArrowheads="1"/>
            </p:cNvSpPr>
            <p:nvPr/>
          </p:nvSpPr>
          <p:spPr bwMode="auto">
            <a:xfrm>
              <a:off x="4892040"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15</a:t>
              </a:r>
            </a:p>
          </p:txBody>
        </p:sp>
        <p:sp>
          <p:nvSpPr>
            <p:cNvPr id="548" name="Line 55"/>
            <p:cNvSpPr>
              <a:spLocks noChangeShapeType="1"/>
            </p:cNvSpPr>
            <p:nvPr/>
          </p:nvSpPr>
          <p:spPr bwMode="auto">
            <a:xfrm>
              <a:off x="1600199" y="4572000"/>
              <a:ext cx="4145507" cy="0"/>
            </a:xfrm>
            <a:prstGeom prst="line">
              <a:avLst/>
            </a:prstGeom>
            <a:noFill/>
            <a:ln w="69850">
              <a:solidFill>
                <a:schemeClr val="tx1"/>
              </a:solidFill>
              <a:round/>
              <a:headEnd/>
              <a:tailEnd/>
            </a:ln>
          </p:spPr>
          <p:txBody>
            <a:bodyPr/>
            <a:lstStyle/>
            <a:p>
              <a:pPr algn="ctr" fontAlgn="base">
                <a:spcBef>
                  <a:spcPct val="0"/>
                </a:spcBef>
                <a:spcAft>
                  <a:spcPct val="0"/>
                </a:spcAft>
              </a:pPr>
              <a:endParaRPr lang="en-US" sz="1100" dirty="0">
                <a:solidFill>
                  <a:prstClr val="black"/>
                </a:solidFill>
                <a:latin typeface="Arial" pitchFamily="34" charset="0"/>
                <a:cs typeface="Arial" pitchFamily="34" charset="0"/>
              </a:endParaRPr>
            </a:p>
          </p:txBody>
        </p:sp>
      </p:grpSp>
      <p:sp>
        <p:nvSpPr>
          <p:cNvPr id="549" name="Rectangle 548"/>
          <p:cNvSpPr/>
          <p:nvPr/>
        </p:nvSpPr>
        <p:spPr>
          <a:xfrm>
            <a:off x="6629400" y="4343400"/>
            <a:ext cx="11430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$2.4 M</a:t>
            </a:r>
          </a:p>
        </p:txBody>
      </p:sp>
      <p:sp>
        <p:nvSpPr>
          <p:cNvPr id="551" name="Rectangle 50"/>
          <p:cNvSpPr>
            <a:spLocks noChangeArrowheads="1"/>
          </p:cNvSpPr>
          <p:nvPr/>
        </p:nvSpPr>
        <p:spPr bwMode="auto">
          <a:xfrm>
            <a:off x="5411730" y="4120660"/>
            <a:ext cx="228600" cy="732693"/>
          </a:xfrm>
          <a:prstGeom prst="rect">
            <a:avLst/>
          </a:prstGeom>
          <a:noFill/>
          <a:ln w="38100">
            <a:solidFill>
              <a:srgbClr val="8D42C6"/>
            </a:solidFill>
            <a:miter lim="800000"/>
            <a:headEnd/>
            <a:tailEnd/>
          </a:ln>
          <a:effectLst>
            <a:glow rad="63500">
              <a:schemeClr val="accent4">
                <a:satMod val="175000"/>
                <a:alpha val="40000"/>
              </a:scheme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553" name="Rectangle 50"/>
          <p:cNvSpPr>
            <a:spLocks noChangeArrowheads="1"/>
          </p:cNvSpPr>
          <p:nvPr/>
        </p:nvSpPr>
        <p:spPr bwMode="auto">
          <a:xfrm>
            <a:off x="5411730" y="3733798"/>
            <a:ext cx="228600" cy="381001"/>
          </a:xfrm>
          <a:prstGeom prst="rect">
            <a:avLst/>
          </a:prstGeom>
          <a:noFill/>
          <a:ln w="38100">
            <a:solidFill>
              <a:srgbClr val="8D42C6"/>
            </a:solidFill>
            <a:miter lim="800000"/>
            <a:headEnd/>
            <a:tailEnd/>
          </a:ln>
          <a:effectLst>
            <a:glow rad="63500">
              <a:schemeClr val="accent4">
                <a:satMod val="175000"/>
                <a:alpha val="40000"/>
              </a:scheme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554" name="Rectangle 50"/>
          <p:cNvSpPr>
            <a:spLocks noChangeArrowheads="1"/>
          </p:cNvSpPr>
          <p:nvPr/>
        </p:nvSpPr>
        <p:spPr bwMode="auto">
          <a:xfrm>
            <a:off x="5411730" y="3733798"/>
            <a:ext cx="228600" cy="1119556"/>
          </a:xfrm>
          <a:prstGeom prst="rect">
            <a:avLst/>
          </a:prstGeom>
          <a:noFill/>
          <a:ln w="38100">
            <a:solidFill>
              <a:srgbClr val="8D42C6"/>
            </a:solidFill>
            <a:miter lim="800000"/>
            <a:headEnd/>
            <a:tailEnd/>
          </a:ln>
          <a:effectLst>
            <a:glow rad="63500">
              <a:schemeClr val="accent4">
                <a:satMod val="175000"/>
                <a:alpha val="40000"/>
              </a:scheme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557" name="TextBox 556"/>
          <p:cNvSpPr txBox="1"/>
          <p:nvPr/>
        </p:nvSpPr>
        <p:spPr>
          <a:xfrm>
            <a:off x="4997533" y="3703123"/>
            <a:ext cx="441146" cy="461665"/>
          </a:xfrm>
          <a:prstGeom prst="rect">
            <a:avLst/>
          </a:prstGeom>
          <a:noFill/>
        </p:spPr>
        <p:txBody>
          <a:bodyPr wrap="none" rtlCol="0">
            <a:spAutoFit/>
          </a:bodyPr>
          <a:lstStyle/>
          <a:p>
            <a:r>
              <a:rPr lang="en-US" sz="2400" b="1" dirty="0">
                <a:solidFill>
                  <a:srgbClr val="7030A0"/>
                </a:solidFill>
                <a:latin typeface="Arial" pitchFamily="34" charset="0"/>
                <a:cs typeface="Arial" pitchFamily="34" charset="0"/>
              </a:rPr>
              <a:t>⅓</a:t>
            </a:r>
          </a:p>
        </p:txBody>
      </p:sp>
      <p:sp>
        <p:nvSpPr>
          <p:cNvPr id="558" name="TextBox 557"/>
          <p:cNvSpPr txBox="1"/>
          <p:nvPr/>
        </p:nvSpPr>
        <p:spPr>
          <a:xfrm>
            <a:off x="5009408" y="4273141"/>
            <a:ext cx="441146" cy="461665"/>
          </a:xfrm>
          <a:prstGeom prst="rect">
            <a:avLst/>
          </a:prstGeom>
          <a:noFill/>
        </p:spPr>
        <p:txBody>
          <a:bodyPr wrap="none" rtlCol="0">
            <a:spAutoFit/>
          </a:bodyPr>
          <a:lstStyle/>
          <a:p>
            <a:r>
              <a:rPr lang="en-US" sz="2400" b="1" dirty="0">
                <a:solidFill>
                  <a:srgbClr val="7030A0"/>
                </a:solidFill>
                <a:latin typeface="Arial" pitchFamily="34" charset="0"/>
                <a:cs typeface="Arial" pitchFamily="34" charset="0"/>
              </a:rPr>
              <a:t>⅔</a:t>
            </a:r>
          </a:p>
        </p:txBody>
      </p:sp>
      <p:sp>
        <p:nvSpPr>
          <p:cNvPr id="5" name="Title 4"/>
          <p:cNvSpPr>
            <a:spLocks noGrp="1"/>
          </p:cNvSpPr>
          <p:nvPr>
            <p:ph type="title" idx="4294967295"/>
          </p:nvPr>
        </p:nvSpPr>
        <p:spPr>
          <a:xfrm>
            <a:off x="0" y="-1123950"/>
            <a:ext cx="8229600" cy="884237"/>
          </a:xfrm>
        </p:spPr>
        <p:txBody>
          <a:bodyPr/>
          <a:lstStyle/>
          <a:p>
            <a:r>
              <a:rPr lang="en-US" dirty="0"/>
              <a:t>Earning and claiming tax credits</a:t>
            </a:r>
          </a:p>
        </p:txBody>
      </p:sp>
      <p:grpSp>
        <p:nvGrpSpPr>
          <p:cNvPr id="310" name="Group 309"/>
          <p:cNvGrpSpPr/>
          <p:nvPr/>
        </p:nvGrpSpPr>
        <p:grpSpPr>
          <a:xfrm>
            <a:off x="152400" y="2601827"/>
            <a:ext cx="1447800" cy="1137700"/>
            <a:chOff x="152400" y="2601827"/>
            <a:chExt cx="1447800" cy="1137700"/>
          </a:xfrm>
        </p:grpSpPr>
        <p:sp>
          <p:nvSpPr>
            <p:cNvPr id="311" name="Pie 310"/>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12" name="Pie 311"/>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13"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314" name="Rectangle 313"/>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sp>
        <p:nvSpPr>
          <p:cNvPr id="278" name="TextBox 277"/>
          <p:cNvSpPr txBox="1"/>
          <p:nvPr/>
        </p:nvSpPr>
        <p:spPr>
          <a:xfrm>
            <a:off x="7309" y="6173033"/>
            <a:ext cx="8713781"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42(f)(1) – Tax credit period equals ten taxable years</a:t>
            </a:r>
          </a:p>
        </p:txBody>
      </p:sp>
      <p:grpSp>
        <p:nvGrpSpPr>
          <p:cNvPr id="279" name="Group 278"/>
          <p:cNvGrpSpPr/>
          <p:nvPr/>
        </p:nvGrpSpPr>
        <p:grpSpPr>
          <a:xfrm>
            <a:off x="5774512" y="284536"/>
            <a:ext cx="4724400" cy="2514600"/>
            <a:chOff x="5774512" y="284536"/>
            <a:chExt cx="4724400" cy="2514600"/>
          </a:xfrm>
        </p:grpSpPr>
        <p:sp>
          <p:nvSpPr>
            <p:cNvPr id="280" name="Rounded Rectangle 279"/>
            <p:cNvSpPr/>
            <p:nvPr/>
          </p:nvSpPr>
          <p:spPr>
            <a:xfrm>
              <a:off x="5774512" y="284536"/>
              <a:ext cx="4724400" cy="2514600"/>
            </a:xfrm>
            <a:prstGeom prst="roundRect">
              <a:avLst>
                <a:gd name="adj" fmla="val 4928"/>
              </a:avLst>
            </a:prstGeom>
            <a:solidFill>
              <a:schemeClr val="bg1"/>
            </a:solidFill>
            <a:ln w="88900">
              <a:solidFill>
                <a:srgbClr val="1E449A"/>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1" name="Picture 280"/>
            <p:cNvPicPr>
              <a:picLocks noChangeAspect="1"/>
            </p:cNvPicPr>
            <p:nvPr/>
          </p:nvPicPr>
          <p:blipFill>
            <a:blip r:embed="rId10"/>
            <a:stretch>
              <a:fillRect/>
            </a:stretch>
          </p:blipFill>
          <p:spPr>
            <a:xfrm>
              <a:off x="5905138" y="367333"/>
              <a:ext cx="3211049" cy="2413646"/>
            </a:xfrm>
            <a:prstGeom prst="rect">
              <a:avLst/>
            </a:prstGeom>
          </p:spPr>
        </p:pic>
      </p:grpSp>
      <p:sp>
        <p:nvSpPr>
          <p:cNvPr id="282" name="Rounded Rectangle 281"/>
          <p:cNvSpPr/>
          <p:nvPr/>
        </p:nvSpPr>
        <p:spPr>
          <a:xfrm>
            <a:off x="7615550" y="382525"/>
            <a:ext cx="687469" cy="2040299"/>
          </a:xfrm>
          <a:prstGeom prst="roundRect">
            <a:avLst>
              <a:gd name="adj" fmla="val 7566"/>
            </a:avLst>
          </a:prstGeom>
          <a:noFill/>
          <a:ln w="25400">
            <a:solidFill>
              <a:srgbClr val="FFCB0D"/>
            </a:solidFill>
            <a:miter lim="800000"/>
            <a:headEnd/>
            <a:tailEnd/>
          </a:ln>
          <a:effectLst>
            <a:glow rad="63500">
              <a:srgbClr val="FFCB0D">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316" name="Rectangle 315"/>
          <p:cNvSpPr/>
          <p:nvPr/>
        </p:nvSpPr>
        <p:spPr>
          <a:xfrm>
            <a:off x="8368187" y="435033"/>
            <a:ext cx="642808" cy="1956415"/>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a:extLst>
              <a:ext uri="{FF2B5EF4-FFF2-40B4-BE49-F238E27FC236}">
                <a16:creationId xmlns:a16="http://schemas.microsoft.com/office/drawing/2014/main" id="{7C3950C0-8F95-D96C-3AA4-ACBD34E93E51}"/>
              </a:ext>
            </a:extLst>
          </p:cNvPr>
          <p:cNvSpPr>
            <a:spLocks noGrp="1"/>
          </p:cNvSpPr>
          <p:nvPr>
            <p:ph type="dt" sz="half" idx="2"/>
          </p:nvPr>
        </p:nvSpPr>
        <p:spPr/>
        <p:txBody>
          <a:bodyPr/>
          <a:lstStyle/>
          <a:p>
            <a:r>
              <a:rPr lang="en-US"/>
              <a:t>September 7, 2022</a:t>
            </a:r>
            <a:endParaRPr lang="en-US" dirty="0"/>
          </a:p>
        </p:txBody>
      </p:sp>
      <p:sp>
        <p:nvSpPr>
          <p:cNvPr id="11" name="Footer Placeholder 10">
            <a:extLst>
              <a:ext uri="{FF2B5EF4-FFF2-40B4-BE49-F238E27FC236}">
                <a16:creationId xmlns:a16="http://schemas.microsoft.com/office/drawing/2014/main" id="{506A4969-0A3D-63BE-2F72-3F26FEB51071}"/>
              </a:ext>
            </a:extLst>
          </p:cNvPr>
          <p:cNvSpPr>
            <a:spLocks noGrp="1"/>
          </p:cNvSpPr>
          <p:nvPr>
            <p:ph type="ftr" sz="quarter" idx="3"/>
          </p:nvPr>
        </p:nvSpPr>
        <p:spPr/>
        <p:txBody>
          <a:bodyPr/>
          <a:lstStyle/>
          <a:p>
            <a:r>
              <a:rPr lang="en-US"/>
              <a:t>www.novoco.com</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 calcmode="lin" valueType="num">
                                      <p:cBhvr additive="base">
                                        <p:cTn id="7" dur="700" fill="hold"/>
                                        <p:tgtEl>
                                          <p:spTgt spid="279"/>
                                        </p:tgtEl>
                                        <p:attrNameLst>
                                          <p:attrName>ppt_x</p:attrName>
                                        </p:attrNameLst>
                                      </p:cBhvr>
                                      <p:tavLst>
                                        <p:tav tm="0">
                                          <p:val>
                                            <p:strVal val="1+#ppt_w/2"/>
                                          </p:val>
                                        </p:tav>
                                        <p:tav tm="100000">
                                          <p:val>
                                            <p:strVal val="#ppt_x"/>
                                          </p:val>
                                        </p:tav>
                                      </p:tavLst>
                                    </p:anim>
                                    <p:anim calcmode="lin" valueType="num">
                                      <p:cBhvr additive="base">
                                        <p:cTn id="8" dur="700" fill="hold"/>
                                        <p:tgtEl>
                                          <p:spTgt spid="2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82"/>
                                        </p:tgtEl>
                                        <p:attrNameLst>
                                          <p:attrName>style.visibility</p:attrName>
                                        </p:attrNameLst>
                                      </p:cBhvr>
                                      <p:to>
                                        <p:strVal val="visible"/>
                                      </p:to>
                                    </p:set>
                                    <p:animEffect transition="in" filter="fade">
                                      <p:cBhvr>
                                        <p:cTn id="13" dur="300"/>
                                        <p:tgtEl>
                                          <p:spTgt spid="28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6"/>
                                        </p:tgtEl>
                                        <p:attrNameLst>
                                          <p:attrName>style.visibility</p:attrName>
                                        </p:attrNameLst>
                                      </p:cBhvr>
                                      <p:to>
                                        <p:strVal val="visible"/>
                                      </p:to>
                                    </p:set>
                                    <p:animEffect transition="in" filter="fade">
                                      <p:cBhvr>
                                        <p:cTn id="16" dur="300"/>
                                        <p:tgtEl>
                                          <p:spTgt spid="31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1+#ppt_w/2"/>
                                          </p:val>
                                        </p:tav>
                                        <p:tav tm="100000">
                                          <p:val>
                                            <p:strVal val="#ppt_x"/>
                                          </p:val>
                                        </p:tav>
                                      </p:tavLst>
                                    </p:anim>
                                    <p:anim calcmode="lin" valueType="num">
                                      <p:cBhvr additive="base">
                                        <p:cTn id="22"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7"/>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439"/>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442"/>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44"/>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446"/>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448"/>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50"/>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452"/>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453"/>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454"/>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455"/>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456"/>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45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57"/>
                                        </p:tgtEl>
                                        <p:attrNameLst>
                                          <p:attrName>style.visibility</p:attrName>
                                        </p:attrNameLst>
                                      </p:cBhvr>
                                      <p:to>
                                        <p:strVal val="visible"/>
                                      </p:to>
                                    </p:set>
                                  </p:childTnLst>
                                </p:cTn>
                              </p:par>
                              <p:par>
                                <p:cTn id="69" presetID="1" presetClass="exit" presetSubtype="0" fill="hold" grpId="1" nodeType="withEffect">
                                  <p:stCondLst>
                                    <p:cond delay="0"/>
                                  </p:stCondLst>
                                  <p:childTnLst>
                                    <p:set>
                                      <p:cBhvr>
                                        <p:cTn id="70" dur="1" fill="hold">
                                          <p:stCondLst>
                                            <p:cond delay="0"/>
                                          </p:stCondLst>
                                        </p:cTn>
                                        <p:tgtEl>
                                          <p:spTgt spid="528"/>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549"/>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49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9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9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9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9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9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9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9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0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9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01"/>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0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503"/>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0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0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86"/>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487"/>
                                        </p:tgtEl>
                                        <p:attrNameLst>
                                          <p:attrName>style.visibility</p:attrName>
                                        </p:attrNameLst>
                                      </p:cBhvr>
                                      <p:to>
                                        <p:strVal val="hidden"/>
                                      </p:to>
                                    </p:set>
                                  </p:childTnLst>
                                </p:cTn>
                              </p:par>
                              <p:par>
                                <p:cTn id="109" presetID="1" presetClass="entr" presetSubtype="0" fill="hold" grpId="0" nodeType="withEffect">
                                  <p:stCondLst>
                                    <p:cond delay="0"/>
                                  </p:stCondLst>
                                  <p:childTnLst>
                                    <p:set>
                                      <p:cBhvr>
                                        <p:cTn id="110" dur="1" fill="hold">
                                          <p:stCondLst>
                                            <p:cond delay="0"/>
                                          </p:stCondLst>
                                        </p:cTn>
                                        <p:tgtEl>
                                          <p:spTgt spid="48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89"/>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52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52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7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453"/>
                                        </p:tgtEl>
                                        <p:attrNameLst>
                                          <p:attrName>style.visibility</p:attrName>
                                        </p:attrNameLst>
                                      </p:cBhvr>
                                      <p:to>
                                        <p:strVal val="hidden"/>
                                      </p:to>
                                    </p:set>
                                  </p:childTnLst>
                                </p:cTn>
                              </p:par>
                              <p:par>
                                <p:cTn id="123" presetID="1" presetClass="entr" presetSubtype="0" fill="hold" grpId="0" nodeType="withEffect">
                                  <p:stCondLst>
                                    <p:cond delay="0"/>
                                  </p:stCondLst>
                                  <p:childTnLst>
                                    <p:set>
                                      <p:cBhvr>
                                        <p:cTn id="124" dur="1" fill="hold">
                                          <p:stCondLst>
                                            <p:cond delay="0"/>
                                          </p:stCondLst>
                                        </p:cTn>
                                        <p:tgtEl>
                                          <p:spTgt spid="45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33"/>
                                        </p:tgtEl>
                                        <p:attrNameLst>
                                          <p:attrName>style.visibility</p:attrName>
                                        </p:attrNameLst>
                                      </p:cBhvr>
                                      <p:to>
                                        <p:strVal val="visible"/>
                                      </p:to>
                                    </p:set>
                                  </p:childTnLst>
                                </p:cTn>
                              </p:par>
                              <p:par>
                                <p:cTn id="127" presetID="1" presetClass="exit" presetSubtype="0" fill="hold" grpId="0" nodeType="withEffect">
                                  <p:stCondLst>
                                    <p:cond delay="0"/>
                                  </p:stCondLst>
                                  <p:childTnLst>
                                    <p:set>
                                      <p:cBhvr>
                                        <p:cTn id="128" dur="1" fill="hold">
                                          <p:stCondLst>
                                            <p:cond delay="0"/>
                                          </p:stCondLst>
                                        </p:cTn>
                                        <p:tgtEl>
                                          <p:spTgt spid="501"/>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526"/>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0"/>
                                          </p:stCondLst>
                                        </p:cTn>
                                        <p:tgtEl>
                                          <p:spTgt spid="49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459"/>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435"/>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06"/>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xit" presetSubtype="0" fill="hold" grpId="0" nodeType="clickEffect">
                                  <p:stCondLst>
                                    <p:cond delay="0"/>
                                  </p:stCondLst>
                                  <p:childTnLst>
                                    <p:set>
                                      <p:cBhvr>
                                        <p:cTn id="144" dur="1" fill="hold">
                                          <p:stCondLst>
                                            <p:cond delay="0"/>
                                          </p:stCondLst>
                                        </p:cTn>
                                        <p:tgtEl>
                                          <p:spTgt spid="454"/>
                                        </p:tgtEl>
                                        <p:attrNameLst>
                                          <p:attrName>style.visibility</p:attrName>
                                        </p:attrNameLst>
                                      </p:cBhvr>
                                      <p:to>
                                        <p:strVal val="hidden"/>
                                      </p:to>
                                    </p:set>
                                  </p:childTnLst>
                                </p:cTn>
                              </p:par>
                              <p:par>
                                <p:cTn id="145" presetID="1" presetClass="entr" presetSubtype="0" fill="hold" grpId="0" nodeType="withEffect">
                                  <p:stCondLst>
                                    <p:cond delay="0"/>
                                  </p:stCondLst>
                                  <p:childTnLst>
                                    <p:set>
                                      <p:cBhvr>
                                        <p:cTn id="146" dur="1" fill="hold">
                                          <p:stCondLst>
                                            <p:cond delay="0"/>
                                          </p:stCondLst>
                                        </p:cTn>
                                        <p:tgtEl>
                                          <p:spTgt spid="46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434"/>
                                        </p:tgtEl>
                                        <p:attrNameLst>
                                          <p:attrName>style.visibility</p:attrName>
                                        </p:attrNameLst>
                                      </p:cBhvr>
                                      <p:to>
                                        <p:strVal val="visible"/>
                                      </p:to>
                                    </p:set>
                                  </p:childTnLst>
                                </p:cTn>
                              </p:par>
                              <p:par>
                                <p:cTn id="149" presetID="1" presetClass="exit" presetSubtype="0" fill="hold" grpId="0" nodeType="withEffect">
                                  <p:stCondLst>
                                    <p:cond delay="0"/>
                                  </p:stCondLst>
                                  <p:childTnLst>
                                    <p:set>
                                      <p:cBhvr>
                                        <p:cTn id="150" dur="1" fill="hold">
                                          <p:stCondLst>
                                            <p:cond delay="0"/>
                                          </p:stCondLst>
                                        </p:cTn>
                                        <p:tgtEl>
                                          <p:spTgt spid="502"/>
                                        </p:tgtEl>
                                        <p:attrNameLst>
                                          <p:attrName>style.visibility</p:attrName>
                                        </p:attrNameLst>
                                      </p:cBhvr>
                                      <p:to>
                                        <p:strVal val="hidden"/>
                                      </p:to>
                                    </p:set>
                                  </p:childTnLst>
                                </p:cTn>
                              </p:par>
                              <p:par>
                                <p:cTn id="151" presetID="1" presetClass="entr" presetSubtype="0" fill="hold" grpId="0" nodeType="withEffect">
                                  <p:stCondLst>
                                    <p:cond delay="0"/>
                                  </p:stCondLst>
                                  <p:childTnLst>
                                    <p:set>
                                      <p:cBhvr>
                                        <p:cTn id="152" dur="1" fill="hold">
                                          <p:stCondLst>
                                            <p:cond delay="0"/>
                                          </p:stCondLst>
                                        </p:cTn>
                                        <p:tgtEl>
                                          <p:spTgt spid="507"/>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xit" presetSubtype="0" fill="hold" grpId="1" nodeType="clickEffect">
                                  <p:stCondLst>
                                    <p:cond delay="0"/>
                                  </p:stCondLst>
                                  <p:childTnLst>
                                    <p:set>
                                      <p:cBhvr>
                                        <p:cTn id="156" dur="1" fill="hold">
                                          <p:stCondLst>
                                            <p:cond delay="0"/>
                                          </p:stCondLst>
                                        </p:cTn>
                                        <p:tgtEl>
                                          <p:spTgt spid="460"/>
                                        </p:tgtEl>
                                        <p:attrNameLst>
                                          <p:attrName>style.visibility</p:attrName>
                                        </p:attrNameLst>
                                      </p:cBhvr>
                                      <p:to>
                                        <p:strVal val="hidden"/>
                                      </p:to>
                                    </p:set>
                                  </p:childTnLst>
                                </p:cTn>
                              </p:par>
                              <p:par>
                                <p:cTn id="157" presetID="1" presetClass="entr" presetSubtype="0" fill="hold" grpId="0" nodeType="withEffect">
                                  <p:stCondLst>
                                    <p:cond delay="0"/>
                                  </p:stCondLst>
                                  <p:childTnLst>
                                    <p:set>
                                      <p:cBhvr>
                                        <p:cTn id="158" dur="1" fill="hold">
                                          <p:stCondLst>
                                            <p:cond delay="0"/>
                                          </p:stCondLst>
                                        </p:cTn>
                                        <p:tgtEl>
                                          <p:spTgt spid="438"/>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508"/>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grpId="0" nodeType="clickEffect">
                                  <p:stCondLst>
                                    <p:cond delay="0"/>
                                  </p:stCondLst>
                                  <p:childTnLst>
                                    <p:set>
                                      <p:cBhvr>
                                        <p:cTn id="164" dur="1" fill="hold">
                                          <p:stCondLst>
                                            <p:cond delay="0"/>
                                          </p:stCondLst>
                                        </p:cTn>
                                        <p:tgtEl>
                                          <p:spTgt spid="455"/>
                                        </p:tgtEl>
                                        <p:attrNameLst>
                                          <p:attrName>style.visibility</p:attrName>
                                        </p:attrNameLst>
                                      </p:cBhvr>
                                      <p:to>
                                        <p:strVal val="hidden"/>
                                      </p:to>
                                    </p:set>
                                  </p:childTnLst>
                                </p:cTn>
                              </p:par>
                              <p:par>
                                <p:cTn id="165" presetID="1" presetClass="entr" presetSubtype="0" fill="hold" grpId="0" nodeType="withEffect">
                                  <p:stCondLst>
                                    <p:cond delay="0"/>
                                  </p:stCondLst>
                                  <p:childTnLst>
                                    <p:set>
                                      <p:cBhvr>
                                        <p:cTn id="166" dur="1" fill="hold">
                                          <p:stCondLst>
                                            <p:cond delay="0"/>
                                          </p:stCondLst>
                                        </p:cTn>
                                        <p:tgtEl>
                                          <p:spTgt spid="441"/>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461"/>
                                        </p:tgtEl>
                                        <p:attrNameLst>
                                          <p:attrName>style.visibility</p:attrName>
                                        </p:attrNameLst>
                                      </p:cBhvr>
                                      <p:to>
                                        <p:strVal val="visible"/>
                                      </p:to>
                                    </p:set>
                                  </p:childTnLst>
                                </p:cTn>
                              </p:par>
                              <p:par>
                                <p:cTn id="169" presetID="1" presetClass="exit" presetSubtype="0" fill="hold" grpId="0" nodeType="withEffect">
                                  <p:stCondLst>
                                    <p:cond delay="0"/>
                                  </p:stCondLst>
                                  <p:childTnLst>
                                    <p:set>
                                      <p:cBhvr>
                                        <p:cTn id="170" dur="1" fill="hold">
                                          <p:stCondLst>
                                            <p:cond delay="0"/>
                                          </p:stCondLst>
                                        </p:cTn>
                                        <p:tgtEl>
                                          <p:spTgt spid="503"/>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09"/>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childTnLst>
                                    <p:set>
                                      <p:cBhvr>
                                        <p:cTn id="176" dur="1" fill="hold">
                                          <p:stCondLst>
                                            <p:cond delay="0"/>
                                          </p:stCondLst>
                                        </p:cTn>
                                        <p:tgtEl>
                                          <p:spTgt spid="461"/>
                                        </p:tgtEl>
                                        <p:attrNameLst>
                                          <p:attrName>style.visibility</p:attrName>
                                        </p:attrNameLst>
                                      </p:cBhvr>
                                      <p:to>
                                        <p:strVal val="hidden"/>
                                      </p:to>
                                    </p:set>
                                  </p:childTnLst>
                                </p:cTn>
                              </p:par>
                              <p:par>
                                <p:cTn id="177" presetID="1" presetClass="entr" presetSubtype="0" fill="hold" grpId="0" nodeType="withEffect">
                                  <p:stCondLst>
                                    <p:cond delay="0"/>
                                  </p:stCondLst>
                                  <p:childTnLst>
                                    <p:set>
                                      <p:cBhvr>
                                        <p:cTn id="178" dur="1" fill="hold">
                                          <p:stCondLst>
                                            <p:cond delay="0"/>
                                          </p:stCondLst>
                                        </p:cTn>
                                        <p:tgtEl>
                                          <p:spTgt spid="44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510"/>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grpId="0" nodeType="clickEffect">
                                  <p:stCondLst>
                                    <p:cond delay="0"/>
                                  </p:stCondLst>
                                  <p:childTnLst>
                                    <p:set>
                                      <p:cBhvr>
                                        <p:cTn id="184" dur="1" fill="hold">
                                          <p:stCondLst>
                                            <p:cond delay="0"/>
                                          </p:stCondLst>
                                        </p:cTn>
                                        <p:tgtEl>
                                          <p:spTgt spid="456"/>
                                        </p:tgtEl>
                                        <p:attrNameLst>
                                          <p:attrName>style.visibility</p:attrName>
                                        </p:attrNameLst>
                                      </p:cBhvr>
                                      <p:to>
                                        <p:strVal val="hidden"/>
                                      </p:to>
                                    </p:set>
                                  </p:childTnLst>
                                </p:cTn>
                              </p:par>
                              <p:par>
                                <p:cTn id="185" presetID="1" presetClass="entr" presetSubtype="0" fill="hold" grpId="0" nodeType="withEffect">
                                  <p:stCondLst>
                                    <p:cond delay="0"/>
                                  </p:stCondLst>
                                  <p:childTnLst>
                                    <p:set>
                                      <p:cBhvr>
                                        <p:cTn id="186" dur="1" fill="hold">
                                          <p:stCondLst>
                                            <p:cond delay="0"/>
                                          </p:stCondLst>
                                        </p:cTn>
                                        <p:tgtEl>
                                          <p:spTgt spid="445"/>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462"/>
                                        </p:tgtEl>
                                        <p:attrNameLst>
                                          <p:attrName>style.visibility</p:attrName>
                                        </p:attrNameLst>
                                      </p:cBhvr>
                                      <p:to>
                                        <p:strVal val="visible"/>
                                      </p:to>
                                    </p:set>
                                  </p:childTnLst>
                                </p:cTn>
                              </p:par>
                              <p:par>
                                <p:cTn id="189" presetID="1" presetClass="exit" presetSubtype="0" fill="hold" grpId="0" nodeType="withEffect">
                                  <p:stCondLst>
                                    <p:cond delay="0"/>
                                  </p:stCondLst>
                                  <p:childTnLst>
                                    <p:set>
                                      <p:cBhvr>
                                        <p:cTn id="190" dur="1" fill="hold">
                                          <p:stCondLst>
                                            <p:cond delay="0"/>
                                          </p:stCondLst>
                                        </p:cTn>
                                        <p:tgtEl>
                                          <p:spTgt spid="504"/>
                                        </p:tgtEl>
                                        <p:attrNameLst>
                                          <p:attrName>style.visibility</p:attrName>
                                        </p:attrNameLst>
                                      </p:cBhvr>
                                      <p:to>
                                        <p:strVal val="hidden"/>
                                      </p:to>
                                    </p:set>
                                  </p:childTnLst>
                                </p:cTn>
                              </p:par>
                              <p:par>
                                <p:cTn id="191" presetID="1" presetClass="entr" presetSubtype="0" fill="hold" grpId="0" nodeType="withEffect">
                                  <p:stCondLst>
                                    <p:cond delay="0"/>
                                  </p:stCondLst>
                                  <p:childTnLst>
                                    <p:set>
                                      <p:cBhvr>
                                        <p:cTn id="192" dur="1" fill="hold">
                                          <p:stCondLst>
                                            <p:cond delay="0"/>
                                          </p:stCondLst>
                                        </p:cTn>
                                        <p:tgtEl>
                                          <p:spTgt spid="511"/>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grpId="1" nodeType="clickEffect">
                                  <p:stCondLst>
                                    <p:cond delay="0"/>
                                  </p:stCondLst>
                                  <p:childTnLst>
                                    <p:set>
                                      <p:cBhvr>
                                        <p:cTn id="196" dur="1" fill="hold">
                                          <p:stCondLst>
                                            <p:cond delay="0"/>
                                          </p:stCondLst>
                                        </p:cTn>
                                        <p:tgtEl>
                                          <p:spTgt spid="462"/>
                                        </p:tgtEl>
                                        <p:attrNameLst>
                                          <p:attrName>style.visibility</p:attrName>
                                        </p:attrNameLst>
                                      </p:cBhvr>
                                      <p:to>
                                        <p:strVal val="hidden"/>
                                      </p:to>
                                    </p:set>
                                  </p:childTnLst>
                                </p:cTn>
                              </p:par>
                              <p:par>
                                <p:cTn id="197" presetID="1" presetClass="entr" presetSubtype="0" fill="hold" grpId="0" nodeType="withEffect">
                                  <p:stCondLst>
                                    <p:cond delay="0"/>
                                  </p:stCondLst>
                                  <p:childTnLst>
                                    <p:set>
                                      <p:cBhvr>
                                        <p:cTn id="198" dur="1" fill="hold">
                                          <p:stCondLst>
                                            <p:cond delay="0"/>
                                          </p:stCondLst>
                                        </p:cTn>
                                        <p:tgtEl>
                                          <p:spTgt spid="447"/>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512"/>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xit" presetSubtype="0" fill="hold" grpId="0" nodeType="clickEffect">
                                  <p:stCondLst>
                                    <p:cond delay="0"/>
                                  </p:stCondLst>
                                  <p:childTnLst>
                                    <p:set>
                                      <p:cBhvr>
                                        <p:cTn id="204" dur="1" fill="hold">
                                          <p:stCondLst>
                                            <p:cond delay="0"/>
                                          </p:stCondLst>
                                        </p:cTn>
                                        <p:tgtEl>
                                          <p:spTgt spid="457"/>
                                        </p:tgtEl>
                                        <p:attrNameLst>
                                          <p:attrName>style.visibility</p:attrName>
                                        </p:attrNameLst>
                                      </p:cBhvr>
                                      <p:to>
                                        <p:strVal val="hidden"/>
                                      </p:to>
                                    </p:set>
                                  </p:childTnLst>
                                </p:cTn>
                              </p:par>
                              <p:par>
                                <p:cTn id="205" presetID="1" presetClass="entr" presetSubtype="0" fill="hold" grpId="0" nodeType="withEffect">
                                  <p:stCondLst>
                                    <p:cond delay="0"/>
                                  </p:stCondLst>
                                  <p:childTnLst>
                                    <p:set>
                                      <p:cBhvr>
                                        <p:cTn id="206" dur="1" fill="hold">
                                          <p:stCondLst>
                                            <p:cond delay="0"/>
                                          </p:stCondLst>
                                        </p:cTn>
                                        <p:tgtEl>
                                          <p:spTgt spid="449"/>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463"/>
                                        </p:tgtEl>
                                        <p:attrNameLst>
                                          <p:attrName>style.visibility</p:attrName>
                                        </p:attrNameLst>
                                      </p:cBhvr>
                                      <p:to>
                                        <p:strVal val="visible"/>
                                      </p:to>
                                    </p:set>
                                  </p:childTnLst>
                                </p:cTn>
                              </p:par>
                              <p:par>
                                <p:cTn id="209" presetID="1" presetClass="exit" presetSubtype="0" fill="hold" grpId="0" nodeType="withEffect">
                                  <p:stCondLst>
                                    <p:cond delay="0"/>
                                  </p:stCondLst>
                                  <p:childTnLst>
                                    <p:set>
                                      <p:cBhvr>
                                        <p:cTn id="210" dur="1" fill="hold">
                                          <p:stCondLst>
                                            <p:cond delay="0"/>
                                          </p:stCondLst>
                                        </p:cTn>
                                        <p:tgtEl>
                                          <p:spTgt spid="505"/>
                                        </p:tgtEl>
                                        <p:attrNameLst>
                                          <p:attrName>style.visibility</p:attrName>
                                        </p:attrNameLst>
                                      </p:cBhvr>
                                      <p:to>
                                        <p:strVal val="hidden"/>
                                      </p:to>
                                    </p:set>
                                  </p:childTnLst>
                                </p:cTn>
                              </p:par>
                              <p:par>
                                <p:cTn id="211" presetID="1" presetClass="entr" presetSubtype="0" fill="hold" grpId="0" nodeType="withEffect">
                                  <p:stCondLst>
                                    <p:cond delay="0"/>
                                  </p:stCondLst>
                                  <p:childTnLst>
                                    <p:set>
                                      <p:cBhvr>
                                        <p:cTn id="212" dur="1" fill="hold">
                                          <p:stCondLst>
                                            <p:cond delay="0"/>
                                          </p:stCondLst>
                                        </p:cTn>
                                        <p:tgtEl>
                                          <p:spTgt spid="513"/>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xit" presetSubtype="0" fill="hold" grpId="1" nodeType="clickEffect">
                                  <p:stCondLst>
                                    <p:cond delay="0"/>
                                  </p:stCondLst>
                                  <p:childTnLst>
                                    <p:set>
                                      <p:cBhvr>
                                        <p:cTn id="216" dur="1" fill="hold">
                                          <p:stCondLst>
                                            <p:cond delay="0"/>
                                          </p:stCondLst>
                                        </p:cTn>
                                        <p:tgtEl>
                                          <p:spTgt spid="463"/>
                                        </p:tgtEl>
                                        <p:attrNameLst>
                                          <p:attrName>style.visibility</p:attrName>
                                        </p:attrNameLst>
                                      </p:cBhvr>
                                      <p:to>
                                        <p:strVal val="hidden"/>
                                      </p:to>
                                    </p:set>
                                  </p:childTnLst>
                                </p:cTn>
                              </p:par>
                              <p:par>
                                <p:cTn id="217" presetID="1" presetClass="entr" presetSubtype="0" fill="hold" grpId="0" nodeType="withEffect">
                                  <p:stCondLst>
                                    <p:cond delay="0"/>
                                  </p:stCondLst>
                                  <p:childTnLst>
                                    <p:set>
                                      <p:cBhvr>
                                        <p:cTn id="218" dur="1" fill="hold">
                                          <p:stCondLst>
                                            <p:cond delay="0"/>
                                          </p:stCondLst>
                                        </p:cTn>
                                        <p:tgtEl>
                                          <p:spTgt spid="451"/>
                                        </p:tgtEl>
                                        <p:attrNameLst>
                                          <p:attrName>style.visibility</p:attrName>
                                        </p:attrNameLst>
                                      </p:cBhvr>
                                      <p:to>
                                        <p:strVal val="visible"/>
                                      </p:to>
                                    </p:set>
                                  </p:childTnLst>
                                </p:cTn>
                              </p:par>
                              <p:par>
                                <p:cTn id="219" presetID="1" presetClass="exit" presetSubtype="0" fill="hold" nodeType="withEffect">
                                  <p:stCondLst>
                                    <p:cond delay="0"/>
                                  </p:stCondLst>
                                  <p:childTnLst>
                                    <p:set>
                                      <p:cBhvr>
                                        <p:cTn id="220" dur="1" fill="hold">
                                          <p:stCondLst>
                                            <p:cond delay="0"/>
                                          </p:stCondLst>
                                        </p:cTn>
                                        <p:tgtEl>
                                          <p:spTgt spid="527"/>
                                        </p:tgtEl>
                                        <p:attrNameLst>
                                          <p:attrName>style.visibility</p:attrName>
                                        </p:attrNameLst>
                                      </p:cBhvr>
                                      <p:to>
                                        <p:strVal val="hidden"/>
                                      </p:to>
                                    </p:set>
                                  </p:childTnLst>
                                </p:cTn>
                              </p:par>
                              <p:par>
                                <p:cTn id="221" presetID="1" presetClass="entr" presetSubtype="0" fill="hold" grpId="0" nodeType="withEffect">
                                  <p:stCondLst>
                                    <p:cond delay="0"/>
                                  </p:stCondLst>
                                  <p:childTnLst>
                                    <p:set>
                                      <p:cBhvr>
                                        <p:cTn id="222" dur="1" fill="hold">
                                          <p:stCondLst>
                                            <p:cond delay="0"/>
                                          </p:stCondLst>
                                        </p:cTn>
                                        <p:tgtEl>
                                          <p:spTgt spid="525"/>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554"/>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551"/>
                                        </p:tgtEl>
                                        <p:attrNameLst>
                                          <p:attrName>style.visibility</p:attrName>
                                        </p:attrNameLst>
                                      </p:cBhvr>
                                      <p:to>
                                        <p:strVal val="visible"/>
                                      </p:to>
                                    </p:set>
                                  </p:childTnLst>
                                </p:cTn>
                              </p:par>
                              <p:par>
                                <p:cTn id="231" presetID="1" presetClass="exit" presetSubtype="0" fill="hold" grpId="1" nodeType="withEffect">
                                  <p:stCondLst>
                                    <p:cond delay="0"/>
                                  </p:stCondLst>
                                  <p:childTnLst>
                                    <p:set>
                                      <p:cBhvr>
                                        <p:cTn id="232" dur="1" fill="hold">
                                          <p:stCondLst>
                                            <p:cond delay="0"/>
                                          </p:stCondLst>
                                        </p:cTn>
                                        <p:tgtEl>
                                          <p:spTgt spid="554"/>
                                        </p:tgtEl>
                                        <p:attrNameLst>
                                          <p:attrName>style.visibility</p:attrName>
                                        </p:attrNameLst>
                                      </p:cBhvr>
                                      <p:to>
                                        <p:strVal val="hidden"/>
                                      </p:to>
                                    </p:set>
                                  </p:childTnLst>
                                </p:cTn>
                              </p:par>
                              <p:par>
                                <p:cTn id="233" presetID="1" presetClass="entr" presetSubtype="0" fill="hold" grpId="0" nodeType="withEffect">
                                  <p:stCondLst>
                                    <p:cond delay="0"/>
                                  </p:stCondLst>
                                  <p:childTnLst>
                                    <p:set>
                                      <p:cBhvr>
                                        <p:cTn id="234" dur="1" fill="hold">
                                          <p:stCondLst>
                                            <p:cond delay="0"/>
                                          </p:stCondLst>
                                        </p:cTn>
                                        <p:tgtEl>
                                          <p:spTgt spid="558"/>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553"/>
                                        </p:tgtEl>
                                        <p:attrNameLst>
                                          <p:attrName>style.visibility</p:attrName>
                                        </p:attrNameLst>
                                      </p:cBhvr>
                                      <p:to>
                                        <p:strVal val="visible"/>
                                      </p:to>
                                    </p:set>
                                  </p:childTnLst>
                                </p:cTn>
                              </p:par>
                              <p:par>
                                <p:cTn id="239" presetID="1" presetClass="exit" presetSubtype="0" fill="hold" grpId="1" nodeType="withEffect">
                                  <p:stCondLst>
                                    <p:cond delay="0"/>
                                  </p:stCondLst>
                                  <p:childTnLst>
                                    <p:set>
                                      <p:cBhvr>
                                        <p:cTn id="240" dur="1" fill="hold">
                                          <p:stCondLst>
                                            <p:cond delay="0"/>
                                          </p:stCondLst>
                                        </p:cTn>
                                        <p:tgtEl>
                                          <p:spTgt spid="551"/>
                                        </p:tgtEl>
                                        <p:attrNameLst>
                                          <p:attrName>style.visibility</p:attrName>
                                        </p:attrNameLst>
                                      </p:cBhvr>
                                      <p:to>
                                        <p:strVal val="hidden"/>
                                      </p:to>
                                    </p:set>
                                  </p:childTnLst>
                                </p:cTn>
                              </p:par>
                              <p:par>
                                <p:cTn id="241" presetID="1" presetClass="entr" presetSubtype="0" fill="hold" grpId="0" nodeType="withEffect">
                                  <p:stCondLst>
                                    <p:cond delay="0"/>
                                  </p:stCondLst>
                                  <p:childTnLst>
                                    <p:set>
                                      <p:cBhvr>
                                        <p:cTn id="242" dur="1" fill="hold">
                                          <p:stCondLst>
                                            <p:cond delay="0"/>
                                          </p:stCondLst>
                                        </p:cTn>
                                        <p:tgtEl>
                                          <p:spTgt spid="557"/>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xit" presetSubtype="0" fill="hold" grpId="1" nodeType="clickEffect">
                                  <p:stCondLst>
                                    <p:cond delay="0"/>
                                  </p:stCondLst>
                                  <p:childTnLst>
                                    <p:set>
                                      <p:cBhvr>
                                        <p:cTn id="246" dur="1" fill="hold">
                                          <p:stCondLst>
                                            <p:cond delay="0"/>
                                          </p:stCondLst>
                                        </p:cTn>
                                        <p:tgtEl>
                                          <p:spTgt spid="282"/>
                                        </p:tgtEl>
                                        <p:attrNameLst>
                                          <p:attrName>style.visibility</p:attrName>
                                        </p:attrNameLst>
                                      </p:cBhvr>
                                      <p:to>
                                        <p:strVal val="hidden"/>
                                      </p:to>
                                    </p:set>
                                  </p:childTnLst>
                                </p:cTn>
                              </p:par>
                              <p:par>
                                <p:cTn id="247" presetID="1" presetClass="exit" presetSubtype="0" fill="hold" grpId="1" nodeType="withEffect">
                                  <p:stCondLst>
                                    <p:cond delay="0"/>
                                  </p:stCondLst>
                                  <p:childTnLst>
                                    <p:set>
                                      <p:cBhvr>
                                        <p:cTn id="248" dur="1" fill="hold">
                                          <p:stCondLst>
                                            <p:cond delay="0"/>
                                          </p:stCondLst>
                                        </p:cTn>
                                        <p:tgtEl>
                                          <p:spTgt spid="316"/>
                                        </p:tgtEl>
                                        <p:attrNameLst>
                                          <p:attrName>style.visibility</p:attrName>
                                        </p:attrNameLst>
                                      </p:cBhvr>
                                      <p:to>
                                        <p:strVal val="hidden"/>
                                      </p:to>
                                    </p:set>
                                  </p:childTnLst>
                                </p:cTn>
                              </p:par>
                              <p:par>
                                <p:cTn id="249" presetID="2" presetClass="exit" presetSubtype="2" fill="hold" nodeType="withEffect">
                                  <p:stCondLst>
                                    <p:cond delay="0"/>
                                  </p:stCondLst>
                                  <p:childTnLst>
                                    <p:anim calcmode="lin" valueType="num">
                                      <p:cBhvr additive="base">
                                        <p:cTn id="250" dur="500"/>
                                        <p:tgtEl>
                                          <p:spTgt spid="279"/>
                                        </p:tgtEl>
                                        <p:attrNameLst>
                                          <p:attrName>ppt_x</p:attrName>
                                        </p:attrNameLst>
                                      </p:cBhvr>
                                      <p:tavLst>
                                        <p:tav tm="0">
                                          <p:val>
                                            <p:strVal val="ppt_x"/>
                                          </p:val>
                                        </p:tav>
                                        <p:tav tm="100000">
                                          <p:val>
                                            <p:strVal val="1+ppt_w/2"/>
                                          </p:val>
                                        </p:tav>
                                      </p:tavLst>
                                    </p:anim>
                                    <p:anim calcmode="lin" valueType="num">
                                      <p:cBhvr additive="base">
                                        <p:cTn id="251" dur="500"/>
                                        <p:tgtEl>
                                          <p:spTgt spid="279"/>
                                        </p:tgtEl>
                                        <p:attrNameLst>
                                          <p:attrName>ppt_y</p:attrName>
                                        </p:attrNameLst>
                                      </p:cBhvr>
                                      <p:tavLst>
                                        <p:tav tm="0">
                                          <p:val>
                                            <p:strVal val="ppt_y"/>
                                          </p:val>
                                        </p:tav>
                                        <p:tav tm="100000">
                                          <p:val>
                                            <p:strVal val="ppt_y"/>
                                          </p:val>
                                        </p:tav>
                                      </p:tavLst>
                                    </p:anim>
                                    <p:set>
                                      <p:cBhvr>
                                        <p:cTn id="252" dur="1" fill="hold">
                                          <p:stCondLst>
                                            <p:cond delay="499"/>
                                          </p:stCondLst>
                                        </p:cTn>
                                        <p:tgtEl>
                                          <p:spTgt spid="2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1" animBg="1"/>
      <p:bldP spid="433" grpId="0" animBg="1"/>
      <p:bldP spid="434" grpId="0" animBg="1"/>
      <p:bldP spid="435" grpId="0" animBg="1"/>
      <p:bldP spid="436" grpId="0" animBg="1"/>
      <p:bldP spid="437" grpId="0" animBg="1"/>
      <p:bldP spid="438" grpId="0" animBg="1"/>
      <p:bldP spid="439" grpId="1" animBg="1"/>
      <p:bldP spid="441" grpId="0" animBg="1"/>
      <p:bldP spid="442" grpId="1" animBg="1"/>
      <p:bldP spid="443" grpId="0" animBg="1"/>
      <p:bldP spid="444" grpId="1" animBg="1"/>
      <p:bldP spid="445" grpId="0" animBg="1"/>
      <p:bldP spid="446" grpId="1" animBg="1"/>
      <p:bldP spid="447" grpId="0" animBg="1"/>
      <p:bldP spid="448" grpId="1" animBg="1"/>
      <p:bldP spid="449" grpId="0" animBg="1"/>
      <p:bldP spid="450" grpId="1" animBg="1"/>
      <p:bldP spid="451" grpId="0" animBg="1"/>
      <p:bldP spid="452" grpId="1" animBg="1"/>
      <p:bldP spid="453" grpId="0" animBg="1"/>
      <p:bldP spid="453" grpId="1" animBg="1"/>
      <p:bldP spid="454" grpId="0" animBg="1"/>
      <p:bldP spid="454" grpId="1" animBg="1"/>
      <p:bldP spid="455" grpId="0" animBg="1"/>
      <p:bldP spid="455" grpId="1" animBg="1"/>
      <p:bldP spid="456" grpId="0" animBg="1"/>
      <p:bldP spid="456" grpId="1" animBg="1"/>
      <p:bldP spid="457" grpId="0" animBg="1"/>
      <p:bldP spid="457" grpId="1" animBg="1"/>
      <p:bldP spid="459" grpId="0" animBg="1"/>
      <p:bldP spid="459" grpId="1" animBg="1"/>
      <p:bldP spid="460" grpId="0" animBg="1"/>
      <p:bldP spid="460" grpId="1" animBg="1"/>
      <p:bldP spid="461" grpId="0" animBg="1"/>
      <p:bldP spid="461" grpId="1" animBg="1"/>
      <p:bldP spid="462" grpId="0" animBg="1"/>
      <p:bldP spid="462" grpId="1" animBg="1"/>
      <p:bldP spid="463" grpId="0" animBg="1"/>
      <p:bldP spid="463" grpId="1" animBg="1"/>
      <p:bldP spid="486" grpId="0"/>
      <p:bldP spid="486" grpId="1"/>
      <p:bldP spid="487" grpId="0" animBg="1"/>
      <p:bldP spid="487" grpId="1" animBg="1"/>
      <p:bldP spid="488" grpId="0" animBg="1"/>
      <p:bldP spid="489" grpId="0"/>
      <p:bldP spid="491" grpId="0"/>
      <p:bldP spid="501" grpId="0"/>
      <p:bldP spid="502" grpId="0"/>
      <p:bldP spid="503" grpId="0"/>
      <p:bldP spid="504" grpId="0"/>
      <p:bldP spid="505" grpId="0"/>
      <p:bldP spid="506" grpId="0"/>
      <p:bldP spid="507" grpId="0"/>
      <p:bldP spid="508" grpId="0"/>
      <p:bldP spid="509" grpId="0"/>
      <p:bldP spid="510" grpId="0"/>
      <p:bldP spid="511" grpId="0"/>
      <p:bldP spid="512" grpId="0"/>
      <p:bldP spid="513" grpId="0"/>
      <p:bldP spid="525" grpId="0"/>
      <p:bldP spid="528" grpId="0" animBg="1"/>
      <p:bldP spid="528" grpId="1" animBg="1"/>
      <p:bldP spid="549" grpId="0"/>
      <p:bldP spid="551" grpId="0" animBg="1"/>
      <p:bldP spid="551" grpId="1" animBg="1"/>
      <p:bldP spid="553" grpId="0" animBg="1"/>
      <p:bldP spid="554" grpId="0" animBg="1"/>
      <p:bldP spid="554" grpId="1" animBg="1"/>
      <p:bldP spid="557" grpId="0"/>
      <p:bldP spid="558" grpId="0"/>
      <p:bldP spid="278" grpId="0"/>
      <p:bldP spid="282" grpId="0" animBg="1"/>
      <p:bldP spid="282" grpId="1" animBg="1"/>
      <p:bldP spid="316" grpId="0" animBg="1"/>
      <p:bldP spid="316"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9" name="Group 298">
            <a:extLst>
              <a:ext uri="{FF2B5EF4-FFF2-40B4-BE49-F238E27FC236}">
                <a16:creationId xmlns:a16="http://schemas.microsoft.com/office/drawing/2014/main" id="{FD136FEF-13DD-7D4A-9910-22F5D51F81E8}"/>
              </a:ext>
            </a:extLst>
          </p:cNvPr>
          <p:cNvGrpSpPr/>
          <p:nvPr/>
        </p:nvGrpSpPr>
        <p:grpSpPr>
          <a:xfrm>
            <a:off x="-42532" y="3638266"/>
            <a:ext cx="1771954" cy="1416250"/>
            <a:chOff x="-42532" y="3638266"/>
            <a:chExt cx="1771954" cy="1416250"/>
          </a:xfrm>
        </p:grpSpPr>
        <p:sp>
          <p:nvSpPr>
            <p:cNvPr id="300" name="TextBox 299">
              <a:extLst>
                <a:ext uri="{FF2B5EF4-FFF2-40B4-BE49-F238E27FC236}">
                  <a16:creationId xmlns:a16="http://schemas.microsoft.com/office/drawing/2014/main" id="{BFD3A453-6C1D-12B6-0EEB-303868828355}"/>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301" name="Freeform: Shape 300">
              <a:extLst>
                <a:ext uri="{FF2B5EF4-FFF2-40B4-BE49-F238E27FC236}">
                  <a16:creationId xmlns:a16="http://schemas.microsoft.com/office/drawing/2014/main" id="{42C1CCB2-6EE0-E2D2-53D9-4E0A1020EC8A}"/>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2" name="Group 301">
              <a:extLst>
                <a:ext uri="{FF2B5EF4-FFF2-40B4-BE49-F238E27FC236}">
                  <a16:creationId xmlns:a16="http://schemas.microsoft.com/office/drawing/2014/main" id="{77266E43-A6B6-F7DE-2B8D-75B5C1FC6E53}"/>
                </a:ext>
              </a:extLst>
            </p:cNvPr>
            <p:cNvGrpSpPr/>
            <p:nvPr/>
          </p:nvGrpSpPr>
          <p:grpSpPr>
            <a:xfrm>
              <a:off x="763586" y="3638266"/>
              <a:ext cx="587500" cy="847218"/>
              <a:chOff x="466406" y="3706846"/>
              <a:chExt cx="587500" cy="847218"/>
            </a:xfrm>
          </p:grpSpPr>
          <p:grpSp>
            <p:nvGrpSpPr>
              <p:cNvPr id="303" name="Group 302">
                <a:extLst>
                  <a:ext uri="{FF2B5EF4-FFF2-40B4-BE49-F238E27FC236}">
                    <a16:creationId xmlns:a16="http://schemas.microsoft.com/office/drawing/2014/main" id="{0B68A84B-4C6F-D36E-63A4-6B9866E0FB91}"/>
                  </a:ext>
                </a:extLst>
              </p:cNvPr>
              <p:cNvGrpSpPr/>
              <p:nvPr/>
            </p:nvGrpSpPr>
            <p:grpSpPr>
              <a:xfrm>
                <a:off x="761213" y="3706846"/>
                <a:ext cx="235737" cy="283757"/>
                <a:chOff x="1062414" y="3692558"/>
                <a:chExt cx="272350" cy="327828"/>
              </a:xfrm>
            </p:grpSpPr>
            <p:cxnSp>
              <p:nvCxnSpPr>
                <p:cNvPr id="305" name="Straight Connector 304">
                  <a:extLst>
                    <a:ext uri="{FF2B5EF4-FFF2-40B4-BE49-F238E27FC236}">
                      <a16:creationId xmlns:a16="http://schemas.microsoft.com/office/drawing/2014/main" id="{48039A08-9434-2055-0087-C7F0DC0AFBED}"/>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06" name="Picture 2" descr="North Carolina state flag">
                  <a:extLst>
                    <a:ext uri="{FF2B5EF4-FFF2-40B4-BE49-F238E27FC236}">
                      <a16:creationId xmlns:a16="http://schemas.microsoft.com/office/drawing/2014/main" id="{D96ED75D-06D7-1AC1-0846-DA4C5570B4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304" name="Picture 303">
                <a:extLst>
                  <a:ext uri="{FF2B5EF4-FFF2-40B4-BE49-F238E27FC236}">
                    <a16:creationId xmlns:a16="http://schemas.microsoft.com/office/drawing/2014/main" id="{2024E2AF-405F-DFC2-1E1F-516D2CA63582}"/>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grpSp>
        <p:nvGrpSpPr>
          <p:cNvPr id="261" name="Group 260"/>
          <p:cNvGrpSpPr/>
          <p:nvPr/>
        </p:nvGrpSpPr>
        <p:grpSpPr>
          <a:xfrm>
            <a:off x="2592169" y="3299062"/>
            <a:ext cx="914400" cy="1208980"/>
            <a:chOff x="2592169" y="3299062"/>
            <a:chExt cx="914400" cy="1208980"/>
          </a:xfrm>
        </p:grpSpPr>
        <p:grpSp>
          <p:nvGrpSpPr>
            <p:cNvPr id="262" name="Group 261"/>
            <p:cNvGrpSpPr/>
            <p:nvPr/>
          </p:nvGrpSpPr>
          <p:grpSpPr>
            <a:xfrm>
              <a:off x="2816366" y="3299062"/>
              <a:ext cx="451085" cy="814094"/>
              <a:chOff x="6525636" y="203200"/>
              <a:chExt cx="646457" cy="1166692"/>
            </a:xfrm>
          </p:grpSpPr>
          <p:sp>
            <p:nvSpPr>
              <p:cNvPr id="264"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5"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6"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7"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8" name="Isosceles Triangle 267"/>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69" name="Group 268"/>
              <p:cNvGrpSpPr/>
              <p:nvPr/>
            </p:nvGrpSpPr>
            <p:grpSpPr>
              <a:xfrm>
                <a:off x="6721330" y="587057"/>
                <a:ext cx="450605" cy="162320"/>
                <a:chOff x="1406548" y="4084765"/>
                <a:chExt cx="1675064" cy="603406"/>
              </a:xfrm>
            </p:grpSpPr>
            <p:sp>
              <p:nvSpPr>
                <p:cNvPr id="290" name="Freeform 289"/>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Freeform 290"/>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Freeform 291"/>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Freeform 292"/>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0"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271" name="Group 270"/>
              <p:cNvGrpSpPr/>
              <p:nvPr/>
            </p:nvGrpSpPr>
            <p:grpSpPr>
              <a:xfrm>
                <a:off x="6673589" y="253038"/>
                <a:ext cx="371382" cy="432710"/>
                <a:chOff x="2826285" y="1816293"/>
                <a:chExt cx="399010" cy="464901"/>
              </a:xfrm>
            </p:grpSpPr>
            <p:sp>
              <p:nvSpPr>
                <p:cNvPr id="274"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7"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8"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9"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72"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273"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sp>
          <p:nvSpPr>
            <p:cNvPr id="263" name="TextBox 262"/>
            <p:cNvSpPr txBox="1"/>
            <p:nvPr/>
          </p:nvSpPr>
          <p:spPr>
            <a:xfrm>
              <a:off x="2592169" y="4092544"/>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pic>
        <p:nvPicPr>
          <p:cNvPr id="3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01"/>
          <p:cNvGrpSpPr>
            <a:grpSpLocks/>
          </p:cNvGrpSpPr>
          <p:nvPr/>
        </p:nvGrpSpPr>
        <p:grpSpPr bwMode="auto">
          <a:xfrm>
            <a:off x="6397752" y="228600"/>
            <a:ext cx="609600" cy="570433"/>
            <a:chOff x="1872" y="336"/>
            <a:chExt cx="1759" cy="1646"/>
          </a:xfrm>
        </p:grpSpPr>
        <p:sp>
          <p:nvSpPr>
            <p:cNvPr id="853" name="Oval 102"/>
            <p:cNvSpPr>
              <a:spLocks noChangeArrowheads="1"/>
            </p:cNvSpPr>
            <p:nvPr/>
          </p:nvSpPr>
          <p:spPr bwMode="auto">
            <a:xfrm>
              <a:off x="1872" y="336"/>
              <a:ext cx="1759" cy="1646"/>
            </a:xfrm>
            <a:prstGeom prst="ellipse">
              <a:avLst/>
            </a:prstGeom>
            <a:solidFill>
              <a:srgbClr val="FFFF00"/>
            </a:solidFill>
            <a:ln w="15875">
              <a:solidFill>
                <a:schemeClr val="tx1"/>
              </a:solidFill>
              <a:round/>
              <a:headEnd/>
              <a:tailEnd/>
            </a:ln>
            <a:effectLst/>
          </p:spPr>
          <p:txBody>
            <a:bodyPr wrap="none" anchor="ctr"/>
            <a:lstStyle/>
            <a:p>
              <a:endParaRPr lang="en-US" dirty="0"/>
            </a:p>
          </p:txBody>
        </p:sp>
        <p:grpSp>
          <p:nvGrpSpPr>
            <p:cNvPr id="3" name="Group 103"/>
            <p:cNvGrpSpPr>
              <a:grpSpLocks/>
            </p:cNvGrpSpPr>
            <p:nvPr/>
          </p:nvGrpSpPr>
          <p:grpSpPr bwMode="auto">
            <a:xfrm>
              <a:off x="2411" y="865"/>
              <a:ext cx="697" cy="309"/>
              <a:chOff x="3824" y="2983"/>
              <a:chExt cx="507" cy="241"/>
            </a:xfrm>
          </p:grpSpPr>
          <p:sp>
            <p:nvSpPr>
              <p:cNvPr id="858" name="Oval 104"/>
              <p:cNvSpPr>
                <a:spLocks noChangeArrowheads="1"/>
              </p:cNvSpPr>
              <p:nvPr/>
            </p:nvSpPr>
            <p:spPr bwMode="auto">
              <a:xfrm>
                <a:off x="3824" y="2983"/>
                <a:ext cx="96" cy="241"/>
              </a:xfrm>
              <a:prstGeom prst="ellipse">
                <a:avLst/>
              </a:prstGeom>
              <a:solidFill>
                <a:schemeClr val="tx1"/>
              </a:solidFill>
              <a:ln w="9525">
                <a:noFill/>
                <a:round/>
                <a:headEnd/>
                <a:tailEnd/>
              </a:ln>
              <a:effectLst/>
            </p:spPr>
            <p:txBody>
              <a:bodyPr wrap="none" anchor="ctr"/>
              <a:lstStyle/>
              <a:p>
                <a:endParaRPr lang="en-US" dirty="0"/>
              </a:p>
            </p:txBody>
          </p:sp>
          <p:sp>
            <p:nvSpPr>
              <p:cNvPr id="860" name="Oval 105"/>
              <p:cNvSpPr>
                <a:spLocks noChangeArrowheads="1"/>
              </p:cNvSpPr>
              <p:nvPr/>
            </p:nvSpPr>
            <p:spPr bwMode="auto">
              <a:xfrm>
                <a:off x="4235" y="2983"/>
                <a:ext cx="96" cy="241"/>
              </a:xfrm>
              <a:prstGeom prst="ellipse">
                <a:avLst/>
              </a:prstGeom>
              <a:solidFill>
                <a:schemeClr val="tx1"/>
              </a:solidFill>
              <a:ln w="9525">
                <a:noFill/>
                <a:round/>
                <a:headEnd/>
                <a:tailEnd/>
              </a:ln>
              <a:effectLst/>
            </p:spPr>
            <p:txBody>
              <a:bodyPr wrap="none" anchor="ctr"/>
              <a:lstStyle/>
              <a:p>
                <a:endParaRPr lang="en-US" dirty="0"/>
              </a:p>
            </p:txBody>
          </p:sp>
        </p:grpSp>
        <p:grpSp>
          <p:nvGrpSpPr>
            <p:cNvPr id="4" name="Group 106"/>
            <p:cNvGrpSpPr>
              <a:grpSpLocks/>
            </p:cNvGrpSpPr>
            <p:nvPr/>
          </p:nvGrpSpPr>
          <p:grpSpPr bwMode="auto">
            <a:xfrm>
              <a:off x="2208" y="1344"/>
              <a:ext cx="1103" cy="384"/>
              <a:chOff x="384" y="1920"/>
              <a:chExt cx="1105" cy="336"/>
            </a:xfrm>
          </p:grpSpPr>
          <p:sp>
            <p:nvSpPr>
              <p:cNvPr id="856" name="Arc 107"/>
              <p:cNvSpPr>
                <a:spLocks/>
              </p:cNvSpPr>
              <p:nvPr/>
            </p:nvSpPr>
            <p:spPr bwMode="auto">
              <a:xfrm flipV="1">
                <a:off x="931" y="1920"/>
                <a:ext cx="558"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wrap="none" anchor="ctr"/>
              <a:lstStyle/>
              <a:p>
                <a:endParaRPr lang="en-US" dirty="0"/>
              </a:p>
            </p:txBody>
          </p:sp>
          <p:sp>
            <p:nvSpPr>
              <p:cNvPr id="857" name="Arc 108"/>
              <p:cNvSpPr>
                <a:spLocks/>
              </p:cNvSpPr>
              <p:nvPr/>
            </p:nvSpPr>
            <p:spPr bwMode="auto">
              <a:xfrm flipH="1" flipV="1">
                <a:off x="384" y="1920"/>
                <a:ext cx="576"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wrap="none" anchor="ctr"/>
              <a:lstStyle/>
              <a:p>
                <a:endParaRPr lang="en-US" dirty="0"/>
              </a:p>
            </p:txBody>
          </p:sp>
        </p:grpSp>
      </p:grpSp>
      <p:grpSp>
        <p:nvGrpSpPr>
          <p:cNvPr id="5" name="Group 764"/>
          <p:cNvGrpSpPr/>
          <p:nvPr/>
        </p:nvGrpSpPr>
        <p:grpSpPr>
          <a:xfrm>
            <a:off x="2633472" y="749808"/>
            <a:ext cx="990600" cy="990600"/>
            <a:chOff x="4572000" y="762000"/>
            <a:chExt cx="990600" cy="990600"/>
          </a:xfrm>
        </p:grpSpPr>
        <p:grpSp>
          <p:nvGrpSpPr>
            <p:cNvPr id="6" name="Group 629"/>
            <p:cNvGrpSpPr/>
            <p:nvPr/>
          </p:nvGrpSpPr>
          <p:grpSpPr>
            <a:xfrm>
              <a:off x="4638784" y="762000"/>
              <a:ext cx="619016" cy="762000"/>
              <a:chOff x="4221842" y="914400"/>
              <a:chExt cx="619016" cy="762000"/>
            </a:xfrm>
          </p:grpSpPr>
          <p:sp>
            <p:nvSpPr>
              <p:cNvPr id="529" name="Rectangle 528"/>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0" name="TextBox 549"/>
              <p:cNvSpPr txBox="1"/>
              <p:nvPr/>
            </p:nvSpPr>
            <p:spPr>
              <a:xfrm>
                <a:off x="4221842" y="1056283"/>
                <a:ext cx="619016" cy="391517"/>
              </a:xfrm>
              <a:prstGeom prst="rect">
                <a:avLst/>
              </a:prstGeom>
              <a:noFill/>
            </p:spPr>
            <p:txBody>
              <a:bodyPr wrap="none" rtlCol="0">
                <a:spAutoFit/>
              </a:bodyPr>
              <a:lstStyle/>
              <a:p>
                <a:pPr algn="ctr">
                  <a:lnSpc>
                    <a:spcPct val="80000"/>
                  </a:lnSpc>
                </a:pPr>
                <a:r>
                  <a:rPr lang="en-US" sz="1200" b="1" dirty="0"/>
                  <a:t>Tax</a:t>
                </a:r>
              </a:p>
              <a:p>
                <a:pPr algn="ctr">
                  <a:lnSpc>
                    <a:spcPct val="80000"/>
                  </a:lnSpc>
                </a:pPr>
                <a:r>
                  <a:rPr lang="en-US" sz="1200" b="1" dirty="0"/>
                  <a:t>Return</a:t>
                </a:r>
              </a:p>
            </p:txBody>
          </p:sp>
        </p:grpSp>
        <p:sp>
          <p:nvSpPr>
            <p:cNvPr id="520" name="Rectangle 519"/>
            <p:cNvSpPr/>
            <p:nvPr/>
          </p:nvSpPr>
          <p:spPr>
            <a:xfrm>
              <a:off x="4572000" y="1382627"/>
              <a:ext cx="990600" cy="3699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85"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7" name="Group 89"/>
          <p:cNvGrpSpPr>
            <a:grpSpLocks/>
          </p:cNvGrpSpPr>
          <p:nvPr/>
        </p:nvGrpSpPr>
        <p:grpSpPr bwMode="auto">
          <a:xfrm>
            <a:off x="1752600" y="838200"/>
            <a:ext cx="838201" cy="670200"/>
            <a:chOff x="240" y="1152"/>
            <a:chExt cx="1392" cy="1113"/>
          </a:xfrm>
          <a:effectLst>
            <a:outerShdw blurRad="50800" dist="38100" dir="2700000" algn="tl" rotWithShape="0">
              <a:prstClr val="black">
                <a:alpha val="40000"/>
              </a:prstClr>
            </a:outerShdw>
          </a:effectLst>
        </p:grpSpPr>
        <p:pic>
          <p:nvPicPr>
            <p:cNvPr id="1027" name="Picture 90"/>
            <p:cNvPicPr>
              <a:picLocks noChangeAspect="1" noChangeArrowheads="1"/>
            </p:cNvPicPr>
            <p:nvPr/>
          </p:nvPicPr>
          <p:blipFill>
            <a:blip r:embed="rId5" cstate="print"/>
            <a:srcRect/>
            <a:stretch>
              <a:fillRect/>
            </a:stretch>
          </p:blipFill>
          <p:spPr bwMode="auto">
            <a:xfrm>
              <a:off x="240" y="1152"/>
              <a:ext cx="1392" cy="1113"/>
            </a:xfrm>
            <a:prstGeom prst="rect">
              <a:avLst/>
            </a:prstGeom>
            <a:noFill/>
            <a:ln w="15875" algn="ctr">
              <a:solidFill>
                <a:schemeClr val="tx1"/>
              </a:solidFill>
              <a:miter lim="800000"/>
              <a:headEnd/>
              <a:tailEnd/>
            </a:ln>
          </p:spPr>
        </p:pic>
        <p:sp>
          <p:nvSpPr>
            <p:cNvPr id="1028" name="WordArt 91"/>
            <p:cNvSpPr>
              <a:spLocks noChangeArrowheads="1" noChangeShapeType="1" noTextEdit="1"/>
            </p:cNvSpPr>
            <p:nvPr/>
          </p:nvSpPr>
          <p:spPr bwMode="auto">
            <a:xfrm>
              <a:off x="990" y="1248"/>
              <a:ext cx="552" cy="244"/>
            </a:xfrm>
            <a:prstGeom prst="rect">
              <a:avLst/>
            </a:prstGeom>
          </p:spPr>
          <p:txBody>
            <a:bodyPr wrap="none" fromWordArt="1">
              <a:prstTxWarp prst="textPlain">
                <a:avLst>
                  <a:gd name="adj" fmla="val 50000"/>
                </a:avLst>
              </a:prstTxWarp>
            </a:bodyPr>
            <a:lstStyle/>
            <a:p>
              <a:pPr algn="ctr" rtl="0"/>
              <a:r>
                <a:rPr lang="en-US" sz="3600" b="1" kern="10" spc="0" dirty="0">
                  <a:ln w="9525">
                    <a:solidFill>
                      <a:srgbClr val="000000"/>
                    </a:solidFill>
                    <a:round/>
                    <a:headEnd/>
                    <a:tailEnd/>
                  </a:ln>
                  <a:solidFill>
                    <a:srgbClr val="FFFFFF"/>
                  </a:solidFill>
                  <a:latin typeface="Arial"/>
                  <a:cs typeface="Arial"/>
                </a:rPr>
                <a:t>IRS</a:t>
              </a:r>
            </a:p>
          </p:txBody>
        </p:sp>
      </p:grpSp>
      <p:grpSp>
        <p:nvGrpSpPr>
          <p:cNvPr id="18"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6"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19"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7"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20"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21"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9"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pic>
        <p:nvPicPr>
          <p:cNvPr id="637" name="Picture 636" descr="iStock_000010054205Small.jpg"/>
          <p:cNvPicPr>
            <a:picLocks noChangeAspect="1"/>
          </p:cNvPicPr>
          <p:nvPr/>
        </p:nvPicPr>
        <p:blipFill>
          <a:blip r:embed="rId10"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grpSp>
        <p:nvGrpSpPr>
          <p:cNvPr id="832" name="Group 852"/>
          <p:cNvGrpSpPr/>
          <p:nvPr/>
        </p:nvGrpSpPr>
        <p:grpSpPr>
          <a:xfrm>
            <a:off x="91440" y="1734458"/>
            <a:ext cx="1600200" cy="475342"/>
            <a:chOff x="654135" y="0"/>
            <a:chExt cx="2271278" cy="674688"/>
          </a:xfrm>
        </p:grpSpPr>
        <p:grpSp>
          <p:nvGrpSpPr>
            <p:cNvPr id="833" name="Group 40"/>
            <p:cNvGrpSpPr/>
            <p:nvPr/>
          </p:nvGrpSpPr>
          <p:grpSpPr>
            <a:xfrm>
              <a:off x="1143000" y="0"/>
              <a:ext cx="759023" cy="674688"/>
              <a:chOff x="4572000" y="990603"/>
              <a:chExt cx="759023" cy="674688"/>
            </a:xfrm>
          </p:grpSpPr>
          <p:grpSp>
            <p:nvGrpSpPr>
              <p:cNvPr id="834"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grpSp>
        <p:nvGrpSpPr>
          <p:cNvPr id="835" name="Group 175"/>
          <p:cNvGrpSpPr>
            <a:grpSpLocks/>
          </p:cNvGrpSpPr>
          <p:nvPr/>
        </p:nvGrpSpPr>
        <p:grpSpPr bwMode="auto">
          <a:xfrm>
            <a:off x="3657599" y="3176940"/>
            <a:ext cx="612132" cy="504797"/>
            <a:chOff x="720" y="2016"/>
            <a:chExt cx="2112" cy="1539"/>
          </a:xfrm>
        </p:grpSpPr>
        <p:sp>
          <p:nvSpPr>
            <p:cNvPr id="1105"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06"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36" name="Group 178"/>
            <p:cNvGrpSpPr>
              <a:grpSpLocks/>
            </p:cNvGrpSpPr>
            <p:nvPr/>
          </p:nvGrpSpPr>
          <p:grpSpPr bwMode="auto">
            <a:xfrm>
              <a:off x="1005" y="2139"/>
              <a:ext cx="400" cy="429"/>
              <a:chOff x="1680" y="3120"/>
              <a:chExt cx="336" cy="336"/>
            </a:xfrm>
          </p:grpSpPr>
          <p:sp>
            <p:nvSpPr>
              <p:cNvPr id="1145"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6"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108"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37" name="Group 182"/>
            <p:cNvGrpSpPr>
              <a:grpSpLocks/>
            </p:cNvGrpSpPr>
            <p:nvPr/>
          </p:nvGrpSpPr>
          <p:grpSpPr bwMode="auto">
            <a:xfrm>
              <a:off x="1005" y="2139"/>
              <a:ext cx="400" cy="429"/>
              <a:chOff x="1680" y="3120"/>
              <a:chExt cx="336" cy="336"/>
            </a:xfrm>
          </p:grpSpPr>
          <p:sp>
            <p:nvSpPr>
              <p:cNvPr id="1143"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4"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38" name="Group 185"/>
            <p:cNvGrpSpPr>
              <a:grpSpLocks/>
            </p:cNvGrpSpPr>
            <p:nvPr/>
          </p:nvGrpSpPr>
          <p:grpSpPr bwMode="auto">
            <a:xfrm>
              <a:off x="1576" y="2139"/>
              <a:ext cx="400" cy="429"/>
              <a:chOff x="1680" y="3120"/>
              <a:chExt cx="336" cy="336"/>
            </a:xfrm>
          </p:grpSpPr>
          <p:sp>
            <p:nvSpPr>
              <p:cNvPr id="1141"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2"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39" name="Group 188"/>
            <p:cNvGrpSpPr>
              <a:grpSpLocks/>
            </p:cNvGrpSpPr>
            <p:nvPr/>
          </p:nvGrpSpPr>
          <p:grpSpPr bwMode="auto">
            <a:xfrm>
              <a:off x="2147" y="2139"/>
              <a:ext cx="400" cy="429"/>
              <a:chOff x="1680" y="3120"/>
              <a:chExt cx="336" cy="336"/>
            </a:xfrm>
          </p:grpSpPr>
          <p:sp>
            <p:nvSpPr>
              <p:cNvPr id="1139"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0"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40" name="Group 191"/>
            <p:cNvGrpSpPr>
              <a:grpSpLocks/>
            </p:cNvGrpSpPr>
            <p:nvPr/>
          </p:nvGrpSpPr>
          <p:grpSpPr bwMode="auto">
            <a:xfrm>
              <a:off x="1094" y="3055"/>
              <a:ext cx="1372" cy="497"/>
              <a:chOff x="1111" y="3055"/>
              <a:chExt cx="1372" cy="497"/>
            </a:xfrm>
          </p:grpSpPr>
          <p:grpSp>
            <p:nvGrpSpPr>
              <p:cNvPr id="841" name="Group 192"/>
              <p:cNvGrpSpPr>
                <a:grpSpLocks/>
              </p:cNvGrpSpPr>
              <p:nvPr/>
            </p:nvGrpSpPr>
            <p:grpSpPr bwMode="auto">
              <a:xfrm>
                <a:off x="1584" y="3136"/>
                <a:ext cx="410" cy="416"/>
                <a:chOff x="2199" y="3610"/>
                <a:chExt cx="345" cy="326"/>
              </a:xfrm>
            </p:grpSpPr>
            <p:grpSp>
              <p:nvGrpSpPr>
                <p:cNvPr id="842" name="Group 193"/>
                <p:cNvGrpSpPr>
                  <a:grpSpLocks/>
                </p:cNvGrpSpPr>
                <p:nvPr/>
              </p:nvGrpSpPr>
              <p:grpSpPr bwMode="auto">
                <a:xfrm>
                  <a:off x="2199" y="3610"/>
                  <a:ext cx="345" cy="326"/>
                  <a:chOff x="2199" y="3610"/>
                  <a:chExt cx="345" cy="326"/>
                </a:xfrm>
              </p:grpSpPr>
              <p:sp>
                <p:nvSpPr>
                  <p:cNvPr id="1135"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43" name="Group 195"/>
                  <p:cNvGrpSpPr>
                    <a:grpSpLocks/>
                  </p:cNvGrpSpPr>
                  <p:nvPr/>
                </p:nvGrpSpPr>
                <p:grpSpPr bwMode="auto">
                  <a:xfrm>
                    <a:off x="2228" y="3648"/>
                    <a:ext cx="288" cy="288"/>
                    <a:chOff x="2208" y="3648"/>
                    <a:chExt cx="288" cy="288"/>
                  </a:xfrm>
                </p:grpSpPr>
                <p:sp>
                  <p:nvSpPr>
                    <p:cNvPr id="1137"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8"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134"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128"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9"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0"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1"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2"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44" name="Group 204"/>
            <p:cNvGrpSpPr>
              <a:grpSpLocks/>
            </p:cNvGrpSpPr>
            <p:nvPr/>
          </p:nvGrpSpPr>
          <p:grpSpPr bwMode="auto">
            <a:xfrm>
              <a:off x="1093" y="2323"/>
              <a:ext cx="1372" cy="221"/>
              <a:chOff x="1093" y="2323"/>
              <a:chExt cx="1372" cy="221"/>
            </a:xfrm>
          </p:grpSpPr>
          <p:sp>
            <p:nvSpPr>
              <p:cNvPr id="1121"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2"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3"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4"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5"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6"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45" name="Group 211"/>
            <p:cNvGrpSpPr>
              <a:grpSpLocks/>
            </p:cNvGrpSpPr>
            <p:nvPr/>
          </p:nvGrpSpPr>
          <p:grpSpPr bwMode="auto">
            <a:xfrm>
              <a:off x="1094" y="2707"/>
              <a:ext cx="1372" cy="221"/>
              <a:chOff x="1093" y="2323"/>
              <a:chExt cx="1372" cy="221"/>
            </a:xfrm>
          </p:grpSpPr>
          <p:sp>
            <p:nvSpPr>
              <p:cNvPr id="1115"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6"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7"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8"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9"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0"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846" name="Group 313"/>
          <p:cNvGrpSpPr>
            <a:grpSpLocks/>
          </p:cNvGrpSpPr>
          <p:nvPr/>
        </p:nvGrpSpPr>
        <p:grpSpPr bwMode="auto">
          <a:xfrm>
            <a:off x="3959866" y="3479184"/>
            <a:ext cx="612133" cy="504797"/>
            <a:chOff x="720" y="2016"/>
            <a:chExt cx="2112" cy="1539"/>
          </a:xfrm>
        </p:grpSpPr>
        <p:sp>
          <p:nvSpPr>
            <p:cNvPr id="1240"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41"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47" name="Group 316"/>
            <p:cNvGrpSpPr>
              <a:grpSpLocks/>
            </p:cNvGrpSpPr>
            <p:nvPr/>
          </p:nvGrpSpPr>
          <p:grpSpPr bwMode="auto">
            <a:xfrm>
              <a:off x="1005" y="2139"/>
              <a:ext cx="400" cy="429"/>
              <a:chOff x="1680" y="3120"/>
              <a:chExt cx="336" cy="336"/>
            </a:xfrm>
          </p:grpSpPr>
          <p:sp>
            <p:nvSpPr>
              <p:cNvPr id="1280"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81"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243"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54" name="Group 320"/>
            <p:cNvGrpSpPr>
              <a:grpSpLocks/>
            </p:cNvGrpSpPr>
            <p:nvPr/>
          </p:nvGrpSpPr>
          <p:grpSpPr bwMode="auto">
            <a:xfrm>
              <a:off x="1005" y="2139"/>
              <a:ext cx="400" cy="429"/>
              <a:chOff x="1680" y="3120"/>
              <a:chExt cx="336" cy="336"/>
            </a:xfrm>
          </p:grpSpPr>
          <p:sp>
            <p:nvSpPr>
              <p:cNvPr id="1278"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9"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55" name="Group 323"/>
            <p:cNvGrpSpPr>
              <a:grpSpLocks/>
            </p:cNvGrpSpPr>
            <p:nvPr/>
          </p:nvGrpSpPr>
          <p:grpSpPr bwMode="auto">
            <a:xfrm>
              <a:off x="1576" y="2139"/>
              <a:ext cx="400" cy="429"/>
              <a:chOff x="1680" y="3120"/>
              <a:chExt cx="336" cy="336"/>
            </a:xfrm>
          </p:grpSpPr>
          <p:sp>
            <p:nvSpPr>
              <p:cNvPr id="1276"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7"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59" name="Group 326"/>
            <p:cNvGrpSpPr>
              <a:grpSpLocks/>
            </p:cNvGrpSpPr>
            <p:nvPr/>
          </p:nvGrpSpPr>
          <p:grpSpPr bwMode="auto">
            <a:xfrm>
              <a:off x="2147" y="2139"/>
              <a:ext cx="400" cy="429"/>
              <a:chOff x="1680" y="3120"/>
              <a:chExt cx="336" cy="336"/>
            </a:xfrm>
          </p:grpSpPr>
          <p:sp>
            <p:nvSpPr>
              <p:cNvPr id="1274"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5"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61" name="Group 329"/>
            <p:cNvGrpSpPr>
              <a:grpSpLocks/>
            </p:cNvGrpSpPr>
            <p:nvPr/>
          </p:nvGrpSpPr>
          <p:grpSpPr bwMode="auto">
            <a:xfrm>
              <a:off x="1094" y="3055"/>
              <a:ext cx="1372" cy="497"/>
              <a:chOff x="1111" y="3055"/>
              <a:chExt cx="1372" cy="497"/>
            </a:xfrm>
          </p:grpSpPr>
          <p:grpSp>
            <p:nvGrpSpPr>
              <p:cNvPr id="862" name="Group 330"/>
              <p:cNvGrpSpPr>
                <a:grpSpLocks/>
              </p:cNvGrpSpPr>
              <p:nvPr/>
            </p:nvGrpSpPr>
            <p:grpSpPr bwMode="auto">
              <a:xfrm>
                <a:off x="1584" y="3136"/>
                <a:ext cx="410" cy="416"/>
                <a:chOff x="2199" y="3610"/>
                <a:chExt cx="345" cy="326"/>
              </a:xfrm>
            </p:grpSpPr>
            <p:grpSp>
              <p:nvGrpSpPr>
                <p:cNvPr id="863" name="Group 331"/>
                <p:cNvGrpSpPr>
                  <a:grpSpLocks/>
                </p:cNvGrpSpPr>
                <p:nvPr/>
              </p:nvGrpSpPr>
              <p:grpSpPr bwMode="auto">
                <a:xfrm>
                  <a:off x="2199" y="3610"/>
                  <a:ext cx="345" cy="326"/>
                  <a:chOff x="2199" y="3610"/>
                  <a:chExt cx="345" cy="326"/>
                </a:xfrm>
              </p:grpSpPr>
              <p:sp>
                <p:nvSpPr>
                  <p:cNvPr id="1270"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96" name="Group 333"/>
                  <p:cNvGrpSpPr>
                    <a:grpSpLocks/>
                  </p:cNvGrpSpPr>
                  <p:nvPr/>
                </p:nvGrpSpPr>
                <p:grpSpPr bwMode="auto">
                  <a:xfrm>
                    <a:off x="2228" y="3648"/>
                    <a:ext cx="288" cy="288"/>
                    <a:chOff x="2208" y="3648"/>
                    <a:chExt cx="288" cy="288"/>
                  </a:xfrm>
                </p:grpSpPr>
                <p:sp>
                  <p:nvSpPr>
                    <p:cNvPr id="1272"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3"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269"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263"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4"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5"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6"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7"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97" name="Group 342"/>
            <p:cNvGrpSpPr>
              <a:grpSpLocks/>
            </p:cNvGrpSpPr>
            <p:nvPr/>
          </p:nvGrpSpPr>
          <p:grpSpPr bwMode="auto">
            <a:xfrm>
              <a:off x="1093" y="2323"/>
              <a:ext cx="1372" cy="221"/>
              <a:chOff x="1093" y="2323"/>
              <a:chExt cx="1372" cy="221"/>
            </a:xfrm>
          </p:grpSpPr>
          <p:sp>
            <p:nvSpPr>
              <p:cNvPr id="1256"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7"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8"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9"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0"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1"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98" name="Group 349"/>
            <p:cNvGrpSpPr>
              <a:grpSpLocks/>
            </p:cNvGrpSpPr>
            <p:nvPr/>
          </p:nvGrpSpPr>
          <p:grpSpPr bwMode="auto">
            <a:xfrm>
              <a:off x="1094" y="2707"/>
              <a:ext cx="1372" cy="221"/>
              <a:chOff x="1093" y="2323"/>
              <a:chExt cx="1372" cy="221"/>
            </a:xfrm>
          </p:grpSpPr>
          <p:sp>
            <p:nvSpPr>
              <p:cNvPr id="1250"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1"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2"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3"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4"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5"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99" name="Group 396"/>
          <p:cNvGrpSpPr>
            <a:grpSpLocks/>
          </p:cNvGrpSpPr>
          <p:nvPr/>
        </p:nvGrpSpPr>
        <p:grpSpPr bwMode="auto">
          <a:xfrm>
            <a:off x="3581400" y="3505200"/>
            <a:ext cx="416032" cy="495523"/>
            <a:chOff x="2112" y="3264"/>
            <a:chExt cx="768" cy="912"/>
          </a:xfrm>
        </p:grpSpPr>
        <p:sp>
          <p:nvSpPr>
            <p:cNvPr id="573" name="Rectangle 397"/>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4" name="Rectangle 398"/>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5"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576"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100" name="Group 528"/>
          <p:cNvGrpSpPr>
            <a:grpSpLocks/>
          </p:cNvGrpSpPr>
          <p:nvPr/>
        </p:nvGrpSpPr>
        <p:grpSpPr bwMode="auto">
          <a:xfrm>
            <a:off x="4038600" y="3810000"/>
            <a:ext cx="1321448" cy="589320"/>
            <a:chOff x="64" y="468"/>
            <a:chExt cx="1264" cy="565"/>
          </a:xfrm>
        </p:grpSpPr>
        <p:grpSp>
          <p:nvGrpSpPr>
            <p:cNvPr id="101" name="Group 529"/>
            <p:cNvGrpSpPr>
              <a:grpSpLocks/>
            </p:cNvGrpSpPr>
            <p:nvPr/>
          </p:nvGrpSpPr>
          <p:grpSpPr bwMode="auto">
            <a:xfrm>
              <a:off x="432" y="468"/>
              <a:ext cx="528" cy="305"/>
              <a:chOff x="384" y="2400"/>
              <a:chExt cx="1248" cy="720"/>
            </a:xfrm>
          </p:grpSpPr>
          <p:sp>
            <p:nvSpPr>
              <p:cNvPr id="477"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8"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9"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02" name="Group 533"/>
              <p:cNvGrpSpPr>
                <a:grpSpLocks/>
              </p:cNvGrpSpPr>
              <p:nvPr/>
            </p:nvGrpSpPr>
            <p:grpSpPr bwMode="auto">
              <a:xfrm>
                <a:off x="760" y="2677"/>
                <a:ext cx="502" cy="443"/>
                <a:chOff x="805" y="2677"/>
                <a:chExt cx="502" cy="443"/>
              </a:xfrm>
            </p:grpSpPr>
            <p:sp>
              <p:nvSpPr>
                <p:cNvPr id="483"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4"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481"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2"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476"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cxnSp>
        <p:nvCxnSpPr>
          <p:cNvPr id="470" name="Straight Connector 469"/>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TextBox 537"/>
          <p:cNvSpPr txBox="1"/>
          <p:nvPr/>
        </p:nvSpPr>
        <p:spPr>
          <a:xfrm>
            <a:off x="3474720" y="1325880"/>
            <a:ext cx="914400" cy="400110"/>
          </a:xfrm>
          <a:prstGeom prst="rect">
            <a:avLst/>
          </a:prstGeom>
          <a:noFill/>
        </p:spPr>
        <p:txBody>
          <a:bodyPr wrap="square" rtlCol="0">
            <a:spAutoFit/>
          </a:bodyPr>
          <a:lstStyle/>
          <a:p>
            <a:r>
              <a:rPr lang="en-US" sz="2000" b="1" dirty="0">
                <a:latin typeface="Arial" pitchFamily="34" charset="0"/>
                <a:cs typeface="Arial" pitchFamily="34" charset="0"/>
              </a:rPr>
              <a:t>x 10 =</a:t>
            </a:r>
          </a:p>
        </p:txBody>
      </p:sp>
      <p:sp>
        <p:nvSpPr>
          <p:cNvPr id="539" name="Rectangle 538 XXXXXXXXXXXXXXX"/>
          <p:cNvSpPr/>
          <p:nvPr/>
        </p:nvSpPr>
        <p:spPr>
          <a:xfrm>
            <a:off x="4267200" y="1364802"/>
            <a:ext cx="11430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 M</a:t>
            </a:r>
          </a:p>
        </p:txBody>
      </p:sp>
      <p:grpSp>
        <p:nvGrpSpPr>
          <p:cNvPr id="294" name="Group 293"/>
          <p:cNvGrpSpPr/>
          <p:nvPr/>
        </p:nvGrpSpPr>
        <p:grpSpPr>
          <a:xfrm>
            <a:off x="4709758" y="3048000"/>
            <a:ext cx="5043842" cy="2514600"/>
            <a:chOff x="4709758" y="3048000"/>
            <a:chExt cx="5043842" cy="2514600"/>
          </a:xfrm>
        </p:grpSpPr>
        <p:grpSp>
          <p:nvGrpSpPr>
            <p:cNvPr id="295" name="Group 294"/>
            <p:cNvGrpSpPr/>
            <p:nvPr/>
          </p:nvGrpSpPr>
          <p:grpSpPr>
            <a:xfrm>
              <a:off x="4709758" y="3098282"/>
              <a:ext cx="650759" cy="1117768"/>
              <a:chOff x="4709758" y="3098282"/>
              <a:chExt cx="650759" cy="1117768"/>
            </a:xfrm>
          </p:grpSpPr>
          <p:sp>
            <p:nvSpPr>
              <p:cNvPr id="297" name="Rounded Rectangle 296"/>
              <p:cNvSpPr/>
              <p:nvPr/>
            </p:nvSpPr>
            <p:spPr>
              <a:xfrm rot="16200000">
                <a:off x="4484808" y="3340341"/>
                <a:ext cx="1117768" cy="633650"/>
              </a:xfrm>
              <a:prstGeom prst="roundRect">
                <a:avLst>
                  <a:gd name="adj" fmla="val 17840"/>
                </a:avLst>
              </a:prstGeom>
              <a:solidFill>
                <a:srgbClr val="E6E6E6"/>
              </a:solidFill>
              <a:ln w="53975">
                <a:solidFill>
                  <a:srgbClr val="1E449A"/>
                </a:solidFill>
              </a:ln>
              <a:effectLst>
                <a:outerShdw blurRad="50800" dist="38100" dir="2700000" algn="tl" rotWithShape="0">
                  <a:prstClr val="black">
                    <a:alpha val="40000"/>
                  </a:prstClr>
                </a:outerShdw>
              </a:effectLst>
              <a:scene3d>
                <a:camera prst="orthographicFront"/>
                <a:lightRig rig="threePt" dir="t"/>
              </a:scene3d>
              <a:sp3d>
                <a:bevelT w="133350" h="1143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TextBox 297"/>
              <p:cNvSpPr txBox="1"/>
              <p:nvPr/>
            </p:nvSpPr>
            <p:spPr>
              <a:xfrm rot="16200000">
                <a:off x="4368345" y="3503277"/>
                <a:ext cx="990604" cy="307777"/>
              </a:xfrm>
              <a:prstGeom prst="rect">
                <a:avLst/>
              </a:prstGeom>
              <a:noFill/>
            </p:spPr>
            <p:txBody>
              <a:bodyPr wrap="square" rtlCol="0">
                <a:spAutoFit/>
              </a:bodyPr>
              <a:lstStyle/>
              <a:p>
                <a:pPr algn="ctr"/>
                <a:r>
                  <a:rPr lang="en-US" sz="1400" dirty="0">
                    <a:solidFill>
                      <a:srgbClr val="1E449A"/>
                    </a:solidFill>
                  </a:rPr>
                  <a:t>Building A</a:t>
                </a:r>
              </a:p>
            </p:txBody>
          </p:sp>
        </p:grpSp>
        <p:sp>
          <p:nvSpPr>
            <p:cNvPr id="296" name="Rounded Rectangle 295"/>
            <p:cNvSpPr/>
            <p:nvPr/>
          </p:nvSpPr>
          <p:spPr>
            <a:xfrm>
              <a:off x="5029200" y="3048000"/>
              <a:ext cx="4724400" cy="2514600"/>
            </a:xfrm>
            <a:prstGeom prst="roundRect">
              <a:avLst>
                <a:gd name="adj" fmla="val 4928"/>
              </a:avLst>
            </a:prstGeom>
            <a:solidFill>
              <a:schemeClr val="bg1"/>
            </a:solidFill>
            <a:ln w="88900">
              <a:solidFill>
                <a:srgbClr val="1E449A"/>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0" name="Rectangle 50"/>
          <p:cNvSpPr>
            <a:spLocks noChangeArrowheads="1"/>
          </p:cNvSpPr>
          <p:nvPr/>
        </p:nvSpPr>
        <p:spPr bwMode="auto">
          <a:xfrm>
            <a:off x="5410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1" name="Rectangle 430"/>
          <p:cNvSpPr>
            <a:spLocks noChangeArrowheads="1"/>
          </p:cNvSpPr>
          <p:nvPr/>
        </p:nvSpPr>
        <p:spPr bwMode="auto">
          <a:xfrm>
            <a:off x="5410200" y="4071256"/>
            <a:ext cx="228600" cy="272143"/>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2" name="Rectangle 50"/>
          <p:cNvSpPr>
            <a:spLocks noChangeArrowheads="1"/>
          </p:cNvSpPr>
          <p:nvPr/>
        </p:nvSpPr>
        <p:spPr bwMode="auto">
          <a:xfrm>
            <a:off x="5410200" y="4334517"/>
            <a:ext cx="228600" cy="544285"/>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3" name="Rectangle 50"/>
          <p:cNvSpPr>
            <a:spLocks noChangeArrowheads="1"/>
          </p:cNvSpPr>
          <p:nvPr/>
        </p:nvSpPr>
        <p:spPr bwMode="auto">
          <a:xfrm>
            <a:off x="54102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4" name="Rectangle 50"/>
          <p:cNvSpPr>
            <a:spLocks noChangeArrowheads="1"/>
          </p:cNvSpPr>
          <p:nvPr/>
        </p:nvSpPr>
        <p:spPr bwMode="auto">
          <a:xfrm>
            <a:off x="58674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5" name="Rectangle 50"/>
          <p:cNvSpPr>
            <a:spLocks noChangeArrowheads="1"/>
          </p:cNvSpPr>
          <p:nvPr/>
        </p:nvSpPr>
        <p:spPr bwMode="auto">
          <a:xfrm>
            <a:off x="56388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6" name="Rectangle 50"/>
          <p:cNvSpPr>
            <a:spLocks noChangeArrowheads="1"/>
          </p:cNvSpPr>
          <p:nvPr/>
        </p:nvSpPr>
        <p:spPr bwMode="auto">
          <a:xfrm>
            <a:off x="5638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schemeClr val="accent6">
                  <a:lumMod val="50000"/>
                </a:schemeClr>
              </a:solidFill>
            </a:endParaRPr>
          </a:p>
        </p:txBody>
      </p:sp>
      <p:sp>
        <p:nvSpPr>
          <p:cNvPr id="437" name="Rectangle 50"/>
          <p:cNvSpPr>
            <a:spLocks noChangeArrowheads="1"/>
          </p:cNvSpPr>
          <p:nvPr/>
        </p:nvSpPr>
        <p:spPr bwMode="auto">
          <a:xfrm>
            <a:off x="5867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8" name="Rectangle 50"/>
          <p:cNvSpPr>
            <a:spLocks noChangeArrowheads="1"/>
          </p:cNvSpPr>
          <p:nvPr/>
        </p:nvSpPr>
        <p:spPr bwMode="auto">
          <a:xfrm>
            <a:off x="60960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9" name="Rectangle 50"/>
          <p:cNvSpPr>
            <a:spLocks noChangeArrowheads="1"/>
          </p:cNvSpPr>
          <p:nvPr/>
        </p:nvSpPr>
        <p:spPr bwMode="auto">
          <a:xfrm>
            <a:off x="60960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1" name="Rectangle 50"/>
          <p:cNvSpPr>
            <a:spLocks noChangeArrowheads="1"/>
          </p:cNvSpPr>
          <p:nvPr/>
        </p:nvSpPr>
        <p:spPr bwMode="auto">
          <a:xfrm>
            <a:off x="63246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srgbClr val="2D72C5"/>
              </a:solidFill>
            </a:endParaRPr>
          </a:p>
        </p:txBody>
      </p:sp>
      <p:sp>
        <p:nvSpPr>
          <p:cNvPr id="442" name="Rectangle 50"/>
          <p:cNvSpPr>
            <a:spLocks noChangeArrowheads="1"/>
          </p:cNvSpPr>
          <p:nvPr/>
        </p:nvSpPr>
        <p:spPr bwMode="auto">
          <a:xfrm>
            <a:off x="63246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3" name="Rectangle 50"/>
          <p:cNvSpPr>
            <a:spLocks noChangeArrowheads="1"/>
          </p:cNvSpPr>
          <p:nvPr/>
        </p:nvSpPr>
        <p:spPr bwMode="auto">
          <a:xfrm>
            <a:off x="65532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4" name="Rectangle 50"/>
          <p:cNvSpPr>
            <a:spLocks noChangeArrowheads="1"/>
          </p:cNvSpPr>
          <p:nvPr/>
        </p:nvSpPr>
        <p:spPr bwMode="auto">
          <a:xfrm>
            <a:off x="6553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5" name="Rectangle 50"/>
          <p:cNvSpPr>
            <a:spLocks noChangeArrowheads="1"/>
          </p:cNvSpPr>
          <p:nvPr/>
        </p:nvSpPr>
        <p:spPr bwMode="auto">
          <a:xfrm>
            <a:off x="67818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srgbClr val="2D72C5"/>
              </a:solidFill>
            </a:endParaRPr>
          </a:p>
        </p:txBody>
      </p:sp>
      <p:sp>
        <p:nvSpPr>
          <p:cNvPr id="446" name="Rectangle 50"/>
          <p:cNvSpPr>
            <a:spLocks noChangeArrowheads="1"/>
          </p:cNvSpPr>
          <p:nvPr/>
        </p:nvSpPr>
        <p:spPr bwMode="auto">
          <a:xfrm>
            <a:off x="6781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7" name="Rectangle 50"/>
          <p:cNvSpPr>
            <a:spLocks noChangeArrowheads="1"/>
          </p:cNvSpPr>
          <p:nvPr/>
        </p:nvSpPr>
        <p:spPr bwMode="auto">
          <a:xfrm>
            <a:off x="70104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8" name="Rectangle 50"/>
          <p:cNvSpPr>
            <a:spLocks noChangeArrowheads="1"/>
          </p:cNvSpPr>
          <p:nvPr/>
        </p:nvSpPr>
        <p:spPr bwMode="auto">
          <a:xfrm>
            <a:off x="7010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9" name="Rectangle 50"/>
          <p:cNvSpPr>
            <a:spLocks noChangeArrowheads="1"/>
          </p:cNvSpPr>
          <p:nvPr/>
        </p:nvSpPr>
        <p:spPr bwMode="auto">
          <a:xfrm>
            <a:off x="72390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0" name="Rectangle 50"/>
          <p:cNvSpPr>
            <a:spLocks noChangeArrowheads="1"/>
          </p:cNvSpPr>
          <p:nvPr/>
        </p:nvSpPr>
        <p:spPr bwMode="auto">
          <a:xfrm>
            <a:off x="72390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1" name="Rectangle 50"/>
          <p:cNvSpPr>
            <a:spLocks noChangeArrowheads="1"/>
          </p:cNvSpPr>
          <p:nvPr/>
        </p:nvSpPr>
        <p:spPr bwMode="auto">
          <a:xfrm>
            <a:off x="74676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2" name="Rectangle 50"/>
          <p:cNvSpPr>
            <a:spLocks noChangeArrowheads="1"/>
          </p:cNvSpPr>
          <p:nvPr/>
        </p:nvSpPr>
        <p:spPr bwMode="auto">
          <a:xfrm>
            <a:off x="74676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8" name="Rectangle 50"/>
          <p:cNvSpPr>
            <a:spLocks noChangeArrowheads="1"/>
          </p:cNvSpPr>
          <p:nvPr/>
        </p:nvSpPr>
        <p:spPr bwMode="auto">
          <a:xfrm>
            <a:off x="5410200" y="3735803"/>
            <a:ext cx="228600" cy="1143000"/>
          </a:xfrm>
          <a:prstGeom prst="rect">
            <a:avLst/>
          </a:prstGeom>
          <a:noFill/>
          <a:ln w="22225">
            <a:solidFill>
              <a:schemeClr val="tx1"/>
            </a:solidFill>
            <a:prstDash val="sysDash"/>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64" name="TextBox 463"/>
          <p:cNvSpPr txBox="1"/>
          <p:nvPr/>
        </p:nvSpPr>
        <p:spPr>
          <a:xfrm>
            <a:off x="7696200" y="3771899"/>
            <a:ext cx="1676400" cy="276999"/>
          </a:xfrm>
          <a:prstGeom prst="rect">
            <a:avLst/>
          </a:prstGeom>
          <a:noFill/>
        </p:spPr>
        <p:txBody>
          <a:bodyPr wrap="square" rtlCol="0">
            <a:spAutoFit/>
          </a:bodyPr>
          <a:lstStyle/>
          <a:p>
            <a:pPr fontAlgn="base">
              <a:spcBef>
                <a:spcPct val="0"/>
              </a:spcBef>
              <a:spcAft>
                <a:spcPct val="0"/>
              </a:spcAft>
            </a:pPr>
            <a:r>
              <a:rPr lang="en-US" sz="1200" b="1" dirty="0">
                <a:solidFill>
                  <a:srgbClr val="2D72C5"/>
                </a:solidFill>
                <a:latin typeface="Calibri"/>
              </a:rPr>
              <a:t>Accelerated Credits</a:t>
            </a:r>
          </a:p>
        </p:txBody>
      </p:sp>
      <p:sp>
        <p:nvSpPr>
          <p:cNvPr id="467" name="Rectangle 50"/>
          <p:cNvSpPr>
            <a:spLocks noChangeArrowheads="1"/>
          </p:cNvSpPr>
          <p:nvPr/>
        </p:nvSpPr>
        <p:spPr bwMode="auto">
          <a:xfrm>
            <a:off x="7696200" y="4539341"/>
            <a:ext cx="228600" cy="18288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71" name="Rectangle 50"/>
          <p:cNvSpPr>
            <a:spLocks noChangeArrowheads="1"/>
          </p:cNvSpPr>
          <p:nvPr/>
        </p:nvSpPr>
        <p:spPr bwMode="auto">
          <a:xfrm>
            <a:off x="7696200" y="4659084"/>
            <a:ext cx="228600" cy="217715"/>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88" name="Right Brace 487"/>
          <p:cNvSpPr/>
          <p:nvPr/>
        </p:nvSpPr>
        <p:spPr>
          <a:xfrm rot="16200000">
            <a:off x="6400800" y="2438400"/>
            <a:ext cx="304800" cy="2286000"/>
          </a:xfrm>
          <a:prstGeom prst="rightBrace">
            <a:avLst>
              <a:gd name="adj1" fmla="val 27381"/>
              <a:gd name="adj2" fmla="val 50000"/>
            </a:avLst>
          </a:prstGeom>
          <a:ln w="25400">
            <a:solidFill>
              <a:srgbClr val="2D72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9" name="TextBox 488"/>
          <p:cNvSpPr txBox="1"/>
          <p:nvPr/>
        </p:nvSpPr>
        <p:spPr>
          <a:xfrm>
            <a:off x="5410200" y="3200400"/>
            <a:ext cx="2286000" cy="276999"/>
          </a:xfrm>
          <a:prstGeom prst="rect">
            <a:avLst/>
          </a:prstGeom>
          <a:noFill/>
        </p:spPr>
        <p:txBody>
          <a:bodyPr wrap="square" rtlCol="0">
            <a:spAutoFit/>
          </a:bodyPr>
          <a:lstStyle/>
          <a:p>
            <a:pPr algn="ctr" fontAlgn="base">
              <a:spcBef>
                <a:spcPct val="0"/>
              </a:spcBef>
              <a:spcAft>
                <a:spcPct val="0"/>
              </a:spcAft>
            </a:pPr>
            <a:r>
              <a:rPr lang="en-US" sz="1200" b="1" dirty="0">
                <a:solidFill>
                  <a:srgbClr val="2D72C5"/>
                </a:solidFill>
                <a:latin typeface="Arial" pitchFamily="34" charset="0"/>
                <a:cs typeface="Arial" pitchFamily="34" charset="0"/>
              </a:rPr>
              <a:t>Tax Credit Period</a:t>
            </a:r>
          </a:p>
        </p:txBody>
      </p:sp>
      <p:sp>
        <p:nvSpPr>
          <p:cNvPr id="490" name="Text Box 54"/>
          <p:cNvSpPr txBox="1">
            <a:spLocks noChangeArrowheads="1"/>
          </p:cNvSpPr>
          <p:nvPr/>
        </p:nvSpPr>
        <p:spPr bwMode="auto">
          <a:xfrm rot="16200000">
            <a:off x="51815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1" name="Text Box 54"/>
          <p:cNvSpPr txBox="1">
            <a:spLocks noChangeArrowheads="1"/>
          </p:cNvSpPr>
          <p:nvPr/>
        </p:nvSpPr>
        <p:spPr bwMode="auto">
          <a:xfrm rot="16200000">
            <a:off x="52323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492" name="Text Box 54"/>
          <p:cNvSpPr txBox="1">
            <a:spLocks noChangeArrowheads="1"/>
          </p:cNvSpPr>
          <p:nvPr/>
        </p:nvSpPr>
        <p:spPr bwMode="auto">
          <a:xfrm rot="16200000">
            <a:off x="5410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3" name="Text Box 54"/>
          <p:cNvSpPr txBox="1">
            <a:spLocks noChangeArrowheads="1"/>
          </p:cNvSpPr>
          <p:nvPr/>
        </p:nvSpPr>
        <p:spPr bwMode="auto">
          <a:xfrm rot="16200000">
            <a:off x="5638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4" name="Text Box 54"/>
          <p:cNvSpPr txBox="1">
            <a:spLocks noChangeArrowheads="1"/>
          </p:cNvSpPr>
          <p:nvPr/>
        </p:nvSpPr>
        <p:spPr bwMode="auto">
          <a:xfrm rot="16200000">
            <a:off x="5867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5" name="Text Box 54"/>
          <p:cNvSpPr txBox="1">
            <a:spLocks noChangeArrowheads="1"/>
          </p:cNvSpPr>
          <p:nvPr/>
        </p:nvSpPr>
        <p:spPr bwMode="auto">
          <a:xfrm rot="16200000">
            <a:off x="6095937" y="4343464"/>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6" name="Text Box 54"/>
          <p:cNvSpPr txBox="1">
            <a:spLocks noChangeArrowheads="1"/>
          </p:cNvSpPr>
          <p:nvPr/>
        </p:nvSpPr>
        <p:spPr bwMode="auto">
          <a:xfrm rot="16200000">
            <a:off x="63245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7" name="Text Box 54"/>
          <p:cNvSpPr txBox="1">
            <a:spLocks noChangeArrowheads="1"/>
          </p:cNvSpPr>
          <p:nvPr/>
        </p:nvSpPr>
        <p:spPr bwMode="auto">
          <a:xfrm rot="16200000">
            <a:off x="6781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8" name="Text Box 54"/>
          <p:cNvSpPr txBox="1">
            <a:spLocks noChangeArrowheads="1"/>
          </p:cNvSpPr>
          <p:nvPr/>
        </p:nvSpPr>
        <p:spPr bwMode="auto">
          <a:xfrm rot="16200000">
            <a:off x="6553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9" name="Text Box 54"/>
          <p:cNvSpPr txBox="1">
            <a:spLocks noChangeArrowheads="1"/>
          </p:cNvSpPr>
          <p:nvPr/>
        </p:nvSpPr>
        <p:spPr bwMode="auto">
          <a:xfrm rot="16200000">
            <a:off x="7010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500" name="Text Box 54"/>
          <p:cNvSpPr txBox="1">
            <a:spLocks noChangeArrowheads="1"/>
          </p:cNvSpPr>
          <p:nvPr/>
        </p:nvSpPr>
        <p:spPr bwMode="auto">
          <a:xfrm rot="16200000">
            <a:off x="72389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506" name="Text Box 54"/>
          <p:cNvSpPr txBox="1">
            <a:spLocks noChangeArrowheads="1"/>
          </p:cNvSpPr>
          <p:nvPr/>
        </p:nvSpPr>
        <p:spPr bwMode="auto">
          <a:xfrm rot="16200000">
            <a:off x="54609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07" name="Text Box 54"/>
          <p:cNvSpPr txBox="1">
            <a:spLocks noChangeArrowheads="1"/>
          </p:cNvSpPr>
          <p:nvPr/>
        </p:nvSpPr>
        <p:spPr bwMode="auto">
          <a:xfrm rot="16200000">
            <a:off x="56895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08" name="Text Box 54"/>
          <p:cNvSpPr txBox="1">
            <a:spLocks noChangeArrowheads="1"/>
          </p:cNvSpPr>
          <p:nvPr/>
        </p:nvSpPr>
        <p:spPr bwMode="auto">
          <a:xfrm rot="16200000">
            <a:off x="5918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09" name="Text Box 54"/>
          <p:cNvSpPr txBox="1">
            <a:spLocks noChangeArrowheads="1"/>
          </p:cNvSpPr>
          <p:nvPr/>
        </p:nvSpPr>
        <p:spPr bwMode="auto">
          <a:xfrm rot="16200000">
            <a:off x="61467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10" name="Text Box 54"/>
          <p:cNvSpPr txBox="1">
            <a:spLocks noChangeArrowheads="1"/>
          </p:cNvSpPr>
          <p:nvPr/>
        </p:nvSpPr>
        <p:spPr bwMode="auto">
          <a:xfrm rot="16200000">
            <a:off x="63753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11" name="Text Box 54"/>
          <p:cNvSpPr txBox="1">
            <a:spLocks noChangeArrowheads="1"/>
          </p:cNvSpPr>
          <p:nvPr/>
        </p:nvSpPr>
        <p:spPr bwMode="auto">
          <a:xfrm rot="16200000">
            <a:off x="66039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12" name="Text Box 54"/>
          <p:cNvSpPr txBox="1">
            <a:spLocks noChangeArrowheads="1"/>
          </p:cNvSpPr>
          <p:nvPr/>
        </p:nvSpPr>
        <p:spPr bwMode="auto">
          <a:xfrm rot="16200000">
            <a:off x="68325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13" name="Text Box 54"/>
          <p:cNvSpPr txBox="1">
            <a:spLocks noChangeArrowheads="1"/>
          </p:cNvSpPr>
          <p:nvPr/>
        </p:nvSpPr>
        <p:spPr bwMode="auto">
          <a:xfrm rot="16200000">
            <a:off x="7061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25" name="Text Box 54"/>
          <p:cNvSpPr txBox="1">
            <a:spLocks noChangeArrowheads="1"/>
          </p:cNvSpPr>
          <p:nvPr/>
        </p:nvSpPr>
        <p:spPr bwMode="auto">
          <a:xfrm rot="16200000">
            <a:off x="72897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grpSp>
        <p:nvGrpSpPr>
          <p:cNvPr id="103" name="Group 528"/>
          <p:cNvGrpSpPr/>
          <p:nvPr/>
        </p:nvGrpSpPr>
        <p:grpSpPr>
          <a:xfrm>
            <a:off x="5257800" y="4876799"/>
            <a:ext cx="4114800" cy="502553"/>
            <a:chOff x="1600200" y="4572000"/>
            <a:chExt cx="4114800" cy="502553"/>
          </a:xfrm>
        </p:grpSpPr>
        <p:sp>
          <p:nvSpPr>
            <p:cNvPr id="530" name="Text Box 35"/>
            <p:cNvSpPr txBox="1">
              <a:spLocks noChangeArrowheads="1"/>
            </p:cNvSpPr>
            <p:nvPr/>
          </p:nvSpPr>
          <p:spPr bwMode="auto">
            <a:xfrm>
              <a:off x="3753198"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10</a:t>
              </a:r>
            </a:p>
          </p:txBody>
        </p:sp>
        <p:sp>
          <p:nvSpPr>
            <p:cNvPr id="531" name="Text Box 37"/>
            <p:cNvSpPr txBox="1">
              <a:spLocks noChangeArrowheads="1"/>
            </p:cNvSpPr>
            <p:nvPr/>
          </p:nvSpPr>
          <p:spPr bwMode="auto">
            <a:xfrm>
              <a:off x="3525429"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9</a:t>
              </a:r>
            </a:p>
          </p:txBody>
        </p:sp>
        <p:sp>
          <p:nvSpPr>
            <p:cNvPr id="532" name="Text Box 39"/>
            <p:cNvSpPr txBox="1">
              <a:spLocks noChangeArrowheads="1"/>
            </p:cNvSpPr>
            <p:nvPr/>
          </p:nvSpPr>
          <p:spPr bwMode="auto">
            <a:xfrm>
              <a:off x="3297660"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8</a:t>
              </a:r>
            </a:p>
          </p:txBody>
        </p:sp>
        <p:sp>
          <p:nvSpPr>
            <p:cNvPr id="533" name="Text Box 41"/>
            <p:cNvSpPr txBox="1">
              <a:spLocks noChangeArrowheads="1"/>
            </p:cNvSpPr>
            <p:nvPr/>
          </p:nvSpPr>
          <p:spPr bwMode="auto">
            <a:xfrm>
              <a:off x="3069891"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7</a:t>
              </a:r>
            </a:p>
          </p:txBody>
        </p:sp>
        <p:sp>
          <p:nvSpPr>
            <p:cNvPr id="534" name="Text Box 43"/>
            <p:cNvSpPr txBox="1">
              <a:spLocks noChangeArrowheads="1"/>
            </p:cNvSpPr>
            <p:nvPr/>
          </p:nvSpPr>
          <p:spPr bwMode="auto">
            <a:xfrm>
              <a:off x="2842122"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6</a:t>
              </a:r>
            </a:p>
          </p:txBody>
        </p:sp>
        <p:sp>
          <p:nvSpPr>
            <p:cNvPr id="535" name="Text Box 45"/>
            <p:cNvSpPr txBox="1">
              <a:spLocks noChangeArrowheads="1"/>
            </p:cNvSpPr>
            <p:nvPr/>
          </p:nvSpPr>
          <p:spPr bwMode="auto">
            <a:xfrm>
              <a:off x="2614353"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5</a:t>
              </a:r>
            </a:p>
          </p:txBody>
        </p:sp>
        <p:sp>
          <p:nvSpPr>
            <p:cNvPr id="536" name="Text Box 47"/>
            <p:cNvSpPr txBox="1">
              <a:spLocks noChangeArrowheads="1"/>
            </p:cNvSpPr>
            <p:nvPr/>
          </p:nvSpPr>
          <p:spPr bwMode="auto">
            <a:xfrm>
              <a:off x="2386584" y="4587139"/>
              <a:ext cx="342900" cy="283464"/>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4</a:t>
              </a:r>
            </a:p>
          </p:txBody>
        </p:sp>
        <p:sp>
          <p:nvSpPr>
            <p:cNvPr id="537" name="Text Box 49"/>
            <p:cNvSpPr txBox="1">
              <a:spLocks noChangeArrowheads="1"/>
            </p:cNvSpPr>
            <p:nvPr/>
          </p:nvSpPr>
          <p:spPr bwMode="auto">
            <a:xfrm>
              <a:off x="2157984"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3</a:t>
              </a:r>
            </a:p>
          </p:txBody>
        </p:sp>
        <p:sp>
          <p:nvSpPr>
            <p:cNvPr id="540" name="Text Box 51"/>
            <p:cNvSpPr txBox="1">
              <a:spLocks noChangeArrowheads="1"/>
            </p:cNvSpPr>
            <p:nvPr/>
          </p:nvSpPr>
          <p:spPr bwMode="auto">
            <a:xfrm>
              <a:off x="1919151"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2</a:t>
              </a:r>
            </a:p>
          </p:txBody>
        </p:sp>
        <p:sp>
          <p:nvSpPr>
            <p:cNvPr id="541" name="Text Box 53"/>
            <p:cNvSpPr txBox="1">
              <a:spLocks noChangeArrowheads="1"/>
            </p:cNvSpPr>
            <p:nvPr/>
          </p:nvSpPr>
          <p:spPr bwMode="auto">
            <a:xfrm>
              <a:off x="3980967"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11</a:t>
              </a:r>
            </a:p>
          </p:txBody>
        </p:sp>
        <p:sp>
          <p:nvSpPr>
            <p:cNvPr id="542" name="Text Box 54"/>
            <p:cNvSpPr txBox="1">
              <a:spLocks noChangeArrowheads="1"/>
            </p:cNvSpPr>
            <p:nvPr/>
          </p:nvSpPr>
          <p:spPr bwMode="auto">
            <a:xfrm>
              <a:off x="1691640"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a:t>
              </a:r>
            </a:p>
          </p:txBody>
        </p:sp>
        <p:sp>
          <p:nvSpPr>
            <p:cNvPr id="543" name="TextBox 542"/>
            <p:cNvSpPr txBox="1"/>
            <p:nvPr/>
          </p:nvSpPr>
          <p:spPr>
            <a:xfrm>
              <a:off x="3124200" y="4797553"/>
              <a:ext cx="685800" cy="277000"/>
            </a:xfrm>
            <a:prstGeom prst="rect">
              <a:avLst/>
            </a:prstGeom>
            <a:noFill/>
          </p:spPr>
          <p:txBody>
            <a:bodyPr wrap="square" rtlCol="0">
              <a:spAutoFit/>
            </a:bodyPr>
            <a:lstStyle/>
            <a:p>
              <a:pPr algn="ctr" fontAlgn="base">
                <a:spcBef>
                  <a:spcPct val="0"/>
                </a:spcBef>
                <a:spcAft>
                  <a:spcPct val="0"/>
                </a:spcAft>
              </a:pPr>
              <a:r>
                <a:rPr lang="en-US" sz="1200" b="1" dirty="0">
                  <a:solidFill>
                    <a:prstClr val="black"/>
                  </a:solidFill>
                  <a:latin typeface="Arial" pitchFamily="34" charset="0"/>
                  <a:cs typeface="Arial" pitchFamily="34" charset="0"/>
                </a:rPr>
                <a:t>Year</a:t>
              </a:r>
            </a:p>
          </p:txBody>
        </p:sp>
        <p:sp>
          <p:nvSpPr>
            <p:cNvPr id="544" name="Text Box 53"/>
            <p:cNvSpPr txBox="1">
              <a:spLocks noChangeArrowheads="1"/>
            </p:cNvSpPr>
            <p:nvPr/>
          </p:nvSpPr>
          <p:spPr bwMode="auto">
            <a:xfrm>
              <a:off x="4208736"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12</a:t>
              </a:r>
            </a:p>
          </p:txBody>
        </p:sp>
        <p:sp>
          <p:nvSpPr>
            <p:cNvPr id="545" name="Text Box 53"/>
            <p:cNvSpPr txBox="1">
              <a:spLocks noChangeArrowheads="1"/>
            </p:cNvSpPr>
            <p:nvPr/>
          </p:nvSpPr>
          <p:spPr bwMode="auto">
            <a:xfrm>
              <a:off x="4436505"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13</a:t>
              </a:r>
            </a:p>
          </p:txBody>
        </p:sp>
        <p:sp>
          <p:nvSpPr>
            <p:cNvPr id="546" name="Text Box 53"/>
            <p:cNvSpPr txBox="1">
              <a:spLocks noChangeArrowheads="1"/>
            </p:cNvSpPr>
            <p:nvPr/>
          </p:nvSpPr>
          <p:spPr bwMode="auto">
            <a:xfrm>
              <a:off x="4664274"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14</a:t>
              </a:r>
            </a:p>
          </p:txBody>
        </p:sp>
        <p:sp>
          <p:nvSpPr>
            <p:cNvPr id="547" name="Text Box 53"/>
            <p:cNvSpPr txBox="1">
              <a:spLocks noChangeArrowheads="1"/>
            </p:cNvSpPr>
            <p:nvPr/>
          </p:nvSpPr>
          <p:spPr bwMode="auto">
            <a:xfrm>
              <a:off x="4892040" y="4587139"/>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15</a:t>
              </a:r>
            </a:p>
          </p:txBody>
        </p:sp>
        <p:sp>
          <p:nvSpPr>
            <p:cNvPr id="548" name="Line 55"/>
            <p:cNvSpPr>
              <a:spLocks noChangeShapeType="1"/>
            </p:cNvSpPr>
            <p:nvPr/>
          </p:nvSpPr>
          <p:spPr bwMode="auto">
            <a:xfrm>
              <a:off x="1600200" y="4572000"/>
              <a:ext cx="4114800" cy="0"/>
            </a:xfrm>
            <a:prstGeom prst="line">
              <a:avLst/>
            </a:prstGeom>
            <a:noFill/>
            <a:ln w="69850">
              <a:solidFill>
                <a:schemeClr val="tx1"/>
              </a:solidFill>
              <a:round/>
              <a:headEnd/>
              <a:tailEnd/>
            </a:ln>
          </p:spPr>
          <p:txBody>
            <a:bodyPr/>
            <a:lstStyle/>
            <a:p>
              <a:pPr algn="ctr" fontAlgn="base">
                <a:spcBef>
                  <a:spcPct val="0"/>
                </a:spcBef>
                <a:spcAft>
                  <a:spcPct val="0"/>
                </a:spcAft>
              </a:pPr>
              <a:endParaRPr lang="en-US" sz="1100" dirty="0">
                <a:solidFill>
                  <a:prstClr val="black"/>
                </a:solidFill>
                <a:latin typeface="Arial" pitchFamily="34" charset="0"/>
                <a:cs typeface="Arial" pitchFamily="34" charset="0"/>
              </a:endParaRPr>
            </a:p>
          </p:txBody>
        </p:sp>
      </p:grpSp>
      <p:sp>
        <p:nvSpPr>
          <p:cNvPr id="552" name="Rectangle 50"/>
          <p:cNvSpPr>
            <a:spLocks noChangeArrowheads="1"/>
          </p:cNvSpPr>
          <p:nvPr/>
        </p:nvSpPr>
        <p:spPr bwMode="auto">
          <a:xfrm>
            <a:off x="5410200" y="3733799"/>
            <a:ext cx="228600" cy="338328"/>
          </a:xfrm>
          <a:prstGeom prst="rect">
            <a:avLst/>
          </a:prstGeom>
          <a:noFill/>
          <a:ln w="38100">
            <a:solidFill>
              <a:srgbClr val="8D42C6"/>
            </a:solidFill>
            <a:miter lim="800000"/>
            <a:headEnd/>
            <a:tailEnd/>
          </a:ln>
          <a:effectLst>
            <a:glow rad="63500">
              <a:schemeClr val="accent4">
                <a:satMod val="175000"/>
                <a:alpha val="40000"/>
              </a:scheme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557" name="TextBox 556"/>
          <p:cNvSpPr txBox="1"/>
          <p:nvPr/>
        </p:nvSpPr>
        <p:spPr>
          <a:xfrm>
            <a:off x="4997533" y="3703123"/>
            <a:ext cx="441146" cy="461665"/>
          </a:xfrm>
          <a:prstGeom prst="rect">
            <a:avLst/>
          </a:prstGeom>
          <a:noFill/>
        </p:spPr>
        <p:txBody>
          <a:bodyPr wrap="none" rtlCol="0">
            <a:spAutoFit/>
          </a:bodyPr>
          <a:lstStyle/>
          <a:p>
            <a:r>
              <a:rPr lang="en-US" sz="2400" b="1" dirty="0">
                <a:solidFill>
                  <a:srgbClr val="7030A0"/>
                </a:solidFill>
                <a:latin typeface="Arial" pitchFamily="34" charset="0"/>
                <a:cs typeface="Arial" pitchFamily="34" charset="0"/>
              </a:rPr>
              <a:t>⅓</a:t>
            </a:r>
          </a:p>
        </p:txBody>
      </p:sp>
      <p:sp>
        <p:nvSpPr>
          <p:cNvPr id="558" name="TextBox 557"/>
          <p:cNvSpPr txBox="1"/>
          <p:nvPr/>
        </p:nvSpPr>
        <p:spPr>
          <a:xfrm>
            <a:off x="5009408" y="4273141"/>
            <a:ext cx="441146" cy="461665"/>
          </a:xfrm>
          <a:prstGeom prst="rect">
            <a:avLst/>
          </a:prstGeom>
          <a:noFill/>
        </p:spPr>
        <p:txBody>
          <a:bodyPr wrap="none" rtlCol="0">
            <a:spAutoFit/>
          </a:bodyPr>
          <a:lstStyle/>
          <a:p>
            <a:r>
              <a:rPr lang="en-US" sz="2400" b="1" dirty="0">
                <a:solidFill>
                  <a:srgbClr val="7030A0"/>
                </a:solidFill>
                <a:latin typeface="Arial" pitchFamily="34" charset="0"/>
                <a:cs typeface="Arial" pitchFamily="34" charset="0"/>
              </a:rPr>
              <a:t>⅔</a:t>
            </a:r>
          </a:p>
        </p:txBody>
      </p:sp>
      <p:sp>
        <p:nvSpPr>
          <p:cNvPr id="22" name="Title 21"/>
          <p:cNvSpPr>
            <a:spLocks noGrp="1"/>
          </p:cNvSpPr>
          <p:nvPr>
            <p:ph type="title" idx="4294967295"/>
          </p:nvPr>
        </p:nvSpPr>
        <p:spPr>
          <a:xfrm>
            <a:off x="0" y="-1200150"/>
            <a:ext cx="8229600" cy="884237"/>
          </a:xfrm>
        </p:spPr>
        <p:txBody>
          <a:bodyPr/>
          <a:lstStyle/>
          <a:p>
            <a:r>
              <a:rPr lang="en-US" dirty="0"/>
              <a:t>Earning and claiming tax credits</a:t>
            </a:r>
          </a:p>
        </p:txBody>
      </p:sp>
      <p:grpSp>
        <p:nvGrpSpPr>
          <p:cNvPr id="281" name="Group 280"/>
          <p:cNvGrpSpPr/>
          <p:nvPr/>
        </p:nvGrpSpPr>
        <p:grpSpPr>
          <a:xfrm>
            <a:off x="-17907" y="2601827"/>
            <a:ext cx="1618107" cy="1137700"/>
            <a:chOff x="-17907" y="2601827"/>
            <a:chExt cx="1618107" cy="1137700"/>
          </a:xfrm>
        </p:grpSpPr>
        <p:sp>
          <p:nvSpPr>
            <p:cNvPr id="282" name="Pie 281"/>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83" name="Pie 282"/>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84"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285" name="Rectangle 284"/>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sp>
          <p:nvSpPr>
            <p:cNvPr id="286" name="Text Box 2" hidden="1"/>
            <p:cNvSpPr txBox="1">
              <a:spLocks noChangeArrowheads="1"/>
            </p:cNvSpPr>
            <p:nvPr/>
          </p:nvSpPr>
          <p:spPr bwMode="auto">
            <a:xfrm>
              <a:off x="-17907" y="3122259"/>
              <a:ext cx="1022350" cy="227755"/>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100" b="1" dirty="0">
                  <a:solidFill>
                    <a:schemeClr val="accent6">
                      <a:lumMod val="50000"/>
                    </a:schemeClr>
                  </a:solidFill>
                  <a:latin typeface="Arial" pitchFamily="34" charset="0"/>
                  <a:cs typeface="Arial" pitchFamily="34" charset="0"/>
                </a:rPr>
                <a:t>$6.92mil   </a:t>
              </a:r>
            </a:p>
          </p:txBody>
        </p:sp>
      </p:grpSp>
      <p:sp>
        <p:nvSpPr>
          <p:cNvPr id="260" name="TextBox 259"/>
          <p:cNvSpPr txBox="1"/>
          <p:nvPr/>
        </p:nvSpPr>
        <p:spPr>
          <a:xfrm>
            <a:off x="7309" y="6173033"/>
            <a:ext cx="8713781" cy="276999"/>
          </a:xfrm>
          <a:prstGeom prst="rect">
            <a:avLst/>
          </a:prstGeom>
          <a:noFill/>
        </p:spPr>
        <p:txBody>
          <a:bodyPr wrap="square" rtlCol="0">
            <a:spAutoFit/>
          </a:bodyPr>
          <a:lstStyle/>
          <a:p>
            <a:r>
              <a:rPr lang="en-US" sz="1200" dirty="0">
                <a:solidFill>
                  <a:schemeClr val="tx1">
                    <a:lumMod val="65000"/>
                    <a:lumOff val="35000"/>
                  </a:schemeClr>
                </a:solidFill>
                <a:latin typeface="Arial" pitchFamily="34" charset="0"/>
                <a:cs typeface="Arial" pitchFamily="34" charset="0"/>
              </a:rPr>
              <a:t>See IRC § 42(f)(2)(B) - Disallowed 1st year credit allowed in 11th year</a:t>
            </a:r>
          </a:p>
        </p:txBody>
      </p:sp>
      <p:sp>
        <p:nvSpPr>
          <p:cNvPr id="7" name="Date Placeholder 6">
            <a:extLst>
              <a:ext uri="{FF2B5EF4-FFF2-40B4-BE49-F238E27FC236}">
                <a16:creationId xmlns:a16="http://schemas.microsoft.com/office/drawing/2014/main" id="{2140D930-D6BC-5A8E-D183-6255FF4B9840}"/>
              </a:ext>
            </a:extLst>
          </p:cNvPr>
          <p:cNvSpPr>
            <a:spLocks noGrp="1"/>
          </p:cNvSpPr>
          <p:nvPr>
            <p:ph type="dt" sz="half" idx="2"/>
          </p:nvPr>
        </p:nvSpPr>
        <p:spPr/>
        <p:txBody>
          <a:bodyPr/>
          <a:lstStyle/>
          <a:p>
            <a:r>
              <a:rPr lang="en-US"/>
              <a:t>September 7, 2022</a:t>
            </a:r>
            <a:endParaRPr lang="en-US" dirty="0"/>
          </a:p>
        </p:txBody>
      </p:sp>
      <p:sp>
        <p:nvSpPr>
          <p:cNvPr id="8" name="Footer Placeholder 7">
            <a:extLst>
              <a:ext uri="{FF2B5EF4-FFF2-40B4-BE49-F238E27FC236}">
                <a16:creationId xmlns:a16="http://schemas.microsoft.com/office/drawing/2014/main" id="{AD4C37DC-E400-59D4-BD27-3A5903A3B6DF}"/>
              </a:ext>
            </a:extLst>
          </p:cNvPr>
          <p:cNvSpPr>
            <a:spLocks noGrp="1"/>
          </p:cNvSpPr>
          <p:nvPr>
            <p:ph type="ftr" sz="quarter" idx="3"/>
          </p:nvPr>
        </p:nvSpPr>
        <p:spPr/>
        <p:txBody>
          <a:bodyPr/>
          <a:lstStyle/>
          <a:p>
            <a:r>
              <a:rPr lang="en-US"/>
              <a:t>www.novoco.com</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43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30"/>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4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1"/>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49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9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3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5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5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1"/>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0" animBg="1"/>
      <p:bldP spid="431" grpId="0" animBg="1"/>
      <p:bldP spid="432" grpId="0" animBg="1"/>
      <p:bldP spid="433" grpId="1" animBg="1"/>
      <p:bldP spid="458" grpId="0" animBg="1"/>
      <p:bldP spid="467" grpId="0" animBg="1"/>
      <p:bldP spid="471" grpId="0" animBg="1"/>
      <p:bldP spid="490" grpId="0"/>
      <p:bldP spid="491" grpId="1"/>
      <p:bldP spid="552" grpId="0" animBg="1"/>
      <p:bldP spid="552" grpId="1" animBg="1"/>
      <p:bldP spid="557" grpId="1"/>
      <p:bldP spid="558" grpId="1"/>
      <p:bldP spid="26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4" name="Group 423">
            <a:extLst>
              <a:ext uri="{FF2B5EF4-FFF2-40B4-BE49-F238E27FC236}">
                <a16:creationId xmlns:a16="http://schemas.microsoft.com/office/drawing/2014/main" id="{3242B5EA-3EFE-8B3C-6A37-32BF42954389}"/>
              </a:ext>
            </a:extLst>
          </p:cNvPr>
          <p:cNvGrpSpPr/>
          <p:nvPr/>
        </p:nvGrpSpPr>
        <p:grpSpPr>
          <a:xfrm>
            <a:off x="-42532" y="3638266"/>
            <a:ext cx="1771954" cy="1416250"/>
            <a:chOff x="-42532" y="3638266"/>
            <a:chExt cx="1771954" cy="1416250"/>
          </a:xfrm>
        </p:grpSpPr>
        <p:sp>
          <p:nvSpPr>
            <p:cNvPr id="429" name="TextBox 428">
              <a:extLst>
                <a:ext uri="{FF2B5EF4-FFF2-40B4-BE49-F238E27FC236}">
                  <a16:creationId xmlns:a16="http://schemas.microsoft.com/office/drawing/2014/main" id="{79710177-4969-D6D8-35FB-67A89FDB4BBB}"/>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473" name="Freeform: Shape 472">
              <a:extLst>
                <a:ext uri="{FF2B5EF4-FFF2-40B4-BE49-F238E27FC236}">
                  <a16:creationId xmlns:a16="http://schemas.microsoft.com/office/drawing/2014/main" id="{14C6D01D-A246-3BB4-0A9C-6A909AF087DA}"/>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4" name="Group 473">
              <a:extLst>
                <a:ext uri="{FF2B5EF4-FFF2-40B4-BE49-F238E27FC236}">
                  <a16:creationId xmlns:a16="http://schemas.microsoft.com/office/drawing/2014/main" id="{5DB897F1-127F-E616-F797-594681496464}"/>
                </a:ext>
              </a:extLst>
            </p:cNvPr>
            <p:cNvGrpSpPr/>
            <p:nvPr/>
          </p:nvGrpSpPr>
          <p:grpSpPr>
            <a:xfrm>
              <a:off x="763586" y="3638266"/>
              <a:ext cx="587500" cy="847218"/>
              <a:chOff x="466406" y="3706846"/>
              <a:chExt cx="587500" cy="847218"/>
            </a:xfrm>
          </p:grpSpPr>
          <p:grpSp>
            <p:nvGrpSpPr>
              <p:cNvPr id="524" name="Group 523">
                <a:extLst>
                  <a:ext uri="{FF2B5EF4-FFF2-40B4-BE49-F238E27FC236}">
                    <a16:creationId xmlns:a16="http://schemas.microsoft.com/office/drawing/2014/main" id="{8A148E5F-A8B4-F625-4E24-267CB066748A}"/>
                  </a:ext>
                </a:extLst>
              </p:cNvPr>
              <p:cNvGrpSpPr/>
              <p:nvPr/>
            </p:nvGrpSpPr>
            <p:grpSpPr>
              <a:xfrm>
                <a:off x="761213" y="3706846"/>
                <a:ext cx="235737" cy="283757"/>
                <a:chOff x="1062414" y="3692558"/>
                <a:chExt cx="272350" cy="327828"/>
              </a:xfrm>
            </p:grpSpPr>
            <p:cxnSp>
              <p:nvCxnSpPr>
                <p:cNvPr id="544" name="Straight Connector 543">
                  <a:extLst>
                    <a:ext uri="{FF2B5EF4-FFF2-40B4-BE49-F238E27FC236}">
                      <a16:creationId xmlns:a16="http://schemas.microsoft.com/office/drawing/2014/main" id="{6361B8B3-9EC6-CAC4-75A0-4B1F738D709B}"/>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545" name="Picture 2" descr="North Carolina state flag">
                  <a:extLst>
                    <a:ext uri="{FF2B5EF4-FFF2-40B4-BE49-F238E27FC236}">
                      <a16:creationId xmlns:a16="http://schemas.microsoft.com/office/drawing/2014/main" id="{44EE9E9F-E567-03B8-D205-CE7690C0CE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543" name="Picture 542">
                <a:extLst>
                  <a:ext uri="{FF2B5EF4-FFF2-40B4-BE49-F238E27FC236}">
                    <a16:creationId xmlns:a16="http://schemas.microsoft.com/office/drawing/2014/main" id="{2FBCCFF0-F746-1687-7E5F-9E3EF70B5253}"/>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grpSp>
        <p:nvGrpSpPr>
          <p:cNvPr id="453" name="Group 452"/>
          <p:cNvGrpSpPr/>
          <p:nvPr/>
        </p:nvGrpSpPr>
        <p:grpSpPr>
          <a:xfrm>
            <a:off x="2592169" y="3299062"/>
            <a:ext cx="914400" cy="1208980"/>
            <a:chOff x="2592169" y="3299062"/>
            <a:chExt cx="914400" cy="1208980"/>
          </a:xfrm>
        </p:grpSpPr>
        <p:grpSp>
          <p:nvGrpSpPr>
            <p:cNvPr id="454" name="Group 453"/>
            <p:cNvGrpSpPr/>
            <p:nvPr/>
          </p:nvGrpSpPr>
          <p:grpSpPr>
            <a:xfrm>
              <a:off x="2816366" y="3299062"/>
              <a:ext cx="451085" cy="814094"/>
              <a:chOff x="6525636" y="203200"/>
              <a:chExt cx="646457" cy="1166692"/>
            </a:xfrm>
          </p:grpSpPr>
          <p:sp>
            <p:nvSpPr>
              <p:cNvPr id="456"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57"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59"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0"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1" name="Isosceles Triangle 460"/>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462" name="Group 461"/>
              <p:cNvGrpSpPr/>
              <p:nvPr/>
            </p:nvGrpSpPr>
            <p:grpSpPr>
              <a:xfrm>
                <a:off x="6721330" y="587057"/>
                <a:ext cx="450605" cy="162320"/>
                <a:chOff x="1406548" y="4084765"/>
                <a:chExt cx="1675064" cy="603406"/>
              </a:xfrm>
            </p:grpSpPr>
            <p:sp>
              <p:nvSpPr>
                <p:cNvPr id="512" name="Freeform 511"/>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 name="Freeform 512"/>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5" name="Freeform 514"/>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7" name="Freeform 516"/>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3"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475" name="Group 474"/>
              <p:cNvGrpSpPr/>
              <p:nvPr/>
            </p:nvGrpSpPr>
            <p:grpSpPr>
              <a:xfrm>
                <a:off x="6673589" y="253038"/>
                <a:ext cx="371382" cy="432710"/>
                <a:chOff x="2826285" y="1816293"/>
                <a:chExt cx="399010" cy="464901"/>
              </a:xfrm>
            </p:grpSpPr>
            <p:sp>
              <p:nvSpPr>
                <p:cNvPr id="508"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9"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0"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1"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486"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487"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sp>
          <p:nvSpPr>
            <p:cNvPr id="455" name="TextBox 454"/>
            <p:cNvSpPr txBox="1"/>
            <p:nvPr/>
          </p:nvSpPr>
          <p:spPr>
            <a:xfrm>
              <a:off x="2592169" y="4092544"/>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grpSp>
        <p:nvGrpSpPr>
          <p:cNvPr id="419" name="Group 418"/>
          <p:cNvGrpSpPr/>
          <p:nvPr/>
        </p:nvGrpSpPr>
        <p:grpSpPr>
          <a:xfrm>
            <a:off x="152400" y="2601827"/>
            <a:ext cx="1447800" cy="1137700"/>
            <a:chOff x="152400" y="2601827"/>
            <a:chExt cx="1447800" cy="1137700"/>
          </a:xfrm>
        </p:grpSpPr>
        <p:sp>
          <p:nvSpPr>
            <p:cNvPr id="420" name="Pie 419"/>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421" name="Pie 420"/>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422"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423" name="Rectangle 422"/>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pic>
        <p:nvPicPr>
          <p:cNvPr id="5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01"/>
          <p:cNvGrpSpPr>
            <a:grpSpLocks/>
          </p:cNvGrpSpPr>
          <p:nvPr/>
        </p:nvGrpSpPr>
        <p:grpSpPr bwMode="auto">
          <a:xfrm>
            <a:off x="6397752" y="228600"/>
            <a:ext cx="609600" cy="570433"/>
            <a:chOff x="1872" y="336"/>
            <a:chExt cx="1759" cy="1646"/>
          </a:xfrm>
        </p:grpSpPr>
        <p:sp>
          <p:nvSpPr>
            <p:cNvPr id="853" name="Oval 102"/>
            <p:cNvSpPr>
              <a:spLocks noChangeArrowheads="1"/>
            </p:cNvSpPr>
            <p:nvPr/>
          </p:nvSpPr>
          <p:spPr bwMode="auto">
            <a:xfrm>
              <a:off x="1872" y="336"/>
              <a:ext cx="1759" cy="1646"/>
            </a:xfrm>
            <a:prstGeom prst="ellipse">
              <a:avLst/>
            </a:prstGeom>
            <a:solidFill>
              <a:srgbClr val="FFFF00"/>
            </a:solidFill>
            <a:ln w="15875">
              <a:solidFill>
                <a:schemeClr val="tx1"/>
              </a:solidFill>
              <a:round/>
              <a:headEnd/>
              <a:tailEnd/>
            </a:ln>
            <a:effectLst/>
          </p:spPr>
          <p:txBody>
            <a:bodyPr wrap="none" anchor="ctr"/>
            <a:lstStyle/>
            <a:p>
              <a:endParaRPr lang="en-US" dirty="0"/>
            </a:p>
          </p:txBody>
        </p:sp>
        <p:grpSp>
          <p:nvGrpSpPr>
            <p:cNvPr id="3" name="Group 103"/>
            <p:cNvGrpSpPr>
              <a:grpSpLocks/>
            </p:cNvGrpSpPr>
            <p:nvPr/>
          </p:nvGrpSpPr>
          <p:grpSpPr bwMode="auto">
            <a:xfrm>
              <a:off x="2411" y="865"/>
              <a:ext cx="697" cy="309"/>
              <a:chOff x="3824" y="2983"/>
              <a:chExt cx="507" cy="241"/>
            </a:xfrm>
          </p:grpSpPr>
          <p:sp>
            <p:nvSpPr>
              <p:cNvPr id="858" name="Oval 104"/>
              <p:cNvSpPr>
                <a:spLocks noChangeArrowheads="1"/>
              </p:cNvSpPr>
              <p:nvPr/>
            </p:nvSpPr>
            <p:spPr bwMode="auto">
              <a:xfrm>
                <a:off x="3824" y="2983"/>
                <a:ext cx="96" cy="241"/>
              </a:xfrm>
              <a:prstGeom prst="ellipse">
                <a:avLst/>
              </a:prstGeom>
              <a:solidFill>
                <a:schemeClr val="tx1"/>
              </a:solidFill>
              <a:ln w="9525">
                <a:noFill/>
                <a:round/>
                <a:headEnd/>
                <a:tailEnd/>
              </a:ln>
              <a:effectLst/>
            </p:spPr>
            <p:txBody>
              <a:bodyPr wrap="none" anchor="ctr"/>
              <a:lstStyle/>
              <a:p>
                <a:endParaRPr lang="en-US" dirty="0"/>
              </a:p>
            </p:txBody>
          </p:sp>
          <p:sp>
            <p:nvSpPr>
              <p:cNvPr id="860" name="Oval 105"/>
              <p:cNvSpPr>
                <a:spLocks noChangeArrowheads="1"/>
              </p:cNvSpPr>
              <p:nvPr/>
            </p:nvSpPr>
            <p:spPr bwMode="auto">
              <a:xfrm>
                <a:off x="4235" y="2983"/>
                <a:ext cx="96" cy="241"/>
              </a:xfrm>
              <a:prstGeom prst="ellipse">
                <a:avLst/>
              </a:prstGeom>
              <a:solidFill>
                <a:schemeClr val="tx1"/>
              </a:solidFill>
              <a:ln w="9525">
                <a:noFill/>
                <a:round/>
                <a:headEnd/>
                <a:tailEnd/>
              </a:ln>
              <a:effectLst/>
            </p:spPr>
            <p:txBody>
              <a:bodyPr wrap="none" anchor="ctr"/>
              <a:lstStyle/>
              <a:p>
                <a:endParaRPr lang="en-US" dirty="0"/>
              </a:p>
            </p:txBody>
          </p:sp>
        </p:grpSp>
        <p:grpSp>
          <p:nvGrpSpPr>
            <p:cNvPr id="4" name="Group 106"/>
            <p:cNvGrpSpPr>
              <a:grpSpLocks/>
            </p:cNvGrpSpPr>
            <p:nvPr/>
          </p:nvGrpSpPr>
          <p:grpSpPr bwMode="auto">
            <a:xfrm>
              <a:off x="2208" y="1344"/>
              <a:ext cx="1103" cy="384"/>
              <a:chOff x="384" y="1920"/>
              <a:chExt cx="1105" cy="336"/>
            </a:xfrm>
          </p:grpSpPr>
          <p:sp>
            <p:nvSpPr>
              <p:cNvPr id="856" name="Arc 107"/>
              <p:cNvSpPr>
                <a:spLocks/>
              </p:cNvSpPr>
              <p:nvPr/>
            </p:nvSpPr>
            <p:spPr bwMode="auto">
              <a:xfrm flipV="1">
                <a:off x="931" y="1920"/>
                <a:ext cx="558"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wrap="none" anchor="ctr"/>
              <a:lstStyle/>
              <a:p>
                <a:endParaRPr lang="en-US" dirty="0"/>
              </a:p>
            </p:txBody>
          </p:sp>
          <p:sp>
            <p:nvSpPr>
              <p:cNvPr id="857" name="Arc 108"/>
              <p:cNvSpPr>
                <a:spLocks/>
              </p:cNvSpPr>
              <p:nvPr/>
            </p:nvSpPr>
            <p:spPr bwMode="auto">
              <a:xfrm flipH="1" flipV="1">
                <a:off x="384" y="1920"/>
                <a:ext cx="576"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wrap="none" anchor="ctr"/>
              <a:lstStyle/>
              <a:p>
                <a:endParaRPr lang="en-US" dirty="0"/>
              </a:p>
            </p:txBody>
          </p:sp>
        </p:grpSp>
      </p:grpSp>
      <p:grpSp>
        <p:nvGrpSpPr>
          <p:cNvPr id="5" name="Group 30"/>
          <p:cNvGrpSpPr>
            <a:grpSpLocks/>
          </p:cNvGrpSpPr>
          <p:nvPr/>
        </p:nvGrpSpPr>
        <p:grpSpPr bwMode="auto">
          <a:xfrm>
            <a:off x="6397752" y="228600"/>
            <a:ext cx="612648" cy="566928"/>
            <a:chOff x="5033" y="539"/>
            <a:chExt cx="607" cy="568"/>
          </a:xfrm>
        </p:grpSpPr>
        <p:grpSp>
          <p:nvGrpSpPr>
            <p:cNvPr id="6" name="Group 31"/>
            <p:cNvGrpSpPr>
              <a:grpSpLocks/>
            </p:cNvGrpSpPr>
            <p:nvPr/>
          </p:nvGrpSpPr>
          <p:grpSpPr bwMode="auto">
            <a:xfrm>
              <a:off x="5033" y="539"/>
              <a:ext cx="607" cy="568"/>
              <a:chOff x="576" y="3072"/>
              <a:chExt cx="607" cy="568"/>
            </a:xfrm>
          </p:grpSpPr>
          <p:sp>
            <p:nvSpPr>
              <p:cNvPr id="1056" name="Oval 32"/>
              <p:cNvSpPr>
                <a:spLocks noChangeArrowheads="1"/>
              </p:cNvSpPr>
              <p:nvPr/>
            </p:nvSpPr>
            <p:spPr bwMode="auto">
              <a:xfrm>
                <a:off x="576" y="3072"/>
                <a:ext cx="607" cy="568"/>
              </a:xfrm>
              <a:prstGeom prst="ellipse">
                <a:avLst/>
              </a:prstGeom>
              <a:solidFill>
                <a:srgbClr val="FFFF00"/>
              </a:solid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nvGrpSpPr>
              <p:cNvPr id="7" name="Group 33"/>
              <p:cNvGrpSpPr>
                <a:grpSpLocks/>
              </p:cNvGrpSpPr>
              <p:nvPr/>
            </p:nvGrpSpPr>
            <p:grpSpPr bwMode="auto">
              <a:xfrm>
                <a:off x="760" y="3255"/>
                <a:ext cx="240" cy="106"/>
                <a:chOff x="3824" y="2983"/>
                <a:chExt cx="507" cy="241"/>
              </a:xfrm>
            </p:grpSpPr>
            <p:sp>
              <p:nvSpPr>
                <p:cNvPr id="1058" name="Oval 34"/>
                <p:cNvSpPr>
                  <a:spLocks noChangeArrowheads="1"/>
                </p:cNvSpPr>
                <p:nvPr/>
              </p:nvSpPr>
              <p:spPr bwMode="auto">
                <a:xfrm>
                  <a:off x="3824" y="2983"/>
                  <a:ext cx="96" cy="241"/>
                </a:xfrm>
                <a:prstGeom prst="ellipse">
                  <a:avLst/>
                </a:prstGeom>
                <a:solidFill>
                  <a:schemeClr val="tx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059" name="Oval 35"/>
                <p:cNvSpPr>
                  <a:spLocks noChangeArrowheads="1"/>
                </p:cNvSpPr>
                <p:nvPr/>
              </p:nvSpPr>
              <p:spPr bwMode="auto">
                <a:xfrm>
                  <a:off x="4235" y="2983"/>
                  <a:ext cx="96" cy="241"/>
                </a:xfrm>
                <a:prstGeom prst="ellipse">
                  <a:avLst/>
                </a:prstGeom>
                <a:solidFill>
                  <a:schemeClr val="tx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nvGrpSpPr>
              <p:cNvPr id="8" name="Group 36"/>
              <p:cNvGrpSpPr>
                <a:grpSpLocks/>
              </p:cNvGrpSpPr>
              <p:nvPr/>
            </p:nvGrpSpPr>
            <p:grpSpPr bwMode="auto">
              <a:xfrm rot="10800000">
                <a:off x="692" y="3443"/>
                <a:ext cx="381" cy="75"/>
                <a:chOff x="384" y="1920"/>
                <a:chExt cx="1105" cy="336"/>
              </a:xfrm>
            </p:grpSpPr>
            <p:sp>
              <p:nvSpPr>
                <p:cNvPr id="1061" name="Arc 37"/>
                <p:cNvSpPr>
                  <a:spLocks/>
                </p:cNvSpPr>
                <p:nvPr/>
              </p:nvSpPr>
              <p:spPr bwMode="auto">
                <a:xfrm flipV="1">
                  <a:off x="931" y="1920"/>
                  <a:ext cx="558"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062" name="Arc 38"/>
                <p:cNvSpPr>
                  <a:spLocks/>
                </p:cNvSpPr>
                <p:nvPr/>
              </p:nvSpPr>
              <p:spPr bwMode="auto">
                <a:xfrm flipH="1" flipV="1">
                  <a:off x="384" y="1920"/>
                  <a:ext cx="576"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nvGrpSpPr>
              <p:cNvPr id="9" name="Group 39"/>
              <p:cNvGrpSpPr>
                <a:grpSpLocks noChangeAspect="1"/>
              </p:cNvGrpSpPr>
              <p:nvPr/>
            </p:nvGrpSpPr>
            <p:grpSpPr bwMode="auto">
              <a:xfrm>
                <a:off x="1008" y="3321"/>
                <a:ext cx="81" cy="135"/>
                <a:chOff x="720" y="1209"/>
                <a:chExt cx="288" cy="519"/>
              </a:xfrm>
            </p:grpSpPr>
            <p:sp>
              <p:nvSpPr>
                <p:cNvPr id="1356" name="AutoShape 40"/>
                <p:cNvSpPr>
                  <a:spLocks noChangeAspect="1" noChangeArrowheads="1"/>
                </p:cNvSpPr>
                <p:nvPr/>
              </p:nvSpPr>
              <p:spPr bwMode="auto">
                <a:xfrm>
                  <a:off x="725" y="1209"/>
                  <a:ext cx="276" cy="334"/>
                </a:xfrm>
                <a:prstGeom prst="triangle">
                  <a:avLst>
                    <a:gd name="adj" fmla="val 50000"/>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57" name="Oval 41"/>
                <p:cNvSpPr>
                  <a:spLocks noChangeAspect="1" noChangeArrowheads="1"/>
                </p:cNvSpPr>
                <p:nvPr/>
              </p:nvSpPr>
              <p:spPr bwMode="auto">
                <a:xfrm>
                  <a:off x="720" y="1440"/>
                  <a:ext cx="288" cy="288"/>
                </a:xfrm>
                <a:prstGeom prst="ellipse">
                  <a:avLst/>
                </a:prstGeom>
                <a:solidFill>
                  <a:srgbClr val="FFFF00"/>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grpSp>
          <p:nvGrpSpPr>
            <p:cNvPr id="10" name="Group 42"/>
            <p:cNvGrpSpPr>
              <a:grpSpLocks/>
            </p:cNvGrpSpPr>
            <p:nvPr/>
          </p:nvGrpSpPr>
          <p:grpSpPr bwMode="auto">
            <a:xfrm>
              <a:off x="5178" y="652"/>
              <a:ext cx="314" cy="56"/>
              <a:chOff x="5202" y="660"/>
              <a:chExt cx="267" cy="73"/>
            </a:xfrm>
          </p:grpSpPr>
          <p:sp>
            <p:nvSpPr>
              <p:cNvPr id="1354" name="Line 43"/>
              <p:cNvSpPr>
                <a:spLocks noChangeShapeType="1"/>
              </p:cNvSpPr>
              <p:nvPr/>
            </p:nvSpPr>
            <p:spPr bwMode="auto">
              <a:xfrm>
                <a:off x="5202" y="660"/>
                <a:ext cx="97" cy="73"/>
              </a:xfrm>
              <a:prstGeom prst="line">
                <a:avLst/>
              </a:prstGeom>
              <a:noFill/>
              <a:ln w="19050">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55" name="Line 44"/>
              <p:cNvSpPr>
                <a:spLocks noChangeShapeType="1"/>
              </p:cNvSpPr>
              <p:nvPr/>
            </p:nvSpPr>
            <p:spPr bwMode="auto">
              <a:xfrm flipH="1">
                <a:off x="5372" y="660"/>
                <a:ext cx="97" cy="73"/>
              </a:xfrm>
              <a:prstGeom prst="line">
                <a:avLst/>
              </a:prstGeom>
              <a:noFill/>
              <a:ln w="19050">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1" name="Group 764"/>
          <p:cNvGrpSpPr/>
          <p:nvPr/>
        </p:nvGrpSpPr>
        <p:grpSpPr>
          <a:xfrm>
            <a:off x="2633472" y="749808"/>
            <a:ext cx="990600" cy="990600"/>
            <a:chOff x="4572000" y="762000"/>
            <a:chExt cx="990600" cy="990600"/>
          </a:xfrm>
        </p:grpSpPr>
        <p:grpSp>
          <p:nvGrpSpPr>
            <p:cNvPr id="12" name="Group 629"/>
            <p:cNvGrpSpPr/>
            <p:nvPr/>
          </p:nvGrpSpPr>
          <p:grpSpPr>
            <a:xfrm>
              <a:off x="4638784" y="762000"/>
              <a:ext cx="619016" cy="762000"/>
              <a:chOff x="4221842" y="914400"/>
              <a:chExt cx="619016" cy="762000"/>
            </a:xfrm>
          </p:grpSpPr>
          <p:sp>
            <p:nvSpPr>
              <p:cNvPr id="529" name="Rectangle 528"/>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0" name="TextBox 549"/>
              <p:cNvSpPr txBox="1"/>
              <p:nvPr/>
            </p:nvSpPr>
            <p:spPr>
              <a:xfrm>
                <a:off x="4221842" y="1056283"/>
                <a:ext cx="619016" cy="391517"/>
              </a:xfrm>
              <a:prstGeom prst="rect">
                <a:avLst/>
              </a:prstGeom>
              <a:noFill/>
            </p:spPr>
            <p:txBody>
              <a:bodyPr wrap="none" rtlCol="0">
                <a:spAutoFit/>
              </a:bodyPr>
              <a:lstStyle/>
              <a:p>
                <a:pPr algn="ctr">
                  <a:lnSpc>
                    <a:spcPct val="80000"/>
                  </a:lnSpc>
                </a:pPr>
                <a:r>
                  <a:rPr lang="en-US" sz="1200" b="1" dirty="0"/>
                  <a:t>Tax</a:t>
                </a:r>
              </a:p>
              <a:p>
                <a:pPr algn="ctr">
                  <a:lnSpc>
                    <a:spcPct val="80000"/>
                  </a:lnSpc>
                </a:pPr>
                <a:r>
                  <a:rPr lang="en-US" sz="1200" b="1" dirty="0"/>
                  <a:t>Return</a:t>
                </a:r>
              </a:p>
            </p:txBody>
          </p:sp>
        </p:grpSp>
        <p:sp>
          <p:nvSpPr>
            <p:cNvPr id="520" name="Rectangle 519"/>
            <p:cNvSpPr/>
            <p:nvPr/>
          </p:nvSpPr>
          <p:spPr>
            <a:xfrm>
              <a:off x="4572000" y="1382627"/>
              <a:ext cx="990600" cy="3699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grpSp>
        <p:nvGrpSpPr>
          <p:cNvPr id="17" name="Group 131"/>
          <p:cNvGrpSpPr>
            <a:grpSpLocks/>
          </p:cNvGrpSpPr>
          <p:nvPr/>
        </p:nvGrpSpPr>
        <p:grpSpPr bwMode="auto">
          <a:xfrm>
            <a:off x="3200400" y="2438400"/>
            <a:ext cx="547370" cy="914400"/>
            <a:chOff x="3199" y="1776"/>
            <a:chExt cx="633" cy="1056"/>
          </a:xfrm>
        </p:grpSpPr>
        <p:sp>
          <p:nvSpPr>
            <p:cNvPr id="632" name="Freeform 132"/>
            <p:cNvSpPr>
              <a:spLocks/>
            </p:cNvSpPr>
            <p:nvPr/>
          </p:nvSpPr>
          <p:spPr bwMode="auto">
            <a:xfrm>
              <a:off x="3199" y="1776"/>
              <a:ext cx="633" cy="42"/>
            </a:xfrm>
            <a:custGeom>
              <a:avLst/>
              <a:gdLst/>
              <a:ahLst/>
              <a:cxnLst>
                <a:cxn ang="0">
                  <a:pos x="0" y="96"/>
                </a:cxn>
                <a:cxn ang="0">
                  <a:pos x="1008" y="96"/>
                </a:cxn>
                <a:cxn ang="0">
                  <a:pos x="1440" y="0"/>
                </a:cxn>
                <a:cxn ang="0">
                  <a:pos x="480" y="0"/>
                </a:cxn>
                <a:cxn ang="0">
                  <a:pos x="0" y="96"/>
                </a:cxn>
              </a:cxnLst>
              <a:rect l="0" t="0" r="r" b="b"/>
              <a:pathLst>
                <a:path w="1440" h="96">
                  <a:moveTo>
                    <a:pt x="0" y="96"/>
                  </a:moveTo>
                  <a:lnTo>
                    <a:pt x="1008" y="96"/>
                  </a:lnTo>
                  <a:lnTo>
                    <a:pt x="1440" y="0"/>
                  </a:lnTo>
                  <a:lnTo>
                    <a:pt x="480" y="0"/>
                  </a:lnTo>
                  <a:lnTo>
                    <a:pt x="0" y="96"/>
                  </a:lnTo>
                  <a:close/>
                </a:path>
              </a:pathLst>
            </a:custGeom>
            <a:solidFill>
              <a:srgbClr val="969696"/>
            </a:solidFill>
            <a:ln w="3175">
              <a:solidFill>
                <a:schemeClr val="tx1"/>
              </a:solidFill>
              <a:round/>
              <a:headEnd/>
              <a:tailEnd/>
            </a:ln>
            <a:effectLst/>
          </p:spPr>
          <p:txBody>
            <a:bodyPr/>
            <a:lstStyle/>
            <a:p>
              <a:endParaRPr lang="en-US" dirty="0"/>
            </a:p>
          </p:txBody>
        </p:sp>
        <p:sp>
          <p:nvSpPr>
            <p:cNvPr id="633" name="Freeform 133"/>
            <p:cNvSpPr>
              <a:spLocks/>
            </p:cNvSpPr>
            <p:nvPr/>
          </p:nvSpPr>
          <p:spPr bwMode="auto">
            <a:xfrm>
              <a:off x="3642" y="1776"/>
              <a:ext cx="190" cy="1056"/>
            </a:xfrm>
            <a:custGeom>
              <a:avLst/>
              <a:gdLst/>
              <a:ahLst/>
              <a:cxnLst>
                <a:cxn ang="0">
                  <a:pos x="0" y="96"/>
                </a:cxn>
                <a:cxn ang="0">
                  <a:pos x="432" y="0"/>
                </a:cxn>
                <a:cxn ang="0">
                  <a:pos x="432" y="2112"/>
                </a:cxn>
                <a:cxn ang="0">
                  <a:pos x="0" y="2400"/>
                </a:cxn>
                <a:cxn ang="0">
                  <a:pos x="0" y="96"/>
                </a:cxn>
              </a:cxnLst>
              <a:rect l="0" t="0" r="r" b="b"/>
              <a:pathLst>
                <a:path w="432" h="2400">
                  <a:moveTo>
                    <a:pt x="0" y="96"/>
                  </a:moveTo>
                  <a:lnTo>
                    <a:pt x="432" y="0"/>
                  </a:lnTo>
                  <a:lnTo>
                    <a:pt x="432" y="2112"/>
                  </a:lnTo>
                  <a:lnTo>
                    <a:pt x="0" y="2400"/>
                  </a:lnTo>
                  <a:lnTo>
                    <a:pt x="0" y="96"/>
                  </a:lnTo>
                  <a:close/>
                </a:path>
              </a:pathLst>
            </a:custGeom>
            <a:solidFill>
              <a:srgbClr val="B2B2B2"/>
            </a:solidFill>
            <a:ln w="3175">
              <a:solidFill>
                <a:schemeClr val="tx1"/>
              </a:solidFill>
              <a:round/>
              <a:headEnd/>
              <a:tailEnd/>
            </a:ln>
            <a:effectLst/>
          </p:spPr>
          <p:txBody>
            <a:bodyPr/>
            <a:lstStyle/>
            <a:p>
              <a:endParaRPr lang="en-US" dirty="0"/>
            </a:p>
          </p:txBody>
        </p:sp>
        <p:grpSp>
          <p:nvGrpSpPr>
            <p:cNvPr id="18" name="Group 134"/>
            <p:cNvGrpSpPr>
              <a:grpSpLocks/>
            </p:cNvGrpSpPr>
            <p:nvPr/>
          </p:nvGrpSpPr>
          <p:grpSpPr bwMode="auto">
            <a:xfrm>
              <a:off x="3199" y="1818"/>
              <a:ext cx="443" cy="338"/>
              <a:chOff x="3120" y="1056"/>
              <a:chExt cx="1008" cy="768"/>
            </a:xfrm>
          </p:grpSpPr>
          <p:sp>
            <p:nvSpPr>
              <p:cNvPr id="654" name="Rectangle 135"/>
              <p:cNvSpPr>
                <a:spLocks noChangeArrowheads="1"/>
              </p:cNvSpPr>
              <p:nvPr/>
            </p:nvSpPr>
            <p:spPr bwMode="auto">
              <a:xfrm>
                <a:off x="3120" y="1056"/>
                <a:ext cx="1008" cy="768"/>
              </a:xfrm>
              <a:prstGeom prst="rect">
                <a:avLst/>
              </a:prstGeom>
              <a:solidFill>
                <a:srgbClr val="C0C0C0"/>
              </a:solidFill>
              <a:ln w="3175">
                <a:solidFill>
                  <a:schemeClr val="tx1"/>
                </a:solidFill>
                <a:miter lim="800000"/>
                <a:headEnd/>
                <a:tailEnd/>
              </a:ln>
              <a:effectLst/>
            </p:spPr>
            <p:txBody>
              <a:bodyPr wrap="none" anchor="ctr"/>
              <a:lstStyle/>
              <a:p>
                <a:endParaRPr lang="en-US" dirty="0"/>
              </a:p>
            </p:txBody>
          </p:sp>
          <p:sp>
            <p:nvSpPr>
              <p:cNvPr id="655" name="AutoShape 136"/>
              <p:cNvSpPr>
                <a:spLocks noChangeArrowheads="1"/>
              </p:cNvSpPr>
              <p:nvPr/>
            </p:nvSpPr>
            <p:spPr bwMode="auto">
              <a:xfrm flipV="1">
                <a:off x="3456" y="1392"/>
                <a:ext cx="336" cy="9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3175">
                <a:noFill/>
                <a:miter lim="800000"/>
                <a:headEnd/>
                <a:tailEnd/>
              </a:ln>
              <a:effectLst/>
            </p:spPr>
            <p:txBody>
              <a:bodyPr wrap="none" anchor="ctr"/>
              <a:lstStyle/>
              <a:p>
                <a:endParaRPr lang="en-US" dirty="0"/>
              </a:p>
            </p:txBody>
          </p:sp>
          <p:sp>
            <p:nvSpPr>
              <p:cNvPr id="659" name="Rectangle 137"/>
              <p:cNvSpPr>
                <a:spLocks noChangeArrowheads="1"/>
              </p:cNvSpPr>
              <p:nvPr/>
            </p:nvSpPr>
            <p:spPr bwMode="auto">
              <a:xfrm>
                <a:off x="3504" y="1200"/>
                <a:ext cx="240" cy="144"/>
              </a:xfrm>
              <a:prstGeom prst="rect">
                <a:avLst/>
              </a:prstGeom>
              <a:solidFill>
                <a:srgbClr val="EAEAEA"/>
              </a:solidFill>
              <a:ln w="3175">
                <a:solidFill>
                  <a:schemeClr val="tx1"/>
                </a:solidFill>
                <a:miter lim="800000"/>
                <a:headEnd/>
                <a:tailEnd/>
              </a:ln>
              <a:effectLst/>
            </p:spPr>
            <p:txBody>
              <a:bodyPr wrap="none" anchor="ctr"/>
              <a:lstStyle/>
              <a:p>
                <a:endParaRPr lang="en-US" dirty="0"/>
              </a:p>
            </p:txBody>
          </p:sp>
        </p:grpSp>
        <p:grpSp>
          <p:nvGrpSpPr>
            <p:cNvPr id="19" name="Group 138"/>
            <p:cNvGrpSpPr>
              <a:grpSpLocks/>
            </p:cNvGrpSpPr>
            <p:nvPr/>
          </p:nvGrpSpPr>
          <p:grpSpPr bwMode="auto">
            <a:xfrm>
              <a:off x="3199" y="2494"/>
              <a:ext cx="443" cy="338"/>
              <a:chOff x="3120" y="1056"/>
              <a:chExt cx="1008" cy="768"/>
            </a:xfrm>
          </p:grpSpPr>
          <p:sp>
            <p:nvSpPr>
              <p:cNvPr id="648" name="Rectangle 139"/>
              <p:cNvSpPr>
                <a:spLocks noChangeArrowheads="1"/>
              </p:cNvSpPr>
              <p:nvPr/>
            </p:nvSpPr>
            <p:spPr bwMode="auto">
              <a:xfrm>
                <a:off x="3120" y="1056"/>
                <a:ext cx="1008" cy="768"/>
              </a:xfrm>
              <a:prstGeom prst="rect">
                <a:avLst/>
              </a:prstGeom>
              <a:solidFill>
                <a:srgbClr val="C0C0C0"/>
              </a:solidFill>
              <a:ln w="3175">
                <a:solidFill>
                  <a:schemeClr val="tx1"/>
                </a:solidFill>
                <a:miter lim="800000"/>
                <a:headEnd/>
                <a:tailEnd/>
              </a:ln>
              <a:effectLst/>
            </p:spPr>
            <p:txBody>
              <a:bodyPr wrap="none" anchor="ctr"/>
              <a:lstStyle/>
              <a:p>
                <a:endParaRPr lang="en-US" dirty="0"/>
              </a:p>
            </p:txBody>
          </p:sp>
          <p:sp>
            <p:nvSpPr>
              <p:cNvPr id="652" name="AutoShape 140"/>
              <p:cNvSpPr>
                <a:spLocks noChangeArrowheads="1"/>
              </p:cNvSpPr>
              <p:nvPr/>
            </p:nvSpPr>
            <p:spPr bwMode="auto">
              <a:xfrm flipV="1">
                <a:off x="3456" y="1392"/>
                <a:ext cx="336" cy="9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3175">
                <a:noFill/>
                <a:miter lim="800000"/>
                <a:headEnd/>
                <a:tailEnd/>
              </a:ln>
              <a:effectLst/>
            </p:spPr>
            <p:txBody>
              <a:bodyPr wrap="none" anchor="ctr"/>
              <a:lstStyle/>
              <a:p>
                <a:endParaRPr lang="en-US" dirty="0"/>
              </a:p>
            </p:txBody>
          </p:sp>
          <p:sp>
            <p:nvSpPr>
              <p:cNvPr id="653" name="Rectangle 141"/>
              <p:cNvSpPr>
                <a:spLocks noChangeArrowheads="1"/>
              </p:cNvSpPr>
              <p:nvPr/>
            </p:nvSpPr>
            <p:spPr bwMode="auto">
              <a:xfrm>
                <a:off x="3504" y="1200"/>
                <a:ext cx="240" cy="144"/>
              </a:xfrm>
              <a:prstGeom prst="rect">
                <a:avLst/>
              </a:prstGeom>
              <a:solidFill>
                <a:srgbClr val="EAEAEA"/>
              </a:solidFill>
              <a:ln w="3175">
                <a:solidFill>
                  <a:schemeClr val="tx1"/>
                </a:solidFill>
                <a:miter lim="800000"/>
                <a:headEnd/>
                <a:tailEnd/>
              </a:ln>
              <a:effectLst/>
            </p:spPr>
            <p:txBody>
              <a:bodyPr wrap="none" anchor="ctr"/>
              <a:lstStyle/>
              <a:p>
                <a:endParaRPr lang="en-US" dirty="0"/>
              </a:p>
            </p:txBody>
          </p:sp>
        </p:grpSp>
        <p:grpSp>
          <p:nvGrpSpPr>
            <p:cNvPr id="20" name="Group 142"/>
            <p:cNvGrpSpPr>
              <a:grpSpLocks/>
            </p:cNvGrpSpPr>
            <p:nvPr/>
          </p:nvGrpSpPr>
          <p:grpSpPr bwMode="auto">
            <a:xfrm>
              <a:off x="3199" y="2156"/>
              <a:ext cx="443" cy="338"/>
              <a:chOff x="2832" y="1968"/>
              <a:chExt cx="1008" cy="768"/>
            </a:xfrm>
          </p:grpSpPr>
          <p:sp>
            <p:nvSpPr>
              <p:cNvPr id="645" name="Rectangle 143"/>
              <p:cNvSpPr>
                <a:spLocks noChangeArrowheads="1"/>
              </p:cNvSpPr>
              <p:nvPr/>
            </p:nvSpPr>
            <p:spPr bwMode="auto">
              <a:xfrm>
                <a:off x="2832" y="1968"/>
                <a:ext cx="1008" cy="768"/>
              </a:xfrm>
              <a:prstGeom prst="rect">
                <a:avLst/>
              </a:prstGeom>
              <a:solidFill>
                <a:srgbClr val="C0C0C0"/>
              </a:solidFill>
              <a:ln w="3175">
                <a:solidFill>
                  <a:schemeClr val="tx1"/>
                </a:solidFill>
                <a:miter lim="800000"/>
                <a:headEnd/>
                <a:tailEnd/>
              </a:ln>
              <a:effectLst/>
            </p:spPr>
            <p:txBody>
              <a:bodyPr wrap="none" anchor="ctr"/>
              <a:lstStyle/>
              <a:p>
                <a:endParaRPr lang="en-US" dirty="0"/>
              </a:p>
            </p:txBody>
          </p:sp>
          <p:sp>
            <p:nvSpPr>
              <p:cNvPr id="646" name="AutoShape 144"/>
              <p:cNvSpPr>
                <a:spLocks noChangeArrowheads="1"/>
              </p:cNvSpPr>
              <p:nvPr/>
            </p:nvSpPr>
            <p:spPr bwMode="auto">
              <a:xfrm flipV="1">
                <a:off x="3168" y="2304"/>
                <a:ext cx="336" cy="9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3175">
                <a:noFill/>
                <a:miter lim="800000"/>
                <a:headEnd/>
                <a:tailEnd/>
              </a:ln>
              <a:effectLst/>
            </p:spPr>
            <p:txBody>
              <a:bodyPr wrap="none" anchor="ctr"/>
              <a:lstStyle/>
              <a:p>
                <a:endParaRPr lang="en-US" dirty="0"/>
              </a:p>
            </p:txBody>
          </p:sp>
          <p:sp>
            <p:nvSpPr>
              <p:cNvPr id="647" name="Rectangle 145"/>
              <p:cNvSpPr>
                <a:spLocks noChangeArrowheads="1"/>
              </p:cNvSpPr>
              <p:nvPr/>
            </p:nvSpPr>
            <p:spPr bwMode="auto">
              <a:xfrm>
                <a:off x="3216" y="2112"/>
                <a:ext cx="240" cy="144"/>
              </a:xfrm>
              <a:prstGeom prst="rect">
                <a:avLst/>
              </a:prstGeom>
              <a:solidFill>
                <a:srgbClr val="EAEAEA"/>
              </a:solidFill>
              <a:ln w="3175">
                <a:solidFill>
                  <a:schemeClr val="tx1"/>
                </a:solidFill>
                <a:miter lim="800000"/>
                <a:headEnd/>
                <a:tailEnd/>
              </a:ln>
              <a:effectLst/>
            </p:spPr>
            <p:txBody>
              <a:bodyPr wrap="none" anchor="ctr"/>
              <a:lstStyle/>
              <a:p>
                <a:endParaRPr lang="en-US" dirty="0"/>
              </a:p>
            </p:txBody>
          </p:sp>
        </p:grpSp>
      </p:grpSp>
      <p:grpSp>
        <p:nvGrpSpPr>
          <p:cNvPr id="21" name="Group 146"/>
          <p:cNvGrpSpPr>
            <a:grpSpLocks/>
          </p:cNvGrpSpPr>
          <p:nvPr/>
        </p:nvGrpSpPr>
        <p:grpSpPr bwMode="auto">
          <a:xfrm>
            <a:off x="3089910" y="2438400"/>
            <a:ext cx="657860" cy="914400"/>
            <a:chOff x="4032" y="1776"/>
            <a:chExt cx="760" cy="1056"/>
          </a:xfrm>
        </p:grpSpPr>
        <p:sp>
          <p:nvSpPr>
            <p:cNvPr id="662" name="Rectangle 147"/>
            <p:cNvSpPr>
              <a:spLocks noChangeArrowheads="1"/>
            </p:cNvSpPr>
            <p:nvPr/>
          </p:nvSpPr>
          <p:spPr bwMode="auto">
            <a:xfrm flipH="1" flipV="1">
              <a:off x="4496" y="2410"/>
              <a:ext cx="169" cy="147"/>
            </a:xfrm>
            <a:prstGeom prst="rect">
              <a:avLst/>
            </a:prstGeom>
            <a:solidFill>
              <a:srgbClr val="333333"/>
            </a:solidFill>
            <a:ln w="3175">
              <a:solidFill>
                <a:schemeClr val="tx1"/>
              </a:solidFill>
              <a:miter lim="800000"/>
              <a:headEnd/>
              <a:tailEnd/>
            </a:ln>
            <a:effectLst/>
          </p:spPr>
          <p:txBody>
            <a:bodyPr wrap="none" anchor="ctr"/>
            <a:lstStyle/>
            <a:p>
              <a:endParaRPr lang="en-US" dirty="0"/>
            </a:p>
          </p:txBody>
        </p:sp>
        <p:sp>
          <p:nvSpPr>
            <p:cNvPr id="667" name="Freeform 148"/>
            <p:cNvSpPr>
              <a:spLocks/>
            </p:cNvSpPr>
            <p:nvPr/>
          </p:nvSpPr>
          <p:spPr bwMode="auto">
            <a:xfrm>
              <a:off x="4159" y="1776"/>
              <a:ext cx="633" cy="42"/>
            </a:xfrm>
            <a:custGeom>
              <a:avLst/>
              <a:gdLst/>
              <a:ahLst/>
              <a:cxnLst>
                <a:cxn ang="0">
                  <a:pos x="0" y="96"/>
                </a:cxn>
                <a:cxn ang="0">
                  <a:pos x="1008" y="96"/>
                </a:cxn>
                <a:cxn ang="0">
                  <a:pos x="1440" y="0"/>
                </a:cxn>
                <a:cxn ang="0">
                  <a:pos x="480" y="0"/>
                </a:cxn>
                <a:cxn ang="0">
                  <a:pos x="0" y="96"/>
                </a:cxn>
              </a:cxnLst>
              <a:rect l="0" t="0" r="r" b="b"/>
              <a:pathLst>
                <a:path w="1440" h="96">
                  <a:moveTo>
                    <a:pt x="0" y="96"/>
                  </a:moveTo>
                  <a:lnTo>
                    <a:pt x="1008" y="96"/>
                  </a:lnTo>
                  <a:lnTo>
                    <a:pt x="1440" y="0"/>
                  </a:lnTo>
                  <a:lnTo>
                    <a:pt x="480" y="0"/>
                  </a:lnTo>
                  <a:lnTo>
                    <a:pt x="0" y="96"/>
                  </a:lnTo>
                  <a:close/>
                </a:path>
              </a:pathLst>
            </a:custGeom>
            <a:solidFill>
              <a:srgbClr val="969696"/>
            </a:solidFill>
            <a:ln w="3175">
              <a:solidFill>
                <a:schemeClr val="tx1"/>
              </a:solidFill>
              <a:round/>
              <a:headEnd/>
              <a:tailEnd/>
            </a:ln>
            <a:effectLst/>
          </p:spPr>
          <p:txBody>
            <a:bodyPr/>
            <a:lstStyle/>
            <a:p>
              <a:endParaRPr lang="en-US" dirty="0"/>
            </a:p>
          </p:txBody>
        </p:sp>
        <p:sp>
          <p:nvSpPr>
            <p:cNvPr id="669" name="Freeform 149"/>
            <p:cNvSpPr>
              <a:spLocks/>
            </p:cNvSpPr>
            <p:nvPr/>
          </p:nvSpPr>
          <p:spPr bwMode="auto">
            <a:xfrm>
              <a:off x="4602" y="1776"/>
              <a:ext cx="190" cy="1056"/>
            </a:xfrm>
            <a:custGeom>
              <a:avLst/>
              <a:gdLst/>
              <a:ahLst/>
              <a:cxnLst>
                <a:cxn ang="0">
                  <a:pos x="0" y="96"/>
                </a:cxn>
                <a:cxn ang="0">
                  <a:pos x="432" y="0"/>
                </a:cxn>
                <a:cxn ang="0">
                  <a:pos x="432" y="2112"/>
                </a:cxn>
                <a:cxn ang="0">
                  <a:pos x="0" y="2400"/>
                </a:cxn>
                <a:cxn ang="0">
                  <a:pos x="0" y="96"/>
                </a:cxn>
              </a:cxnLst>
              <a:rect l="0" t="0" r="r" b="b"/>
              <a:pathLst>
                <a:path w="432" h="2400">
                  <a:moveTo>
                    <a:pt x="0" y="96"/>
                  </a:moveTo>
                  <a:lnTo>
                    <a:pt x="432" y="0"/>
                  </a:lnTo>
                  <a:lnTo>
                    <a:pt x="432" y="2112"/>
                  </a:lnTo>
                  <a:lnTo>
                    <a:pt x="0" y="2400"/>
                  </a:lnTo>
                  <a:lnTo>
                    <a:pt x="0" y="96"/>
                  </a:lnTo>
                  <a:close/>
                </a:path>
              </a:pathLst>
            </a:custGeom>
            <a:solidFill>
              <a:srgbClr val="B2B2B2"/>
            </a:solidFill>
            <a:ln w="3175">
              <a:solidFill>
                <a:schemeClr val="tx1"/>
              </a:solidFill>
              <a:round/>
              <a:headEnd/>
              <a:tailEnd/>
            </a:ln>
            <a:effectLst/>
          </p:spPr>
          <p:txBody>
            <a:bodyPr/>
            <a:lstStyle/>
            <a:p>
              <a:endParaRPr lang="en-US" dirty="0"/>
            </a:p>
          </p:txBody>
        </p:sp>
        <p:grpSp>
          <p:nvGrpSpPr>
            <p:cNvPr id="22" name="Group 150"/>
            <p:cNvGrpSpPr>
              <a:grpSpLocks/>
            </p:cNvGrpSpPr>
            <p:nvPr/>
          </p:nvGrpSpPr>
          <p:grpSpPr bwMode="auto">
            <a:xfrm>
              <a:off x="4159" y="1818"/>
              <a:ext cx="443" cy="338"/>
              <a:chOff x="3120" y="1056"/>
              <a:chExt cx="1008" cy="768"/>
            </a:xfrm>
          </p:grpSpPr>
          <p:sp>
            <p:nvSpPr>
              <p:cNvPr id="781" name="Rectangle 151"/>
              <p:cNvSpPr>
                <a:spLocks noChangeArrowheads="1"/>
              </p:cNvSpPr>
              <p:nvPr/>
            </p:nvSpPr>
            <p:spPr bwMode="auto">
              <a:xfrm>
                <a:off x="3120" y="1056"/>
                <a:ext cx="1008" cy="768"/>
              </a:xfrm>
              <a:prstGeom prst="rect">
                <a:avLst/>
              </a:prstGeom>
              <a:solidFill>
                <a:srgbClr val="C0C0C0"/>
              </a:solidFill>
              <a:ln w="3175">
                <a:solidFill>
                  <a:schemeClr val="tx1"/>
                </a:solidFill>
                <a:miter lim="800000"/>
                <a:headEnd/>
                <a:tailEnd/>
              </a:ln>
              <a:effectLst/>
            </p:spPr>
            <p:txBody>
              <a:bodyPr wrap="none" anchor="ctr"/>
              <a:lstStyle/>
              <a:p>
                <a:endParaRPr lang="en-US" dirty="0"/>
              </a:p>
            </p:txBody>
          </p:sp>
          <p:sp>
            <p:nvSpPr>
              <p:cNvPr id="782" name="AutoShape 152"/>
              <p:cNvSpPr>
                <a:spLocks noChangeArrowheads="1"/>
              </p:cNvSpPr>
              <p:nvPr/>
            </p:nvSpPr>
            <p:spPr bwMode="auto">
              <a:xfrm flipV="1">
                <a:off x="3456" y="1392"/>
                <a:ext cx="336" cy="9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3175">
                <a:noFill/>
                <a:miter lim="800000"/>
                <a:headEnd/>
                <a:tailEnd/>
              </a:ln>
              <a:effectLst/>
            </p:spPr>
            <p:txBody>
              <a:bodyPr wrap="none" anchor="ctr"/>
              <a:lstStyle/>
              <a:p>
                <a:endParaRPr lang="en-US" dirty="0"/>
              </a:p>
            </p:txBody>
          </p:sp>
          <p:sp>
            <p:nvSpPr>
              <p:cNvPr id="783" name="Rectangle 153"/>
              <p:cNvSpPr>
                <a:spLocks noChangeArrowheads="1"/>
              </p:cNvSpPr>
              <p:nvPr/>
            </p:nvSpPr>
            <p:spPr bwMode="auto">
              <a:xfrm>
                <a:off x="3504" y="1200"/>
                <a:ext cx="240" cy="144"/>
              </a:xfrm>
              <a:prstGeom prst="rect">
                <a:avLst/>
              </a:prstGeom>
              <a:solidFill>
                <a:srgbClr val="EAEAEA"/>
              </a:solidFill>
              <a:ln w="3175">
                <a:solidFill>
                  <a:schemeClr val="tx1"/>
                </a:solidFill>
                <a:miter lim="800000"/>
                <a:headEnd/>
                <a:tailEnd/>
              </a:ln>
              <a:effectLst/>
            </p:spPr>
            <p:txBody>
              <a:bodyPr wrap="none" anchor="ctr"/>
              <a:lstStyle/>
              <a:p>
                <a:endParaRPr lang="en-US" dirty="0"/>
              </a:p>
            </p:txBody>
          </p:sp>
        </p:grpSp>
        <p:grpSp>
          <p:nvGrpSpPr>
            <p:cNvPr id="23" name="Group 154"/>
            <p:cNvGrpSpPr>
              <a:grpSpLocks/>
            </p:cNvGrpSpPr>
            <p:nvPr/>
          </p:nvGrpSpPr>
          <p:grpSpPr bwMode="auto">
            <a:xfrm>
              <a:off x="4159" y="2494"/>
              <a:ext cx="443" cy="338"/>
              <a:chOff x="3120" y="1056"/>
              <a:chExt cx="1008" cy="768"/>
            </a:xfrm>
          </p:grpSpPr>
          <p:sp>
            <p:nvSpPr>
              <p:cNvPr id="778" name="Rectangle 155"/>
              <p:cNvSpPr>
                <a:spLocks noChangeArrowheads="1"/>
              </p:cNvSpPr>
              <p:nvPr/>
            </p:nvSpPr>
            <p:spPr bwMode="auto">
              <a:xfrm>
                <a:off x="3120" y="1056"/>
                <a:ext cx="1008" cy="768"/>
              </a:xfrm>
              <a:prstGeom prst="rect">
                <a:avLst/>
              </a:prstGeom>
              <a:solidFill>
                <a:srgbClr val="C0C0C0"/>
              </a:solidFill>
              <a:ln w="3175">
                <a:solidFill>
                  <a:schemeClr val="tx1"/>
                </a:solidFill>
                <a:miter lim="800000"/>
                <a:headEnd/>
                <a:tailEnd/>
              </a:ln>
              <a:effectLst/>
            </p:spPr>
            <p:txBody>
              <a:bodyPr wrap="none" anchor="ctr"/>
              <a:lstStyle/>
              <a:p>
                <a:endParaRPr lang="en-US" dirty="0"/>
              </a:p>
            </p:txBody>
          </p:sp>
          <p:sp>
            <p:nvSpPr>
              <p:cNvPr id="779" name="AutoShape 156"/>
              <p:cNvSpPr>
                <a:spLocks noChangeArrowheads="1"/>
              </p:cNvSpPr>
              <p:nvPr/>
            </p:nvSpPr>
            <p:spPr bwMode="auto">
              <a:xfrm flipV="1">
                <a:off x="3456" y="1392"/>
                <a:ext cx="336" cy="9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3175">
                <a:noFill/>
                <a:miter lim="800000"/>
                <a:headEnd/>
                <a:tailEnd/>
              </a:ln>
              <a:effectLst/>
            </p:spPr>
            <p:txBody>
              <a:bodyPr wrap="none" anchor="ctr"/>
              <a:lstStyle/>
              <a:p>
                <a:endParaRPr lang="en-US" dirty="0"/>
              </a:p>
            </p:txBody>
          </p:sp>
          <p:sp>
            <p:nvSpPr>
              <p:cNvPr id="780" name="Rectangle 157"/>
              <p:cNvSpPr>
                <a:spLocks noChangeArrowheads="1"/>
              </p:cNvSpPr>
              <p:nvPr/>
            </p:nvSpPr>
            <p:spPr bwMode="auto">
              <a:xfrm>
                <a:off x="3504" y="1200"/>
                <a:ext cx="240" cy="144"/>
              </a:xfrm>
              <a:prstGeom prst="rect">
                <a:avLst/>
              </a:prstGeom>
              <a:solidFill>
                <a:srgbClr val="EAEAEA"/>
              </a:solidFill>
              <a:ln w="3175">
                <a:solidFill>
                  <a:schemeClr val="tx1"/>
                </a:solidFill>
                <a:miter lim="800000"/>
                <a:headEnd/>
                <a:tailEnd/>
              </a:ln>
              <a:effectLst/>
            </p:spPr>
            <p:txBody>
              <a:bodyPr wrap="none" anchor="ctr"/>
              <a:lstStyle/>
              <a:p>
                <a:endParaRPr lang="en-US" dirty="0"/>
              </a:p>
            </p:txBody>
          </p:sp>
        </p:grpSp>
        <p:sp>
          <p:nvSpPr>
            <p:cNvPr id="679" name="Rectangle 158"/>
            <p:cNvSpPr>
              <a:spLocks noChangeArrowheads="1"/>
            </p:cNvSpPr>
            <p:nvPr/>
          </p:nvSpPr>
          <p:spPr bwMode="auto">
            <a:xfrm>
              <a:off x="4180" y="2156"/>
              <a:ext cx="422" cy="317"/>
            </a:xfrm>
            <a:prstGeom prst="rect">
              <a:avLst/>
            </a:prstGeom>
            <a:solidFill>
              <a:srgbClr val="808080"/>
            </a:solidFill>
            <a:ln w="3175">
              <a:solidFill>
                <a:schemeClr val="tx1"/>
              </a:solidFill>
              <a:miter lim="800000"/>
              <a:headEnd/>
              <a:tailEnd/>
            </a:ln>
            <a:effectLst/>
          </p:spPr>
          <p:txBody>
            <a:bodyPr wrap="none" anchor="ctr"/>
            <a:lstStyle/>
            <a:p>
              <a:endParaRPr lang="en-US" dirty="0"/>
            </a:p>
          </p:txBody>
        </p:sp>
        <p:sp>
          <p:nvSpPr>
            <p:cNvPr id="682" name="Freeform 159"/>
            <p:cNvSpPr>
              <a:spLocks/>
            </p:cNvSpPr>
            <p:nvPr/>
          </p:nvSpPr>
          <p:spPr bwMode="auto">
            <a:xfrm>
              <a:off x="4032" y="2156"/>
              <a:ext cx="148" cy="401"/>
            </a:xfrm>
            <a:custGeom>
              <a:avLst/>
              <a:gdLst/>
              <a:ahLst/>
              <a:cxnLst>
                <a:cxn ang="0">
                  <a:pos x="0" y="192"/>
                </a:cxn>
                <a:cxn ang="0">
                  <a:pos x="336" y="0"/>
                </a:cxn>
                <a:cxn ang="0">
                  <a:pos x="336" y="720"/>
                </a:cxn>
                <a:cxn ang="0">
                  <a:pos x="0" y="912"/>
                </a:cxn>
                <a:cxn ang="0">
                  <a:pos x="0" y="192"/>
                </a:cxn>
              </a:cxnLst>
              <a:rect l="0" t="0" r="r" b="b"/>
              <a:pathLst>
                <a:path w="336" h="912">
                  <a:moveTo>
                    <a:pt x="0" y="192"/>
                  </a:moveTo>
                  <a:lnTo>
                    <a:pt x="336" y="0"/>
                  </a:lnTo>
                  <a:lnTo>
                    <a:pt x="336" y="720"/>
                  </a:lnTo>
                  <a:lnTo>
                    <a:pt x="0" y="912"/>
                  </a:lnTo>
                  <a:lnTo>
                    <a:pt x="0" y="192"/>
                  </a:lnTo>
                  <a:close/>
                </a:path>
              </a:pathLst>
            </a:custGeom>
            <a:solidFill>
              <a:srgbClr val="B2B2B2"/>
            </a:solidFill>
            <a:ln w="3175">
              <a:solidFill>
                <a:schemeClr val="tx1"/>
              </a:solidFill>
              <a:round/>
              <a:headEnd/>
              <a:tailEnd/>
            </a:ln>
            <a:effectLst/>
          </p:spPr>
          <p:txBody>
            <a:bodyPr/>
            <a:lstStyle/>
            <a:p>
              <a:endParaRPr lang="en-US" dirty="0"/>
            </a:p>
          </p:txBody>
        </p:sp>
        <p:grpSp>
          <p:nvGrpSpPr>
            <p:cNvPr id="24" name="Group 160"/>
            <p:cNvGrpSpPr>
              <a:grpSpLocks/>
            </p:cNvGrpSpPr>
            <p:nvPr/>
          </p:nvGrpSpPr>
          <p:grpSpPr bwMode="auto">
            <a:xfrm>
              <a:off x="4138" y="2126"/>
              <a:ext cx="401" cy="359"/>
              <a:chOff x="672" y="3216"/>
              <a:chExt cx="912" cy="816"/>
            </a:xfrm>
          </p:grpSpPr>
          <p:sp>
            <p:nvSpPr>
              <p:cNvPr id="776" name="Freeform 775"/>
              <p:cNvSpPr>
                <a:spLocks/>
              </p:cNvSpPr>
              <p:nvPr/>
            </p:nvSpPr>
            <p:spPr bwMode="auto">
              <a:xfrm>
                <a:off x="672" y="3216"/>
                <a:ext cx="912" cy="816"/>
              </a:xfrm>
              <a:custGeom>
                <a:avLst/>
                <a:gdLst/>
                <a:ahLst/>
                <a:cxnLst>
                  <a:cxn ang="0">
                    <a:pos x="0" y="144"/>
                  </a:cxn>
                  <a:cxn ang="0">
                    <a:pos x="144" y="0"/>
                  </a:cxn>
                  <a:cxn ang="0">
                    <a:pos x="528" y="0"/>
                  </a:cxn>
                  <a:cxn ang="0">
                    <a:pos x="672" y="144"/>
                  </a:cxn>
                  <a:cxn ang="0">
                    <a:pos x="1824" y="144"/>
                  </a:cxn>
                  <a:cxn ang="0">
                    <a:pos x="1824" y="1440"/>
                  </a:cxn>
                  <a:cxn ang="0">
                    <a:pos x="0" y="1440"/>
                  </a:cxn>
                  <a:cxn ang="0">
                    <a:pos x="0" y="144"/>
                  </a:cxn>
                </a:cxnLst>
                <a:rect l="0" t="0" r="r" b="b"/>
                <a:pathLst>
                  <a:path w="1824" h="1440">
                    <a:moveTo>
                      <a:pt x="0" y="144"/>
                    </a:moveTo>
                    <a:lnTo>
                      <a:pt x="144" y="0"/>
                    </a:lnTo>
                    <a:lnTo>
                      <a:pt x="528" y="0"/>
                    </a:lnTo>
                    <a:lnTo>
                      <a:pt x="672" y="144"/>
                    </a:lnTo>
                    <a:lnTo>
                      <a:pt x="1824" y="144"/>
                    </a:lnTo>
                    <a:lnTo>
                      <a:pt x="1824" y="1440"/>
                    </a:lnTo>
                    <a:lnTo>
                      <a:pt x="0" y="1440"/>
                    </a:lnTo>
                    <a:lnTo>
                      <a:pt x="0" y="144"/>
                    </a:lnTo>
                    <a:close/>
                  </a:path>
                </a:pathLst>
              </a:custGeom>
              <a:solidFill>
                <a:srgbClr val="F3E69B"/>
              </a:solidFill>
              <a:ln w="3175" cap="flat" cmpd="sng">
                <a:solidFill>
                  <a:schemeClr val="tx1"/>
                </a:solidFill>
                <a:prstDash val="solid"/>
                <a:round/>
                <a:headEnd type="none" w="med" len="med"/>
                <a:tailEnd type="none" w="med" len="med"/>
              </a:ln>
              <a:effectLst/>
            </p:spPr>
            <p:txBody>
              <a:bodyPr/>
              <a:lstStyle/>
              <a:p>
                <a:endParaRPr lang="en-US" dirty="0"/>
              </a:p>
            </p:txBody>
          </p:sp>
          <p:sp>
            <p:nvSpPr>
              <p:cNvPr id="777" name="AutoShape 162"/>
              <p:cNvSpPr>
                <a:spLocks noChangeArrowheads="1"/>
              </p:cNvSpPr>
              <p:nvPr/>
            </p:nvSpPr>
            <p:spPr bwMode="auto">
              <a:xfrm>
                <a:off x="672" y="3312"/>
                <a:ext cx="912" cy="720"/>
              </a:xfrm>
              <a:prstGeom prst="roundRect">
                <a:avLst>
                  <a:gd name="adj" fmla="val 0"/>
                </a:avLst>
              </a:prstGeom>
              <a:gradFill rotWithShape="1">
                <a:gsLst>
                  <a:gs pos="0">
                    <a:srgbClr val="F3E69B"/>
                  </a:gs>
                  <a:gs pos="100000">
                    <a:srgbClr val="E1D15D"/>
                  </a:gs>
                </a:gsLst>
                <a:lin ang="5400000" scaled="1"/>
              </a:gradFill>
              <a:ln w="3175" algn="ctr">
                <a:solidFill>
                  <a:schemeClr val="tx1"/>
                </a:solidFill>
                <a:round/>
                <a:headEnd/>
                <a:tailEnd/>
              </a:ln>
              <a:effectLst/>
            </p:spPr>
            <p:txBody>
              <a:bodyPr wrap="none" anchor="ctr"/>
              <a:lstStyle/>
              <a:p>
                <a:endParaRPr lang="en-US" dirty="0"/>
              </a:p>
            </p:txBody>
          </p:sp>
        </p:grpSp>
        <p:grpSp>
          <p:nvGrpSpPr>
            <p:cNvPr id="25" name="Group 163"/>
            <p:cNvGrpSpPr>
              <a:grpSpLocks/>
            </p:cNvGrpSpPr>
            <p:nvPr/>
          </p:nvGrpSpPr>
          <p:grpSpPr bwMode="auto">
            <a:xfrm>
              <a:off x="4116" y="2139"/>
              <a:ext cx="402" cy="359"/>
              <a:chOff x="672" y="3216"/>
              <a:chExt cx="912" cy="816"/>
            </a:xfrm>
          </p:grpSpPr>
          <p:sp>
            <p:nvSpPr>
              <p:cNvPr id="774" name="Freeform 164"/>
              <p:cNvSpPr>
                <a:spLocks/>
              </p:cNvSpPr>
              <p:nvPr/>
            </p:nvSpPr>
            <p:spPr bwMode="auto">
              <a:xfrm>
                <a:off x="672" y="3216"/>
                <a:ext cx="912" cy="816"/>
              </a:xfrm>
              <a:custGeom>
                <a:avLst/>
                <a:gdLst/>
                <a:ahLst/>
                <a:cxnLst>
                  <a:cxn ang="0">
                    <a:pos x="0" y="144"/>
                  </a:cxn>
                  <a:cxn ang="0">
                    <a:pos x="144" y="0"/>
                  </a:cxn>
                  <a:cxn ang="0">
                    <a:pos x="528" y="0"/>
                  </a:cxn>
                  <a:cxn ang="0">
                    <a:pos x="672" y="144"/>
                  </a:cxn>
                  <a:cxn ang="0">
                    <a:pos x="1824" y="144"/>
                  </a:cxn>
                  <a:cxn ang="0">
                    <a:pos x="1824" y="1440"/>
                  </a:cxn>
                  <a:cxn ang="0">
                    <a:pos x="0" y="1440"/>
                  </a:cxn>
                  <a:cxn ang="0">
                    <a:pos x="0" y="144"/>
                  </a:cxn>
                </a:cxnLst>
                <a:rect l="0" t="0" r="r" b="b"/>
                <a:pathLst>
                  <a:path w="1824" h="1440">
                    <a:moveTo>
                      <a:pt x="0" y="144"/>
                    </a:moveTo>
                    <a:lnTo>
                      <a:pt x="144" y="0"/>
                    </a:lnTo>
                    <a:lnTo>
                      <a:pt x="528" y="0"/>
                    </a:lnTo>
                    <a:lnTo>
                      <a:pt x="672" y="144"/>
                    </a:lnTo>
                    <a:lnTo>
                      <a:pt x="1824" y="144"/>
                    </a:lnTo>
                    <a:lnTo>
                      <a:pt x="1824" y="1440"/>
                    </a:lnTo>
                    <a:lnTo>
                      <a:pt x="0" y="1440"/>
                    </a:lnTo>
                    <a:lnTo>
                      <a:pt x="0" y="144"/>
                    </a:lnTo>
                    <a:close/>
                  </a:path>
                </a:pathLst>
              </a:custGeom>
              <a:solidFill>
                <a:srgbClr val="F3E69B"/>
              </a:solidFill>
              <a:ln w="3175" cap="flat" cmpd="sng">
                <a:solidFill>
                  <a:schemeClr val="tx1"/>
                </a:solidFill>
                <a:prstDash val="solid"/>
                <a:round/>
                <a:headEnd type="none" w="med" len="med"/>
                <a:tailEnd type="none" w="med" len="med"/>
              </a:ln>
              <a:effectLst/>
            </p:spPr>
            <p:txBody>
              <a:bodyPr/>
              <a:lstStyle/>
              <a:p>
                <a:endParaRPr lang="en-US" dirty="0"/>
              </a:p>
            </p:txBody>
          </p:sp>
          <p:sp>
            <p:nvSpPr>
              <p:cNvPr id="775" name="AutoShape 165"/>
              <p:cNvSpPr>
                <a:spLocks noChangeArrowheads="1"/>
              </p:cNvSpPr>
              <p:nvPr/>
            </p:nvSpPr>
            <p:spPr bwMode="auto">
              <a:xfrm>
                <a:off x="672" y="3312"/>
                <a:ext cx="912" cy="720"/>
              </a:xfrm>
              <a:prstGeom prst="roundRect">
                <a:avLst>
                  <a:gd name="adj" fmla="val 0"/>
                </a:avLst>
              </a:prstGeom>
              <a:gradFill rotWithShape="1">
                <a:gsLst>
                  <a:gs pos="0">
                    <a:srgbClr val="F3E69B"/>
                  </a:gs>
                  <a:gs pos="100000">
                    <a:srgbClr val="E1D15D"/>
                  </a:gs>
                </a:gsLst>
                <a:lin ang="5400000" scaled="1"/>
              </a:gradFill>
              <a:ln w="3175" algn="ctr">
                <a:solidFill>
                  <a:schemeClr val="tx1"/>
                </a:solidFill>
                <a:round/>
                <a:headEnd/>
                <a:tailEnd/>
              </a:ln>
              <a:effectLst/>
            </p:spPr>
            <p:txBody>
              <a:bodyPr wrap="none" anchor="ctr"/>
              <a:lstStyle/>
              <a:p>
                <a:endParaRPr lang="en-US" dirty="0"/>
              </a:p>
            </p:txBody>
          </p:sp>
        </p:grpSp>
        <p:grpSp>
          <p:nvGrpSpPr>
            <p:cNvPr id="26" name="Group 166"/>
            <p:cNvGrpSpPr>
              <a:grpSpLocks/>
            </p:cNvGrpSpPr>
            <p:nvPr/>
          </p:nvGrpSpPr>
          <p:grpSpPr bwMode="auto">
            <a:xfrm>
              <a:off x="4095" y="2152"/>
              <a:ext cx="401" cy="359"/>
              <a:chOff x="672" y="3216"/>
              <a:chExt cx="912" cy="816"/>
            </a:xfrm>
          </p:grpSpPr>
          <p:sp>
            <p:nvSpPr>
              <p:cNvPr id="772" name="Freeform 167"/>
              <p:cNvSpPr>
                <a:spLocks/>
              </p:cNvSpPr>
              <p:nvPr/>
            </p:nvSpPr>
            <p:spPr bwMode="auto">
              <a:xfrm>
                <a:off x="672" y="3216"/>
                <a:ext cx="912" cy="816"/>
              </a:xfrm>
              <a:custGeom>
                <a:avLst/>
                <a:gdLst/>
                <a:ahLst/>
                <a:cxnLst>
                  <a:cxn ang="0">
                    <a:pos x="0" y="144"/>
                  </a:cxn>
                  <a:cxn ang="0">
                    <a:pos x="144" y="0"/>
                  </a:cxn>
                  <a:cxn ang="0">
                    <a:pos x="528" y="0"/>
                  </a:cxn>
                  <a:cxn ang="0">
                    <a:pos x="672" y="144"/>
                  </a:cxn>
                  <a:cxn ang="0">
                    <a:pos x="1824" y="144"/>
                  </a:cxn>
                  <a:cxn ang="0">
                    <a:pos x="1824" y="1440"/>
                  </a:cxn>
                  <a:cxn ang="0">
                    <a:pos x="0" y="1440"/>
                  </a:cxn>
                  <a:cxn ang="0">
                    <a:pos x="0" y="144"/>
                  </a:cxn>
                </a:cxnLst>
                <a:rect l="0" t="0" r="r" b="b"/>
                <a:pathLst>
                  <a:path w="1824" h="1440">
                    <a:moveTo>
                      <a:pt x="0" y="144"/>
                    </a:moveTo>
                    <a:lnTo>
                      <a:pt x="144" y="0"/>
                    </a:lnTo>
                    <a:lnTo>
                      <a:pt x="528" y="0"/>
                    </a:lnTo>
                    <a:lnTo>
                      <a:pt x="672" y="144"/>
                    </a:lnTo>
                    <a:lnTo>
                      <a:pt x="1824" y="144"/>
                    </a:lnTo>
                    <a:lnTo>
                      <a:pt x="1824" y="1440"/>
                    </a:lnTo>
                    <a:lnTo>
                      <a:pt x="0" y="1440"/>
                    </a:lnTo>
                    <a:lnTo>
                      <a:pt x="0" y="144"/>
                    </a:lnTo>
                    <a:close/>
                  </a:path>
                </a:pathLst>
              </a:custGeom>
              <a:solidFill>
                <a:srgbClr val="F3E69B"/>
              </a:solidFill>
              <a:ln w="3175" cap="flat" cmpd="sng">
                <a:solidFill>
                  <a:schemeClr val="tx1"/>
                </a:solidFill>
                <a:prstDash val="solid"/>
                <a:round/>
                <a:headEnd type="none" w="med" len="med"/>
                <a:tailEnd type="none" w="med" len="med"/>
              </a:ln>
              <a:effectLst/>
            </p:spPr>
            <p:txBody>
              <a:bodyPr/>
              <a:lstStyle/>
              <a:p>
                <a:endParaRPr lang="en-US" dirty="0"/>
              </a:p>
            </p:txBody>
          </p:sp>
          <p:sp>
            <p:nvSpPr>
              <p:cNvPr id="773" name="AutoShape 168"/>
              <p:cNvSpPr>
                <a:spLocks noChangeArrowheads="1"/>
              </p:cNvSpPr>
              <p:nvPr/>
            </p:nvSpPr>
            <p:spPr bwMode="auto">
              <a:xfrm>
                <a:off x="672" y="3312"/>
                <a:ext cx="912" cy="720"/>
              </a:xfrm>
              <a:prstGeom prst="roundRect">
                <a:avLst>
                  <a:gd name="adj" fmla="val 0"/>
                </a:avLst>
              </a:prstGeom>
              <a:gradFill rotWithShape="1">
                <a:gsLst>
                  <a:gs pos="0">
                    <a:srgbClr val="F3E69B"/>
                  </a:gs>
                  <a:gs pos="100000">
                    <a:srgbClr val="E1D15D"/>
                  </a:gs>
                </a:gsLst>
                <a:lin ang="5400000" scaled="1"/>
              </a:gradFill>
              <a:ln w="3175" algn="ctr">
                <a:solidFill>
                  <a:schemeClr val="tx1"/>
                </a:solidFill>
                <a:round/>
                <a:headEnd/>
                <a:tailEnd/>
              </a:ln>
              <a:effectLst/>
            </p:spPr>
            <p:txBody>
              <a:bodyPr wrap="none" anchor="ctr"/>
              <a:lstStyle/>
              <a:p>
                <a:endParaRPr lang="en-US" dirty="0"/>
              </a:p>
            </p:txBody>
          </p:sp>
        </p:grpSp>
        <p:grpSp>
          <p:nvGrpSpPr>
            <p:cNvPr id="27" name="Group 169"/>
            <p:cNvGrpSpPr>
              <a:grpSpLocks/>
            </p:cNvGrpSpPr>
            <p:nvPr/>
          </p:nvGrpSpPr>
          <p:grpSpPr bwMode="auto">
            <a:xfrm>
              <a:off x="4074" y="2165"/>
              <a:ext cx="401" cy="359"/>
              <a:chOff x="672" y="3216"/>
              <a:chExt cx="912" cy="816"/>
            </a:xfrm>
          </p:grpSpPr>
          <p:sp>
            <p:nvSpPr>
              <p:cNvPr id="770" name="Freeform 170"/>
              <p:cNvSpPr>
                <a:spLocks/>
              </p:cNvSpPr>
              <p:nvPr/>
            </p:nvSpPr>
            <p:spPr bwMode="auto">
              <a:xfrm>
                <a:off x="672" y="3216"/>
                <a:ext cx="912" cy="816"/>
              </a:xfrm>
              <a:custGeom>
                <a:avLst/>
                <a:gdLst/>
                <a:ahLst/>
                <a:cxnLst>
                  <a:cxn ang="0">
                    <a:pos x="0" y="144"/>
                  </a:cxn>
                  <a:cxn ang="0">
                    <a:pos x="144" y="0"/>
                  </a:cxn>
                  <a:cxn ang="0">
                    <a:pos x="528" y="0"/>
                  </a:cxn>
                  <a:cxn ang="0">
                    <a:pos x="672" y="144"/>
                  </a:cxn>
                  <a:cxn ang="0">
                    <a:pos x="1824" y="144"/>
                  </a:cxn>
                  <a:cxn ang="0">
                    <a:pos x="1824" y="1440"/>
                  </a:cxn>
                  <a:cxn ang="0">
                    <a:pos x="0" y="1440"/>
                  </a:cxn>
                  <a:cxn ang="0">
                    <a:pos x="0" y="144"/>
                  </a:cxn>
                </a:cxnLst>
                <a:rect l="0" t="0" r="r" b="b"/>
                <a:pathLst>
                  <a:path w="1824" h="1440">
                    <a:moveTo>
                      <a:pt x="0" y="144"/>
                    </a:moveTo>
                    <a:lnTo>
                      <a:pt x="144" y="0"/>
                    </a:lnTo>
                    <a:lnTo>
                      <a:pt x="528" y="0"/>
                    </a:lnTo>
                    <a:lnTo>
                      <a:pt x="672" y="144"/>
                    </a:lnTo>
                    <a:lnTo>
                      <a:pt x="1824" y="144"/>
                    </a:lnTo>
                    <a:lnTo>
                      <a:pt x="1824" y="1440"/>
                    </a:lnTo>
                    <a:lnTo>
                      <a:pt x="0" y="1440"/>
                    </a:lnTo>
                    <a:lnTo>
                      <a:pt x="0" y="144"/>
                    </a:lnTo>
                    <a:close/>
                  </a:path>
                </a:pathLst>
              </a:custGeom>
              <a:solidFill>
                <a:srgbClr val="F3E69B"/>
              </a:solidFill>
              <a:ln w="3175" cap="flat" cmpd="sng">
                <a:solidFill>
                  <a:schemeClr val="tx1"/>
                </a:solidFill>
                <a:prstDash val="solid"/>
                <a:round/>
                <a:headEnd type="none" w="med" len="med"/>
                <a:tailEnd type="none" w="med" len="med"/>
              </a:ln>
              <a:effectLst/>
            </p:spPr>
            <p:txBody>
              <a:bodyPr/>
              <a:lstStyle/>
              <a:p>
                <a:endParaRPr lang="en-US" dirty="0"/>
              </a:p>
            </p:txBody>
          </p:sp>
          <p:sp>
            <p:nvSpPr>
              <p:cNvPr id="771" name="AutoShape 171"/>
              <p:cNvSpPr>
                <a:spLocks noChangeArrowheads="1"/>
              </p:cNvSpPr>
              <p:nvPr/>
            </p:nvSpPr>
            <p:spPr bwMode="auto">
              <a:xfrm>
                <a:off x="672" y="3312"/>
                <a:ext cx="912" cy="720"/>
              </a:xfrm>
              <a:prstGeom prst="roundRect">
                <a:avLst>
                  <a:gd name="adj" fmla="val 0"/>
                </a:avLst>
              </a:prstGeom>
              <a:gradFill rotWithShape="1">
                <a:gsLst>
                  <a:gs pos="0">
                    <a:srgbClr val="F3E69B"/>
                  </a:gs>
                  <a:gs pos="100000">
                    <a:srgbClr val="E1D15D"/>
                  </a:gs>
                </a:gsLst>
                <a:lin ang="5400000" scaled="1"/>
              </a:gradFill>
              <a:ln w="3175" algn="ctr">
                <a:solidFill>
                  <a:schemeClr val="tx1"/>
                </a:solidFill>
                <a:round/>
                <a:headEnd/>
                <a:tailEnd/>
              </a:ln>
              <a:effectLst/>
            </p:spPr>
            <p:txBody>
              <a:bodyPr wrap="none" anchor="ctr"/>
              <a:lstStyle/>
              <a:p>
                <a:endParaRPr lang="en-US" dirty="0"/>
              </a:p>
            </p:txBody>
          </p:sp>
        </p:grpSp>
        <p:grpSp>
          <p:nvGrpSpPr>
            <p:cNvPr id="28" name="Group 172"/>
            <p:cNvGrpSpPr>
              <a:grpSpLocks/>
            </p:cNvGrpSpPr>
            <p:nvPr/>
          </p:nvGrpSpPr>
          <p:grpSpPr bwMode="auto">
            <a:xfrm>
              <a:off x="4053" y="2177"/>
              <a:ext cx="401" cy="359"/>
              <a:chOff x="672" y="3216"/>
              <a:chExt cx="912" cy="816"/>
            </a:xfrm>
          </p:grpSpPr>
          <p:sp>
            <p:nvSpPr>
              <p:cNvPr id="768" name="Freeform 173"/>
              <p:cNvSpPr>
                <a:spLocks/>
              </p:cNvSpPr>
              <p:nvPr/>
            </p:nvSpPr>
            <p:spPr bwMode="auto">
              <a:xfrm>
                <a:off x="672" y="3216"/>
                <a:ext cx="912" cy="816"/>
              </a:xfrm>
              <a:custGeom>
                <a:avLst/>
                <a:gdLst/>
                <a:ahLst/>
                <a:cxnLst>
                  <a:cxn ang="0">
                    <a:pos x="0" y="144"/>
                  </a:cxn>
                  <a:cxn ang="0">
                    <a:pos x="144" y="0"/>
                  </a:cxn>
                  <a:cxn ang="0">
                    <a:pos x="528" y="0"/>
                  </a:cxn>
                  <a:cxn ang="0">
                    <a:pos x="672" y="144"/>
                  </a:cxn>
                  <a:cxn ang="0">
                    <a:pos x="1824" y="144"/>
                  </a:cxn>
                  <a:cxn ang="0">
                    <a:pos x="1824" y="1440"/>
                  </a:cxn>
                  <a:cxn ang="0">
                    <a:pos x="0" y="1440"/>
                  </a:cxn>
                  <a:cxn ang="0">
                    <a:pos x="0" y="144"/>
                  </a:cxn>
                </a:cxnLst>
                <a:rect l="0" t="0" r="r" b="b"/>
                <a:pathLst>
                  <a:path w="1824" h="1440">
                    <a:moveTo>
                      <a:pt x="0" y="144"/>
                    </a:moveTo>
                    <a:lnTo>
                      <a:pt x="144" y="0"/>
                    </a:lnTo>
                    <a:lnTo>
                      <a:pt x="528" y="0"/>
                    </a:lnTo>
                    <a:lnTo>
                      <a:pt x="672" y="144"/>
                    </a:lnTo>
                    <a:lnTo>
                      <a:pt x="1824" y="144"/>
                    </a:lnTo>
                    <a:lnTo>
                      <a:pt x="1824" y="1440"/>
                    </a:lnTo>
                    <a:lnTo>
                      <a:pt x="0" y="1440"/>
                    </a:lnTo>
                    <a:lnTo>
                      <a:pt x="0" y="144"/>
                    </a:lnTo>
                    <a:close/>
                  </a:path>
                </a:pathLst>
              </a:custGeom>
              <a:solidFill>
                <a:srgbClr val="F3E69B"/>
              </a:solidFill>
              <a:ln w="3175" cap="flat" cmpd="sng">
                <a:solidFill>
                  <a:schemeClr val="tx1"/>
                </a:solidFill>
                <a:prstDash val="solid"/>
                <a:round/>
                <a:headEnd type="none" w="med" len="med"/>
                <a:tailEnd type="none" w="med" len="med"/>
              </a:ln>
              <a:effectLst/>
            </p:spPr>
            <p:txBody>
              <a:bodyPr/>
              <a:lstStyle/>
              <a:p>
                <a:endParaRPr lang="en-US" dirty="0"/>
              </a:p>
            </p:txBody>
          </p:sp>
          <p:sp>
            <p:nvSpPr>
              <p:cNvPr id="769" name="AutoShape 174"/>
              <p:cNvSpPr>
                <a:spLocks noChangeArrowheads="1"/>
              </p:cNvSpPr>
              <p:nvPr/>
            </p:nvSpPr>
            <p:spPr bwMode="auto">
              <a:xfrm>
                <a:off x="672" y="3312"/>
                <a:ext cx="912" cy="720"/>
              </a:xfrm>
              <a:prstGeom prst="roundRect">
                <a:avLst>
                  <a:gd name="adj" fmla="val 0"/>
                </a:avLst>
              </a:prstGeom>
              <a:gradFill rotWithShape="1">
                <a:gsLst>
                  <a:gs pos="0">
                    <a:srgbClr val="F3E69B"/>
                  </a:gs>
                  <a:gs pos="100000">
                    <a:srgbClr val="E1D15D"/>
                  </a:gs>
                </a:gsLst>
                <a:lin ang="5400000" scaled="1"/>
              </a:gradFill>
              <a:ln w="3175" algn="ctr">
                <a:solidFill>
                  <a:schemeClr val="tx1"/>
                </a:solidFill>
                <a:round/>
                <a:headEnd/>
                <a:tailEnd/>
              </a:ln>
              <a:effectLst/>
            </p:spPr>
            <p:txBody>
              <a:bodyPr wrap="none" anchor="ctr"/>
              <a:lstStyle/>
              <a:p>
                <a:endParaRPr lang="en-US" dirty="0"/>
              </a:p>
            </p:txBody>
          </p:sp>
        </p:grpSp>
        <p:sp>
          <p:nvSpPr>
            <p:cNvPr id="712" name="Freeform 175"/>
            <p:cNvSpPr>
              <a:spLocks/>
            </p:cNvSpPr>
            <p:nvPr/>
          </p:nvSpPr>
          <p:spPr bwMode="auto">
            <a:xfrm>
              <a:off x="4454" y="2156"/>
              <a:ext cx="148" cy="401"/>
            </a:xfrm>
            <a:custGeom>
              <a:avLst/>
              <a:gdLst/>
              <a:ahLst/>
              <a:cxnLst>
                <a:cxn ang="0">
                  <a:pos x="0" y="192"/>
                </a:cxn>
                <a:cxn ang="0">
                  <a:pos x="336" y="0"/>
                </a:cxn>
                <a:cxn ang="0">
                  <a:pos x="336" y="720"/>
                </a:cxn>
                <a:cxn ang="0">
                  <a:pos x="0" y="912"/>
                </a:cxn>
                <a:cxn ang="0">
                  <a:pos x="0" y="192"/>
                </a:cxn>
              </a:cxnLst>
              <a:rect l="0" t="0" r="r" b="b"/>
              <a:pathLst>
                <a:path w="336" h="912">
                  <a:moveTo>
                    <a:pt x="0" y="192"/>
                  </a:moveTo>
                  <a:lnTo>
                    <a:pt x="336" y="0"/>
                  </a:lnTo>
                  <a:lnTo>
                    <a:pt x="336" y="720"/>
                  </a:lnTo>
                  <a:lnTo>
                    <a:pt x="0" y="912"/>
                  </a:lnTo>
                  <a:lnTo>
                    <a:pt x="0" y="192"/>
                  </a:lnTo>
                  <a:close/>
                </a:path>
              </a:pathLst>
            </a:custGeom>
            <a:solidFill>
              <a:srgbClr val="B2B2B2"/>
            </a:solidFill>
            <a:ln w="3175">
              <a:solidFill>
                <a:schemeClr val="tx1"/>
              </a:solidFill>
              <a:round/>
              <a:headEnd/>
              <a:tailEnd/>
            </a:ln>
            <a:effectLst/>
          </p:spPr>
          <p:txBody>
            <a:bodyPr/>
            <a:lstStyle/>
            <a:p>
              <a:endParaRPr lang="en-US" dirty="0"/>
            </a:p>
          </p:txBody>
        </p:sp>
        <p:grpSp>
          <p:nvGrpSpPr>
            <p:cNvPr id="29" name="Group 176"/>
            <p:cNvGrpSpPr>
              <a:grpSpLocks/>
            </p:cNvGrpSpPr>
            <p:nvPr/>
          </p:nvGrpSpPr>
          <p:grpSpPr bwMode="auto">
            <a:xfrm>
              <a:off x="4032" y="2220"/>
              <a:ext cx="443" cy="337"/>
              <a:chOff x="2832" y="1968"/>
              <a:chExt cx="1008" cy="768"/>
            </a:xfrm>
          </p:grpSpPr>
          <p:sp>
            <p:nvSpPr>
              <p:cNvPr id="726" name="Rectangle 177"/>
              <p:cNvSpPr>
                <a:spLocks noChangeArrowheads="1"/>
              </p:cNvSpPr>
              <p:nvPr/>
            </p:nvSpPr>
            <p:spPr bwMode="auto">
              <a:xfrm>
                <a:off x="2832" y="1968"/>
                <a:ext cx="1008" cy="768"/>
              </a:xfrm>
              <a:prstGeom prst="rect">
                <a:avLst/>
              </a:prstGeom>
              <a:solidFill>
                <a:srgbClr val="C0C0C0"/>
              </a:solidFill>
              <a:ln w="3175">
                <a:solidFill>
                  <a:schemeClr val="tx1"/>
                </a:solidFill>
                <a:miter lim="800000"/>
                <a:headEnd/>
                <a:tailEnd/>
              </a:ln>
              <a:effectLst/>
            </p:spPr>
            <p:txBody>
              <a:bodyPr wrap="none" anchor="ctr"/>
              <a:lstStyle/>
              <a:p>
                <a:endParaRPr lang="en-US" dirty="0"/>
              </a:p>
            </p:txBody>
          </p:sp>
          <p:sp>
            <p:nvSpPr>
              <p:cNvPr id="733" name="AutoShape 178"/>
              <p:cNvSpPr>
                <a:spLocks noChangeArrowheads="1"/>
              </p:cNvSpPr>
              <p:nvPr/>
            </p:nvSpPr>
            <p:spPr bwMode="auto">
              <a:xfrm flipV="1">
                <a:off x="3168" y="2304"/>
                <a:ext cx="336" cy="9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3175">
                <a:noFill/>
                <a:miter lim="800000"/>
                <a:headEnd/>
                <a:tailEnd/>
              </a:ln>
              <a:effectLst/>
            </p:spPr>
            <p:txBody>
              <a:bodyPr wrap="none" anchor="ctr"/>
              <a:lstStyle/>
              <a:p>
                <a:endParaRPr lang="en-US" dirty="0"/>
              </a:p>
            </p:txBody>
          </p:sp>
          <p:sp>
            <p:nvSpPr>
              <p:cNvPr id="752" name="Rectangle 179"/>
              <p:cNvSpPr>
                <a:spLocks noChangeArrowheads="1"/>
              </p:cNvSpPr>
              <p:nvPr/>
            </p:nvSpPr>
            <p:spPr bwMode="auto">
              <a:xfrm>
                <a:off x="3216" y="2112"/>
                <a:ext cx="240" cy="144"/>
              </a:xfrm>
              <a:prstGeom prst="rect">
                <a:avLst/>
              </a:prstGeom>
              <a:solidFill>
                <a:srgbClr val="EAEAEA"/>
              </a:solidFill>
              <a:ln w="3175">
                <a:solidFill>
                  <a:schemeClr val="tx1"/>
                </a:solidFill>
                <a:miter lim="800000"/>
                <a:headEnd/>
                <a:tailEnd/>
              </a:ln>
              <a:effectLst/>
            </p:spPr>
            <p:txBody>
              <a:bodyPr wrap="none" anchor="ctr"/>
              <a:lstStyle/>
              <a:p>
                <a:endParaRPr lang="en-US" dirty="0"/>
              </a:p>
            </p:txBody>
          </p:sp>
        </p:grpSp>
      </p:grpSp>
      <p:grpSp>
        <p:nvGrpSpPr>
          <p:cNvPr id="30" name="Old folder"/>
          <p:cNvGrpSpPr>
            <a:grpSpLocks/>
          </p:cNvGrpSpPr>
          <p:nvPr/>
        </p:nvGrpSpPr>
        <p:grpSpPr bwMode="auto">
          <a:xfrm>
            <a:off x="2499360" y="2692399"/>
            <a:ext cx="548640" cy="406400"/>
            <a:chOff x="2638" y="1638"/>
            <a:chExt cx="1065" cy="789"/>
          </a:xfrm>
        </p:grpSpPr>
        <p:sp>
          <p:nvSpPr>
            <p:cNvPr id="785" name="Freeform 181"/>
            <p:cNvSpPr>
              <a:spLocks/>
            </p:cNvSpPr>
            <p:nvPr/>
          </p:nvSpPr>
          <p:spPr bwMode="auto">
            <a:xfrm>
              <a:off x="2638" y="1638"/>
              <a:ext cx="923" cy="789"/>
            </a:xfrm>
            <a:custGeom>
              <a:avLst/>
              <a:gdLst/>
              <a:ahLst/>
              <a:cxnLst>
                <a:cxn ang="0">
                  <a:pos x="0" y="144"/>
                </a:cxn>
                <a:cxn ang="0">
                  <a:pos x="144" y="0"/>
                </a:cxn>
                <a:cxn ang="0">
                  <a:pos x="528" y="0"/>
                </a:cxn>
                <a:cxn ang="0">
                  <a:pos x="672" y="144"/>
                </a:cxn>
                <a:cxn ang="0">
                  <a:pos x="1824" y="144"/>
                </a:cxn>
                <a:cxn ang="0">
                  <a:pos x="1824" y="1440"/>
                </a:cxn>
                <a:cxn ang="0">
                  <a:pos x="0" y="1440"/>
                </a:cxn>
                <a:cxn ang="0">
                  <a:pos x="0" y="144"/>
                </a:cxn>
              </a:cxnLst>
              <a:rect l="0" t="0" r="r" b="b"/>
              <a:pathLst>
                <a:path w="1824" h="1440">
                  <a:moveTo>
                    <a:pt x="0" y="144"/>
                  </a:moveTo>
                  <a:lnTo>
                    <a:pt x="144" y="0"/>
                  </a:lnTo>
                  <a:lnTo>
                    <a:pt x="528" y="0"/>
                  </a:lnTo>
                  <a:lnTo>
                    <a:pt x="672" y="144"/>
                  </a:lnTo>
                  <a:lnTo>
                    <a:pt x="1824" y="144"/>
                  </a:lnTo>
                  <a:lnTo>
                    <a:pt x="1824" y="1440"/>
                  </a:lnTo>
                  <a:lnTo>
                    <a:pt x="0" y="1440"/>
                  </a:lnTo>
                  <a:lnTo>
                    <a:pt x="0" y="144"/>
                  </a:lnTo>
                  <a:close/>
                </a:path>
              </a:pathLst>
            </a:custGeom>
            <a:solidFill>
              <a:srgbClr val="F3E69B"/>
            </a:solidFill>
            <a:ln w="9525" cap="flat" cmpd="sng">
              <a:solidFill>
                <a:srgbClr val="663300"/>
              </a:solidFill>
              <a:prstDash val="solid"/>
              <a:round/>
              <a:headEnd type="none" w="med" len="med"/>
              <a:tailEnd type="none" w="med" len="med"/>
            </a:ln>
            <a:effectLst/>
          </p:spPr>
          <p:txBody>
            <a:bodyPr/>
            <a:lstStyle/>
            <a:p>
              <a:endParaRPr lang="en-US" dirty="0"/>
            </a:p>
          </p:txBody>
        </p:sp>
        <p:sp>
          <p:nvSpPr>
            <p:cNvPr id="786" name="AutoShape 182"/>
            <p:cNvSpPr>
              <a:spLocks noChangeArrowheads="1"/>
            </p:cNvSpPr>
            <p:nvPr/>
          </p:nvSpPr>
          <p:spPr bwMode="auto">
            <a:xfrm>
              <a:off x="2638" y="1821"/>
              <a:ext cx="1065" cy="606"/>
            </a:xfrm>
            <a:prstGeom prst="parallelogram">
              <a:avLst>
                <a:gd name="adj" fmla="val 23196"/>
              </a:avLst>
            </a:prstGeom>
            <a:gradFill rotWithShape="1">
              <a:gsLst>
                <a:gs pos="0">
                  <a:srgbClr val="F3E69B"/>
                </a:gs>
                <a:gs pos="100000">
                  <a:srgbClr val="E1D15D"/>
                </a:gs>
              </a:gsLst>
              <a:lin ang="5400000" scaled="1"/>
            </a:gradFill>
            <a:ln w="9525" algn="ctr">
              <a:solidFill>
                <a:srgbClr val="663300"/>
              </a:solidFill>
              <a:miter lim="800000"/>
              <a:headEnd/>
              <a:tailEnd/>
            </a:ln>
            <a:effectLst/>
          </p:spPr>
          <p:txBody>
            <a:bodyPr wrap="none" anchor="ctr"/>
            <a:lstStyle/>
            <a:p>
              <a:endParaRPr lang="en-US" dirty="0"/>
            </a:p>
          </p:txBody>
        </p:sp>
      </p:grpSp>
      <p:grpSp>
        <p:nvGrpSpPr>
          <p:cNvPr id="400" name="Folder"/>
          <p:cNvGrpSpPr>
            <a:grpSpLocks/>
          </p:cNvGrpSpPr>
          <p:nvPr/>
        </p:nvGrpSpPr>
        <p:grpSpPr bwMode="auto">
          <a:xfrm>
            <a:off x="3045248" y="2688234"/>
            <a:ext cx="548640" cy="406400"/>
            <a:chOff x="2638" y="1638"/>
            <a:chExt cx="1065" cy="789"/>
          </a:xfrm>
        </p:grpSpPr>
        <p:sp>
          <p:nvSpPr>
            <p:cNvPr id="401" name="Freeform 181"/>
            <p:cNvSpPr>
              <a:spLocks/>
            </p:cNvSpPr>
            <p:nvPr/>
          </p:nvSpPr>
          <p:spPr bwMode="auto">
            <a:xfrm>
              <a:off x="2638" y="1638"/>
              <a:ext cx="923" cy="789"/>
            </a:xfrm>
            <a:custGeom>
              <a:avLst/>
              <a:gdLst/>
              <a:ahLst/>
              <a:cxnLst>
                <a:cxn ang="0">
                  <a:pos x="0" y="144"/>
                </a:cxn>
                <a:cxn ang="0">
                  <a:pos x="144" y="0"/>
                </a:cxn>
                <a:cxn ang="0">
                  <a:pos x="528" y="0"/>
                </a:cxn>
                <a:cxn ang="0">
                  <a:pos x="672" y="144"/>
                </a:cxn>
                <a:cxn ang="0">
                  <a:pos x="1824" y="144"/>
                </a:cxn>
                <a:cxn ang="0">
                  <a:pos x="1824" y="1440"/>
                </a:cxn>
                <a:cxn ang="0">
                  <a:pos x="0" y="1440"/>
                </a:cxn>
                <a:cxn ang="0">
                  <a:pos x="0" y="144"/>
                </a:cxn>
              </a:cxnLst>
              <a:rect l="0" t="0" r="r" b="b"/>
              <a:pathLst>
                <a:path w="1824" h="1440">
                  <a:moveTo>
                    <a:pt x="0" y="144"/>
                  </a:moveTo>
                  <a:lnTo>
                    <a:pt x="144" y="0"/>
                  </a:lnTo>
                  <a:lnTo>
                    <a:pt x="528" y="0"/>
                  </a:lnTo>
                  <a:lnTo>
                    <a:pt x="672" y="144"/>
                  </a:lnTo>
                  <a:lnTo>
                    <a:pt x="1824" y="144"/>
                  </a:lnTo>
                  <a:lnTo>
                    <a:pt x="1824" y="1440"/>
                  </a:lnTo>
                  <a:lnTo>
                    <a:pt x="0" y="1440"/>
                  </a:lnTo>
                  <a:lnTo>
                    <a:pt x="0" y="144"/>
                  </a:lnTo>
                  <a:close/>
                </a:path>
              </a:pathLst>
            </a:custGeom>
            <a:solidFill>
              <a:srgbClr val="F3E69B"/>
            </a:solidFill>
            <a:ln w="9525" cap="flat" cmpd="sng">
              <a:solidFill>
                <a:srgbClr val="663300"/>
              </a:solidFill>
              <a:prstDash val="solid"/>
              <a:round/>
              <a:headEnd type="none" w="med" len="med"/>
              <a:tailEnd type="none" w="med" len="med"/>
            </a:ln>
            <a:effectLst/>
          </p:spPr>
          <p:txBody>
            <a:bodyPr/>
            <a:lstStyle/>
            <a:p>
              <a:endParaRPr lang="en-US" dirty="0"/>
            </a:p>
          </p:txBody>
        </p:sp>
        <p:sp>
          <p:nvSpPr>
            <p:cNvPr id="411" name="AutoShape 182"/>
            <p:cNvSpPr>
              <a:spLocks noChangeArrowheads="1"/>
            </p:cNvSpPr>
            <p:nvPr/>
          </p:nvSpPr>
          <p:spPr bwMode="auto">
            <a:xfrm>
              <a:off x="2638" y="1821"/>
              <a:ext cx="1065" cy="606"/>
            </a:xfrm>
            <a:prstGeom prst="parallelogram">
              <a:avLst>
                <a:gd name="adj" fmla="val 23196"/>
              </a:avLst>
            </a:prstGeom>
            <a:gradFill rotWithShape="1">
              <a:gsLst>
                <a:gs pos="0">
                  <a:srgbClr val="F3E69B"/>
                </a:gs>
                <a:gs pos="100000">
                  <a:srgbClr val="E1D15D"/>
                </a:gs>
              </a:gsLst>
              <a:lin ang="5400000" scaled="1"/>
            </a:gradFill>
            <a:ln w="9525" algn="ctr">
              <a:solidFill>
                <a:srgbClr val="663300"/>
              </a:solidFill>
              <a:miter lim="800000"/>
              <a:headEnd/>
              <a:tailEnd/>
            </a:ln>
            <a:effectLst/>
          </p:spPr>
          <p:txBody>
            <a:bodyPr wrap="none" anchor="ctr"/>
            <a:lstStyle/>
            <a:p>
              <a:endParaRPr lang="en-US" dirty="0"/>
            </a:p>
          </p:txBody>
        </p:sp>
      </p:grpSp>
      <p:grpSp>
        <p:nvGrpSpPr>
          <p:cNvPr id="31" name="Group 183"/>
          <p:cNvGrpSpPr>
            <a:grpSpLocks/>
          </p:cNvGrpSpPr>
          <p:nvPr/>
        </p:nvGrpSpPr>
        <p:grpSpPr bwMode="auto">
          <a:xfrm>
            <a:off x="3087624" y="2822448"/>
            <a:ext cx="383540" cy="292100"/>
            <a:chOff x="2832" y="1968"/>
            <a:chExt cx="1008" cy="768"/>
          </a:xfrm>
        </p:grpSpPr>
        <p:sp>
          <p:nvSpPr>
            <p:cNvPr id="788" name="Rectangle 184"/>
            <p:cNvSpPr>
              <a:spLocks noChangeArrowheads="1"/>
            </p:cNvSpPr>
            <p:nvPr/>
          </p:nvSpPr>
          <p:spPr bwMode="auto">
            <a:xfrm>
              <a:off x="2832" y="1968"/>
              <a:ext cx="1008" cy="768"/>
            </a:xfrm>
            <a:prstGeom prst="rect">
              <a:avLst/>
            </a:prstGeom>
            <a:solidFill>
              <a:srgbClr val="C0C0C0"/>
            </a:solidFill>
            <a:ln w="3175">
              <a:solidFill>
                <a:schemeClr val="tx1"/>
              </a:solidFill>
              <a:miter lim="800000"/>
              <a:headEnd/>
              <a:tailEnd/>
            </a:ln>
            <a:effectLst/>
          </p:spPr>
          <p:txBody>
            <a:bodyPr wrap="none" anchor="ctr"/>
            <a:lstStyle/>
            <a:p>
              <a:endParaRPr lang="en-US" dirty="0"/>
            </a:p>
          </p:txBody>
        </p:sp>
        <p:sp>
          <p:nvSpPr>
            <p:cNvPr id="789" name="AutoShape 185"/>
            <p:cNvSpPr>
              <a:spLocks noChangeArrowheads="1"/>
            </p:cNvSpPr>
            <p:nvPr/>
          </p:nvSpPr>
          <p:spPr bwMode="auto">
            <a:xfrm flipV="1">
              <a:off x="3168" y="2304"/>
              <a:ext cx="336" cy="9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3175">
              <a:noFill/>
              <a:miter lim="800000"/>
              <a:headEnd/>
              <a:tailEnd/>
            </a:ln>
            <a:effectLst/>
          </p:spPr>
          <p:txBody>
            <a:bodyPr wrap="none" anchor="ctr"/>
            <a:lstStyle/>
            <a:p>
              <a:endParaRPr lang="en-US" dirty="0"/>
            </a:p>
          </p:txBody>
        </p:sp>
        <p:sp>
          <p:nvSpPr>
            <p:cNvPr id="790" name="Rectangle 186"/>
            <p:cNvSpPr>
              <a:spLocks noChangeArrowheads="1"/>
            </p:cNvSpPr>
            <p:nvPr/>
          </p:nvSpPr>
          <p:spPr bwMode="auto">
            <a:xfrm>
              <a:off x="3216" y="2112"/>
              <a:ext cx="240" cy="144"/>
            </a:xfrm>
            <a:prstGeom prst="rect">
              <a:avLst/>
            </a:prstGeom>
            <a:solidFill>
              <a:srgbClr val="EAEAEA"/>
            </a:solidFill>
            <a:ln w="3175">
              <a:solidFill>
                <a:schemeClr val="tx1"/>
              </a:solidFill>
              <a:miter lim="800000"/>
              <a:headEnd/>
              <a:tailEnd/>
            </a:ln>
            <a:effectLst/>
          </p:spPr>
          <p:txBody>
            <a:bodyPr wrap="none" anchor="ctr"/>
            <a:lstStyle/>
            <a:p>
              <a:endParaRPr lang="en-US" dirty="0"/>
            </a:p>
          </p:txBody>
        </p:sp>
      </p:grpSp>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834" name="Rounded Rectangle 833"/>
          <p:cNvSpPr/>
          <p:nvPr/>
        </p:nvSpPr>
        <p:spPr>
          <a:xfrm>
            <a:off x="5465919" y="914400"/>
            <a:ext cx="416240" cy="646755"/>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85"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42" name="Group 89"/>
          <p:cNvGrpSpPr>
            <a:grpSpLocks/>
          </p:cNvGrpSpPr>
          <p:nvPr/>
        </p:nvGrpSpPr>
        <p:grpSpPr bwMode="auto">
          <a:xfrm>
            <a:off x="1752600" y="838200"/>
            <a:ext cx="838201" cy="670200"/>
            <a:chOff x="240" y="1152"/>
            <a:chExt cx="1392" cy="1113"/>
          </a:xfrm>
          <a:effectLst>
            <a:outerShdw blurRad="50800" dist="38100" dir="2700000" algn="tl" rotWithShape="0">
              <a:prstClr val="black">
                <a:alpha val="40000"/>
              </a:prstClr>
            </a:outerShdw>
          </a:effectLst>
        </p:grpSpPr>
        <p:pic>
          <p:nvPicPr>
            <p:cNvPr id="1027" name="Picture 90"/>
            <p:cNvPicPr>
              <a:picLocks noChangeAspect="1" noChangeArrowheads="1"/>
            </p:cNvPicPr>
            <p:nvPr/>
          </p:nvPicPr>
          <p:blipFill>
            <a:blip r:embed="rId5" cstate="print"/>
            <a:srcRect/>
            <a:stretch>
              <a:fillRect/>
            </a:stretch>
          </p:blipFill>
          <p:spPr bwMode="auto">
            <a:xfrm>
              <a:off x="240" y="1152"/>
              <a:ext cx="1392" cy="1113"/>
            </a:xfrm>
            <a:prstGeom prst="rect">
              <a:avLst/>
            </a:prstGeom>
            <a:noFill/>
            <a:ln w="15875" algn="ctr">
              <a:solidFill>
                <a:schemeClr val="tx1"/>
              </a:solidFill>
              <a:miter lim="800000"/>
              <a:headEnd/>
              <a:tailEnd/>
            </a:ln>
          </p:spPr>
        </p:pic>
        <p:sp>
          <p:nvSpPr>
            <p:cNvPr id="1028" name="WordArt 91"/>
            <p:cNvSpPr>
              <a:spLocks noChangeArrowheads="1" noChangeShapeType="1" noTextEdit="1"/>
            </p:cNvSpPr>
            <p:nvPr/>
          </p:nvSpPr>
          <p:spPr bwMode="auto">
            <a:xfrm>
              <a:off x="990" y="1248"/>
              <a:ext cx="552" cy="244"/>
            </a:xfrm>
            <a:prstGeom prst="rect">
              <a:avLst/>
            </a:prstGeom>
          </p:spPr>
          <p:txBody>
            <a:bodyPr wrap="none" fromWordArt="1">
              <a:prstTxWarp prst="textPlain">
                <a:avLst>
                  <a:gd name="adj" fmla="val 50000"/>
                </a:avLst>
              </a:prstTxWarp>
            </a:bodyPr>
            <a:lstStyle/>
            <a:p>
              <a:pPr algn="ctr" rtl="0"/>
              <a:r>
                <a:rPr lang="en-US" sz="3600" b="1" kern="10" spc="0" dirty="0">
                  <a:ln w="9525">
                    <a:solidFill>
                      <a:srgbClr val="000000"/>
                    </a:solidFill>
                    <a:round/>
                    <a:headEnd/>
                    <a:tailEnd/>
                  </a:ln>
                  <a:solidFill>
                    <a:srgbClr val="FFFFFF"/>
                  </a:solidFill>
                  <a:latin typeface="Arial"/>
                  <a:cs typeface="Arial"/>
                </a:rPr>
                <a:t>IRS</a:t>
              </a:r>
            </a:p>
          </p:txBody>
        </p:sp>
      </p:grpSp>
      <p:grpSp>
        <p:nvGrpSpPr>
          <p:cNvPr id="743"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6"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744"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7"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745"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746"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9"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nvGrpSpPr>
          <p:cNvPr id="758" name="Group 261"/>
          <p:cNvGrpSpPr>
            <a:grpSpLocks/>
          </p:cNvGrpSpPr>
          <p:nvPr/>
        </p:nvGrpSpPr>
        <p:grpSpPr bwMode="auto">
          <a:xfrm>
            <a:off x="988603" y="3505200"/>
            <a:ext cx="611597" cy="762000"/>
            <a:chOff x="2450" y="1200"/>
            <a:chExt cx="685" cy="853"/>
          </a:xfrm>
        </p:grpSpPr>
        <p:grpSp>
          <p:nvGrpSpPr>
            <p:cNvPr id="759" name="Group 262"/>
            <p:cNvGrpSpPr>
              <a:grpSpLocks/>
            </p:cNvGrpSpPr>
            <p:nvPr/>
          </p:nvGrpSpPr>
          <p:grpSpPr bwMode="auto">
            <a:xfrm>
              <a:off x="2688" y="1201"/>
              <a:ext cx="438" cy="856"/>
              <a:chOff x="2709" y="1200"/>
              <a:chExt cx="368" cy="713"/>
            </a:xfrm>
          </p:grpSpPr>
          <p:grpSp>
            <p:nvGrpSpPr>
              <p:cNvPr id="760" name="Group 263"/>
              <p:cNvGrpSpPr>
                <a:grpSpLocks/>
              </p:cNvGrpSpPr>
              <p:nvPr/>
            </p:nvGrpSpPr>
            <p:grpSpPr bwMode="auto">
              <a:xfrm>
                <a:off x="2709" y="1206"/>
                <a:ext cx="329" cy="707"/>
                <a:chOff x="2640" y="1537"/>
                <a:chExt cx="480" cy="1236"/>
              </a:xfrm>
            </p:grpSpPr>
            <p:sp>
              <p:nvSpPr>
                <p:cNvPr id="815" name="Oval 265"/>
                <p:cNvSpPr>
                  <a:spLocks noChangeArrowheads="1"/>
                </p:cNvSpPr>
                <p:nvPr/>
              </p:nvSpPr>
              <p:spPr bwMode="auto">
                <a:xfrm>
                  <a:off x="2711" y="1537"/>
                  <a:ext cx="333" cy="285"/>
                </a:xfrm>
                <a:prstGeom prst="ellipse">
                  <a:avLst/>
                </a:prstGeom>
                <a:noFill/>
                <a:ln w="25400" cap="rnd">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816" name="Line 266"/>
                <p:cNvSpPr>
                  <a:spLocks noChangeShapeType="1"/>
                </p:cNvSpPr>
                <p:nvPr/>
              </p:nvSpPr>
              <p:spPr bwMode="auto">
                <a:xfrm>
                  <a:off x="2875" y="1822"/>
                  <a:ext cx="1" cy="507"/>
                </a:xfrm>
                <a:prstGeom prst="line">
                  <a:avLst/>
                </a:prstGeom>
                <a:noFill/>
                <a:ln w="25400">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817" name="Line 267"/>
                <p:cNvSpPr>
                  <a:spLocks noChangeShapeType="1"/>
                </p:cNvSpPr>
                <p:nvPr/>
              </p:nvSpPr>
              <p:spPr bwMode="auto">
                <a:xfrm flipH="1">
                  <a:off x="2727" y="2329"/>
                  <a:ext cx="148" cy="444"/>
                </a:xfrm>
                <a:prstGeom prst="line">
                  <a:avLst/>
                </a:prstGeom>
                <a:noFill/>
                <a:ln w="25400">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818" name="Line 268"/>
                <p:cNvSpPr>
                  <a:spLocks noChangeShapeType="1"/>
                </p:cNvSpPr>
                <p:nvPr/>
              </p:nvSpPr>
              <p:spPr bwMode="auto">
                <a:xfrm>
                  <a:off x="2875" y="2329"/>
                  <a:ext cx="148" cy="444"/>
                </a:xfrm>
                <a:prstGeom prst="line">
                  <a:avLst/>
                </a:prstGeom>
                <a:noFill/>
                <a:ln w="25400">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819" name="Oval 269"/>
                <p:cNvSpPr>
                  <a:spLocks noChangeArrowheads="1"/>
                </p:cNvSpPr>
                <p:nvPr/>
              </p:nvSpPr>
              <p:spPr bwMode="auto">
                <a:xfrm>
                  <a:off x="2711" y="1537"/>
                  <a:ext cx="333" cy="285"/>
                </a:xfrm>
                <a:prstGeom prst="ellipse">
                  <a:avLst/>
                </a:prstGeom>
                <a:noFill/>
                <a:ln w="25400" cap="rnd">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820" name="Line 270"/>
                <p:cNvSpPr>
                  <a:spLocks noChangeShapeType="1"/>
                </p:cNvSpPr>
                <p:nvPr/>
              </p:nvSpPr>
              <p:spPr bwMode="auto">
                <a:xfrm>
                  <a:off x="2875" y="1822"/>
                  <a:ext cx="1" cy="507"/>
                </a:xfrm>
                <a:prstGeom prst="line">
                  <a:avLst/>
                </a:prstGeom>
                <a:noFill/>
                <a:ln w="34925">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821" name="Line 271"/>
                <p:cNvSpPr>
                  <a:spLocks noChangeShapeType="1"/>
                </p:cNvSpPr>
                <p:nvPr/>
              </p:nvSpPr>
              <p:spPr bwMode="auto">
                <a:xfrm flipH="1">
                  <a:off x="2727" y="2329"/>
                  <a:ext cx="148" cy="444"/>
                </a:xfrm>
                <a:prstGeom prst="line">
                  <a:avLst/>
                </a:prstGeom>
                <a:noFill/>
                <a:ln w="25400">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822" name="Line 272"/>
                <p:cNvSpPr>
                  <a:spLocks noChangeShapeType="1"/>
                </p:cNvSpPr>
                <p:nvPr/>
              </p:nvSpPr>
              <p:spPr bwMode="auto">
                <a:xfrm>
                  <a:off x="2875" y="2329"/>
                  <a:ext cx="148" cy="444"/>
                </a:xfrm>
                <a:prstGeom prst="line">
                  <a:avLst/>
                </a:prstGeom>
                <a:noFill/>
                <a:ln w="25400">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823" name="Line 273"/>
                <p:cNvSpPr>
                  <a:spLocks noChangeShapeType="1"/>
                </p:cNvSpPr>
                <p:nvPr/>
              </p:nvSpPr>
              <p:spPr bwMode="auto">
                <a:xfrm flipH="1">
                  <a:off x="2640" y="1918"/>
                  <a:ext cx="235" cy="98"/>
                </a:xfrm>
                <a:prstGeom prst="line">
                  <a:avLst/>
                </a:prstGeom>
                <a:noFill/>
                <a:ln w="25400">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sp>
              <p:nvSpPr>
                <p:cNvPr id="824" name="Line 274"/>
                <p:cNvSpPr>
                  <a:spLocks noChangeShapeType="1"/>
                </p:cNvSpPr>
                <p:nvPr/>
              </p:nvSpPr>
              <p:spPr bwMode="auto">
                <a:xfrm>
                  <a:off x="2875" y="1918"/>
                  <a:ext cx="245" cy="98"/>
                </a:xfrm>
                <a:prstGeom prst="line">
                  <a:avLst/>
                </a:prstGeom>
                <a:noFill/>
                <a:ln w="25400">
                  <a:solidFill>
                    <a:srgbClr val="000000"/>
                  </a:solidFill>
                  <a:round/>
                  <a:headEnd/>
                  <a:tailEnd/>
                </a:ln>
              </p:spPr>
              <p:txBody>
                <a:bodyPr/>
                <a:lstStyle/>
                <a:p>
                  <a:pPr fontAlgn="base">
                    <a:spcBef>
                      <a:spcPct val="0"/>
                    </a:spcBef>
                    <a:spcAft>
                      <a:spcPct val="0"/>
                    </a:spcAft>
                  </a:pPr>
                  <a:endParaRPr lang="en-US" sz="3600" dirty="0">
                    <a:solidFill>
                      <a:srgbClr val="EE4A00"/>
                    </a:solidFill>
                  </a:endParaRPr>
                </a:p>
              </p:txBody>
            </p:sp>
          </p:grpSp>
          <p:grpSp>
            <p:nvGrpSpPr>
              <p:cNvPr id="761" name="Group 275"/>
              <p:cNvGrpSpPr>
                <a:grpSpLocks/>
              </p:cNvGrpSpPr>
              <p:nvPr/>
            </p:nvGrpSpPr>
            <p:grpSpPr bwMode="auto">
              <a:xfrm>
                <a:off x="2745" y="1200"/>
                <a:ext cx="274" cy="97"/>
                <a:chOff x="3888" y="1584"/>
                <a:chExt cx="672" cy="240"/>
              </a:xfrm>
            </p:grpSpPr>
            <p:sp>
              <p:nvSpPr>
                <p:cNvPr id="812" name="Oval 276"/>
                <p:cNvSpPr>
                  <a:spLocks noChangeArrowheads="1"/>
                </p:cNvSpPr>
                <p:nvPr/>
              </p:nvSpPr>
              <p:spPr bwMode="auto">
                <a:xfrm>
                  <a:off x="4080" y="1584"/>
                  <a:ext cx="240" cy="240"/>
                </a:xfrm>
                <a:prstGeom prst="ellipse">
                  <a:avLst/>
                </a:prstGeom>
                <a:solidFill>
                  <a:schemeClr val="bg1"/>
                </a:solidFill>
                <a:ln w="2222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813" name="Oval 277"/>
                <p:cNvSpPr>
                  <a:spLocks noChangeArrowheads="1"/>
                </p:cNvSpPr>
                <p:nvPr/>
              </p:nvSpPr>
              <p:spPr bwMode="auto">
                <a:xfrm>
                  <a:off x="4320" y="1584"/>
                  <a:ext cx="240" cy="240"/>
                </a:xfrm>
                <a:prstGeom prst="ellipse">
                  <a:avLst/>
                </a:prstGeom>
                <a:solidFill>
                  <a:schemeClr val="bg1"/>
                </a:solidFill>
                <a:ln w="2222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814" name="Line 278"/>
                <p:cNvSpPr>
                  <a:spLocks noChangeShapeType="1"/>
                </p:cNvSpPr>
                <p:nvPr/>
              </p:nvSpPr>
              <p:spPr bwMode="auto">
                <a:xfrm flipH="1">
                  <a:off x="3888" y="1728"/>
                  <a:ext cx="192" cy="96"/>
                </a:xfrm>
                <a:prstGeom prst="line">
                  <a:avLst/>
                </a:prstGeom>
                <a:noFill/>
                <a:ln w="1587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762" name="Group 279"/>
              <p:cNvGrpSpPr>
                <a:grpSpLocks/>
              </p:cNvGrpSpPr>
              <p:nvPr/>
            </p:nvGrpSpPr>
            <p:grpSpPr bwMode="auto">
              <a:xfrm>
                <a:off x="2804" y="1413"/>
                <a:ext cx="121" cy="236"/>
                <a:chOff x="2592" y="2256"/>
                <a:chExt cx="816" cy="1584"/>
              </a:xfrm>
            </p:grpSpPr>
            <p:grpSp>
              <p:nvGrpSpPr>
                <p:cNvPr id="763" name="Group 280"/>
                <p:cNvGrpSpPr>
                  <a:grpSpLocks/>
                </p:cNvGrpSpPr>
                <p:nvPr/>
              </p:nvGrpSpPr>
              <p:grpSpPr bwMode="auto">
                <a:xfrm>
                  <a:off x="2592" y="2256"/>
                  <a:ext cx="816" cy="312"/>
                  <a:chOff x="2544" y="2688"/>
                  <a:chExt cx="768" cy="336"/>
                </a:xfrm>
              </p:grpSpPr>
              <p:sp>
                <p:nvSpPr>
                  <p:cNvPr id="810" name="AutoShape 281"/>
                  <p:cNvSpPr>
                    <a:spLocks noChangeArrowheads="1"/>
                  </p:cNvSpPr>
                  <p:nvPr/>
                </p:nvSpPr>
                <p:spPr bwMode="auto">
                  <a:xfrm rot="10800000">
                    <a:off x="2928" y="2688"/>
                    <a:ext cx="384" cy="336"/>
                  </a:xfrm>
                  <a:prstGeom prst="rtTriangle">
                    <a:avLst/>
                  </a:prstGeom>
                  <a:solidFill>
                    <a:schemeClr val="bg1"/>
                  </a:solidFill>
                  <a:ln w="158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811" name="AutoShape 282"/>
                  <p:cNvSpPr>
                    <a:spLocks noChangeArrowheads="1"/>
                  </p:cNvSpPr>
                  <p:nvPr/>
                </p:nvSpPr>
                <p:spPr bwMode="auto">
                  <a:xfrm rot="10800000" flipH="1">
                    <a:off x="2544" y="2688"/>
                    <a:ext cx="384" cy="336"/>
                  </a:xfrm>
                  <a:prstGeom prst="rtTriangle">
                    <a:avLst/>
                  </a:prstGeom>
                  <a:solidFill>
                    <a:schemeClr val="bg1"/>
                  </a:solidFill>
                  <a:ln w="158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808" name="AutoShape 283"/>
                <p:cNvSpPr>
                  <a:spLocks noChangeArrowheads="1"/>
                </p:cNvSpPr>
                <p:nvPr/>
              </p:nvSpPr>
              <p:spPr bwMode="auto">
                <a:xfrm>
                  <a:off x="2784" y="2256"/>
                  <a:ext cx="432" cy="336"/>
                </a:xfrm>
                <a:prstGeom prst="diamond">
                  <a:avLst/>
                </a:prstGeom>
                <a:solidFill>
                  <a:srgbClr val="FF5050"/>
                </a:solidFill>
                <a:ln w="15875">
                  <a:solidFill>
                    <a:srgbClr val="5E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809" name="Freeform 284"/>
                <p:cNvSpPr>
                  <a:spLocks/>
                </p:cNvSpPr>
                <p:nvPr/>
              </p:nvSpPr>
              <p:spPr bwMode="auto">
                <a:xfrm>
                  <a:off x="2758" y="2544"/>
                  <a:ext cx="480" cy="1296"/>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solidFill>
                  <a:srgbClr val="FF5050"/>
                </a:solidFill>
                <a:ln w="15875">
                  <a:solidFill>
                    <a:srgbClr val="5E0000"/>
                  </a:solidFill>
                  <a:round/>
                  <a:headEnd/>
                  <a:tailEnd/>
                </a:ln>
                <a:effectLst/>
              </p:spPr>
              <p:txBody>
                <a:bodyPr/>
                <a:lstStyle/>
                <a:p>
                  <a:pPr fontAlgn="base">
                    <a:spcBef>
                      <a:spcPct val="0"/>
                    </a:spcBef>
                    <a:spcAft>
                      <a:spcPct val="0"/>
                    </a:spcAft>
                  </a:pPr>
                  <a:endParaRPr lang="en-US" sz="3600" dirty="0">
                    <a:solidFill>
                      <a:srgbClr val="EE4A00"/>
                    </a:solidFill>
                  </a:endParaRPr>
                </a:p>
              </p:txBody>
            </p:sp>
          </p:grpSp>
          <p:pic>
            <p:nvPicPr>
              <p:cNvPr id="803" name="Picture 285" descr="Pencil - fat"/>
              <p:cNvPicPr>
                <a:picLocks noChangeAspect="1" noChangeArrowheads="1"/>
              </p:cNvPicPr>
              <p:nvPr/>
            </p:nvPicPr>
            <p:blipFill>
              <a:blip r:embed="rId10" cstate="print"/>
              <a:srcRect/>
              <a:stretch>
                <a:fillRect/>
              </a:stretch>
            </p:blipFill>
            <p:spPr bwMode="auto">
              <a:xfrm rot="12311326">
                <a:off x="3032" y="1317"/>
                <a:ext cx="45" cy="293"/>
              </a:xfrm>
              <a:prstGeom prst="rect">
                <a:avLst/>
              </a:prstGeom>
              <a:noFill/>
            </p:spPr>
          </p:pic>
        </p:grpSp>
        <p:grpSp>
          <p:nvGrpSpPr>
            <p:cNvPr id="764" name="Group 289"/>
            <p:cNvGrpSpPr>
              <a:grpSpLocks/>
            </p:cNvGrpSpPr>
            <p:nvPr/>
          </p:nvGrpSpPr>
          <p:grpSpPr bwMode="auto">
            <a:xfrm rot="-702784">
              <a:off x="2452" y="1348"/>
              <a:ext cx="279" cy="384"/>
              <a:chOff x="4368" y="528"/>
              <a:chExt cx="1152" cy="1584"/>
            </a:xfrm>
          </p:grpSpPr>
          <p:sp>
            <p:nvSpPr>
              <p:cNvPr id="794" name="AutoShape 290"/>
              <p:cNvSpPr>
                <a:spLocks noChangeArrowheads="1"/>
              </p:cNvSpPr>
              <p:nvPr/>
            </p:nvSpPr>
            <p:spPr bwMode="auto">
              <a:xfrm>
                <a:off x="4368" y="672"/>
                <a:ext cx="1152" cy="1440"/>
              </a:xfrm>
              <a:prstGeom prst="roundRect">
                <a:avLst>
                  <a:gd name="adj" fmla="val 4255"/>
                </a:avLst>
              </a:prstGeom>
              <a:solidFill>
                <a:srgbClr val="875A2D"/>
              </a:solidFill>
              <a:ln w="3175">
                <a:solidFill>
                  <a:schemeClr val="tx1"/>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795" name="Rectangle 291"/>
              <p:cNvSpPr>
                <a:spLocks noChangeArrowheads="1"/>
              </p:cNvSpPr>
              <p:nvPr/>
            </p:nvSpPr>
            <p:spPr bwMode="auto">
              <a:xfrm>
                <a:off x="4464" y="816"/>
                <a:ext cx="960" cy="1200"/>
              </a:xfrm>
              <a:prstGeom prst="rect">
                <a:avLst/>
              </a:prstGeom>
              <a:solidFill>
                <a:schemeClr val="bg1"/>
              </a:soli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796" name="AutoShape 292"/>
              <p:cNvSpPr>
                <a:spLocks noChangeArrowheads="1"/>
              </p:cNvSpPr>
              <p:nvPr/>
            </p:nvSpPr>
            <p:spPr bwMode="auto">
              <a:xfrm flipV="1">
                <a:off x="4464" y="768"/>
                <a:ext cx="960" cy="96"/>
              </a:xfrm>
              <a:custGeom>
                <a:avLst/>
                <a:gdLst>
                  <a:gd name="G0" fmla="+- 2778 0 0"/>
                  <a:gd name="G1" fmla="+- 21600 0 2778"/>
                  <a:gd name="G2" fmla="*/ 2778 1 2"/>
                  <a:gd name="G3" fmla="+- 21600 0 G2"/>
                  <a:gd name="G4" fmla="+/ 2778 21600 2"/>
                  <a:gd name="G5" fmla="+/ G1 0 2"/>
                  <a:gd name="G6" fmla="*/ 21600 21600 2778"/>
                  <a:gd name="G7" fmla="*/ G6 1 2"/>
                  <a:gd name="G8" fmla="+- 21600 0 G7"/>
                  <a:gd name="G9" fmla="*/ 21600 1 2"/>
                  <a:gd name="G10" fmla="+- 2778 0 G9"/>
                  <a:gd name="G11" fmla="?: G10 G8 0"/>
                  <a:gd name="G12" fmla="?: G10 G7 21600"/>
                  <a:gd name="T0" fmla="*/ 20211 w 21600"/>
                  <a:gd name="T1" fmla="*/ 10800 h 21600"/>
                  <a:gd name="T2" fmla="*/ 10800 w 21600"/>
                  <a:gd name="T3" fmla="*/ 21600 h 21600"/>
                  <a:gd name="T4" fmla="*/ 1389 w 21600"/>
                  <a:gd name="T5" fmla="*/ 10800 h 21600"/>
                  <a:gd name="T6" fmla="*/ 10800 w 21600"/>
                  <a:gd name="T7" fmla="*/ 0 h 21600"/>
                  <a:gd name="T8" fmla="*/ 3189 w 21600"/>
                  <a:gd name="T9" fmla="*/ 3189 h 21600"/>
                  <a:gd name="T10" fmla="*/ 18411 w 21600"/>
                  <a:gd name="T11" fmla="*/ 18411 h 21600"/>
                </a:gdLst>
                <a:ahLst/>
                <a:cxnLst>
                  <a:cxn ang="0">
                    <a:pos x="T0" y="T1"/>
                  </a:cxn>
                  <a:cxn ang="0">
                    <a:pos x="T2" y="T3"/>
                  </a:cxn>
                  <a:cxn ang="0">
                    <a:pos x="T4" y="T5"/>
                  </a:cxn>
                  <a:cxn ang="0">
                    <a:pos x="T6" y="T7"/>
                  </a:cxn>
                </a:cxnLst>
                <a:rect l="T8" t="T9" r="T10" b="T11"/>
                <a:pathLst>
                  <a:path w="21600" h="21600">
                    <a:moveTo>
                      <a:pt x="0" y="0"/>
                    </a:moveTo>
                    <a:lnTo>
                      <a:pt x="2778" y="21600"/>
                    </a:lnTo>
                    <a:lnTo>
                      <a:pt x="18822" y="21600"/>
                    </a:lnTo>
                    <a:lnTo>
                      <a:pt x="21600" y="0"/>
                    </a:lnTo>
                    <a:close/>
                  </a:path>
                </a:pathLst>
              </a:custGeom>
              <a:solidFill>
                <a:srgbClr val="969696"/>
              </a:solidFill>
              <a:ln w="3175">
                <a:solidFill>
                  <a:srgbClr val="3333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797" name="AutoShape 293"/>
              <p:cNvSpPr>
                <a:spLocks noChangeArrowheads="1"/>
              </p:cNvSpPr>
              <p:nvPr/>
            </p:nvSpPr>
            <p:spPr bwMode="auto">
              <a:xfrm flipV="1">
                <a:off x="4704" y="624"/>
                <a:ext cx="480" cy="144"/>
              </a:xfrm>
              <a:custGeom>
                <a:avLst/>
                <a:gdLst>
                  <a:gd name="G0" fmla="+- 2778 0 0"/>
                  <a:gd name="G1" fmla="+- 21600 0 2778"/>
                  <a:gd name="G2" fmla="*/ 2778 1 2"/>
                  <a:gd name="G3" fmla="+- 21600 0 G2"/>
                  <a:gd name="G4" fmla="+/ 2778 21600 2"/>
                  <a:gd name="G5" fmla="+/ G1 0 2"/>
                  <a:gd name="G6" fmla="*/ 21600 21600 2778"/>
                  <a:gd name="G7" fmla="*/ G6 1 2"/>
                  <a:gd name="G8" fmla="+- 21600 0 G7"/>
                  <a:gd name="G9" fmla="*/ 21600 1 2"/>
                  <a:gd name="G10" fmla="+- 2778 0 G9"/>
                  <a:gd name="G11" fmla="?: G10 G8 0"/>
                  <a:gd name="G12" fmla="?: G10 G7 21600"/>
                  <a:gd name="T0" fmla="*/ 20211 w 21600"/>
                  <a:gd name="T1" fmla="*/ 10800 h 21600"/>
                  <a:gd name="T2" fmla="*/ 10800 w 21600"/>
                  <a:gd name="T3" fmla="*/ 21600 h 21600"/>
                  <a:gd name="T4" fmla="*/ 1389 w 21600"/>
                  <a:gd name="T5" fmla="*/ 10800 h 21600"/>
                  <a:gd name="T6" fmla="*/ 10800 w 21600"/>
                  <a:gd name="T7" fmla="*/ 0 h 21600"/>
                  <a:gd name="T8" fmla="*/ 3189 w 21600"/>
                  <a:gd name="T9" fmla="*/ 3189 h 21600"/>
                  <a:gd name="T10" fmla="*/ 18411 w 21600"/>
                  <a:gd name="T11" fmla="*/ 18411 h 21600"/>
                </a:gdLst>
                <a:ahLst/>
                <a:cxnLst>
                  <a:cxn ang="0">
                    <a:pos x="T0" y="T1"/>
                  </a:cxn>
                  <a:cxn ang="0">
                    <a:pos x="T2" y="T3"/>
                  </a:cxn>
                  <a:cxn ang="0">
                    <a:pos x="T4" y="T5"/>
                  </a:cxn>
                  <a:cxn ang="0">
                    <a:pos x="T6" y="T7"/>
                  </a:cxn>
                </a:cxnLst>
                <a:rect l="T8" t="T9" r="T10" b="T11"/>
                <a:pathLst>
                  <a:path w="21600" h="21600">
                    <a:moveTo>
                      <a:pt x="0" y="0"/>
                    </a:moveTo>
                    <a:lnTo>
                      <a:pt x="2778" y="21600"/>
                    </a:lnTo>
                    <a:lnTo>
                      <a:pt x="18822" y="21600"/>
                    </a:lnTo>
                    <a:lnTo>
                      <a:pt x="21600" y="0"/>
                    </a:lnTo>
                    <a:close/>
                  </a:path>
                </a:pathLst>
              </a:custGeom>
              <a:solidFill>
                <a:srgbClr val="969696"/>
              </a:solidFill>
              <a:ln w="3175">
                <a:solidFill>
                  <a:srgbClr val="333333"/>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798" name="AutoShape 294"/>
              <p:cNvSpPr>
                <a:spLocks noChangeArrowheads="1"/>
              </p:cNvSpPr>
              <p:nvPr/>
            </p:nvSpPr>
            <p:spPr bwMode="auto">
              <a:xfrm>
                <a:off x="4871" y="528"/>
                <a:ext cx="144" cy="14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969696"/>
              </a:solidFill>
              <a:ln w="3175">
                <a:solidFill>
                  <a:srgbClr val="333333"/>
                </a:solidFill>
                <a:round/>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799" name="Line 295"/>
              <p:cNvSpPr>
                <a:spLocks noChangeShapeType="1"/>
              </p:cNvSpPr>
              <p:nvPr/>
            </p:nvSpPr>
            <p:spPr bwMode="auto">
              <a:xfrm>
                <a:off x="4464" y="2112"/>
                <a:ext cx="960" cy="0"/>
              </a:xfrm>
              <a:prstGeom prst="line">
                <a:avLst/>
              </a:prstGeom>
              <a:noFill/>
              <a:ln w="317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grpSp>
      <p:sp>
        <p:nvSpPr>
          <p:cNvPr id="1312" name="WordArt 2"/>
          <p:cNvSpPr>
            <a:spLocks noChangeArrowheads="1" noChangeShapeType="1" noTextEdit="1"/>
          </p:cNvSpPr>
          <p:nvPr/>
        </p:nvSpPr>
        <p:spPr bwMode="auto">
          <a:xfrm>
            <a:off x="2115851" y="1770569"/>
            <a:ext cx="170150" cy="482092"/>
          </a:xfrm>
          <a:prstGeom prst="rect">
            <a:avLst/>
          </a:prstGeom>
          <a:effectLst>
            <a:outerShdw blurRad="50800" dist="38100" dir="2700000" algn="tl" rotWithShape="0">
              <a:prstClr val="black">
                <a:alpha val="40000"/>
              </a:prstClr>
            </a:outerShdw>
          </a:effectLst>
        </p:spPr>
        <p:txBody>
          <a:bodyPr wrap="none" fromWordArt="1">
            <a:prstTxWarp prst="textPlain">
              <a:avLst>
                <a:gd name="adj" fmla="val 50000"/>
              </a:avLst>
            </a:prstTxWarp>
          </a:bodyPr>
          <a:lstStyle/>
          <a:p>
            <a:pPr algn="ctr" rtl="0"/>
            <a:r>
              <a:rPr lang="en-US" sz="3200" b="1" kern="10" spc="0" dirty="0">
                <a:ln w="22225">
                  <a:solidFill>
                    <a:srgbClr val="C00000"/>
                  </a:solidFill>
                  <a:round/>
                  <a:headEnd/>
                  <a:tailEnd/>
                </a:ln>
                <a:solidFill>
                  <a:srgbClr val="FF534F"/>
                </a:solidFill>
                <a:effectLst/>
                <a:latin typeface="Times New Roman"/>
                <a:cs typeface="Times New Roman"/>
              </a:rPr>
              <a:t>!</a:t>
            </a:r>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79493" y="2291359"/>
            <a:ext cx="665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92" name="Group 642"/>
          <p:cNvGrpSpPr/>
          <p:nvPr/>
        </p:nvGrpSpPr>
        <p:grpSpPr>
          <a:xfrm>
            <a:off x="2438402" y="1948605"/>
            <a:ext cx="1676398" cy="608856"/>
            <a:chOff x="5562602" y="2820144"/>
            <a:chExt cx="1676398" cy="608856"/>
          </a:xfrm>
        </p:grpSpPr>
        <p:cxnSp>
          <p:nvCxnSpPr>
            <p:cNvPr id="826" name="Straight Connector 825"/>
            <p:cNvCxnSpPr/>
            <p:nvPr/>
          </p:nvCxnSpPr>
          <p:spPr>
            <a:xfrm rot="5400000">
              <a:off x="5562601" y="3124201"/>
              <a:ext cx="304800" cy="304798"/>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27" name="Rounded Rectangle 826"/>
            <p:cNvSpPr/>
            <p:nvPr/>
          </p:nvSpPr>
          <p:spPr>
            <a:xfrm>
              <a:off x="5621867" y="2820144"/>
              <a:ext cx="1617133" cy="381000"/>
            </a:xfrm>
            <a:prstGeom prst="roundRect">
              <a:avLst>
                <a:gd name="adj" fmla="val 16667"/>
              </a:avLst>
            </a:prstGeom>
            <a:solidFill>
              <a:schemeClr val="bg1"/>
            </a:solidFill>
            <a:ln w="15875">
              <a:solidFill>
                <a:schemeClr val="tx1">
                  <a:lumMod val="85000"/>
                  <a:lumOff val="1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8" name="TextBox 827"/>
            <p:cNvSpPr txBox="1"/>
            <p:nvPr/>
          </p:nvSpPr>
          <p:spPr>
            <a:xfrm>
              <a:off x="5638800" y="2856756"/>
              <a:ext cx="1583267" cy="307777"/>
            </a:xfrm>
            <a:prstGeom prst="rect">
              <a:avLst/>
            </a:prstGeom>
            <a:noFill/>
          </p:spPr>
          <p:txBody>
            <a:bodyPr wrap="square" rtlCol="0">
              <a:spAutoFit/>
            </a:bodyPr>
            <a:lstStyle/>
            <a:p>
              <a:pPr algn="ctr"/>
              <a:r>
                <a:rPr lang="en-US" sz="1400" b="1" dirty="0">
                  <a:latin typeface="Arial" pitchFamily="34" charset="0"/>
                  <a:cs typeface="Arial" pitchFamily="34" charset="0"/>
                </a:rPr>
                <a:t>Noncompliance!</a:t>
              </a:r>
            </a:p>
          </p:txBody>
        </p:sp>
      </p:grpSp>
      <p:grpSp>
        <p:nvGrpSpPr>
          <p:cNvPr id="793" name="Group 629"/>
          <p:cNvGrpSpPr/>
          <p:nvPr/>
        </p:nvGrpSpPr>
        <p:grpSpPr>
          <a:xfrm>
            <a:off x="2133600" y="2057400"/>
            <a:ext cx="601447" cy="762000"/>
            <a:chOff x="4230628" y="914400"/>
            <a:chExt cx="601447" cy="762000"/>
          </a:xfrm>
        </p:grpSpPr>
        <p:sp>
          <p:nvSpPr>
            <p:cNvPr id="833" name="Rectangle 832"/>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5" name="TextBox 834"/>
            <p:cNvSpPr txBox="1"/>
            <p:nvPr/>
          </p:nvSpPr>
          <p:spPr>
            <a:xfrm>
              <a:off x="4230628" y="1006461"/>
              <a:ext cx="601447" cy="424732"/>
            </a:xfrm>
            <a:prstGeom prst="rect">
              <a:avLst/>
            </a:prstGeom>
            <a:noFill/>
          </p:spPr>
          <p:txBody>
            <a:bodyPr wrap="none" rtlCol="0">
              <a:spAutoFit/>
            </a:bodyPr>
            <a:lstStyle/>
            <a:p>
              <a:pPr algn="ctr">
                <a:lnSpc>
                  <a:spcPct val="80000"/>
                </a:lnSpc>
              </a:pPr>
              <a:r>
                <a:rPr lang="en-US" sz="1200" b="1" dirty="0">
                  <a:latin typeface="Arial" pitchFamily="34" charset="0"/>
                  <a:cs typeface="Arial" pitchFamily="34" charset="0"/>
                </a:rPr>
                <a:t>Form</a:t>
              </a:r>
            </a:p>
            <a:p>
              <a:pPr algn="ctr">
                <a:lnSpc>
                  <a:spcPct val="80000"/>
                </a:lnSpc>
              </a:pPr>
              <a:r>
                <a:rPr lang="en-US" sz="1400" b="1" dirty="0">
                  <a:latin typeface="Arial" pitchFamily="34" charset="0"/>
                  <a:cs typeface="Arial" pitchFamily="34" charset="0"/>
                </a:rPr>
                <a:t>8823</a:t>
              </a:r>
            </a:p>
          </p:txBody>
        </p:sp>
      </p:grpSp>
      <p:grpSp>
        <p:nvGrpSpPr>
          <p:cNvPr id="800" name="Group 852"/>
          <p:cNvGrpSpPr/>
          <p:nvPr/>
        </p:nvGrpSpPr>
        <p:grpSpPr>
          <a:xfrm>
            <a:off x="91440" y="1734458"/>
            <a:ext cx="1600200" cy="475342"/>
            <a:chOff x="654135" y="0"/>
            <a:chExt cx="2271278" cy="674688"/>
          </a:xfrm>
        </p:grpSpPr>
        <p:grpSp>
          <p:nvGrpSpPr>
            <p:cNvPr id="801" name="Group 40"/>
            <p:cNvGrpSpPr/>
            <p:nvPr/>
          </p:nvGrpSpPr>
          <p:grpSpPr>
            <a:xfrm>
              <a:off x="1143000" y="0"/>
              <a:ext cx="759023" cy="674688"/>
              <a:chOff x="4572000" y="990603"/>
              <a:chExt cx="759023" cy="674688"/>
            </a:xfrm>
          </p:grpSpPr>
          <p:grpSp>
            <p:nvGrpSpPr>
              <p:cNvPr id="802"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grpSp>
        <p:nvGrpSpPr>
          <p:cNvPr id="804" name="Group 175"/>
          <p:cNvGrpSpPr>
            <a:grpSpLocks/>
          </p:cNvGrpSpPr>
          <p:nvPr/>
        </p:nvGrpSpPr>
        <p:grpSpPr bwMode="auto">
          <a:xfrm>
            <a:off x="3657599" y="3176940"/>
            <a:ext cx="612132" cy="504797"/>
            <a:chOff x="720" y="2016"/>
            <a:chExt cx="2112" cy="1539"/>
          </a:xfrm>
        </p:grpSpPr>
        <p:sp>
          <p:nvSpPr>
            <p:cNvPr id="1105"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06"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05" name="Group 178"/>
            <p:cNvGrpSpPr>
              <a:grpSpLocks/>
            </p:cNvGrpSpPr>
            <p:nvPr/>
          </p:nvGrpSpPr>
          <p:grpSpPr bwMode="auto">
            <a:xfrm>
              <a:off x="1005" y="2139"/>
              <a:ext cx="400" cy="429"/>
              <a:chOff x="1680" y="3120"/>
              <a:chExt cx="336" cy="336"/>
            </a:xfrm>
          </p:grpSpPr>
          <p:sp>
            <p:nvSpPr>
              <p:cNvPr id="1145"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6"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108"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06" name="Group 182"/>
            <p:cNvGrpSpPr>
              <a:grpSpLocks/>
            </p:cNvGrpSpPr>
            <p:nvPr/>
          </p:nvGrpSpPr>
          <p:grpSpPr bwMode="auto">
            <a:xfrm>
              <a:off x="1005" y="2139"/>
              <a:ext cx="400" cy="429"/>
              <a:chOff x="1680" y="3120"/>
              <a:chExt cx="336" cy="336"/>
            </a:xfrm>
          </p:grpSpPr>
          <p:sp>
            <p:nvSpPr>
              <p:cNvPr id="1143"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4"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07" name="Group 185"/>
            <p:cNvGrpSpPr>
              <a:grpSpLocks/>
            </p:cNvGrpSpPr>
            <p:nvPr/>
          </p:nvGrpSpPr>
          <p:grpSpPr bwMode="auto">
            <a:xfrm>
              <a:off x="1576" y="2139"/>
              <a:ext cx="400" cy="429"/>
              <a:chOff x="1680" y="3120"/>
              <a:chExt cx="336" cy="336"/>
            </a:xfrm>
          </p:grpSpPr>
          <p:sp>
            <p:nvSpPr>
              <p:cNvPr id="1141"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2"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25" name="Group 188"/>
            <p:cNvGrpSpPr>
              <a:grpSpLocks/>
            </p:cNvGrpSpPr>
            <p:nvPr/>
          </p:nvGrpSpPr>
          <p:grpSpPr bwMode="auto">
            <a:xfrm>
              <a:off x="2147" y="2139"/>
              <a:ext cx="400" cy="429"/>
              <a:chOff x="1680" y="3120"/>
              <a:chExt cx="336" cy="336"/>
            </a:xfrm>
          </p:grpSpPr>
          <p:sp>
            <p:nvSpPr>
              <p:cNvPr id="1139"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0"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29" name="Group 191"/>
            <p:cNvGrpSpPr>
              <a:grpSpLocks/>
            </p:cNvGrpSpPr>
            <p:nvPr/>
          </p:nvGrpSpPr>
          <p:grpSpPr bwMode="auto">
            <a:xfrm>
              <a:off x="1094" y="3055"/>
              <a:ext cx="1372" cy="497"/>
              <a:chOff x="1111" y="3055"/>
              <a:chExt cx="1372" cy="497"/>
            </a:xfrm>
          </p:grpSpPr>
          <p:grpSp>
            <p:nvGrpSpPr>
              <p:cNvPr id="830" name="Group 192"/>
              <p:cNvGrpSpPr>
                <a:grpSpLocks/>
              </p:cNvGrpSpPr>
              <p:nvPr/>
            </p:nvGrpSpPr>
            <p:grpSpPr bwMode="auto">
              <a:xfrm>
                <a:off x="1584" y="3136"/>
                <a:ext cx="410" cy="416"/>
                <a:chOff x="2199" y="3610"/>
                <a:chExt cx="345" cy="326"/>
              </a:xfrm>
            </p:grpSpPr>
            <p:grpSp>
              <p:nvGrpSpPr>
                <p:cNvPr id="831" name="Group 193"/>
                <p:cNvGrpSpPr>
                  <a:grpSpLocks/>
                </p:cNvGrpSpPr>
                <p:nvPr/>
              </p:nvGrpSpPr>
              <p:grpSpPr bwMode="auto">
                <a:xfrm>
                  <a:off x="2199" y="3610"/>
                  <a:ext cx="345" cy="326"/>
                  <a:chOff x="2199" y="3610"/>
                  <a:chExt cx="345" cy="326"/>
                </a:xfrm>
              </p:grpSpPr>
              <p:sp>
                <p:nvSpPr>
                  <p:cNvPr id="1135"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32" name="Group 195"/>
                  <p:cNvGrpSpPr>
                    <a:grpSpLocks/>
                  </p:cNvGrpSpPr>
                  <p:nvPr/>
                </p:nvGrpSpPr>
                <p:grpSpPr bwMode="auto">
                  <a:xfrm>
                    <a:off x="2228" y="3648"/>
                    <a:ext cx="288" cy="288"/>
                    <a:chOff x="2208" y="3648"/>
                    <a:chExt cx="288" cy="288"/>
                  </a:xfrm>
                </p:grpSpPr>
                <p:sp>
                  <p:nvSpPr>
                    <p:cNvPr id="1137"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8"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134"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128"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9"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0"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1"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2"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39" name="Group 204"/>
            <p:cNvGrpSpPr>
              <a:grpSpLocks/>
            </p:cNvGrpSpPr>
            <p:nvPr/>
          </p:nvGrpSpPr>
          <p:grpSpPr bwMode="auto">
            <a:xfrm>
              <a:off x="1093" y="2323"/>
              <a:ext cx="1372" cy="221"/>
              <a:chOff x="1093" y="2323"/>
              <a:chExt cx="1372" cy="221"/>
            </a:xfrm>
          </p:grpSpPr>
          <p:sp>
            <p:nvSpPr>
              <p:cNvPr id="1121"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2"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3"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4"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5"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6"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40" name="Group 211"/>
            <p:cNvGrpSpPr>
              <a:grpSpLocks/>
            </p:cNvGrpSpPr>
            <p:nvPr/>
          </p:nvGrpSpPr>
          <p:grpSpPr bwMode="auto">
            <a:xfrm>
              <a:off x="1094" y="2707"/>
              <a:ext cx="1372" cy="221"/>
              <a:chOff x="1093" y="2323"/>
              <a:chExt cx="1372" cy="221"/>
            </a:xfrm>
          </p:grpSpPr>
          <p:sp>
            <p:nvSpPr>
              <p:cNvPr id="1115"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6"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7"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8"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9"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0"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841" name="Group 313"/>
          <p:cNvGrpSpPr>
            <a:grpSpLocks/>
          </p:cNvGrpSpPr>
          <p:nvPr/>
        </p:nvGrpSpPr>
        <p:grpSpPr bwMode="auto">
          <a:xfrm>
            <a:off x="3959866" y="3479184"/>
            <a:ext cx="612133" cy="504797"/>
            <a:chOff x="720" y="2016"/>
            <a:chExt cx="2112" cy="1539"/>
          </a:xfrm>
        </p:grpSpPr>
        <p:sp>
          <p:nvSpPr>
            <p:cNvPr id="1240"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41"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42" name="Group 316"/>
            <p:cNvGrpSpPr>
              <a:grpSpLocks/>
            </p:cNvGrpSpPr>
            <p:nvPr/>
          </p:nvGrpSpPr>
          <p:grpSpPr bwMode="auto">
            <a:xfrm>
              <a:off x="1005" y="2139"/>
              <a:ext cx="400" cy="429"/>
              <a:chOff x="1680" y="3120"/>
              <a:chExt cx="336" cy="336"/>
            </a:xfrm>
          </p:grpSpPr>
          <p:sp>
            <p:nvSpPr>
              <p:cNvPr id="1280"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81"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243"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43" name="Group 320"/>
            <p:cNvGrpSpPr>
              <a:grpSpLocks/>
            </p:cNvGrpSpPr>
            <p:nvPr/>
          </p:nvGrpSpPr>
          <p:grpSpPr bwMode="auto">
            <a:xfrm>
              <a:off x="1005" y="2139"/>
              <a:ext cx="400" cy="429"/>
              <a:chOff x="1680" y="3120"/>
              <a:chExt cx="336" cy="336"/>
            </a:xfrm>
          </p:grpSpPr>
          <p:sp>
            <p:nvSpPr>
              <p:cNvPr id="1278"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9"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44" name="Group 323"/>
            <p:cNvGrpSpPr>
              <a:grpSpLocks/>
            </p:cNvGrpSpPr>
            <p:nvPr/>
          </p:nvGrpSpPr>
          <p:grpSpPr bwMode="auto">
            <a:xfrm>
              <a:off x="1576" y="2139"/>
              <a:ext cx="400" cy="429"/>
              <a:chOff x="1680" y="3120"/>
              <a:chExt cx="336" cy="336"/>
            </a:xfrm>
          </p:grpSpPr>
          <p:sp>
            <p:nvSpPr>
              <p:cNvPr id="1276"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7"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45" name="Group 326"/>
            <p:cNvGrpSpPr>
              <a:grpSpLocks/>
            </p:cNvGrpSpPr>
            <p:nvPr/>
          </p:nvGrpSpPr>
          <p:grpSpPr bwMode="auto">
            <a:xfrm>
              <a:off x="2147" y="2139"/>
              <a:ext cx="400" cy="429"/>
              <a:chOff x="1680" y="3120"/>
              <a:chExt cx="336" cy="336"/>
            </a:xfrm>
          </p:grpSpPr>
          <p:sp>
            <p:nvSpPr>
              <p:cNvPr id="1274"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5"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46" name="Group 329"/>
            <p:cNvGrpSpPr>
              <a:grpSpLocks/>
            </p:cNvGrpSpPr>
            <p:nvPr/>
          </p:nvGrpSpPr>
          <p:grpSpPr bwMode="auto">
            <a:xfrm>
              <a:off x="1094" y="3055"/>
              <a:ext cx="1372" cy="497"/>
              <a:chOff x="1111" y="3055"/>
              <a:chExt cx="1372" cy="497"/>
            </a:xfrm>
          </p:grpSpPr>
          <p:grpSp>
            <p:nvGrpSpPr>
              <p:cNvPr id="847" name="Group 330"/>
              <p:cNvGrpSpPr>
                <a:grpSpLocks/>
              </p:cNvGrpSpPr>
              <p:nvPr/>
            </p:nvGrpSpPr>
            <p:grpSpPr bwMode="auto">
              <a:xfrm>
                <a:off x="1584" y="3136"/>
                <a:ext cx="410" cy="416"/>
                <a:chOff x="2199" y="3610"/>
                <a:chExt cx="345" cy="326"/>
              </a:xfrm>
            </p:grpSpPr>
            <p:grpSp>
              <p:nvGrpSpPr>
                <p:cNvPr id="854" name="Group 331"/>
                <p:cNvGrpSpPr>
                  <a:grpSpLocks/>
                </p:cNvGrpSpPr>
                <p:nvPr/>
              </p:nvGrpSpPr>
              <p:grpSpPr bwMode="auto">
                <a:xfrm>
                  <a:off x="2199" y="3610"/>
                  <a:ext cx="345" cy="326"/>
                  <a:chOff x="2199" y="3610"/>
                  <a:chExt cx="345" cy="326"/>
                </a:xfrm>
              </p:grpSpPr>
              <p:sp>
                <p:nvSpPr>
                  <p:cNvPr id="1270"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855" name="Group 333"/>
                  <p:cNvGrpSpPr>
                    <a:grpSpLocks/>
                  </p:cNvGrpSpPr>
                  <p:nvPr/>
                </p:nvGrpSpPr>
                <p:grpSpPr bwMode="auto">
                  <a:xfrm>
                    <a:off x="2228" y="3648"/>
                    <a:ext cx="288" cy="288"/>
                    <a:chOff x="2208" y="3648"/>
                    <a:chExt cx="288" cy="288"/>
                  </a:xfrm>
                </p:grpSpPr>
                <p:sp>
                  <p:nvSpPr>
                    <p:cNvPr id="1272"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3"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269"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263"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4"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5"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6"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7"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59" name="Group 342"/>
            <p:cNvGrpSpPr>
              <a:grpSpLocks/>
            </p:cNvGrpSpPr>
            <p:nvPr/>
          </p:nvGrpSpPr>
          <p:grpSpPr bwMode="auto">
            <a:xfrm>
              <a:off x="1093" y="2323"/>
              <a:ext cx="1372" cy="221"/>
              <a:chOff x="1093" y="2323"/>
              <a:chExt cx="1372" cy="221"/>
            </a:xfrm>
          </p:grpSpPr>
          <p:sp>
            <p:nvSpPr>
              <p:cNvPr id="1256"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7"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8"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9"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0"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1"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861" name="Group 349"/>
            <p:cNvGrpSpPr>
              <a:grpSpLocks/>
            </p:cNvGrpSpPr>
            <p:nvPr/>
          </p:nvGrpSpPr>
          <p:grpSpPr bwMode="auto">
            <a:xfrm>
              <a:off x="1094" y="2707"/>
              <a:ext cx="1372" cy="221"/>
              <a:chOff x="1093" y="2323"/>
              <a:chExt cx="1372" cy="221"/>
            </a:xfrm>
          </p:grpSpPr>
          <p:sp>
            <p:nvSpPr>
              <p:cNvPr id="1250"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1"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2"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3"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4"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5"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862" name="Group 396"/>
          <p:cNvGrpSpPr>
            <a:grpSpLocks/>
          </p:cNvGrpSpPr>
          <p:nvPr/>
        </p:nvGrpSpPr>
        <p:grpSpPr bwMode="auto">
          <a:xfrm>
            <a:off x="3581400" y="3505200"/>
            <a:ext cx="416032" cy="495523"/>
            <a:chOff x="2112" y="3264"/>
            <a:chExt cx="768" cy="912"/>
          </a:xfrm>
        </p:grpSpPr>
        <p:sp>
          <p:nvSpPr>
            <p:cNvPr id="573" name="Rectangle 397"/>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4" name="Rectangle 398"/>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5"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576"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863" name="Group 528"/>
          <p:cNvGrpSpPr>
            <a:grpSpLocks/>
          </p:cNvGrpSpPr>
          <p:nvPr/>
        </p:nvGrpSpPr>
        <p:grpSpPr bwMode="auto">
          <a:xfrm>
            <a:off x="4038600" y="3810000"/>
            <a:ext cx="1321448" cy="589320"/>
            <a:chOff x="64" y="468"/>
            <a:chExt cx="1264" cy="565"/>
          </a:xfrm>
        </p:grpSpPr>
        <p:grpSp>
          <p:nvGrpSpPr>
            <p:cNvPr id="96" name="Group 529"/>
            <p:cNvGrpSpPr>
              <a:grpSpLocks/>
            </p:cNvGrpSpPr>
            <p:nvPr/>
          </p:nvGrpSpPr>
          <p:grpSpPr bwMode="auto">
            <a:xfrm>
              <a:off x="432" y="468"/>
              <a:ext cx="528" cy="305"/>
              <a:chOff x="384" y="2400"/>
              <a:chExt cx="1248" cy="720"/>
            </a:xfrm>
          </p:grpSpPr>
          <p:sp>
            <p:nvSpPr>
              <p:cNvPr id="477"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8"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9"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97" name="Group 533"/>
              <p:cNvGrpSpPr>
                <a:grpSpLocks/>
              </p:cNvGrpSpPr>
              <p:nvPr/>
            </p:nvGrpSpPr>
            <p:grpSpPr bwMode="auto">
              <a:xfrm>
                <a:off x="760" y="2677"/>
                <a:ext cx="502" cy="443"/>
                <a:chOff x="805" y="2677"/>
                <a:chExt cx="502" cy="443"/>
              </a:xfrm>
            </p:grpSpPr>
            <p:sp>
              <p:nvSpPr>
                <p:cNvPr id="483"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4"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481"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2"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476"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cxnSp>
        <p:nvCxnSpPr>
          <p:cNvPr id="470" name="Straight Connector 469"/>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36" name="Freeform 835"/>
          <p:cNvSpPr/>
          <p:nvPr/>
        </p:nvSpPr>
        <p:spPr>
          <a:xfrm>
            <a:off x="2667001" y="1371600"/>
            <a:ext cx="914399" cy="228600"/>
          </a:xfrm>
          <a:custGeom>
            <a:avLst/>
            <a:gdLst>
              <a:gd name="connsiteX0" fmla="*/ 0 w 1277471"/>
              <a:gd name="connsiteY0" fmla="*/ 306136 h 306136"/>
              <a:gd name="connsiteX1" fmla="*/ 53789 w 1277471"/>
              <a:gd name="connsiteY1" fmla="*/ 252348 h 306136"/>
              <a:gd name="connsiteX2" fmla="*/ 80683 w 1277471"/>
              <a:gd name="connsiteY2" fmla="*/ 171665 h 306136"/>
              <a:gd name="connsiteX3" fmla="*/ 215153 w 1277471"/>
              <a:gd name="connsiteY3" fmla="*/ 77536 h 306136"/>
              <a:gd name="connsiteX4" fmla="*/ 282389 w 1277471"/>
              <a:gd name="connsiteY4" fmla="*/ 252348 h 306136"/>
              <a:gd name="connsiteX5" fmla="*/ 336177 w 1277471"/>
              <a:gd name="connsiteY5" fmla="*/ 279242 h 306136"/>
              <a:gd name="connsiteX6" fmla="*/ 416859 w 1277471"/>
              <a:gd name="connsiteY6" fmla="*/ 198560 h 306136"/>
              <a:gd name="connsiteX7" fmla="*/ 430306 w 1277471"/>
              <a:gd name="connsiteY7" fmla="*/ 131324 h 306136"/>
              <a:gd name="connsiteX8" fmla="*/ 484095 w 1277471"/>
              <a:gd name="connsiteY8" fmla="*/ 50642 h 306136"/>
              <a:gd name="connsiteX9" fmla="*/ 578224 w 1277471"/>
              <a:gd name="connsiteY9" fmla="*/ 185112 h 306136"/>
              <a:gd name="connsiteX10" fmla="*/ 605118 w 1277471"/>
              <a:gd name="connsiteY10" fmla="*/ 238901 h 306136"/>
              <a:gd name="connsiteX11" fmla="*/ 685800 w 1277471"/>
              <a:gd name="connsiteY11" fmla="*/ 252348 h 306136"/>
              <a:gd name="connsiteX12" fmla="*/ 833718 w 1277471"/>
              <a:gd name="connsiteY12" fmla="*/ 117877 h 306136"/>
              <a:gd name="connsiteX13" fmla="*/ 874059 w 1277471"/>
              <a:gd name="connsiteY13" fmla="*/ 104430 h 306136"/>
              <a:gd name="connsiteX14" fmla="*/ 887506 w 1277471"/>
              <a:gd name="connsiteY14" fmla="*/ 238901 h 306136"/>
              <a:gd name="connsiteX15" fmla="*/ 995083 w 1277471"/>
              <a:gd name="connsiteY15" fmla="*/ 265795 h 306136"/>
              <a:gd name="connsiteX16" fmla="*/ 1062318 w 1277471"/>
              <a:gd name="connsiteY16" fmla="*/ 225454 h 306136"/>
              <a:gd name="connsiteX17" fmla="*/ 1143000 w 1277471"/>
              <a:gd name="connsiteY17" fmla="*/ 171665 h 306136"/>
              <a:gd name="connsiteX18" fmla="*/ 1169895 w 1277471"/>
              <a:gd name="connsiteY18" fmla="*/ 144771 h 306136"/>
              <a:gd name="connsiteX19" fmla="*/ 1277471 w 1277471"/>
              <a:gd name="connsiteY19" fmla="*/ 131324 h 30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77471" h="306136">
                <a:moveTo>
                  <a:pt x="0" y="306136"/>
                </a:moveTo>
                <a:cubicBezTo>
                  <a:pt x="17930" y="288207"/>
                  <a:pt x="40743" y="274091"/>
                  <a:pt x="53789" y="252348"/>
                </a:cubicBezTo>
                <a:cubicBezTo>
                  <a:pt x="68375" y="228039"/>
                  <a:pt x="61454" y="192496"/>
                  <a:pt x="80683" y="171665"/>
                </a:cubicBezTo>
                <a:cubicBezTo>
                  <a:pt x="117794" y="131461"/>
                  <a:pt x="215153" y="77536"/>
                  <a:pt x="215153" y="77536"/>
                </a:cubicBezTo>
                <a:cubicBezTo>
                  <a:pt x="301059" y="163439"/>
                  <a:pt x="146510" y="0"/>
                  <a:pt x="282389" y="252348"/>
                </a:cubicBezTo>
                <a:cubicBezTo>
                  <a:pt x="291893" y="269998"/>
                  <a:pt x="318248" y="270277"/>
                  <a:pt x="336177" y="279242"/>
                </a:cubicBezTo>
                <a:cubicBezTo>
                  <a:pt x="363071" y="252348"/>
                  <a:pt x="396440" y="230648"/>
                  <a:pt x="416859" y="198560"/>
                </a:cubicBezTo>
                <a:cubicBezTo>
                  <a:pt x="429130" y="179277"/>
                  <a:pt x="420848" y="152131"/>
                  <a:pt x="430306" y="131324"/>
                </a:cubicBezTo>
                <a:cubicBezTo>
                  <a:pt x="443681" y="101898"/>
                  <a:pt x="466165" y="77536"/>
                  <a:pt x="484095" y="50642"/>
                </a:cubicBezTo>
                <a:cubicBezTo>
                  <a:pt x="515471" y="95465"/>
                  <a:pt x="548637" y="139088"/>
                  <a:pt x="578224" y="185112"/>
                </a:cubicBezTo>
                <a:cubicBezTo>
                  <a:pt x="589064" y="201974"/>
                  <a:pt x="588119" y="228277"/>
                  <a:pt x="605118" y="238901"/>
                </a:cubicBezTo>
                <a:cubicBezTo>
                  <a:pt x="628239" y="253352"/>
                  <a:pt x="658906" y="247866"/>
                  <a:pt x="685800" y="252348"/>
                </a:cubicBezTo>
                <a:cubicBezTo>
                  <a:pt x="718475" y="219673"/>
                  <a:pt x="778694" y="145389"/>
                  <a:pt x="833718" y="117877"/>
                </a:cubicBezTo>
                <a:cubicBezTo>
                  <a:pt x="846396" y="111538"/>
                  <a:pt x="860612" y="108912"/>
                  <a:pt x="874059" y="104430"/>
                </a:cubicBezTo>
                <a:cubicBezTo>
                  <a:pt x="878541" y="149254"/>
                  <a:pt x="860478" y="202863"/>
                  <a:pt x="887506" y="238901"/>
                </a:cubicBezTo>
                <a:cubicBezTo>
                  <a:pt x="909684" y="268471"/>
                  <a:pt x="958229" y="268630"/>
                  <a:pt x="995083" y="265795"/>
                </a:cubicBezTo>
                <a:cubicBezTo>
                  <a:pt x="1021142" y="263790"/>
                  <a:pt x="1040268" y="239486"/>
                  <a:pt x="1062318" y="225454"/>
                </a:cubicBezTo>
                <a:cubicBezTo>
                  <a:pt x="1089587" y="208101"/>
                  <a:pt x="1117142" y="191059"/>
                  <a:pt x="1143000" y="171665"/>
                </a:cubicBezTo>
                <a:cubicBezTo>
                  <a:pt x="1153143" y="164058"/>
                  <a:pt x="1158242" y="149765"/>
                  <a:pt x="1169895" y="144771"/>
                </a:cubicBezTo>
                <a:cubicBezTo>
                  <a:pt x="1207425" y="128687"/>
                  <a:pt x="1239509" y="131324"/>
                  <a:pt x="1277471" y="131324"/>
                </a:cubicBezTo>
              </a:path>
            </a:pathLst>
          </a:custGeom>
          <a:ln w="41275">
            <a:solidFill>
              <a:srgbClr val="8439BD"/>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8" name="TextBox 537"/>
          <p:cNvSpPr txBox="1"/>
          <p:nvPr/>
        </p:nvSpPr>
        <p:spPr>
          <a:xfrm>
            <a:off x="3474720" y="1325880"/>
            <a:ext cx="914400" cy="400110"/>
          </a:xfrm>
          <a:prstGeom prst="rect">
            <a:avLst/>
          </a:prstGeom>
          <a:noFill/>
        </p:spPr>
        <p:txBody>
          <a:bodyPr wrap="square" rtlCol="0">
            <a:spAutoFit/>
          </a:bodyPr>
          <a:lstStyle/>
          <a:p>
            <a:r>
              <a:rPr lang="en-US" sz="2000" b="1" dirty="0">
                <a:latin typeface="Arial" pitchFamily="34" charset="0"/>
                <a:cs typeface="Arial" pitchFamily="34" charset="0"/>
              </a:rPr>
              <a:t>x 10 =</a:t>
            </a:r>
          </a:p>
        </p:txBody>
      </p:sp>
      <p:sp>
        <p:nvSpPr>
          <p:cNvPr id="539" name="Rectangle 538"/>
          <p:cNvSpPr/>
          <p:nvPr/>
        </p:nvSpPr>
        <p:spPr>
          <a:xfrm>
            <a:off x="4267200" y="1364802"/>
            <a:ext cx="11430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 M</a:t>
            </a:r>
          </a:p>
        </p:txBody>
      </p:sp>
      <p:cxnSp>
        <p:nvCxnSpPr>
          <p:cNvPr id="837" name="Straight Arrow Connector 836"/>
          <p:cNvCxnSpPr/>
          <p:nvPr/>
        </p:nvCxnSpPr>
        <p:spPr>
          <a:xfrm flipV="1">
            <a:off x="3657600" y="1066800"/>
            <a:ext cx="1676400" cy="457200"/>
          </a:xfrm>
          <a:prstGeom prst="straightConnector1">
            <a:avLst/>
          </a:prstGeom>
          <a:ln w="38100">
            <a:solidFill>
              <a:srgbClr val="8439BD"/>
            </a:solidFill>
            <a:tailEnd type="arrow"/>
          </a:ln>
        </p:spPr>
        <p:style>
          <a:lnRef idx="1">
            <a:schemeClr val="accent1"/>
          </a:lnRef>
          <a:fillRef idx="0">
            <a:schemeClr val="accent1"/>
          </a:fillRef>
          <a:effectRef idx="0">
            <a:schemeClr val="accent1"/>
          </a:effectRef>
          <a:fontRef idx="minor">
            <a:schemeClr val="tx1"/>
          </a:fontRef>
        </p:style>
      </p:cxnSp>
      <p:cxnSp>
        <p:nvCxnSpPr>
          <p:cNvPr id="490" name="Straight Arrow Connector 489"/>
          <p:cNvCxnSpPr/>
          <p:nvPr/>
        </p:nvCxnSpPr>
        <p:spPr>
          <a:xfrm flipV="1">
            <a:off x="3281819" y="1857376"/>
            <a:ext cx="2776081" cy="1687490"/>
          </a:xfrm>
          <a:prstGeom prst="straightConnector1">
            <a:avLst/>
          </a:prstGeom>
          <a:ln w="38100">
            <a:solidFill>
              <a:srgbClr val="2CB22C"/>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91" name="Rectangle 490"/>
          <p:cNvSpPr/>
          <p:nvPr/>
        </p:nvSpPr>
        <p:spPr>
          <a:xfrm>
            <a:off x="4181475" y="2187000"/>
            <a:ext cx="533400" cy="584775"/>
          </a:xfrm>
          <a:prstGeom prst="rect">
            <a:avLst/>
          </a:prstGeom>
          <a:noFill/>
        </p:spPr>
        <p:txBody>
          <a:bodyPr wrap="square" lIns="91440" tIns="45720" rIns="91440" bIns="45720">
            <a:spAutoFit/>
            <a:scene3d>
              <a:camera prst="orthographicFront"/>
              <a:lightRig rig="flat" dir="tl">
                <a:rot lat="0" lon="0" rev="6600000"/>
              </a:lightRig>
            </a:scene3d>
            <a:sp3d extrusionH="12700" contourW="12700">
              <a:bevelT w="38100" h="25400"/>
              <a:contourClr>
                <a:srgbClr val="008000"/>
              </a:contourClr>
            </a:sp3d>
          </a:bodyPr>
          <a:lstStyle/>
          <a:p>
            <a:pPr algn="ctr">
              <a:lnSpc>
                <a:spcPct val="80000"/>
              </a:lnSpc>
            </a:pPr>
            <a:r>
              <a:rPr lang="en-US" sz="4000" b="1"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a:t>
            </a:r>
          </a:p>
        </p:txBody>
      </p:sp>
      <p:sp>
        <p:nvSpPr>
          <p:cNvPr id="506" name="TextBox 505"/>
          <p:cNvSpPr txBox="1"/>
          <p:nvPr/>
        </p:nvSpPr>
        <p:spPr>
          <a:xfrm>
            <a:off x="2379306" y="1745117"/>
            <a:ext cx="2335569" cy="646331"/>
          </a:xfrm>
          <a:prstGeom prst="rect">
            <a:avLst/>
          </a:prstGeom>
          <a:noFill/>
        </p:spPr>
        <p:txBody>
          <a:bodyPr wrap="square" rtlCol="0">
            <a:spAutoFit/>
          </a:bodyPr>
          <a:lstStyle/>
          <a:p>
            <a:pPr marL="117475" indent="-117475">
              <a:buFont typeface="Arial" pitchFamily="34" charset="0"/>
              <a:buChar char="•"/>
            </a:pPr>
            <a:r>
              <a:rPr lang="en-US" sz="1200" b="1" dirty="0">
                <a:solidFill>
                  <a:srgbClr val="002060"/>
                </a:solidFill>
                <a:latin typeface="Arial" pitchFamily="34" charset="0"/>
                <a:cs typeface="Arial" pitchFamily="34" charset="0"/>
              </a:rPr>
              <a:t>Incomes vs. Income Limits</a:t>
            </a:r>
          </a:p>
          <a:p>
            <a:pPr marL="117475" indent="-117475">
              <a:buFont typeface="Arial" pitchFamily="34" charset="0"/>
              <a:buChar char="•"/>
            </a:pPr>
            <a:r>
              <a:rPr lang="en-US" sz="1200" b="1" dirty="0">
                <a:solidFill>
                  <a:srgbClr val="002060"/>
                </a:solidFill>
                <a:latin typeface="Arial" pitchFamily="34" charset="0"/>
                <a:cs typeface="Arial" pitchFamily="34" charset="0"/>
              </a:rPr>
              <a:t>Rents vs. Rent Limits</a:t>
            </a:r>
          </a:p>
          <a:p>
            <a:pPr marL="117475" indent="-117475">
              <a:buFont typeface="Arial" pitchFamily="34" charset="0"/>
              <a:buChar char="•"/>
            </a:pPr>
            <a:r>
              <a:rPr lang="en-US" sz="1200" b="1" dirty="0">
                <a:solidFill>
                  <a:srgbClr val="002060"/>
                </a:solidFill>
                <a:latin typeface="Arial" pitchFamily="34" charset="0"/>
                <a:cs typeface="Arial" pitchFamily="34" charset="0"/>
              </a:rPr>
              <a:t>Suitability for Occupancy</a:t>
            </a:r>
          </a:p>
        </p:txBody>
      </p:sp>
      <p:sp>
        <p:nvSpPr>
          <p:cNvPr id="99" name="Title 98"/>
          <p:cNvSpPr>
            <a:spLocks noGrp="1"/>
          </p:cNvSpPr>
          <p:nvPr>
            <p:ph type="title" idx="4294967295"/>
          </p:nvPr>
        </p:nvSpPr>
        <p:spPr>
          <a:xfrm>
            <a:off x="0" y="-1516063"/>
            <a:ext cx="8229600" cy="884238"/>
          </a:xfrm>
        </p:spPr>
        <p:txBody>
          <a:bodyPr/>
          <a:lstStyle/>
          <a:p>
            <a:r>
              <a:rPr lang="en-US" dirty="0"/>
              <a:t>Non-compliance, Form 8823</a:t>
            </a:r>
          </a:p>
        </p:txBody>
      </p:sp>
      <p:sp>
        <p:nvSpPr>
          <p:cNvPr id="379" name="Rectangle 378 XXXXXXXXXXXXXX"/>
          <p:cNvSpPr/>
          <p:nvPr/>
        </p:nvSpPr>
        <p:spPr>
          <a:xfrm>
            <a:off x="0" y="0"/>
            <a:ext cx="9143999" cy="629161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2" name="Group 521"/>
          <p:cNvGrpSpPr/>
          <p:nvPr/>
        </p:nvGrpSpPr>
        <p:grpSpPr>
          <a:xfrm>
            <a:off x="4709758" y="3048000"/>
            <a:ext cx="5043842" cy="2514600"/>
            <a:chOff x="4709758" y="3048000"/>
            <a:chExt cx="5043842" cy="2514600"/>
          </a:xfrm>
        </p:grpSpPr>
        <p:grpSp>
          <p:nvGrpSpPr>
            <p:cNvPr id="523" name="Group 522"/>
            <p:cNvGrpSpPr/>
            <p:nvPr/>
          </p:nvGrpSpPr>
          <p:grpSpPr>
            <a:xfrm>
              <a:off x="4709758" y="3098282"/>
              <a:ext cx="650759" cy="1117768"/>
              <a:chOff x="4709758" y="3098282"/>
              <a:chExt cx="650759" cy="1117768"/>
            </a:xfrm>
          </p:grpSpPr>
          <p:sp>
            <p:nvSpPr>
              <p:cNvPr id="541" name="Rounded Rectangle 540"/>
              <p:cNvSpPr/>
              <p:nvPr/>
            </p:nvSpPr>
            <p:spPr>
              <a:xfrm rot="16200000">
                <a:off x="4484808" y="3340341"/>
                <a:ext cx="1117768" cy="633650"/>
              </a:xfrm>
              <a:prstGeom prst="roundRect">
                <a:avLst>
                  <a:gd name="adj" fmla="val 17840"/>
                </a:avLst>
              </a:prstGeom>
              <a:solidFill>
                <a:srgbClr val="E6E6E6"/>
              </a:solidFill>
              <a:ln w="53975">
                <a:solidFill>
                  <a:srgbClr val="1E449A"/>
                </a:solidFill>
              </a:ln>
              <a:effectLst>
                <a:outerShdw blurRad="50800" dist="38100" dir="2700000" algn="tl" rotWithShape="0">
                  <a:prstClr val="black">
                    <a:alpha val="40000"/>
                  </a:prstClr>
                </a:outerShdw>
              </a:effectLst>
              <a:scene3d>
                <a:camera prst="orthographicFront"/>
                <a:lightRig rig="threePt" dir="t"/>
              </a:scene3d>
              <a:sp3d>
                <a:bevelT w="133350" h="1143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2" name="TextBox 541"/>
              <p:cNvSpPr txBox="1"/>
              <p:nvPr/>
            </p:nvSpPr>
            <p:spPr>
              <a:xfrm rot="16200000">
                <a:off x="4368345" y="3503277"/>
                <a:ext cx="990604" cy="307777"/>
              </a:xfrm>
              <a:prstGeom prst="rect">
                <a:avLst/>
              </a:prstGeom>
              <a:noFill/>
            </p:spPr>
            <p:txBody>
              <a:bodyPr wrap="square" rtlCol="0">
                <a:spAutoFit/>
              </a:bodyPr>
              <a:lstStyle/>
              <a:p>
                <a:pPr algn="ctr"/>
                <a:r>
                  <a:rPr lang="en-US" sz="1400" dirty="0">
                    <a:solidFill>
                      <a:srgbClr val="1E449A"/>
                    </a:solidFill>
                  </a:rPr>
                  <a:t>Building A</a:t>
                </a:r>
              </a:p>
            </p:txBody>
          </p:sp>
        </p:grpSp>
        <p:sp>
          <p:nvSpPr>
            <p:cNvPr id="540" name="Rounded Rectangle 539"/>
            <p:cNvSpPr/>
            <p:nvPr/>
          </p:nvSpPr>
          <p:spPr>
            <a:xfrm>
              <a:off x="5029200" y="3048000"/>
              <a:ext cx="4724400" cy="2514600"/>
            </a:xfrm>
            <a:prstGeom prst="roundRect">
              <a:avLst>
                <a:gd name="adj" fmla="val 4928"/>
              </a:avLst>
            </a:prstGeom>
            <a:solidFill>
              <a:schemeClr val="bg1"/>
            </a:solidFill>
            <a:ln w="88900">
              <a:solidFill>
                <a:srgbClr val="1E449A"/>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0" name="Rectangle 50"/>
          <p:cNvSpPr>
            <a:spLocks noChangeArrowheads="1"/>
          </p:cNvSpPr>
          <p:nvPr/>
        </p:nvSpPr>
        <p:spPr bwMode="auto">
          <a:xfrm>
            <a:off x="5410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2" name="Rectangle 50"/>
          <p:cNvSpPr>
            <a:spLocks noChangeArrowheads="1"/>
          </p:cNvSpPr>
          <p:nvPr/>
        </p:nvSpPr>
        <p:spPr bwMode="auto">
          <a:xfrm>
            <a:off x="5410200" y="4334517"/>
            <a:ext cx="228600" cy="544285"/>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6" name="Rectangle 50"/>
          <p:cNvSpPr>
            <a:spLocks noChangeArrowheads="1"/>
          </p:cNvSpPr>
          <p:nvPr/>
        </p:nvSpPr>
        <p:spPr bwMode="auto">
          <a:xfrm>
            <a:off x="5638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schemeClr val="accent6">
                  <a:lumMod val="50000"/>
                </a:schemeClr>
              </a:solidFill>
            </a:endParaRPr>
          </a:p>
        </p:txBody>
      </p:sp>
      <p:sp>
        <p:nvSpPr>
          <p:cNvPr id="437" name="Rectangle 50"/>
          <p:cNvSpPr>
            <a:spLocks noChangeArrowheads="1"/>
          </p:cNvSpPr>
          <p:nvPr/>
        </p:nvSpPr>
        <p:spPr bwMode="auto">
          <a:xfrm>
            <a:off x="5867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9" name="Rectangle 50"/>
          <p:cNvSpPr>
            <a:spLocks noChangeArrowheads="1"/>
          </p:cNvSpPr>
          <p:nvPr/>
        </p:nvSpPr>
        <p:spPr bwMode="auto">
          <a:xfrm>
            <a:off x="60960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2" name="Rectangle 50"/>
          <p:cNvSpPr>
            <a:spLocks noChangeArrowheads="1"/>
          </p:cNvSpPr>
          <p:nvPr/>
        </p:nvSpPr>
        <p:spPr bwMode="auto">
          <a:xfrm>
            <a:off x="63246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4" name="Rectangle 50"/>
          <p:cNvSpPr>
            <a:spLocks noChangeArrowheads="1"/>
          </p:cNvSpPr>
          <p:nvPr/>
        </p:nvSpPr>
        <p:spPr bwMode="auto">
          <a:xfrm>
            <a:off x="6553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6" name="Rectangle 50"/>
          <p:cNvSpPr>
            <a:spLocks noChangeArrowheads="1"/>
          </p:cNvSpPr>
          <p:nvPr/>
        </p:nvSpPr>
        <p:spPr bwMode="auto">
          <a:xfrm>
            <a:off x="6781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8" name="Rectangle 50"/>
          <p:cNvSpPr>
            <a:spLocks noChangeArrowheads="1"/>
          </p:cNvSpPr>
          <p:nvPr/>
        </p:nvSpPr>
        <p:spPr bwMode="auto">
          <a:xfrm>
            <a:off x="7010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0" name="Rectangle 50"/>
          <p:cNvSpPr>
            <a:spLocks noChangeArrowheads="1"/>
          </p:cNvSpPr>
          <p:nvPr/>
        </p:nvSpPr>
        <p:spPr bwMode="auto">
          <a:xfrm>
            <a:off x="72390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2" name="Rectangle 50"/>
          <p:cNvSpPr>
            <a:spLocks noChangeArrowheads="1"/>
          </p:cNvSpPr>
          <p:nvPr/>
        </p:nvSpPr>
        <p:spPr bwMode="auto">
          <a:xfrm>
            <a:off x="74676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8" name="Rectangle 50"/>
          <p:cNvSpPr>
            <a:spLocks noChangeArrowheads="1"/>
          </p:cNvSpPr>
          <p:nvPr/>
        </p:nvSpPr>
        <p:spPr bwMode="auto">
          <a:xfrm>
            <a:off x="5410200" y="3735803"/>
            <a:ext cx="228600" cy="1143000"/>
          </a:xfrm>
          <a:prstGeom prst="rect">
            <a:avLst/>
          </a:prstGeom>
          <a:noFill/>
          <a:ln w="22225">
            <a:solidFill>
              <a:schemeClr val="tx1"/>
            </a:solidFill>
            <a:prstDash val="sysDash"/>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64" name="TextBox 463"/>
          <p:cNvSpPr txBox="1"/>
          <p:nvPr/>
        </p:nvSpPr>
        <p:spPr>
          <a:xfrm>
            <a:off x="7696200" y="3771899"/>
            <a:ext cx="1676400" cy="276999"/>
          </a:xfrm>
          <a:prstGeom prst="rect">
            <a:avLst/>
          </a:prstGeom>
          <a:noFill/>
        </p:spPr>
        <p:txBody>
          <a:bodyPr wrap="square" rtlCol="0">
            <a:spAutoFit/>
          </a:bodyPr>
          <a:lstStyle/>
          <a:p>
            <a:pPr fontAlgn="base">
              <a:spcBef>
                <a:spcPct val="0"/>
              </a:spcBef>
              <a:spcAft>
                <a:spcPct val="0"/>
              </a:spcAft>
            </a:pPr>
            <a:r>
              <a:rPr lang="en-US" sz="1200" b="1" dirty="0">
                <a:solidFill>
                  <a:srgbClr val="2D72C5"/>
                </a:solidFill>
                <a:latin typeface="Calibri"/>
              </a:rPr>
              <a:t>Accelerated Credits</a:t>
            </a:r>
          </a:p>
        </p:txBody>
      </p:sp>
      <p:sp>
        <p:nvSpPr>
          <p:cNvPr id="492" name="Text Box 54"/>
          <p:cNvSpPr txBox="1">
            <a:spLocks noChangeArrowheads="1"/>
          </p:cNvSpPr>
          <p:nvPr/>
        </p:nvSpPr>
        <p:spPr bwMode="auto">
          <a:xfrm rot="16200000">
            <a:off x="5513958" y="4343463"/>
            <a:ext cx="503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3" name="Text Box 54"/>
          <p:cNvSpPr txBox="1">
            <a:spLocks noChangeArrowheads="1"/>
          </p:cNvSpPr>
          <p:nvPr/>
        </p:nvSpPr>
        <p:spPr bwMode="auto">
          <a:xfrm rot="16200000">
            <a:off x="5742558" y="4343463"/>
            <a:ext cx="503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67" name="Rectangle 50"/>
          <p:cNvSpPr>
            <a:spLocks noChangeArrowheads="1"/>
          </p:cNvSpPr>
          <p:nvPr/>
        </p:nvSpPr>
        <p:spPr bwMode="auto">
          <a:xfrm>
            <a:off x="7696200" y="4539341"/>
            <a:ext cx="228600" cy="18288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12" name="XXXXXXXXXXXXXXXXXXXXXX"/>
          <p:cNvSpPr/>
          <p:nvPr/>
        </p:nvSpPr>
        <p:spPr>
          <a:xfrm>
            <a:off x="5395785" y="4036065"/>
            <a:ext cx="725531" cy="840734"/>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1" name="Rectangle 430"/>
          <p:cNvSpPr>
            <a:spLocks noChangeArrowheads="1"/>
          </p:cNvSpPr>
          <p:nvPr/>
        </p:nvSpPr>
        <p:spPr bwMode="auto">
          <a:xfrm>
            <a:off x="5410200" y="4071256"/>
            <a:ext cx="228600" cy="272143"/>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71" name="Rectangle 50"/>
          <p:cNvSpPr>
            <a:spLocks noChangeArrowheads="1"/>
          </p:cNvSpPr>
          <p:nvPr/>
        </p:nvSpPr>
        <p:spPr bwMode="auto">
          <a:xfrm>
            <a:off x="7696200" y="4659084"/>
            <a:ext cx="228600" cy="217715"/>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72" name="Rectangle 471"/>
          <p:cNvSpPr/>
          <p:nvPr/>
        </p:nvSpPr>
        <p:spPr>
          <a:xfrm>
            <a:off x="5971032" y="3886200"/>
            <a:ext cx="457200" cy="728340"/>
          </a:xfrm>
          <a:prstGeom prst="rect">
            <a:avLst/>
          </a:prstGeom>
          <a:noFill/>
        </p:spPr>
        <p:txBody>
          <a:bodyPr wrap="none" lIns="91440" tIns="45720" rIns="91440" bIns="45720">
            <a:noAutofit/>
            <a:scene3d>
              <a:camera prst="orthographicFront">
                <a:rot lat="0" lon="0" rev="0"/>
              </a:camera>
              <a:lightRig rig="threePt" dir="t"/>
            </a:scene3d>
            <a:sp3d>
              <a:bevelT w="0" h="0"/>
              <a:extrusionClr>
                <a:srgbClr val="00B050"/>
              </a:extrusionClr>
            </a:sp3d>
          </a:bodyPr>
          <a:lstStyle/>
          <a:p>
            <a:pPr algn="ctr" fontAlgn="base">
              <a:spcBef>
                <a:spcPct val="0"/>
              </a:spcBef>
              <a:spcAft>
                <a:spcPct val="0"/>
              </a:spcAft>
            </a:pPr>
            <a:r>
              <a:rPr lang="en-US" sz="5400" b="1" spc="-300" dirty="0">
                <a:ln w="12700" cmpd="sng">
                  <a:solidFill>
                    <a:srgbClr val="540800"/>
                  </a:solidFill>
                  <a:prstDash val="solid"/>
                  <a:miter lim="800000"/>
                </a:ln>
                <a:gradFill rotWithShape="1">
                  <a:gsLst>
                    <a:gs pos="0">
                      <a:srgbClr val="FF0000"/>
                    </a:gs>
                    <a:gs pos="35000">
                      <a:srgbClr val="FF4343"/>
                    </a:gs>
                    <a:gs pos="50000">
                      <a:srgbClr val="FF4343"/>
                    </a:gs>
                    <a:gs pos="80000">
                      <a:srgbClr val="FF0000"/>
                    </a:gs>
                    <a:gs pos="100000">
                      <a:srgbClr val="FF0000"/>
                    </a:gs>
                  </a:gsLst>
                  <a:lin ang="5400000"/>
                </a:gradFill>
                <a:effectLst>
                  <a:outerShdw blurRad="38100" dist="25400" dir="1800000" algn="tl" rotWithShape="0">
                    <a:prstClr val="black">
                      <a:alpha val="75000"/>
                    </a:prstClr>
                  </a:outerShdw>
                </a:effectLst>
                <a:latin typeface="Century Schoolbook" pitchFamily="18" charset="0"/>
              </a:rPr>
              <a:t>!</a:t>
            </a:r>
          </a:p>
        </p:txBody>
      </p:sp>
      <p:sp>
        <p:nvSpPr>
          <p:cNvPr id="488" name="Right Brace 487"/>
          <p:cNvSpPr/>
          <p:nvPr/>
        </p:nvSpPr>
        <p:spPr>
          <a:xfrm rot="16200000">
            <a:off x="6400800" y="2438400"/>
            <a:ext cx="304800" cy="2286000"/>
          </a:xfrm>
          <a:prstGeom prst="rightBrace">
            <a:avLst>
              <a:gd name="adj1" fmla="val 27381"/>
              <a:gd name="adj2" fmla="val 50000"/>
            </a:avLst>
          </a:prstGeom>
          <a:ln w="25400">
            <a:solidFill>
              <a:srgbClr val="2D72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9" name="TextBox 488"/>
          <p:cNvSpPr txBox="1"/>
          <p:nvPr/>
        </p:nvSpPr>
        <p:spPr>
          <a:xfrm>
            <a:off x="5410200" y="3200400"/>
            <a:ext cx="2286000" cy="276999"/>
          </a:xfrm>
          <a:prstGeom prst="rect">
            <a:avLst/>
          </a:prstGeom>
          <a:noFill/>
        </p:spPr>
        <p:txBody>
          <a:bodyPr wrap="square" rtlCol="0">
            <a:spAutoFit/>
          </a:bodyPr>
          <a:lstStyle/>
          <a:p>
            <a:pPr algn="ctr" fontAlgn="base">
              <a:spcBef>
                <a:spcPct val="0"/>
              </a:spcBef>
              <a:spcAft>
                <a:spcPct val="0"/>
              </a:spcAft>
            </a:pPr>
            <a:r>
              <a:rPr lang="en-US" sz="1200" b="1" dirty="0">
                <a:solidFill>
                  <a:srgbClr val="2D72C5"/>
                </a:solidFill>
                <a:latin typeface="Arial" pitchFamily="34" charset="0"/>
                <a:cs typeface="Arial" pitchFamily="34" charset="0"/>
              </a:rPr>
              <a:t>Tax Credit Period</a:t>
            </a:r>
          </a:p>
        </p:txBody>
      </p:sp>
      <p:sp>
        <p:nvSpPr>
          <p:cNvPr id="494" name="Text Box 54"/>
          <p:cNvSpPr txBox="1">
            <a:spLocks noChangeArrowheads="1"/>
          </p:cNvSpPr>
          <p:nvPr/>
        </p:nvSpPr>
        <p:spPr bwMode="auto">
          <a:xfrm rot="16200000">
            <a:off x="5867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5" name="Text Box 54"/>
          <p:cNvSpPr txBox="1">
            <a:spLocks noChangeArrowheads="1"/>
          </p:cNvSpPr>
          <p:nvPr/>
        </p:nvSpPr>
        <p:spPr bwMode="auto">
          <a:xfrm rot="16200000">
            <a:off x="6095937" y="4343464"/>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6" name="Text Box 54"/>
          <p:cNvSpPr txBox="1">
            <a:spLocks noChangeArrowheads="1"/>
          </p:cNvSpPr>
          <p:nvPr/>
        </p:nvSpPr>
        <p:spPr bwMode="auto">
          <a:xfrm rot="16200000">
            <a:off x="63245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7" name="Text Box 54"/>
          <p:cNvSpPr txBox="1">
            <a:spLocks noChangeArrowheads="1"/>
          </p:cNvSpPr>
          <p:nvPr/>
        </p:nvSpPr>
        <p:spPr bwMode="auto">
          <a:xfrm rot="16200000">
            <a:off x="6781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8" name="Text Box 54"/>
          <p:cNvSpPr txBox="1">
            <a:spLocks noChangeArrowheads="1"/>
          </p:cNvSpPr>
          <p:nvPr/>
        </p:nvSpPr>
        <p:spPr bwMode="auto">
          <a:xfrm rot="16200000">
            <a:off x="6553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9" name="Text Box 54"/>
          <p:cNvSpPr txBox="1">
            <a:spLocks noChangeArrowheads="1"/>
          </p:cNvSpPr>
          <p:nvPr/>
        </p:nvSpPr>
        <p:spPr bwMode="auto">
          <a:xfrm rot="16200000">
            <a:off x="7010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500" name="Text Box 54"/>
          <p:cNvSpPr txBox="1">
            <a:spLocks noChangeArrowheads="1"/>
          </p:cNvSpPr>
          <p:nvPr/>
        </p:nvSpPr>
        <p:spPr bwMode="auto">
          <a:xfrm rot="16200000">
            <a:off x="72389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grpSp>
        <p:nvGrpSpPr>
          <p:cNvPr id="98" name="Group 579"/>
          <p:cNvGrpSpPr/>
          <p:nvPr/>
        </p:nvGrpSpPr>
        <p:grpSpPr>
          <a:xfrm>
            <a:off x="5257800" y="4876799"/>
            <a:ext cx="4040580" cy="502553"/>
            <a:chOff x="4485903" y="5896098"/>
            <a:chExt cx="4040580" cy="502553"/>
          </a:xfrm>
        </p:grpSpPr>
        <p:sp>
          <p:nvSpPr>
            <p:cNvPr id="556" name="Text Box 35"/>
            <p:cNvSpPr txBox="1">
              <a:spLocks noChangeArrowheads="1"/>
            </p:cNvSpPr>
            <p:nvPr/>
          </p:nvSpPr>
          <p:spPr bwMode="auto">
            <a:xfrm>
              <a:off x="6638902"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10</a:t>
              </a:r>
            </a:p>
          </p:txBody>
        </p:sp>
        <p:sp>
          <p:nvSpPr>
            <p:cNvPr id="559" name="Text Box 37"/>
            <p:cNvSpPr txBox="1">
              <a:spLocks noChangeArrowheads="1"/>
            </p:cNvSpPr>
            <p:nvPr/>
          </p:nvSpPr>
          <p:spPr bwMode="auto">
            <a:xfrm>
              <a:off x="6411133"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9</a:t>
              </a:r>
            </a:p>
          </p:txBody>
        </p:sp>
        <p:sp>
          <p:nvSpPr>
            <p:cNvPr id="560" name="Text Box 39"/>
            <p:cNvSpPr txBox="1">
              <a:spLocks noChangeArrowheads="1"/>
            </p:cNvSpPr>
            <p:nvPr/>
          </p:nvSpPr>
          <p:spPr bwMode="auto">
            <a:xfrm>
              <a:off x="618336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8</a:t>
              </a:r>
            </a:p>
          </p:txBody>
        </p:sp>
        <p:sp>
          <p:nvSpPr>
            <p:cNvPr id="561" name="Text Box 41"/>
            <p:cNvSpPr txBox="1">
              <a:spLocks noChangeArrowheads="1"/>
            </p:cNvSpPr>
            <p:nvPr/>
          </p:nvSpPr>
          <p:spPr bwMode="auto">
            <a:xfrm>
              <a:off x="595559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7</a:t>
              </a:r>
            </a:p>
          </p:txBody>
        </p:sp>
        <p:sp>
          <p:nvSpPr>
            <p:cNvPr id="562" name="Text Box 43"/>
            <p:cNvSpPr txBox="1">
              <a:spLocks noChangeArrowheads="1"/>
            </p:cNvSpPr>
            <p:nvPr/>
          </p:nvSpPr>
          <p:spPr bwMode="auto">
            <a:xfrm>
              <a:off x="5727826"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6</a:t>
              </a:r>
            </a:p>
          </p:txBody>
        </p:sp>
        <p:sp>
          <p:nvSpPr>
            <p:cNvPr id="563" name="Text Box 45"/>
            <p:cNvSpPr txBox="1">
              <a:spLocks noChangeArrowheads="1"/>
            </p:cNvSpPr>
            <p:nvPr/>
          </p:nvSpPr>
          <p:spPr bwMode="auto">
            <a:xfrm>
              <a:off x="5500057"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5</a:t>
              </a:r>
            </a:p>
          </p:txBody>
        </p:sp>
        <p:sp>
          <p:nvSpPr>
            <p:cNvPr id="564" name="Text Box 47"/>
            <p:cNvSpPr txBox="1">
              <a:spLocks noChangeArrowheads="1"/>
            </p:cNvSpPr>
            <p:nvPr/>
          </p:nvSpPr>
          <p:spPr bwMode="auto">
            <a:xfrm>
              <a:off x="5272288" y="5911237"/>
              <a:ext cx="342900" cy="283464"/>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4</a:t>
              </a:r>
            </a:p>
          </p:txBody>
        </p:sp>
        <p:sp>
          <p:nvSpPr>
            <p:cNvPr id="565" name="Text Box 49"/>
            <p:cNvSpPr txBox="1">
              <a:spLocks noChangeArrowheads="1"/>
            </p:cNvSpPr>
            <p:nvPr/>
          </p:nvSpPr>
          <p:spPr bwMode="auto">
            <a:xfrm>
              <a:off x="504368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3</a:t>
              </a:r>
            </a:p>
          </p:txBody>
        </p:sp>
        <p:sp>
          <p:nvSpPr>
            <p:cNvPr id="566" name="Text Box 51"/>
            <p:cNvSpPr txBox="1">
              <a:spLocks noChangeArrowheads="1"/>
            </p:cNvSpPr>
            <p:nvPr/>
          </p:nvSpPr>
          <p:spPr bwMode="auto">
            <a:xfrm>
              <a:off x="480485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2</a:t>
              </a:r>
            </a:p>
          </p:txBody>
        </p:sp>
        <p:sp>
          <p:nvSpPr>
            <p:cNvPr id="567" name="Text Box 53"/>
            <p:cNvSpPr txBox="1">
              <a:spLocks noChangeArrowheads="1"/>
            </p:cNvSpPr>
            <p:nvPr/>
          </p:nvSpPr>
          <p:spPr bwMode="auto">
            <a:xfrm>
              <a:off x="6866671"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11</a:t>
              </a:r>
            </a:p>
          </p:txBody>
        </p:sp>
        <p:sp>
          <p:nvSpPr>
            <p:cNvPr id="568" name="Text Box 54"/>
            <p:cNvSpPr txBox="1">
              <a:spLocks noChangeArrowheads="1"/>
            </p:cNvSpPr>
            <p:nvPr/>
          </p:nvSpPr>
          <p:spPr bwMode="auto">
            <a:xfrm>
              <a:off x="45773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a:t>
              </a:r>
            </a:p>
          </p:txBody>
        </p:sp>
        <p:sp>
          <p:nvSpPr>
            <p:cNvPr id="569" name="TextBox 568"/>
            <p:cNvSpPr txBox="1"/>
            <p:nvPr/>
          </p:nvSpPr>
          <p:spPr>
            <a:xfrm>
              <a:off x="6009904" y="6121651"/>
              <a:ext cx="685800" cy="277000"/>
            </a:xfrm>
            <a:prstGeom prst="rect">
              <a:avLst/>
            </a:prstGeom>
            <a:noFill/>
          </p:spPr>
          <p:txBody>
            <a:bodyPr wrap="square" rtlCol="0">
              <a:spAutoFit/>
            </a:bodyPr>
            <a:lstStyle/>
            <a:p>
              <a:pPr algn="ctr" fontAlgn="base">
                <a:spcBef>
                  <a:spcPct val="0"/>
                </a:spcBef>
                <a:spcAft>
                  <a:spcPct val="0"/>
                </a:spcAft>
              </a:pPr>
              <a:r>
                <a:rPr lang="en-US" sz="1200" b="1" dirty="0">
                  <a:solidFill>
                    <a:prstClr val="black"/>
                  </a:solidFill>
                  <a:latin typeface="Arial" pitchFamily="34" charset="0"/>
                  <a:cs typeface="Arial" pitchFamily="34" charset="0"/>
                </a:rPr>
                <a:t>Year</a:t>
              </a:r>
            </a:p>
          </p:txBody>
        </p:sp>
        <p:sp>
          <p:nvSpPr>
            <p:cNvPr id="570" name="Text Box 53"/>
            <p:cNvSpPr txBox="1">
              <a:spLocks noChangeArrowheads="1"/>
            </p:cNvSpPr>
            <p:nvPr/>
          </p:nvSpPr>
          <p:spPr bwMode="auto">
            <a:xfrm>
              <a:off x="7094440"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12</a:t>
              </a:r>
            </a:p>
          </p:txBody>
        </p:sp>
        <p:sp>
          <p:nvSpPr>
            <p:cNvPr id="571" name="Text Box 53"/>
            <p:cNvSpPr txBox="1">
              <a:spLocks noChangeArrowheads="1"/>
            </p:cNvSpPr>
            <p:nvPr/>
          </p:nvSpPr>
          <p:spPr bwMode="auto">
            <a:xfrm>
              <a:off x="7322209"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13</a:t>
              </a:r>
            </a:p>
          </p:txBody>
        </p:sp>
        <p:sp>
          <p:nvSpPr>
            <p:cNvPr id="572" name="Text Box 53"/>
            <p:cNvSpPr txBox="1">
              <a:spLocks noChangeArrowheads="1"/>
            </p:cNvSpPr>
            <p:nvPr/>
          </p:nvSpPr>
          <p:spPr bwMode="auto">
            <a:xfrm>
              <a:off x="754997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14</a:t>
              </a:r>
            </a:p>
          </p:txBody>
        </p:sp>
        <p:sp>
          <p:nvSpPr>
            <p:cNvPr id="577" name="Text Box 53"/>
            <p:cNvSpPr txBox="1">
              <a:spLocks noChangeArrowheads="1"/>
            </p:cNvSpPr>
            <p:nvPr/>
          </p:nvSpPr>
          <p:spPr bwMode="auto">
            <a:xfrm>
              <a:off x="77777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15</a:t>
              </a:r>
            </a:p>
          </p:txBody>
        </p:sp>
        <p:sp>
          <p:nvSpPr>
            <p:cNvPr id="578" name="Line 55"/>
            <p:cNvSpPr>
              <a:spLocks noChangeShapeType="1"/>
            </p:cNvSpPr>
            <p:nvPr/>
          </p:nvSpPr>
          <p:spPr bwMode="auto">
            <a:xfrm>
              <a:off x="4485903" y="5896098"/>
              <a:ext cx="4040580" cy="0"/>
            </a:xfrm>
            <a:prstGeom prst="line">
              <a:avLst/>
            </a:prstGeom>
            <a:noFill/>
            <a:ln w="69850">
              <a:solidFill>
                <a:schemeClr val="tx1"/>
              </a:solidFill>
              <a:round/>
              <a:headEnd/>
              <a:tailEnd/>
            </a:ln>
          </p:spPr>
          <p:txBody>
            <a:bodyPr/>
            <a:lstStyle/>
            <a:p>
              <a:pPr algn="ctr" fontAlgn="base">
                <a:spcBef>
                  <a:spcPct val="0"/>
                </a:spcBef>
                <a:spcAft>
                  <a:spcPct val="0"/>
                </a:spcAft>
              </a:pPr>
              <a:endParaRPr lang="en-US" sz="1100" dirty="0">
                <a:solidFill>
                  <a:prstClr val="black"/>
                </a:solidFill>
                <a:latin typeface="Arial" pitchFamily="34" charset="0"/>
                <a:cs typeface="Arial" pitchFamily="34" charset="0"/>
              </a:endParaRPr>
            </a:p>
          </p:txBody>
        </p:sp>
      </p:grpSp>
      <p:sp>
        <p:nvSpPr>
          <p:cNvPr id="501" name="Rectangle 50"/>
          <p:cNvSpPr>
            <a:spLocks noChangeArrowheads="1"/>
          </p:cNvSpPr>
          <p:nvPr/>
        </p:nvSpPr>
        <p:spPr bwMode="auto">
          <a:xfrm>
            <a:off x="58674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502" name="Rectangle 50"/>
          <p:cNvSpPr>
            <a:spLocks noChangeArrowheads="1"/>
          </p:cNvSpPr>
          <p:nvPr/>
        </p:nvSpPr>
        <p:spPr bwMode="auto">
          <a:xfrm>
            <a:off x="56388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503" name="Rectangle 50"/>
          <p:cNvSpPr>
            <a:spLocks noChangeArrowheads="1"/>
          </p:cNvSpPr>
          <p:nvPr/>
        </p:nvSpPr>
        <p:spPr bwMode="auto">
          <a:xfrm>
            <a:off x="60960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504" name="Rectangle 50"/>
          <p:cNvSpPr>
            <a:spLocks noChangeArrowheads="1"/>
          </p:cNvSpPr>
          <p:nvPr/>
        </p:nvSpPr>
        <p:spPr bwMode="auto">
          <a:xfrm>
            <a:off x="63246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srgbClr val="2D72C5"/>
              </a:solidFill>
            </a:endParaRPr>
          </a:p>
        </p:txBody>
      </p:sp>
      <p:sp>
        <p:nvSpPr>
          <p:cNvPr id="505" name="Rectangle 50"/>
          <p:cNvSpPr>
            <a:spLocks noChangeArrowheads="1"/>
          </p:cNvSpPr>
          <p:nvPr/>
        </p:nvSpPr>
        <p:spPr bwMode="auto">
          <a:xfrm>
            <a:off x="65532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514" name="Rectangle 50"/>
          <p:cNvSpPr>
            <a:spLocks noChangeArrowheads="1"/>
          </p:cNvSpPr>
          <p:nvPr/>
        </p:nvSpPr>
        <p:spPr bwMode="auto">
          <a:xfrm>
            <a:off x="67818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srgbClr val="2D72C5"/>
              </a:solidFill>
            </a:endParaRPr>
          </a:p>
        </p:txBody>
      </p:sp>
      <p:sp>
        <p:nvSpPr>
          <p:cNvPr id="516" name="Rectangle 50"/>
          <p:cNvSpPr>
            <a:spLocks noChangeArrowheads="1"/>
          </p:cNvSpPr>
          <p:nvPr/>
        </p:nvSpPr>
        <p:spPr bwMode="auto">
          <a:xfrm>
            <a:off x="70104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518" name="Rectangle 50"/>
          <p:cNvSpPr>
            <a:spLocks noChangeArrowheads="1"/>
          </p:cNvSpPr>
          <p:nvPr/>
        </p:nvSpPr>
        <p:spPr bwMode="auto">
          <a:xfrm>
            <a:off x="72390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527" name="Rectangle 50"/>
          <p:cNvSpPr>
            <a:spLocks noChangeArrowheads="1"/>
          </p:cNvSpPr>
          <p:nvPr/>
        </p:nvSpPr>
        <p:spPr bwMode="auto">
          <a:xfrm>
            <a:off x="74676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528" name="Text Box 54"/>
          <p:cNvSpPr txBox="1">
            <a:spLocks noChangeArrowheads="1"/>
          </p:cNvSpPr>
          <p:nvPr/>
        </p:nvSpPr>
        <p:spPr bwMode="auto">
          <a:xfrm rot="16200000">
            <a:off x="54609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30" name="Text Box 54"/>
          <p:cNvSpPr txBox="1">
            <a:spLocks noChangeArrowheads="1"/>
          </p:cNvSpPr>
          <p:nvPr/>
        </p:nvSpPr>
        <p:spPr bwMode="auto">
          <a:xfrm rot="16200000">
            <a:off x="56895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31" name="Text Box 54"/>
          <p:cNvSpPr txBox="1">
            <a:spLocks noChangeArrowheads="1"/>
          </p:cNvSpPr>
          <p:nvPr/>
        </p:nvSpPr>
        <p:spPr bwMode="auto">
          <a:xfrm rot="16200000">
            <a:off x="5918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32" name="Text Box 54"/>
          <p:cNvSpPr txBox="1">
            <a:spLocks noChangeArrowheads="1"/>
          </p:cNvSpPr>
          <p:nvPr/>
        </p:nvSpPr>
        <p:spPr bwMode="auto">
          <a:xfrm rot="16200000">
            <a:off x="61467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33" name="Text Box 54"/>
          <p:cNvSpPr txBox="1">
            <a:spLocks noChangeArrowheads="1"/>
          </p:cNvSpPr>
          <p:nvPr/>
        </p:nvSpPr>
        <p:spPr bwMode="auto">
          <a:xfrm rot="16200000">
            <a:off x="63753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34" name="Text Box 54"/>
          <p:cNvSpPr txBox="1">
            <a:spLocks noChangeArrowheads="1"/>
          </p:cNvSpPr>
          <p:nvPr/>
        </p:nvSpPr>
        <p:spPr bwMode="auto">
          <a:xfrm rot="16200000">
            <a:off x="66039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35" name="Text Box 54"/>
          <p:cNvSpPr txBox="1">
            <a:spLocks noChangeArrowheads="1"/>
          </p:cNvSpPr>
          <p:nvPr/>
        </p:nvSpPr>
        <p:spPr bwMode="auto">
          <a:xfrm rot="16200000">
            <a:off x="68325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36" name="Text Box 54"/>
          <p:cNvSpPr txBox="1">
            <a:spLocks noChangeArrowheads="1"/>
          </p:cNvSpPr>
          <p:nvPr/>
        </p:nvSpPr>
        <p:spPr bwMode="auto">
          <a:xfrm rot="16200000">
            <a:off x="7061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37" name="Text Box 54"/>
          <p:cNvSpPr txBox="1">
            <a:spLocks noChangeArrowheads="1"/>
          </p:cNvSpPr>
          <p:nvPr/>
        </p:nvSpPr>
        <p:spPr bwMode="auto">
          <a:xfrm rot="16200000">
            <a:off x="72897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383" name="Rectangle 50"/>
          <p:cNvSpPr>
            <a:spLocks noChangeArrowheads="1"/>
          </p:cNvSpPr>
          <p:nvPr/>
        </p:nvSpPr>
        <p:spPr bwMode="auto">
          <a:xfrm>
            <a:off x="5410200" y="4114799"/>
            <a:ext cx="685800" cy="736644"/>
          </a:xfrm>
          <a:custGeom>
            <a:avLst/>
            <a:gdLst/>
            <a:ahLst/>
            <a:cxnLst/>
            <a:rect l="l" t="t" r="r" b="b"/>
            <a:pathLst>
              <a:path w="685800" h="736644">
                <a:moveTo>
                  <a:pt x="228600" y="0"/>
                </a:moveTo>
                <a:lnTo>
                  <a:pt x="457200" y="0"/>
                </a:lnTo>
                <a:lnTo>
                  <a:pt x="685800" y="0"/>
                </a:lnTo>
                <a:lnTo>
                  <a:pt x="685800" y="736644"/>
                </a:lnTo>
                <a:lnTo>
                  <a:pt x="0" y="736644"/>
                </a:lnTo>
                <a:lnTo>
                  <a:pt x="0" y="219718"/>
                </a:lnTo>
                <a:lnTo>
                  <a:pt x="228600" y="219718"/>
                </a:lnTo>
                <a:close/>
              </a:path>
            </a:pathLst>
          </a:custGeom>
          <a:noFill/>
          <a:ln w="41275">
            <a:solidFill>
              <a:srgbClr val="01FF3D"/>
            </a:solidFill>
            <a:miter lim="800000"/>
            <a:headEnd/>
            <a:tailEnd/>
          </a:ln>
          <a:effectLst>
            <a:glow rad="63500">
              <a:srgbClr val="01FF3D">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393" name="TextBox 392"/>
          <p:cNvSpPr txBox="1"/>
          <p:nvPr/>
        </p:nvSpPr>
        <p:spPr>
          <a:xfrm rot="21444658">
            <a:off x="6333362" y="4217115"/>
            <a:ext cx="2363234" cy="441339"/>
          </a:xfrm>
          <a:prstGeom prst="rect">
            <a:avLst/>
          </a:prstGeom>
          <a:noFill/>
        </p:spPr>
        <p:txBody>
          <a:bodyPr wrap="square" rtlCol="0">
            <a:spAutoFit/>
          </a:bodyPr>
          <a:lstStyle/>
          <a:p>
            <a:pPr fontAlgn="base">
              <a:lnSpc>
                <a:spcPct val="80000"/>
              </a:lnSpc>
              <a:spcBef>
                <a:spcPct val="0"/>
              </a:spcBef>
              <a:spcAft>
                <a:spcPct val="0"/>
              </a:spcAft>
            </a:pPr>
            <a:r>
              <a:rPr lang="en-US" sz="1400" b="1" dirty="0">
                <a:solidFill>
                  <a:srgbClr val="00E20B"/>
                </a:solidFill>
                <a:latin typeface="Calibri"/>
              </a:rPr>
              <a:t>Earned Credits are not in danger of being recaptured </a:t>
            </a:r>
          </a:p>
        </p:txBody>
      </p:sp>
      <p:sp>
        <p:nvSpPr>
          <p:cNvPr id="382" name="Rectangle 381"/>
          <p:cNvSpPr>
            <a:spLocks noChangeArrowheads="1"/>
          </p:cNvSpPr>
          <p:nvPr/>
        </p:nvSpPr>
        <p:spPr bwMode="auto">
          <a:xfrm>
            <a:off x="5410200" y="4071256"/>
            <a:ext cx="228600" cy="272143"/>
          </a:xfrm>
          <a:prstGeom prst="rect">
            <a:avLst/>
          </a:prstGeom>
          <a:noFill/>
          <a:ln w="47625">
            <a:solidFill>
              <a:srgbClr val="FEF30E"/>
            </a:solidFill>
            <a:miter lim="800000"/>
            <a:headEnd/>
            <a:tailEnd/>
          </a:ln>
          <a:effectLst>
            <a:glow rad="63500">
              <a:srgbClr val="FEF30E">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384" name="Rectangle 50"/>
          <p:cNvSpPr>
            <a:spLocks noChangeArrowheads="1"/>
          </p:cNvSpPr>
          <p:nvPr/>
        </p:nvSpPr>
        <p:spPr bwMode="auto">
          <a:xfrm>
            <a:off x="7696200" y="4539342"/>
            <a:ext cx="228600" cy="119743"/>
          </a:xfrm>
          <a:custGeom>
            <a:avLst/>
            <a:gdLst/>
            <a:ahLst/>
            <a:cxnLst/>
            <a:rect l="l" t="t" r="r" b="b"/>
            <a:pathLst>
              <a:path w="228600" h="119743">
                <a:moveTo>
                  <a:pt x="0" y="0"/>
                </a:moveTo>
                <a:lnTo>
                  <a:pt x="228600" y="0"/>
                </a:lnTo>
                <a:lnTo>
                  <a:pt x="228600" y="119743"/>
                </a:lnTo>
                <a:lnTo>
                  <a:pt x="0" y="119743"/>
                </a:lnTo>
                <a:close/>
              </a:path>
            </a:pathLst>
          </a:custGeom>
          <a:noFill/>
          <a:ln w="47625">
            <a:solidFill>
              <a:srgbClr val="FEF30E"/>
            </a:solidFill>
            <a:miter lim="800000"/>
            <a:headEnd/>
            <a:tailEnd/>
          </a:ln>
          <a:effectLst>
            <a:glow rad="63500">
              <a:srgbClr val="FEF30E">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386" name="Rectangle 50"/>
          <p:cNvSpPr>
            <a:spLocks noChangeArrowheads="1"/>
          </p:cNvSpPr>
          <p:nvPr/>
        </p:nvSpPr>
        <p:spPr bwMode="auto">
          <a:xfrm>
            <a:off x="5638800" y="3733799"/>
            <a:ext cx="2057400" cy="381000"/>
          </a:xfrm>
          <a:custGeom>
            <a:avLst/>
            <a:gdLst/>
            <a:ahLst/>
            <a:cxnLst/>
            <a:rect l="l" t="t" r="r" b="b"/>
            <a:pathLst>
              <a:path w="2057400" h="381000">
                <a:moveTo>
                  <a:pt x="0" y="0"/>
                </a:moveTo>
                <a:lnTo>
                  <a:pt x="228600" y="0"/>
                </a:lnTo>
                <a:lnTo>
                  <a:pt x="457200" y="0"/>
                </a:lnTo>
                <a:lnTo>
                  <a:pt x="685800" y="0"/>
                </a:lnTo>
                <a:lnTo>
                  <a:pt x="914400" y="0"/>
                </a:lnTo>
                <a:lnTo>
                  <a:pt x="1143000" y="0"/>
                </a:lnTo>
                <a:lnTo>
                  <a:pt x="1371600" y="0"/>
                </a:lnTo>
                <a:lnTo>
                  <a:pt x="1600200" y="0"/>
                </a:lnTo>
                <a:lnTo>
                  <a:pt x="1828800" y="0"/>
                </a:lnTo>
                <a:lnTo>
                  <a:pt x="2057400" y="0"/>
                </a:lnTo>
                <a:lnTo>
                  <a:pt x="2057400" y="381000"/>
                </a:lnTo>
                <a:lnTo>
                  <a:pt x="1828800" y="381000"/>
                </a:lnTo>
                <a:lnTo>
                  <a:pt x="1600200" y="381000"/>
                </a:lnTo>
                <a:lnTo>
                  <a:pt x="1371600" y="381000"/>
                </a:lnTo>
                <a:lnTo>
                  <a:pt x="1143000" y="381000"/>
                </a:lnTo>
                <a:lnTo>
                  <a:pt x="914400" y="381000"/>
                </a:lnTo>
                <a:lnTo>
                  <a:pt x="685800" y="381000"/>
                </a:lnTo>
                <a:lnTo>
                  <a:pt x="457200" y="381000"/>
                </a:lnTo>
                <a:lnTo>
                  <a:pt x="228600" y="381000"/>
                </a:lnTo>
                <a:lnTo>
                  <a:pt x="0" y="381000"/>
                </a:lnTo>
                <a:close/>
              </a:path>
            </a:pathLst>
          </a:custGeom>
          <a:noFill/>
          <a:ln w="47625">
            <a:solidFill>
              <a:srgbClr val="FEF30E"/>
            </a:solidFill>
            <a:miter lim="800000"/>
            <a:headEnd/>
            <a:tailEnd/>
          </a:ln>
          <a:effectLst>
            <a:glow rad="63500">
              <a:srgbClr val="FEF30E">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427" name="TextBox 426"/>
          <p:cNvSpPr txBox="1"/>
          <p:nvPr/>
        </p:nvSpPr>
        <p:spPr>
          <a:xfrm rot="21376345">
            <a:off x="5226763" y="3360667"/>
            <a:ext cx="3151998" cy="338554"/>
          </a:xfrm>
          <a:prstGeom prst="rect">
            <a:avLst/>
          </a:prstGeom>
          <a:noFill/>
        </p:spPr>
        <p:txBody>
          <a:bodyPr wrap="square" rtlCol="0">
            <a:spAutoFit/>
          </a:bodyPr>
          <a:lstStyle/>
          <a:p>
            <a:pPr fontAlgn="base">
              <a:spcBef>
                <a:spcPct val="0"/>
              </a:spcBef>
              <a:spcAft>
                <a:spcPct val="0"/>
              </a:spcAft>
            </a:pPr>
            <a:r>
              <a:rPr lang="en-US" sz="1600" b="1" dirty="0">
                <a:solidFill>
                  <a:srgbClr val="FEF30E"/>
                </a:solidFill>
                <a:effectLst>
                  <a:glow rad="101600">
                    <a:schemeClr val="tx1">
                      <a:alpha val="64000"/>
                    </a:schemeClr>
                  </a:glow>
                </a:effectLst>
                <a:latin typeface="Calibri"/>
              </a:rPr>
              <a:t>Credits Eligible to be Recaptured</a:t>
            </a:r>
          </a:p>
        </p:txBody>
      </p:sp>
      <p:grpSp>
        <p:nvGrpSpPr>
          <p:cNvPr id="428" name="Group 2"/>
          <p:cNvGrpSpPr>
            <a:grpSpLocks/>
          </p:cNvGrpSpPr>
          <p:nvPr/>
        </p:nvGrpSpPr>
        <p:grpSpPr bwMode="auto">
          <a:xfrm>
            <a:off x="8089894" y="3012878"/>
            <a:ext cx="676271" cy="682204"/>
            <a:chOff x="219" y="781"/>
            <a:chExt cx="2230" cy="2250"/>
          </a:xfrm>
        </p:grpSpPr>
        <p:grpSp>
          <p:nvGrpSpPr>
            <p:cNvPr id="433" name="Group 3"/>
            <p:cNvGrpSpPr>
              <a:grpSpLocks/>
            </p:cNvGrpSpPr>
            <p:nvPr/>
          </p:nvGrpSpPr>
          <p:grpSpPr bwMode="auto">
            <a:xfrm>
              <a:off x="215" y="781"/>
              <a:ext cx="2230" cy="2250"/>
              <a:chOff x="848" y="152"/>
              <a:chExt cx="3980" cy="4015"/>
            </a:xfrm>
          </p:grpSpPr>
          <p:sp>
            <p:nvSpPr>
              <p:cNvPr id="438" name="Freeform 4"/>
              <p:cNvSpPr>
                <a:spLocks/>
              </p:cNvSpPr>
              <p:nvPr/>
            </p:nvSpPr>
            <p:spPr bwMode="auto">
              <a:xfrm>
                <a:off x="1090" y="297"/>
                <a:ext cx="3738" cy="3870"/>
              </a:xfrm>
              <a:custGeom>
                <a:avLst/>
                <a:gdLst/>
                <a:ahLst/>
                <a:cxnLst>
                  <a:cxn ang="0">
                    <a:pos x="1895" y="3875"/>
                  </a:cxn>
                  <a:cxn ang="0">
                    <a:pos x="2960" y="3875"/>
                  </a:cxn>
                  <a:cxn ang="0">
                    <a:pos x="3347" y="3875"/>
                  </a:cxn>
                  <a:cxn ang="0">
                    <a:pos x="3540" y="3851"/>
                  </a:cxn>
                  <a:cxn ang="0">
                    <a:pos x="3709" y="3730"/>
                  </a:cxn>
                  <a:cxn ang="0">
                    <a:pos x="3734" y="3560"/>
                  </a:cxn>
                  <a:cxn ang="0">
                    <a:pos x="3709" y="3415"/>
                  </a:cxn>
                  <a:cxn ang="0">
                    <a:pos x="3516" y="3004"/>
                  </a:cxn>
                  <a:cxn ang="0">
                    <a:pos x="3226" y="2399"/>
                  </a:cxn>
                  <a:cxn ang="0">
                    <a:pos x="2935" y="1818"/>
                  </a:cxn>
                  <a:cxn ang="0">
                    <a:pos x="2621" y="1165"/>
                  </a:cxn>
                  <a:cxn ang="0">
                    <a:pos x="2331" y="560"/>
                  </a:cxn>
                  <a:cxn ang="0">
                    <a:pos x="2161" y="198"/>
                  </a:cxn>
                  <a:cxn ang="0">
                    <a:pos x="2064" y="101"/>
                  </a:cxn>
                  <a:cxn ang="0">
                    <a:pos x="1968" y="28"/>
                  </a:cxn>
                  <a:cxn ang="0">
                    <a:pos x="1822" y="4"/>
                  </a:cxn>
                  <a:cxn ang="0">
                    <a:pos x="1701" y="52"/>
                  </a:cxn>
                  <a:cxn ang="0">
                    <a:pos x="1581" y="173"/>
                  </a:cxn>
                  <a:cxn ang="0">
                    <a:pos x="1435" y="488"/>
                  </a:cxn>
                  <a:cxn ang="0">
                    <a:pos x="613" y="2230"/>
                  </a:cxn>
                  <a:cxn ang="0">
                    <a:pos x="298" y="2907"/>
                  </a:cxn>
                  <a:cxn ang="0">
                    <a:pos x="177" y="3173"/>
                  </a:cxn>
                  <a:cxn ang="0">
                    <a:pos x="81" y="3367"/>
                  </a:cxn>
                  <a:cxn ang="0">
                    <a:pos x="32" y="3488"/>
                  </a:cxn>
                  <a:cxn ang="0">
                    <a:pos x="8" y="3633"/>
                  </a:cxn>
                  <a:cxn ang="0">
                    <a:pos x="81" y="3754"/>
                  </a:cxn>
                  <a:cxn ang="0">
                    <a:pos x="177" y="3851"/>
                  </a:cxn>
                  <a:cxn ang="0">
                    <a:pos x="274" y="3875"/>
                  </a:cxn>
                  <a:cxn ang="0">
                    <a:pos x="855" y="3875"/>
                  </a:cxn>
                  <a:cxn ang="0">
                    <a:pos x="1895" y="3875"/>
                  </a:cxn>
                </a:cxnLst>
                <a:rect l="0" t="0" r="r" b="b"/>
                <a:pathLst>
                  <a:path w="3745" h="3879">
                    <a:moveTo>
                      <a:pt x="1895" y="3875"/>
                    </a:moveTo>
                    <a:cubicBezTo>
                      <a:pt x="2246" y="3875"/>
                      <a:pt x="2718" y="3875"/>
                      <a:pt x="2960" y="3875"/>
                    </a:cubicBezTo>
                    <a:cubicBezTo>
                      <a:pt x="3202" y="3875"/>
                      <a:pt x="3250" y="3879"/>
                      <a:pt x="3347" y="3875"/>
                    </a:cubicBezTo>
                    <a:cubicBezTo>
                      <a:pt x="3444" y="3871"/>
                      <a:pt x="3480" y="3875"/>
                      <a:pt x="3540" y="3851"/>
                    </a:cubicBezTo>
                    <a:cubicBezTo>
                      <a:pt x="3600" y="3827"/>
                      <a:pt x="3677" y="3778"/>
                      <a:pt x="3709" y="3730"/>
                    </a:cubicBezTo>
                    <a:cubicBezTo>
                      <a:pt x="3741" y="3682"/>
                      <a:pt x="3734" y="3612"/>
                      <a:pt x="3734" y="3560"/>
                    </a:cubicBezTo>
                    <a:cubicBezTo>
                      <a:pt x="3734" y="3508"/>
                      <a:pt x="3745" y="3508"/>
                      <a:pt x="3709" y="3415"/>
                    </a:cubicBezTo>
                    <a:cubicBezTo>
                      <a:pt x="3673" y="3322"/>
                      <a:pt x="3596" y="3173"/>
                      <a:pt x="3516" y="3004"/>
                    </a:cubicBezTo>
                    <a:cubicBezTo>
                      <a:pt x="3436" y="2835"/>
                      <a:pt x="3323" y="2597"/>
                      <a:pt x="3226" y="2399"/>
                    </a:cubicBezTo>
                    <a:cubicBezTo>
                      <a:pt x="3129" y="2201"/>
                      <a:pt x="3036" y="2024"/>
                      <a:pt x="2935" y="1818"/>
                    </a:cubicBezTo>
                    <a:cubicBezTo>
                      <a:pt x="2834" y="1612"/>
                      <a:pt x="2722" y="1375"/>
                      <a:pt x="2621" y="1165"/>
                    </a:cubicBezTo>
                    <a:cubicBezTo>
                      <a:pt x="2520" y="955"/>
                      <a:pt x="2408" y="721"/>
                      <a:pt x="2331" y="560"/>
                    </a:cubicBezTo>
                    <a:cubicBezTo>
                      <a:pt x="2254" y="399"/>
                      <a:pt x="2205" y="274"/>
                      <a:pt x="2161" y="198"/>
                    </a:cubicBezTo>
                    <a:cubicBezTo>
                      <a:pt x="2117" y="122"/>
                      <a:pt x="2096" y="129"/>
                      <a:pt x="2064" y="101"/>
                    </a:cubicBezTo>
                    <a:cubicBezTo>
                      <a:pt x="2032" y="73"/>
                      <a:pt x="2008" y="44"/>
                      <a:pt x="1968" y="28"/>
                    </a:cubicBezTo>
                    <a:cubicBezTo>
                      <a:pt x="1928" y="12"/>
                      <a:pt x="1866" y="0"/>
                      <a:pt x="1822" y="4"/>
                    </a:cubicBezTo>
                    <a:cubicBezTo>
                      <a:pt x="1778" y="8"/>
                      <a:pt x="1741" y="24"/>
                      <a:pt x="1701" y="52"/>
                    </a:cubicBezTo>
                    <a:cubicBezTo>
                      <a:pt x="1661" y="80"/>
                      <a:pt x="1625" y="100"/>
                      <a:pt x="1581" y="173"/>
                    </a:cubicBezTo>
                    <a:cubicBezTo>
                      <a:pt x="1537" y="246"/>
                      <a:pt x="1596" y="145"/>
                      <a:pt x="1435" y="488"/>
                    </a:cubicBezTo>
                    <a:cubicBezTo>
                      <a:pt x="1274" y="831"/>
                      <a:pt x="802" y="1827"/>
                      <a:pt x="613" y="2230"/>
                    </a:cubicBezTo>
                    <a:cubicBezTo>
                      <a:pt x="424" y="2633"/>
                      <a:pt x="371" y="2750"/>
                      <a:pt x="298" y="2907"/>
                    </a:cubicBezTo>
                    <a:cubicBezTo>
                      <a:pt x="225" y="3064"/>
                      <a:pt x="213" y="3096"/>
                      <a:pt x="177" y="3173"/>
                    </a:cubicBezTo>
                    <a:cubicBezTo>
                      <a:pt x="141" y="3250"/>
                      <a:pt x="105" y="3315"/>
                      <a:pt x="81" y="3367"/>
                    </a:cubicBezTo>
                    <a:cubicBezTo>
                      <a:pt x="57" y="3419"/>
                      <a:pt x="44" y="3444"/>
                      <a:pt x="32" y="3488"/>
                    </a:cubicBezTo>
                    <a:cubicBezTo>
                      <a:pt x="20" y="3532"/>
                      <a:pt x="0" y="3589"/>
                      <a:pt x="8" y="3633"/>
                    </a:cubicBezTo>
                    <a:cubicBezTo>
                      <a:pt x="16" y="3677"/>
                      <a:pt x="53" y="3718"/>
                      <a:pt x="81" y="3754"/>
                    </a:cubicBezTo>
                    <a:cubicBezTo>
                      <a:pt x="109" y="3790"/>
                      <a:pt x="145" y="3831"/>
                      <a:pt x="177" y="3851"/>
                    </a:cubicBezTo>
                    <a:cubicBezTo>
                      <a:pt x="209" y="3871"/>
                      <a:pt x="161" y="3871"/>
                      <a:pt x="274" y="3875"/>
                    </a:cubicBezTo>
                    <a:cubicBezTo>
                      <a:pt x="387" y="3879"/>
                      <a:pt x="585" y="3875"/>
                      <a:pt x="855" y="3875"/>
                    </a:cubicBezTo>
                    <a:cubicBezTo>
                      <a:pt x="1125" y="3875"/>
                      <a:pt x="1544" y="3875"/>
                      <a:pt x="1895" y="3875"/>
                    </a:cubicBezTo>
                    <a:close/>
                  </a:path>
                </a:pathLst>
              </a:custGeom>
              <a:solidFill>
                <a:srgbClr val="26263A">
                  <a:alpha val="75000"/>
                </a:srgbClr>
              </a:solidFill>
              <a:ln w="0">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40" name="Freeform 5"/>
              <p:cNvSpPr>
                <a:spLocks/>
              </p:cNvSpPr>
              <p:nvPr/>
            </p:nvSpPr>
            <p:spPr bwMode="auto">
              <a:xfrm>
                <a:off x="876" y="152"/>
                <a:ext cx="3738" cy="3870"/>
              </a:xfrm>
              <a:custGeom>
                <a:avLst/>
                <a:gdLst/>
                <a:ahLst/>
                <a:cxnLst>
                  <a:cxn ang="0">
                    <a:pos x="1895" y="3875"/>
                  </a:cxn>
                  <a:cxn ang="0">
                    <a:pos x="2960" y="3875"/>
                  </a:cxn>
                  <a:cxn ang="0">
                    <a:pos x="3347" y="3875"/>
                  </a:cxn>
                  <a:cxn ang="0">
                    <a:pos x="3540" y="3851"/>
                  </a:cxn>
                  <a:cxn ang="0">
                    <a:pos x="3709" y="3730"/>
                  </a:cxn>
                  <a:cxn ang="0">
                    <a:pos x="3734" y="3560"/>
                  </a:cxn>
                  <a:cxn ang="0">
                    <a:pos x="3709" y="3415"/>
                  </a:cxn>
                  <a:cxn ang="0">
                    <a:pos x="3516" y="3004"/>
                  </a:cxn>
                  <a:cxn ang="0">
                    <a:pos x="3226" y="2399"/>
                  </a:cxn>
                  <a:cxn ang="0">
                    <a:pos x="2935" y="1818"/>
                  </a:cxn>
                  <a:cxn ang="0">
                    <a:pos x="2621" y="1165"/>
                  </a:cxn>
                  <a:cxn ang="0">
                    <a:pos x="2331" y="560"/>
                  </a:cxn>
                  <a:cxn ang="0">
                    <a:pos x="2161" y="198"/>
                  </a:cxn>
                  <a:cxn ang="0">
                    <a:pos x="2064" y="101"/>
                  </a:cxn>
                  <a:cxn ang="0">
                    <a:pos x="1968" y="28"/>
                  </a:cxn>
                  <a:cxn ang="0">
                    <a:pos x="1822" y="4"/>
                  </a:cxn>
                  <a:cxn ang="0">
                    <a:pos x="1701" y="52"/>
                  </a:cxn>
                  <a:cxn ang="0">
                    <a:pos x="1581" y="173"/>
                  </a:cxn>
                  <a:cxn ang="0">
                    <a:pos x="1435" y="488"/>
                  </a:cxn>
                  <a:cxn ang="0">
                    <a:pos x="613" y="2230"/>
                  </a:cxn>
                  <a:cxn ang="0">
                    <a:pos x="298" y="2907"/>
                  </a:cxn>
                  <a:cxn ang="0">
                    <a:pos x="177" y="3173"/>
                  </a:cxn>
                  <a:cxn ang="0">
                    <a:pos x="81" y="3367"/>
                  </a:cxn>
                  <a:cxn ang="0">
                    <a:pos x="32" y="3488"/>
                  </a:cxn>
                  <a:cxn ang="0">
                    <a:pos x="8" y="3633"/>
                  </a:cxn>
                  <a:cxn ang="0">
                    <a:pos x="81" y="3754"/>
                  </a:cxn>
                  <a:cxn ang="0">
                    <a:pos x="177" y="3851"/>
                  </a:cxn>
                  <a:cxn ang="0">
                    <a:pos x="274" y="3875"/>
                  </a:cxn>
                  <a:cxn ang="0">
                    <a:pos x="855" y="3875"/>
                  </a:cxn>
                  <a:cxn ang="0">
                    <a:pos x="1895" y="3875"/>
                  </a:cxn>
                </a:cxnLst>
                <a:rect l="0" t="0" r="r" b="b"/>
                <a:pathLst>
                  <a:path w="3745" h="3879">
                    <a:moveTo>
                      <a:pt x="1895" y="3875"/>
                    </a:moveTo>
                    <a:cubicBezTo>
                      <a:pt x="2246" y="3875"/>
                      <a:pt x="2718" y="3875"/>
                      <a:pt x="2960" y="3875"/>
                    </a:cubicBezTo>
                    <a:cubicBezTo>
                      <a:pt x="3202" y="3875"/>
                      <a:pt x="3250" y="3879"/>
                      <a:pt x="3347" y="3875"/>
                    </a:cubicBezTo>
                    <a:cubicBezTo>
                      <a:pt x="3444" y="3871"/>
                      <a:pt x="3480" y="3875"/>
                      <a:pt x="3540" y="3851"/>
                    </a:cubicBezTo>
                    <a:cubicBezTo>
                      <a:pt x="3600" y="3827"/>
                      <a:pt x="3677" y="3778"/>
                      <a:pt x="3709" y="3730"/>
                    </a:cubicBezTo>
                    <a:cubicBezTo>
                      <a:pt x="3741" y="3682"/>
                      <a:pt x="3734" y="3612"/>
                      <a:pt x="3734" y="3560"/>
                    </a:cubicBezTo>
                    <a:cubicBezTo>
                      <a:pt x="3734" y="3508"/>
                      <a:pt x="3745" y="3508"/>
                      <a:pt x="3709" y="3415"/>
                    </a:cubicBezTo>
                    <a:cubicBezTo>
                      <a:pt x="3673" y="3322"/>
                      <a:pt x="3596" y="3173"/>
                      <a:pt x="3516" y="3004"/>
                    </a:cubicBezTo>
                    <a:cubicBezTo>
                      <a:pt x="3436" y="2835"/>
                      <a:pt x="3323" y="2597"/>
                      <a:pt x="3226" y="2399"/>
                    </a:cubicBezTo>
                    <a:cubicBezTo>
                      <a:pt x="3129" y="2201"/>
                      <a:pt x="3036" y="2024"/>
                      <a:pt x="2935" y="1818"/>
                    </a:cubicBezTo>
                    <a:cubicBezTo>
                      <a:pt x="2834" y="1612"/>
                      <a:pt x="2722" y="1375"/>
                      <a:pt x="2621" y="1165"/>
                    </a:cubicBezTo>
                    <a:cubicBezTo>
                      <a:pt x="2520" y="955"/>
                      <a:pt x="2408" y="721"/>
                      <a:pt x="2331" y="560"/>
                    </a:cubicBezTo>
                    <a:cubicBezTo>
                      <a:pt x="2254" y="399"/>
                      <a:pt x="2205" y="274"/>
                      <a:pt x="2161" y="198"/>
                    </a:cubicBezTo>
                    <a:cubicBezTo>
                      <a:pt x="2117" y="122"/>
                      <a:pt x="2096" y="129"/>
                      <a:pt x="2064" y="101"/>
                    </a:cubicBezTo>
                    <a:cubicBezTo>
                      <a:pt x="2032" y="73"/>
                      <a:pt x="2008" y="44"/>
                      <a:pt x="1968" y="28"/>
                    </a:cubicBezTo>
                    <a:cubicBezTo>
                      <a:pt x="1928" y="12"/>
                      <a:pt x="1866" y="0"/>
                      <a:pt x="1822" y="4"/>
                    </a:cubicBezTo>
                    <a:cubicBezTo>
                      <a:pt x="1778" y="8"/>
                      <a:pt x="1741" y="24"/>
                      <a:pt x="1701" y="52"/>
                    </a:cubicBezTo>
                    <a:cubicBezTo>
                      <a:pt x="1661" y="80"/>
                      <a:pt x="1625" y="100"/>
                      <a:pt x="1581" y="173"/>
                    </a:cubicBezTo>
                    <a:cubicBezTo>
                      <a:pt x="1537" y="246"/>
                      <a:pt x="1596" y="145"/>
                      <a:pt x="1435" y="488"/>
                    </a:cubicBezTo>
                    <a:cubicBezTo>
                      <a:pt x="1274" y="831"/>
                      <a:pt x="802" y="1827"/>
                      <a:pt x="613" y="2230"/>
                    </a:cubicBezTo>
                    <a:cubicBezTo>
                      <a:pt x="424" y="2633"/>
                      <a:pt x="371" y="2750"/>
                      <a:pt x="298" y="2907"/>
                    </a:cubicBezTo>
                    <a:cubicBezTo>
                      <a:pt x="225" y="3064"/>
                      <a:pt x="213" y="3096"/>
                      <a:pt x="177" y="3173"/>
                    </a:cubicBezTo>
                    <a:cubicBezTo>
                      <a:pt x="141" y="3250"/>
                      <a:pt x="105" y="3315"/>
                      <a:pt x="81" y="3367"/>
                    </a:cubicBezTo>
                    <a:cubicBezTo>
                      <a:pt x="57" y="3419"/>
                      <a:pt x="44" y="3444"/>
                      <a:pt x="32" y="3488"/>
                    </a:cubicBezTo>
                    <a:cubicBezTo>
                      <a:pt x="20" y="3532"/>
                      <a:pt x="0" y="3589"/>
                      <a:pt x="8" y="3633"/>
                    </a:cubicBezTo>
                    <a:cubicBezTo>
                      <a:pt x="16" y="3677"/>
                      <a:pt x="53" y="3718"/>
                      <a:pt x="81" y="3754"/>
                    </a:cubicBezTo>
                    <a:cubicBezTo>
                      <a:pt x="109" y="3790"/>
                      <a:pt x="145" y="3831"/>
                      <a:pt x="177" y="3851"/>
                    </a:cubicBezTo>
                    <a:cubicBezTo>
                      <a:pt x="209" y="3871"/>
                      <a:pt x="161" y="3871"/>
                      <a:pt x="274" y="3875"/>
                    </a:cubicBezTo>
                    <a:cubicBezTo>
                      <a:pt x="387" y="3879"/>
                      <a:pt x="585" y="3875"/>
                      <a:pt x="855" y="3875"/>
                    </a:cubicBezTo>
                    <a:cubicBezTo>
                      <a:pt x="1125" y="3875"/>
                      <a:pt x="1544" y="3875"/>
                      <a:pt x="1895" y="3875"/>
                    </a:cubicBezTo>
                    <a:close/>
                  </a:path>
                </a:pathLst>
              </a:custGeom>
              <a:solidFill>
                <a:srgbClr val="FFF301"/>
              </a:solidFill>
              <a:ln w="0">
                <a:solidFill>
                  <a:srgbClr val="D0C600"/>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41" name="Freeform 6"/>
              <p:cNvSpPr>
                <a:spLocks/>
              </p:cNvSpPr>
              <p:nvPr/>
            </p:nvSpPr>
            <p:spPr bwMode="auto">
              <a:xfrm>
                <a:off x="3219" y="1337"/>
                <a:ext cx="1010" cy="2058"/>
              </a:xfrm>
              <a:custGeom>
                <a:avLst/>
                <a:gdLst/>
                <a:ahLst/>
                <a:cxnLst>
                  <a:cxn ang="0">
                    <a:pos x="792" y="1434"/>
                  </a:cxn>
                  <a:cxn ang="0">
                    <a:pos x="731" y="1311"/>
                  </a:cxn>
                  <a:cxn ang="0">
                    <a:pos x="703" y="1270"/>
                  </a:cxn>
                  <a:cxn ang="0">
                    <a:pos x="689" y="1249"/>
                  </a:cxn>
                  <a:cxn ang="0">
                    <a:pos x="635" y="1119"/>
                  </a:cxn>
                  <a:cxn ang="0">
                    <a:pos x="580" y="1023"/>
                  </a:cxn>
                  <a:cxn ang="0">
                    <a:pos x="470" y="810"/>
                  </a:cxn>
                  <a:cxn ang="0">
                    <a:pos x="436" y="708"/>
                  </a:cxn>
                  <a:cxn ang="0">
                    <a:pos x="395" y="625"/>
                  </a:cxn>
                  <a:cxn ang="0">
                    <a:pos x="367" y="536"/>
                  </a:cxn>
                  <a:cxn ang="0">
                    <a:pos x="340" y="426"/>
                  </a:cxn>
                  <a:cxn ang="0">
                    <a:pos x="312" y="385"/>
                  </a:cxn>
                  <a:cxn ang="0">
                    <a:pos x="209" y="173"/>
                  </a:cxn>
                  <a:cxn ang="0">
                    <a:pos x="148" y="22"/>
                  </a:cxn>
                  <a:cxn ang="0">
                    <a:pos x="107" y="1"/>
                  </a:cxn>
                  <a:cxn ang="0">
                    <a:pos x="65" y="8"/>
                  </a:cxn>
                  <a:cxn ang="0">
                    <a:pos x="59" y="36"/>
                  </a:cxn>
                  <a:cxn ang="0">
                    <a:pos x="31" y="97"/>
                  </a:cxn>
                  <a:cxn ang="0">
                    <a:pos x="93" y="372"/>
                  </a:cxn>
                  <a:cxn ang="0">
                    <a:pos x="161" y="516"/>
                  </a:cxn>
                  <a:cxn ang="0">
                    <a:pos x="216" y="666"/>
                  </a:cxn>
                  <a:cxn ang="0">
                    <a:pos x="299" y="858"/>
                  </a:cxn>
                  <a:cxn ang="0">
                    <a:pos x="367" y="982"/>
                  </a:cxn>
                  <a:cxn ang="0">
                    <a:pos x="401" y="1078"/>
                  </a:cxn>
                  <a:cxn ang="0">
                    <a:pos x="422" y="1140"/>
                  </a:cxn>
                  <a:cxn ang="0">
                    <a:pos x="532" y="1332"/>
                  </a:cxn>
                  <a:cxn ang="0">
                    <a:pos x="614" y="1517"/>
                  </a:cxn>
                  <a:cxn ang="0">
                    <a:pos x="648" y="1620"/>
                  </a:cxn>
                  <a:cxn ang="0">
                    <a:pos x="779" y="1846"/>
                  </a:cxn>
                  <a:cxn ang="0">
                    <a:pos x="833" y="1914"/>
                  </a:cxn>
                  <a:cxn ang="0">
                    <a:pos x="888" y="2004"/>
                  </a:cxn>
                  <a:cxn ang="0">
                    <a:pos x="929" y="2058"/>
                  </a:cxn>
                  <a:cxn ang="0">
                    <a:pos x="998" y="1976"/>
                  </a:cxn>
                  <a:cxn ang="0">
                    <a:pos x="950" y="1702"/>
                  </a:cxn>
                  <a:cxn ang="0">
                    <a:pos x="847" y="1476"/>
                  </a:cxn>
                  <a:cxn ang="0">
                    <a:pos x="806" y="1421"/>
                  </a:cxn>
                  <a:cxn ang="0">
                    <a:pos x="785" y="1407"/>
                  </a:cxn>
                  <a:cxn ang="0">
                    <a:pos x="792" y="1434"/>
                  </a:cxn>
                </a:cxnLst>
                <a:rect l="0" t="0" r="r" b="b"/>
                <a:pathLst>
                  <a:path w="1010" h="2058">
                    <a:moveTo>
                      <a:pt x="792" y="1434"/>
                    </a:moveTo>
                    <a:cubicBezTo>
                      <a:pt x="777" y="1391"/>
                      <a:pt x="757" y="1348"/>
                      <a:pt x="731" y="1311"/>
                    </a:cubicBezTo>
                    <a:cubicBezTo>
                      <a:pt x="721" y="1297"/>
                      <a:pt x="712" y="1284"/>
                      <a:pt x="703" y="1270"/>
                    </a:cubicBezTo>
                    <a:cubicBezTo>
                      <a:pt x="698" y="1263"/>
                      <a:pt x="689" y="1249"/>
                      <a:pt x="689" y="1249"/>
                    </a:cubicBezTo>
                    <a:cubicBezTo>
                      <a:pt x="675" y="1204"/>
                      <a:pt x="655" y="1162"/>
                      <a:pt x="635" y="1119"/>
                    </a:cubicBezTo>
                    <a:cubicBezTo>
                      <a:pt x="611" y="1069"/>
                      <a:pt x="629" y="1061"/>
                      <a:pt x="580" y="1023"/>
                    </a:cubicBezTo>
                    <a:cubicBezTo>
                      <a:pt x="543" y="952"/>
                      <a:pt x="506" y="883"/>
                      <a:pt x="470" y="810"/>
                    </a:cubicBezTo>
                    <a:cubicBezTo>
                      <a:pt x="454" y="778"/>
                      <a:pt x="448" y="742"/>
                      <a:pt x="436" y="708"/>
                    </a:cubicBezTo>
                    <a:cubicBezTo>
                      <a:pt x="426" y="680"/>
                      <a:pt x="405" y="654"/>
                      <a:pt x="395" y="625"/>
                    </a:cubicBezTo>
                    <a:cubicBezTo>
                      <a:pt x="384" y="594"/>
                      <a:pt x="382" y="566"/>
                      <a:pt x="367" y="536"/>
                    </a:cubicBezTo>
                    <a:cubicBezTo>
                      <a:pt x="360" y="503"/>
                      <a:pt x="357" y="456"/>
                      <a:pt x="340" y="426"/>
                    </a:cubicBezTo>
                    <a:cubicBezTo>
                      <a:pt x="332" y="412"/>
                      <a:pt x="319" y="400"/>
                      <a:pt x="312" y="385"/>
                    </a:cubicBezTo>
                    <a:cubicBezTo>
                      <a:pt x="276" y="313"/>
                      <a:pt x="259" y="237"/>
                      <a:pt x="209" y="173"/>
                    </a:cubicBezTo>
                    <a:cubicBezTo>
                      <a:pt x="199" y="142"/>
                      <a:pt x="168" y="47"/>
                      <a:pt x="148" y="22"/>
                    </a:cubicBezTo>
                    <a:cubicBezTo>
                      <a:pt x="138" y="10"/>
                      <a:pt x="121" y="6"/>
                      <a:pt x="107" y="1"/>
                    </a:cubicBezTo>
                    <a:cubicBezTo>
                      <a:pt x="93" y="3"/>
                      <a:pt x="76" y="0"/>
                      <a:pt x="65" y="8"/>
                    </a:cubicBezTo>
                    <a:cubicBezTo>
                      <a:pt x="57" y="14"/>
                      <a:pt x="62" y="27"/>
                      <a:pt x="59" y="36"/>
                    </a:cubicBezTo>
                    <a:cubicBezTo>
                      <a:pt x="47" y="79"/>
                      <a:pt x="51" y="69"/>
                      <a:pt x="31" y="97"/>
                    </a:cubicBezTo>
                    <a:cubicBezTo>
                      <a:pt x="0" y="190"/>
                      <a:pt x="57" y="290"/>
                      <a:pt x="93" y="372"/>
                    </a:cubicBezTo>
                    <a:cubicBezTo>
                      <a:pt x="115" y="422"/>
                      <a:pt x="128" y="473"/>
                      <a:pt x="161" y="516"/>
                    </a:cubicBezTo>
                    <a:cubicBezTo>
                      <a:pt x="175" y="584"/>
                      <a:pt x="189" y="604"/>
                      <a:pt x="216" y="666"/>
                    </a:cubicBezTo>
                    <a:cubicBezTo>
                      <a:pt x="244" y="729"/>
                      <a:pt x="266" y="797"/>
                      <a:pt x="299" y="858"/>
                    </a:cubicBezTo>
                    <a:cubicBezTo>
                      <a:pt x="322" y="901"/>
                      <a:pt x="348" y="936"/>
                      <a:pt x="367" y="982"/>
                    </a:cubicBezTo>
                    <a:cubicBezTo>
                      <a:pt x="382" y="1113"/>
                      <a:pt x="357" y="990"/>
                      <a:pt x="401" y="1078"/>
                    </a:cubicBezTo>
                    <a:cubicBezTo>
                      <a:pt x="411" y="1098"/>
                      <a:pt x="414" y="1120"/>
                      <a:pt x="422" y="1140"/>
                    </a:cubicBezTo>
                    <a:cubicBezTo>
                      <a:pt x="450" y="1208"/>
                      <a:pt x="488" y="1273"/>
                      <a:pt x="532" y="1332"/>
                    </a:cubicBezTo>
                    <a:cubicBezTo>
                      <a:pt x="545" y="1394"/>
                      <a:pt x="589" y="1458"/>
                      <a:pt x="614" y="1517"/>
                    </a:cubicBezTo>
                    <a:cubicBezTo>
                      <a:pt x="628" y="1550"/>
                      <a:pt x="634" y="1588"/>
                      <a:pt x="648" y="1620"/>
                    </a:cubicBezTo>
                    <a:cubicBezTo>
                      <a:pt x="683" y="1699"/>
                      <a:pt x="723" y="1781"/>
                      <a:pt x="779" y="1846"/>
                    </a:cubicBezTo>
                    <a:cubicBezTo>
                      <a:pt x="800" y="1871"/>
                      <a:pt x="805" y="1896"/>
                      <a:pt x="833" y="1914"/>
                    </a:cubicBezTo>
                    <a:cubicBezTo>
                      <a:pt x="844" y="1947"/>
                      <a:pt x="869" y="1975"/>
                      <a:pt x="888" y="2004"/>
                    </a:cubicBezTo>
                    <a:cubicBezTo>
                      <a:pt x="903" y="2028"/>
                      <a:pt x="903" y="2041"/>
                      <a:pt x="929" y="2058"/>
                    </a:cubicBezTo>
                    <a:cubicBezTo>
                      <a:pt x="976" y="2048"/>
                      <a:pt x="977" y="2018"/>
                      <a:pt x="998" y="1976"/>
                    </a:cubicBezTo>
                    <a:cubicBezTo>
                      <a:pt x="986" y="1795"/>
                      <a:pt x="1010" y="1809"/>
                      <a:pt x="950" y="1702"/>
                    </a:cubicBezTo>
                    <a:cubicBezTo>
                      <a:pt x="935" y="1640"/>
                      <a:pt x="893" y="1519"/>
                      <a:pt x="847" y="1476"/>
                    </a:cubicBezTo>
                    <a:cubicBezTo>
                      <a:pt x="840" y="1454"/>
                      <a:pt x="823" y="1438"/>
                      <a:pt x="806" y="1421"/>
                    </a:cubicBezTo>
                    <a:cubicBezTo>
                      <a:pt x="800" y="1415"/>
                      <a:pt x="791" y="1401"/>
                      <a:pt x="785" y="1407"/>
                    </a:cubicBezTo>
                    <a:cubicBezTo>
                      <a:pt x="778" y="1413"/>
                      <a:pt x="790" y="1425"/>
                      <a:pt x="792" y="1434"/>
                    </a:cubicBezTo>
                    <a:close/>
                  </a:path>
                </a:pathLst>
              </a:custGeom>
              <a:solidFill>
                <a:srgbClr val="FFFBA7"/>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43" name="Freeform 7"/>
              <p:cNvSpPr>
                <a:spLocks/>
              </p:cNvSpPr>
              <p:nvPr/>
            </p:nvSpPr>
            <p:spPr bwMode="auto">
              <a:xfrm>
                <a:off x="2413" y="1233"/>
                <a:ext cx="677" cy="1810"/>
              </a:xfrm>
              <a:custGeom>
                <a:avLst/>
                <a:gdLst/>
                <a:ahLst/>
                <a:cxnLst>
                  <a:cxn ang="0">
                    <a:pos x="298" y="1629"/>
                  </a:cxn>
                  <a:cxn ang="0">
                    <a:pos x="32" y="516"/>
                  </a:cxn>
                  <a:cxn ang="0">
                    <a:pos x="104" y="104"/>
                  </a:cxn>
                  <a:cxn ang="0">
                    <a:pos x="467" y="32"/>
                  </a:cxn>
                  <a:cxn ang="0">
                    <a:pos x="661" y="298"/>
                  </a:cxn>
                  <a:cxn ang="0">
                    <a:pos x="564" y="854"/>
                  </a:cxn>
                  <a:cxn ang="0">
                    <a:pos x="443" y="1362"/>
                  </a:cxn>
                  <a:cxn ang="0">
                    <a:pos x="419" y="1604"/>
                  </a:cxn>
                  <a:cxn ang="0">
                    <a:pos x="298" y="1629"/>
                  </a:cxn>
                </a:cxnLst>
                <a:rect l="0" t="0" r="r" b="b"/>
                <a:pathLst>
                  <a:path w="677" h="1810">
                    <a:moveTo>
                      <a:pt x="298" y="1629"/>
                    </a:moveTo>
                    <a:cubicBezTo>
                      <a:pt x="234" y="1448"/>
                      <a:pt x="64" y="770"/>
                      <a:pt x="32" y="516"/>
                    </a:cubicBezTo>
                    <a:cubicBezTo>
                      <a:pt x="0" y="262"/>
                      <a:pt x="32" y="185"/>
                      <a:pt x="104" y="104"/>
                    </a:cubicBezTo>
                    <a:cubicBezTo>
                      <a:pt x="176" y="23"/>
                      <a:pt x="374" y="0"/>
                      <a:pt x="467" y="32"/>
                    </a:cubicBezTo>
                    <a:cubicBezTo>
                      <a:pt x="560" y="64"/>
                      <a:pt x="645" y="161"/>
                      <a:pt x="661" y="298"/>
                    </a:cubicBezTo>
                    <a:cubicBezTo>
                      <a:pt x="677" y="435"/>
                      <a:pt x="600" y="677"/>
                      <a:pt x="564" y="854"/>
                    </a:cubicBezTo>
                    <a:cubicBezTo>
                      <a:pt x="528" y="1031"/>
                      <a:pt x="467" y="1237"/>
                      <a:pt x="443" y="1362"/>
                    </a:cubicBezTo>
                    <a:cubicBezTo>
                      <a:pt x="419" y="1487"/>
                      <a:pt x="443" y="1564"/>
                      <a:pt x="419" y="1604"/>
                    </a:cubicBezTo>
                    <a:cubicBezTo>
                      <a:pt x="395" y="1644"/>
                      <a:pt x="362" y="1810"/>
                      <a:pt x="298" y="1629"/>
                    </a:cubicBezTo>
                    <a:close/>
                  </a:path>
                </a:pathLst>
              </a:custGeom>
              <a:solidFill>
                <a:srgbClr val="16134D"/>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45" name="Freeform 8"/>
              <p:cNvSpPr>
                <a:spLocks/>
              </p:cNvSpPr>
              <p:nvPr/>
            </p:nvSpPr>
            <p:spPr bwMode="auto">
              <a:xfrm>
                <a:off x="1090" y="3399"/>
                <a:ext cx="3411" cy="600"/>
              </a:xfrm>
              <a:custGeom>
                <a:avLst/>
                <a:gdLst/>
                <a:ahLst/>
                <a:cxnLst>
                  <a:cxn ang="0">
                    <a:pos x="528" y="290"/>
                  </a:cxn>
                  <a:cxn ang="0">
                    <a:pos x="3262" y="314"/>
                  </a:cxn>
                  <a:cxn ang="0">
                    <a:pos x="3528" y="48"/>
                  </a:cxn>
                  <a:cxn ang="0">
                    <a:pos x="3697" y="48"/>
                  </a:cxn>
                  <a:cxn ang="0">
                    <a:pos x="3818" y="338"/>
                  </a:cxn>
                  <a:cxn ang="0">
                    <a:pos x="3673" y="483"/>
                  </a:cxn>
                  <a:cxn ang="0">
                    <a:pos x="3286" y="556"/>
                  </a:cxn>
                  <a:cxn ang="0">
                    <a:pos x="528" y="556"/>
                  </a:cxn>
                  <a:cxn ang="0">
                    <a:pos x="117" y="290"/>
                  </a:cxn>
                  <a:cxn ang="0">
                    <a:pos x="528" y="290"/>
                  </a:cxn>
                </a:cxnLst>
                <a:rect l="0" t="0" r="r" b="b"/>
                <a:pathLst>
                  <a:path w="3822" h="600">
                    <a:moveTo>
                      <a:pt x="528" y="290"/>
                    </a:moveTo>
                    <a:cubicBezTo>
                      <a:pt x="1052" y="294"/>
                      <a:pt x="2762" y="354"/>
                      <a:pt x="3262" y="314"/>
                    </a:cubicBezTo>
                    <a:cubicBezTo>
                      <a:pt x="3762" y="274"/>
                      <a:pt x="3456" y="92"/>
                      <a:pt x="3528" y="48"/>
                    </a:cubicBezTo>
                    <a:cubicBezTo>
                      <a:pt x="3600" y="4"/>
                      <a:pt x="3649" y="0"/>
                      <a:pt x="3697" y="48"/>
                    </a:cubicBezTo>
                    <a:cubicBezTo>
                      <a:pt x="3745" y="96"/>
                      <a:pt x="3822" y="266"/>
                      <a:pt x="3818" y="338"/>
                    </a:cubicBezTo>
                    <a:cubicBezTo>
                      <a:pt x="3814" y="410"/>
                      <a:pt x="3762" y="447"/>
                      <a:pt x="3673" y="483"/>
                    </a:cubicBezTo>
                    <a:cubicBezTo>
                      <a:pt x="3584" y="519"/>
                      <a:pt x="3810" y="544"/>
                      <a:pt x="3286" y="556"/>
                    </a:cubicBezTo>
                    <a:cubicBezTo>
                      <a:pt x="2762" y="568"/>
                      <a:pt x="1056" y="600"/>
                      <a:pt x="528" y="556"/>
                    </a:cubicBezTo>
                    <a:cubicBezTo>
                      <a:pt x="0" y="512"/>
                      <a:pt x="121" y="334"/>
                      <a:pt x="117" y="290"/>
                    </a:cubicBezTo>
                    <a:cubicBezTo>
                      <a:pt x="113" y="246"/>
                      <a:pt x="4" y="286"/>
                      <a:pt x="528" y="290"/>
                    </a:cubicBezTo>
                    <a:close/>
                  </a:path>
                </a:pathLst>
              </a:custGeom>
              <a:solidFill>
                <a:srgbClr val="E6C500"/>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47" name="Oval 9"/>
              <p:cNvSpPr>
                <a:spLocks noChangeArrowheads="1"/>
              </p:cNvSpPr>
              <p:nvPr/>
            </p:nvSpPr>
            <p:spPr bwMode="auto">
              <a:xfrm>
                <a:off x="2469" y="3055"/>
                <a:ext cx="604" cy="604"/>
              </a:xfrm>
              <a:prstGeom prst="ellipse">
                <a:avLst/>
              </a:prstGeom>
              <a:solidFill>
                <a:srgbClr val="16134D"/>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449" name="Freeform 10"/>
              <p:cNvSpPr>
                <a:spLocks/>
              </p:cNvSpPr>
              <p:nvPr/>
            </p:nvSpPr>
            <p:spPr bwMode="auto">
              <a:xfrm rot="-136980">
                <a:off x="848" y="320"/>
                <a:ext cx="1830" cy="3653"/>
              </a:xfrm>
              <a:custGeom>
                <a:avLst/>
                <a:gdLst/>
                <a:ahLst/>
                <a:cxnLst>
                  <a:cxn ang="0">
                    <a:pos x="1553" y="678"/>
                  </a:cxn>
                  <a:cxn ang="0">
                    <a:pos x="1746" y="315"/>
                  </a:cxn>
                  <a:cxn ang="0">
                    <a:pos x="1770" y="170"/>
                  </a:cxn>
                  <a:cxn ang="0">
                    <a:pos x="1649" y="146"/>
                  </a:cxn>
                  <a:cxn ang="0">
                    <a:pos x="1456" y="484"/>
                  </a:cxn>
                  <a:cxn ang="0">
                    <a:pos x="174" y="3049"/>
                  </a:cxn>
                  <a:cxn ang="0">
                    <a:pos x="415" y="3557"/>
                  </a:cxn>
                  <a:cxn ang="0">
                    <a:pos x="609" y="2710"/>
                  </a:cxn>
                  <a:cxn ang="0">
                    <a:pos x="1553" y="678"/>
                  </a:cxn>
                </a:cxnLst>
                <a:rect l="0" t="0" r="r" b="b"/>
                <a:pathLst>
                  <a:path w="1786" h="3613">
                    <a:moveTo>
                      <a:pt x="1553" y="678"/>
                    </a:moveTo>
                    <a:cubicBezTo>
                      <a:pt x="1742" y="279"/>
                      <a:pt x="1710" y="400"/>
                      <a:pt x="1746" y="315"/>
                    </a:cubicBezTo>
                    <a:cubicBezTo>
                      <a:pt x="1782" y="230"/>
                      <a:pt x="1786" y="198"/>
                      <a:pt x="1770" y="170"/>
                    </a:cubicBezTo>
                    <a:cubicBezTo>
                      <a:pt x="1754" y="142"/>
                      <a:pt x="1701" y="94"/>
                      <a:pt x="1649" y="146"/>
                    </a:cubicBezTo>
                    <a:cubicBezTo>
                      <a:pt x="1597" y="198"/>
                      <a:pt x="1702" y="0"/>
                      <a:pt x="1456" y="484"/>
                    </a:cubicBezTo>
                    <a:cubicBezTo>
                      <a:pt x="1210" y="968"/>
                      <a:pt x="348" y="2537"/>
                      <a:pt x="174" y="3049"/>
                    </a:cubicBezTo>
                    <a:cubicBezTo>
                      <a:pt x="0" y="3561"/>
                      <a:pt x="342" y="3613"/>
                      <a:pt x="415" y="3557"/>
                    </a:cubicBezTo>
                    <a:cubicBezTo>
                      <a:pt x="488" y="3501"/>
                      <a:pt x="419" y="3190"/>
                      <a:pt x="609" y="2710"/>
                    </a:cubicBezTo>
                    <a:cubicBezTo>
                      <a:pt x="799" y="2230"/>
                      <a:pt x="1364" y="1077"/>
                      <a:pt x="1553" y="678"/>
                    </a:cubicBezTo>
                    <a:close/>
                  </a:path>
                </a:pathLst>
              </a:custGeom>
              <a:solidFill>
                <a:srgbClr val="FFE209"/>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434" name="Freeform 11"/>
            <p:cNvSpPr>
              <a:spLocks/>
            </p:cNvSpPr>
            <p:nvPr/>
          </p:nvSpPr>
          <p:spPr bwMode="auto">
            <a:xfrm>
              <a:off x="1187" y="1720"/>
              <a:ext cx="193" cy="461"/>
            </a:xfrm>
            <a:custGeom>
              <a:avLst/>
              <a:gdLst/>
              <a:ahLst/>
              <a:cxnLst>
                <a:cxn ang="0">
                  <a:pos x="168" y="461"/>
                </a:cxn>
                <a:cxn ang="0">
                  <a:pos x="195" y="289"/>
                </a:cxn>
                <a:cxn ang="0">
                  <a:pos x="216" y="90"/>
                </a:cxn>
                <a:cxn ang="0">
                  <a:pos x="147" y="15"/>
                </a:cxn>
                <a:cxn ang="0">
                  <a:pos x="168" y="461"/>
                </a:cxn>
              </a:cxnLst>
              <a:rect l="0" t="0" r="r" b="b"/>
              <a:pathLst>
                <a:path w="218" h="461">
                  <a:moveTo>
                    <a:pt x="168" y="461"/>
                  </a:moveTo>
                  <a:cubicBezTo>
                    <a:pt x="174" y="406"/>
                    <a:pt x="178" y="341"/>
                    <a:pt x="195" y="289"/>
                  </a:cubicBezTo>
                  <a:cubicBezTo>
                    <a:pt x="200" y="225"/>
                    <a:pt x="196" y="150"/>
                    <a:pt x="216" y="90"/>
                  </a:cubicBezTo>
                  <a:cubicBezTo>
                    <a:pt x="209" y="10"/>
                    <a:pt x="218" y="0"/>
                    <a:pt x="147" y="15"/>
                  </a:cubicBezTo>
                  <a:cubicBezTo>
                    <a:pt x="112" y="151"/>
                    <a:pt x="0" y="461"/>
                    <a:pt x="168" y="461"/>
                  </a:cubicBezTo>
                  <a:close/>
                </a:path>
              </a:pathLst>
            </a:custGeom>
            <a:gradFill rotWithShape="1">
              <a:gsLst>
                <a:gs pos="0">
                  <a:schemeClr val="bg1">
                    <a:alpha val="10001"/>
                  </a:schemeClr>
                </a:gs>
                <a:gs pos="100000">
                  <a:schemeClr val="bg1">
                    <a:gamma/>
                    <a:tint val="93725"/>
                    <a:invGamma/>
                    <a:alpha val="78999"/>
                  </a:schemeClr>
                </a:gs>
              </a:gsLst>
              <a:lin ang="5400000" scaled="1"/>
            </a:gradFill>
            <a:ln w="9525">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35" name="Oval 12"/>
            <p:cNvSpPr>
              <a:spLocks noChangeArrowheads="1"/>
            </p:cNvSpPr>
            <p:nvPr/>
          </p:nvSpPr>
          <p:spPr bwMode="auto">
            <a:xfrm rot="2117163">
              <a:off x="1282" y="2547"/>
              <a:ext cx="146" cy="170"/>
            </a:xfrm>
            <a:prstGeom prst="ellipse">
              <a:avLst/>
            </a:prstGeom>
            <a:gradFill rotWithShape="1">
              <a:gsLst>
                <a:gs pos="0">
                  <a:schemeClr val="bg1">
                    <a:alpha val="17000"/>
                  </a:schemeClr>
                </a:gs>
                <a:gs pos="100000">
                  <a:schemeClr val="bg1">
                    <a:gamma/>
                    <a:tint val="95294"/>
                    <a:invGamma/>
                    <a:alpha val="67999"/>
                  </a:schemeClr>
                </a:gs>
              </a:gsLst>
              <a:lin ang="2700000" scaled="1"/>
            </a:gra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480" name="TextBox 479"/>
          <p:cNvSpPr txBox="1"/>
          <p:nvPr/>
        </p:nvSpPr>
        <p:spPr>
          <a:xfrm rot="21444658">
            <a:off x="6172247" y="3515279"/>
            <a:ext cx="2576851" cy="609398"/>
          </a:xfrm>
          <a:prstGeom prst="rect">
            <a:avLst/>
          </a:prstGeom>
          <a:noFill/>
        </p:spPr>
        <p:txBody>
          <a:bodyPr wrap="square" rtlCol="0">
            <a:spAutoFit/>
          </a:bodyPr>
          <a:lstStyle/>
          <a:p>
            <a:pPr fontAlgn="base">
              <a:lnSpc>
                <a:spcPct val="80000"/>
              </a:lnSpc>
              <a:spcBef>
                <a:spcPct val="0"/>
              </a:spcBef>
              <a:spcAft>
                <a:spcPct val="0"/>
              </a:spcAft>
            </a:pPr>
            <a:r>
              <a:rPr lang="en-US" sz="1400" b="1" dirty="0">
                <a:solidFill>
                  <a:srgbClr val="FF2D2D"/>
                </a:solidFill>
                <a:latin typeface="Calibri"/>
              </a:rPr>
              <a:t>Recapture potential:</a:t>
            </a:r>
          </a:p>
          <a:p>
            <a:pPr fontAlgn="base">
              <a:lnSpc>
                <a:spcPct val="80000"/>
              </a:lnSpc>
              <a:spcBef>
                <a:spcPct val="0"/>
              </a:spcBef>
              <a:spcAft>
                <a:spcPct val="0"/>
              </a:spcAft>
            </a:pPr>
            <a:r>
              <a:rPr lang="en-US" sz="1400" b="1" dirty="0">
                <a:solidFill>
                  <a:srgbClr val="FF2D2D"/>
                </a:solidFill>
                <a:latin typeface="Calibri"/>
              </a:rPr>
              <a:t>Unearned credits, proportionate to reduction in qualified basis</a:t>
            </a:r>
          </a:p>
        </p:txBody>
      </p:sp>
      <p:grpSp>
        <p:nvGrpSpPr>
          <p:cNvPr id="102" name="Group 101"/>
          <p:cNvGrpSpPr/>
          <p:nvPr/>
        </p:nvGrpSpPr>
        <p:grpSpPr>
          <a:xfrm>
            <a:off x="5774512" y="284536"/>
            <a:ext cx="4724400" cy="2514600"/>
            <a:chOff x="5774512" y="284536"/>
            <a:chExt cx="4724400" cy="2514600"/>
          </a:xfrm>
        </p:grpSpPr>
        <p:grpSp>
          <p:nvGrpSpPr>
            <p:cNvPr id="425" name="Group 424"/>
            <p:cNvGrpSpPr/>
            <p:nvPr/>
          </p:nvGrpSpPr>
          <p:grpSpPr>
            <a:xfrm>
              <a:off x="5774512" y="284536"/>
              <a:ext cx="4724400" cy="2514600"/>
              <a:chOff x="5774512" y="284536"/>
              <a:chExt cx="4724400" cy="2514600"/>
            </a:xfrm>
          </p:grpSpPr>
          <p:sp>
            <p:nvSpPr>
              <p:cNvPr id="426" name="Rounded Rectangle 425"/>
              <p:cNvSpPr/>
              <p:nvPr/>
            </p:nvSpPr>
            <p:spPr>
              <a:xfrm>
                <a:off x="5774512" y="284536"/>
                <a:ext cx="4724400" cy="2514600"/>
              </a:xfrm>
              <a:prstGeom prst="roundRect">
                <a:avLst>
                  <a:gd name="adj" fmla="val 4928"/>
                </a:avLst>
              </a:prstGeom>
              <a:solidFill>
                <a:schemeClr val="bg1"/>
              </a:solidFill>
              <a:ln w="88900">
                <a:solidFill>
                  <a:srgbClr val="1E449A"/>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1" name="Picture 450"/>
              <p:cNvPicPr>
                <a:picLocks noChangeAspect="1"/>
              </p:cNvPicPr>
              <p:nvPr/>
            </p:nvPicPr>
            <p:blipFill>
              <a:blip r:embed="rId12"/>
              <a:stretch>
                <a:fillRect/>
              </a:stretch>
            </p:blipFill>
            <p:spPr>
              <a:xfrm>
                <a:off x="5905138" y="367333"/>
                <a:ext cx="3211049" cy="2413646"/>
              </a:xfrm>
              <a:prstGeom prst="rect">
                <a:avLst/>
              </a:prstGeom>
            </p:spPr>
          </p:pic>
        </p:grpSp>
        <p:sp>
          <p:nvSpPr>
            <p:cNvPr id="101" name="Rectangle 100"/>
            <p:cNvSpPr/>
            <p:nvPr/>
          </p:nvSpPr>
          <p:spPr>
            <a:xfrm>
              <a:off x="8368187" y="411255"/>
              <a:ext cx="642808" cy="198019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ounded Rectangle 14"/>
          <p:cNvSpPr/>
          <p:nvPr/>
        </p:nvSpPr>
        <p:spPr>
          <a:xfrm>
            <a:off x="5867645" y="1400628"/>
            <a:ext cx="2451202" cy="201168"/>
          </a:xfrm>
          <a:prstGeom prst="roundRect">
            <a:avLst>
              <a:gd name="adj" fmla="val 50000"/>
            </a:avLst>
          </a:prstGeom>
          <a:noFill/>
          <a:ln w="25400">
            <a:solidFill>
              <a:srgbClr val="FFCB0D"/>
            </a:solidFill>
            <a:miter lim="800000"/>
            <a:headEnd/>
            <a:tailEnd/>
          </a:ln>
          <a:effectLst>
            <a:glow rad="63500">
              <a:srgbClr val="FFCB0D">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525" name="Rectangle 50"/>
          <p:cNvSpPr>
            <a:spLocks noChangeArrowheads="1"/>
          </p:cNvSpPr>
          <p:nvPr/>
        </p:nvSpPr>
        <p:spPr bwMode="auto">
          <a:xfrm>
            <a:off x="5638800" y="3733799"/>
            <a:ext cx="457200" cy="381000"/>
          </a:xfrm>
          <a:custGeom>
            <a:avLst/>
            <a:gdLst/>
            <a:ahLst/>
            <a:cxnLst/>
            <a:rect l="l" t="t" r="r" b="b"/>
            <a:pathLst>
              <a:path w="2057400" h="381000">
                <a:moveTo>
                  <a:pt x="0" y="0"/>
                </a:moveTo>
                <a:lnTo>
                  <a:pt x="228600" y="0"/>
                </a:lnTo>
                <a:lnTo>
                  <a:pt x="457200" y="0"/>
                </a:lnTo>
                <a:lnTo>
                  <a:pt x="685800" y="0"/>
                </a:lnTo>
                <a:lnTo>
                  <a:pt x="914400" y="0"/>
                </a:lnTo>
                <a:lnTo>
                  <a:pt x="1143000" y="0"/>
                </a:lnTo>
                <a:lnTo>
                  <a:pt x="1371600" y="0"/>
                </a:lnTo>
                <a:lnTo>
                  <a:pt x="1600200" y="0"/>
                </a:lnTo>
                <a:lnTo>
                  <a:pt x="1828800" y="0"/>
                </a:lnTo>
                <a:lnTo>
                  <a:pt x="2057400" y="0"/>
                </a:lnTo>
                <a:lnTo>
                  <a:pt x="2057400" y="381000"/>
                </a:lnTo>
                <a:lnTo>
                  <a:pt x="1828800" y="381000"/>
                </a:lnTo>
                <a:lnTo>
                  <a:pt x="1600200" y="381000"/>
                </a:lnTo>
                <a:lnTo>
                  <a:pt x="1371600" y="381000"/>
                </a:lnTo>
                <a:lnTo>
                  <a:pt x="1143000" y="381000"/>
                </a:lnTo>
                <a:lnTo>
                  <a:pt x="914400" y="381000"/>
                </a:lnTo>
                <a:lnTo>
                  <a:pt x="685800" y="381000"/>
                </a:lnTo>
                <a:lnTo>
                  <a:pt x="457200" y="381000"/>
                </a:lnTo>
                <a:lnTo>
                  <a:pt x="228600" y="381000"/>
                </a:lnTo>
                <a:lnTo>
                  <a:pt x="0" y="381000"/>
                </a:lnTo>
                <a:close/>
              </a:path>
            </a:pathLst>
          </a:custGeom>
          <a:noFill/>
          <a:ln w="47625">
            <a:solidFill>
              <a:srgbClr val="FEF30E"/>
            </a:solidFill>
            <a:miter lim="800000"/>
            <a:headEnd/>
            <a:tailEnd/>
          </a:ln>
          <a:effectLst>
            <a:glow rad="63500">
              <a:srgbClr val="FEF30E">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519" name="Rectangle 50"/>
          <p:cNvSpPr>
            <a:spLocks noChangeArrowheads="1"/>
          </p:cNvSpPr>
          <p:nvPr/>
        </p:nvSpPr>
        <p:spPr bwMode="auto">
          <a:xfrm>
            <a:off x="5638800" y="3733799"/>
            <a:ext cx="457200" cy="97623"/>
          </a:xfrm>
          <a:custGeom>
            <a:avLst/>
            <a:gdLst/>
            <a:ahLst/>
            <a:cxnLst/>
            <a:rect l="l" t="t" r="r" b="b"/>
            <a:pathLst>
              <a:path w="2057400" h="381000">
                <a:moveTo>
                  <a:pt x="0" y="0"/>
                </a:moveTo>
                <a:lnTo>
                  <a:pt x="228600" y="0"/>
                </a:lnTo>
                <a:lnTo>
                  <a:pt x="457200" y="0"/>
                </a:lnTo>
                <a:lnTo>
                  <a:pt x="685800" y="0"/>
                </a:lnTo>
                <a:lnTo>
                  <a:pt x="914400" y="0"/>
                </a:lnTo>
                <a:lnTo>
                  <a:pt x="1143000" y="0"/>
                </a:lnTo>
                <a:lnTo>
                  <a:pt x="1371600" y="0"/>
                </a:lnTo>
                <a:lnTo>
                  <a:pt x="1600200" y="0"/>
                </a:lnTo>
                <a:lnTo>
                  <a:pt x="1828800" y="0"/>
                </a:lnTo>
                <a:lnTo>
                  <a:pt x="2057400" y="0"/>
                </a:lnTo>
                <a:lnTo>
                  <a:pt x="2057400" y="381000"/>
                </a:lnTo>
                <a:lnTo>
                  <a:pt x="1828800" y="381000"/>
                </a:lnTo>
                <a:lnTo>
                  <a:pt x="1600200" y="381000"/>
                </a:lnTo>
                <a:lnTo>
                  <a:pt x="1371600" y="381000"/>
                </a:lnTo>
                <a:lnTo>
                  <a:pt x="1143000" y="381000"/>
                </a:lnTo>
                <a:lnTo>
                  <a:pt x="914400" y="381000"/>
                </a:lnTo>
                <a:lnTo>
                  <a:pt x="685800" y="381000"/>
                </a:lnTo>
                <a:lnTo>
                  <a:pt x="457200" y="381000"/>
                </a:lnTo>
                <a:lnTo>
                  <a:pt x="228600" y="381000"/>
                </a:lnTo>
                <a:lnTo>
                  <a:pt x="0" y="381000"/>
                </a:lnTo>
                <a:close/>
              </a:path>
            </a:pathLst>
          </a:custGeom>
          <a:noFill/>
          <a:ln w="47625">
            <a:solidFill>
              <a:srgbClr val="FF5050"/>
            </a:solidFill>
            <a:miter lim="800000"/>
            <a:headEnd/>
            <a:tailEnd/>
          </a:ln>
          <a:effectLst>
            <a:glow rad="63500">
              <a:srgbClr val="FF5050">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521" name="Rectangle 520"/>
          <p:cNvSpPr>
            <a:spLocks noChangeArrowheads="1"/>
          </p:cNvSpPr>
          <p:nvPr/>
        </p:nvSpPr>
        <p:spPr bwMode="auto">
          <a:xfrm>
            <a:off x="5410200" y="4071257"/>
            <a:ext cx="228600" cy="68898"/>
          </a:xfrm>
          <a:prstGeom prst="rect">
            <a:avLst/>
          </a:prstGeom>
          <a:noFill/>
          <a:ln w="47625">
            <a:solidFill>
              <a:srgbClr val="FF5050"/>
            </a:solidFill>
            <a:miter lim="800000"/>
            <a:headEnd/>
            <a:tailEnd/>
          </a:ln>
          <a:effectLst>
            <a:glow rad="63500">
              <a:srgbClr val="FF5050">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526" name="Right Arrow 525"/>
          <p:cNvSpPr/>
          <p:nvPr/>
        </p:nvSpPr>
        <p:spPr>
          <a:xfrm>
            <a:off x="5516165" y="918463"/>
            <a:ext cx="369325" cy="319314"/>
          </a:xfrm>
          <a:prstGeom prst="rightArrow">
            <a:avLst/>
          </a:prstGeom>
          <a:solidFill>
            <a:srgbClr val="FEF30E"/>
          </a:solidFill>
          <a:ln>
            <a:solidFill>
              <a:srgbClr val="FFCB0D"/>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5516165" y="1146030"/>
            <a:ext cx="369325" cy="319314"/>
          </a:xfrm>
          <a:prstGeom prst="rightArrow">
            <a:avLst/>
          </a:prstGeom>
          <a:solidFill>
            <a:srgbClr val="FEF30E"/>
          </a:solidFill>
          <a:ln>
            <a:solidFill>
              <a:srgbClr val="FFCB0D"/>
            </a:solidFill>
          </a:ln>
          <a:effectLst>
            <a:outerShdw blurRad="88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8" name="TextBox 837"/>
          <p:cNvSpPr txBox="1"/>
          <p:nvPr/>
        </p:nvSpPr>
        <p:spPr>
          <a:xfrm>
            <a:off x="-448894" y="249021"/>
            <a:ext cx="7520201"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spc="-150" dirty="0">
                <a:ln>
                  <a:solidFill>
                    <a:srgbClr val="C00000"/>
                  </a:solidFill>
                </a:ln>
                <a:solidFill>
                  <a:srgbClr val="FF342F"/>
                </a:solidFill>
                <a:latin typeface="Arial Black" pitchFamily="34" charset="0"/>
              </a:rPr>
              <a:t>Recapture and/or Disallowance!</a:t>
            </a:r>
          </a:p>
        </p:txBody>
      </p:sp>
      <p:sp>
        <p:nvSpPr>
          <p:cNvPr id="13" name="Date Placeholder 12">
            <a:extLst>
              <a:ext uri="{FF2B5EF4-FFF2-40B4-BE49-F238E27FC236}">
                <a16:creationId xmlns:a16="http://schemas.microsoft.com/office/drawing/2014/main" id="{D029E2FA-71D0-CF03-2F0C-A49CE4A8D897}"/>
              </a:ext>
            </a:extLst>
          </p:cNvPr>
          <p:cNvSpPr>
            <a:spLocks noGrp="1"/>
          </p:cNvSpPr>
          <p:nvPr>
            <p:ph type="dt" sz="half" idx="2"/>
          </p:nvPr>
        </p:nvSpPr>
        <p:spPr/>
        <p:txBody>
          <a:bodyPr/>
          <a:lstStyle/>
          <a:p>
            <a:r>
              <a:rPr lang="en-US"/>
              <a:t>September 7, 2022</a:t>
            </a:r>
            <a:endParaRPr lang="en-US" dirty="0"/>
          </a:p>
        </p:txBody>
      </p:sp>
      <p:sp>
        <p:nvSpPr>
          <p:cNvPr id="14" name="Footer Placeholder 13">
            <a:extLst>
              <a:ext uri="{FF2B5EF4-FFF2-40B4-BE49-F238E27FC236}">
                <a16:creationId xmlns:a16="http://schemas.microsoft.com/office/drawing/2014/main" id="{A1919C9E-AA93-13A7-DAE6-21BC621A1530}"/>
              </a:ext>
            </a:extLst>
          </p:cNvPr>
          <p:cNvSpPr>
            <a:spLocks noGrp="1"/>
          </p:cNvSpPr>
          <p:nvPr>
            <p:ph type="ftr" sz="quarter" idx="3"/>
          </p:nvPr>
        </p:nvSpPr>
        <p:spPr/>
        <p:txBody>
          <a:bodyPr/>
          <a:lstStyle/>
          <a:p>
            <a:r>
              <a:rPr lang="en-US"/>
              <a:t>www.novoco.com</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58"/>
                                        </p:tgtEl>
                                        <p:attrNameLst>
                                          <p:attrName>style.visibility</p:attrName>
                                        </p:attrNameLst>
                                      </p:cBhvr>
                                      <p:to>
                                        <p:strVal val="visible"/>
                                      </p:to>
                                    </p:set>
                                    <p:anim calcmode="lin" valueType="num">
                                      <p:cBhvr>
                                        <p:cTn id="7" dur="1000" fill="hold"/>
                                        <p:tgtEl>
                                          <p:spTgt spid="758"/>
                                        </p:tgtEl>
                                        <p:attrNameLst>
                                          <p:attrName>ppt_w</p:attrName>
                                        </p:attrNameLst>
                                      </p:cBhvr>
                                      <p:tavLst>
                                        <p:tav tm="0">
                                          <p:val>
                                            <p:strVal val="#ppt_w+.3"/>
                                          </p:val>
                                        </p:tav>
                                        <p:tav tm="100000">
                                          <p:val>
                                            <p:strVal val="#ppt_w"/>
                                          </p:val>
                                        </p:tav>
                                      </p:tavLst>
                                    </p:anim>
                                    <p:anim calcmode="lin" valueType="num">
                                      <p:cBhvr>
                                        <p:cTn id="8" dur="1000" fill="hold"/>
                                        <p:tgtEl>
                                          <p:spTgt spid="758"/>
                                        </p:tgtEl>
                                        <p:attrNameLst>
                                          <p:attrName>ppt_h</p:attrName>
                                        </p:attrNameLst>
                                      </p:cBhvr>
                                      <p:tavLst>
                                        <p:tav tm="0">
                                          <p:val>
                                            <p:strVal val="#ppt_h"/>
                                          </p:val>
                                        </p:tav>
                                        <p:tav tm="100000">
                                          <p:val>
                                            <p:strVal val="#ppt_h"/>
                                          </p:val>
                                        </p:tav>
                                      </p:tavLst>
                                    </p:anim>
                                    <p:animEffect transition="in" filter="fade">
                                      <p:cBhvr>
                                        <p:cTn id="9" dur="1000"/>
                                        <p:tgtEl>
                                          <p:spTgt spid="758"/>
                                        </p:tgtEl>
                                      </p:cBhvr>
                                    </p:animEffec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3.05556E-6 4.85549E-6 C 0.00209 -0.02821 0.00417 -0.05573 0.00851 -0.07723 C 0.01285 -0.09896 0.01771 -0.11792 0.02587 -0.12902 C 0.03438 -0.13989 0.0474 -0.14058 0.05816 -0.14266 C 0.0691 -0.14451 0.08021 -0.1429 0.09184 -0.14105 " pathEditMode="relative" rAng="0" ptsTypes="aaaaA">
                                      <p:cBhvr>
                                        <p:cTn id="13" dur="1000" fill="hold"/>
                                        <p:tgtEl>
                                          <p:spTgt spid="758"/>
                                        </p:tgtEl>
                                        <p:attrNameLst>
                                          <p:attrName>ppt_x</p:attrName>
                                          <p:attrName>ppt_y</p:attrName>
                                        </p:attrNameLst>
                                      </p:cBhvr>
                                      <p:rCtr x="4600" y="-7200"/>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nodeType="afterEffect">
                                  <p:stCondLst>
                                    <p:cond delay="50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ntr" presetSubtype="0" fill="hold" nodeType="withEffect">
                                  <p:stCondLst>
                                    <p:cond delay="50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31"/>
                                        </p:tgtEl>
                                        <p:attrNameLst>
                                          <p:attrName>style.visibility</p:attrName>
                                        </p:attrNameLst>
                                      </p:cBhvr>
                                      <p:to>
                                        <p:strVal val="visible"/>
                                      </p:to>
                                    </p:set>
                                  </p:childTnLst>
                                </p:cTn>
                              </p:par>
                            </p:childTnLst>
                          </p:cTn>
                        </p:par>
                        <p:par>
                          <p:cTn id="25" fill="hold">
                            <p:stCondLst>
                              <p:cond delay="500"/>
                            </p:stCondLst>
                            <p:childTnLst>
                              <p:par>
                                <p:cTn id="26" presetID="23" presetClass="entr" presetSubtype="16" fill="hold" nodeType="afterEffect">
                                  <p:stCondLst>
                                    <p:cond delay="200"/>
                                  </p:stCondLst>
                                  <p:childTnLst>
                                    <p:set>
                                      <p:cBhvr>
                                        <p:cTn id="27" dur="1" fill="hold">
                                          <p:stCondLst>
                                            <p:cond delay="0"/>
                                          </p:stCondLst>
                                        </p:cTn>
                                        <p:tgtEl>
                                          <p:spTgt spid="400"/>
                                        </p:tgtEl>
                                        <p:attrNameLst>
                                          <p:attrName>style.visibility</p:attrName>
                                        </p:attrNameLst>
                                      </p:cBhvr>
                                      <p:to>
                                        <p:strVal val="visible"/>
                                      </p:to>
                                    </p:set>
                                    <p:anim calcmode="lin" valueType="num">
                                      <p:cBhvr>
                                        <p:cTn id="28" dur="1000" fill="hold"/>
                                        <p:tgtEl>
                                          <p:spTgt spid="400"/>
                                        </p:tgtEl>
                                        <p:attrNameLst>
                                          <p:attrName>ppt_w</p:attrName>
                                        </p:attrNameLst>
                                      </p:cBhvr>
                                      <p:tavLst>
                                        <p:tav tm="0">
                                          <p:val>
                                            <p:fltVal val="0"/>
                                          </p:val>
                                        </p:tav>
                                        <p:tav tm="100000">
                                          <p:val>
                                            <p:strVal val="#ppt_w"/>
                                          </p:val>
                                        </p:tav>
                                      </p:tavLst>
                                    </p:anim>
                                    <p:anim calcmode="lin" valueType="num">
                                      <p:cBhvr>
                                        <p:cTn id="29" dur="1000" fill="hold"/>
                                        <p:tgtEl>
                                          <p:spTgt spid="400"/>
                                        </p:tgtEl>
                                        <p:attrNameLst>
                                          <p:attrName>ppt_h</p:attrName>
                                        </p:attrNameLst>
                                      </p:cBhvr>
                                      <p:tavLst>
                                        <p:tav tm="0">
                                          <p:val>
                                            <p:fltVal val="0"/>
                                          </p:val>
                                        </p:tav>
                                        <p:tav tm="100000">
                                          <p:val>
                                            <p:strVal val="#ppt_h"/>
                                          </p:val>
                                        </p:tav>
                                      </p:tavLst>
                                    </p:anim>
                                  </p:childTnLst>
                                </p:cTn>
                              </p:par>
                              <p:par>
                                <p:cTn id="30" presetID="0" presetClass="path" presetSubtype="0" accel="50000" decel="50000" fill="hold" nodeType="withEffect">
                                  <p:stCondLst>
                                    <p:cond delay="200"/>
                                  </p:stCondLst>
                                  <p:childTnLst>
                                    <p:animMotion origin="layout" path="M -0.00052 -0.0007 L -0.00834 -0.05435 L -0.01736 -0.0976 L -0.02396 -0.11148 L -0.0316 -0.10962 L -0.03681 -0.0976 L -0.05903 0.00115 " pathEditMode="relative" ptsTypes="AAAAAAA">
                                      <p:cBhvr>
                                        <p:cTn id="31" dur="1000" fill="hold"/>
                                        <p:tgtEl>
                                          <p:spTgt spid="400"/>
                                        </p:tgtEl>
                                        <p:attrNameLst>
                                          <p:attrName>ppt_x</p:attrName>
                                          <p:attrName>ppt_y</p:attrName>
                                        </p:attrNameLst>
                                      </p:cBhvr>
                                    </p:animMotion>
                                  </p:childTnLst>
                                </p:cTn>
                              </p:par>
                            </p:childTnLst>
                          </p:cTn>
                        </p:par>
                        <p:par>
                          <p:cTn id="32" fill="hold">
                            <p:stCondLst>
                              <p:cond delay="1700"/>
                            </p:stCondLst>
                            <p:childTnLst>
                              <p:par>
                                <p:cTn id="33" presetID="1" presetClass="exit" presetSubtype="0" fill="hold" nodeType="afterEffect">
                                  <p:stCondLst>
                                    <p:cond delay="0"/>
                                  </p:stCondLst>
                                  <p:childTnLst>
                                    <p:set>
                                      <p:cBhvr>
                                        <p:cTn id="34" dur="1" fill="hold">
                                          <p:stCondLst>
                                            <p:cond delay="0"/>
                                          </p:stCondLst>
                                        </p:cTn>
                                        <p:tgtEl>
                                          <p:spTgt spid="40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6">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6">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6">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506">
                                            <p:txEl>
                                              <p:pRg st="0" end="0"/>
                                            </p:txEl>
                                          </p:spTgt>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06">
                                            <p:txEl>
                                              <p:pRg st="1" end="1"/>
                                            </p:txEl>
                                          </p:spTgt>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506">
                                            <p:txEl>
                                              <p:pRg st="2" end="2"/>
                                            </p:txEl>
                                          </p:spTgt>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31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9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1312"/>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02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792"/>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79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64" presetClass="path" presetSubtype="0" accel="50000" decel="50000" fill="hold" nodeType="clickEffect">
                                  <p:stCondLst>
                                    <p:cond delay="0"/>
                                  </p:stCondLst>
                                  <p:childTnLst>
                                    <p:animMotion origin="layout" path="M 4.16667E-6 3.358E-6 L -0.00782 -0.13321 " pathEditMode="relative" rAng="0" ptsTypes="AA">
                                      <p:cBhvr>
                                        <p:cTn id="76" dur="1000" fill="hold"/>
                                        <p:tgtEl>
                                          <p:spTgt spid="793"/>
                                        </p:tgtEl>
                                        <p:attrNameLst>
                                          <p:attrName>ppt_x</p:attrName>
                                          <p:attrName>ppt_y</p:attrName>
                                        </p:attrNameLst>
                                      </p:cBhvr>
                                      <p:rCtr x="-400" y="-6700"/>
                                    </p:animMotion>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836"/>
                                        </p:tgtEl>
                                        <p:attrNameLst>
                                          <p:attrName>style.visibility</p:attrName>
                                        </p:attrNameLst>
                                      </p:cBhvr>
                                      <p:to>
                                        <p:strVal val="visible"/>
                                      </p:to>
                                    </p:set>
                                    <p:animEffect transition="in" filter="fade">
                                      <p:cBhvr>
                                        <p:cTn id="81" dur="300"/>
                                        <p:tgtEl>
                                          <p:spTgt spid="83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837"/>
                                        </p:tgtEl>
                                        <p:attrNameLst>
                                          <p:attrName>style.visibility</p:attrName>
                                        </p:attrNameLst>
                                      </p:cBhvr>
                                      <p:to>
                                        <p:strVal val="visible"/>
                                      </p:to>
                                    </p:set>
                                    <p:animEffect transition="in" filter="fade">
                                      <p:cBhvr>
                                        <p:cTn id="86" dur="300"/>
                                        <p:tgtEl>
                                          <p:spTgt spid="83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834"/>
                                        </p:tgtEl>
                                        <p:attrNameLst>
                                          <p:attrName>style.visibility</p:attrName>
                                        </p:attrNameLst>
                                      </p:cBhvr>
                                      <p:to>
                                        <p:strVal val="visible"/>
                                      </p:to>
                                    </p:set>
                                    <p:animEffect transition="in" filter="fade">
                                      <p:cBhvr>
                                        <p:cTn id="91" dur="400"/>
                                        <p:tgtEl>
                                          <p:spTgt spid="834"/>
                                        </p:tgtEl>
                                      </p:cBhvr>
                                    </p:animEffect>
                                  </p:childTnLst>
                                </p:cTn>
                              </p:par>
                            </p:childTnLst>
                          </p:cTn>
                        </p:par>
                      </p:childTnLst>
                    </p:cTn>
                  </p:par>
                  <p:par>
                    <p:cTn id="92" fill="hold">
                      <p:stCondLst>
                        <p:cond delay="indefinite"/>
                      </p:stCondLst>
                      <p:childTnLst>
                        <p:par>
                          <p:cTn id="93" fill="hold">
                            <p:stCondLst>
                              <p:cond delay="0"/>
                            </p:stCondLst>
                            <p:childTnLst>
                              <p:par>
                                <p:cTn id="94" presetID="23" presetClass="entr" presetSubtype="272" fill="hold" grpId="0" nodeType="clickEffect">
                                  <p:stCondLst>
                                    <p:cond delay="0"/>
                                  </p:stCondLst>
                                  <p:childTnLst>
                                    <p:set>
                                      <p:cBhvr>
                                        <p:cTn id="95" dur="1" fill="hold">
                                          <p:stCondLst>
                                            <p:cond delay="0"/>
                                          </p:stCondLst>
                                        </p:cTn>
                                        <p:tgtEl>
                                          <p:spTgt spid="838"/>
                                        </p:tgtEl>
                                        <p:attrNameLst>
                                          <p:attrName>style.visibility</p:attrName>
                                        </p:attrNameLst>
                                      </p:cBhvr>
                                      <p:to>
                                        <p:strVal val="visible"/>
                                      </p:to>
                                    </p:set>
                                    <p:anim calcmode="lin" valueType="num">
                                      <p:cBhvr>
                                        <p:cTn id="96" dur="500" fill="hold"/>
                                        <p:tgtEl>
                                          <p:spTgt spid="838"/>
                                        </p:tgtEl>
                                        <p:attrNameLst>
                                          <p:attrName>ppt_w</p:attrName>
                                        </p:attrNameLst>
                                      </p:cBhvr>
                                      <p:tavLst>
                                        <p:tav tm="0">
                                          <p:val>
                                            <p:strVal val="2/3*#ppt_w"/>
                                          </p:val>
                                        </p:tav>
                                        <p:tav tm="100000">
                                          <p:val>
                                            <p:strVal val="#ppt_w"/>
                                          </p:val>
                                        </p:tav>
                                      </p:tavLst>
                                    </p:anim>
                                    <p:anim calcmode="lin" valueType="num">
                                      <p:cBhvr>
                                        <p:cTn id="97" dur="500" fill="hold"/>
                                        <p:tgtEl>
                                          <p:spTgt spid="838"/>
                                        </p:tgtEl>
                                        <p:attrNameLst>
                                          <p:attrName>ppt_h</p:attrName>
                                        </p:attrNameLst>
                                      </p:cBhvr>
                                      <p:tavLst>
                                        <p:tav tm="0">
                                          <p:val>
                                            <p:strVal val="2/3*#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7" presetClass="entr" presetSubtype="10" fill="hold" nodeType="clickEffect">
                                  <p:stCondLst>
                                    <p:cond delay="0"/>
                                  </p:stCondLst>
                                  <p:childTnLst>
                                    <p:set>
                                      <p:cBhvr>
                                        <p:cTn id="101" dur="1" fill="hold">
                                          <p:stCondLst>
                                            <p:cond delay="0"/>
                                          </p:stCondLst>
                                        </p:cTn>
                                        <p:tgtEl>
                                          <p:spTgt spid="5"/>
                                        </p:tgtEl>
                                        <p:attrNameLst>
                                          <p:attrName>style.visibility</p:attrName>
                                        </p:attrNameLst>
                                      </p:cBhvr>
                                      <p:to>
                                        <p:strVal val="visible"/>
                                      </p:to>
                                    </p:set>
                                    <p:anim calcmode="lin" valueType="num">
                                      <p:cBhvr>
                                        <p:cTn id="102" dur="400" fill="hold"/>
                                        <p:tgtEl>
                                          <p:spTgt spid="5"/>
                                        </p:tgtEl>
                                        <p:attrNameLst>
                                          <p:attrName>ppt_w</p:attrName>
                                        </p:attrNameLst>
                                      </p:cBhvr>
                                      <p:tavLst>
                                        <p:tav tm="0">
                                          <p:val>
                                            <p:fltVal val="0"/>
                                          </p:val>
                                        </p:tav>
                                        <p:tav tm="100000">
                                          <p:val>
                                            <p:strVal val="#ppt_w"/>
                                          </p:val>
                                        </p:tav>
                                      </p:tavLst>
                                    </p:anim>
                                    <p:anim calcmode="lin" valueType="num">
                                      <p:cBhvr>
                                        <p:cTn id="103" dur="400" fill="hold"/>
                                        <p:tgtEl>
                                          <p:spTgt spid="5"/>
                                        </p:tgtEl>
                                        <p:attrNameLst>
                                          <p:attrName>ppt_h</p:attrName>
                                        </p:attrNameLst>
                                      </p:cBhvr>
                                      <p:tavLst>
                                        <p:tav tm="0">
                                          <p:val>
                                            <p:strVal val="#ppt_h"/>
                                          </p:val>
                                        </p:tav>
                                        <p:tav tm="100000">
                                          <p:val>
                                            <p:strVal val="#ppt_h"/>
                                          </p:val>
                                        </p:tav>
                                      </p:tavLst>
                                    </p:anim>
                                  </p:childTnLst>
                                </p:cTn>
                              </p:par>
                              <p:par>
                                <p:cTn id="104" presetID="1" presetClass="exit" presetSubtype="0" fill="hold" nodeType="withEffect">
                                  <p:stCondLst>
                                    <p:cond delay="0"/>
                                  </p:stCondLst>
                                  <p:childTnLst>
                                    <p:set>
                                      <p:cBhvr>
                                        <p:cTn id="105" dur="1" fill="hold">
                                          <p:stCondLst>
                                            <p:cond delay="0"/>
                                          </p:stCondLst>
                                        </p:cTn>
                                        <p:tgtEl>
                                          <p:spTgt spid="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490"/>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491"/>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427"/>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428"/>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384"/>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382"/>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386"/>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nodeType="clickEffect">
                                  <p:stCondLst>
                                    <p:cond delay="0"/>
                                  </p:stCondLst>
                                  <p:childTnLst>
                                    <p:set>
                                      <p:cBhvr>
                                        <p:cTn id="127" dur="1" fill="hold">
                                          <p:stCondLst>
                                            <p:cond delay="0"/>
                                          </p:stCondLst>
                                        </p:cTn>
                                        <p:tgtEl>
                                          <p:spTgt spid="490"/>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491"/>
                                        </p:tgtEl>
                                        <p:attrNameLst>
                                          <p:attrName>style.visibility</p:attrName>
                                        </p:attrNameLst>
                                      </p:cBhvr>
                                      <p:to>
                                        <p:strVal val="hidden"/>
                                      </p:to>
                                    </p:set>
                                  </p:childTnLst>
                                </p:cTn>
                              </p:par>
                              <p:par>
                                <p:cTn id="130" presetID="1" presetClass="exit" presetSubtype="0" fill="hold" grpId="0" nodeType="withEffect">
                                  <p:stCondLst>
                                    <p:cond delay="0"/>
                                  </p:stCondLst>
                                  <p:childTnLst>
                                    <p:set>
                                      <p:cBhvr>
                                        <p:cTn id="131" dur="1" fill="hold">
                                          <p:stCondLst>
                                            <p:cond delay="0"/>
                                          </p:stCondLst>
                                        </p:cTn>
                                        <p:tgtEl>
                                          <p:spTgt spid="834"/>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837"/>
                                        </p:tgtEl>
                                        <p:attrNameLst>
                                          <p:attrName>style.visibility</p:attrName>
                                        </p:attrNameLst>
                                      </p:cBhvr>
                                      <p:to>
                                        <p:strVal val="hidden"/>
                                      </p:to>
                                    </p:set>
                                  </p:childTnLst>
                                </p:cTn>
                              </p:par>
                              <p:par>
                                <p:cTn id="134" presetID="1" presetClass="exit" presetSubtype="0" fill="hold" grpId="0" nodeType="withEffect">
                                  <p:stCondLst>
                                    <p:cond delay="0"/>
                                  </p:stCondLst>
                                  <p:childTnLst>
                                    <p:set>
                                      <p:cBhvr>
                                        <p:cTn id="135" dur="1" fill="hold">
                                          <p:stCondLst>
                                            <p:cond delay="0"/>
                                          </p:stCondLst>
                                        </p:cTn>
                                        <p:tgtEl>
                                          <p:spTgt spid="836"/>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838"/>
                                        </p:tgtEl>
                                        <p:attrNameLst>
                                          <p:attrName>style.visibility</p:attrName>
                                        </p:attrNameLst>
                                      </p:cBhvr>
                                      <p:to>
                                        <p:strVal val="hidden"/>
                                      </p:to>
                                    </p:set>
                                  </p:childTnLst>
                                </p:cTn>
                              </p:par>
                              <p:par>
                                <p:cTn id="138" presetID="1" presetClass="exit" presetSubtype="0" fill="hold" grpId="0" nodeType="withEffect">
                                  <p:stCondLst>
                                    <p:cond delay="0"/>
                                  </p:stCondLst>
                                  <p:childTnLst>
                                    <p:set>
                                      <p:cBhvr>
                                        <p:cTn id="139" dur="1" fill="hold">
                                          <p:stCondLst>
                                            <p:cond delay="0"/>
                                          </p:stCondLst>
                                        </p:cTn>
                                        <p:tgtEl>
                                          <p:spTgt spid="439"/>
                                        </p:tgtEl>
                                        <p:attrNameLst>
                                          <p:attrName>style.visibility</p:attrName>
                                        </p:attrNameLst>
                                      </p:cBhvr>
                                      <p:to>
                                        <p:strVal val="hidden"/>
                                      </p:to>
                                    </p:set>
                                  </p:childTnLst>
                                </p:cTn>
                              </p:par>
                              <p:par>
                                <p:cTn id="140" presetID="1" presetClass="exit" presetSubtype="0" fill="hold" grpId="0" nodeType="withEffect">
                                  <p:stCondLst>
                                    <p:cond delay="0"/>
                                  </p:stCondLst>
                                  <p:childTnLst>
                                    <p:set>
                                      <p:cBhvr>
                                        <p:cTn id="141" dur="1" fill="hold">
                                          <p:stCondLst>
                                            <p:cond delay="0"/>
                                          </p:stCondLst>
                                        </p:cTn>
                                        <p:tgtEl>
                                          <p:spTgt spid="442"/>
                                        </p:tgtEl>
                                        <p:attrNameLst>
                                          <p:attrName>style.visibility</p:attrName>
                                        </p:attrNameLst>
                                      </p:cBhvr>
                                      <p:to>
                                        <p:strVal val="hidden"/>
                                      </p:to>
                                    </p:set>
                                  </p:childTnLst>
                                </p:cTn>
                              </p:par>
                              <p:par>
                                <p:cTn id="142" presetID="1" presetClass="exit" presetSubtype="0" fill="hold" grpId="0" nodeType="withEffect">
                                  <p:stCondLst>
                                    <p:cond delay="0"/>
                                  </p:stCondLst>
                                  <p:childTnLst>
                                    <p:set>
                                      <p:cBhvr>
                                        <p:cTn id="143" dur="1" fill="hold">
                                          <p:stCondLst>
                                            <p:cond delay="0"/>
                                          </p:stCondLst>
                                        </p:cTn>
                                        <p:tgtEl>
                                          <p:spTgt spid="444"/>
                                        </p:tgtEl>
                                        <p:attrNameLst>
                                          <p:attrName>style.visibility</p:attrName>
                                        </p:attrNameLst>
                                      </p:cBhvr>
                                      <p:to>
                                        <p:strVal val="hidden"/>
                                      </p:to>
                                    </p:set>
                                  </p:childTnLst>
                                </p:cTn>
                              </p:par>
                              <p:par>
                                <p:cTn id="144" presetID="1" presetClass="exit" presetSubtype="0" fill="hold" grpId="0" nodeType="withEffect">
                                  <p:stCondLst>
                                    <p:cond delay="0"/>
                                  </p:stCondLst>
                                  <p:childTnLst>
                                    <p:set>
                                      <p:cBhvr>
                                        <p:cTn id="145" dur="1" fill="hold">
                                          <p:stCondLst>
                                            <p:cond delay="0"/>
                                          </p:stCondLst>
                                        </p:cTn>
                                        <p:tgtEl>
                                          <p:spTgt spid="446"/>
                                        </p:tgtEl>
                                        <p:attrNameLst>
                                          <p:attrName>style.visibility</p:attrName>
                                        </p:attrNameLst>
                                      </p:cBhvr>
                                      <p:to>
                                        <p:strVal val="hidden"/>
                                      </p:to>
                                    </p:set>
                                  </p:childTnLst>
                                </p:cTn>
                              </p:par>
                              <p:par>
                                <p:cTn id="146" presetID="1" presetClass="exit" presetSubtype="0" fill="hold" grpId="0" nodeType="withEffect">
                                  <p:stCondLst>
                                    <p:cond delay="0"/>
                                  </p:stCondLst>
                                  <p:childTnLst>
                                    <p:set>
                                      <p:cBhvr>
                                        <p:cTn id="147" dur="1" fill="hold">
                                          <p:stCondLst>
                                            <p:cond delay="0"/>
                                          </p:stCondLst>
                                        </p:cTn>
                                        <p:tgtEl>
                                          <p:spTgt spid="448"/>
                                        </p:tgtEl>
                                        <p:attrNameLst>
                                          <p:attrName>style.visibility</p:attrName>
                                        </p:attrNameLst>
                                      </p:cBhvr>
                                      <p:to>
                                        <p:strVal val="hidden"/>
                                      </p:to>
                                    </p:set>
                                  </p:childTnLst>
                                </p:cTn>
                              </p:par>
                              <p:par>
                                <p:cTn id="148" presetID="1" presetClass="exit" presetSubtype="0" fill="hold" grpId="0" nodeType="withEffect">
                                  <p:stCondLst>
                                    <p:cond delay="0"/>
                                  </p:stCondLst>
                                  <p:childTnLst>
                                    <p:set>
                                      <p:cBhvr>
                                        <p:cTn id="149" dur="1" fill="hold">
                                          <p:stCondLst>
                                            <p:cond delay="0"/>
                                          </p:stCondLst>
                                        </p:cTn>
                                        <p:tgtEl>
                                          <p:spTgt spid="450"/>
                                        </p:tgtEl>
                                        <p:attrNameLst>
                                          <p:attrName>style.visibility</p:attrName>
                                        </p:attrNameLst>
                                      </p:cBhvr>
                                      <p:to>
                                        <p:strVal val="hidden"/>
                                      </p:to>
                                    </p:set>
                                  </p:childTnLst>
                                </p:cTn>
                              </p:par>
                              <p:par>
                                <p:cTn id="150" presetID="1" presetClass="exit" presetSubtype="0" fill="hold" grpId="0" nodeType="withEffect">
                                  <p:stCondLst>
                                    <p:cond delay="0"/>
                                  </p:stCondLst>
                                  <p:childTnLst>
                                    <p:set>
                                      <p:cBhvr>
                                        <p:cTn id="151" dur="1" fill="hold">
                                          <p:stCondLst>
                                            <p:cond delay="0"/>
                                          </p:stCondLst>
                                        </p:cTn>
                                        <p:tgtEl>
                                          <p:spTgt spid="452"/>
                                        </p:tgtEl>
                                        <p:attrNameLst>
                                          <p:attrName>style.visibility</p:attrName>
                                        </p:attrNameLst>
                                      </p:cBhvr>
                                      <p:to>
                                        <p:strVal val="hidden"/>
                                      </p:to>
                                    </p:set>
                                  </p:childTnLst>
                                </p:cTn>
                              </p:par>
                              <p:par>
                                <p:cTn id="152" presetID="1" presetClass="exit" presetSubtype="0" fill="hold" grpId="0" nodeType="withEffect">
                                  <p:stCondLst>
                                    <p:cond delay="0"/>
                                  </p:stCondLst>
                                  <p:childTnLst>
                                    <p:set>
                                      <p:cBhvr>
                                        <p:cTn id="153" dur="1" fill="hold">
                                          <p:stCondLst>
                                            <p:cond delay="0"/>
                                          </p:stCondLst>
                                        </p:cTn>
                                        <p:tgtEl>
                                          <p:spTgt spid="467"/>
                                        </p:tgtEl>
                                        <p:attrNameLst>
                                          <p:attrName>style.visibility</p:attrName>
                                        </p:attrNameLst>
                                      </p:cBhvr>
                                      <p:to>
                                        <p:strVal val="hidden"/>
                                      </p:to>
                                    </p:set>
                                  </p:childTnLst>
                                </p:cTn>
                              </p:par>
                              <p:par>
                                <p:cTn id="154" presetID="1" presetClass="exit" presetSubtype="0" fill="hold" grpId="0" nodeType="withEffect">
                                  <p:stCondLst>
                                    <p:cond delay="0"/>
                                  </p:stCondLst>
                                  <p:childTnLst>
                                    <p:set>
                                      <p:cBhvr>
                                        <p:cTn id="155" dur="1" fill="hold">
                                          <p:stCondLst>
                                            <p:cond delay="0"/>
                                          </p:stCondLst>
                                        </p:cTn>
                                        <p:tgtEl>
                                          <p:spTgt spid="471"/>
                                        </p:tgtEl>
                                        <p:attrNameLst>
                                          <p:attrName>style.visibility</p:attrName>
                                        </p:attrNameLst>
                                      </p:cBhvr>
                                      <p:to>
                                        <p:strVal val="hidden"/>
                                      </p:to>
                                    </p:set>
                                  </p:childTnLst>
                                </p:cTn>
                              </p:par>
                              <p:par>
                                <p:cTn id="156" presetID="1" presetClass="exit" presetSubtype="0" fill="hold" grpId="0" nodeType="withEffect">
                                  <p:stCondLst>
                                    <p:cond delay="0"/>
                                  </p:stCondLst>
                                  <p:childTnLst>
                                    <p:set>
                                      <p:cBhvr>
                                        <p:cTn id="157" dur="1" fill="hold">
                                          <p:stCondLst>
                                            <p:cond delay="0"/>
                                          </p:stCondLst>
                                        </p:cTn>
                                        <p:tgtEl>
                                          <p:spTgt spid="495"/>
                                        </p:tgtEl>
                                        <p:attrNameLst>
                                          <p:attrName>style.visibility</p:attrName>
                                        </p:attrNameLst>
                                      </p:cBhvr>
                                      <p:to>
                                        <p:strVal val="hidden"/>
                                      </p:to>
                                    </p:set>
                                  </p:childTnLst>
                                </p:cTn>
                              </p:par>
                              <p:par>
                                <p:cTn id="158" presetID="1" presetClass="exit" presetSubtype="0" fill="hold" grpId="0" nodeType="withEffect">
                                  <p:stCondLst>
                                    <p:cond delay="0"/>
                                  </p:stCondLst>
                                  <p:childTnLst>
                                    <p:set>
                                      <p:cBhvr>
                                        <p:cTn id="159" dur="1" fill="hold">
                                          <p:stCondLst>
                                            <p:cond delay="0"/>
                                          </p:stCondLst>
                                        </p:cTn>
                                        <p:tgtEl>
                                          <p:spTgt spid="496"/>
                                        </p:tgtEl>
                                        <p:attrNameLst>
                                          <p:attrName>style.visibility</p:attrName>
                                        </p:attrNameLst>
                                      </p:cBhvr>
                                      <p:to>
                                        <p:strVal val="hidden"/>
                                      </p:to>
                                    </p:set>
                                  </p:childTnLst>
                                </p:cTn>
                              </p:par>
                              <p:par>
                                <p:cTn id="160" presetID="1" presetClass="exit" presetSubtype="0" fill="hold" grpId="0" nodeType="withEffect">
                                  <p:stCondLst>
                                    <p:cond delay="0"/>
                                  </p:stCondLst>
                                  <p:childTnLst>
                                    <p:set>
                                      <p:cBhvr>
                                        <p:cTn id="161" dur="1" fill="hold">
                                          <p:stCondLst>
                                            <p:cond delay="0"/>
                                          </p:stCondLst>
                                        </p:cTn>
                                        <p:tgtEl>
                                          <p:spTgt spid="498"/>
                                        </p:tgtEl>
                                        <p:attrNameLst>
                                          <p:attrName>style.visibility</p:attrName>
                                        </p:attrNameLst>
                                      </p:cBhvr>
                                      <p:to>
                                        <p:strVal val="hidden"/>
                                      </p:to>
                                    </p:set>
                                  </p:childTnLst>
                                </p:cTn>
                              </p:par>
                              <p:par>
                                <p:cTn id="162" presetID="1" presetClass="exit" presetSubtype="0" fill="hold" grpId="0" nodeType="withEffect">
                                  <p:stCondLst>
                                    <p:cond delay="0"/>
                                  </p:stCondLst>
                                  <p:childTnLst>
                                    <p:set>
                                      <p:cBhvr>
                                        <p:cTn id="163" dur="1" fill="hold">
                                          <p:stCondLst>
                                            <p:cond delay="0"/>
                                          </p:stCondLst>
                                        </p:cTn>
                                        <p:tgtEl>
                                          <p:spTgt spid="497"/>
                                        </p:tgtEl>
                                        <p:attrNameLst>
                                          <p:attrName>style.visibility</p:attrName>
                                        </p:attrNameLst>
                                      </p:cBhvr>
                                      <p:to>
                                        <p:strVal val="hidden"/>
                                      </p:to>
                                    </p:set>
                                  </p:childTnLst>
                                </p:cTn>
                              </p:par>
                              <p:par>
                                <p:cTn id="164" presetID="1" presetClass="exit" presetSubtype="0" fill="hold" grpId="0" nodeType="withEffect">
                                  <p:stCondLst>
                                    <p:cond delay="0"/>
                                  </p:stCondLst>
                                  <p:childTnLst>
                                    <p:set>
                                      <p:cBhvr>
                                        <p:cTn id="165" dur="1" fill="hold">
                                          <p:stCondLst>
                                            <p:cond delay="0"/>
                                          </p:stCondLst>
                                        </p:cTn>
                                        <p:tgtEl>
                                          <p:spTgt spid="499"/>
                                        </p:tgtEl>
                                        <p:attrNameLst>
                                          <p:attrName>style.visibility</p:attrName>
                                        </p:attrNameLst>
                                      </p:cBhvr>
                                      <p:to>
                                        <p:strVal val="hidden"/>
                                      </p:to>
                                    </p:set>
                                  </p:childTnLst>
                                </p:cTn>
                              </p:par>
                              <p:par>
                                <p:cTn id="166" presetID="1" presetClass="exit" presetSubtype="0" fill="hold" grpId="0" nodeType="withEffect">
                                  <p:stCondLst>
                                    <p:cond delay="0"/>
                                  </p:stCondLst>
                                  <p:childTnLst>
                                    <p:set>
                                      <p:cBhvr>
                                        <p:cTn id="167" dur="1" fill="hold">
                                          <p:stCondLst>
                                            <p:cond delay="0"/>
                                          </p:stCondLst>
                                        </p:cTn>
                                        <p:tgtEl>
                                          <p:spTgt spid="500"/>
                                        </p:tgtEl>
                                        <p:attrNameLst>
                                          <p:attrName>style.visibility</p:attrName>
                                        </p:attrNameLst>
                                      </p:cBhvr>
                                      <p:to>
                                        <p:strVal val="hidden"/>
                                      </p:to>
                                    </p:set>
                                  </p:childTnLst>
                                </p:cTn>
                              </p:par>
                              <p:par>
                                <p:cTn id="168" presetID="1" presetClass="exit" presetSubtype="0" fill="hold" grpId="0" nodeType="withEffect">
                                  <p:stCondLst>
                                    <p:cond delay="0"/>
                                  </p:stCondLst>
                                  <p:childTnLst>
                                    <p:set>
                                      <p:cBhvr>
                                        <p:cTn id="169" dur="1" fill="hold">
                                          <p:stCondLst>
                                            <p:cond delay="0"/>
                                          </p:stCondLst>
                                        </p:cTn>
                                        <p:tgtEl>
                                          <p:spTgt spid="494"/>
                                        </p:tgtEl>
                                        <p:attrNameLst>
                                          <p:attrName>style.visibility</p:attrName>
                                        </p:attrNameLst>
                                      </p:cBhvr>
                                      <p:to>
                                        <p:strVal val="hidden"/>
                                      </p:to>
                                    </p:set>
                                  </p:childTnLst>
                                </p:cTn>
                              </p:par>
                              <p:par>
                                <p:cTn id="170" presetID="1" presetClass="exit" presetSubtype="0" fill="hold" grpId="0" nodeType="withEffect">
                                  <p:stCondLst>
                                    <p:cond delay="0"/>
                                  </p:stCondLst>
                                  <p:childTnLst>
                                    <p:set>
                                      <p:cBhvr>
                                        <p:cTn id="171" dur="1" fill="hold">
                                          <p:stCondLst>
                                            <p:cond delay="0"/>
                                          </p:stCondLst>
                                        </p:cTn>
                                        <p:tgtEl>
                                          <p:spTgt spid="464"/>
                                        </p:tgtEl>
                                        <p:attrNameLst>
                                          <p:attrName>style.visibility</p:attrName>
                                        </p:attrNameLst>
                                      </p:cBhvr>
                                      <p:to>
                                        <p:strVal val="hidden"/>
                                      </p:to>
                                    </p:set>
                                  </p:childTnLst>
                                </p:cTn>
                              </p:par>
                              <p:par>
                                <p:cTn id="172" presetID="1" presetClass="exit" presetSubtype="0" fill="hold" grpId="0" nodeType="withEffect">
                                  <p:stCondLst>
                                    <p:cond delay="0"/>
                                  </p:stCondLst>
                                  <p:childTnLst>
                                    <p:set>
                                      <p:cBhvr>
                                        <p:cTn id="173" dur="1" fill="hold">
                                          <p:stCondLst>
                                            <p:cond delay="0"/>
                                          </p:stCondLst>
                                        </p:cTn>
                                        <p:tgtEl>
                                          <p:spTgt spid="488"/>
                                        </p:tgtEl>
                                        <p:attrNameLst>
                                          <p:attrName>style.visibility</p:attrName>
                                        </p:attrNameLst>
                                      </p:cBhvr>
                                      <p:to>
                                        <p:strVal val="hidden"/>
                                      </p:to>
                                    </p:set>
                                  </p:childTnLst>
                                </p:cTn>
                              </p:par>
                              <p:par>
                                <p:cTn id="174" presetID="1" presetClass="exit" presetSubtype="0" fill="hold" grpId="0" nodeType="withEffect">
                                  <p:stCondLst>
                                    <p:cond delay="0"/>
                                  </p:stCondLst>
                                  <p:childTnLst>
                                    <p:set>
                                      <p:cBhvr>
                                        <p:cTn id="175" dur="1" fill="hold">
                                          <p:stCondLst>
                                            <p:cond delay="0"/>
                                          </p:stCondLst>
                                        </p:cTn>
                                        <p:tgtEl>
                                          <p:spTgt spid="489"/>
                                        </p:tgtEl>
                                        <p:attrNameLst>
                                          <p:attrName>style.visibility</p:attrName>
                                        </p:attrNameLst>
                                      </p:cBhvr>
                                      <p:to>
                                        <p:strVal val="hidden"/>
                                      </p:to>
                                    </p:set>
                                  </p:childTnLst>
                                </p:cTn>
                              </p:par>
                              <p:par>
                                <p:cTn id="176" presetID="1" presetClass="exit" presetSubtype="0" fill="hold" grpId="0" nodeType="withEffect">
                                  <p:stCondLst>
                                    <p:cond delay="0"/>
                                  </p:stCondLst>
                                  <p:childTnLst>
                                    <p:set>
                                      <p:cBhvr>
                                        <p:cTn id="177" dur="1" fill="hold">
                                          <p:stCondLst>
                                            <p:cond delay="0"/>
                                          </p:stCondLst>
                                        </p:cTn>
                                        <p:tgtEl>
                                          <p:spTgt spid="503"/>
                                        </p:tgtEl>
                                        <p:attrNameLst>
                                          <p:attrName>style.visibility</p:attrName>
                                        </p:attrNameLst>
                                      </p:cBhvr>
                                      <p:to>
                                        <p:strVal val="hidden"/>
                                      </p:to>
                                    </p:set>
                                  </p:childTnLst>
                                </p:cTn>
                              </p:par>
                              <p:par>
                                <p:cTn id="178" presetID="1" presetClass="exit" presetSubtype="0" fill="hold" grpId="0" nodeType="withEffect">
                                  <p:stCondLst>
                                    <p:cond delay="0"/>
                                  </p:stCondLst>
                                  <p:childTnLst>
                                    <p:set>
                                      <p:cBhvr>
                                        <p:cTn id="179" dur="1" fill="hold">
                                          <p:stCondLst>
                                            <p:cond delay="0"/>
                                          </p:stCondLst>
                                        </p:cTn>
                                        <p:tgtEl>
                                          <p:spTgt spid="504"/>
                                        </p:tgtEl>
                                        <p:attrNameLst>
                                          <p:attrName>style.visibility</p:attrName>
                                        </p:attrNameLst>
                                      </p:cBhvr>
                                      <p:to>
                                        <p:strVal val="hidden"/>
                                      </p:to>
                                    </p:set>
                                  </p:childTnLst>
                                </p:cTn>
                              </p:par>
                              <p:par>
                                <p:cTn id="180" presetID="1" presetClass="exit" presetSubtype="0" fill="hold" grpId="0" nodeType="withEffect">
                                  <p:stCondLst>
                                    <p:cond delay="0"/>
                                  </p:stCondLst>
                                  <p:childTnLst>
                                    <p:set>
                                      <p:cBhvr>
                                        <p:cTn id="181" dur="1" fill="hold">
                                          <p:stCondLst>
                                            <p:cond delay="0"/>
                                          </p:stCondLst>
                                        </p:cTn>
                                        <p:tgtEl>
                                          <p:spTgt spid="505"/>
                                        </p:tgtEl>
                                        <p:attrNameLst>
                                          <p:attrName>style.visibility</p:attrName>
                                        </p:attrNameLst>
                                      </p:cBhvr>
                                      <p:to>
                                        <p:strVal val="hidden"/>
                                      </p:to>
                                    </p:set>
                                  </p:childTnLst>
                                </p:cTn>
                              </p:par>
                              <p:par>
                                <p:cTn id="182" presetID="1" presetClass="exit" presetSubtype="0" fill="hold" grpId="0" nodeType="withEffect">
                                  <p:stCondLst>
                                    <p:cond delay="0"/>
                                  </p:stCondLst>
                                  <p:childTnLst>
                                    <p:set>
                                      <p:cBhvr>
                                        <p:cTn id="183" dur="1" fill="hold">
                                          <p:stCondLst>
                                            <p:cond delay="0"/>
                                          </p:stCondLst>
                                        </p:cTn>
                                        <p:tgtEl>
                                          <p:spTgt spid="514"/>
                                        </p:tgtEl>
                                        <p:attrNameLst>
                                          <p:attrName>style.visibility</p:attrName>
                                        </p:attrNameLst>
                                      </p:cBhvr>
                                      <p:to>
                                        <p:strVal val="hidden"/>
                                      </p:to>
                                    </p:set>
                                  </p:childTnLst>
                                </p:cTn>
                              </p:par>
                              <p:par>
                                <p:cTn id="184" presetID="1" presetClass="exit" presetSubtype="0" fill="hold" grpId="0" nodeType="withEffect">
                                  <p:stCondLst>
                                    <p:cond delay="0"/>
                                  </p:stCondLst>
                                  <p:childTnLst>
                                    <p:set>
                                      <p:cBhvr>
                                        <p:cTn id="185" dur="1" fill="hold">
                                          <p:stCondLst>
                                            <p:cond delay="0"/>
                                          </p:stCondLst>
                                        </p:cTn>
                                        <p:tgtEl>
                                          <p:spTgt spid="516"/>
                                        </p:tgtEl>
                                        <p:attrNameLst>
                                          <p:attrName>style.visibility</p:attrName>
                                        </p:attrNameLst>
                                      </p:cBhvr>
                                      <p:to>
                                        <p:strVal val="hidden"/>
                                      </p:to>
                                    </p:set>
                                  </p:childTnLst>
                                </p:cTn>
                              </p:par>
                              <p:par>
                                <p:cTn id="186" presetID="1" presetClass="exit" presetSubtype="0" fill="hold" grpId="0" nodeType="withEffect">
                                  <p:stCondLst>
                                    <p:cond delay="0"/>
                                  </p:stCondLst>
                                  <p:childTnLst>
                                    <p:set>
                                      <p:cBhvr>
                                        <p:cTn id="187" dur="1" fill="hold">
                                          <p:stCondLst>
                                            <p:cond delay="0"/>
                                          </p:stCondLst>
                                        </p:cTn>
                                        <p:tgtEl>
                                          <p:spTgt spid="518"/>
                                        </p:tgtEl>
                                        <p:attrNameLst>
                                          <p:attrName>style.visibility</p:attrName>
                                        </p:attrNameLst>
                                      </p:cBhvr>
                                      <p:to>
                                        <p:strVal val="hidden"/>
                                      </p:to>
                                    </p:set>
                                  </p:childTnLst>
                                </p:cTn>
                              </p:par>
                              <p:par>
                                <p:cTn id="188" presetID="1" presetClass="exit" presetSubtype="0" fill="hold" grpId="0" nodeType="withEffect">
                                  <p:stCondLst>
                                    <p:cond delay="0"/>
                                  </p:stCondLst>
                                  <p:childTnLst>
                                    <p:set>
                                      <p:cBhvr>
                                        <p:cTn id="189" dur="1" fill="hold">
                                          <p:stCondLst>
                                            <p:cond delay="0"/>
                                          </p:stCondLst>
                                        </p:cTn>
                                        <p:tgtEl>
                                          <p:spTgt spid="527"/>
                                        </p:tgtEl>
                                        <p:attrNameLst>
                                          <p:attrName>style.visibility</p:attrName>
                                        </p:attrNameLst>
                                      </p:cBhvr>
                                      <p:to>
                                        <p:strVal val="hidden"/>
                                      </p:to>
                                    </p:set>
                                  </p:childTnLst>
                                </p:cTn>
                              </p:par>
                              <p:par>
                                <p:cTn id="190" presetID="1" presetClass="exit" presetSubtype="0" fill="hold" grpId="0" nodeType="withEffect">
                                  <p:stCondLst>
                                    <p:cond delay="0"/>
                                  </p:stCondLst>
                                  <p:childTnLst>
                                    <p:set>
                                      <p:cBhvr>
                                        <p:cTn id="191" dur="1" fill="hold">
                                          <p:stCondLst>
                                            <p:cond delay="0"/>
                                          </p:stCondLst>
                                        </p:cTn>
                                        <p:tgtEl>
                                          <p:spTgt spid="531"/>
                                        </p:tgtEl>
                                        <p:attrNameLst>
                                          <p:attrName>style.visibility</p:attrName>
                                        </p:attrNameLst>
                                      </p:cBhvr>
                                      <p:to>
                                        <p:strVal val="hidden"/>
                                      </p:to>
                                    </p:set>
                                  </p:childTnLst>
                                </p:cTn>
                              </p:par>
                              <p:par>
                                <p:cTn id="192" presetID="1" presetClass="exit" presetSubtype="0" fill="hold" grpId="0" nodeType="withEffect">
                                  <p:stCondLst>
                                    <p:cond delay="0"/>
                                  </p:stCondLst>
                                  <p:childTnLst>
                                    <p:set>
                                      <p:cBhvr>
                                        <p:cTn id="193" dur="1" fill="hold">
                                          <p:stCondLst>
                                            <p:cond delay="0"/>
                                          </p:stCondLst>
                                        </p:cTn>
                                        <p:tgtEl>
                                          <p:spTgt spid="532"/>
                                        </p:tgtEl>
                                        <p:attrNameLst>
                                          <p:attrName>style.visibility</p:attrName>
                                        </p:attrNameLst>
                                      </p:cBhvr>
                                      <p:to>
                                        <p:strVal val="hidden"/>
                                      </p:to>
                                    </p:set>
                                  </p:childTnLst>
                                </p:cTn>
                              </p:par>
                              <p:par>
                                <p:cTn id="194" presetID="1" presetClass="exit" presetSubtype="0" fill="hold" grpId="0" nodeType="withEffect">
                                  <p:stCondLst>
                                    <p:cond delay="0"/>
                                  </p:stCondLst>
                                  <p:childTnLst>
                                    <p:set>
                                      <p:cBhvr>
                                        <p:cTn id="195" dur="1" fill="hold">
                                          <p:stCondLst>
                                            <p:cond delay="0"/>
                                          </p:stCondLst>
                                        </p:cTn>
                                        <p:tgtEl>
                                          <p:spTgt spid="533"/>
                                        </p:tgtEl>
                                        <p:attrNameLst>
                                          <p:attrName>style.visibility</p:attrName>
                                        </p:attrNameLst>
                                      </p:cBhvr>
                                      <p:to>
                                        <p:strVal val="hidden"/>
                                      </p:to>
                                    </p:set>
                                  </p:childTnLst>
                                </p:cTn>
                              </p:par>
                              <p:par>
                                <p:cTn id="196" presetID="1" presetClass="exit" presetSubtype="0" fill="hold" grpId="0" nodeType="withEffect">
                                  <p:stCondLst>
                                    <p:cond delay="0"/>
                                  </p:stCondLst>
                                  <p:childTnLst>
                                    <p:set>
                                      <p:cBhvr>
                                        <p:cTn id="197" dur="1" fill="hold">
                                          <p:stCondLst>
                                            <p:cond delay="0"/>
                                          </p:stCondLst>
                                        </p:cTn>
                                        <p:tgtEl>
                                          <p:spTgt spid="534"/>
                                        </p:tgtEl>
                                        <p:attrNameLst>
                                          <p:attrName>style.visibility</p:attrName>
                                        </p:attrNameLst>
                                      </p:cBhvr>
                                      <p:to>
                                        <p:strVal val="hidden"/>
                                      </p:to>
                                    </p:set>
                                  </p:childTnLst>
                                </p:cTn>
                              </p:par>
                              <p:par>
                                <p:cTn id="198" presetID="1" presetClass="exit" presetSubtype="0" fill="hold" grpId="0" nodeType="withEffect">
                                  <p:stCondLst>
                                    <p:cond delay="0"/>
                                  </p:stCondLst>
                                  <p:childTnLst>
                                    <p:set>
                                      <p:cBhvr>
                                        <p:cTn id="199" dur="1" fill="hold">
                                          <p:stCondLst>
                                            <p:cond delay="0"/>
                                          </p:stCondLst>
                                        </p:cTn>
                                        <p:tgtEl>
                                          <p:spTgt spid="535"/>
                                        </p:tgtEl>
                                        <p:attrNameLst>
                                          <p:attrName>style.visibility</p:attrName>
                                        </p:attrNameLst>
                                      </p:cBhvr>
                                      <p:to>
                                        <p:strVal val="hidden"/>
                                      </p:to>
                                    </p:set>
                                  </p:childTnLst>
                                </p:cTn>
                              </p:par>
                              <p:par>
                                <p:cTn id="200" presetID="1" presetClass="exit" presetSubtype="0" fill="hold" grpId="0" nodeType="withEffect">
                                  <p:stCondLst>
                                    <p:cond delay="0"/>
                                  </p:stCondLst>
                                  <p:childTnLst>
                                    <p:set>
                                      <p:cBhvr>
                                        <p:cTn id="201" dur="1" fill="hold">
                                          <p:stCondLst>
                                            <p:cond delay="0"/>
                                          </p:stCondLst>
                                        </p:cTn>
                                        <p:tgtEl>
                                          <p:spTgt spid="536"/>
                                        </p:tgtEl>
                                        <p:attrNameLst>
                                          <p:attrName>style.visibility</p:attrName>
                                        </p:attrNameLst>
                                      </p:cBhvr>
                                      <p:to>
                                        <p:strVal val="hidden"/>
                                      </p:to>
                                    </p:set>
                                  </p:childTnLst>
                                </p:cTn>
                              </p:par>
                              <p:par>
                                <p:cTn id="202" presetID="1" presetClass="exit" presetSubtype="0" fill="hold" grpId="0" nodeType="withEffect">
                                  <p:stCondLst>
                                    <p:cond delay="0"/>
                                  </p:stCondLst>
                                  <p:childTnLst>
                                    <p:set>
                                      <p:cBhvr>
                                        <p:cTn id="203" dur="1" fill="hold">
                                          <p:stCondLst>
                                            <p:cond delay="0"/>
                                          </p:stCondLst>
                                        </p:cTn>
                                        <p:tgtEl>
                                          <p:spTgt spid="537"/>
                                        </p:tgtEl>
                                        <p:attrNameLst>
                                          <p:attrName>style.visibility</p:attrName>
                                        </p:attrNameLst>
                                      </p:cBhvr>
                                      <p:to>
                                        <p:strVal val="hidden"/>
                                      </p:to>
                                    </p:set>
                                  </p:childTnLst>
                                </p:cTn>
                              </p:par>
                              <p:par>
                                <p:cTn id="204" presetID="1" presetClass="exit" presetSubtype="0" fill="hold" nodeType="withEffect">
                                  <p:stCondLst>
                                    <p:cond delay="0"/>
                                  </p:stCondLst>
                                  <p:childTnLst>
                                    <p:set>
                                      <p:cBhvr>
                                        <p:cTn id="205" dur="1" fill="hold">
                                          <p:stCondLst>
                                            <p:cond delay="0"/>
                                          </p:stCondLst>
                                        </p:cTn>
                                        <p:tgtEl>
                                          <p:spTgt spid="5"/>
                                        </p:tgtEl>
                                        <p:attrNameLst>
                                          <p:attrName>style.visibility</p:attrName>
                                        </p:attrNameLst>
                                      </p:cBhvr>
                                      <p:to>
                                        <p:strVal val="hidden"/>
                                      </p:to>
                                    </p:set>
                                  </p:childTnLst>
                                </p:cTn>
                              </p:par>
                              <p:par>
                                <p:cTn id="206" presetID="1" presetClass="exit" presetSubtype="0" fill="hold" nodeType="withEffect">
                                  <p:stCondLst>
                                    <p:cond delay="0"/>
                                  </p:stCondLst>
                                  <p:childTnLst>
                                    <p:set>
                                      <p:cBhvr>
                                        <p:cTn id="207" dur="1" fill="hold">
                                          <p:stCondLst>
                                            <p:cond delay="0"/>
                                          </p:stCondLst>
                                        </p:cTn>
                                        <p:tgtEl>
                                          <p:spTgt spid="758"/>
                                        </p:tgtEl>
                                        <p:attrNameLst>
                                          <p:attrName>style.visibility</p:attrName>
                                        </p:attrNameLst>
                                      </p:cBhvr>
                                      <p:to>
                                        <p:strVal val="hidden"/>
                                      </p:to>
                                    </p:set>
                                  </p:childTnLst>
                                </p:cTn>
                              </p:par>
                              <p:par>
                                <p:cTn id="208" presetID="1" presetClass="exit" presetSubtype="0" fill="hold" nodeType="withEffect">
                                  <p:stCondLst>
                                    <p:cond delay="0"/>
                                  </p:stCondLst>
                                  <p:childTnLst>
                                    <p:set>
                                      <p:cBhvr>
                                        <p:cTn id="209" dur="1" fill="hold">
                                          <p:stCondLst>
                                            <p:cond delay="0"/>
                                          </p:stCondLst>
                                        </p:cTn>
                                        <p:tgtEl>
                                          <p:spTgt spid="21"/>
                                        </p:tgtEl>
                                        <p:attrNameLst>
                                          <p:attrName>style.visibility</p:attrName>
                                        </p:attrNameLst>
                                      </p:cBhvr>
                                      <p:to>
                                        <p:strVal val="hidden"/>
                                      </p:to>
                                    </p:set>
                                  </p:childTnLst>
                                </p:cTn>
                              </p:par>
                              <p:par>
                                <p:cTn id="210" presetID="1" presetClass="exit" presetSubtype="0" fill="hold" nodeType="withEffect">
                                  <p:stCondLst>
                                    <p:cond delay="0"/>
                                  </p:stCondLst>
                                  <p:childTnLst>
                                    <p:set>
                                      <p:cBhvr>
                                        <p:cTn id="211" dur="1" fill="hold">
                                          <p:stCondLst>
                                            <p:cond delay="0"/>
                                          </p:stCondLst>
                                        </p:cTn>
                                        <p:tgtEl>
                                          <p:spTgt spid="30"/>
                                        </p:tgtEl>
                                        <p:attrNameLst>
                                          <p:attrName>style.visibility</p:attrName>
                                        </p:attrNameLst>
                                      </p:cBhvr>
                                      <p:to>
                                        <p:strVal val="hidden"/>
                                      </p:to>
                                    </p:set>
                                  </p:childTnLst>
                                </p:cTn>
                              </p:par>
                              <p:par>
                                <p:cTn id="212" presetID="1" presetClass="exit" presetSubtype="0" fill="hold" nodeType="withEffect">
                                  <p:stCondLst>
                                    <p:cond delay="0"/>
                                  </p:stCondLst>
                                  <p:childTnLst>
                                    <p:set>
                                      <p:cBhvr>
                                        <p:cTn id="213" dur="1" fill="hold">
                                          <p:stCondLst>
                                            <p:cond delay="0"/>
                                          </p:stCondLst>
                                        </p:cTn>
                                        <p:tgtEl>
                                          <p:spTgt spid="793"/>
                                        </p:tgtEl>
                                        <p:attrNameLst>
                                          <p:attrName>style.visibility</p:attrName>
                                        </p:attrNameLst>
                                      </p:cBhvr>
                                      <p:to>
                                        <p:strVal val="hidden"/>
                                      </p:to>
                                    </p:set>
                                  </p:childTnLst>
                                </p:cTn>
                              </p:par>
                              <p:par>
                                <p:cTn id="214" presetID="1" presetClass="exit" presetSubtype="0" fill="hold" nodeType="withEffect">
                                  <p:stCondLst>
                                    <p:cond delay="0"/>
                                  </p:stCondLst>
                                  <p:childTnLst>
                                    <p:set>
                                      <p:cBhvr>
                                        <p:cTn id="215" dur="1" fill="hold">
                                          <p:stCondLst>
                                            <p:cond delay="0"/>
                                          </p:stCondLst>
                                        </p:cTn>
                                        <p:tgtEl>
                                          <p:spTgt spid="31"/>
                                        </p:tgtEl>
                                        <p:attrNameLst>
                                          <p:attrName>style.visibility</p:attrName>
                                        </p:attrNameLst>
                                      </p:cBhvr>
                                      <p:to>
                                        <p:strVal val="hidden"/>
                                      </p:to>
                                    </p:set>
                                  </p:childTnLst>
                                </p:cTn>
                              </p:par>
                              <p:par>
                                <p:cTn id="216" presetID="1" presetClass="exit" presetSubtype="0" fill="hold" grpId="1" nodeType="withEffect">
                                  <p:stCondLst>
                                    <p:cond delay="0"/>
                                  </p:stCondLst>
                                  <p:childTnLst>
                                    <p:set>
                                      <p:cBhvr>
                                        <p:cTn id="217" dur="1" fill="hold">
                                          <p:stCondLst>
                                            <p:cond delay="0"/>
                                          </p:stCondLst>
                                        </p:cTn>
                                        <p:tgtEl>
                                          <p:spTgt spid="427"/>
                                        </p:tgtEl>
                                        <p:attrNameLst>
                                          <p:attrName>style.visibility</p:attrName>
                                        </p:attrNameLst>
                                      </p:cBhvr>
                                      <p:to>
                                        <p:strVal val="hidden"/>
                                      </p:to>
                                    </p:set>
                                  </p:childTnLst>
                                </p:cTn>
                              </p:par>
                              <p:par>
                                <p:cTn id="218" presetID="1" presetClass="exit" presetSubtype="0" fill="hold" nodeType="withEffect">
                                  <p:stCondLst>
                                    <p:cond delay="0"/>
                                  </p:stCondLst>
                                  <p:childTnLst>
                                    <p:set>
                                      <p:cBhvr>
                                        <p:cTn id="219" dur="1" fill="hold">
                                          <p:stCondLst>
                                            <p:cond delay="0"/>
                                          </p:stCondLst>
                                        </p:cTn>
                                        <p:tgtEl>
                                          <p:spTgt spid="428"/>
                                        </p:tgtEl>
                                        <p:attrNameLst>
                                          <p:attrName>style.visibility</p:attrName>
                                        </p:attrNameLst>
                                      </p:cBhvr>
                                      <p:to>
                                        <p:strVal val="hidden"/>
                                      </p:to>
                                    </p:set>
                                  </p:childTnLst>
                                </p:cTn>
                              </p:par>
                              <p:par>
                                <p:cTn id="220" presetID="1" presetClass="exit" presetSubtype="0" fill="hold" grpId="1" nodeType="withEffect">
                                  <p:stCondLst>
                                    <p:cond delay="0"/>
                                  </p:stCondLst>
                                  <p:childTnLst>
                                    <p:set>
                                      <p:cBhvr>
                                        <p:cTn id="221" dur="1" fill="hold">
                                          <p:stCondLst>
                                            <p:cond delay="0"/>
                                          </p:stCondLst>
                                        </p:cTn>
                                        <p:tgtEl>
                                          <p:spTgt spid="384"/>
                                        </p:tgtEl>
                                        <p:attrNameLst>
                                          <p:attrName>style.visibility</p:attrName>
                                        </p:attrNameLst>
                                      </p:cBhvr>
                                      <p:to>
                                        <p:strVal val="hidden"/>
                                      </p:to>
                                    </p:set>
                                  </p:childTnLst>
                                </p:cTn>
                              </p:par>
                              <p:par>
                                <p:cTn id="222" presetID="1" presetClass="exit" presetSubtype="0" fill="hold" grpId="1" nodeType="withEffect">
                                  <p:stCondLst>
                                    <p:cond delay="0"/>
                                  </p:stCondLst>
                                  <p:childTnLst>
                                    <p:set>
                                      <p:cBhvr>
                                        <p:cTn id="223" dur="1" fill="hold">
                                          <p:stCondLst>
                                            <p:cond delay="0"/>
                                          </p:stCondLst>
                                        </p:cTn>
                                        <p:tgtEl>
                                          <p:spTgt spid="386"/>
                                        </p:tgtEl>
                                        <p:attrNameLst>
                                          <p:attrName>style.visibility</p:attrName>
                                        </p:attrNameLst>
                                      </p:cBhvr>
                                      <p:to>
                                        <p:strVal val="hidden"/>
                                      </p:to>
                                    </p:set>
                                  </p:childTnLst>
                                </p:cTn>
                              </p:par>
                              <p:par>
                                <p:cTn id="224" presetID="1" presetClass="entr" presetSubtype="0" fill="hold" grpId="0" nodeType="withEffect">
                                  <p:stCondLst>
                                    <p:cond delay="0"/>
                                  </p:stCondLst>
                                  <p:childTnLst>
                                    <p:set>
                                      <p:cBhvr>
                                        <p:cTn id="225" dur="1" fill="hold">
                                          <p:stCondLst>
                                            <p:cond delay="0"/>
                                          </p:stCondLst>
                                        </p:cTn>
                                        <p:tgtEl>
                                          <p:spTgt spid="379"/>
                                        </p:tgtEl>
                                        <p:attrNameLst>
                                          <p:attrName>style.visibility</p:attrName>
                                        </p:attrNameLst>
                                      </p:cBhvr>
                                      <p:to>
                                        <p:strVal val="visible"/>
                                      </p:to>
                                    </p:set>
                                  </p:childTnLst>
                                </p:cTn>
                              </p:par>
                              <p:par>
                                <p:cTn id="226" presetID="1" presetClass="entr" presetSubtype="0" fill="hold" grpId="0" nodeType="withEffect">
                                  <p:stCondLst>
                                    <p:cond delay="0"/>
                                  </p:stCondLst>
                                  <p:childTnLst>
                                    <p:set>
                                      <p:cBhvr>
                                        <p:cTn id="227" dur="1" fill="hold">
                                          <p:stCondLst>
                                            <p:cond delay="0"/>
                                          </p:stCondLst>
                                        </p:cTn>
                                        <p:tgtEl>
                                          <p:spTgt spid="472"/>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525"/>
                                        </p:tgtEl>
                                        <p:attrNameLst>
                                          <p:attrName>style.visibility</p:attrName>
                                        </p:attrNameLst>
                                      </p:cBhvr>
                                      <p:to>
                                        <p:strVal val="visible"/>
                                      </p:to>
                                    </p:set>
                                  </p:childTnLst>
                                </p:cTn>
                              </p:par>
                            </p:childTnLst>
                          </p:cTn>
                        </p:par>
                      </p:childTnLst>
                    </p:cTn>
                  </p:par>
                  <p:par>
                    <p:cTn id="230" fill="hold">
                      <p:stCondLst>
                        <p:cond delay="indefinite"/>
                      </p:stCondLst>
                      <p:childTnLst>
                        <p:par>
                          <p:cTn id="231" fill="hold">
                            <p:stCondLst>
                              <p:cond delay="0"/>
                            </p:stCondLst>
                            <p:childTnLst>
                              <p:par>
                                <p:cTn id="232" presetID="1" presetClass="entr" presetSubtype="0" fill="hold" grpId="0" nodeType="clickEffect">
                                  <p:stCondLst>
                                    <p:cond delay="0"/>
                                  </p:stCondLst>
                                  <p:childTnLst>
                                    <p:set>
                                      <p:cBhvr>
                                        <p:cTn id="233" dur="1" fill="hold">
                                          <p:stCondLst>
                                            <p:cond delay="0"/>
                                          </p:stCondLst>
                                        </p:cTn>
                                        <p:tgtEl>
                                          <p:spTgt spid="480"/>
                                        </p:tgtEl>
                                        <p:attrNameLst>
                                          <p:attrName>style.visibility</p:attrName>
                                        </p:attrNameLst>
                                      </p:cBhvr>
                                      <p:to>
                                        <p:strVal val="visible"/>
                                      </p:to>
                                    </p:set>
                                  </p:childTnLst>
                                </p:cTn>
                              </p:par>
                            </p:childTnLst>
                          </p:cTn>
                        </p:par>
                      </p:childTnLst>
                    </p:cTn>
                  </p:par>
                  <p:par>
                    <p:cTn id="234" fill="hold">
                      <p:stCondLst>
                        <p:cond delay="indefinite"/>
                      </p:stCondLst>
                      <p:childTnLst>
                        <p:par>
                          <p:cTn id="235" fill="hold">
                            <p:stCondLst>
                              <p:cond delay="0"/>
                            </p:stCondLst>
                            <p:childTnLst>
                              <p:par>
                                <p:cTn id="236" presetID="1" presetClass="entr" presetSubtype="0" fill="hold" grpId="0" nodeType="clickEffect">
                                  <p:stCondLst>
                                    <p:cond delay="0"/>
                                  </p:stCondLst>
                                  <p:childTnLst>
                                    <p:set>
                                      <p:cBhvr>
                                        <p:cTn id="237" dur="1" fill="hold">
                                          <p:stCondLst>
                                            <p:cond delay="0"/>
                                          </p:stCondLst>
                                        </p:cTn>
                                        <p:tgtEl>
                                          <p:spTgt spid="519"/>
                                        </p:tgtEl>
                                        <p:attrNameLst>
                                          <p:attrName>style.visibility</p:attrName>
                                        </p:attrNameLst>
                                      </p:cBhvr>
                                      <p:to>
                                        <p:strVal val="visible"/>
                                      </p:to>
                                    </p:set>
                                  </p:childTnLst>
                                </p:cTn>
                              </p:par>
                              <p:par>
                                <p:cTn id="238" presetID="1" presetClass="entr" presetSubtype="0" fill="hold" grpId="0" nodeType="withEffect">
                                  <p:stCondLst>
                                    <p:cond delay="0"/>
                                  </p:stCondLst>
                                  <p:childTnLst>
                                    <p:set>
                                      <p:cBhvr>
                                        <p:cTn id="239" dur="1" fill="hold">
                                          <p:stCondLst>
                                            <p:cond delay="0"/>
                                          </p:stCondLst>
                                        </p:cTn>
                                        <p:tgtEl>
                                          <p:spTgt spid="521"/>
                                        </p:tgtEl>
                                        <p:attrNameLst>
                                          <p:attrName>style.visibility</p:attrName>
                                        </p:attrNameLst>
                                      </p:cBhvr>
                                      <p:to>
                                        <p:strVal val="visible"/>
                                      </p:to>
                                    </p:set>
                                  </p:childTnLst>
                                </p:cTn>
                              </p:par>
                              <p:par>
                                <p:cTn id="240" presetID="1" presetClass="entr" presetSubtype="0" fill="hold" grpId="0" nodeType="withEffect">
                                  <p:stCondLst>
                                    <p:cond delay="0"/>
                                  </p:stCondLst>
                                  <p:childTnLst>
                                    <p:set>
                                      <p:cBhvr>
                                        <p:cTn id="241" dur="1" fill="hold">
                                          <p:stCondLst>
                                            <p:cond delay="0"/>
                                          </p:stCondLst>
                                        </p:cTn>
                                        <p:tgtEl>
                                          <p:spTgt spid="412"/>
                                        </p:tgtEl>
                                        <p:attrNameLst>
                                          <p:attrName>style.visibility</p:attrName>
                                        </p:attrNameLst>
                                      </p:cBhvr>
                                      <p:to>
                                        <p:strVal val="visible"/>
                                      </p:to>
                                    </p:set>
                                  </p:childTnLst>
                                </p:cTn>
                              </p:par>
                            </p:childTnLst>
                          </p:cTn>
                        </p:par>
                      </p:childTnLst>
                    </p:cTn>
                  </p:par>
                  <p:par>
                    <p:cTn id="242" fill="hold">
                      <p:stCondLst>
                        <p:cond delay="indefinite"/>
                      </p:stCondLst>
                      <p:childTnLst>
                        <p:par>
                          <p:cTn id="243" fill="hold">
                            <p:stCondLst>
                              <p:cond delay="0"/>
                            </p:stCondLst>
                            <p:childTnLst>
                              <p:par>
                                <p:cTn id="244" presetID="2" presetClass="entr" presetSubtype="2" fill="hold" nodeType="clickEffect">
                                  <p:stCondLst>
                                    <p:cond delay="0"/>
                                  </p:stCondLst>
                                  <p:childTnLst>
                                    <p:set>
                                      <p:cBhvr>
                                        <p:cTn id="245" dur="1" fill="hold">
                                          <p:stCondLst>
                                            <p:cond delay="0"/>
                                          </p:stCondLst>
                                        </p:cTn>
                                        <p:tgtEl>
                                          <p:spTgt spid="102"/>
                                        </p:tgtEl>
                                        <p:attrNameLst>
                                          <p:attrName>style.visibility</p:attrName>
                                        </p:attrNameLst>
                                      </p:cBhvr>
                                      <p:to>
                                        <p:strVal val="visible"/>
                                      </p:to>
                                    </p:set>
                                    <p:anim calcmode="lin" valueType="num">
                                      <p:cBhvr additive="base">
                                        <p:cTn id="246" dur="500" fill="hold"/>
                                        <p:tgtEl>
                                          <p:spTgt spid="102"/>
                                        </p:tgtEl>
                                        <p:attrNameLst>
                                          <p:attrName>ppt_x</p:attrName>
                                        </p:attrNameLst>
                                      </p:cBhvr>
                                      <p:tavLst>
                                        <p:tav tm="0">
                                          <p:val>
                                            <p:strVal val="1+#ppt_w/2"/>
                                          </p:val>
                                        </p:tav>
                                        <p:tav tm="100000">
                                          <p:val>
                                            <p:strVal val="#ppt_x"/>
                                          </p:val>
                                        </p:tav>
                                      </p:tavLst>
                                    </p:anim>
                                    <p:anim calcmode="lin" valueType="num">
                                      <p:cBhvr additive="base">
                                        <p:cTn id="247" dur="500" fill="hold"/>
                                        <p:tgtEl>
                                          <p:spTgt spid="102"/>
                                        </p:tgtEl>
                                        <p:attrNameLst>
                                          <p:attrName>ppt_y</p:attrName>
                                        </p:attrNameLst>
                                      </p:cBhvr>
                                      <p:tavLst>
                                        <p:tav tm="0">
                                          <p:val>
                                            <p:strVal val="#ppt_y"/>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presetID="1" presetClass="entr" presetSubtype="0" fill="hold" grpId="0" nodeType="clickEffect">
                                  <p:stCondLst>
                                    <p:cond delay="0"/>
                                  </p:stCondLst>
                                  <p:childTnLst>
                                    <p:set>
                                      <p:cBhvr>
                                        <p:cTn id="251" dur="1" fill="hold">
                                          <p:stCondLst>
                                            <p:cond delay="0"/>
                                          </p:stCondLst>
                                        </p:cTn>
                                        <p:tgtEl>
                                          <p:spTgt spid="15"/>
                                        </p:tgtEl>
                                        <p:attrNameLst>
                                          <p:attrName>style.visibility</p:attrName>
                                        </p:attrNameLst>
                                      </p:cBhvr>
                                      <p:to>
                                        <p:strVal val="visible"/>
                                      </p:to>
                                    </p:set>
                                  </p:childTnLst>
                                </p:cTn>
                              </p:par>
                            </p:childTnLst>
                          </p:cTn>
                        </p:par>
                      </p:childTnLst>
                    </p:cTn>
                  </p:par>
                  <p:par>
                    <p:cTn id="252" fill="hold">
                      <p:stCondLst>
                        <p:cond delay="indefinite"/>
                      </p:stCondLst>
                      <p:childTnLst>
                        <p:par>
                          <p:cTn id="253" fill="hold">
                            <p:stCondLst>
                              <p:cond delay="0"/>
                            </p:stCondLst>
                            <p:childTnLst>
                              <p:par>
                                <p:cTn id="254" presetID="1" presetClass="entr" presetSubtype="0" fill="hold" grpId="0" nodeType="clickEffect">
                                  <p:stCondLst>
                                    <p:cond delay="0"/>
                                  </p:stCondLst>
                                  <p:childTnLst>
                                    <p:set>
                                      <p:cBhvr>
                                        <p:cTn id="255" dur="1" fill="hold">
                                          <p:stCondLst>
                                            <p:cond delay="0"/>
                                          </p:stCondLst>
                                        </p:cTn>
                                        <p:tgtEl>
                                          <p:spTgt spid="526"/>
                                        </p:tgtEl>
                                        <p:attrNameLst>
                                          <p:attrName>style.visibility</p:attrName>
                                        </p:attrNameLst>
                                      </p:cBhvr>
                                      <p:to>
                                        <p:strVal val="visible"/>
                                      </p:to>
                                    </p:set>
                                  </p:childTnLst>
                                </p:cTn>
                              </p:par>
                              <p:par>
                                <p:cTn id="256" presetID="1" presetClass="entr" presetSubtype="0" fill="hold" grpId="0" nodeType="withEffect">
                                  <p:stCondLst>
                                    <p:cond delay="0"/>
                                  </p:stCondLst>
                                  <p:childTnLst>
                                    <p:set>
                                      <p:cBhvr>
                                        <p:cTn id="257" dur="1" fill="hold">
                                          <p:stCondLst>
                                            <p:cond delay="0"/>
                                          </p:stCondLst>
                                        </p:cTn>
                                        <p:tgtEl>
                                          <p:spTgt spid="16"/>
                                        </p:tgtEl>
                                        <p:attrNameLst>
                                          <p:attrName>style.visibility</p:attrName>
                                        </p:attrNameLst>
                                      </p:cBhvr>
                                      <p:to>
                                        <p:strVal val="visible"/>
                                      </p:to>
                                    </p:set>
                                  </p:childTnLst>
                                </p:cTn>
                              </p:par>
                            </p:childTnLst>
                          </p:cTn>
                        </p:par>
                      </p:childTnLst>
                    </p:cTn>
                  </p:par>
                  <p:par>
                    <p:cTn id="258" fill="hold">
                      <p:stCondLst>
                        <p:cond delay="indefinite"/>
                      </p:stCondLst>
                      <p:childTnLst>
                        <p:par>
                          <p:cTn id="259" fill="hold">
                            <p:stCondLst>
                              <p:cond delay="0"/>
                            </p:stCondLst>
                            <p:childTnLst>
                              <p:par>
                                <p:cTn id="260" presetID="1" presetClass="exit" presetSubtype="0" fill="hold" grpId="1" nodeType="clickEffect">
                                  <p:stCondLst>
                                    <p:cond delay="0"/>
                                  </p:stCondLst>
                                  <p:childTnLst>
                                    <p:set>
                                      <p:cBhvr>
                                        <p:cTn id="261" dur="1" fill="hold">
                                          <p:stCondLst>
                                            <p:cond delay="0"/>
                                          </p:stCondLst>
                                        </p:cTn>
                                        <p:tgtEl>
                                          <p:spTgt spid="15"/>
                                        </p:tgtEl>
                                        <p:attrNameLst>
                                          <p:attrName>style.visibility</p:attrName>
                                        </p:attrNameLst>
                                      </p:cBhvr>
                                      <p:to>
                                        <p:strVal val="hidden"/>
                                      </p:to>
                                    </p:set>
                                  </p:childTnLst>
                                </p:cTn>
                              </p:par>
                              <p:par>
                                <p:cTn id="262" presetID="1" presetClass="exit" presetSubtype="0" fill="hold" grpId="1" nodeType="withEffect">
                                  <p:stCondLst>
                                    <p:cond delay="0"/>
                                  </p:stCondLst>
                                  <p:childTnLst>
                                    <p:set>
                                      <p:cBhvr>
                                        <p:cTn id="263" dur="1" fill="hold">
                                          <p:stCondLst>
                                            <p:cond delay="0"/>
                                          </p:stCondLst>
                                        </p:cTn>
                                        <p:tgtEl>
                                          <p:spTgt spid="526"/>
                                        </p:tgtEl>
                                        <p:attrNameLst>
                                          <p:attrName>style.visibility</p:attrName>
                                        </p:attrNameLst>
                                      </p:cBhvr>
                                      <p:to>
                                        <p:strVal val="hidden"/>
                                      </p:to>
                                    </p:set>
                                  </p:childTnLst>
                                </p:cTn>
                              </p:par>
                              <p:par>
                                <p:cTn id="264" presetID="1" presetClass="exit" presetSubtype="0" fill="hold" grpId="1" nodeType="withEffect">
                                  <p:stCondLst>
                                    <p:cond delay="0"/>
                                  </p:stCondLst>
                                  <p:childTnLst>
                                    <p:set>
                                      <p:cBhvr>
                                        <p:cTn id="265" dur="1" fill="hold">
                                          <p:stCondLst>
                                            <p:cond delay="0"/>
                                          </p:stCondLst>
                                        </p:cTn>
                                        <p:tgtEl>
                                          <p:spTgt spid="16"/>
                                        </p:tgtEl>
                                        <p:attrNameLst>
                                          <p:attrName>style.visibility</p:attrName>
                                        </p:attrNameLst>
                                      </p:cBhvr>
                                      <p:to>
                                        <p:strVal val="hidden"/>
                                      </p:to>
                                    </p:set>
                                  </p:childTnLst>
                                </p:cTn>
                              </p:par>
                              <p:par>
                                <p:cTn id="266" presetID="2" presetClass="exit" presetSubtype="2" fill="hold" nodeType="withEffect">
                                  <p:stCondLst>
                                    <p:cond delay="0"/>
                                  </p:stCondLst>
                                  <p:childTnLst>
                                    <p:anim calcmode="lin" valueType="num">
                                      <p:cBhvr additive="base">
                                        <p:cTn id="267" dur="500"/>
                                        <p:tgtEl>
                                          <p:spTgt spid="102"/>
                                        </p:tgtEl>
                                        <p:attrNameLst>
                                          <p:attrName>ppt_x</p:attrName>
                                        </p:attrNameLst>
                                      </p:cBhvr>
                                      <p:tavLst>
                                        <p:tav tm="0">
                                          <p:val>
                                            <p:strVal val="ppt_x"/>
                                          </p:val>
                                        </p:tav>
                                        <p:tav tm="100000">
                                          <p:val>
                                            <p:strVal val="1+ppt_w/2"/>
                                          </p:val>
                                        </p:tav>
                                      </p:tavLst>
                                    </p:anim>
                                    <p:anim calcmode="lin" valueType="num">
                                      <p:cBhvr additive="base">
                                        <p:cTn id="268" dur="500"/>
                                        <p:tgtEl>
                                          <p:spTgt spid="102"/>
                                        </p:tgtEl>
                                        <p:attrNameLst>
                                          <p:attrName>ppt_y</p:attrName>
                                        </p:attrNameLst>
                                      </p:cBhvr>
                                      <p:tavLst>
                                        <p:tav tm="0">
                                          <p:val>
                                            <p:strVal val="ppt_y"/>
                                          </p:val>
                                        </p:tav>
                                        <p:tav tm="100000">
                                          <p:val>
                                            <p:strVal val="ppt_y"/>
                                          </p:val>
                                        </p:tav>
                                      </p:tavLst>
                                    </p:anim>
                                    <p:set>
                                      <p:cBhvr>
                                        <p:cTn id="269" dur="1" fill="hold">
                                          <p:stCondLst>
                                            <p:cond delay="499"/>
                                          </p:stCondLst>
                                        </p:cTn>
                                        <p:tgtEl>
                                          <p:spTgt spid="102"/>
                                        </p:tgtEl>
                                        <p:attrNameLst>
                                          <p:attrName>style.visibility</p:attrName>
                                        </p:attrNameLst>
                                      </p:cBhvr>
                                      <p:to>
                                        <p:strVal val="hidden"/>
                                      </p:to>
                                    </p:set>
                                  </p:childTnLst>
                                </p:cTn>
                              </p:par>
                            </p:childTnLst>
                          </p:cTn>
                        </p:par>
                      </p:childTnLst>
                    </p:cTn>
                  </p:par>
                  <p:par>
                    <p:cTn id="270" fill="hold">
                      <p:stCondLst>
                        <p:cond delay="indefinite"/>
                      </p:stCondLst>
                      <p:childTnLst>
                        <p:par>
                          <p:cTn id="271" fill="hold">
                            <p:stCondLst>
                              <p:cond delay="0"/>
                            </p:stCondLst>
                            <p:childTnLst>
                              <p:par>
                                <p:cTn id="272" presetID="1" presetClass="entr" presetSubtype="0" fill="hold" grpId="0" nodeType="clickEffect">
                                  <p:stCondLst>
                                    <p:cond delay="0"/>
                                  </p:stCondLst>
                                  <p:childTnLst>
                                    <p:set>
                                      <p:cBhvr>
                                        <p:cTn id="273" dur="1" fill="hold">
                                          <p:stCondLst>
                                            <p:cond delay="0"/>
                                          </p:stCondLst>
                                        </p:cTn>
                                        <p:tgtEl>
                                          <p:spTgt spid="393"/>
                                        </p:tgtEl>
                                        <p:attrNameLst>
                                          <p:attrName>style.visibility</p:attrName>
                                        </p:attrNameLst>
                                      </p:cBhvr>
                                      <p:to>
                                        <p:strVal val="visible"/>
                                      </p:to>
                                    </p:set>
                                  </p:childTnLst>
                                </p:cTn>
                              </p:par>
                              <p:par>
                                <p:cTn id="274" presetID="1" presetClass="entr" presetSubtype="0" fill="hold" grpId="0" nodeType="withEffect">
                                  <p:stCondLst>
                                    <p:cond delay="0"/>
                                  </p:stCondLst>
                                  <p:childTnLst>
                                    <p:set>
                                      <p:cBhvr>
                                        <p:cTn id="275" dur="1" fill="hold">
                                          <p:stCondLst>
                                            <p:cond delay="0"/>
                                          </p:stCondLst>
                                        </p:cTn>
                                        <p:tgtEl>
                                          <p:spTgt spid="383"/>
                                        </p:tgtEl>
                                        <p:attrNameLst>
                                          <p:attrName>style.visibility</p:attrName>
                                        </p:attrNameLst>
                                      </p:cBhvr>
                                      <p:to>
                                        <p:strVal val="visible"/>
                                      </p:to>
                                    </p:set>
                                  </p:childTnLst>
                                </p:cTn>
                              </p:par>
                              <p:par>
                                <p:cTn id="276" presetID="1" presetClass="exit" presetSubtype="0" fill="hold" grpId="1" nodeType="withEffect">
                                  <p:stCondLst>
                                    <p:cond delay="0"/>
                                  </p:stCondLst>
                                  <p:childTnLst>
                                    <p:set>
                                      <p:cBhvr>
                                        <p:cTn id="277" dur="1" fill="hold">
                                          <p:stCondLst>
                                            <p:cond delay="0"/>
                                          </p:stCondLst>
                                        </p:cTn>
                                        <p:tgtEl>
                                          <p:spTgt spid="525"/>
                                        </p:tgtEl>
                                        <p:attrNameLst>
                                          <p:attrName>style.visibility</p:attrName>
                                        </p:attrNameLst>
                                      </p:cBhvr>
                                      <p:to>
                                        <p:strVal val="hidden"/>
                                      </p:to>
                                    </p:set>
                                  </p:childTnLst>
                                </p:cTn>
                              </p:par>
                              <p:par>
                                <p:cTn id="278" presetID="1" presetClass="exit" presetSubtype="0" fill="hold" grpId="1" nodeType="withEffect">
                                  <p:stCondLst>
                                    <p:cond delay="0"/>
                                  </p:stCondLst>
                                  <p:childTnLst>
                                    <p:set>
                                      <p:cBhvr>
                                        <p:cTn id="279" dur="1" fill="hold">
                                          <p:stCondLst>
                                            <p:cond delay="0"/>
                                          </p:stCondLst>
                                        </p:cTn>
                                        <p:tgtEl>
                                          <p:spTgt spid="382"/>
                                        </p:tgtEl>
                                        <p:attrNameLst>
                                          <p:attrName>style.visibility</p:attrName>
                                        </p:attrNameLst>
                                      </p:cBhvr>
                                      <p:to>
                                        <p:strVal val="hidden"/>
                                      </p:to>
                                    </p:set>
                                  </p:childTnLst>
                                </p:cTn>
                              </p:par>
                              <p:par>
                                <p:cTn id="280" presetID="1" presetClass="exit" presetSubtype="0" fill="hold" grpId="1" nodeType="withEffect">
                                  <p:stCondLst>
                                    <p:cond delay="0"/>
                                  </p:stCondLst>
                                  <p:childTnLst>
                                    <p:set>
                                      <p:cBhvr>
                                        <p:cTn id="281" dur="1" fill="hold">
                                          <p:stCondLst>
                                            <p:cond delay="0"/>
                                          </p:stCondLst>
                                        </p:cTn>
                                        <p:tgtEl>
                                          <p:spTgt spid="480"/>
                                        </p:tgtEl>
                                        <p:attrNameLst>
                                          <p:attrName>style.visibility</p:attrName>
                                        </p:attrNameLst>
                                      </p:cBhvr>
                                      <p:to>
                                        <p:strVal val="hidden"/>
                                      </p:to>
                                    </p:set>
                                  </p:childTnLst>
                                </p:cTn>
                              </p:par>
                              <p:par>
                                <p:cTn id="282" presetID="1" presetClass="exit" presetSubtype="0" fill="hold" grpId="1" nodeType="withEffect">
                                  <p:stCondLst>
                                    <p:cond delay="0"/>
                                  </p:stCondLst>
                                  <p:childTnLst>
                                    <p:set>
                                      <p:cBhvr>
                                        <p:cTn id="283" dur="1" fill="hold">
                                          <p:stCondLst>
                                            <p:cond delay="0"/>
                                          </p:stCondLst>
                                        </p:cTn>
                                        <p:tgtEl>
                                          <p:spTgt spid="519"/>
                                        </p:tgtEl>
                                        <p:attrNameLst>
                                          <p:attrName>style.visibility</p:attrName>
                                        </p:attrNameLst>
                                      </p:cBhvr>
                                      <p:to>
                                        <p:strVal val="hidden"/>
                                      </p:to>
                                    </p:set>
                                  </p:childTnLst>
                                </p:cTn>
                              </p:par>
                              <p:par>
                                <p:cTn id="284" presetID="1" presetClass="exit" presetSubtype="0" fill="hold" grpId="1" nodeType="withEffect">
                                  <p:stCondLst>
                                    <p:cond delay="0"/>
                                  </p:stCondLst>
                                  <p:childTnLst>
                                    <p:set>
                                      <p:cBhvr>
                                        <p:cTn id="285" dur="1" fill="hold">
                                          <p:stCondLst>
                                            <p:cond delay="0"/>
                                          </p:stCondLst>
                                        </p:cTn>
                                        <p:tgtEl>
                                          <p:spTgt spid="521"/>
                                        </p:tgtEl>
                                        <p:attrNameLst>
                                          <p:attrName>style.visibility</p:attrName>
                                        </p:attrNameLst>
                                      </p:cBhvr>
                                      <p:to>
                                        <p:strVal val="hidden"/>
                                      </p:to>
                                    </p:set>
                                  </p:childTnLst>
                                </p:cTn>
                              </p:par>
                              <p:par>
                                <p:cTn id="286" presetID="1" presetClass="exit" presetSubtype="0" fill="hold" grpId="1" nodeType="withEffect">
                                  <p:stCondLst>
                                    <p:cond delay="0"/>
                                  </p:stCondLst>
                                  <p:childTnLst>
                                    <p:set>
                                      <p:cBhvr>
                                        <p:cTn id="287" dur="1" fill="hold">
                                          <p:stCondLst>
                                            <p:cond delay="0"/>
                                          </p:stCondLst>
                                        </p:cTn>
                                        <p:tgtEl>
                                          <p:spTgt spid="4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 grpId="0" animBg="1"/>
      <p:bldP spid="836" grpId="0" animBg="1"/>
      <p:bldP spid="491" grpId="0"/>
      <p:bldP spid="491" grpId="1"/>
      <p:bldP spid="506" grpId="0" uiExpand="1" build="p"/>
      <p:bldP spid="506" grpId="1" uiExpand="1" build="allAtOnce"/>
      <p:bldP spid="379" grpId="0" animBg="1"/>
      <p:bldP spid="439" grpId="0" animBg="1"/>
      <p:bldP spid="442" grpId="0" animBg="1"/>
      <p:bldP spid="444" grpId="0" animBg="1"/>
      <p:bldP spid="446" grpId="0" animBg="1"/>
      <p:bldP spid="448" grpId="0" animBg="1"/>
      <p:bldP spid="450" grpId="0" animBg="1"/>
      <p:bldP spid="452" grpId="0" animBg="1"/>
      <p:bldP spid="464" grpId="0"/>
      <p:bldP spid="467" grpId="0" animBg="1"/>
      <p:bldP spid="412" grpId="0" animBg="1"/>
      <p:bldP spid="412" grpId="1" animBg="1"/>
      <p:bldP spid="471" grpId="0" animBg="1"/>
      <p:bldP spid="472" grpId="0"/>
      <p:bldP spid="488" grpId="0" animBg="1"/>
      <p:bldP spid="489" grpId="0"/>
      <p:bldP spid="494" grpId="0"/>
      <p:bldP spid="495" grpId="0"/>
      <p:bldP spid="496" grpId="0"/>
      <p:bldP spid="497" grpId="0"/>
      <p:bldP spid="498" grpId="0"/>
      <p:bldP spid="499" grpId="0"/>
      <p:bldP spid="500" grpId="0"/>
      <p:bldP spid="503" grpId="0" animBg="1"/>
      <p:bldP spid="504" grpId="0" animBg="1"/>
      <p:bldP spid="505" grpId="0" animBg="1"/>
      <p:bldP spid="514" grpId="0" animBg="1"/>
      <p:bldP spid="516" grpId="0" animBg="1"/>
      <p:bldP spid="518" grpId="0" animBg="1"/>
      <p:bldP spid="527" grpId="0" animBg="1"/>
      <p:bldP spid="531" grpId="0"/>
      <p:bldP spid="532" grpId="0"/>
      <p:bldP spid="533" grpId="0"/>
      <p:bldP spid="534" grpId="0"/>
      <p:bldP spid="535" grpId="0"/>
      <p:bldP spid="536" grpId="0"/>
      <p:bldP spid="537" grpId="0"/>
      <p:bldP spid="383" grpId="0" animBg="1"/>
      <p:bldP spid="393" grpId="0"/>
      <p:bldP spid="382" grpId="0" animBg="1"/>
      <p:bldP spid="382" grpId="1" animBg="1"/>
      <p:bldP spid="384" grpId="0" animBg="1"/>
      <p:bldP spid="384" grpId="1" animBg="1"/>
      <p:bldP spid="386" grpId="0" animBg="1"/>
      <p:bldP spid="386" grpId="1" animBg="1"/>
      <p:bldP spid="427" grpId="0"/>
      <p:bldP spid="427" grpId="1"/>
      <p:bldP spid="480" grpId="0"/>
      <p:bldP spid="480" grpId="1"/>
      <p:bldP spid="15" grpId="0" animBg="1"/>
      <p:bldP spid="15" grpId="1" animBg="1"/>
      <p:bldP spid="525" grpId="0" animBg="1"/>
      <p:bldP spid="525" grpId="1" animBg="1"/>
      <p:bldP spid="519" grpId="0" animBg="1"/>
      <p:bldP spid="519" grpId="1" animBg="1"/>
      <p:bldP spid="521" grpId="0" animBg="1"/>
      <p:bldP spid="521" grpId="1" animBg="1"/>
      <p:bldP spid="526" grpId="0" animBg="1"/>
      <p:bldP spid="526" grpId="1" animBg="1"/>
      <p:bldP spid="16" grpId="0" animBg="1"/>
      <p:bldP spid="16" grpId="1" animBg="1"/>
      <p:bldP spid="838" grpId="0"/>
      <p:bldP spid="838" grpId="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1" name="Group 270">
            <a:extLst>
              <a:ext uri="{FF2B5EF4-FFF2-40B4-BE49-F238E27FC236}">
                <a16:creationId xmlns:a16="http://schemas.microsoft.com/office/drawing/2014/main" id="{747849C4-DFE6-D833-A745-63BE511558A8}"/>
              </a:ext>
            </a:extLst>
          </p:cNvPr>
          <p:cNvGrpSpPr/>
          <p:nvPr/>
        </p:nvGrpSpPr>
        <p:grpSpPr>
          <a:xfrm>
            <a:off x="-42532" y="3638266"/>
            <a:ext cx="1771954" cy="1416250"/>
            <a:chOff x="-42532" y="3638266"/>
            <a:chExt cx="1771954" cy="1416250"/>
          </a:xfrm>
        </p:grpSpPr>
        <p:sp>
          <p:nvSpPr>
            <p:cNvPr id="272" name="TextBox 271">
              <a:extLst>
                <a:ext uri="{FF2B5EF4-FFF2-40B4-BE49-F238E27FC236}">
                  <a16:creationId xmlns:a16="http://schemas.microsoft.com/office/drawing/2014/main" id="{BE05030F-E4B9-53DC-29CA-83CBCA54C7D6}"/>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273" name="Freeform: Shape 272">
              <a:extLst>
                <a:ext uri="{FF2B5EF4-FFF2-40B4-BE49-F238E27FC236}">
                  <a16:creationId xmlns:a16="http://schemas.microsoft.com/office/drawing/2014/main" id="{9558B3EC-B77A-055C-3FE3-36D65A302E64}"/>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4" name="Group 273">
              <a:extLst>
                <a:ext uri="{FF2B5EF4-FFF2-40B4-BE49-F238E27FC236}">
                  <a16:creationId xmlns:a16="http://schemas.microsoft.com/office/drawing/2014/main" id="{A743277C-C63E-A076-2D28-C045109CD29D}"/>
                </a:ext>
              </a:extLst>
            </p:cNvPr>
            <p:cNvGrpSpPr/>
            <p:nvPr/>
          </p:nvGrpSpPr>
          <p:grpSpPr>
            <a:xfrm>
              <a:off x="763586" y="3638266"/>
              <a:ext cx="587500" cy="847218"/>
              <a:chOff x="466406" y="3706846"/>
              <a:chExt cx="587500" cy="847218"/>
            </a:xfrm>
          </p:grpSpPr>
          <p:grpSp>
            <p:nvGrpSpPr>
              <p:cNvPr id="275" name="Group 274">
                <a:extLst>
                  <a:ext uri="{FF2B5EF4-FFF2-40B4-BE49-F238E27FC236}">
                    <a16:creationId xmlns:a16="http://schemas.microsoft.com/office/drawing/2014/main" id="{BEFDD37D-44EE-F477-F417-A1D8E3D32125}"/>
                  </a:ext>
                </a:extLst>
              </p:cNvPr>
              <p:cNvGrpSpPr/>
              <p:nvPr/>
            </p:nvGrpSpPr>
            <p:grpSpPr>
              <a:xfrm>
                <a:off x="761213" y="3706846"/>
                <a:ext cx="235737" cy="283757"/>
                <a:chOff x="1062414" y="3692558"/>
                <a:chExt cx="272350" cy="327828"/>
              </a:xfrm>
            </p:grpSpPr>
            <p:cxnSp>
              <p:nvCxnSpPr>
                <p:cNvPr id="277" name="Straight Connector 276">
                  <a:extLst>
                    <a:ext uri="{FF2B5EF4-FFF2-40B4-BE49-F238E27FC236}">
                      <a16:creationId xmlns:a16="http://schemas.microsoft.com/office/drawing/2014/main" id="{FA1F8086-E281-7938-21ED-3314236C545F}"/>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278" name="Picture 2" descr="North Carolina state flag">
                  <a:extLst>
                    <a:ext uri="{FF2B5EF4-FFF2-40B4-BE49-F238E27FC236}">
                      <a16:creationId xmlns:a16="http://schemas.microsoft.com/office/drawing/2014/main" id="{3D9DD078-F28D-A3EF-0F9C-A7FF7B0E40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276" name="Picture 275">
                <a:extLst>
                  <a:ext uri="{FF2B5EF4-FFF2-40B4-BE49-F238E27FC236}">
                    <a16:creationId xmlns:a16="http://schemas.microsoft.com/office/drawing/2014/main" id="{1960BF60-914E-E657-B339-20330AB60345}"/>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grpSp>
        <p:nvGrpSpPr>
          <p:cNvPr id="231" name="Group 230"/>
          <p:cNvGrpSpPr/>
          <p:nvPr/>
        </p:nvGrpSpPr>
        <p:grpSpPr>
          <a:xfrm>
            <a:off x="2592169" y="3299062"/>
            <a:ext cx="914400" cy="1208980"/>
            <a:chOff x="2592169" y="3299062"/>
            <a:chExt cx="914400" cy="1208980"/>
          </a:xfrm>
        </p:grpSpPr>
        <p:grpSp>
          <p:nvGrpSpPr>
            <p:cNvPr id="232" name="Group 231"/>
            <p:cNvGrpSpPr/>
            <p:nvPr/>
          </p:nvGrpSpPr>
          <p:grpSpPr>
            <a:xfrm>
              <a:off x="2816366" y="3299062"/>
              <a:ext cx="451085" cy="814094"/>
              <a:chOff x="6525636" y="203200"/>
              <a:chExt cx="646457" cy="1166692"/>
            </a:xfrm>
          </p:grpSpPr>
          <p:sp>
            <p:nvSpPr>
              <p:cNvPr id="238"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9"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0"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1"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2" name="Isosceles Triangle 241"/>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43" name="Group 242"/>
              <p:cNvGrpSpPr/>
              <p:nvPr/>
            </p:nvGrpSpPr>
            <p:grpSpPr>
              <a:xfrm>
                <a:off x="6721330" y="587057"/>
                <a:ext cx="450605" cy="162320"/>
                <a:chOff x="1406548" y="4084765"/>
                <a:chExt cx="1675064" cy="603406"/>
              </a:xfrm>
            </p:grpSpPr>
            <p:sp>
              <p:nvSpPr>
                <p:cNvPr id="262" name="Freeform 261"/>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Freeform 262"/>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Freeform 263"/>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Freeform 264"/>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4"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245" name="Group 244"/>
              <p:cNvGrpSpPr/>
              <p:nvPr/>
            </p:nvGrpSpPr>
            <p:grpSpPr>
              <a:xfrm>
                <a:off x="6673589" y="253038"/>
                <a:ext cx="371382" cy="432710"/>
                <a:chOff x="2826285" y="1816293"/>
                <a:chExt cx="399010" cy="464901"/>
              </a:xfrm>
            </p:grpSpPr>
            <p:sp>
              <p:nvSpPr>
                <p:cNvPr id="248"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9"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0"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1"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46"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247"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sp>
          <p:nvSpPr>
            <p:cNvPr id="237" name="TextBox 236"/>
            <p:cNvSpPr txBox="1"/>
            <p:nvPr/>
          </p:nvSpPr>
          <p:spPr>
            <a:xfrm>
              <a:off x="2592169" y="4092544"/>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pic>
        <p:nvPicPr>
          <p:cNvPr id="3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05" name="Group 764"/>
          <p:cNvGrpSpPr/>
          <p:nvPr/>
        </p:nvGrpSpPr>
        <p:grpSpPr>
          <a:xfrm>
            <a:off x="2633472" y="749808"/>
            <a:ext cx="990600" cy="990600"/>
            <a:chOff x="4572000" y="762000"/>
            <a:chExt cx="990600" cy="990600"/>
          </a:xfrm>
        </p:grpSpPr>
        <p:grpSp>
          <p:nvGrpSpPr>
            <p:cNvPr id="508" name="Group 629"/>
            <p:cNvGrpSpPr/>
            <p:nvPr/>
          </p:nvGrpSpPr>
          <p:grpSpPr>
            <a:xfrm>
              <a:off x="4638784" y="762000"/>
              <a:ext cx="619016" cy="762000"/>
              <a:chOff x="4221842" y="914400"/>
              <a:chExt cx="619016" cy="762000"/>
            </a:xfrm>
          </p:grpSpPr>
          <p:sp>
            <p:nvSpPr>
              <p:cNvPr id="510" name="Rectangle 509"/>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TextBox 510"/>
              <p:cNvSpPr txBox="1"/>
              <p:nvPr/>
            </p:nvSpPr>
            <p:spPr>
              <a:xfrm>
                <a:off x="4221842" y="1056283"/>
                <a:ext cx="619016" cy="391517"/>
              </a:xfrm>
              <a:prstGeom prst="rect">
                <a:avLst/>
              </a:prstGeom>
              <a:noFill/>
            </p:spPr>
            <p:txBody>
              <a:bodyPr wrap="none" rtlCol="0">
                <a:spAutoFit/>
              </a:bodyPr>
              <a:lstStyle/>
              <a:p>
                <a:pPr algn="ctr">
                  <a:lnSpc>
                    <a:spcPct val="80000"/>
                  </a:lnSpc>
                </a:pPr>
                <a:r>
                  <a:rPr lang="en-US" sz="1200" b="1" dirty="0"/>
                  <a:t>Tax</a:t>
                </a:r>
              </a:p>
              <a:p>
                <a:pPr algn="ctr">
                  <a:lnSpc>
                    <a:spcPct val="80000"/>
                  </a:lnSpc>
                </a:pPr>
                <a:r>
                  <a:rPr lang="en-US" sz="1200" b="1" dirty="0"/>
                  <a:t>Return</a:t>
                </a:r>
              </a:p>
            </p:txBody>
          </p:sp>
        </p:grpSp>
        <p:sp>
          <p:nvSpPr>
            <p:cNvPr id="509" name="Rectangle 508"/>
            <p:cNvSpPr/>
            <p:nvPr/>
          </p:nvSpPr>
          <p:spPr>
            <a:xfrm>
              <a:off x="4572000" y="1382627"/>
              <a:ext cx="990600" cy="3699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85"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336" name="Group 89"/>
          <p:cNvGrpSpPr>
            <a:grpSpLocks/>
          </p:cNvGrpSpPr>
          <p:nvPr/>
        </p:nvGrpSpPr>
        <p:grpSpPr bwMode="auto">
          <a:xfrm>
            <a:off x="1752600" y="838200"/>
            <a:ext cx="838201" cy="670200"/>
            <a:chOff x="240" y="1152"/>
            <a:chExt cx="1392" cy="1113"/>
          </a:xfrm>
          <a:effectLst>
            <a:outerShdw blurRad="50800" dist="38100" dir="2700000" algn="tl" rotWithShape="0">
              <a:prstClr val="black">
                <a:alpha val="40000"/>
              </a:prstClr>
            </a:outerShdw>
          </a:effectLst>
        </p:grpSpPr>
        <p:pic>
          <p:nvPicPr>
            <p:cNvPr id="1027" name="Picture 90"/>
            <p:cNvPicPr>
              <a:picLocks noChangeAspect="1" noChangeArrowheads="1"/>
            </p:cNvPicPr>
            <p:nvPr/>
          </p:nvPicPr>
          <p:blipFill>
            <a:blip r:embed="rId5" cstate="print"/>
            <a:srcRect/>
            <a:stretch>
              <a:fillRect/>
            </a:stretch>
          </p:blipFill>
          <p:spPr bwMode="auto">
            <a:xfrm>
              <a:off x="240" y="1152"/>
              <a:ext cx="1392" cy="1113"/>
            </a:xfrm>
            <a:prstGeom prst="rect">
              <a:avLst/>
            </a:prstGeom>
            <a:noFill/>
            <a:ln w="15875" algn="ctr">
              <a:solidFill>
                <a:schemeClr val="tx1"/>
              </a:solidFill>
              <a:miter lim="800000"/>
              <a:headEnd/>
              <a:tailEnd/>
            </a:ln>
          </p:spPr>
        </p:pic>
        <p:sp>
          <p:nvSpPr>
            <p:cNvPr id="1028" name="WordArt 91"/>
            <p:cNvSpPr>
              <a:spLocks noChangeArrowheads="1" noChangeShapeType="1" noTextEdit="1"/>
            </p:cNvSpPr>
            <p:nvPr/>
          </p:nvSpPr>
          <p:spPr bwMode="auto">
            <a:xfrm>
              <a:off x="990" y="1248"/>
              <a:ext cx="552" cy="244"/>
            </a:xfrm>
            <a:prstGeom prst="rect">
              <a:avLst/>
            </a:prstGeom>
          </p:spPr>
          <p:txBody>
            <a:bodyPr wrap="none" fromWordArt="1">
              <a:prstTxWarp prst="textPlain">
                <a:avLst>
                  <a:gd name="adj" fmla="val 50000"/>
                </a:avLst>
              </a:prstTxWarp>
            </a:bodyPr>
            <a:lstStyle/>
            <a:p>
              <a:pPr algn="ctr" rtl="0"/>
              <a:r>
                <a:rPr lang="en-US" sz="3600" b="1" kern="10" spc="0" dirty="0">
                  <a:ln w="9525">
                    <a:solidFill>
                      <a:srgbClr val="000000"/>
                    </a:solidFill>
                    <a:round/>
                    <a:headEnd/>
                    <a:tailEnd/>
                  </a:ln>
                  <a:solidFill>
                    <a:srgbClr val="FFFFFF"/>
                  </a:solidFill>
                  <a:latin typeface="Arial"/>
                  <a:cs typeface="Arial"/>
                </a:rPr>
                <a:t>IRS</a:t>
              </a:r>
            </a:p>
          </p:txBody>
        </p:sp>
      </p:grpSp>
      <p:grpSp>
        <p:nvGrpSpPr>
          <p:cNvPr id="1345"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6"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1353"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7"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1358"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1359"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9"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pic>
        <p:nvPicPr>
          <p:cNvPr id="637" name="Picture 636" descr="iStock_000010054205Small.jpg"/>
          <p:cNvPicPr>
            <a:picLocks noChangeAspect="1"/>
          </p:cNvPicPr>
          <p:nvPr/>
        </p:nvPicPr>
        <p:blipFill>
          <a:blip r:embed="rId10"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grpSp>
        <p:nvGrpSpPr>
          <p:cNvPr id="105" name="Group 852"/>
          <p:cNvGrpSpPr/>
          <p:nvPr/>
        </p:nvGrpSpPr>
        <p:grpSpPr>
          <a:xfrm>
            <a:off x="91440" y="1734458"/>
            <a:ext cx="1600200" cy="475342"/>
            <a:chOff x="654135" y="0"/>
            <a:chExt cx="2271278" cy="674688"/>
          </a:xfrm>
        </p:grpSpPr>
        <p:grpSp>
          <p:nvGrpSpPr>
            <p:cNvPr id="106" name="Group 40"/>
            <p:cNvGrpSpPr/>
            <p:nvPr/>
          </p:nvGrpSpPr>
          <p:grpSpPr>
            <a:xfrm>
              <a:off x="1143000" y="0"/>
              <a:ext cx="759023" cy="674688"/>
              <a:chOff x="4572000" y="990603"/>
              <a:chExt cx="759023" cy="674688"/>
            </a:xfrm>
          </p:grpSpPr>
          <p:grpSp>
            <p:nvGrpSpPr>
              <p:cNvPr id="107"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grpSp>
        <p:nvGrpSpPr>
          <p:cNvPr id="108" name="Group 175"/>
          <p:cNvGrpSpPr>
            <a:grpSpLocks/>
          </p:cNvGrpSpPr>
          <p:nvPr/>
        </p:nvGrpSpPr>
        <p:grpSpPr bwMode="auto">
          <a:xfrm>
            <a:off x="3657599" y="3176940"/>
            <a:ext cx="612132" cy="504797"/>
            <a:chOff x="720" y="2016"/>
            <a:chExt cx="2112" cy="1539"/>
          </a:xfrm>
        </p:grpSpPr>
        <p:sp>
          <p:nvSpPr>
            <p:cNvPr id="1105"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06"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09" name="Group 178"/>
            <p:cNvGrpSpPr>
              <a:grpSpLocks/>
            </p:cNvGrpSpPr>
            <p:nvPr/>
          </p:nvGrpSpPr>
          <p:grpSpPr bwMode="auto">
            <a:xfrm>
              <a:off x="1005" y="2139"/>
              <a:ext cx="400" cy="429"/>
              <a:chOff x="1680" y="3120"/>
              <a:chExt cx="336" cy="336"/>
            </a:xfrm>
          </p:grpSpPr>
          <p:sp>
            <p:nvSpPr>
              <p:cNvPr id="1145"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6"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108"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10" name="Group 182"/>
            <p:cNvGrpSpPr>
              <a:grpSpLocks/>
            </p:cNvGrpSpPr>
            <p:nvPr/>
          </p:nvGrpSpPr>
          <p:grpSpPr bwMode="auto">
            <a:xfrm>
              <a:off x="1005" y="2139"/>
              <a:ext cx="400" cy="429"/>
              <a:chOff x="1680" y="3120"/>
              <a:chExt cx="336" cy="336"/>
            </a:xfrm>
          </p:grpSpPr>
          <p:sp>
            <p:nvSpPr>
              <p:cNvPr id="1143"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4"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11" name="Group 185"/>
            <p:cNvGrpSpPr>
              <a:grpSpLocks/>
            </p:cNvGrpSpPr>
            <p:nvPr/>
          </p:nvGrpSpPr>
          <p:grpSpPr bwMode="auto">
            <a:xfrm>
              <a:off x="1576" y="2139"/>
              <a:ext cx="400" cy="429"/>
              <a:chOff x="1680" y="3120"/>
              <a:chExt cx="336" cy="336"/>
            </a:xfrm>
          </p:grpSpPr>
          <p:sp>
            <p:nvSpPr>
              <p:cNvPr id="1141"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2"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12" name="Group 188"/>
            <p:cNvGrpSpPr>
              <a:grpSpLocks/>
            </p:cNvGrpSpPr>
            <p:nvPr/>
          </p:nvGrpSpPr>
          <p:grpSpPr bwMode="auto">
            <a:xfrm>
              <a:off x="2147" y="2139"/>
              <a:ext cx="400" cy="429"/>
              <a:chOff x="1680" y="3120"/>
              <a:chExt cx="336" cy="336"/>
            </a:xfrm>
          </p:grpSpPr>
          <p:sp>
            <p:nvSpPr>
              <p:cNvPr id="1139"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0"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13" name="Group 191"/>
            <p:cNvGrpSpPr>
              <a:grpSpLocks/>
            </p:cNvGrpSpPr>
            <p:nvPr/>
          </p:nvGrpSpPr>
          <p:grpSpPr bwMode="auto">
            <a:xfrm>
              <a:off x="1094" y="3055"/>
              <a:ext cx="1372" cy="497"/>
              <a:chOff x="1111" y="3055"/>
              <a:chExt cx="1372" cy="497"/>
            </a:xfrm>
          </p:grpSpPr>
          <p:grpSp>
            <p:nvGrpSpPr>
              <p:cNvPr id="114" name="Group 192"/>
              <p:cNvGrpSpPr>
                <a:grpSpLocks/>
              </p:cNvGrpSpPr>
              <p:nvPr/>
            </p:nvGrpSpPr>
            <p:grpSpPr bwMode="auto">
              <a:xfrm>
                <a:off x="1584" y="3136"/>
                <a:ext cx="410" cy="416"/>
                <a:chOff x="2199" y="3610"/>
                <a:chExt cx="345" cy="326"/>
              </a:xfrm>
            </p:grpSpPr>
            <p:grpSp>
              <p:nvGrpSpPr>
                <p:cNvPr id="115" name="Group 193"/>
                <p:cNvGrpSpPr>
                  <a:grpSpLocks/>
                </p:cNvGrpSpPr>
                <p:nvPr/>
              </p:nvGrpSpPr>
              <p:grpSpPr bwMode="auto">
                <a:xfrm>
                  <a:off x="2199" y="3610"/>
                  <a:ext cx="345" cy="326"/>
                  <a:chOff x="2199" y="3610"/>
                  <a:chExt cx="345" cy="326"/>
                </a:xfrm>
              </p:grpSpPr>
              <p:sp>
                <p:nvSpPr>
                  <p:cNvPr id="1135"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16" name="Group 195"/>
                  <p:cNvGrpSpPr>
                    <a:grpSpLocks/>
                  </p:cNvGrpSpPr>
                  <p:nvPr/>
                </p:nvGrpSpPr>
                <p:grpSpPr bwMode="auto">
                  <a:xfrm>
                    <a:off x="2228" y="3648"/>
                    <a:ext cx="288" cy="288"/>
                    <a:chOff x="2208" y="3648"/>
                    <a:chExt cx="288" cy="288"/>
                  </a:xfrm>
                </p:grpSpPr>
                <p:sp>
                  <p:nvSpPr>
                    <p:cNvPr id="1137"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8"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134"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128"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9"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0"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1"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2"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17" name="Group 204"/>
            <p:cNvGrpSpPr>
              <a:grpSpLocks/>
            </p:cNvGrpSpPr>
            <p:nvPr/>
          </p:nvGrpSpPr>
          <p:grpSpPr bwMode="auto">
            <a:xfrm>
              <a:off x="1093" y="2323"/>
              <a:ext cx="1372" cy="221"/>
              <a:chOff x="1093" y="2323"/>
              <a:chExt cx="1372" cy="221"/>
            </a:xfrm>
          </p:grpSpPr>
          <p:sp>
            <p:nvSpPr>
              <p:cNvPr id="1121"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2"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3"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4"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5"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6"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18" name="Group 211"/>
            <p:cNvGrpSpPr>
              <a:grpSpLocks/>
            </p:cNvGrpSpPr>
            <p:nvPr/>
          </p:nvGrpSpPr>
          <p:grpSpPr bwMode="auto">
            <a:xfrm>
              <a:off x="1094" y="2707"/>
              <a:ext cx="1372" cy="221"/>
              <a:chOff x="1093" y="2323"/>
              <a:chExt cx="1372" cy="221"/>
            </a:xfrm>
          </p:grpSpPr>
          <p:sp>
            <p:nvSpPr>
              <p:cNvPr id="1115"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6"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7"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8"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9"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0"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119" name="Group 313"/>
          <p:cNvGrpSpPr>
            <a:grpSpLocks/>
          </p:cNvGrpSpPr>
          <p:nvPr/>
        </p:nvGrpSpPr>
        <p:grpSpPr bwMode="auto">
          <a:xfrm>
            <a:off x="3959866" y="3479184"/>
            <a:ext cx="612133" cy="504797"/>
            <a:chOff x="720" y="2016"/>
            <a:chExt cx="2112" cy="1539"/>
          </a:xfrm>
        </p:grpSpPr>
        <p:sp>
          <p:nvSpPr>
            <p:cNvPr id="1240"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41"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21" name="Group 316"/>
            <p:cNvGrpSpPr>
              <a:grpSpLocks/>
            </p:cNvGrpSpPr>
            <p:nvPr/>
          </p:nvGrpSpPr>
          <p:grpSpPr bwMode="auto">
            <a:xfrm>
              <a:off x="1005" y="2139"/>
              <a:ext cx="400" cy="429"/>
              <a:chOff x="1680" y="3120"/>
              <a:chExt cx="336" cy="336"/>
            </a:xfrm>
          </p:grpSpPr>
          <p:sp>
            <p:nvSpPr>
              <p:cNvPr id="1280"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81"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243"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22" name="Group 320"/>
            <p:cNvGrpSpPr>
              <a:grpSpLocks/>
            </p:cNvGrpSpPr>
            <p:nvPr/>
          </p:nvGrpSpPr>
          <p:grpSpPr bwMode="auto">
            <a:xfrm>
              <a:off x="1005" y="2139"/>
              <a:ext cx="400" cy="429"/>
              <a:chOff x="1680" y="3120"/>
              <a:chExt cx="336" cy="336"/>
            </a:xfrm>
          </p:grpSpPr>
          <p:sp>
            <p:nvSpPr>
              <p:cNvPr id="1278"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9"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23" name="Group 323"/>
            <p:cNvGrpSpPr>
              <a:grpSpLocks/>
            </p:cNvGrpSpPr>
            <p:nvPr/>
          </p:nvGrpSpPr>
          <p:grpSpPr bwMode="auto">
            <a:xfrm>
              <a:off x="1576" y="2139"/>
              <a:ext cx="400" cy="429"/>
              <a:chOff x="1680" y="3120"/>
              <a:chExt cx="336" cy="336"/>
            </a:xfrm>
          </p:grpSpPr>
          <p:sp>
            <p:nvSpPr>
              <p:cNvPr id="1276"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7"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70" name="Group 326"/>
            <p:cNvGrpSpPr>
              <a:grpSpLocks/>
            </p:cNvGrpSpPr>
            <p:nvPr/>
          </p:nvGrpSpPr>
          <p:grpSpPr bwMode="auto">
            <a:xfrm>
              <a:off x="2147" y="2139"/>
              <a:ext cx="400" cy="429"/>
              <a:chOff x="1680" y="3120"/>
              <a:chExt cx="336" cy="336"/>
            </a:xfrm>
          </p:grpSpPr>
          <p:sp>
            <p:nvSpPr>
              <p:cNvPr id="1274"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5"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71" name="Group 329"/>
            <p:cNvGrpSpPr>
              <a:grpSpLocks/>
            </p:cNvGrpSpPr>
            <p:nvPr/>
          </p:nvGrpSpPr>
          <p:grpSpPr bwMode="auto">
            <a:xfrm>
              <a:off x="1094" y="3055"/>
              <a:ext cx="1372" cy="497"/>
              <a:chOff x="1111" y="3055"/>
              <a:chExt cx="1372" cy="497"/>
            </a:xfrm>
          </p:grpSpPr>
          <p:grpSp>
            <p:nvGrpSpPr>
              <p:cNvPr id="192" name="Group 330"/>
              <p:cNvGrpSpPr>
                <a:grpSpLocks/>
              </p:cNvGrpSpPr>
              <p:nvPr/>
            </p:nvGrpSpPr>
            <p:grpSpPr bwMode="auto">
              <a:xfrm>
                <a:off x="1584" y="3136"/>
                <a:ext cx="410" cy="416"/>
                <a:chOff x="2199" y="3610"/>
                <a:chExt cx="345" cy="326"/>
              </a:xfrm>
            </p:grpSpPr>
            <p:grpSp>
              <p:nvGrpSpPr>
                <p:cNvPr id="200" name="Group 331"/>
                <p:cNvGrpSpPr>
                  <a:grpSpLocks/>
                </p:cNvGrpSpPr>
                <p:nvPr/>
              </p:nvGrpSpPr>
              <p:grpSpPr bwMode="auto">
                <a:xfrm>
                  <a:off x="2199" y="3610"/>
                  <a:ext cx="345" cy="326"/>
                  <a:chOff x="2199" y="3610"/>
                  <a:chExt cx="345" cy="326"/>
                </a:xfrm>
              </p:grpSpPr>
              <p:sp>
                <p:nvSpPr>
                  <p:cNvPr id="1270"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01" name="Group 333"/>
                  <p:cNvGrpSpPr>
                    <a:grpSpLocks/>
                  </p:cNvGrpSpPr>
                  <p:nvPr/>
                </p:nvGrpSpPr>
                <p:grpSpPr bwMode="auto">
                  <a:xfrm>
                    <a:off x="2228" y="3648"/>
                    <a:ext cx="288" cy="288"/>
                    <a:chOff x="2208" y="3648"/>
                    <a:chExt cx="288" cy="288"/>
                  </a:xfrm>
                </p:grpSpPr>
                <p:sp>
                  <p:nvSpPr>
                    <p:cNvPr id="1272"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3"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269"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263"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4"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5"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6"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7"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02" name="Group 342"/>
            <p:cNvGrpSpPr>
              <a:grpSpLocks/>
            </p:cNvGrpSpPr>
            <p:nvPr/>
          </p:nvGrpSpPr>
          <p:grpSpPr bwMode="auto">
            <a:xfrm>
              <a:off x="1093" y="2323"/>
              <a:ext cx="1372" cy="221"/>
              <a:chOff x="1093" y="2323"/>
              <a:chExt cx="1372" cy="221"/>
            </a:xfrm>
          </p:grpSpPr>
          <p:sp>
            <p:nvSpPr>
              <p:cNvPr id="1256"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7"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8"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9"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0"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1"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03" name="Group 349"/>
            <p:cNvGrpSpPr>
              <a:grpSpLocks/>
            </p:cNvGrpSpPr>
            <p:nvPr/>
          </p:nvGrpSpPr>
          <p:grpSpPr bwMode="auto">
            <a:xfrm>
              <a:off x="1094" y="2707"/>
              <a:ext cx="1372" cy="221"/>
              <a:chOff x="1093" y="2323"/>
              <a:chExt cx="1372" cy="221"/>
            </a:xfrm>
          </p:grpSpPr>
          <p:sp>
            <p:nvSpPr>
              <p:cNvPr id="1250"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1"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2"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3"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4"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5"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204" name="Group 396"/>
          <p:cNvGrpSpPr>
            <a:grpSpLocks/>
          </p:cNvGrpSpPr>
          <p:nvPr/>
        </p:nvGrpSpPr>
        <p:grpSpPr bwMode="auto">
          <a:xfrm>
            <a:off x="3581400" y="3505200"/>
            <a:ext cx="416032" cy="495523"/>
            <a:chOff x="2112" y="3264"/>
            <a:chExt cx="768" cy="912"/>
          </a:xfrm>
        </p:grpSpPr>
        <p:sp>
          <p:nvSpPr>
            <p:cNvPr id="573" name="Rectangle 397"/>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4" name="Rectangle 398"/>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5"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576"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05" name="Group 528"/>
          <p:cNvGrpSpPr>
            <a:grpSpLocks/>
          </p:cNvGrpSpPr>
          <p:nvPr/>
        </p:nvGrpSpPr>
        <p:grpSpPr bwMode="auto">
          <a:xfrm>
            <a:off x="4038600" y="3810000"/>
            <a:ext cx="1321448" cy="589320"/>
            <a:chOff x="64" y="468"/>
            <a:chExt cx="1264" cy="565"/>
          </a:xfrm>
        </p:grpSpPr>
        <p:grpSp>
          <p:nvGrpSpPr>
            <p:cNvPr id="206" name="Group 529"/>
            <p:cNvGrpSpPr>
              <a:grpSpLocks/>
            </p:cNvGrpSpPr>
            <p:nvPr/>
          </p:nvGrpSpPr>
          <p:grpSpPr bwMode="auto">
            <a:xfrm>
              <a:off x="432" y="468"/>
              <a:ext cx="528" cy="305"/>
              <a:chOff x="384" y="2400"/>
              <a:chExt cx="1248" cy="720"/>
            </a:xfrm>
          </p:grpSpPr>
          <p:sp>
            <p:nvSpPr>
              <p:cNvPr id="477"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8"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9"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07" name="Group 533"/>
              <p:cNvGrpSpPr>
                <a:grpSpLocks/>
              </p:cNvGrpSpPr>
              <p:nvPr/>
            </p:nvGrpSpPr>
            <p:grpSpPr bwMode="auto">
              <a:xfrm>
                <a:off x="760" y="2677"/>
                <a:ext cx="502" cy="443"/>
                <a:chOff x="805" y="2677"/>
                <a:chExt cx="502" cy="443"/>
              </a:xfrm>
            </p:grpSpPr>
            <p:sp>
              <p:nvSpPr>
                <p:cNvPr id="483"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4"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481"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82"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476"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cxnSp>
        <p:nvCxnSpPr>
          <p:cNvPr id="470" name="Straight Connector 469"/>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TextBox 537"/>
          <p:cNvSpPr txBox="1"/>
          <p:nvPr/>
        </p:nvSpPr>
        <p:spPr>
          <a:xfrm>
            <a:off x="3474720" y="1325880"/>
            <a:ext cx="914400" cy="400110"/>
          </a:xfrm>
          <a:prstGeom prst="rect">
            <a:avLst/>
          </a:prstGeom>
          <a:noFill/>
        </p:spPr>
        <p:txBody>
          <a:bodyPr wrap="square" rtlCol="0">
            <a:spAutoFit/>
          </a:bodyPr>
          <a:lstStyle/>
          <a:p>
            <a:r>
              <a:rPr lang="en-US" sz="2000" b="1" dirty="0">
                <a:latin typeface="Arial" pitchFamily="34" charset="0"/>
                <a:cs typeface="Arial" pitchFamily="34" charset="0"/>
              </a:rPr>
              <a:t>x 10 =</a:t>
            </a:r>
          </a:p>
        </p:txBody>
      </p:sp>
      <p:sp>
        <p:nvSpPr>
          <p:cNvPr id="539" name="Rectangle 538"/>
          <p:cNvSpPr/>
          <p:nvPr/>
        </p:nvSpPr>
        <p:spPr>
          <a:xfrm>
            <a:off x="4267200" y="1364802"/>
            <a:ext cx="11430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 M</a:t>
            </a:r>
          </a:p>
        </p:txBody>
      </p:sp>
      <p:sp>
        <p:nvSpPr>
          <p:cNvPr id="2" name="Title 1"/>
          <p:cNvSpPr>
            <a:spLocks noGrp="1"/>
          </p:cNvSpPr>
          <p:nvPr>
            <p:ph type="title" idx="4294967295"/>
          </p:nvPr>
        </p:nvSpPr>
        <p:spPr>
          <a:xfrm>
            <a:off x="0" y="-1257300"/>
            <a:ext cx="9104313" cy="884237"/>
          </a:xfrm>
        </p:spPr>
        <p:txBody>
          <a:bodyPr/>
          <a:lstStyle/>
          <a:p>
            <a:r>
              <a:rPr lang="en-US" dirty="0"/>
              <a:t>Tax Credit Recapture Calculations</a:t>
            </a:r>
          </a:p>
        </p:txBody>
      </p:sp>
      <p:grpSp>
        <p:nvGrpSpPr>
          <p:cNvPr id="254" name="Group 253"/>
          <p:cNvGrpSpPr/>
          <p:nvPr/>
        </p:nvGrpSpPr>
        <p:grpSpPr>
          <a:xfrm>
            <a:off x="-17907" y="2601827"/>
            <a:ext cx="1618107" cy="1137700"/>
            <a:chOff x="-17907" y="2601827"/>
            <a:chExt cx="1618107" cy="1137700"/>
          </a:xfrm>
        </p:grpSpPr>
        <p:sp>
          <p:nvSpPr>
            <p:cNvPr id="255" name="Pie 254"/>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56" name="Pie 255"/>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257"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258" name="Rectangle 257"/>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sp>
          <p:nvSpPr>
            <p:cNvPr id="259" name="Text Box 2" hidden="1"/>
            <p:cNvSpPr txBox="1">
              <a:spLocks noChangeArrowheads="1"/>
            </p:cNvSpPr>
            <p:nvPr/>
          </p:nvSpPr>
          <p:spPr bwMode="auto">
            <a:xfrm>
              <a:off x="-17907" y="3122259"/>
              <a:ext cx="1022350" cy="227755"/>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100" b="1" dirty="0">
                  <a:solidFill>
                    <a:schemeClr val="accent6">
                      <a:lumMod val="50000"/>
                    </a:schemeClr>
                  </a:solidFill>
                  <a:latin typeface="Arial" pitchFamily="34" charset="0"/>
                  <a:cs typeface="Arial" pitchFamily="34" charset="0"/>
                </a:rPr>
                <a:t>$6.92mil   </a:t>
              </a:r>
            </a:p>
          </p:txBody>
        </p:sp>
      </p:grpSp>
      <p:sp>
        <p:nvSpPr>
          <p:cNvPr id="233" name="Rectangle 232 XXXXXXXXXXXXXX"/>
          <p:cNvSpPr/>
          <p:nvPr/>
        </p:nvSpPr>
        <p:spPr>
          <a:xfrm>
            <a:off x="0" y="0"/>
            <a:ext cx="9143999" cy="633256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6" name="Group 265"/>
          <p:cNvGrpSpPr/>
          <p:nvPr/>
        </p:nvGrpSpPr>
        <p:grpSpPr>
          <a:xfrm>
            <a:off x="4709758" y="3048000"/>
            <a:ext cx="5043842" cy="2514600"/>
            <a:chOff x="4709758" y="3048000"/>
            <a:chExt cx="5043842" cy="2514600"/>
          </a:xfrm>
        </p:grpSpPr>
        <p:grpSp>
          <p:nvGrpSpPr>
            <p:cNvPr id="267" name="Group 266"/>
            <p:cNvGrpSpPr/>
            <p:nvPr/>
          </p:nvGrpSpPr>
          <p:grpSpPr>
            <a:xfrm>
              <a:off x="4709758" y="3098282"/>
              <a:ext cx="650759" cy="1117768"/>
              <a:chOff x="4709758" y="3098282"/>
              <a:chExt cx="650759" cy="1117768"/>
            </a:xfrm>
          </p:grpSpPr>
          <p:sp>
            <p:nvSpPr>
              <p:cNvPr id="269" name="Rounded Rectangle 268"/>
              <p:cNvSpPr/>
              <p:nvPr/>
            </p:nvSpPr>
            <p:spPr>
              <a:xfrm rot="16200000">
                <a:off x="4484808" y="3340341"/>
                <a:ext cx="1117768" cy="633650"/>
              </a:xfrm>
              <a:prstGeom prst="roundRect">
                <a:avLst>
                  <a:gd name="adj" fmla="val 17840"/>
                </a:avLst>
              </a:prstGeom>
              <a:solidFill>
                <a:srgbClr val="E6E6E6"/>
              </a:solidFill>
              <a:ln w="53975">
                <a:solidFill>
                  <a:srgbClr val="1E449A"/>
                </a:solidFill>
              </a:ln>
              <a:effectLst>
                <a:outerShdw blurRad="50800" dist="38100" dir="2700000" algn="tl" rotWithShape="0">
                  <a:prstClr val="black">
                    <a:alpha val="40000"/>
                  </a:prstClr>
                </a:outerShdw>
              </a:effectLst>
              <a:scene3d>
                <a:camera prst="orthographicFront"/>
                <a:lightRig rig="threePt" dir="t"/>
              </a:scene3d>
              <a:sp3d>
                <a:bevelT w="133350" h="1143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TextBox 269"/>
              <p:cNvSpPr txBox="1"/>
              <p:nvPr/>
            </p:nvSpPr>
            <p:spPr>
              <a:xfrm rot="16200000">
                <a:off x="4368345" y="3503277"/>
                <a:ext cx="990604" cy="307777"/>
              </a:xfrm>
              <a:prstGeom prst="rect">
                <a:avLst/>
              </a:prstGeom>
              <a:noFill/>
            </p:spPr>
            <p:txBody>
              <a:bodyPr wrap="square" rtlCol="0">
                <a:spAutoFit/>
              </a:bodyPr>
              <a:lstStyle/>
              <a:p>
                <a:pPr algn="ctr"/>
                <a:r>
                  <a:rPr lang="en-US" sz="1400" dirty="0">
                    <a:solidFill>
                      <a:srgbClr val="1E449A"/>
                    </a:solidFill>
                  </a:rPr>
                  <a:t>Building A</a:t>
                </a:r>
              </a:p>
            </p:txBody>
          </p:sp>
        </p:grpSp>
        <p:sp>
          <p:nvSpPr>
            <p:cNvPr id="268" name="Rounded Rectangle 267"/>
            <p:cNvSpPr/>
            <p:nvPr/>
          </p:nvSpPr>
          <p:spPr>
            <a:xfrm>
              <a:off x="5029200" y="3048000"/>
              <a:ext cx="4724400" cy="2514600"/>
            </a:xfrm>
            <a:prstGeom prst="roundRect">
              <a:avLst>
                <a:gd name="adj" fmla="val 4928"/>
              </a:avLst>
            </a:prstGeom>
            <a:solidFill>
              <a:schemeClr val="bg1"/>
            </a:solidFill>
            <a:ln w="88900">
              <a:solidFill>
                <a:srgbClr val="1E449A"/>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0" name="Rectangle 50"/>
          <p:cNvSpPr>
            <a:spLocks noChangeArrowheads="1"/>
          </p:cNvSpPr>
          <p:nvPr/>
        </p:nvSpPr>
        <p:spPr bwMode="auto">
          <a:xfrm>
            <a:off x="5410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2" name="Rectangle 50"/>
          <p:cNvSpPr>
            <a:spLocks noChangeArrowheads="1"/>
          </p:cNvSpPr>
          <p:nvPr/>
        </p:nvSpPr>
        <p:spPr bwMode="auto">
          <a:xfrm>
            <a:off x="5410200" y="4334517"/>
            <a:ext cx="228600" cy="544285"/>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6" name="Rectangle 50"/>
          <p:cNvSpPr>
            <a:spLocks noChangeArrowheads="1"/>
          </p:cNvSpPr>
          <p:nvPr/>
        </p:nvSpPr>
        <p:spPr bwMode="auto">
          <a:xfrm>
            <a:off x="5638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schemeClr val="accent6">
                  <a:lumMod val="50000"/>
                </a:schemeClr>
              </a:solidFill>
            </a:endParaRPr>
          </a:p>
        </p:txBody>
      </p:sp>
      <p:sp>
        <p:nvSpPr>
          <p:cNvPr id="437" name="Rectangle 50"/>
          <p:cNvSpPr>
            <a:spLocks noChangeArrowheads="1"/>
          </p:cNvSpPr>
          <p:nvPr/>
        </p:nvSpPr>
        <p:spPr bwMode="auto">
          <a:xfrm>
            <a:off x="5867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8" name="Rectangle 50"/>
          <p:cNvSpPr>
            <a:spLocks noChangeArrowheads="1"/>
          </p:cNvSpPr>
          <p:nvPr/>
        </p:nvSpPr>
        <p:spPr bwMode="auto">
          <a:xfrm>
            <a:off x="5410200" y="3735803"/>
            <a:ext cx="228600" cy="1143000"/>
          </a:xfrm>
          <a:prstGeom prst="rect">
            <a:avLst/>
          </a:prstGeom>
          <a:noFill/>
          <a:ln w="22225">
            <a:solidFill>
              <a:schemeClr val="tx1"/>
            </a:solidFill>
            <a:prstDash val="sysDash"/>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72" name="Rectangle 471"/>
          <p:cNvSpPr/>
          <p:nvPr/>
        </p:nvSpPr>
        <p:spPr>
          <a:xfrm>
            <a:off x="5971032" y="3886200"/>
            <a:ext cx="457200" cy="728340"/>
          </a:xfrm>
          <a:prstGeom prst="rect">
            <a:avLst/>
          </a:prstGeom>
          <a:noFill/>
        </p:spPr>
        <p:txBody>
          <a:bodyPr wrap="none" lIns="91440" tIns="45720" rIns="91440" bIns="45720">
            <a:noAutofit/>
            <a:scene3d>
              <a:camera prst="orthographicFront">
                <a:rot lat="0" lon="0" rev="0"/>
              </a:camera>
              <a:lightRig rig="threePt" dir="t"/>
            </a:scene3d>
            <a:sp3d>
              <a:bevelT w="0" h="0"/>
              <a:extrusionClr>
                <a:srgbClr val="00B050"/>
              </a:extrusionClr>
            </a:sp3d>
          </a:bodyPr>
          <a:lstStyle/>
          <a:p>
            <a:pPr algn="ctr" fontAlgn="base">
              <a:spcBef>
                <a:spcPct val="0"/>
              </a:spcBef>
              <a:spcAft>
                <a:spcPct val="0"/>
              </a:spcAft>
            </a:pPr>
            <a:r>
              <a:rPr lang="en-US" sz="5400" b="1" spc="-300" dirty="0">
                <a:ln w="12700" cmpd="sng">
                  <a:solidFill>
                    <a:srgbClr val="540800"/>
                  </a:solidFill>
                  <a:prstDash val="solid"/>
                  <a:miter lim="800000"/>
                </a:ln>
                <a:gradFill rotWithShape="1">
                  <a:gsLst>
                    <a:gs pos="0">
                      <a:srgbClr val="FF0000"/>
                    </a:gs>
                    <a:gs pos="35000">
                      <a:srgbClr val="FF4343"/>
                    </a:gs>
                    <a:gs pos="50000">
                      <a:srgbClr val="FF4343"/>
                    </a:gs>
                    <a:gs pos="80000">
                      <a:srgbClr val="FF0000"/>
                    </a:gs>
                    <a:gs pos="100000">
                      <a:srgbClr val="FF0000"/>
                    </a:gs>
                  </a:gsLst>
                  <a:lin ang="5400000"/>
                </a:gradFill>
                <a:effectLst>
                  <a:outerShdw blurRad="38100" dist="25400" dir="1800000" algn="tl" rotWithShape="0">
                    <a:prstClr val="black">
                      <a:alpha val="75000"/>
                    </a:prstClr>
                  </a:outerShdw>
                </a:effectLst>
                <a:latin typeface="Century Schoolbook" pitchFamily="18" charset="0"/>
              </a:rPr>
              <a:t>!</a:t>
            </a:r>
          </a:p>
        </p:txBody>
      </p:sp>
      <p:sp>
        <p:nvSpPr>
          <p:cNvPr id="492" name="Text Box 54"/>
          <p:cNvSpPr txBox="1">
            <a:spLocks noChangeArrowheads="1"/>
          </p:cNvSpPr>
          <p:nvPr/>
        </p:nvSpPr>
        <p:spPr bwMode="auto">
          <a:xfrm rot="16200000">
            <a:off x="5410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3" name="Text Box 54"/>
          <p:cNvSpPr txBox="1">
            <a:spLocks noChangeArrowheads="1"/>
          </p:cNvSpPr>
          <p:nvPr/>
        </p:nvSpPr>
        <p:spPr bwMode="auto">
          <a:xfrm rot="16200000">
            <a:off x="5638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26" name="Text Box 54"/>
          <p:cNvSpPr txBox="1">
            <a:spLocks noChangeArrowheads="1"/>
          </p:cNvSpPr>
          <p:nvPr/>
        </p:nvSpPr>
        <p:spPr bwMode="auto">
          <a:xfrm rot="16200000">
            <a:off x="5167122" y="4478658"/>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120k</a:t>
            </a:r>
          </a:p>
        </p:txBody>
      </p:sp>
      <p:sp>
        <p:nvSpPr>
          <p:cNvPr id="227" name="XXXXXXXXXXXXXXXXXXXXXX"/>
          <p:cNvSpPr/>
          <p:nvPr/>
        </p:nvSpPr>
        <p:spPr>
          <a:xfrm>
            <a:off x="5395785" y="4036065"/>
            <a:ext cx="696257" cy="840734"/>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4" name="Rectangle 50"/>
          <p:cNvSpPr>
            <a:spLocks noChangeArrowheads="1"/>
          </p:cNvSpPr>
          <p:nvPr/>
        </p:nvSpPr>
        <p:spPr bwMode="auto">
          <a:xfrm>
            <a:off x="58674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5" name="Rectangle 50"/>
          <p:cNvSpPr>
            <a:spLocks noChangeArrowheads="1"/>
          </p:cNvSpPr>
          <p:nvPr/>
        </p:nvSpPr>
        <p:spPr bwMode="auto">
          <a:xfrm>
            <a:off x="56388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506" name="Text Box 54"/>
          <p:cNvSpPr txBox="1">
            <a:spLocks noChangeArrowheads="1"/>
          </p:cNvSpPr>
          <p:nvPr/>
        </p:nvSpPr>
        <p:spPr bwMode="auto">
          <a:xfrm rot="16200000">
            <a:off x="54609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07" name="Text Box 54"/>
          <p:cNvSpPr txBox="1">
            <a:spLocks noChangeArrowheads="1"/>
          </p:cNvSpPr>
          <p:nvPr/>
        </p:nvSpPr>
        <p:spPr bwMode="auto">
          <a:xfrm rot="16200000">
            <a:off x="56895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431" name="Rectangle 430"/>
          <p:cNvSpPr>
            <a:spLocks noChangeArrowheads="1"/>
          </p:cNvSpPr>
          <p:nvPr/>
        </p:nvSpPr>
        <p:spPr bwMode="auto">
          <a:xfrm>
            <a:off x="5410200" y="4071256"/>
            <a:ext cx="228600" cy="272143"/>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40" name="Text Box 54"/>
          <p:cNvSpPr txBox="1">
            <a:spLocks noChangeArrowheads="1"/>
          </p:cNvSpPr>
          <p:nvPr/>
        </p:nvSpPr>
        <p:spPr bwMode="auto">
          <a:xfrm rot="16200000">
            <a:off x="5260081" y="4107632"/>
            <a:ext cx="533401" cy="200055"/>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700" b="1" dirty="0">
                <a:solidFill>
                  <a:srgbClr val="2D72C5"/>
                </a:solidFill>
                <a:latin typeface="Arial" pitchFamily="34" charset="0"/>
                <a:cs typeface="Arial" pitchFamily="34" charset="0"/>
              </a:rPr>
              <a:t>60k</a:t>
            </a:r>
          </a:p>
        </p:txBody>
      </p:sp>
      <p:sp>
        <p:nvSpPr>
          <p:cNvPr id="480" name="Text Box 3"/>
          <p:cNvSpPr txBox="1">
            <a:spLocks noChangeArrowheads="1"/>
          </p:cNvSpPr>
          <p:nvPr/>
        </p:nvSpPr>
        <p:spPr bwMode="auto">
          <a:xfrm>
            <a:off x="6359856" y="3892409"/>
            <a:ext cx="2743200" cy="717119"/>
          </a:xfrm>
          <a:prstGeom prst="rect">
            <a:avLst/>
          </a:prstGeom>
          <a:noFill/>
          <a:ln w="9525">
            <a:noFill/>
            <a:miter lim="800000"/>
            <a:headEnd/>
            <a:tailEnd/>
          </a:ln>
          <a:effectLst/>
        </p:spPr>
        <p:txBody>
          <a:bodyPr wrap="square">
            <a:spAutoFit/>
          </a:bodyPr>
          <a:lstStyle/>
          <a:p>
            <a:pPr eaLnBrk="0" hangingPunct="0">
              <a:lnSpc>
                <a:spcPct val="80000"/>
              </a:lnSpc>
              <a:spcBef>
                <a:spcPct val="25000"/>
              </a:spcBef>
              <a:tabLst>
                <a:tab pos="406400" algn="l"/>
                <a:tab pos="1828800" algn="l"/>
              </a:tabLst>
            </a:pPr>
            <a:r>
              <a:rPr lang="en-US" sz="1400" b="1" dirty="0">
                <a:solidFill>
                  <a:schemeClr val="tx1"/>
                </a:solidFill>
                <a:latin typeface="Arial" pitchFamily="34" charset="0"/>
                <a:cs typeface="Arial" pitchFamily="34" charset="0"/>
              </a:rPr>
              <a:t>Claimed credits</a:t>
            </a:r>
          </a:p>
          <a:p>
            <a:pPr eaLnBrk="0" hangingPunct="0">
              <a:lnSpc>
                <a:spcPct val="80000"/>
              </a:lnSpc>
              <a:spcBef>
                <a:spcPct val="25000"/>
              </a:spcBef>
              <a:tabLst>
                <a:tab pos="406400" algn="l"/>
                <a:tab pos="1539875" algn="l"/>
              </a:tabLst>
            </a:pPr>
            <a:r>
              <a:rPr lang="en-US" sz="1400" b="1" u="sng" dirty="0">
                <a:solidFill>
                  <a:schemeClr val="accent6">
                    <a:lumMod val="75000"/>
                  </a:schemeClr>
                </a:solidFill>
                <a:latin typeface="Arial" pitchFamily="34" charset="0"/>
                <a:cs typeface="Arial" pitchFamily="34" charset="0"/>
              </a:rPr>
              <a:t>Earned credits		</a:t>
            </a:r>
            <a:endParaRPr lang="en-US" sz="1400" b="1" dirty="0">
              <a:solidFill>
                <a:schemeClr val="accent6">
                  <a:lumMod val="75000"/>
                </a:schemeClr>
              </a:solidFill>
              <a:latin typeface="Arial" pitchFamily="34" charset="0"/>
              <a:cs typeface="Arial" pitchFamily="34" charset="0"/>
            </a:endParaRPr>
          </a:p>
          <a:p>
            <a:pPr eaLnBrk="0" hangingPunct="0">
              <a:lnSpc>
                <a:spcPct val="80000"/>
              </a:lnSpc>
              <a:spcBef>
                <a:spcPct val="25000"/>
              </a:spcBef>
              <a:tabLst>
                <a:tab pos="406400" algn="l"/>
                <a:tab pos="1539875" algn="l"/>
              </a:tabLst>
            </a:pPr>
            <a:r>
              <a:rPr lang="en-US" sz="1400" b="1" dirty="0">
                <a:solidFill>
                  <a:srgbClr val="0070C0"/>
                </a:solidFill>
                <a:latin typeface="Arial" pitchFamily="34" charset="0"/>
                <a:cs typeface="Arial" pitchFamily="34" charset="0"/>
              </a:rPr>
              <a:t>Accelerated credits </a:t>
            </a:r>
          </a:p>
        </p:txBody>
      </p:sp>
      <p:sp>
        <p:nvSpPr>
          <p:cNvPr id="486" name="Text Box 2"/>
          <p:cNvSpPr txBox="1">
            <a:spLocks noChangeArrowheads="1"/>
          </p:cNvSpPr>
          <p:nvPr/>
        </p:nvSpPr>
        <p:spPr bwMode="auto">
          <a:xfrm>
            <a:off x="7623506" y="3892409"/>
            <a:ext cx="1403350" cy="717119"/>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a:t>
            </a:r>
            <a:r>
              <a:rPr lang="en-US" sz="1000" b="1" dirty="0">
                <a:solidFill>
                  <a:schemeClr val="tx1"/>
                </a:solidFill>
                <a:latin typeface="Arial" pitchFamily="34" charset="0"/>
                <a:cs typeface="Arial" pitchFamily="34" charset="0"/>
              </a:rPr>
              <a:t>   </a:t>
            </a:r>
            <a:r>
              <a:rPr lang="en-US" sz="1400" b="1" dirty="0">
                <a:latin typeface="Arial" pitchFamily="34" charset="0"/>
                <a:cs typeface="Arial" pitchFamily="34" charset="0"/>
              </a:rPr>
              <a:t>660</a:t>
            </a:r>
            <a:r>
              <a:rPr lang="en-US" sz="1400" b="1" dirty="0">
                <a:solidFill>
                  <a:schemeClr val="tx1"/>
                </a:solidFill>
                <a:latin typeface="Arial" pitchFamily="34" charset="0"/>
                <a:cs typeface="Arial" pitchFamily="34" charset="0"/>
              </a:rPr>
              <a:t>,000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u="sng" dirty="0">
                <a:solidFill>
                  <a:schemeClr val="accent6">
                    <a:lumMod val="75000"/>
                  </a:schemeClr>
                </a:solidFill>
                <a:latin typeface="Arial" pitchFamily="34" charset="0"/>
                <a:cs typeface="Arial" pitchFamily="34" charset="0"/>
              </a:rPr>
              <a:t>-   440,000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dirty="0">
                <a:solidFill>
                  <a:srgbClr val="0070C0"/>
                </a:solidFill>
                <a:latin typeface="Arial" pitchFamily="34" charset="0"/>
                <a:cs typeface="Arial" pitchFamily="34" charset="0"/>
              </a:rPr>
              <a:t>220,000</a:t>
            </a:r>
          </a:p>
        </p:txBody>
      </p:sp>
      <p:sp>
        <p:nvSpPr>
          <p:cNvPr id="513" name="Freeform 512"/>
          <p:cNvSpPr>
            <a:spLocks noChangeAspect="1"/>
          </p:cNvSpPr>
          <p:nvPr/>
        </p:nvSpPr>
        <p:spPr>
          <a:xfrm>
            <a:off x="5406242" y="3731820"/>
            <a:ext cx="685800" cy="608491"/>
          </a:xfrm>
          <a:custGeom>
            <a:avLst/>
            <a:gdLst>
              <a:gd name="connsiteX0" fmla="*/ 2173184 w 6531428"/>
              <a:gd name="connsiteY0" fmla="*/ 0 h 5795158"/>
              <a:gd name="connsiteX1" fmla="*/ 6531428 w 6531428"/>
              <a:gd name="connsiteY1" fmla="*/ 0 h 5795158"/>
              <a:gd name="connsiteX2" fmla="*/ 6531428 w 6531428"/>
              <a:gd name="connsiteY2" fmla="*/ 3621974 h 5795158"/>
              <a:gd name="connsiteX3" fmla="*/ 2173184 w 6531428"/>
              <a:gd name="connsiteY3" fmla="*/ 3621974 h 5795158"/>
              <a:gd name="connsiteX4" fmla="*/ 2185059 w 6531428"/>
              <a:gd name="connsiteY4" fmla="*/ 5783283 h 5795158"/>
              <a:gd name="connsiteX5" fmla="*/ 0 w 6531428"/>
              <a:gd name="connsiteY5" fmla="*/ 5795158 h 5795158"/>
              <a:gd name="connsiteX6" fmla="*/ 11875 w 6531428"/>
              <a:gd name="connsiteY6" fmla="*/ 3206338 h 5795158"/>
              <a:gd name="connsiteX7" fmla="*/ 2173184 w 6531428"/>
              <a:gd name="connsiteY7" fmla="*/ 3206338 h 5795158"/>
              <a:gd name="connsiteX8" fmla="*/ 2173184 w 6531428"/>
              <a:gd name="connsiteY8" fmla="*/ 0 h 579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1428" h="5795158">
                <a:moveTo>
                  <a:pt x="2173184" y="0"/>
                </a:moveTo>
                <a:lnTo>
                  <a:pt x="6531428" y="0"/>
                </a:lnTo>
                <a:lnTo>
                  <a:pt x="6531428" y="3621974"/>
                </a:lnTo>
                <a:lnTo>
                  <a:pt x="2173184" y="3621974"/>
                </a:lnTo>
                <a:cubicBezTo>
                  <a:pt x="2177142" y="4342410"/>
                  <a:pt x="2181101" y="5062847"/>
                  <a:pt x="2185059" y="5783283"/>
                </a:cubicBezTo>
                <a:lnTo>
                  <a:pt x="0" y="5795158"/>
                </a:lnTo>
                <a:cubicBezTo>
                  <a:pt x="3958" y="4932218"/>
                  <a:pt x="7917" y="4069278"/>
                  <a:pt x="11875" y="3206338"/>
                </a:cubicBezTo>
                <a:lnTo>
                  <a:pt x="2173184" y="3206338"/>
                </a:lnTo>
                <a:cubicBezTo>
                  <a:pt x="2177142" y="2137559"/>
                  <a:pt x="2181101" y="1068779"/>
                  <a:pt x="2173184" y="0"/>
                </a:cubicBezTo>
                <a:close/>
              </a:path>
            </a:pathLst>
          </a:custGeom>
          <a:noFill/>
          <a:ln w="47625">
            <a:solidFill>
              <a:srgbClr val="FEF30E"/>
            </a:solidFill>
            <a:miter lim="800000"/>
            <a:headEnd/>
            <a:tailEnd/>
          </a:ln>
          <a:effectLst>
            <a:glow rad="63500">
              <a:srgbClr val="FEF30E">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473" name="Oval 472"/>
          <p:cNvSpPr/>
          <p:nvPr/>
        </p:nvSpPr>
        <p:spPr bwMode="auto">
          <a:xfrm>
            <a:off x="5334000" y="4087368"/>
            <a:ext cx="381000" cy="76200"/>
          </a:xfrm>
          <a:prstGeom prst="ellipse">
            <a:avLst/>
          </a:prstGeom>
          <a:noFill/>
          <a:ln w="34925"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prstClr val="black"/>
              </a:solidFill>
            </a:endParaRPr>
          </a:p>
        </p:txBody>
      </p:sp>
      <p:sp>
        <p:nvSpPr>
          <p:cNvPr id="474" name="Oval 473"/>
          <p:cNvSpPr/>
          <p:nvPr/>
        </p:nvSpPr>
        <p:spPr bwMode="auto">
          <a:xfrm>
            <a:off x="5562600" y="3733799"/>
            <a:ext cx="609600" cy="76200"/>
          </a:xfrm>
          <a:prstGeom prst="ellipse">
            <a:avLst/>
          </a:prstGeom>
          <a:noFill/>
          <a:ln w="34925"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prstClr val="black"/>
              </a:solidFill>
            </a:endParaRPr>
          </a:p>
        </p:txBody>
      </p:sp>
      <p:grpSp>
        <p:nvGrpSpPr>
          <p:cNvPr id="487" name="Group 579"/>
          <p:cNvGrpSpPr/>
          <p:nvPr/>
        </p:nvGrpSpPr>
        <p:grpSpPr>
          <a:xfrm>
            <a:off x="5257800" y="4876799"/>
            <a:ext cx="4040580" cy="502553"/>
            <a:chOff x="4485903" y="5896098"/>
            <a:chExt cx="4040580" cy="502553"/>
          </a:xfrm>
        </p:grpSpPr>
        <p:sp>
          <p:nvSpPr>
            <p:cNvPr id="488" name="Text Box 35"/>
            <p:cNvSpPr txBox="1">
              <a:spLocks noChangeArrowheads="1"/>
            </p:cNvSpPr>
            <p:nvPr/>
          </p:nvSpPr>
          <p:spPr bwMode="auto">
            <a:xfrm>
              <a:off x="6638902"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10</a:t>
              </a:r>
            </a:p>
          </p:txBody>
        </p:sp>
        <p:sp>
          <p:nvSpPr>
            <p:cNvPr id="490" name="Text Box 37"/>
            <p:cNvSpPr txBox="1">
              <a:spLocks noChangeArrowheads="1"/>
            </p:cNvSpPr>
            <p:nvPr/>
          </p:nvSpPr>
          <p:spPr bwMode="auto">
            <a:xfrm>
              <a:off x="6411133"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9</a:t>
              </a:r>
            </a:p>
          </p:txBody>
        </p:sp>
        <p:sp>
          <p:nvSpPr>
            <p:cNvPr id="491" name="Text Box 39"/>
            <p:cNvSpPr txBox="1">
              <a:spLocks noChangeArrowheads="1"/>
            </p:cNvSpPr>
            <p:nvPr/>
          </p:nvSpPr>
          <p:spPr bwMode="auto">
            <a:xfrm>
              <a:off x="618336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8</a:t>
              </a:r>
            </a:p>
          </p:txBody>
        </p:sp>
        <p:sp>
          <p:nvSpPr>
            <p:cNvPr id="494" name="Text Box 41"/>
            <p:cNvSpPr txBox="1">
              <a:spLocks noChangeArrowheads="1"/>
            </p:cNvSpPr>
            <p:nvPr/>
          </p:nvSpPr>
          <p:spPr bwMode="auto">
            <a:xfrm>
              <a:off x="595559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7</a:t>
              </a:r>
            </a:p>
          </p:txBody>
        </p:sp>
        <p:sp>
          <p:nvSpPr>
            <p:cNvPr id="496" name="Text Box 43"/>
            <p:cNvSpPr txBox="1">
              <a:spLocks noChangeArrowheads="1"/>
            </p:cNvSpPr>
            <p:nvPr/>
          </p:nvSpPr>
          <p:spPr bwMode="auto">
            <a:xfrm>
              <a:off x="5727826"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6</a:t>
              </a:r>
            </a:p>
          </p:txBody>
        </p:sp>
        <p:sp>
          <p:nvSpPr>
            <p:cNvPr id="497" name="Text Box 45"/>
            <p:cNvSpPr txBox="1">
              <a:spLocks noChangeArrowheads="1"/>
            </p:cNvSpPr>
            <p:nvPr/>
          </p:nvSpPr>
          <p:spPr bwMode="auto">
            <a:xfrm>
              <a:off x="5500057"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5</a:t>
              </a:r>
            </a:p>
          </p:txBody>
        </p:sp>
        <p:sp>
          <p:nvSpPr>
            <p:cNvPr id="500" name="Text Box 47"/>
            <p:cNvSpPr txBox="1">
              <a:spLocks noChangeArrowheads="1"/>
            </p:cNvSpPr>
            <p:nvPr/>
          </p:nvSpPr>
          <p:spPr bwMode="auto">
            <a:xfrm>
              <a:off x="5272288" y="5911237"/>
              <a:ext cx="342900" cy="283464"/>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4</a:t>
              </a:r>
            </a:p>
          </p:txBody>
        </p:sp>
        <p:sp>
          <p:nvSpPr>
            <p:cNvPr id="501" name="Text Box 49"/>
            <p:cNvSpPr txBox="1">
              <a:spLocks noChangeArrowheads="1"/>
            </p:cNvSpPr>
            <p:nvPr/>
          </p:nvSpPr>
          <p:spPr bwMode="auto">
            <a:xfrm>
              <a:off x="504368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3</a:t>
              </a:r>
            </a:p>
          </p:txBody>
        </p:sp>
        <p:sp>
          <p:nvSpPr>
            <p:cNvPr id="502" name="Text Box 51"/>
            <p:cNvSpPr txBox="1">
              <a:spLocks noChangeArrowheads="1"/>
            </p:cNvSpPr>
            <p:nvPr/>
          </p:nvSpPr>
          <p:spPr bwMode="auto">
            <a:xfrm>
              <a:off x="480485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2</a:t>
              </a:r>
            </a:p>
          </p:txBody>
        </p:sp>
        <p:sp>
          <p:nvSpPr>
            <p:cNvPr id="503" name="Text Box 53"/>
            <p:cNvSpPr txBox="1">
              <a:spLocks noChangeArrowheads="1"/>
            </p:cNvSpPr>
            <p:nvPr/>
          </p:nvSpPr>
          <p:spPr bwMode="auto">
            <a:xfrm>
              <a:off x="6866671"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11</a:t>
              </a:r>
            </a:p>
          </p:txBody>
        </p:sp>
        <p:sp>
          <p:nvSpPr>
            <p:cNvPr id="504" name="Text Box 54"/>
            <p:cNvSpPr txBox="1">
              <a:spLocks noChangeArrowheads="1"/>
            </p:cNvSpPr>
            <p:nvPr/>
          </p:nvSpPr>
          <p:spPr bwMode="auto">
            <a:xfrm>
              <a:off x="45773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a:t>
              </a:r>
            </a:p>
          </p:txBody>
        </p:sp>
        <p:sp>
          <p:nvSpPr>
            <p:cNvPr id="512" name="TextBox 511"/>
            <p:cNvSpPr txBox="1"/>
            <p:nvPr/>
          </p:nvSpPr>
          <p:spPr>
            <a:xfrm>
              <a:off x="6009904" y="6121651"/>
              <a:ext cx="685800" cy="277000"/>
            </a:xfrm>
            <a:prstGeom prst="rect">
              <a:avLst/>
            </a:prstGeom>
            <a:noFill/>
          </p:spPr>
          <p:txBody>
            <a:bodyPr wrap="square" rtlCol="0">
              <a:spAutoFit/>
            </a:bodyPr>
            <a:lstStyle/>
            <a:p>
              <a:pPr algn="ctr" fontAlgn="base">
                <a:spcBef>
                  <a:spcPct val="0"/>
                </a:spcBef>
                <a:spcAft>
                  <a:spcPct val="0"/>
                </a:spcAft>
              </a:pPr>
              <a:r>
                <a:rPr lang="en-US" sz="1200" b="1" dirty="0">
                  <a:solidFill>
                    <a:prstClr val="black"/>
                  </a:solidFill>
                  <a:latin typeface="Arial" pitchFamily="34" charset="0"/>
                  <a:cs typeface="Arial" pitchFamily="34" charset="0"/>
                </a:rPr>
                <a:t>Year</a:t>
              </a:r>
            </a:p>
          </p:txBody>
        </p:sp>
        <p:sp>
          <p:nvSpPr>
            <p:cNvPr id="514" name="Text Box 53"/>
            <p:cNvSpPr txBox="1">
              <a:spLocks noChangeArrowheads="1"/>
            </p:cNvSpPr>
            <p:nvPr/>
          </p:nvSpPr>
          <p:spPr bwMode="auto">
            <a:xfrm>
              <a:off x="7094440"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12</a:t>
              </a:r>
            </a:p>
          </p:txBody>
        </p:sp>
        <p:sp>
          <p:nvSpPr>
            <p:cNvPr id="516" name="Text Box 53"/>
            <p:cNvSpPr txBox="1">
              <a:spLocks noChangeArrowheads="1"/>
            </p:cNvSpPr>
            <p:nvPr/>
          </p:nvSpPr>
          <p:spPr bwMode="auto">
            <a:xfrm>
              <a:off x="7322209"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13</a:t>
              </a:r>
            </a:p>
          </p:txBody>
        </p:sp>
        <p:sp>
          <p:nvSpPr>
            <p:cNvPr id="518" name="Text Box 53"/>
            <p:cNvSpPr txBox="1">
              <a:spLocks noChangeArrowheads="1"/>
            </p:cNvSpPr>
            <p:nvPr/>
          </p:nvSpPr>
          <p:spPr bwMode="auto">
            <a:xfrm>
              <a:off x="754997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14</a:t>
              </a:r>
            </a:p>
          </p:txBody>
        </p:sp>
        <p:sp>
          <p:nvSpPr>
            <p:cNvPr id="520" name="Text Box 53"/>
            <p:cNvSpPr txBox="1">
              <a:spLocks noChangeArrowheads="1"/>
            </p:cNvSpPr>
            <p:nvPr/>
          </p:nvSpPr>
          <p:spPr bwMode="auto">
            <a:xfrm>
              <a:off x="77777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15</a:t>
              </a:r>
            </a:p>
          </p:txBody>
        </p:sp>
        <p:sp>
          <p:nvSpPr>
            <p:cNvPr id="525" name="Line 55"/>
            <p:cNvSpPr>
              <a:spLocks noChangeShapeType="1"/>
            </p:cNvSpPr>
            <p:nvPr/>
          </p:nvSpPr>
          <p:spPr bwMode="auto">
            <a:xfrm>
              <a:off x="4485903" y="5896098"/>
              <a:ext cx="4040580" cy="0"/>
            </a:xfrm>
            <a:prstGeom prst="line">
              <a:avLst/>
            </a:prstGeom>
            <a:noFill/>
            <a:ln w="69850">
              <a:solidFill>
                <a:schemeClr val="tx1"/>
              </a:solidFill>
              <a:round/>
              <a:headEnd/>
              <a:tailEnd/>
            </a:ln>
          </p:spPr>
          <p:txBody>
            <a:bodyPr/>
            <a:lstStyle/>
            <a:p>
              <a:pPr algn="ctr" fontAlgn="base">
                <a:spcBef>
                  <a:spcPct val="0"/>
                </a:spcBef>
                <a:spcAft>
                  <a:spcPct val="0"/>
                </a:spcAft>
              </a:pPr>
              <a:endParaRPr lang="en-US" sz="1100" dirty="0">
                <a:solidFill>
                  <a:prstClr val="black"/>
                </a:solidFill>
                <a:latin typeface="Arial" pitchFamily="34" charset="0"/>
                <a:cs typeface="Arial" pitchFamily="34" charset="0"/>
              </a:endParaRPr>
            </a:p>
          </p:txBody>
        </p:sp>
      </p:grpSp>
      <p:sp>
        <p:nvSpPr>
          <p:cNvPr id="499" name="Freeform 498"/>
          <p:cNvSpPr>
            <a:spLocks/>
          </p:cNvSpPr>
          <p:nvPr/>
        </p:nvSpPr>
        <p:spPr>
          <a:xfrm>
            <a:off x="5399314" y="4105656"/>
            <a:ext cx="685800" cy="749808"/>
          </a:xfrm>
          <a:custGeom>
            <a:avLst/>
            <a:gdLst>
              <a:gd name="connsiteX0" fmla="*/ 0 w 4334493"/>
              <a:gd name="connsiteY0" fmla="*/ 1377538 h 4797631"/>
              <a:gd name="connsiteX1" fmla="*/ 1436914 w 4334493"/>
              <a:gd name="connsiteY1" fmla="*/ 1377538 h 4797631"/>
              <a:gd name="connsiteX2" fmla="*/ 1436914 w 4334493"/>
              <a:gd name="connsiteY2" fmla="*/ 0 h 4797631"/>
              <a:gd name="connsiteX3" fmla="*/ 4322618 w 4334493"/>
              <a:gd name="connsiteY3" fmla="*/ 0 h 4797631"/>
              <a:gd name="connsiteX4" fmla="*/ 4334493 w 4334493"/>
              <a:gd name="connsiteY4" fmla="*/ 4797631 h 4797631"/>
              <a:gd name="connsiteX5" fmla="*/ 0 w 4334493"/>
              <a:gd name="connsiteY5" fmla="*/ 4797631 h 4797631"/>
              <a:gd name="connsiteX6" fmla="*/ 0 w 4334493"/>
              <a:gd name="connsiteY6" fmla="*/ 1377538 h 47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4493" h="4797631">
                <a:moveTo>
                  <a:pt x="0" y="1377538"/>
                </a:moveTo>
                <a:lnTo>
                  <a:pt x="1436914" y="1377538"/>
                </a:lnTo>
                <a:lnTo>
                  <a:pt x="1436914" y="0"/>
                </a:lnTo>
                <a:lnTo>
                  <a:pt x="4322618" y="0"/>
                </a:lnTo>
                <a:cubicBezTo>
                  <a:pt x="4326576" y="1599210"/>
                  <a:pt x="4330535" y="3198421"/>
                  <a:pt x="4334493" y="4797631"/>
                </a:cubicBezTo>
                <a:lnTo>
                  <a:pt x="0" y="4797631"/>
                </a:lnTo>
                <a:cubicBezTo>
                  <a:pt x="3958" y="3657600"/>
                  <a:pt x="7917" y="2517569"/>
                  <a:pt x="0" y="1377538"/>
                </a:cubicBezTo>
                <a:close/>
              </a:path>
            </a:pathLst>
          </a:custGeom>
          <a:noFill/>
          <a:ln w="38100">
            <a:solidFill>
              <a:srgbClr val="8D42C6"/>
            </a:solidFill>
            <a:miter lim="800000"/>
            <a:headEnd/>
            <a:tailEnd/>
          </a:ln>
          <a:effectLst>
            <a:glow rad="63500">
              <a:schemeClr val="accent4">
                <a:satMod val="175000"/>
                <a:alpha val="40000"/>
              </a:scheme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498" name="Rectangle 50"/>
          <p:cNvSpPr>
            <a:spLocks noChangeArrowheads="1"/>
          </p:cNvSpPr>
          <p:nvPr/>
        </p:nvSpPr>
        <p:spPr bwMode="auto">
          <a:xfrm>
            <a:off x="5399313" y="3731820"/>
            <a:ext cx="692729" cy="1111156"/>
          </a:xfrm>
          <a:prstGeom prst="rect">
            <a:avLst/>
          </a:prstGeom>
          <a:noFill/>
          <a:ln w="38100">
            <a:solidFill>
              <a:srgbClr val="8D42C6"/>
            </a:solidFill>
            <a:miter lim="800000"/>
            <a:headEnd/>
            <a:tailEnd/>
          </a:ln>
          <a:effectLst>
            <a:glow rad="63500">
              <a:schemeClr val="accent4">
                <a:satMod val="175000"/>
                <a:alpha val="40000"/>
              </a:scheme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495" name="Rectangle 50"/>
          <p:cNvSpPr>
            <a:spLocks noChangeArrowheads="1"/>
          </p:cNvSpPr>
          <p:nvPr/>
        </p:nvSpPr>
        <p:spPr bwMode="auto">
          <a:xfrm>
            <a:off x="5638799" y="3733799"/>
            <a:ext cx="461749" cy="1111156"/>
          </a:xfrm>
          <a:prstGeom prst="rect">
            <a:avLst/>
          </a:prstGeom>
          <a:noFill/>
          <a:ln w="38100">
            <a:solidFill>
              <a:srgbClr val="8D42C6"/>
            </a:solidFill>
            <a:miter lim="800000"/>
            <a:headEnd/>
            <a:tailEnd/>
          </a:ln>
          <a:effectLst>
            <a:glow rad="63500">
              <a:schemeClr val="accent4">
                <a:satMod val="175000"/>
                <a:alpha val="40000"/>
              </a:scheme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489" name="Rectangle 488"/>
          <p:cNvSpPr>
            <a:spLocks noChangeArrowheads="1"/>
          </p:cNvSpPr>
          <p:nvPr/>
        </p:nvSpPr>
        <p:spPr bwMode="auto">
          <a:xfrm>
            <a:off x="5414838" y="4071256"/>
            <a:ext cx="223962" cy="773699"/>
          </a:xfrm>
          <a:prstGeom prst="rect">
            <a:avLst/>
          </a:prstGeom>
          <a:noFill/>
          <a:ln w="38100">
            <a:solidFill>
              <a:srgbClr val="8D42C6"/>
            </a:solidFill>
            <a:miter lim="800000"/>
            <a:headEnd/>
            <a:tailEnd/>
          </a:ln>
          <a:effectLst>
            <a:glow rad="63500">
              <a:schemeClr val="accent4">
                <a:satMod val="175000"/>
                <a:alpha val="40000"/>
              </a:scheme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234" name="TextBox 233"/>
          <p:cNvSpPr txBox="1"/>
          <p:nvPr/>
        </p:nvSpPr>
        <p:spPr>
          <a:xfrm>
            <a:off x="5496223" y="3375026"/>
            <a:ext cx="931654" cy="338554"/>
          </a:xfrm>
          <a:prstGeom prst="rect">
            <a:avLst/>
          </a:prstGeom>
          <a:noFill/>
        </p:spPr>
        <p:txBody>
          <a:bodyPr wrap="square" rtlCol="0">
            <a:spAutoFit/>
          </a:bodyPr>
          <a:lstStyle>
            <a:defPPr>
              <a:defRPr lang="en-US"/>
            </a:defPPr>
            <a:lvl1pPr fontAlgn="base">
              <a:spcBef>
                <a:spcPct val="0"/>
              </a:spcBef>
              <a:spcAft>
                <a:spcPct val="0"/>
              </a:spcAft>
              <a:defRPr sz="1600" b="1">
                <a:solidFill>
                  <a:srgbClr val="FEF30E"/>
                </a:solidFill>
                <a:effectLst>
                  <a:glow rad="101600">
                    <a:schemeClr val="tx1">
                      <a:alpha val="64000"/>
                    </a:schemeClr>
                  </a:glow>
                </a:effectLst>
                <a:latin typeface="Calibri"/>
              </a:defRPr>
            </a:lvl1pPr>
          </a:lstStyle>
          <a:p>
            <a:r>
              <a:rPr lang="en-US" dirty="0">
                <a:latin typeface="Arial" panose="020B0604020202020204" pitchFamily="34" charset="0"/>
                <a:cs typeface="Arial" panose="020B0604020202020204" pitchFamily="34" charset="0"/>
              </a:rPr>
              <a:t>$220K</a:t>
            </a:r>
          </a:p>
        </p:txBody>
      </p:sp>
      <p:sp>
        <p:nvSpPr>
          <p:cNvPr id="228" name="TextBox 227"/>
          <p:cNvSpPr txBox="1"/>
          <p:nvPr/>
        </p:nvSpPr>
        <p:spPr>
          <a:xfrm>
            <a:off x="4222751" y="2688467"/>
            <a:ext cx="1228405" cy="289310"/>
          </a:xfrm>
          <a:prstGeom prst="rect">
            <a:avLst/>
          </a:prstGeom>
          <a:noFill/>
        </p:spPr>
        <p:txBody>
          <a:bodyPr wrap="square" rtlCol="0">
            <a:spAutoFit/>
          </a:bodyPr>
          <a:lstStyle/>
          <a:p>
            <a:pPr>
              <a:lnSpc>
                <a:spcPct val="80000"/>
              </a:lnSpc>
            </a:pPr>
            <a:r>
              <a:rPr lang="en-US" sz="1600" b="1" dirty="0">
                <a:solidFill>
                  <a:srgbClr val="FF5050"/>
                </a:solidFill>
                <a:latin typeface="Arial" pitchFamily="34" charset="0"/>
                <a:cs typeface="Arial" pitchFamily="34" charset="0"/>
              </a:rPr>
              <a:t>Recapture</a:t>
            </a:r>
          </a:p>
        </p:txBody>
      </p:sp>
      <p:cxnSp>
        <p:nvCxnSpPr>
          <p:cNvPr id="229" name="Straight Arrow Connector 228"/>
          <p:cNvCxnSpPr/>
          <p:nvPr/>
        </p:nvCxnSpPr>
        <p:spPr>
          <a:xfrm>
            <a:off x="4851919" y="2965003"/>
            <a:ext cx="799955" cy="779955"/>
          </a:xfrm>
          <a:prstGeom prst="straightConnector1">
            <a:avLst/>
          </a:prstGeom>
          <a:ln w="38100">
            <a:solidFill>
              <a:srgbClr val="FF5050"/>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4851919" y="2965003"/>
            <a:ext cx="537877" cy="1133524"/>
          </a:xfrm>
          <a:prstGeom prst="straightConnector1">
            <a:avLst/>
          </a:prstGeom>
          <a:ln w="38100">
            <a:solidFill>
              <a:srgbClr val="FF5050"/>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840BB7EE-A78C-9A4C-F260-086907D6A990}"/>
              </a:ext>
            </a:extLst>
          </p:cNvPr>
          <p:cNvSpPr>
            <a:spLocks noGrp="1"/>
          </p:cNvSpPr>
          <p:nvPr>
            <p:ph type="dt" sz="half" idx="2"/>
          </p:nvPr>
        </p:nvSpPr>
        <p:spPr/>
        <p:txBody>
          <a:bodyPr/>
          <a:lstStyle/>
          <a:p>
            <a:r>
              <a:rPr lang="en-US"/>
              <a:t>September 7, 2022</a:t>
            </a:r>
            <a:endParaRPr lang="en-US" dirty="0"/>
          </a:p>
        </p:txBody>
      </p:sp>
      <p:sp>
        <p:nvSpPr>
          <p:cNvPr id="4" name="Footer Placeholder 3">
            <a:extLst>
              <a:ext uri="{FF2B5EF4-FFF2-40B4-BE49-F238E27FC236}">
                <a16:creationId xmlns:a16="http://schemas.microsoft.com/office/drawing/2014/main" id="{5BAC8103-B3CD-6C62-E596-C8CE834925E3}"/>
              </a:ext>
            </a:extLst>
          </p:cNvPr>
          <p:cNvSpPr>
            <a:spLocks noGrp="1"/>
          </p:cNvSpPr>
          <p:nvPr>
            <p:ph type="ftr" sz="quarter" idx="3"/>
          </p:nvPr>
        </p:nvSpPr>
        <p:spPr/>
        <p:txBody>
          <a:bodyPr/>
          <a:lstStyle/>
          <a:p>
            <a:r>
              <a:rPr lang="en-US"/>
              <a:t>www.novoco.com</a:t>
            </a:r>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49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6">
                                            <p:txEl>
                                              <p:pRg st="0" end="0"/>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8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498"/>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480">
                                            <p:txEl>
                                              <p:pRg st="1" end="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86">
                                            <p:txEl>
                                              <p:pRg st="1" end="1"/>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9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80">
                                            <p:txEl>
                                              <p:pRg st="2" end="2"/>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86">
                                            <p:txEl>
                                              <p:pRg st="2" end="2"/>
                                            </p:txEl>
                                          </p:spTgt>
                                        </p:tgtEl>
                                        <p:attrNameLst>
                                          <p:attrName>style.visibility</p:attrName>
                                        </p:attrNameLst>
                                      </p:cBhvr>
                                      <p:to>
                                        <p:strVal val="visible"/>
                                      </p:to>
                                    </p:set>
                                  </p:childTnLst>
                                </p:cTn>
                              </p:par>
                              <p:par>
                                <p:cTn id="44" presetID="1" presetClass="exit" presetSubtype="0" fill="hold" grpId="1" nodeType="withEffect">
                                  <p:stCondLst>
                                    <p:cond delay="0"/>
                                  </p:stCondLst>
                                  <p:childTnLst>
                                    <p:set>
                                      <p:cBhvr>
                                        <p:cTn id="45" dur="1" fill="hold">
                                          <p:stCondLst>
                                            <p:cond delay="0"/>
                                          </p:stCondLst>
                                        </p:cTn>
                                        <p:tgtEl>
                                          <p:spTgt spid="499"/>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51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47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47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2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28"/>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2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p:bldP spid="227" grpId="0" animBg="1"/>
      <p:bldP spid="440" grpId="0"/>
      <p:bldP spid="480" grpId="0" uiExpand="1" build="p"/>
      <p:bldP spid="486" grpId="0" uiExpand="1" build="p"/>
      <p:bldP spid="513" grpId="0" animBg="1"/>
      <p:bldP spid="473" grpId="0" animBg="1"/>
      <p:bldP spid="474" grpId="0" animBg="1"/>
      <p:bldP spid="499" grpId="0" animBg="1"/>
      <p:bldP spid="499" grpId="1" animBg="1"/>
      <p:bldP spid="498" grpId="0" animBg="1"/>
      <p:bldP spid="498" grpId="1" animBg="1"/>
      <p:bldP spid="495" grpId="1" animBg="1"/>
      <p:bldP spid="489" grpId="0" animBg="1"/>
      <p:bldP spid="489" grpId="1" animBg="1"/>
      <p:bldP spid="234" grpId="0"/>
      <p:bldP spid="22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4" name="Group 363">
            <a:extLst>
              <a:ext uri="{FF2B5EF4-FFF2-40B4-BE49-F238E27FC236}">
                <a16:creationId xmlns:a16="http://schemas.microsoft.com/office/drawing/2014/main" id="{D611EB68-CD78-B6BD-8D57-A6C25FA6C3ED}"/>
              </a:ext>
            </a:extLst>
          </p:cNvPr>
          <p:cNvGrpSpPr/>
          <p:nvPr/>
        </p:nvGrpSpPr>
        <p:grpSpPr>
          <a:xfrm>
            <a:off x="-42532" y="3638266"/>
            <a:ext cx="1771954" cy="1416250"/>
            <a:chOff x="-42532" y="3638266"/>
            <a:chExt cx="1771954" cy="1416250"/>
          </a:xfrm>
        </p:grpSpPr>
        <p:sp>
          <p:nvSpPr>
            <p:cNvPr id="393" name="TextBox 392">
              <a:extLst>
                <a:ext uri="{FF2B5EF4-FFF2-40B4-BE49-F238E27FC236}">
                  <a16:creationId xmlns:a16="http://schemas.microsoft.com/office/drawing/2014/main" id="{2970AA90-2DB1-DFF3-2717-161CD6266B72}"/>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400" name="Freeform: Shape 399">
              <a:extLst>
                <a:ext uri="{FF2B5EF4-FFF2-40B4-BE49-F238E27FC236}">
                  <a16:creationId xmlns:a16="http://schemas.microsoft.com/office/drawing/2014/main" id="{E0FB49C3-44E4-F1FF-2C7F-0C2CE61EC35C}"/>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1" name="Group 400">
              <a:extLst>
                <a:ext uri="{FF2B5EF4-FFF2-40B4-BE49-F238E27FC236}">
                  <a16:creationId xmlns:a16="http://schemas.microsoft.com/office/drawing/2014/main" id="{B4D7E0C6-4003-564B-0340-52C6DCCA7401}"/>
                </a:ext>
              </a:extLst>
            </p:cNvPr>
            <p:cNvGrpSpPr/>
            <p:nvPr/>
          </p:nvGrpSpPr>
          <p:grpSpPr>
            <a:xfrm>
              <a:off x="763586" y="3638266"/>
              <a:ext cx="587500" cy="847218"/>
              <a:chOff x="466406" y="3706846"/>
              <a:chExt cx="587500" cy="847218"/>
            </a:xfrm>
          </p:grpSpPr>
          <p:grpSp>
            <p:nvGrpSpPr>
              <p:cNvPr id="411" name="Group 410">
                <a:extLst>
                  <a:ext uri="{FF2B5EF4-FFF2-40B4-BE49-F238E27FC236}">
                    <a16:creationId xmlns:a16="http://schemas.microsoft.com/office/drawing/2014/main" id="{A9928017-43BD-8546-8E11-F30B3BB317D5}"/>
                  </a:ext>
                </a:extLst>
              </p:cNvPr>
              <p:cNvGrpSpPr/>
              <p:nvPr/>
            </p:nvGrpSpPr>
            <p:grpSpPr>
              <a:xfrm>
                <a:off x="761213" y="3706846"/>
                <a:ext cx="235737" cy="283757"/>
                <a:chOff x="1062414" y="3692558"/>
                <a:chExt cx="272350" cy="327828"/>
              </a:xfrm>
            </p:grpSpPr>
            <p:cxnSp>
              <p:nvCxnSpPr>
                <p:cNvPr id="413" name="Straight Connector 412">
                  <a:extLst>
                    <a:ext uri="{FF2B5EF4-FFF2-40B4-BE49-F238E27FC236}">
                      <a16:creationId xmlns:a16="http://schemas.microsoft.com/office/drawing/2014/main" id="{AC3B50EA-7F28-55D7-AD66-167AFE382776}"/>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414" name="Picture 2" descr="North Carolina state flag">
                  <a:extLst>
                    <a:ext uri="{FF2B5EF4-FFF2-40B4-BE49-F238E27FC236}">
                      <a16:creationId xmlns:a16="http://schemas.microsoft.com/office/drawing/2014/main" id="{F05550F7-FE7B-194E-776A-FDEB2E7C0E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412" name="Picture 411">
                <a:extLst>
                  <a:ext uri="{FF2B5EF4-FFF2-40B4-BE49-F238E27FC236}">
                    <a16:creationId xmlns:a16="http://schemas.microsoft.com/office/drawing/2014/main" id="{0162B8A8-B7BF-8E5D-0878-95B5080C4FB9}"/>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grpSp>
        <p:nvGrpSpPr>
          <p:cNvPr id="248" name="Group 247"/>
          <p:cNvGrpSpPr/>
          <p:nvPr/>
        </p:nvGrpSpPr>
        <p:grpSpPr>
          <a:xfrm>
            <a:off x="2592169" y="3299062"/>
            <a:ext cx="914400" cy="1208980"/>
            <a:chOff x="2592169" y="3299062"/>
            <a:chExt cx="914400" cy="1208980"/>
          </a:xfrm>
        </p:grpSpPr>
        <p:grpSp>
          <p:nvGrpSpPr>
            <p:cNvPr id="362" name="Group 361"/>
            <p:cNvGrpSpPr/>
            <p:nvPr/>
          </p:nvGrpSpPr>
          <p:grpSpPr>
            <a:xfrm>
              <a:off x="2816366" y="3299062"/>
              <a:ext cx="451085" cy="814094"/>
              <a:chOff x="6525636" y="203200"/>
              <a:chExt cx="646457" cy="1166692"/>
            </a:xfrm>
          </p:grpSpPr>
          <p:sp>
            <p:nvSpPr>
              <p:cNvPr id="368"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0"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1"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2"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3" name="Isosceles Triangle 372"/>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74" name="Group 373"/>
              <p:cNvGrpSpPr/>
              <p:nvPr/>
            </p:nvGrpSpPr>
            <p:grpSpPr>
              <a:xfrm>
                <a:off x="6721330" y="587057"/>
                <a:ext cx="450605" cy="162320"/>
                <a:chOff x="1406548" y="4084765"/>
                <a:chExt cx="1675064" cy="603406"/>
              </a:xfrm>
            </p:grpSpPr>
            <p:sp>
              <p:nvSpPr>
                <p:cNvPr id="383" name="Freeform 382"/>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4" name="Freeform 383"/>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5" name="Freeform 384"/>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6" name="Freeform 385"/>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5"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376" name="Group 375"/>
              <p:cNvGrpSpPr/>
              <p:nvPr/>
            </p:nvGrpSpPr>
            <p:grpSpPr>
              <a:xfrm>
                <a:off x="6673589" y="253038"/>
                <a:ext cx="371382" cy="432710"/>
                <a:chOff x="2826285" y="1816293"/>
                <a:chExt cx="399010" cy="464901"/>
              </a:xfrm>
            </p:grpSpPr>
            <p:sp>
              <p:nvSpPr>
                <p:cNvPr id="379"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0"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1"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2"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377"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378"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sp>
          <p:nvSpPr>
            <p:cNvPr id="367" name="TextBox 366"/>
            <p:cNvSpPr txBox="1"/>
            <p:nvPr/>
          </p:nvSpPr>
          <p:spPr>
            <a:xfrm>
              <a:off x="2592169" y="4092544"/>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grpSp>
        <p:nvGrpSpPr>
          <p:cNvPr id="357" name="Group 356"/>
          <p:cNvGrpSpPr/>
          <p:nvPr/>
        </p:nvGrpSpPr>
        <p:grpSpPr>
          <a:xfrm>
            <a:off x="152400" y="2601827"/>
            <a:ext cx="1447800" cy="1137700"/>
            <a:chOff x="152400" y="2601827"/>
            <a:chExt cx="1447800" cy="1137700"/>
          </a:xfrm>
        </p:grpSpPr>
        <p:sp>
          <p:nvSpPr>
            <p:cNvPr id="358" name="Pie 357"/>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59" name="Pie 358"/>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60"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363" name="Rectangle 362"/>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sp>
        <p:nvSpPr>
          <p:cNvPr id="189"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90" name="Group 175"/>
          <p:cNvGrpSpPr>
            <a:grpSpLocks/>
          </p:cNvGrpSpPr>
          <p:nvPr/>
        </p:nvGrpSpPr>
        <p:grpSpPr bwMode="auto">
          <a:xfrm>
            <a:off x="3657599" y="3176940"/>
            <a:ext cx="612132" cy="504797"/>
            <a:chOff x="720" y="2016"/>
            <a:chExt cx="2112" cy="1539"/>
          </a:xfrm>
        </p:grpSpPr>
        <p:sp>
          <p:nvSpPr>
            <p:cNvPr id="191"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92"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93" name="Group 178"/>
            <p:cNvGrpSpPr>
              <a:grpSpLocks/>
            </p:cNvGrpSpPr>
            <p:nvPr/>
          </p:nvGrpSpPr>
          <p:grpSpPr bwMode="auto">
            <a:xfrm>
              <a:off x="1005" y="2139"/>
              <a:ext cx="400" cy="429"/>
              <a:chOff x="1680" y="3120"/>
              <a:chExt cx="336" cy="336"/>
            </a:xfrm>
          </p:grpSpPr>
          <p:sp>
            <p:nvSpPr>
              <p:cNvPr id="266"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7"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94"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95" name="Group 182"/>
            <p:cNvGrpSpPr>
              <a:grpSpLocks/>
            </p:cNvGrpSpPr>
            <p:nvPr/>
          </p:nvGrpSpPr>
          <p:grpSpPr bwMode="auto">
            <a:xfrm>
              <a:off x="1005" y="2139"/>
              <a:ext cx="400" cy="429"/>
              <a:chOff x="1680" y="3120"/>
              <a:chExt cx="336" cy="336"/>
            </a:xfrm>
          </p:grpSpPr>
          <p:sp>
            <p:nvSpPr>
              <p:cNvPr id="264"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5"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96" name="Group 185"/>
            <p:cNvGrpSpPr>
              <a:grpSpLocks/>
            </p:cNvGrpSpPr>
            <p:nvPr/>
          </p:nvGrpSpPr>
          <p:grpSpPr bwMode="auto">
            <a:xfrm>
              <a:off x="1576" y="2139"/>
              <a:ext cx="400" cy="429"/>
              <a:chOff x="1680" y="3120"/>
              <a:chExt cx="336" cy="336"/>
            </a:xfrm>
          </p:grpSpPr>
          <p:sp>
            <p:nvSpPr>
              <p:cNvPr id="262"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3"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97" name="Group 188"/>
            <p:cNvGrpSpPr>
              <a:grpSpLocks/>
            </p:cNvGrpSpPr>
            <p:nvPr/>
          </p:nvGrpSpPr>
          <p:grpSpPr bwMode="auto">
            <a:xfrm>
              <a:off x="2147" y="2139"/>
              <a:ext cx="400" cy="429"/>
              <a:chOff x="1680" y="3120"/>
              <a:chExt cx="336" cy="336"/>
            </a:xfrm>
          </p:grpSpPr>
          <p:sp>
            <p:nvSpPr>
              <p:cNvPr id="260"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1"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98" name="Group 191"/>
            <p:cNvGrpSpPr>
              <a:grpSpLocks/>
            </p:cNvGrpSpPr>
            <p:nvPr/>
          </p:nvGrpSpPr>
          <p:grpSpPr bwMode="auto">
            <a:xfrm>
              <a:off x="1094" y="3055"/>
              <a:ext cx="1372" cy="497"/>
              <a:chOff x="1111" y="3055"/>
              <a:chExt cx="1372" cy="497"/>
            </a:xfrm>
          </p:grpSpPr>
          <p:grpSp>
            <p:nvGrpSpPr>
              <p:cNvPr id="228" name="Group 192"/>
              <p:cNvGrpSpPr>
                <a:grpSpLocks/>
              </p:cNvGrpSpPr>
              <p:nvPr/>
            </p:nvGrpSpPr>
            <p:grpSpPr bwMode="auto">
              <a:xfrm>
                <a:off x="1584" y="3136"/>
                <a:ext cx="410" cy="416"/>
                <a:chOff x="2199" y="3610"/>
                <a:chExt cx="345" cy="326"/>
              </a:xfrm>
            </p:grpSpPr>
            <p:grpSp>
              <p:nvGrpSpPr>
                <p:cNvPr id="254" name="Group 193"/>
                <p:cNvGrpSpPr>
                  <a:grpSpLocks/>
                </p:cNvGrpSpPr>
                <p:nvPr/>
              </p:nvGrpSpPr>
              <p:grpSpPr bwMode="auto">
                <a:xfrm>
                  <a:off x="2199" y="3610"/>
                  <a:ext cx="345" cy="326"/>
                  <a:chOff x="2199" y="3610"/>
                  <a:chExt cx="345" cy="326"/>
                </a:xfrm>
              </p:grpSpPr>
              <p:sp>
                <p:nvSpPr>
                  <p:cNvPr id="256"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57" name="Group 195"/>
                  <p:cNvGrpSpPr>
                    <a:grpSpLocks/>
                  </p:cNvGrpSpPr>
                  <p:nvPr/>
                </p:nvGrpSpPr>
                <p:grpSpPr bwMode="auto">
                  <a:xfrm>
                    <a:off x="2228" y="3648"/>
                    <a:ext cx="288" cy="288"/>
                    <a:chOff x="2208" y="3648"/>
                    <a:chExt cx="288" cy="288"/>
                  </a:xfrm>
                </p:grpSpPr>
                <p:sp>
                  <p:nvSpPr>
                    <p:cNvPr id="258"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9"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255"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249"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0"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1"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2"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3"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99" name="Group 204"/>
            <p:cNvGrpSpPr>
              <a:grpSpLocks/>
            </p:cNvGrpSpPr>
            <p:nvPr/>
          </p:nvGrpSpPr>
          <p:grpSpPr bwMode="auto">
            <a:xfrm>
              <a:off x="1093" y="2323"/>
              <a:ext cx="1372" cy="221"/>
              <a:chOff x="1093" y="2323"/>
              <a:chExt cx="1372" cy="221"/>
            </a:xfrm>
          </p:grpSpPr>
          <p:sp>
            <p:nvSpPr>
              <p:cNvPr id="207"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08"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09"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17"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18"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27"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00" name="Group 211"/>
            <p:cNvGrpSpPr>
              <a:grpSpLocks/>
            </p:cNvGrpSpPr>
            <p:nvPr/>
          </p:nvGrpSpPr>
          <p:grpSpPr bwMode="auto">
            <a:xfrm>
              <a:off x="1094" y="2707"/>
              <a:ext cx="1372" cy="221"/>
              <a:chOff x="1093" y="2323"/>
              <a:chExt cx="1372" cy="221"/>
            </a:xfrm>
          </p:grpSpPr>
          <p:sp>
            <p:nvSpPr>
              <p:cNvPr id="201"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02"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03"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04"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05"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06"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268" name="Group 313"/>
          <p:cNvGrpSpPr>
            <a:grpSpLocks/>
          </p:cNvGrpSpPr>
          <p:nvPr/>
        </p:nvGrpSpPr>
        <p:grpSpPr bwMode="auto">
          <a:xfrm>
            <a:off x="3959866" y="3479184"/>
            <a:ext cx="612133" cy="504797"/>
            <a:chOff x="720" y="2016"/>
            <a:chExt cx="2112" cy="1539"/>
          </a:xfrm>
        </p:grpSpPr>
        <p:sp>
          <p:nvSpPr>
            <p:cNvPr id="269"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0"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71" name="Group 316"/>
            <p:cNvGrpSpPr>
              <a:grpSpLocks/>
            </p:cNvGrpSpPr>
            <p:nvPr/>
          </p:nvGrpSpPr>
          <p:grpSpPr bwMode="auto">
            <a:xfrm>
              <a:off x="1005" y="2139"/>
              <a:ext cx="400" cy="429"/>
              <a:chOff x="1680" y="3120"/>
              <a:chExt cx="336" cy="336"/>
            </a:xfrm>
          </p:grpSpPr>
          <p:sp>
            <p:nvSpPr>
              <p:cNvPr id="318"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19"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272"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73" name="Group 320"/>
            <p:cNvGrpSpPr>
              <a:grpSpLocks/>
            </p:cNvGrpSpPr>
            <p:nvPr/>
          </p:nvGrpSpPr>
          <p:grpSpPr bwMode="auto">
            <a:xfrm>
              <a:off x="1005" y="2139"/>
              <a:ext cx="400" cy="429"/>
              <a:chOff x="1680" y="3120"/>
              <a:chExt cx="336" cy="336"/>
            </a:xfrm>
          </p:grpSpPr>
          <p:sp>
            <p:nvSpPr>
              <p:cNvPr id="316"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17"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74" name="Group 323"/>
            <p:cNvGrpSpPr>
              <a:grpSpLocks/>
            </p:cNvGrpSpPr>
            <p:nvPr/>
          </p:nvGrpSpPr>
          <p:grpSpPr bwMode="auto">
            <a:xfrm>
              <a:off x="1576" y="2139"/>
              <a:ext cx="400" cy="429"/>
              <a:chOff x="1680" y="3120"/>
              <a:chExt cx="336" cy="336"/>
            </a:xfrm>
          </p:grpSpPr>
          <p:sp>
            <p:nvSpPr>
              <p:cNvPr id="313"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15"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75" name="Group 326"/>
            <p:cNvGrpSpPr>
              <a:grpSpLocks/>
            </p:cNvGrpSpPr>
            <p:nvPr/>
          </p:nvGrpSpPr>
          <p:grpSpPr bwMode="auto">
            <a:xfrm>
              <a:off x="2147" y="2139"/>
              <a:ext cx="400" cy="429"/>
              <a:chOff x="1680" y="3120"/>
              <a:chExt cx="336" cy="336"/>
            </a:xfrm>
          </p:grpSpPr>
          <p:sp>
            <p:nvSpPr>
              <p:cNvPr id="311"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12"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76" name="Group 329"/>
            <p:cNvGrpSpPr>
              <a:grpSpLocks/>
            </p:cNvGrpSpPr>
            <p:nvPr/>
          </p:nvGrpSpPr>
          <p:grpSpPr bwMode="auto">
            <a:xfrm>
              <a:off x="1094" y="3055"/>
              <a:ext cx="1372" cy="497"/>
              <a:chOff x="1111" y="3055"/>
              <a:chExt cx="1372" cy="497"/>
            </a:xfrm>
          </p:grpSpPr>
          <p:grpSp>
            <p:nvGrpSpPr>
              <p:cNvPr id="291" name="Group 330"/>
              <p:cNvGrpSpPr>
                <a:grpSpLocks/>
              </p:cNvGrpSpPr>
              <p:nvPr/>
            </p:nvGrpSpPr>
            <p:grpSpPr bwMode="auto">
              <a:xfrm>
                <a:off x="1584" y="3136"/>
                <a:ext cx="410" cy="416"/>
                <a:chOff x="2199" y="3610"/>
                <a:chExt cx="345" cy="326"/>
              </a:xfrm>
            </p:grpSpPr>
            <p:grpSp>
              <p:nvGrpSpPr>
                <p:cNvPr id="300" name="Group 331"/>
                <p:cNvGrpSpPr>
                  <a:grpSpLocks/>
                </p:cNvGrpSpPr>
                <p:nvPr/>
              </p:nvGrpSpPr>
              <p:grpSpPr bwMode="auto">
                <a:xfrm>
                  <a:off x="2199" y="3610"/>
                  <a:ext cx="345" cy="326"/>
                  <a:chOff x="2199" y="3610"/>
                  <a:chExt cx="345" cy="326"/>
                </a:xfrm>
              </p:grpSpPr>
              <p:sp>
                <p:nvSpPr>
                  <p:cNvPr id="303"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04" name="Group 333"/>
                  <p:cNvGrpSpPr>
                    <a:grpSpLocks/>
                  </p:cNvGrpSpPr>
                  <p:nvPr/>
                </p:nvGrpSpPr>
                <p:grpSpPr bwMode="auto">
                  <a:xfrm>
                    <a:off x="2228" y="3648"/>
                    <a:ext cx="288" cy="288"/>
                    <a:chOff x="2208" y="3648"/>
                    <a:chExt cx="288" cy="288"/>
                  </a:xfrm>
                </p:grpSpPr>
                <p:sp>
                  <p:nvSpPr>
                    <p:cNvPr id="306"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07"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301"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292"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3"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6"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7"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9"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77" name="Group 342"/>
            <p:cNvGrpSpPr>
              <a:grpSpLocks/>
            </p:cNvGrpSpPr>
            <p:nvPr/>
          </p:nvGrpSpPr>
          <p:grpSpPr bwMode="auto">
            <a:xfrm>
              <a:off x="1093" y="2323"/>
              <a:ext cx="1372" cy="221"/>
              <a:chOff x="1093" y="2323"/>
              <a:chExt cx="1372" cy="221"/>
            </a:xfrm>
          </p:grpSpPr>
          <p:sp>
            <p:nvSpPr>
              <p:cNvPr id="285"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6"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7"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8"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9"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0"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78" name="Group 349"/>
            <p:cNvGrpSpPr>
              <a:grpSpLocks/>
            </p:cNvGrpSpPr>
            <p:nvPr/>
          </p:nvGrpSpPr>
          <p:grpSpPr bwMode="auto">
            <a:xfrm>
              <a:off x="1094" y="2707"/>
              <a:ext cx="1372" cy="221"/>
              <a:chOff x="1093" y="2323"/>
              <a:chExt cx="1372" cy="221"/>
            </a:xfrm>
          </p:grpSpPr>
          <p:sp>
            <p:nvSpPr>
              <p:cNvPr id="279"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0"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1"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2"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3"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4"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321" name="Group 396"/>
          <p:cNvGrpSpPr>
            <a:grpSpLocks/>
          </p:cNvGrpSpPr>
          <p:nvPr/>
        </p:nvGrpSpPr>
        <p:grpSpPr bwMode="auto">
          <a:xfrm>
            <a:off x="3581400" y="3505200"/>
            <a:ext cx="416032" cy="495523"/>
            <a:chOff x="2112" y="3264"/>
            <a:chExt cx="768" cy="912"/>
          </a:xfrm>
        </p:grpSpPr>
        <p:sp>
          <p:nvSpPr>
            <p:cNvPr id="322" name="Rectangle 397"/>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23" name="Rectangle 398"/>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25"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330"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333" name="Group 528"/>
          <p:cNvGrpSpPr>
            <a:grpSpLocks/>
          </p:cNvGrpSpPr>
          <p:nvPr/>
        </p:nvGrpSpPr>
        <p:grpSpPr bwMode="auto">
          <a:xfrm>
            <a:off x="4038600" y="3810000"/>
            <a:ext cx="1321448" cy="589320"/>
            <a:chOff x="64" y="468"/>
            <a:chExt cx="1264" cy="565"/>
          </a:xfrm>
        </p:grpSpPr>
        <p:grpSp>
          <p:nvGrpSpPr>
            <p:cNvPr id="334" name="Group 529"/>
            <p:cNvGrpSpPr>
              <a:grpSpLocks/>
            </p:cNvGrpSpPr>
            <p:nvPr/>
          </p:nvGrpSpPr>
          <p:grpSpPr bwMode="auto">
            <a:xfrm>
              <a:off x="432" y="468"/>
              <a:ext cx="528" cy="305"/>
              <a:chOff x="384" y="2400"/>
              <a:chExt cx="1248" cy="720"/>
            </a:xfrm>
          </p:grpSpPr>
          <p:sp>
            <p:nvSpPr>
              <p:cNvPr id="336"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37"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38"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39" name="Group 533"/>
              <p:cNvGrpSpPr>
                <a:grpSpLocks/>
              </p:cNvGrpSpPr>
              <p:nvPr/>
            </p:nvGrpSpPr>
            <p:grpSpPr bwMode="auto">
              <a:xfrm>
                <a:off x="760" y="2677"/>
                <a:ext cx="502" cy="443"/>
                <a:chOff x="805" y="2677"/>
                <a:chExt cx="502" cy="443"/>
              </a:xfrm>
            </p:grpSpPr>
            <p:sp>
              <p:nvSpPr>
                <p:cNvPr id="342"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43"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340"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41"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335"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pic>
        <p:nvPicPr>
          <p:cNvPr id="3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64"/>
          <p:cNvGrpSpPr/>
          <p:nvPr/>
        </p:nvGrpSpPr>
        <p:grpSpPr>
          <a:xfrm>
            <a:off x="2633472" y="749808"/>
            <a:ext cx="990600" cy="990600"/>
            <a:chOff x="4572000" y="762000"/>
            <a:chExt cx="990600" cy="990600"/>
          </a:xfrm>
        </p:grpSpPr>
        <p:grpSp>
          <p:nvGrpSpPr>
            <p:cNvPr id="9" name="Group 629"/>
            <p:cNvGrpSpPr/>
            <p:nvPr/>
          </p:nvGrpSpPr>
          <p:grpSpPr>
            <a:xfrm>
              <a:off x="4638784" y="762000"/>
              <a:ext cx="619016" cy="762000"/>
              <a:chOff x="4221842" y="914400"/>
              <a:chExt cx="619016" cy="762000"/>
            </a:xfrm>
          </p:grpSpPr>
          <p:sp>
            <p:nvSpPr>
              <p:cNvPr id="510" name="Rectangle 509"/>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TextBox 510"/>
              <p:cNvSpPr txBox="1"/>
              <p:nvPr/>
            </p:nvSpPr>
            <p:spPr>
              <a:xfrm>
                <a:off x="4221842" y="1056283"/>
                <a:ext cx="619016" cy="391517"/>
              </a:xfrm>
              <a:prstGeom prst="rect">
                <a:avLst/>
              </a:prstGeom>
              <a:noFill/>
            </p:spPr>
            <p:txBody>
              <a:bodyPr wrap="none" rtlCol="0">
                <a:spAutoFit/>
              </a:bodyPr>
              <a:lstStyle/>
              <a:p>
                <a:pPr algn="ctr">
                  <a:lnSpc>
                    <a:spcPct val="80000"/>
                  </a:lnSpc>
                </a:pPr>
                <a:r>
                  <a:rPr lang="en-US" sz="1200" b="1" dirty="0"/>
                  <a:t>Tax</a:t>
                </a:r>
              </a:p>
              <a:p>
                <a:pPr algn="ctr">
                  <a:lnSpc>
                    <a:spcPct val="80000"/>
                  </a:lnSpc>
                </a:pPr>
                <a:r>
                  <a:rPr lang="en-US" sz="1200" b="1" dirty="0"/>
                  <a:t>Return</a:t>
                </a:r>
              </a:p>
            </p:txBody>
          </p:sp>
        </p:grpSp>
        <p:sp>
          <p:nvSpPr>
            <p:cNvPr id="509" name="Rectangle 508"/>
            <p:cNvSpPr/>
            <p:nvPr/>
          </p:nvSpPr>
          <p:spPr>
            <a:xfrm>
              <a:off x="4572000" y="1382627"/>
              <a:ext cx="990600" cy="3699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grpSp>
        <p:nvGrpSpPr>
          <p:cNvPr id="10" name="Group 89"/>
          <p:cNvGrpSpPr>
            <a:grpSpLocks/>
          </p:cNvGrpSpPr>
          <p:nvPr/>
        </p:nvGrpSpPr>
        <p:grpSpPr bwMode="auto">
          <a:xfrm>
            <a:off x="1752600" y="838200"/>
            <a:ext cx="838201" cy="670200"/>
            <a:chOff x="240" y="1152"/>
            <a:chExt cx="1392" cy="1113"/>
          </a:xfrm>
          <a:effectLst>
            <a:outerShdw blurRad="50800" dist="38100" dir="2700000" algn="tl" rotWithShape="0">
              <a:prstClr val="black">
                <a:alpha val="40000"/>
              </a:prstClr>
            </a:outerShdw>
          </a:effectLst>
        </p:grpSpPr>
        <p:pic>
          <p:nvPicPr>
            <p:cNvPr id="1027" name="Picture 90"/>
            <p:cNvPicPr>
              <a:picLocks noChangeAspect="1" noChangeArrowheads="1"/>
            </p:cNvPicPr>
            <p:nvPr/>
          </p:nvPicPr>
          <p:blipFill>
            <a:blip r:embed="rId6" cstate="print"/>
            <a:srcRect/>
            <a:stretch>
              <a:fillRect/>
            </a:stretch>
          </p:blipFill>
          <p:spPr bwMode="auto">
            <a:xfrm>
              <a:off x="240" y="1152"/>
              <a:ext cx="1392" cy="1113"/>
            </a:xfrm>
            <a:prstGeom prst="rect">
              <a:avLst/>
            </a:prstGeom>
            <a:noFill/>
            <a:ln w="15875" algn="ctr">
              <a:solidFill>
                <a:schemeClr val="tx1"/>
              </a:solidFill>
              <a:miter lim="800000"/>
              <a:headEnd/>
              <a:tailEnd/>
            </a:ln>
          </p:spPr>
        </p:pic>
        <p:sp>
          <p:nvSpPr>
            <p:cNvPr id="1028" name="WordArt 91"/>
            <p:cNvSpPr>
              <a:spLocks noChangeArrowheads="1" noChangeShapeType="1" noTextEdit="1"/>
            </p:cNvSpPr>
            <p:nvPr/>
          </p:nvSpPr>
          <p:spPr bwMode="auto">
            <a:xfrm>
              <a:off x="990" y="1248"/>
              <a:ext cx="552" cy="244"/>
            </a:xfrm>
            <a:prstGeom prst="rect">
              <a:avLst/>
            </a:prstGeom>
          </p:spPr>
          <p:txBody>
            <a:bodyPr wrap="none" fromWordArt="1">
              <a:prstTxWarp prst="textPlain">
                <a:avLst>
                  <a:gd name="adj" fmla="val 50000"/>
                </a:avLst>
              </a:prstTxWarp>
            </a:bodyPr>
            <a:lstStyle/>
            <a:p>
              <a:pPr algn="ctr" rtl="0"/>
              <a:r>
                <a:rPr lang="en-US" sz="3600" b="1" kern="10" spc="0" dirty="0">
                  <a:ln w="9525">
                    <a:solidFill>
                      <a:srgbClr val="000000"/>
                    </a:solidFill>
                    <a:round/>
                    <a:headEnd/>
                    <a:tailEnd/>
                  </a:ln>
                  <a:solidFill>
                    <a:srgbClr val="FFFFFF"/>
                  </a:solidFill>
                  <a:latin typeface="Arial"/>
                  <a:cs typeface="Arial"/>
                </a:rPr>
                <a:t>IRS</a:t>
              </a:r>
            </a:p>
          </p:txBody>
        </p:sp>
      </p:grpSp>
      <p:grpSp>
        <p:nvGrpSpPr>
          <p:cNvPr id="11"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7"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12"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8"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13"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14"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9"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nvGrpSpPr>
          <p:cNvPr id="25" name="Group 852"/>
          <p:cNvGrpSpPr/>
          <p:nvPr/>
        </p:nvGrpSpPr>
        <p:grpSpPr>
          <a:xfrm>
            <a:off x="91440" y="1734458"/>
            <a:ext cx="1600200" cy="475342"/>
            <a:chOff x="654135" y="0"/>
            <a:chExt cx="2271278" cy="674688"/>
          </a:xfrm>
        </p:grpSpPr>
        <p:grpSp>
          <p:nvGrpSpPr>
            <p:cNvPr id="26" name="Group 40"/>
            <p:cNvGrpSpPr/>
            <p:nvPr/>
          </p:nvGrpSpPr>
          <p:grpSpPr>
            <a:xfrm>
              <a:off x="1143000" y="0"/>
              <a:ext cx="759023" cy="674688"/>
              <a:chOff x="4572000" y="990603"/>
              <a:chExt cx="759023" cy="674688"/>
            </a:xfrm>
          </p:grpSpPr>
          <p:grpSp>
            <p:nvGrpSpPr>
              <p:cNvPr id="27"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cxnSp>
        <p:nvCxnSpPr>
          <p:cNvPr id="470" name="Straight Connector 469"/>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TextBox 537"/>
          <p:cNvSpPr txBox="1"/>
          <p:nvPr/>
        </p:nvSpPr>
        <p:spPr>
          <a:xfrm>
            <a:off x="3474720" y="1325880"/>
            <a:ext cx="914400" cy="400110"/>
          </a:xfrm>
          <a:prstGeom prst="rect">
            <a:avLst/>
          </a:prstGeom>
          <a:noFill/>
        </p:spPr>
        <p:txBody>
          <a:bodyPr wrap="square" rtlCol="0">
            <a:spAutoFit/>
          </a:bodyPr>
          <a:lstStyle/>
          <a:p>
            <a:r>
              <a:rPr lang="en-US" sz="2000" b="1" dirty="0">
                <a:latin typeface="Arial" pitchFamily="34" charset="0"/>
                <a:cs typeface="Arial" pitchFamily="34" charset="0"/>
              </a:rPr>
              <a:t>x 10 =</a:t>
            </a:r>
          </a:p>
        </p:txBody>
      </p:sp>
      <p:sp>
        <p:nvSpPr>
          <p:cNvPr id="539" name="Rectangle 538"/>
          <p:cNvSpPr/>
          <p:nvPr/>
        </p:nvSpPr>
        <p:spPr>
          <a:xfrm>
            <a:off x="4267200" y="1364802"/>
            <a:ext cx="11430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 M</a:t>
            </a:r>
          </a:p>
        </p:txBody>
      </p:sp>
      <p:sp>
        <p:nvSpPr>
          <p:cNvPr id="369" name="Rectangle 368"/>
          <p:cNvSpPr/>
          <p:nvPr/>
        </p:nvSpPr>
        <p:spPr>
          <a:xfrm>
            <a:off x="0" y="0"/>
            <a:ext cx="9143999" cy="629161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7" name="Picture 636" descr="iStock_000010054205Small.jpg"/>
          <p:cNvPicPr>
            <a:picLocks noChangeAspect="1"/>
          </p:cNvPicPr>
          <p:nvPr/>
        </p:nvPicPr>
        <p:blipFill>
          <a:blip r:embed="rId10"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grpSp>
        <p:nvGrpSpPr>
          <p:cNvPr id="3" name="Group 2" hidden="1"/>
          <p:cNvGrpSpPr/>
          <p:nvPr/>
        </p:nvGrpSpPr>
        <p:grpSpPr>
          <a:xfrm>
            <a:off x="70511" y="4713548"/>
            <a:ext cx="4988377" cy="1671187"/>
            <a:chOff x="70511" y="4713548"/>
            <a:chExt cx="4988377" cy="1671187"/>
          </a:xfrm>
        </p:grpSpPr>
        <p:sp>
          <p:nvSpPr>
            <p:cNvPr id="320" name="Text Box 3"/>
            <p:cNvSpPr txBox="1">
              <a:spLocks noChangeArrowheads="1"/>
            </p:cNvSpPr>
            <p:nvPr/>
          </p:nvSpPr>
          <p:spPr bwMode="auto">
            <a:xfrm>
              <a:off x="70511" y="4713548"/>
              <a:ext cx="4706204" cy="1303434"/>
            </a:xfrm>
            <a:prstGeom prst="rect">
              <a:avLst/>
            </a:prstGeom>
            <a:noFill/>
            <a:ln w="9525">
              <a:noFill/>
              <a:miter lim="800000"/>
              <a:headEnd/>
              <a:tailEnd/>
            </a:ln>
            <a:effectLst/>
          </p:spPr>
          <p:txBody>
            <a:bodyPr wrap="square">
              <a:spAutoFit/>
            </a:bodyPr>
            <a:lstStyle/>
            <a:p>
              <a:pPr eaLnBrk="0" hangingPunct="0">
                <a:lnSpc>
                  <a:spcPct val="80000"/>
                </a:lnSpc>
                <a:spcBef>
                  <a:spcPct val="25000"/>
                </a:spcBef>
                <a:tabLst>
                  <a:tab pos="406400" algn="l"/>
                  <a:tab pos="1828800" algn="l"/>
                </a:tabLst>
              </a:pPr>
              <a:r>
                <a:rPr lang="en-US" sz="1400" b="1" dirty="0">
                  <a:solidFill>
                    <a:schemeClr val="tx1"/>
                  </a:solidFill>
                  <a:latin typeface="Arial" pitchFamily="34" charset="0"/>
                  <a:cs typeface="Arial" pitchFamily="34" charset="0"/>
                </a:rPr>
                <a:t>Claimed credits</a:t>
              </a:r>
            </a:p>
            <a:p>
              <a:pPr eaLnBrk="0" hangingPunct="0">
                <a:lnSpc>
                  <a:spcPct val="80000"/>
                </a:lnSpc>
                <a:spcBef>
                  <a:spcPct val="25000"/>
                </a:spcBef>
                <a:tabLst>
                  <a:tab pos="406400" algn="l"/>
                  <a:tab pos="1539875" algn="l"/>
                  <a:tab pos="4514850" algn="l"/>
                </a:tabLst>
              </a:pPr>
              <a:r>
                <a:rPr lang="en-US" sz="1400" b="1" u="sng" dirty="0">
                  <a:solidFill>
                    <a:schemeClr val="accent6">
                      <a:lumMod val="75000"/>
                    </a:schemeClr>
                  </a:solidFill>
                  <a:latin typeface="Arial" pitchFamily="34" charset="0"/>
                  <a:cs typeface="Arial" pitchFamily="34" charset="0"/>
                </a:rPr>
                <a:t>Earned credits		</a:t>
              </a:r>
              <a:endParaRPr lang="en-US" sz="1400" b="1" dirty="0">
                <a:solidFill>
                  <a:schemeClr val="accent6">
                    <a:lumMod val="75000"/>
                  </a:schemeClr>
                </a:solidFill>
                <a:latin typeface="Arial" pitchFamily="34" charset="0"/>
                <a:cs typeface="Arial" pitchFamily="34" charset="0"/>
              </a:endParaRPr>
            </a:p>
            <a:p>
              <a:pPr eaLnBrk="0" hangingPunct="0">
                <a:lnSpc>
                  <a:spcPct val="80000"/>
                </a:lnSpc>
                <a:spcBef>
                  <a:spcPct val="25000"/>
                </a:spcBef>
                <a:tabLst>
                  <a:tab pos="406400" algn="l"/>
                  <a:tab pos="1539875" algn="l"/>
                </a:tabLst>
              </a:pPr>
              <a:r>
                <a:rPr lang="en-US" sz="1400" b="1" dirty="0">
                  <a:solidFill>
                    <a:srgbClr val="0070C0"/>
                  </a:solidFill>
                  <a:latin typeface="Arial" pitchFamily="34" charset="0"/>
                  <a:cs typeface="Arial" pitchFamily="34" charset="0"/>
                </a:rPr>
                <a:t>Accelerated credits</a:t>
              </a:r>
            </a:p>
            <a:p>
              <a:pPr eaLnBrk="0" hangingPunct="0">
                <a:lnSpc>
                  <a:spcPct val="80000"/>
                </a:lnSpc>
                <a:spcBef>
                  <a:spcPts val="900"/>
                </a:spcBef>
                <a:tabLst>
                  <a:tab pos="406400" algn="l"/>
                  <a:tab pos="1539875" algn="l"/>
                </a:tabLst>
              </a:pPr>
              <a:r>
                <a:rPr lang="en-US" sz="1400" b="1" dirty="0">
                  <a:solidFill>
                    <a:srgbClr val="FF0000"/>
                  </a:solidFill>
                  <a:latin typeface="Arial" pitchFamily="34" charset="0"/>
                  <a:cs typeface="Arial" pitchFamily="34" charset="0"/>
                </a:rPr>
                <a:t>Units out of compliance</a:t>
              </a:r>
            </a:p>
            <a:p>
              <a:pPr eaLnBrk="0" hangingPunct="0">
                <a:lnSpc>
                  <a:spcPct val="80000"/>
                </a:lnSpc>
                <a:spcBef>
                  <a:spcPts val="600"/>
                </a:spcBef>
                <a:tabLst>
                  <a:tab pos="406400" algn="l"/>
                  <a:tab pos="1539875" algn="l"/>
                </a:tabLst>
              </a:pPr>
              <a:r>
                <a:rPr lang="en-US" b="1" dirty="0">
                  <a:solidFill>
                    <a:srgbClr val="FF0000"/>
                  </a:solidFill>
                  <a:latin typeface="Arial" pitchFamily="34" charset="0"/>
                  <a:cs typeface="Arial" pitchFamily="34" charset="0"/>
                </a:rPr>
                <a:t>Recapture amount </a:t>
              </a:r>
            </a:p>
          </p:txBody>
        </p:sp>
        <p:sp>
          <p:nvSpPr>
            <p:cNvPr id="294" name="Text Box 2"/>
            <p:cNvSpPr txBox="1">
              <a:spLocks noChangeArrowheads="1"/>
            </p:cNvSpPr>
            <p:nvPr/>
          </p:nvSpPr>
          <p:spPr bwMode="auto">
            <a:xfrm>
              <a:off x="1931880" y="4713548"/>
              <a:ext cx="1403350" cy="1007968"/>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u="sng" dirty="0">
                <a:solidFill>
                  <a:schemeClr val="accent6">
                    <a:lumMod val="75000"/>
                  </a:schemeClr>
                </a:solidFill>
                <a:latin typeface="Arial" pitchFamily="34" charset="0"/>
                <a:cs typeface="Arial" pitchFamily="34" charset="0"/>
              </a:endParaRP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dirty="0">
                <a:solidFill>
                  <a:srgbClr val="0070C0"/>
                </a:solidFill>
                <a:latin typeface="Arial" pitchFamily="34" charset="0"/>
                <a:cs typeface="Arial" pitchFamily="34" charset="0"/>
              </a:endParaRPr>
            </a:p>
            <a:p>
              <a:pPr algn="r" eaLnBrk="0" hangingPunct="0">
                <a:lnSpc>
                  <a:spcPct val="80000"/>
                </a:lnSpc>
                <a:spcBef>
                  <a:spcPct val="25000"/>
                </a:spcBef>
              </a:pPr>
              <a:r>
                <a:rPr lang="en-US" b="1" dirty="0">
                  <a:solidFill>
                    <a:srgbClr val="FF0000"/>
                  </a:solidFill>
                  <a:latin typeface="Arial" pitchFamily="34" charset="0"/>
                  <a:cs typeface="Arial" pitchFamily="34" charset="0"/>
                </a:rPr>
                <a:t>10%</a:t>
              </a:r>
            </a:p>
          </p:txBody>
        </p:sp>
        <p:sp>
          <p:nvSpPr>
            <p:cNvPr id="295" name="Text Box 2"/>
            <p:cNvSpPr txBox="1">
              <a:spLocks noChangeArrowheads="1"/>
            </p:cNvSpPr>
            <p:nvPr/>
          </p:nvSpPr>
          <p:spPr bwMode="auto">
            <a:xfrm>
              <a:off x="3084395" y="4713548"/>
              <a:ext cx="1675261" cy="1007968"/>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u="sng" dirty="0">
                <a:solidFill>
                  <a:schemeClr val="accent6">
                    <a:lumMod val="75000"/>
                  </a:schemeClr>
                </a:solidFill>
                <a:latin typeface="Arial" pitchFamily="34" charset="0"/>
                <a:cs typeface="Arial" pitchFamily="34" charset="0"/>
              </a:endParaRP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dirty="0">
                <a:solidFill>
                  <a:srgbClr val="0070C0"/>
                </a:solidFill>
                <a:latin typeface="Arial" pitchFamily="34" charset="0"/>
                <a:cs typeface="Arial" pitchFamily="34" charset="0"/>
              </a:endParaRPr>
            </a:p>
            <a:p>
              <a:pPr algn="r" eaLnBrk="0" hangingPunct="0">
                <a:lnSpc>
                  <a:spcPct val="80000"/>
                </a:lnSpc>
                <a:spcBef>
                  <a:spcPct val="25000"/>
                </a:spcBef>
              </a:pPr>
              <a:r>
                <a:rPr lang="en-US" b="1" dirty="0">
                  <a:solidFill>
                    <a:srgbClr val="FF0000"/>
                  </a:solidFill>
                  <a:latin typeface="Arial" pitchFamily="34" charset="0"/>
                  <a:cs typeface="Arial" pitchFamily="34" charset="0"/>
                </a:rPr>
                <a:t>6.25%</a:t>
              </a:r>
            </a:p>
          </p:txBody>
        </p:sp>
        <p:cxnSp>
          <p:nvCxnSpPr>
            <p:cNvPr id="298" name="Straight Connector 297"/>
            <p:cNvCxnSpPr/>
            <p:nvPr/>
          </p:nvCxnSpPr>
          <p:spPr>
            <a:xfrm>
              <a:off x="155448" y="5636525"/>
              <a:ext cx="3098391"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3111335" y="5636525"/>
              <a:ext cx="155210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3940632" y="6081806"/>
              <a:ext cx="1118256" cy="264688"/>
            </a:xfrm>
            <a:prstGeom prst="rect">
              <a:avLst/>
            </a:prstGeom>
            <a:noFill/>
          </p:spPr>
          <p:txBody>
            <a:bodyPr wrap="square" rtlCol="0">
              <a:spAutoFit/>
            </a:bodyPr>
            <a:lstStyle/>
            <a:p>
              <a:pPr>
                <a:lnSpc>
                  <a:spcPct val="80000"/>
                </a:lnSpc>
              </a:pPr>
              <a:r>
                <a:rPr lang="en-US" sz="1400" b="1" dirty="0">
                  <a:solidFill>
                    <a:srgbClr val="FF0000"/>
                  </a:solidFill>
                  <a:latin typeface="Arial" pitchFamily="34" charset="0"/>
                  <a:cs typeface="Arial" pitchFamily="34" charset="0"/>
                </a:rPr>
                <a:t>+ Interest</a:t>
              </a:r>
            </a:p>
          </p:txBody>
        </p:sp>
        <p:sp>
          <p:nvSpPr>
            <p:cNvPr id="308" name="TextBox 307"/>
            <p:cNvSpPr txBox="1"/>
            <p:nvPr/>
          </p:nvSpPr>
          <p:spPr>
            <a:xfrm>
              <a:off x="3391978" y="5674737"/>
              <a:ext cx="1367678" cy="338554"/>
            </a:xfrm>
            <a:prstGeom prst="rect">
              <a:avLst/>
            </a:prstGeom>
            <a:noFill/>
          </p:spPr>
          <p:txBody>
            <a:bodyPr wrap="square" rtlCol="0">
              <a:spAutoFit/>
            </a:bodyPr>
            <a:lstStyle/>
            <a:p>
              <a:pPr algn="r">
                <a:lnSpc>
                  <a:spcPct val="80000"/>
                </a:lnSpc>
              </a:pPr>
              <a:r>
                <a:rPr lang="en-US" sz="2000" b="1" dirty="0">
                  <a:solidFill>
                    <a:srgbClr val="FF0000"/>
                  </a:solidFill>
                  <a:latin typeface="Arial" pitchFamily="34" charset="0"/>
                  <a:cs typeface="Arial" pitchFamily="34" charset="0"/>
                </a:rPr>
                <a:t>16,625</a:t>
              </a:r>
            </a:p>
          </p:txBody>
        </p:sp>
        <p:sp>
          <p:nvSpPr>
            <p:cNvPr id="309" name="TextBox 308"/>
            <p:cNvSpPr txBox="1"/>
            <p:nvPr/>
          </p:nvSpPr>
          <p:spPr>
            <a:xfrm>
              <a:off x="1967552" y="5674737"/>
              <a:ext cx="1367678" cy="338554"/>
            </a:xfrm>
            <a:prstGeom prst="rect">
              <a:avLst/>
            </a:prstGeom>
            <a:noFill/>
          </p:spPr>
          <p:txBody>
            <a:bodyPr wrap="square" rtlCol="0">
              <a:spAutoFit/>
            </a:bodyPr>
            <a:lstStyle/>
            <a:p>
              <a:pPr algn="r">
                <a:lnSpc>
                  <a:spcPct val="80000"/>
                </a:lnSpc>
              </a:pPr>
              <a:r>
                <a:rPr lang="en-US" sz="2000" b="1" dirty="0">
                  <a:solidFill>
                    <a:srgbClr val="FF0000"/>
                  </a:solidFill>
                  <a:latin typeface="Arial" pitchFamily="34" charset="0"/>
                  <a:cs typeface="Arial" pitchFamily="34" charset="0"/>
                </a:rPr>
                <a:t>33,250</a:t>
              </a:r>
            </a:p>
          </p:txBody>
        </p:sp>
        <p:sp>
          <p:nvSpPr>
            <p:cNvPr id="310" name="TextBox 309"/>
            <p:cNvSpPr txBox="1"/>
            <p:nvPr/>
          </p:nvSpPr>
          <p:spPr>
            <a:xfrm>
              <a:off x="2906283" y="6046181"/>
              <a:ext cx="1171941" cy="338554"/>
            </a:xfrm>
            <a:prstGeom prst="rect">
              <a:avLst/>
            </a:prstGeom>
            <a:noFill/>
          </p:spPr>
          <p:txBody>
            <a:bodyPr wrap="square" rtlCol="0">
              <a:spAutoFit/>
            </a:bodyPr>
            <a:lstStyle/>
            <a:p>
              <a:pPr algn="r">
                <a:lnSpc>
                  <a:spcPct val="80000"/>
                </a:lnSpc>
              </a:pPr>
              <a:r>
                <a:rPr lang="en-US" sz="2000" b="1" dirty="0">
                  <a:solidFill>
                    <a:srgbClr val="FF0000"/>
                  </a:solidFill>
                  <a:latin typeface="Arial" pitchFamily="34" charset="0"/>
                  <a:cs typeface="Arial" pitchFamily="34" charset="0"/>
                </a:rPr>
                <a:t>$49,875</a:t>
              </a:r>
            </a:p>
          </p:txBody>
        </p:sp>
        <p:sp>
          <p:nvSpPr>
            <p:cNvPr id="331" name="Text Box 2"/>
            <p:cNvSpPr txBox="1">
              <a:spLocks noChangeArrowheads="1"/>
            </p:cNvSpPr>
            <p:nvPr/>
          </p:nvSpPr>
          <p:spPr bwMode="auto">
            <a:xfrm>
              <a:off x="1931880" y="4713548"/>
              <a:ext cx="1403350" cy="717119"/>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$2,500,000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u="sng" dirty="0">
                  <a:solidFill>
                    <a:schemeClr val="accent6">
                      <a:lumMod val="75000"/>
                    </a:schemeClr>
                  </a:solidFill>
                  <a:latin typeface="Arial" pitchFamily="34" charset="0"/>
                  <a:cs typeface="Arial" pitchFamily="34" charset="0"/>
                </a:rPr>
                <a:t>- 2,167,500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dirty="0">
                  <a:solidFill>
                    <a:srgbClr val="0070C0"/>
                  </a:solidFill>
                  <a:latin typeface="Arial" pitchFamily="34" charset="0"/>
                  <a:cs typeface="Arial" pitchFamily="34" charset="0"/>
                </a:rPr>
                <a:t>332,500</a:t>
              </a:r>
            </a:p>
          </p:txBody>
        </p:sp>
        <p:sp>
          <p:nvSpPr>
            <p:cNvPr id="332" name="Text Box 2"/>
            <p:cNvSpPr txBox="1">
              <a:spLocks noChangeArrowheads="1"/>
            </p:cNvSpPr>
            <p:nvPr/>
          </p:nvSpPr>
          <p:spPr bwMode="auto">
            <a:xfrm>
              <a:off x="3084395" y="4713548"/>
              <a:ext cx="1675261" cy="717119"/>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$2,00</a:t>
              </a:r>
              <a:r>
                <a:rPr lang="en-US" sz="1400" b="1" dirty="0">
                  <a:latin typeface="Arial" pitchFamily="34" charset="0"/>
                  <a:cs typeface="Arial" pitchFamily="34" charset="0"/>
                </a:rPr>
                <a:t>0</a:t>
              </a:r>
              <a:r>
                <a:rPr lang="en-US" sz="1400" b="1" dirty="0">
                  <a:solidFill>
                    <a:schemeClr val="tx1"/>
                  </a:solidFill>
                  <a:latin typeface="Arial" pitchFamily="34" charset="0"/>
                  <a:cs typeface="Arial" pitchFamily="34" charset="0"/>
                </a:rPr>
                <a:t>,000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u="sng" dirty="0">
                  <a:solidFill>
                    <a:schemeClr val="accent6">
                      <a:lumMod val="75000"/>
                    </a:schemeClr>
                  </a:solidFill>
                  <a:latin typeface="Arial" pitchFamily="34" charset="0"/>
                  <a:cs typeface="Arial" pitchFamily="34" charset="0"/>
                </a:rPr>
                <a:t>- 1,734,000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dirty="0">
                  <a:solidFill>
                    <a:srgbClr val="0070C0"/>
                  </a:solidFill>
                  <a:latin typeface="Arial" pitchFamily="34" charset="0"/>
                  <a:cs typeface="Arial" pitchFamily="34" charset="0"/>
                </a:rPr>
                <a:t>266,000</a:t>
              </a:r>
            </a:p>
          </p:txBody>
        </p:sp>
      </p:grpSp>
      <p:grpSp>
        <p:nvGrpSpPr>
          <p:cNvPr id="387" name="Group 386"/>
          <p:cNvGrpSpPr/>
          <p:nvPr/>
        </p:nvGrpSpPr>
        <p:grpSpPr>
          <a:xfrm>
            <a:off x="4709758" y="3048000"/>
            <a:ext cx="5043842" cy="2514600"/>
            <a:chOff x="4709758" y="3048000"/>
            <a:chExt cx="5043842" cy="2514600"/>
          </a:xfrm>
        </p:grpSpPr>
        <p:grpSp>
          <p:nvGrpSpPr>
            <p:cNvPr id="388" name="Group 387"/>
            <p:cNvGrpSpPr/>
            <p:nvPr/>
          </p:nvGrpSpPr>
          <p:grpSpPr>
            <a:xfrm>
              <a:off x="4709758" y="3098282"/>
              <a:ext cx="650759" cy="1117768"/>
              <a:chOff x="4709758" y="3098282"/>
              <a:chExt cx="650759" cy="1117768"/>
            </a:xfrm>
          </p:grpSpPr>
          <p:sp>
            <p:nvSpPr>
              <p:cNvPr id="390" name="Rounded Rectangle 389"/>
              <p:cNvSpPr/>
              <p:nvPr/>
            </p:nvSpPr>
            <p:spPr>
              <a:xfrm rot="16200000">
                <a:off x="4484808" y="3340341"/>
                <a:ext cx="1117768" cy="633650"/>
              </a:xfrm>
              <a:prstGeom prst="roundRect">
                <a:avLst>
                  <a:gd name="adj" fmla="val 17840"/>
                </a:avLst>
              </a:prstGeom>
              <a:solidFill>
                <a:srgbClr val="E6E6E6"/>
              </a:solidFill>
              <a:ln w="53975">
                <a:solidFill>
                  <a:srgbClr val="1E449A"/>
                </a:solidFill>
              </a:ln>
              <a:effectLst>
                <a:outerShdw blurRad="50800" dist="38100" dir="2700000" algn="tl" rotWithShape="0">
                  <a:prstClr val="black">
                    <a:alpha val="40000"/>
                  </a:prstClr>
                </a:outerShdw>
              </a:effectLst>
              <a:scene3d>
                <a:camera prst="orthographicFront"/>
                <a:lightRig rig="threePt" dir="t"/>
              </a:scene3d>
              <a:sp3d>
                <a:bevelT w="133350" h="1143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1" name="TextBox 390"/>
              <p:cNvSpPr txBox="1"/>
              <p:nvPr/>
            </p:nvSpPr>
            <p:spPr>
              <a:xfrm rot="16200000">
                <a:off x="4368345" y="3503277"/>
                <a:ext cx="990604" cy="307777"/>
              </a:xfrm>
              <a:prstGeom prst="rect">
                <a:avLst/>
              </a:prstGeom>
              <a:noFill/>
            </p:spPr>
            <p:txBody>
              <a:bodyPr wrap="square" rtlCol="0">
                <a:spAutoFit/>
              </a:bodyPr>
              <a:lstStyle/>
              <a:p>
                <a:pPr algn="ctr"/>
                <a:r>
                  <a:rPr lang="en-US" sz="1400" dirty="0">
                    <a:solidFill>
                      <a:srgbClr val="1E449A"/>
                    </a:solidFill>
                  </a:rPr>
                  <a:t>Building A</a:t>
                </a:r>
              </a:p>
            </p:txBody>
          </p:sp>
        </p:grpSp>
        <p:sp>
          <p:nvSpPr>
            <p:cNvPr id="389" name="Rounded Rectangle 388"/>
            <p:cNvSpPr/>
            <p:nvPr/>
          </p:nvSpPr>
          <p:spPr>
            <a:xfrm>
              <a:off x="5029200" y="3048000"/>
              <a:ext cx="4724400" cy="2514600"/>
            </a:xfrm>
            <a:prstGeom prst="roundRect">
              <a:avLst>
                <a:gd name="adj" fmla="val 4928"/>
              </a:avLst>
            </a:prstGeom>
            <a:solidFill>
              <a:schemeClr val="bg1"/>
            </a:solidFill>
            <a:ln w="88900">
              <a:solidFill>
                <a:srgbClr val="1E449A"/>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1" name="Rectangle 50"/>
          <p:cNvSpPr>
            <a:spLocks noChangeArrowheads="1"/>
          </p:cNvSpPr>
          <p:nvPr/>
        </p:nvSpPr>
        <p:spPr bwMode="auto">
          <a:xfrm>
            <a:off x="5410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3" name="Rectangle 50"/>
          <p:cNvSpPr>
            <a:spLocks noChangeArrowheads="1"/>
          </p:cNvSpPr>
          <p:nvPr/>
        </p:nvSpPr>
        <p:spPr bwMode="auto">
          <a:xfrm>
            <a:off x="58674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4" name="Rectangle 50"/>
          <p:cNvSpPr>
            <a:spLocks noChangeArrowheads="1"/>
          </p:cNvSpPr>
          <p:nvPr/>
        </p:nvSpPr>
        <p:spPr bwMode="auto">
          <a:xfrm>
            <a:off x="56388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5" name="Rectangle 50"/>
          <p:cNvSpPr>
            <a:spLocks noChangeArrowheads="1"/>
          </p:cNvSpPr>
          <p:nvPr/>
        </p:nvSpPr>
        <p:spPr bwMode="auto">
          <a:xfrm>
            <a:off x="5638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schemeClr val="accent6">
                  <a:lumMod val="50000"/>
                </a:schemeClr>
              </a:solidFill>
            </a:endParaRPr>
          </a:p>
        </p:txBody>
      </p:sp>
      <p:sp>
        <p:nvSpPr>
          <p:cNvPr id="216" name="Rectangle 50"/>
          <p:cNvSpPr>
            <a:spLocks noChangeArrowheads="1"/>
          </p:cNvSpPr>
          <p:nvPr/>
        </p:nvSpPr>
        <p:spPr bwMode="auto">
          <a:xfrm>
            <a:off x="5867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21" name="Text Box 54"/>
          <p:cNvSpPr txBox="1">
            <a:spLocks noChangeArrowheads="1"/>
          </p:cNvSpPr>
          <p:nvPr/>
        </p:nvSpPr>
        <p:spPr bwMode="auto">
          <a:xfrm rot="16200000">
            <a:off x="5489554" y="4343463"/>
            <a:ext cx="552408"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22" name="Text Box 54"/>
          <p:cNvSpPr txBox="1">
            <a:spLocks noChangeArrowheads="1"/>
          </p:cNvSpPr>
          <p:nvPr/>
        </p:nvSpPr>
        <p:spPr bwMode="auto">
          <a:xfrm rot="16200000">
            <a:off x="5638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19" name="Rectangle 50"/>
          <p:cNvSpPr>
            <a:spLocks noChangeArrowheads="1"/>
          </p:cNvSpPr>
          <p:nvPr/>
        </p:nvSpPr>
        <p:spPr bwMode="auto">
          <a:xfrm>
            <a:off x="5410200" y="3735803"/>
            <a:ext cx="228600" cy="1143000"/>
          </a:xfrm>
          <a:prstGeom prst="rect">
            <a:avLst/>
          </a:prstGeom>
          <a:noFill/>
          <a:ln w="22225">
            <a:solidFill>
              <a:schemeClr val="tx1"/>
            </a:solidFill>
            <a:prstDash val="sysDash"/>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25" name="Text Box 54"/>
          <p:cNvSpPr txBox="1">
            <a:spLocks noChangeArrowheads="1"/>
          </p:cNvSpPr>
          <p:nvPr/>
        </p:nvSpPr>
        <p:spPr bwMode="auto">
          <a:xfrm rot="16200000">
            <a:off x="5167122" y="4478658"/>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120k</a:t>
            </a:r>
          </a:p>
        </p:txBody>
      </p:sp>
      <p:sp>
        <p:nvSpPr>
          <p:cNvPr id="5" name="Rectangle 4"/>
          <p:cNvSpPr/>
          <p:nvPr/>
        </p:nvSpPr>
        <p:spPr>
          <a:xfrm>
            <a:off x="5395785" y="4114799"/>
            <a:ext cx="696257" cy="762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ectangle 211"/>
          <p:cNvSpPr>
            <a:spLocks noChangeArrowheads="1"/>
          </p:cNvSpPr>
          <p:nvPr/>
        </p:nvSpPr>
        <p:spPr bwMode="auto">
          <a:xfrm>
            <a:off x="5410200" y="4071256"/>
            <a:ext cx="228600" cy="272143"/>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20" name="Rectangle 219"/>
          <p:cNvSpPr/>
          <p:nvPr/>
        </p:nvSpPr>
        <p:spPr>
          <a:xfrm>
            <a:off x="5971032" y="3886200"/>
            <a:ext cx="457200" cy="728340"/>
          </a:xfrm>
          <a:prstGeom prst="rect">
            <a:avLst/>
          </a:prstGeom>
          <a:noFill/>
        </p:spPr>
        <p:txBody>
          <a:bodyPr wrap="none" lIns="91440" tIns="45720" rIns="91440" bIns="45720">
            <a:noAutofit/>
            <a:scene3d>
              <a:camera prst="orthographicFront">
                <a:rot lat="0" lon="0" rev="0"/>
              </a:camera>
              <a:lightRig rig="threePt" dir="t"/>
            </a:scene3d>
            <a:sp3d>
              <a:bevelT w="0" h="0"/>
              <a:extrusionClr>
                <a:srgbClr val="00B050"/>
              </a:extrusionClr>
            </a:sp3d>
          </a:bodyPr>
          <a:lstStyle/>
          <a:p>
            <a:pPr algn="ctr" fontAlgn="base">
              <a:spcBef>
                <a:spcPct val="0"/>
              </a:spcBef>
              <a:spcAft>
                <a:spcPct val="0"/>
              </a:spcAft>
            </a:pPr>
            <a:r>
              <a:rPr lang="en-US" sz="5400" b="1" spc="-300" dirty="0">
                <a:ln w="12700" cmpd="sng">
                  <a:solidFill>
                    <a:srgbClr val="540800"/>
                  </a:solidFill>
                  <a:prstDash val="solid"/>
                  <a:miter lim="800000"/>
                </a:ln>
                <a:gradFill rotWithShape="1">
                  <a:gsLst>
                    <a:gs pos="0">
                      <a:srgbClr val="FF0000"/>
                    </a:gs>
                    <a:gs pos="35000">
                      <a:srgbClr val="FF4343"/>
                    </a:gs>
                    <a:gs pos="50000">
                      <a:srgbClr val="FF4343"/>
                    </a:gs>
                    <a:gs pos="80000">
                      <a:srgbClr val="FF0000"/>
                    </a:gs>
                    <a:gs pos="100000">
                      <a:srgbClr val="FF0000"/>
                    </a:gs>
                  </a:gsLst>
                  <a:lin ang="5400000"/>
                </a:gradFill>
                <a:effectLst>
                  <a:outerShdw blurRad="38100" dist="25400" dir="1800000" algn="tl" rotWithShape="0">
                    <a:prstClr val="black">
                      <a:alpha val="75000"/>
                    </a:prstClr>
                  </a:outerShdw>
                </a:effectLst>
                <a:latin typeface="Century Schoolbook" pitchFamily="18" charset="0"/>
              </a:rPr>
              <a:t>!</a:t>
            </a:r>
          </a:p>
        </p:txBody>
      </p:sp>
      <p:grpSp>
        <p:nvGrpSpPr>
          <p:cNvPr id="4" name="Group 3"/>
          <p:cNvGrpSpPr/>
          <p:nvPr/>
        </p:nvGrpSpPr>
        <p:grpSpPr>
          <a:xfrm>
            <a:off x="6096000" y="3626062"/>
            <a:ext cx="253916" cy="1250737"/>
            <a:chOff x="6096000" y="3626062"/>
            <a:chExt cx="253916" cy="1250737"/>
          </a:xfrm>
        </p:grpSpPr>
        <p:sp>
          <p:nvSpPr>
            <p:cNvPr id="344" name="Rectangle 50"/>
            <p:cNvSpPr>
              <a:spLocks noChangeArrowheads="1"/>
            </p:cNvSpPr>
            <p:nvPr/>
          </p:nvSpPr>
          <p:spPr bwMode="auto">
            <a:xfrm>
              <a:off x="6096000" y="3733799"/>
              <a:ext cx="228600" cy="381000"/>
            </a:xfrm>
            <a:prstGeom prst="rect">
              <a:avLst/>
            </a:prstGeom>
            <a:solidFill>
              <a:schemeClr val="bg1">
                <a:lumMod val="75000"/>
                <a:alpha val="65000"/>
              </a:schemeClr>
            </a:solidFill>
            <a:ln w="22225">
              <a:solidFill>
                <a:schemeClr val="tx1">
                  <a:lumMod val="65000"/>
                  <a:lumOff val="35000"/>
                  <a:alpha val="60000"/>
                </a:schemeClr>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345" name="Rectangle 50"/>
            <p:cNvSpPr>
              <a:spLocks noChangeArrowheads="1"/>
            </p:cNvSpPr>
            <p:nvPr/>
          </p:nvSpPr>
          <p:spPr bwMode="auto">
            <a:xfrm>
              <a:off x="6096000" y="4114799"/>
              <a:ext cx="228600" cy="762000"/>
            </a:xfrm>
            <a:prstGeom prst="rect">
              <a:avLst/>
            </a:prstGeom>
            <a:solidFill>
              <a:schemeClr val="bg1">
                <a:lumMod val="75000"/>
                <a:alpha val="65000"/>
              </a:schemeClr>
            </a:solidFill>
            <a:ln w="22225">
              <a:solidFill>
                <a:schemeClr val="tx1">
                  <a:lumMod val="65000"/>
                  <a:lumOff val="35000"/>
                  <a:alpha val="60000"/>
                </a:schemeClr>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346" name="Text Box 54"/>
            <p:cNvSpPr txBox="1">
              <a:spLocks noChangeArrowheads="1"/>
            </p:cNvSpPr>
            <p:nvPr/>
          </p:nvSpPr>
          <p:spPr bwMode="auto">
            <a:xfrm rot="16200000">
              <a:off x="5867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chemeClr val="tx1">
                      <a:lumMod val="50000"/>
                      <a:lumOff val="50000"/>
                      <a:alpha val="65000"/>
                    </a:schemeClr>
                  </a:solidFill>
                  <a:latin typeface="Arial" pitchFamily="34" charset="0"/>
                  <a:cs typeface="Arial" pitchFamily="34" charset="0"/>
                </a:rPr>
                <a:t>160k</a:t>
              </a:r>
            </a:p>
          </p:txBody>
        </p:sp>
        <p:sp>
          <p:nvSpPr>
            <p:cNvPr id="347" name="Text Box 54"/>
            <p:cNvSpPr txBox="1">
              <a:spLocks noChangeArrowheads="1"/>
            </p:cNvSpPr>
            <p:nvPr/>
          </p:nvSpPr>
          <p:spPr bwMode="auto">
            <a:xfrm rot="16200000">
              <a:off x="5918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chemeClr val="tx1">
                      <a:lumMod val="50000"/>
                      <a:lumOff val="50000"/>
                      <a:alpha val="65000"/>
                    </a:schemeClr>
                  </a:solidFill>
                  <a:latin typeface="Arial" pitchFamily="34" charset="0"/>
                  <a:cs typeface="Arial" pitchFamily="34" charset="0"/>
                </a:rPr>
                <a:t>80k</a:t>
              </a:r>
            </a:p>
          </p:txBody>
        </p:sp>
      </p:grpSp>
      <p:sp>
        <p:nvSpPr>
          <p:cNvPr id="223" name="Text Box 54"/>
          <p:cNvSpPr txBox="1">
            <a:spLocks noChangeArrowheads="1"/>
          </p:cNvSpPr>
          <p:nvPr/>
        </p:nvSpPr>
        <p:spPr bwMode="auto">
          <a:xfrm rot="16200000">
            <a:off x="54609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224" name="Text Box 54"/>
          <p:cNvSpPr txBox="1">
            <a:spLocks noChangeArrowheads="1"/>
          </p:cNvSpPr>
          <p:nvPr/>
        </p:nvSpPr>
        <p:spPr bwMode="auto">
          <a:xfrm rot="16200000">
            <a:off x="56895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350" name="Freeform 349"/>
          <p:cNvSpPr>
            <a:spLocks noChangeAspect="1"/>
          </p:cNvSpPr>
          <p:nvPr/>
        </p:nvSpPr>
        <p:spPr>
          <a:xfrm>
            <a:off x="5406242" y="3731820"/>
            <a:ext cx="685800" cy="608491"/>
          </a:xfrm>
          <a:custGeom>
            <a:avLst/>
            <a:gdLst>
              <a:gd name="connsiteX0" fmla="*/ 2173184 w 6531428"/>
              <a:gd name="connsiteY0" fmla="*/ 0 h 5795158"/>
              <a:gd name="connsiteX1" fmla="*/ 6531428 w 6531428"/>
              <a:gd name="connsiteY1" fmla="*/ 0 h 5795158"/>
              <a:gd name="connsiteX2" fmla="*/ 6531428 w 6531428"/>
              <a:gd name="connsiteY2" fmla="*/ 3621974 h 5795158"/>
              <a:gd name="connsiteX3" fmla="*/ 2173184 w 6531428"/>
              <a:gd name="connsiteY3" fmla="*/ 3621974 h 5795158"/>
              <a:gd name="connsiteX4" fmla="*/ 2185059 w 6531428"/>
              <a:gd name="connsiteY4" fmla="*/ 5783283 h 5795158"/>
              <a:gd name="connsiteX5" fmla="*/ 0 w 6531428"/>
              <a:gd name="connsiteY5" fmla="*/ 5795158 h 5795158"/>
              <a:gd name="connsiteX6" fmla="*/ 11875 w 6531428"/>
              <a:gd name="connsiteY6" fmla="*/ 3206338 h 5795158"/>
              <a:gd name="connsiteX7" fmla="*/ 2173184 w 6531428"/>
              <a:gd name="connsiteY7" fmla="*/ 3206338 h 5795158"/>
              <a:gd name="connsiteX8" fmla="*/ 2173184 w 6531428"/>
              <a:gd name="connsiteY8" fmla="*/ 0 h 579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1428" h="5795158">
                <a:moveTo>
                  <a:pt x="2173184" y="0"/>
                </a:moveTo>
                <a:lnTo>
                  <a:pt x="6531428" y="0"/>
                </a:lnTo>
                <a:lnTo>
                  <a:pt x="6531428" y="3621974"/>
                </a:lnTo>
                <a:lnTo>
                  <a:pt x="2173184" y="3621974"/>
                </a:lnTo>
                <a:cubicBezTo>
                  <a:pt x="2177142" y="4342410"/>
                  <a:pt x="2181101" y="5062847"/>
                  <a:pt x="2185059" y="5783283"/>
                </a:cubicBezTo>
                <a:lnTo>
                  <a:pt x="0" y="5795158"/>
                </a:lnTo>
                <a:cubicBezTo>
                  <a:pt x="3958" y="4932218"/>
                  <a:pt x="7917" y="4069278"/>
                  <a:pt x="11875" y="3206338"/>
                </a:cubicBezTo>
                <a:lnTo>
                  <a:pt x="2173184" y="3206338"/>
                </a:lnTo>
                <a:cubicBezTo>
                  <a:pt x="2177142" y="2137559"/>
                  <a:pt x="2181101" y="1068779"/>
                  <a:pt x="2173184" y="0"/>
                </a:cubicBezTo>
                <a:close/>
              </a:path>
            </a:pathLst>
          </a:custGeom>
          <a:noFill/>
          <a:ln w="47625">
            <a:solidFill>
              <a:srgbClr val="FEF30E"/>
            </a:solidFill>
            <a:miter lim="800000"/>
            <a:headEnd/>
            <a:tailEnd/>
          </a:ln>
          <a:effectLst>
            <a:glow rad="63500">
              <a:srgbClr val="FEF30E">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2" name="Title 1"/>
          <p:cNvSpPr>
            <a:spLocks noGrp="1"/>
          </p:cNvSpPr>
          <p:nvPr>
            <p:ph type="title" idx="4294967295"/>
          </p:nvPr>
        </p:nvSpPr>
        <p:spPr>
          <a:xfrm>
            <a:off x="914400" y="-1390650"/>
            <a:ext cx="8229600" cy="884237"/>
          </a:xfrm>
        </p:spPr>
        <p:txBody>
          <a:bodyPr>
            <a:normAutofit fontScale="90000"/>
          </a:bodyPr>
          <a:lstStyle/>
          <a:p>
            <a:r>
              <a:rPr lang="en-US" dirty="0"/>
              <a:t>Tax Credit Recapture Calculations</a:t>
            </a:r>
          </a:p>
        </p:txBody>
      </p:sp>
      <p:sp>
        <p:nvSpPr>
          <p:cNvPr id="156" name="Oval 155"/>
          <p:cNvSpPr/>
          <p:nvPr/>
        </p:nvSpPr>
        <p:spPr bwMode="auto">
          <a:xfrm>
            <a:off x="5562600" y="3733799"/>
            <a:ext cx="609600" cy="76200"/>
          </a:xfrm>
          <a:prstGeom prst="ellipse">
            <a:avLst/>
          </a:prstGeom>
          <a:noFill/>
          <a:ln w="34925"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prstClr val="black"/>
              </a:solidFill>
            </a:endParaRPr>
          </a:p>
        </p:txBody>
      </p:sp>
      <p:sp>
        <p:nvSpPr>
          <p:cNvPr id="348" name="Oval 347"/>
          <p:cNvSpPr/>
          <p:nvPr/>
        </p:nvSpPr>
        <p:spPr bwMode="auto">
          <a:xfrm>
            <a:off x="6028521" y="3733799"/>
            <a:ext cx="381000" cy="76200"/>
          </a:xfrm>
          <a:prstGeom prst="ellipse">
            <a:avLst/>
          </a:prstGeom>
          <a:noFill/>
          <a:ln w="34925"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prstClr val="black"/>
              </a:solidFill>
            </a:endParaRPr>
          </a:p>
        </p:txBody>
      </p:sp>
      <p:sp>
        <p:nvSpPr>
          <p:cNvPr id="349" name="Oval 348"/>
          <p:cNvSpPr/>
          <p:nvPr/>
        </p:nvSpPr>
        <p:spPr bwMode="auto">
          <a:xfrm>
            <a:off x="6028521" y="4118293"/>
            <a:ext cx="381000" cy="76200"/>
          </a:xfrm>
          <a:prstGeom prst="ellipse">
            <a:avLst/>
          </a:prstGeom>
          <a:noFill/>
          <a:ln w="34925"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prstClr val="black"/>
              </a:solidFill>
            </a:endParaRPr>
          </a:p>
        </p:txBody>
      </p:sp>
      <p:sp>
        <p:nvSpPr>
          <p:cNvPr id="365" name="TextBox 364"/>
          <p:cNvSpPr txBox="1"/>
          <p:nvPr/>
        </p:nvSpPr>
        <p:spPr>
          <a:xfrm>
            <a:off x="5210488" y="2209800"/>
            <a:ext cx="2390727" cy="486287"/>
          </a:xfrm>
          <a:prstGeom prst="rect">
            <a:avLst/>
          </a:prstGeom>
          <a:noFill/>
        </p:spPr>
        <p:txBody>
          <a:bodyPr wrap="square" rtlCol="0">
            <a:spAutoFit/>
          </a:bodyPr>
          <a:lstStyle/>
          <a:p>
            <a:pPr>
              <a:lnSpc>
                <a:spcPct val="80000"/>
              </a:lnSpc>
            </a:pPr>
            <a:r>
              <a:rPr lang="en-US" sz="1600" b="1" dirty="0">
                <a:solidFill>
                  <a:srgbClr val="FF5050"/>
                </a:solidFill>
                <a:latin typeface="Arial" pitchFamily="34" charset="0"/>
                <a:cs typeface="Arial" pitchFamily="34" charset="0"/>
              </a:rPr>
              <a:t>Disallowance of current-year credits</a:t>
            </a:r>
          </a:p>
        </p:txBody>
      </p:sp>
      <p:sp>
        <p:nvSpPr>
          <p:cNvPr id="226" name="Text Box 54"/>
          <p:cNvSpPr txBox="1">
            <a:spLocks noChangeArrowheads="1"/>
          </p:cNvSpPr>
          <p:nvPr/>
        </p:nvSpPr>
        <p:spPr bwMode="auto">
          <a:xfrm rot="16200000">
            <a:off x="5260081" y="4107632"/>
            <a:ext cx="533401" cy="200055"/>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700" b="1" dirty="0">
                <a:solidFill>
                  <a:srgbClr val="2D72C5"/>
                </a:solidFill>
                <a:latin typeface="Arial" pitchFamily="34" charset="0"/>
                <a:cs typeface="Arial" pitchFamily="34" charset="0"/>
              </a:rPr>
              <a:t>60k</a:t>
            </a:r>
          </a:p>
        </p:txBody>
      </p:sp>
      <p:cxnSp>
        <p:nvCxnSpPr>
          <p:cNvPr id="366" name="Straight Arrow Connector 365"/>
          <p:cNvCxnSpPr/>
          <p:nvPr/>
        </p:nvCxnSpPr>
        <p:spPr>
          <a:xfrm>
            <a:off x="6221876" y="2655819"/>
            <a:ext cx="0" cy="1072901"/>
          </a:xfrm>
          <a:prstGeom prst="straightConnector1">
            <a:avLst/>
          </a:prstGeom>
          <a:ln w="38100">
            <a:solidFill>
              <a:srgbClr val="FF5050"/>
            </a:solidFill>
            <a:tailEnd type="arrow"/>
          </a:ln>
        </p:spPr>
        <p:style>
          <a:lnRef idx="1">
            <a:schemeClr val="accent1"/>
          </a:lnRef>
          <a:fillRef idx="0">
            <a:schemeClr val="accent1"/>
          </a:fillRef>
          <a:effectRef idx="0">
            <a:schemeClr val="accent1"/>
          </a:effectRef>
          <a:fontRef idx="minor">
            <a:schemeClr val="tx1"/>
          </a:fontRef>
        </p:style>
      </p:cxnSp>
      <p:sp>
        <p:nvSpPr>
          <p:cNvPr id="324" name="TextBox 323"/>
          <p:cNvSpPr txBox="1"/>
          <p:nvPr/>
        </p:nvSpPr>
        <p:spPr>
          <a:xfrm>
            <a:off x="5496223" y="3375026"/>
            <a:ext cx="931654" cy="338554"/>
          </a:xfrm>
          <a:prstGeom prst="rect">
            <a:avLst/>
          </a:prstGeom>
          <a:noFill/>
        </p:spPr>
        <p:txBody>
          <a:bodyPr wrap="square" rtlCol="0">
            <a:spAutoFit/>
          </a:bodyPr>
          <a:lstStyle>
            <a:defPPr>
              <a:defRPr lang="en-US"/>
            </a:defPPr>
            <a:lvl1pPr fontAlgn="base">
              <a:spcBef>
                <a:spcPct val="0"/>
              </a:spcBef>
              <a:spcAft>
                <a:spcPct val="0"/>
              </a:spcAft>
              <a:defRPr sz="1600" b="1">
                <a:solidFill>
                  <a:srgbClr val="FEF30E"/>
                </a:solidFill>
                <a:effectLst>
                  <a:glow rad="101600">
                    <a:schemeClr val="tx1">
                      <a:alpha val="64000"/>
                    </a:schemeClr>
                  </a:glow>
                </a:effectLst>
                <a:latin typeface="Calibri"/>
              </a:defRPr>
            </a:lvl1pPr>
          </a:lstStyle>
          <a:p>
            <a:r>
              <a:rPr lang="en-US" dirty="0">
                <a:latin typeface="Arial" panose="020B0604020202020204" pitchFamily="34" charset="0"/>
                <a:cs typeface="Arial" panose="020B0604020202020204" pitchFamily="34" charset="0"/>
              </a:rPr>
              <a:t>$220K</a:t>
            </a:r>
          </a:p>
        </p:txBody>
      </p:sp>
      <p:sp>
        <p:nvSpPr>
          <p:cNvPr id="326" name="TextBox 325"/>
          <p:cNvSpPr txBox="1"/>
          <p:nvPr/>
        </p:nvSpPr>
        <p:spPr>
          <a:xfrm>
            <a:off x="6746909" y="4036348"/>
            <a:ext cx="2390727" cy="683264"/>
          </a:xfrm>
          <a:prstGeom prst="rect">
            <a:avLst/>
          </a:prstGeom>
          <a:noFill/>
        </p:spPr>
        <p:txBody>
          <a:bodyPr wrap="square" rtlCol="0">
            <a:spAutoFit/>
          </a:bodyPr>
          <a:lstStyle/>
          <a:p>
            <a:pPr>
              <a:lnSpc>
                <a:spcPct val="80000"/>
              </a:lnSpc>
            </a:pPr>
            <a:r>
              <a:rPr lang="en-US" sz="1600" b="1" dirty="0">
                <a:solidFill>
                  <a:srgbClr val="FF5050"/>
                </a:solidFill>
                <a:latin typeface="Arial Narrow" panose="020B0606020202030204" pitchFamily="34" charset="0"/>
                <a:cs typeface="Arial" pitchFamily="34" charset="0"/>
              </a:rPr>
              <a:t>In danger of disallowance because they haven’t been earned yet</a:t>
            </a:r>
          </a:p>
        </p:txBody>
      </p:sp>
      <p:cxnSp>
        <p:nvCxnSpPr>
          <p:cNvPr id="327" name="Straight Arrow Connector 326"/>
          <p:cNvCxnSpPr/>
          <p:nvPr/>
        </p:nvCxnSpPr>
        <p:spPr>
          <a:xfrm flipH="1">
            <a:off x="6421891" y="4156393"/>
            <a:ext cx="353216" cy="8711"/>
          </a:xfrm>
          <a:prstGeom prst="straightConnector1">
            <a:avLst/>
          </a:prstGeom>
          <a:ln w="38100">
            <a:solidFill>
              <a:srgbClr val="FF5050"/>
            </a:solidFill>
            <a:tailEnd type="arrow"/>
          </a:ln>
        </p:spPr>
        <p:style>
          <a:lnRef idx="1">
            <a:schemeClr val="accent1"/>
          </a:lnRef>
          <a:fillRef idx="0">
            <a:schemeClr val="accent1"/>
          </a:fillRef>
          <a:effectRef idx="0">
            <a:schemeClr val="accent1"/>
          </a:effectRef>
          <a:fontRef idx="minor">
            <a:schemeClr val="tx1"/>
          </a:fontRef>
        </p:style>
      </p:cxnSp>
      <p:grpSp>
        <p:nvGrpSpPr>
          <p:cNvPr id="230" name="Group 579"/>
          <p:cNvGrpSpPr/>
          <p:nvPr/>
        </p:nvGrpSpPr>
        <p:grpSpPr>
          <a:xfrm>
            <a:off x="5257800" y="4876799"/>
            <a:ext cx="4040580" cy="502553"/>
            <a:chOff x="4485903" y="5896098"/>
            <a:chExt cx="4040580" cy="502553"/>
          </a:xfrm>
        </p:grpSpPr>
        <p:sp>
          <p:nvSpPr>
            <p:cNvPr id="231" name="Text Box 35"/>
            <p:cNvSpPr txBox="1">
              <a:spLocks noChangeArrowheads="1"/>
            </p:cNvSpPr>
            <p:nvPr/>
          </p:nvSpPr>
          <p:spPr bwMode="auto">
            <a:xfrm>
              <a:off x="6638902"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10</a:t>
              </a:r>
            </a:p>
          </p:txBody>
        </p:sp>
        <p:sp>
          <p:nvSpPr>
            <p:cNvPr id="232" name="Text Box 37"/>
            <p:cNvSpPr txBox="1">
              <a:spLocks noChangeArrowheads="1"/>
            </p:cNvSpPr>
            <p:nvPr/>
          </p:nvSpPr>
          <p:spPr bwMode="auto">
            <a:xfrm>
              <a:off x="6411133"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9</a:t>
              </a:r>
            </a:p>
          </p:txBody>
        </p:sp>
        <p:sp>
          <p:nvSpPr>
            <p:cNvPr id="233" name="Text Box 39"/>
            <p:cNvSpPr txBox="1">
              <a:spLocks noChangeArrowheads="1"/>
            </p:cNvSpPr>
            <p:nvPr/>
          </p:nvSpPr>
          <p:spPr bwMode="auto">
            <a:xfrm>
              <a:off x="618336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8</a:t>
              </a:r>
            </a:p>
          </p:txBody>
        </p:sp>
        <p:sp>
          <p:nvSpPr>
            <p:cNvPr id="234" name="Text Box 41"/>
            <p:cNvSpPr txBox="1">
              <a:spLocks noChangeArrowheads="1"/>
            </p:cNvSpPr>
            <p:nvPr/>
          </p:nvSpPr>
          <p:spPr bwMode="auto">
            <a:xfrm>
              <a:off x="595559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7</a:t>
              </a:r>
            </a:p>
          </p:txBody>
        </p:sp>
        <p:sp>
          <p:nvSpPr>
            <p:cNvPr id="235" name="Text Box 43"/>
            <p:cNvSpPr txBox="1">
              <a:spLocks noChangeArrowheads="1"/>
            </p:cNvSpPr>
            <p:nvPr/>
          </p:nvSpPr>
          <p:spPr bwMode="auto">
            <a:xfrm>
              <a:off x="5727826"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6</a:t>
              </a:r>
            </a:p>
          </p:txBody>
        </p:sp>
        <p:sp>
          <p:nvSpPr>
            <p:cNvPr id="236" name="Text Box 45"/>
            <p:cNvSpPr txBox="1">
              <a:spLocks noChangeArrowheads="1"/>
            </p:cNvSpPr>
            <p:nvPr/>
          </p:nvSpPr>
          <p:spPr bwMode="auto">
            <a:xfrm>
              <a:off x="5500057"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5</a:t>
              </a:r>
            </a:p>
          </p:txBody>
        </p:sp>
        <p:sp>
          <p:nvSpPr>
            <p:cNvPr id="237" name="Text Box 47"/>
            <p:cNvSpPr txBox="1">
              <a:spLocks noChangeArrowheads="1"/>
            </p:cNvSpPr>
            <p:nvPr/>
          </p:nvSpPr>
          <p:spPr bwMode="auto">
            <a:xfrm>
              <a:off x="5272288" y="5911237"/>
              <a:ext cx="342900" cy="283464"/>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4</a:t>
              </a:r>
            </a:p>
          </p:txBody>
        </p:sp>
        <p:sp>
          <p:nvSpPr>
            <p:cNvPr id="238" name="Text Box 49"/>
            <p:cNvSpPr txBox="1">
              <a:spLocks noChangeArrowheads="1"/>
            </p:cNvSpPr>
            <p:nvPr/>
          </p:nvSpPr>
          <p:spPr bwMode="auto">
            <a:xfrm>
              <a:off x="504368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3</a:t>
              </a:r>
            </a:p>
          </p:txBody>
        </p:sp>
        <p:sp>
          <p:nvSpPr>
            <p:cNvPr id="239" name="Text Box 51"/>
            <p:cNvSpPr txBox="1">
              <a:spLocks noChangeArrowheads="1"/>
            </p:cNvSpPr>
            <p:nvPr/>
          </p:nvSpPr>
          <p:spPr bwMode="auto">
            <a:xfrm>
              <a:off x="480485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2</a:t>
              </a:r>
            </a:p>
          </p:txBody>
        </p:sp>
        <p:sp>
          <p:nvSpPr>
            <p:cNvPr id="240" name="Text Box 53"/>
            <p:cNvSpPr txBox="1">
              <a:spLocks noChangeArrowheads="1"/>
            </p:cNvSpPr>
            <p:nvPr/>
          </p:nvSpPr>
          <p:spPr bwMode="auto">
            <a:xfrm>
              <a:off x="6866671"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11</a:t>
              </a:r>
            </a:p>
          </p:txBody>
        </p:sp>
        <p:sp>
          <p:nvSpPr>
            <p:cNvPr id="241" name="Text Box 54"/>
            <p:cNvSpPr txBox="1">
              <a:spLocks noChangeArrowheads="1"/>
            </p:cNvSpPr>
            <p:nvPr/>
          </p:nvSpPr>
          <p:spPr bwMode="auto">
            <a:xfrm>
              <a:off x="45773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a:t>
              </a:r>
            </a:p>
          </p:txBody>
        </p:sp>
        <p:sp>
          <p:nvSpPr>
            <p:cNvPr id="242" name="TextBox 241"/>
            <p:cNvSpPr txBox="1"/>
            <p:nvPr/>
          </p:nvSpPr>
          <p:spPr>
            <a:xfrm>
              <a:off x="6009904" y="6121651"/>
              <a:ext cx="685800" cy="277000"/>
            </a:xfrm>
            <a:prstGeom prst="rect">
              <a:avLst/>
            </a:prstGeom>
            <a:noFill/>
          </p:spPr>
          <p:txBody>
            <a:bodyPr wrap="square" rtlCol="0">
              <a:spAutoFit/>
            </a:bodyPr>
            <a:lstStyle/>
            <a:p>
              <a:pPr algn="ctr" fontAlgn="base">
                <a:spcBef>
                  <a:spcPct val="0"/>
                </a:spcBef>
                <a:spcAft>
                  <a:spcPct val="0"/>
                </a:spcAft>
              </a:pPr>
              <a:r>
                <a:rPr lang="en-US" sz="1200" b="1" dirty="0">
                  <a:solidFill>
                    <a:prstClr val="black"/>
                  </a:solidFill>
                  <a:latin typeface="Arial" pitchFamily="34" charset="0"/>
                  <a:cs typeface="Arial" pitchFamily="34" charset="0"/>
                </a:rPr>
                <a:t>Year</a:t>
              </a:r>
            </a:p>
          </p:txBody>
        </p:sp>
        <p:sp>
          <p:nvSpPr>
            <p:cNvPr id="243" name="Text Box 53"/>
            <p:cNvSpPr txBox="1">
              <a:spLocks noChangeArrowheads="1"/>
            </p:cNvSpPr>
            <p:nvPr/>
          </p:nvSpPr>
          <p:spPr bwMode="auto">
            <a:xfrm>
              <a:off x="7094440"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12</a:t>
              </a:r>
            </a:p>
          </p:txBody>
        </p:sp>
        <p:sp>
          <p:nvSpPr>
            <p:cNvPr id="244" name="Text Box 53"/>
            <p:cNvSpPr txBox="1">
              <a:spLocks noChangeArrowheads="1"/>
            </p:cNvSpPr>
            <p:nvPr/>
          </p:nvSpPr>
          <p:spPr bwMode="auto">
            <a:xfrm>
              <a:off x="7322209"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13</a:t>
              </a:r>
            </a:p>
          </p:txBody>
        </p:sp>
        <p:sp>
          <p:nvSpPr>
            <p:cNvPr id="245" name="Text Box 53"/>
            <p:cNvSpPr txBox="1">
              <a:spLocks noChangeArrowheads="1"/>
            </p:cNvSpPr>
            <p:nvPr/>
          </p:nvSpPr>
          <p:spPr bwMode="auto">
            <a:xfrm>
              <a:off x="754997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14</a:t>
              </a:r>
            </a:p>
          </p:txBody>
        </p:sp>
        <p:sp>
          <p:nvSpPr>
            <p:cNvPr id="246" name="Text Box 53"/>
            <p:cNvSpPr txBox="1">
              <a:spLocks noChangeArrowheads="1"/>
            </p:cNvSpPr>
            <p:nvPr/>
          </p:nvSpPr>
          <p:spPr bwMode="auto">
            <a:xfrm>
              <a:off x="77777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15</a:t>
              </a:r>
            </a:p>
          </p:txBody>
        </p:sp>
        <p:sp>
          <p:nvSpPr>
            <p:cNvPr id="247" name="Line 55"/>
            <p:cNvSpPr>
              <a:spLocks noChangeShapeType="1"/>
            </p:cNvSpPr>
            <p:nvPr/>
          </p:nvSpPr>
          <p:spPr bwMode="auto">
            <a:xfrm>
              <a:off x="4485903" y="5896098"/>
              <a:ext cx="4040580" cy="0"/>
            </a:xfrm>
            <a:prstGeom prst="line">
              <a:avLst/>
            </a:prstGeom>
            <a:noFill/>
            <a:ln w="69850">
              <a:solidFill>
                <a:schemeClr val="tx1"/>
              </a:solidFill>
              <a:round/>
              <a:headEnd/>
              <a:tailEnd/>
            </a:ln>
          </p:spPr>
          <p:txBody>
            <a:bodyPr/>
            <a:lstStyle/>
            <a:p>
              <a:pPr algn="ctr" fontAlgn="base">
                <a:spcBef>
                  <a:spcPct val="0"/>
                </a:spcBef>
                <a:spcAft>
                  <a:spcPct val="0"/>
                </a:spcAft>
              </a:pPr>
              <a:endParaRPr lang="en-US" sz="1100" dirty="0">
                <a:solidFill>
                  <a:prstClr val="black"/>
                </a:solidFill>
                <a:latin typeface="Arial" pitchFamily="34" charset="0"/>
                <a:cs typeface="Arial" pitchFamily="34" charset="0"/>
              </a:endParaRPr>
            </a:p>
          </p:txBody>
        </p:sp>
      </p:grpSp>
      <p:sp>
        <p:nvSpPr>
          <p:cNvPr id="155" name="Oval 154"/>
          <p:cNvSpPr/>
          <p:nvPr/>
        </p:nvSpPr>
        <p:spPr bwMode="auto">
          <a:xfrm>
            <a:off x="5334000" y="4087368"/>
            <a:ext cx="381000" cy="76200"/>
          </a:xfrm>
          <a:prstGeom prst="ellipse">
            <a:avLst/>
          </a:prstGeom>
          <a:noFill/>
          <a:ln w="34925"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prstClr val="black"/>
              </a:solidFill>
            </a:endParaRPr>
          </a:p>
        </p:txBody>
      </p:sp>
      <p:sp>
        <p:nvSpPr>
          <p:cNvPr id="328" name="TextBox 327"/>
          <p:cNvSpPr txBox="1"/>
          <p:nvPr/>
        </p:nvSpPr>
        <p:spPr>
          <a:xfrm>
            <a:off x="4222751" y="2688467"/>
            <a:ext cx="1228405" cy="289310"/>
          </a:xfrm>
          <a:prstGeom prst="rect">
            <a:avLst/>
          </a:prstGeom>
          <a:noFill/>
        </p:spPr>
        <p:txBody>
          <a:bodyPr wrap="square" rtlCol="0">
            <a:spAutoFit/>
          </a:bodyPr>
          <a:lstStyle/>
          <a:p>
            <a:pPr>
              <a:lnSpc>
                <a:spcPct val="80000"/>
              </a:lnSpc>
            </a:pPr>
            <a:r>
              <a:rPr lang="en-US" sz="1600" b="1" dirty="0">
                <a:solidFill>
                  <a:srgbClr val="FF5050"/>
                </a:solidFill>
                <a:latin typeface="Arial" pitchFamily="34" charset="0"/>
                <a:cs typeface="Arial" pitchFamily="34" charset="0"/>
              </a:rPr>
              <a:t>Recapture</a:t>
            </a:r>
          </a:p>
        </p:txBody>
      </p:sp>
      <p:cxnSp>
        <p:nvCxnSpPr>
          <p:cNvPr id="329" name="Straight Arrow Connector 328"/>
          <p:cNvCxnSpPr>
            <a:endCxn id="156" idx="1"/>
          </p:cNvCxnSpPr>
          <p:nvPr/>
        </p:nvCxnSpPr>
        <p:spPr>
          <a:xfrm>
            <a:off x="4851919" y="2965003"/>
            <a:ext cx="799955" cy="779955"/>
          </a:xfrm>
          <a:prstGeom prst="straightConnector1">
            <a:avLst/>
          </a:prstGeom>
          <a:ln w="38100">
            <a:solidFill>
              <a:srgbClr val="FF5050"/>
            </a:solidFill>
            <a:tailEnd type="arrow"/>
          </a:ln>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a:endCxn id="155" idx="1"/>
          </p:cNvCxnSpPr>
          <p:nvPr/>
        </p:nvCxnSpPr>
        <p:spPr>
          <a:xfrm>
            <a:off x="4851919" y="2965003"/>
            <a:ext cx="537877" cy="1133524"/>
          </a:xfrm>
          <a:prstGeom prst="straightConnector1">
            <a:avLst/>
          </a:prstGeom>
          <a:ln w="38100">
            <a:solidFill>
              <a:srgbClr val="FF5050"/>
            </a:solidFill>
            <a:tailEnd type="arrow"/>
          </a:ln>
        </p:spPr>
        <p:style>
          <a:lnRef idx="1">
            <a:schemeClr val="accent1"/>
          </a:lnRef>
          <a:fillRef idx="0">
            <a:schemeClr val="accent1"/>
          </a:fillRef>
          <a:effectRef idx="0">
            <a:schemeClr val="accent1"/>
          </a:effectRef>
          <a:fontRef idx="minor">
            <a:schemeClr val="tx1"/>
          </a:fontRef>
        </p:style>
      </p:cxnSp>
      <p:sp>
        <p:nvSpPr>
          <p:cNvPr id="6" name="Date Placeholder 5">
            <a:extLst>
              <a:ext uri="{FF2B5EF4-FFF2-40B4-BE49-F238E27FC236}">
                <a16:creationId xmlns:a16="http://schemas.microsoft.com/office/drawing/2014/main" id="{64D329E9-EDF5-0A24-FE7A-B77620289827}"/>
              </a:ext>
            </a:extLst>
          </p:cNvPr>
          <p:cNvSpPr>
            <a:spLocks noGrp="1"/>
          </p:cNvSpPr>
          <p:nvPr>
            <p:ph type="dt" sz="half" idx="2"/>
          </p:nvPr>
        </p:nvSpPr>
        <p:spPr/>
        <p:txBody>
          <a:bodyPr/>
          <a:lstStyle/>
          <a:p>
            <a:r>
              <a:rPr lang="en-US"/>
              <a:t>September 7, 2022</a:t>
            </a:r>
            <a:endParaRPr lang="en-US" dirty="0"/>
          </a:p>
        </p:txBody>
      </p:sp>
      <p:sp>
        <p:nvSpPr>
          <p:cNvPr id="7" name="Footer Placeholder 6">
            <a:extLst>
              <a:ext uri="{FF2B5EF4-FFF2-40B4-BE49-F238E27FC236}">
                <a16:creationId xmlns:a16="http://schemas.microsoft.com/office/drawing/2014/main" id="{6F314001-F6D5-53B5-65DE-81F34E39C149}"/>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139690872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5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5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6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2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2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348" grpId="0" animBg="1"/>
      <p:bldP spid="349" grpId="0" animBg="1"/>
      <p:bldP spid="365" grpId="0"/>
      <p:bldP spid="326" grpId="0"/>
      <p:bldP spid="155" grpId="0" animBg="1"/>
      <p:bldP spid="32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2" name="Group 381">
            <a:extLst>
              <a:ext uri="{FF2B5EF4-FFF2-40B4-BE49-F238E27FC236}">
                <a16:creationId xmlns:a16="http://schemas.microsoft.com/office/drawing/2014/main" id="{F337EA15-8E02-0C4E-18E2-3451C3202AC2}"/>
              </a:ext>
            </a:extLst>
          </p:cNvPr>
          <p:cNvGrpSpPr/>
          <p:nvPr/>
        </p:nvGrpSpPr>
        <p:grpSpPr>
          <a:xfrm>
            <a:off x="-42532" y="3638266"/>
            <a:ext cx="1771954" cy="1416250"/>
            <a:chOff x="-42532" y="3638266"/>
            <a:chExt cx="1771954" cy="1416250"/>
          </a:xfrm>
        </p:grpSpPr>
        <p:sp>
          <p:nvSpPr>
            <p:cNvPr id="383" name="TextBox 382">
              <a:extLst>
                <a:ext uri="{FF2B5EF4-FFF2-40B4-BE49-F238E27FC236}">
                  <a16:creationId xmlns:a16="http://schemas.microsoft.com/office/drawing/2014/main" id="{2A335D14-EBE0-AEF1-F037-E4FBC81B3524}"/>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384" name="Freeform: Shape 383">
              <a:extLst>
                <a:ext uri="{FF2B5EF4-FFF2-40B4-BE49-F238E27FC236}">
                  <a16:creationId xmlns:a16="http://schemas.microsoft.com/office/drawing/2014/main" id="{E86B8FDB-59C0-E276-5919-D11D9B2F731D}"/>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5" name="Group 384">
              <a:extLst>
                <a:ext uri="{FF2B5EF4-FFF2-40B4-BE49-F238E27FC236}">
                  <a16:creationId xmlns:a16="http://schemas.microsoft.com/office/drawing/2014/main" id="{59D74C39-383B-D2EA-89AE-9F34BB93B83E}"/>
                </a:ext>
              </a:extLst>
            </p:cNvPr>
            <p:cNvGrpSpPr/>
            <p:nvPr/>
          </p:nvGrpSpPr>
          <p:grpSpPr>
            <a:xfrm>
              <a:off x="763586" y="3638266"/>
              <a:ext cx="587500" cy="847218"/>
              <a:chOff x="466406" y="3706846"/>
              <a:chExt cx="587500" cy="847218"/>
            </a:xfrm>
          </p:grpSpPr>
          <p:grpSp>
            <p:nvGrpSpPr>
              <p:cNvPr id="386" name="Group 385">
                <a:extLst>
                  <a:ext uri="{FF2B5EF4-FFF2-40B4-BE49-F238E27FC236}">
                    <a16:creationId xmlns:a16="http://schemas.microsoft.com/office/drawing/2014/main" id="{43383384-855E-3EE4-9BF1-EA1777473BC3}"/>
                  </a:ext>
                </a:extLst>
              </p:cNvPr>
              <p:cNvGrpSpPr/>
              <p:nvPr/>
            </p:nvGrpSpPr>
            <p:grpSpPr>
              <a:xfrm>
                <a:off x="761213" y="3706846"/>
                <a:ext cx="235737" cy="283757"/>
                <a:chOff x="1062414" y="3692558"/>
                <a:chExt cx="272350" cy="327828"/>
              </a:xfrm>
            </p:grpSpPr>
            <p:cxnSp>
              <p:nvCxnSpPr>
                <p:cNvPr id="388" name="Straight Connector 387">
                  <a:extLst>
                    <a:ext uri="{FF2B5EF4-FFF2-40B4-BE49-F238E27FC236}">
                      <a16:creationId xmlns:a16="http://schemas.microsoft.com/office/drawing/2014/main" id="{6EB91D97-01C2-19E9-8F1F-04DF7111B98F}"/>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89" name="Picture 2" descr="North Carolina state flag">
                  <a:extLst>
                    <a:ext uri="{FF2B5EF4-FFF2-40B4-BE49-F238E27FC236}">
                      <a16:creationId xmlns:a16="http://schemas.microsoft.com/office/drawing/2014/main" id="{C0ABF025-9039-5BA2-61B3-872ABD1649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387" name="Picture 386">
                <a:extLst>
                  <a:ext uri="{FF2B5EF4-FFF2-40B4-BE49-F238E27FC236}">
                    <a16:creationId xmlns:a16="http://schemas.microsoft.com/office/drawing/2014/main" id="{57A37B84-6C43-3800-68E9-0E303DCD01FA}"/>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grpSp>
        <p:nvGrpSpPr>
          <p:cNvPr id="329" name="Group 328"/>
          <p:cNvGrpSpPr/>
          <p:nvPr/>
        </p:nvGrpSpPr>
        <p:grpSpPr>
          <a:xfrm>
            <a:off x="2592169" y="3299062"/>
            <a:ext cx="914400" cy="1208980"/>
            <a:chOff x="2592169" y="3299062"/>
            <a:chExt cx="914400" cy="1208980"/>
          </a:xfrm>
        </p:grpSpPr>
        <p:grpSp>
          <p:nvGrpSpPr>
            <p:cNvPr id="346" name="Group 345"/>
            <p:cNvGrpSpPr/>
            <p:nvPr/>
          </p:nvGrpSpPr>
          <p:grpSpPr>
            <a:xfrm>
              <a:off x="2816366" y="3299062"/>
              <a:ext cx="451085" cy="814094"/>
              <a:chOff x="6525636" y="203200"/>
              <a:chExt cx="646457" cy="1166692"/>
            </a:xfrm>
          </p:grpSpPr>
          <p:sp>
            <p:nvSpPr>
              <p:cNvPr id="348"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9"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0"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6"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7" name="Isosceles Triangle 356"/>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58" name="Group 357"/>
              <p:cNvGrpSpPr/>
              <p:nvPr/>
            </p:nvGrpSpPr>
            <p:grpSpPr>
              <a:xfrm>
                <a:off x="6721330" y="587057"/>
                <a:ext cx="450605" cy="162320"/>
                <a:chOff x="1406548" y="4084765"/>
                <a:chExt cx="1675064" cy="603406"/>
              </a:xfrm>
            </p:grpSpPr>
            <p:sp>
              <p:nvSpPr>
                <p:cNvPr id="373" name="Freeform 372"/>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4" name="Freeform 373"/>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5" name="Freeform 374"/>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6" name="Freeform 375"/>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9"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361" name="Group 360"/>
              <p:cNvGrpSpPr/>
              <p:nvPr/>
            </p:nvGrpSpPr>
            <p:grpSpPr>
              <a:xfrm>
                <a:off x="6673589" y="253038"/>
                <a:ext cx="371382" cy="432710"/>
                <a:chOff x="2826285" y="1816293"/>
                <a:chExt cx="399010" cy="464901"/>
              </a:xfrm>
            </p:grpSpPr>
            <p:sp>
              <p:nvSpPr>
                <p:cNvPr id="368"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0"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1"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2"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362"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367"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sp>
          <p:nvSpPr>
            <p:cNvPr id="347" name="TextBox 346"/>
            <p:cNvSpPr txBox="1"/>
            <p:nvPr/>
          </p:nvSpPr>
          <p:spPr>
            <a:xfrm>
              <a:off x="2592169" y="4092544"/>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grpSp>
        <p:nvGrpSpPr>
          <p:cNvPr id="340" name="Group 339"/>
          <p:cNvGrpSpPr/>
          <p:nvPr/>
        </p:nvGrpSpPr>
        <p:grpSpPr>
          <a:xfrm>
            <a:off x="-17907" y="2601827"/>
            <a:ext cx="1618107" cy="1137700"/>
            <a:chOff x="-17907" y="2601827"/>
            <a:chExt cx="1618107" cy="1137700"/>
          </a:xfrm>
        </p:grpSpPr>
        <p:sp>
          <p:nvSpPr>
            <p:cNvPr id="341" name="Pie 340"/>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42" name="Pie 341"/>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43"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344" name="Rectangle 343"/>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sp>
          <p:nvSpPr>
            <p:cNvPr id="345" name="Text Box 2" hidden="1"/>
            <p:cNvSpPr txBox="1">
              <a:spLocks noChangeArrowheads="1"/>
            </p:cNvSpPr>
            <p:nvPr/>
          </p:nvSpPr>
          <p:spPr bwMode="auto">
            <a:xfrm>
              <a:off x="-17907" y="3122259"/>
              <a:ext cx="1022350" cy="227755"/>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100" b="1" dirty="0">
                  <a:solidFill>
                    <a:schemeClr val="accent6">
                      <a:lumMod val="50000"/>
                    </a:schemeClr>
                  </a:solidFill>
                  <a:latin typeface="Arial" pitchFamily="34" charset="0"/>
                  <a:cs typeface="Arial" pitchFamily="34" charset="0"/>
                </a:rPr>
                <a:t>$6.92mil   </a:t>
              </a:r>
            </a:p>
          </p:txBody>
        </p:sp>
      </p:grpSp>
      <p:sp>
        <p:nvSpPr>
          <p:cNvPr id="214"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15" name="Group 175"/>
          <p:cNvGrpSpPr>
            <a:grpSpLocks/>
          </p:cNvGrpSpPr>
          <p:nvPr/>
        </p:nvGrpSpPr>
        <p:grpSpPr bwMode="auto">
          <a:xfrm>
            <a:off x="3657599" y="3176940"/>
            <a:ext cx="612132" cy="504797"/>
            <a:chOff x="720" y="2016"/>
            <a:chExt cx="2112" cy="1539"/>
          </a:xfrm>
        </p:grpSpPr>
        <p:sp>
          <p:nvSpPr>
            <p:cNvPr id="216"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17"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18" name="Group 178"/>
            <p:cNvGrpSpPr>
              <a:grpSpLocks/>
            </p:cNvGrpSpPr>
            <p:nvPr/>
          </p:nvGrpSpPr>
          <p:grpSpPr bwMode="auto">
            <a:xfrm>
              <a:off x="1005" y="2139"/>
              <a:ext cx="400" cy="429"/>
              <a:chOff x="1680" y="3120"/>
              <a:chExt cx="336" cy="336"/>
            </a:xfrm>
          </p:grpSpPr>
          <p:sp>
            <p:nvSpPr>
              <p:cNvPr id="256"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7"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219"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20" name="Group 182"/>
            <p:cNvGrpSpPr>
              <a:grpSpLocks/>
            </p:cNvGrpSpPr>
            <p:nvPr/>
          </p:nvGrpSpPr>
          <p:grpSpPr bwMode="auto">
            <a:xfrm>
              <a:off x="1005" y="2139"/>
              <a:ext cx="400" cy="429"/>
              <a:chOff x="1680" y="3120"/>
              <a:chExt cx="336" cy="336"/>
            </a:xfrm>
          </p:grpSpPr>
          <p:sp>
            <p:nvSpPr>
              <p:cNvPr id="254"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5"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21" name="Group 185"/>
            <p:cNvGrpSpPr>
              <a:grpSpLocks/>
            </p:cNvGrpSpPr>
            <p:nvPr/>
          </p:nvGrpSpPr>
          <p:grpSpPr bwMode="auto">
            <a:xfrm>
              <a:off x="1576" y="2139"/>
              <a:ext cx="400" cy="429"/>
              <a:chOff x="1680" y="3120"/>
              <a:chExt cx="336" cy="336"/>
            </a:xfrm>
          </p:grpSpPr>
          <p:sp>
            <p:nvSpPr>
              <p:cNvPr id="252"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3"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22" name="Group 188"/>
            <p:cNvGrpSpPr>
              <a:grpSpLocks/>
            </p:cNvGrpSpPr>
            <p:nvPr/>
          </p:nvGrpSpPr>
          <p:grpSpPr bwMode="auto">
            <a:xfrm>
              <a:off x="2147" y="2139"/>
              <a:ext cx="400" cy="429"/>
              <a:chOff x="1680" y="3120"/>
              <a:chExt cx="336" cy="336"/>
            </a:xfrm>
          </p:grpSpPr>
          <p:sp>
            <p:nvSpPr>
              <p:cNvPr id="250"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1"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23" name="Group 191"/>
            <p:cNvGrpSpPr>
              <a:grpSpLocks/>
            </p:cNvGrpSpPr>
            <p:nvPr/>
          </p:nvGrpSpPr>
          <p:grpSpPr bwMode="auto">
            <a:xfrm>
              <a:off x="1094" y="3055"/>
              <a:ext cx="1372" cy="497"/>
              <a:chOff x="1111" y="3055"/>
              <a:chExt cx="1372" cy="497"/>
            </a:xfrm>
          </p:grpSpPr>
          <p:grpSp>
            <p:nvGrpSpPr>
              <p:cNvPr id="238" name="Group 192"/>
              <p:cNvGrpSpPr>
                <a:grpSpLocks/>
              </p:cNvGrpSpPr>
              <p:nvPr/>
            </p:nvGrpSpPr>
            <p:grpSpPr bwMode="auto">
              <a:xfrm>
                <a:off x="1584" y="3136"/>
                <a:ext cx="410" cy="416"/>
                <a:chOff x="2199" y="3610"/>
                <a:chExt cx="345" cy="326"/>
              </a:xfrm>
            </p:grpSpPr>
            <p:grpSp>
              <p:nvGrpSpPr>
                <p:cNvPr id="244" name="Group 193"/>
                <p:cNvGrpSpPr>
                  <a:grpSpLocks/>
                </p:cNvGrpSpPr>
                <p:nvPr/>
              </p:nvGrpSpPr>
              <p:grpSpPr bwMode="auto">
                <a:xfrm>
                  <a:off x="2199" y="3610"/>
                  <a:ext cx="345" cy="326"/>
                  <a:chOff x="2199" y="3610"/>
                  <a:chExt cx="345" cy="326"/>
                </a:xfrm>
              </p:grpSpPr>
              <p:sp>
                <p:nvSpPr>
                  <p:cNvPr id="246"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47" name="Group 195"/>
                  <p:cNvGrpSpPr>
                    <a:grpSpLocks/>
                  </p:cNvGrpSpPr>
                  <p:nvPr/>
                </p:nvGrpSpPr>
                <p:grpSpPr bwMode="auto">
                  <a:xfrm>
                    <a:off x="2228" y="3648"/>
                    <a:ext cx="288" cy="288"/>
                    <a:chOff x="2208" y="3648"/>
                    <a:chExt cx="288" cy="288"/>
                  </a:xfrm>
                </p:grpSpPr>
                <p:sp>
                  <p:nvSpPr>
                    <p:cNvPr id="248"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49"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245"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239"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40"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41"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42"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43"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24" name="Group 204"/>
            <p:cNvGrpSpPr>
              <a:grpSpLocks/>
            </p:cNvGrpSpPr>
            <p:nvPr/>
          </p:nvGrpSpPr>
          <p:grpSpPr bwMode="auto">
            <a:xfrm>
              <a:off x="1093" y="2323"/>
              <a:ext cx="1372" cy="221"/>
              <a:chOff x="1093" y="2323"/>
              <a:chExt cx="1372" cy="221"/>
            </a:xfrm>
          </p:grpSpPr>
          <p:sp>
            <p:nvSpPr>
              <p:cNvPr id="232"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33"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34"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35"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36"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37"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25" name="Group 211"/>
            <p:cNvGrpSpPr>
              <a:grpSpLocks/>
            </p:cNvGrpSpPr>
            <p:nvPr/>
          </p:nvGrpSpPr>
          <p:grpSpPr bwMode="auto">
            <a:xfrm>
              <a:off x="1094" y="2707"/>
              <a:ext cx="1372" cy="221"/>
              <a:chOff x="1093" y="2323"/>
              <a:chExt cx="1372" cy="221"/>
            </a:xfrm>
          </p:grpSpPr>
          <p:sp>
            <p:nvSpPr>
              <p:cNvPr id="226"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27"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28"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29"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30"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31"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258" name="Group 313"/>
          <p:cNvGrpSpPr>
            <a:grpSpLocks/>
          </p:cNvGrpSpPr>
          <p:nvPr/>
        </p:nvGrpSpPr>
        <p:grpSpPr bwMode="auto">
          <a:xfrm>
            <a:off x="3959866" y="3479184"/>
            <a:ext cx="612133" cy="504797"/>
            <a:chOff x="720" y="2016"/>
            <a:chExt cx="2112" cy="1539"/>
          </a:xfrm>
        </p:grpSpPr>
        <p:sp>
          <p:nvSpPr>
            <p:cNvPr id="259"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0"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61" name="Group 316"/>
            <p:cNvGrpSpPr>
              <a:grpSpLocks/>
            </p:cNvGrpSpPr>
            <p:nvPr/>
          </p:nvGrpSpPr>
          <p:grpSpPr bwMode="auto">
            <a:xfrm>
              <a:off x="1005" y="2139"/>
              <a:ext cx="400" cy="429"/>
              <a:chOff x="1680" y="3120"/>
              <a:chExt cx="336" cy="336"/>
            </a:xfrm>
          </p:grpSpPr>
          <p:sp>
            <p:nvSpPr>
              <p:cNvPr id="303"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04"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262"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63" name="Group 320"/>
            <p:cNvGrpSpPr>
              <a:grpSpLocks/>
            </p:cNvGrpSpPr>
            <p:nvPr/>
          </p:nvGrpSpPr>
          <p:grpSpPr bwMode="auto">
            <a:xfrm>
              <a:off x="1005" y="2139"/>
              <a:ext cx="400" cy="429"/>
              <a:chOff x="1680" y="3120"/>
              <a:chExt cx="336" cy="336"/>
            </a:xfrm>
          </p:grpSpPr>
          <p:sp>
            <p:nvSpPr>
              <p:cNvPr id="300"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01"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64" name="Group 323"/>
            <p:cNvGrpSpPr>
              <a:grpSpLocks/>
            </p:cNvGrpSpPr>
            <p:nvPr/>
          </p:nvGrpSpPr>
          <p:grpSpPr bwMode="auto">
            <a:xfrm>
              <a:off x="1576" y="2139"/>
              <a:ext cx="400" cy="429"/>
              <a:chOff x="1680" y="3120"/>
              <a:chExt cx="336" cy="336"/>
            </a:xfrm>
          </p:grpSpPr>
          <p:sp>
            <p:nvSpPr>
              <p:cNvPr id="297"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9"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65" name="Group 326"/>
            <p:cNvGrpSpPr>
              <a:grpSpLocks/>
            </p:cNvGrpSpPr>
            <p:nvPr/>
          </p:nvGrpSpPr>
          <p:grpSpPr bwMode="auto">
            <a:xfrm>
              <a:off x="2147" y="2139"/>
              <a:ext cx="400" cy="429"/>
              <a:chOff x="1680" y="3120"/>
              <a:chExt cx="336" cy="336"/>
            </a:xfrm>
          </p:grpSpPr>
          <p:sp>
            <p:nvSpPr>
              <p:cNvPr id="293"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6"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66" name="Group 329"/>
            <p:cNvGrpSpPr>
              <a:grpSpLocks/>
            </p:cNvGrpSpPr>
            <p:nvPr/>
          </p:nvGrpSpPr>
          <p:grpSpPr bwMode="auto">
            <a:xfrm>
              <a:off x="1094" y="3055"/>
              <a:ext cx="1372" cy="497"/>
              <a:chOff x="1111" y="3055"/>
              <a:chExt cx="1372" cy="497"/>
            </a:xfrm>
          </p:grpSpPr>
          <p:grpSp>
            <p:nvGrpSpPr>
              <p:cNvPr id="281" name="Group 330"/>
              <p:cNvGrpSpPr>
                <a:grpSpLocks/>
              </p:cNvGrpSpPr>
              <p:nvPr/>
            </p:nvGrpSpPr>
            <p:grpSpPr bwMode="auto">
              <a:xfrm>
                <a:off x="1584" y="3136"/>
                <a:ext cx="410" cy="416"/>
                <a:chOff x="2199" y="3610"/>
                <a:chExt cx="345" cy="326"/>
              </a:xfrm>
            </p:grpSpPr>
            <p:grpSp>
              <p:nvGrpSpPr>
                <p:cNvPr id="287" name="Group 331"/>
                <p:cNvGrpSpPr>
                  <a:grpSpLocks/>
                </p:cNvGrpSpPr>
                <p:nvPr/>
              </p:nvGrpSpPr>
              <p:grpSpPr bwMode="auto">
                <a:xfrm>
                  <a:off x="2199" y="3610"/>
                  <a:ext cx="345" cy="326"/>
                  <a:chOff x="2199" y="3610"/>
                  <a:chExt cx="345" cy="326"/>
                </a:xfrm>
              </p:grpSpPr>
              <p:sp>
                <p:nvSpPr>
                  <p:cNvPr id="289"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90" name="Group 333"/>
                  <p:cNvGrpSpPr>
                    <a:grpSpLocks/>
                  </p:cNvGrpSpPr>
                  <p:nvPr/>
                </p:nvGrpSpPr>
                <p:grpSpPr bwMode="auto">
                  <a:xfrm>
                    <a:off x="2228" y="3648"/>
                    <a:ext cx="288" cy="288"/>
                    <a:chOff x="2208" y="3648"/>
                    <a:chExt cx="288" cy="288"/>
                  </a:xfrm>
                </p:grpSpPr>
                <p:sp>
                  <p:nvSpPr>
                    <p:cNvPr id="291"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2"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288"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282"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3"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4"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5"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6"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67" name="Group 342"/>
            <p:cNvGrpSpPr>
              <a:grpSpLocks/>
            </p:cNvGrpSpPr>
            <p:nvPr/>
          </p:nvGrpSpPr>
          <p:grpSpPr bwMode="auto">
            <a:xfrm>
              <a:off x="1093" y="2323"/>
              <a:ext cx="1372" cy="221"/>
              <a:chOff x="1093" y="2323"/>
              <a:chExt cx="1372" cy="221"/>
            </a:xfrm>
          </p:grpSpPr>
          <p:sp>
            <p:nvSpPr>
              <p:cNvPr id="275"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6"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7"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8"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9"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0"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68" name="Group 349"/>
            <p:cNvGrpSpPr>
              <a:grpSpLocks/>
            </p:cNvGrpSpPr>
            <p:nvPr/>
          </p:nvGrpSpPr>
          <p:grpSpPr bwMode="auto">
            <a:xfrm>
              <a:off x="1094" y="2707"/>
              <a:ext cx="1372" cy="221"/>
              <a:chOff x="1093" y="2323"/>
              <a:chExt cx="1372" cy="221"/>
            </a:xfrm>
          </p:grpSpPr>
          <p:sp>
            <p:nvSpPr>
              <p:cNvPr id="269"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0"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1"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2"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3"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4"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306" name="Group 396"/>
          <p:cNvGrpSpPr>
            <a:grpSpLocks/>
          </p:cNvGrpSpPr>
          <p:nvPr/>
        </p:nvGrpSpPr>
        <p:grpSpPr bwMode="auto">
          <a:xfrm>
            <a:off x="3581400" y="3505200"/>
            <a:ext cx="416032" cy="495523"/>
            <a:chOff x="2112" y="3264"/>
            <a:chExt cx="768" cy="912"/>
          </a:xfrm>
        </p:grpSpPr>
        <p:sp>
          <p:nvSpPr>
            <p:cNvPr id="307" name="Rectangle 397"/>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11" name="Rectangle 398"/>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12"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313"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315" name="Group 528"/>
          <p:cNvGrpSpPr>
            <a:grpSpLocks/>
          </p:cNvGrpSpPr>
          <p:nvPr/>
        </p:nvGrpSpPr>
        <p:grpSpPr bwMode="auto">
          <a:xfrm>
            <a:off x="4038600" y="3810000"/>
            <a:ext cx="1321448" cy="589320"/>
            <a:chOff x="64" y="468"/>
            <a:chExt cx="1264" cy="565"/>
          </a:xfrm>
        </p:grpSpPr>
        <p:grpSp>
          <p:nvGrpSpPr>
            <p:cNvPr id="316" name="Group 529"/>
            <p:cNvGrpSpPr>
              <a:grpSpLocks/>
            </p:cNvGrpSpPr>
            <p:nvPr/>
          </p:nvGrpSpPr>
          <p:grpSpPr bwMode="auto">
            <a:xfrm>
              <a:off x="432" y="468"/>
              <a:ext cx="528" cy="305"/>
              <a:chOff x="384" y="2400"/>
              <a:chExt cx="1248" cy="720"/>
            </a:xfrm>
          </p:grpSpPr>
          <p:sp>
            <p:nvSpPr>
              <p:cNvPr id="318"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19"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21"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22" name="Group 533"/>
              <p:cNvGrpSpPr>
                <a:grpSpLocks/>
              </p:cNvGrpSpPr>
              <p:nvPr/>
            </p:nvGrpSpPr>
            <p:grpSpPr bwMode="auto">
              <a:xfrm>
                <a:off x="760" y="2677"/>
                <a:ext cx="502" cy="443"/>
                <a:chOff x="805" y="2677"/>
                <a:chExt cx="502" cy="443"/>
              </a:xfrm>
            </p:grpSpPr>
            <p:sp>
              <p:nvSpPr>
                <p:cNvPr id="330"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33"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323"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25"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317"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pic>
        <p:nvPicPr>
          <p:cNvPr id="3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64"/>
          <p:cNvGrpSpPr/>
          <p:nvPr/>
        </p:nvGrpSpPr>
        <p:grpSpPr>
          <a:xfrm>
            <a:off x="2633472" y="749808"/>
            <a:ext cx="990600" cy="990600"/>
            <a:chOff x="4572000" y="762000"/>
            <a:chExt cx="990600" cy="990600"/>
          </a:xfrm>
        </p:grpSpPr>
        <p:grpSp>
          <p:nvGrpSpPr>
            <p:cNvPr id="9" name="Group 629"/>
            <p:cNvGrpSpPr/>
            <p:nvPr/>
          </p:nvGrpSpPr>
          <p:grpSpPr>
            <a:xfrm>
              <a:off x="4638784" y="762000"/>
              <a:ext cx="619016" cy="762000"/>
              <a:chOff x="4221842" y="914400"/>
              <a:chExt cx="619016" cy="762000"/>
            </a:xfrm>
          </p:grpSpPr>
          <p:sp>
            <p:nvSpPr>
              <p:cNvPr id="510" name="Rectangle 509"/>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TextBox 510"/>
              <p:cNvSpPr txBox="1"/>
              <p:nvPr/>
            </p:nvSpPr>
            <p:spPr>
              <a:xfrm>
                <a:off x="4221842" y="1056283"/>
                <a:ext cx="619016" cy="391517"/>
              </a:xfrm>
              <a:prstGeom prst="rect">
                <a:avLst/>
              </a:prstGeom>
              <a:noFill/>
            </p:spPr>
            <p:txBody>
              <a:bodyPr wrap="none" rtlCol="0">
                <a:spAutoFit/>
              </a:bodyPr>
              <a:lstStyle/>
              <a:p>
                <a:pPr algn="ctr">
                  <a:lnSpc>
                    <a:spcPct val="80000"/>
                  </a:lnSpc>
                </a:pPr>
                <a:r>
                  <a:rPr lang="en-US" sz="1200" b="1" dirty="0"/>
                  <a:t>Tax</a:t>
                </a:r>
              </a:p>
              <a:p>
                <a:pPr algn="ctr">
                  <a:lnSpc>
                    <a:spcPct val="80000"/>
                  </a:lnSpc>
                </a:pPr>
                <a:r>
                  <a:rPr lang="en-US" sz="1200" b="1" dirty="0"/>
                  <a:t>Return</a:t>
                </a:r>
              </a:p>
            </p:txBody>
          </p:sp>
        </p:grpSp>
        <p:sp>
          <p:nvSpPr>
            <p:cNvPr id="509" name="Rectangle 508"/>
            <p:cNvSpPr/>
            <p:nvPr/>
          </p:nvSpPr>
          <p:spPr>
            <a:xfrm>
              <a:off x="4572000" y="1382627"/>
              <a:ext cx="990600" cy="3699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grpSp>
        <p:nvGrpSpPr>
          <p:cNvPr id="10" name="Group 89"/>
          <p:cNvGrpSpPr>
            <a:grpSpLocks/>
          </p:cNvGrpSpPr>
          <p:nvPr/>
        </p:nvGrpSpPr>
        <p:grpSpPr bwMode="auto">
          <a:xfrm>
            <a:off x="1752600" y="838200"/>
            <a:ext cx="838201" cy="670200"/>
            <a:chOff x="240" y="1152"/>
            <a:chExt cx="1392" cy="1113"/>
          </a:xfrm>
          <a:effectLst>
            <a:outerShdw blurRad="50800" dist="38100" dir="2700000" algn="tl" rotWithShape="0">
              <a:prstClr val="black">
                <a:alpha val="40000"/>
              </a:prstClr>
            </a:outerShdw>
          </a:effectLst>
        </p:grpSpPr>
        <p:pic>
          <p:nvPicPr>
            <p:cNvPr id="1027" name="Picture 90"/>
            <p:cNvPicPr>
              <a:picLocks noChangeAspect="1" noChangeArrowheads="1"/>
            </p:cNvPicPr>
            <p:nvPr/>
          </p:nvPicPr>
          <p:blipFill>
            <a:blip r:embed="rId6" cstate="print"/>
            <a:srcRect/>
            <a:stretch>
              <a:fillRect/>
            </a:stretch>
          </p:blipFill>
          <p:spPr bwMode="auto">
            <a:xfrm>
              <a:off x="240" y="1152"/>
              <a:ext cx="1392" cy="1113"/>
            </a:xfrm>
            <a:prstGeom prst="rect">
              <a:avLst/>
            </a:prstGeom>
            <a:noFill/>
            <a:ln w="15875" algn="ctr">
              <a:solidFill>
                <a:schemeClr val="tx1"/>
              </a:solidFill>
              <a:miter lim="800000"/>
              <a:headEnd/>
              <a:tailEnd/>
            </a:ln>
          </p:spPr>
        </p:pic>
        <p:sp>
          <p:nvSpPr>
            <p:cNvPr id="1028" name="WordArt 91"/>
            <p:cNvSpPr>
              <a:spLocks noChangeArrowheads="1" noChangeShapeType="1" noTextEdit="1"/>
            </p:cNvSpPr>
            <p:nvPr/>
          </p:nvSpPr>
          <p:spPr bwMode="auto">
            <a:xfrm>
              <a:off x="990" y="1248"/>
              <a:ext cx="552" cy="244"/>
            </a:xfrm>
            <a:prstGeom prst="rect">
              <a:avLst/>
            </a:prstGeom>
          </p:spPr>
          <p:txBody>
            <a:bodyPr wrap="none" fromWordArt="1">
              <a:prstTxWarp prst="textPlain">
                <a:avLst>
                  <a:gd name="adj" fmla="val 50000"/>
                </a:avLst>
              </a:prstTxWarp>
            </a:bodyPr>
            <a:lstStyle/>
            <a:p>
              <a:pPr algn="ctr" rtl="0"/>
              <a:r>
                <a:rPr lang="en-US" sz="3600" b="1" kern="10" spc="0" dirty="0">
                  <a:ln w="9525">
                    <a:solidFill>
                      <a:srgbClr val="000000"/>
                    </a:solidFill>
                    <a:round/>
                    <a:headEnd/>
                    <a:tailEnd/>
                  </a:ln>
                  <a:solidFill>
                    <a:srgbClr val="FFFFFF"/>
                  </a:solidFill>
                  <a:latin typeface="Arial"/>
                  <a:cs typeface="Arial"/>
                </a:rPr>
                <a:t>IRS</a:t>
              </a:r>
            </a:p>
          </p:txBody>
        </p:sp>
      </p:grpSp>
      <p:grpSp>
        <p:nvGrpSpPr>
          <p:cNvPr id="11"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7"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12"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8"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13"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14"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9"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nvGrpSpPr>
          <p:cNvPr id="25" name="Group 852"/>
          <p:cNvGrpSpPr/>
          <p:nvPr/>
        </p:nvGrpSpPr>
        <p:grpSpPr>
          <a:xfrm>
            <a:off x="91440" y="1734458"/>
            <a:ext cx="1600200" cy="475342"/>
            <a:chOff x="654135" y="0"/>
            <a:chExt cx="2271278" cy="674688"/>
          </a:xfrm>
        </p:grpSpPr>
        <p:grpSp>
          <p:nvGrpSpPr>
            <p:cNvPr id="26" name="Group 40"/>
            <p:cNvGrpSpPr/>
            <p:nvPr/>
          </p:nvGrpSpPr>
          <p:grpSpPr>
            <a:xfrm>
              <a:off x="1143000" y="0"/>
              <a:ext cx="759023" cy="674688"/>
              <a:chOff x="4572000" y="990603"/>
              <a:chExt cx="759023" cy="674688"/>
            </a:xfrm>
          </p:grpSpPr>
          <p:grpSp>
            <p:nvGrpSpPr>
              <p:cNvPr id="27"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cxnSp>
        <p:nvCxnSpPr>
          <p:cNvPr id="470" name="Straight Connector 469"/>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TextBox 537"/>
          <p:cNvSpPr txBox="1"/>
          <p:nvPr/>
        </p:nvSpPr>
        <p:spPr>
          <a:xfrm>
            <a:off x="3474720" y="1325880"/>
            <a:ext cx="914400" cy="400110"/>
          </a:xfrm>
          <a:prstGeom prst="rect">
            <a:avLst/>
          </a:prstGeom>
          <a:noFill/>
        </p:spPr>
        <p:txBody>
          <a:bodyPr wrap="square" rtlCol="0">
            <a:spAutoFit/>
          </a:bodyPr>
          <a:lstStyle/>
          <a:p>
            <a:r>
              <a:rPr lang="en-US" sz="2000" b="1" dirty="0">
                <a:latin typeface="Arial" pitchFamily="34" charset="0"/>
                <a:cs typeface="Arial" pitchFamily="34" charset="0"/>
              </a:rPr>
              <a:t>x 10 =</a:t>
            </a:r>
          </a:p>
        </p:txBody>
      </p:sp>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539" name="Rectangle 538"/>
          <p:cNvSpPr/>
          <p:nvPr/>
        </p:nvSpPr>
        <p:spPr>
          <a:xfrm>
            <a:off x="4267200" y="1364802"/>
            <a:ext cx="11430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 M</a:t>
            </a:r>
          </a:p>
        </p:txBody>
      </p:sp>
      <p:sp>
        <p:nvSpPr>
          <p:cNvPr id="369" name="Rectangle 368"/>
          <p:cNvSpPr/>
          <p:nvPr/>
        </p:nvSpPr>
        <p:spPr>
          <a:xfrm>
            <a:off x="0" y="0"/>
            <a:ext cx="9143999" cy="630526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37" name="Picture 636" descr="iStock_000010054205Small.jpg"/>
          <p:cNvPicPr>
            <a:picLocks noChangeAspect="1"/>
          </p:cNvPicPr>
          <p:nvPr/>
        </p:nvPicPr>
        <p:blipFill>
          <a:blip r:embed="rId10"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grpSp>
        <p:nvGrpSpPr>
          <p:cNvPr id="3" name="Group 2" hidden="1"/>
          <p:cNvGrpSpPr/>
          <p:nvPr/>
        </p:nvGrpSpPr>
        <p:grpSpPr>
          <a:xfrm>
            <a:off x="70511" y="4713548"/>
            <a:ext cx="4988377" cy="1671187"/>
            <a:chOff x="70511" y="4713548"/>
            <a:chExt cx="4988377" cy="1671187"/>
          </a:xfrm>
        </p:grpSpPr>
        <p:sp>
          <p:nvSpPr>
            <p:cNvPr id="320" name="Text Box 3"/>
            <p:cNvSpPr txBox="1">
              <a:spLocks noChangeArrowheads="1"/>
            </p:cNvSpPr>
            <p:nvPr/>
          </p:nvSpPr>
          <p:spPr bwMode="auto">
            <a:xfrm>
              <a:off x="70511" y="4713548"/>
              <a:ext cx="4706204" cy="1303434"/>
            </a:xfrm>
            <a:prstGeom prst="rect">
              <a:avLst/>
            </a:prstGeom>
            <a:noFill/>
            <a:ln w="9525">
              <a:noFill/>
              <a:miter lim="800000"/>
              <a:headEnd/>
              <a:tailEnd/>
            </a:ln>
            <a:effectLst/>
          </p:spPr>
          <p:txBody>
            <a:bodyPr wrap="square">
              <a:spAutoFit/>
            </a:bodyPr>
            <a:lstStyle/>
            <a:p>
              <a:pPr eaLnBrk="0" hangingPunct="0">
                <a:lnSpc>
                  <a:spcPct val="80000"/>
                </a:lnSpc>
                <a:spcBef>
                  <a:spcPct val="25000"/>
                </a:spcBef>
                <a:tabLst>
                  <a:tab pos="406400" algn="l"/>
                  <a:tab pos="1828800" algn="l"/>
                </a:tabLst>
              </a:pPr>
              <a:r>
                <a:rPr lang="en-US" sz="1400" b="1" dirty="0">
                  <a:solidFill>
                    <a:schemeClr val="tx1"/>
                  </a:solidFill>
                  <a:latin typeface="Arial" pitchFamily="34" charset="0"/>
                  <a:cs typeface="Arial" pitchFamily="34" charset="0"/>
                </a:rPr>
                <a:t>Claimed credits</a:t>
              </a:r>
            </a:p>
            <a:p>
              <a:pPr eaLnBrk="0" hangingPunct="0">
                <a:lnSpc>
                  <a:spcPct val="80000"/>
                </a:lnSpc>
                <a:spcBef>
                  <a:spcPct val="25000"/>
                </a:spcBef>
                <a:tabLst>
                  <a:tab pos="406400" algn="l"/>
                  <a:tab pos="1539875" algn="l"/>
                  <a:tab pos="4514850" algn="l"/>
                </a:tabLst>
              </a:pPr>
              <a:r>
                <a:rPr lang="en-US" sz="1400" b="1" u="sng" dirty="0">
                  <a:solidFill>
                    <a:schemeClr val="accent6">
                      <a:lumMod val="75000"/>
                    </a:schemeClr>
                  </a:solidFill>
                  <a:latin typeface="Arial" pitchFamily="34" charset="0"/>
                  <a:cs typeface="Arial" pitchFamily="34" charset="0"/>
                </a:rPr>
                <a:t>Earned credits		</a:t>
              </a:r>
              <a:endParaRPr lang="en-US" sz="1400" b="1" dirty="0">
                <a:solidFill>
                  <a:schemeClr val="accent6">
                    <a:lumMod val="75000"/>
                  </a:schemeClr>
                </a:solidFill>
                <a:latin typeface="Arial" pitchFamily="34" charset="0"/>
                <a:cs typeface="Arial" pitchFamily="34" charset="0"/>
              </a:endParaRPr>
            </a:p>
            <a:p>
              <a:pPr eaLnBrk="0" hangingPunct="0">
                <a:lnSpc>
                  <a:spcPct val="80000"/>
                </a:lnSpc>
                <a:spcBef>
                  <a:spcPct val="25000"/>
                </a:spcBef>
                <a:tabLst>
                  <a:tab pos="406400" algn="l"/>
                  <a:tab pos="1539875" algn="l"/>
                </a:tabLst>
              </a:pPr>
              <a:r>
                <a:rPr lang="en-US" sz="1400" b="1" dirty="0">
                  <a:solidFill>
                    <a:srgbClr val="0070C0"/>
                  </a:solidFill>
                  <a:latin typeface="Arial" pitchFamily="34" charset="0"/>
                  <a:cs typeface="Arial" pitchFamily="34" charset="0"/>
                </a:rPr>
                <a:t>Accelerated credits</a:t>
              </a:r>
            </a:p>
            <a:p>
              <a:pPr eaLnBrk="0" hangingPunct="0">
                <a:lnSpc>
                  <a:spcPct val="80000"/>
                </a:lnSpc>
                <a:spcBef>
                  <a:spcPts val="900"/>
                </a:spcBef>
                <a:tabLst>
                  <a:tab pos="406400" algn="l"/>
                  <a:tab pos="1539875" algn="l"/>
                </a:tabLst>
              </a:pPr>
              <a:r>
                <a:rPr lang="en-US" sz="1400" b="1" dirty="0">
                  <a:solidFill>
                    <a:srgbClr val="FF0000"/>
                  </a:solidFill>
                  <a:latin typeface="Arial" pitchFamily="34" charset="0"/>
                  <a:cs typeface="Arial" pitchFamily="34" charset="0"/>
                </a:rPr>
                <a:t>Units out of compliance</a:t>
              </a:r>
            </a:p>
            <a:p>
              <a:pPr eaLnBrk="0" hangingPunct="0">
                <a:lnSpc>
                  <a:spcPct val="80000"/>
                </a:lnSpc>
                <a:spcBef>
                  <a:spcPts val="600"/>
                </a:spcBef>
                <a:tabLst>
                  <a:tab pos="406400" algn="l"/>
                  <a:tab pos="1539875" algn="l"/>
                </a:tabLst>
              </a:pPr>
              <a:r>
                <a:rPr lang="en-US" b="1" dirty="0">
                  <a:solidFill>
                    <a:srgbClr val="FF0000"/>
                  </a:solidFill>
                  <a:latin typeface="Arial" pitchFamily="34" charset="0"/>
                  <a:cs typeface="Arial" pitchFamily="34" charset="0"/>
                </a:rPr>
                <a:t>Recapture amount </a:t>
              </a:r>
            </a:p>
          </p:txBody>
        </p:sp>
        <p:sp>
          <p:nvSpPr>
            <p:cNvPr id="294" name="Text Box 2"/>
            <p:cNvSpPr txBox="1">
              <a:spLocks noChangeArrowheads="1"/>
            </p:cNvSpPr>
            <p:nvPr/>
          </p:nvSpPr>
          <p:spPr bwMode="auto">
            <a:xfrm>
              <a:off x="1931880" y="4713548"/>
              <a:ext cx="1403350" cy="1007968"/>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u="sng" dirty="0">
                <a:solidFill>
                  <a:schemeClr val="accent6">
                    <a:lumMod val="75000"/>
                  </a:schemeClr>
                </a:solidFill>
                <a:latin typeface="Arial" pitchFamily="34" charset="0"/>
                <a:cs typeface="Arial" pitchFamily="34" charset="0"/>
              </a:endParaRP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dirty="0">
                <a:solidFill>
                  <a:srgbClr val="0070C0"/>
                </a:solidFill>
                <a:latin typeface="Arial" pitchFamily="34" charset="0"/>
                <a:cs typeface="Arial" pitchFamily="34" charset="0"/>
              </a:endParaRPr>
            </a:p>
            <a:p>
              <a:pPr algn="r" eaLnBrk="0" hangingPunct="0">
                <a:lnSpc>
                  <a:spcPct val="80000"/>
                </a:lnSpc>
                <a:spcBef>
                  <a:spcPct val="25000"/>
                </a:spcBef>
              </a:pPr>
              <a:r>
                <a:rPr lang="en-US" b="1" dirty="0">
                  <a:solidFill>
                    <a:srgbClr val="FF0000"/>
                  </a:solidFill>
                  <a:latin typeface="Arial" pitchFamily="34" charset="0"/>
                  <a:cs typeface="Arial" pitchFamily="34" charset="0"/>
                </a:rPr>
                <a:t>10%</a:t>
              </a:r>
            </a:p>
          </p:txBody>
        </p:sp>
        <p:sp>
          <p:nvSpPr>
            <p:cNvPr id="295" name="Text Box 2"/>
            <p:cNvSpPr txBox="1">
              <a:spLocks noChangeArrowheads="1"/>
            </p:cNvSpPr>
            <p:nvPr/>
          </p:nvSpPr>
          <p:spPr bwMode="auto">
            <a:xfrm>
              <a:off x="3084395" y="4713548"/>
              <a:ext cx="1675261" cy="1007968"/>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u="sng" dirty="0">
                <a:solidFill>
                  <a:schemeClr val="accent6">
                    <a:lumMod val="75000"/>
                  </a:schemeClr>
                </a:solidFill>
                <a:latin typeface="Arial" pitchFamily="34" charset="0"/>
                <a:cs typeface="Arial" pitchFamily="34" charset="0"/>
              </a:endParaRP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dirty="0">
                <a:solidFill>
                  <a:srgbClr val="0070C0"/>
                </a:solidFill>
                <a:latin typeface="Arial" pitchFamily="34" charset="0"/>
                <a:cs typeface="Arial" pitchFamily="34" charset="0"/>
              </a:endParaRPr>
            </a:p>
            <a:p>
              <a:pPr algn="r" eaLnBrk="0" hangingPunct="0">
                <a:lnSpc>
                  <a:spcPct val="80000"/>
                </a:lnSpc>
                <a:spcBef>
                  <a:spcPct val="25000"/>
                </a:spcBef>
              </a:pPr>
              <a:r>
                <a:rPr lang="en-US" b="1" dirty="0">
                  <a:solidFill>
                    <a:srgbClr val="FF0000"/>
                  </a:solidFill>
                  <a:latin typeface="Arial" pitchFamily="34" charset="0"/>
                  <a:cs typeface="Arial" pitchFamily="34" charset="0"/>
                </a:rPr>
                <a:t>6.25%</a:t>
              </a:r>
            </a:p>
          </p:txBody>
        </p:sp>
        <p:cxnSp>
          <p:nvCxnSpPr>
            <p:cNvPr id="298" name="Straight Connector 297"/>
            <p:cNvCxnSpPr/>
            <p:nvPr/>
          </p:nvCxnSpPr>
          <p:spPr>
            <a:xfrm>
              <a:off x="155448" y="5636525"/>
              <a:ext cx="3098391"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3111335" y="5636525"/>
              <a:ext cx="155210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3940632" y="6081806"/>
              <a:ext cx="1118256" cy="264688"/>
            </a:xfrm>
            <a:prstGeom prst="rect">
              <a:avLst/>
            </a:prstGeom>
            <a:noFill/>
          </p:spPr>
          <p:txBody>
            <a:bodyPr wrap="square" rtlCol="0">
              <a:spAutoFit/>
            </a:bodyPr>
            <a:lstStyle/>
            <a:p>
              <a:pPr>
                <a:lnSpc>
                  <a:spcPct val="80000"/>
                </a:lnSpc>
              </a:pPr>
              <a:r>
                <a:rPr lang="en-US" sz="1400" b="1" dirty="0">
                  <a:solidFill>
                    <a:srgbClr val="FF0000"/>
                  </a:solidFill>
                  <a:latin typeface="Arial" pitchFamily="34" charset="0"/>
                  <a:cs typeface="Arial" pitchFamily="34" charset="0"/>
                </a:rPr>
                <a:t>+ Interest</a:t>
              </a:r>
            </a:p>
          </p:txBody>
        </p:sp>
        <p:sp>
          <p:nvSpPr>
            <p:cNvPr id="308" name="TextBox 307"/>
            <p:cNvSpPr txBox="1"/>
            <p:nvPr/>
          </p:nvSpPr>
          <p:spPr>
            <a:xfrm>
              <a:off x="3391978" y="5674737"/>
              <a:ext cx="1367678" cy="338554"/>
            </a:xfrm>
            <a:prstGeom prst="rect">
              <a:avLst/>
            </a:prstGeom>
            <a:noFill/>
          </p:spPr>
          <p:txBody>
            <a:bodyPr wrap="square" rtlCol="0">
              <a:spAutoFit/>
            </a:bodyPr>
            <a:lstStyle/>
            <a:p>
              <a:pPr algn="r">
                <a:lnSpc>
                  <a:spcPct val="80000"/>
                </a:lnSpc>
              </a:pPr>
              <a:r>
                <a:rPr lang="en-US" sz="2000" b="1" dirty="0">
                  <a:solidFill>
                    <a:srgbClr val="FF0000"/>
                  </a:solidFill>
                  <a:latin typeface="Arial" pitchFamily="34" charset="0"/>
                  <a:cs typeface="Arial" pitchFamily="34" charset="0"/>
                </a:rPr>
                <a:t>16,625</a:t>
              </a:r>
            </a:p>
          </p:txBody>
        </p:sp>
        <p:sp>
          <p:nvSpPr>
            <p:cNvPr id="309" name="TextBox 308"/>
            <p:cNvSpPr txBox="1"/>
            <p:nvPr/>
          </p:nvSpPr>
          <p:spPr>
            <a:xfrm>
              <a:off x="1967552" y="5674737"/>
              <a:ext cx="1367678" cy="338554"/>
            </a:xfrm>
            <a:prstGeom prst="rect">
              <a:avLst/>
            </a:prstGeom>
            <a:noFill/>
          </p:spPr>
          <p:txBody>
            <a:bodyPr wrap="square" rtlCol="0">
              <a:spAutoFit/>
            </a:bodyPr>
            <a:lstStyle/>
            <a:p>
              <a:pPr algn="r">
                <a:lnSpc>
                  <a:spcPct val="80000"/>
                </a:lnSpc>
              </a:pPr>
              <a:r>
                <a:rPr lang="en-US" sz="2000" b="1" dirty="0">
                  <a:solidFill>
                    <a:srgbClr val="FF0000"/>
                  </a:solidFill>
                  <a:latin typeface="Arial" pitchFamily="34" charset="0"/>
                  <a:cs typeface="Arial" pitchFamily="34" charset="0"/>
                </a:rPr>
                <a:t>33,250</a:t>
              </a:r>
            </a:p>
          </p:txBody>
        </p:sp>
        <p:sp>
          <p:nvSpPr>
            <p:cNvPr id="310" name="TextBox 309"/>
            <p:cNvSpPr txBox="1"/>
            <p:nvPr/>
          </p:nvSpPr>
          <p:spPr>
            <a:xfrm>
              <a:off x="2906283" y="6046181"/>
              <a:ext cx="1171941" cy="338554"/>
            </a:xfrm>
            <a:prstGeom prst="rect">
              <a:avLst/>
            </a:prstGeom>
            <a:noFill/>
          </p:spPr>
          <p:txBody>
            <a:bodyPr wrap="square" rtlCol="0">
              <a:spAutoFit/>
            </a:bodyPr>
            <a:lstStyle/>
            <a:p>
              <a:pPr algn="r">
                <a:lnSpc>
                  <a:spcPct val="80000"/>
                </a:lnSpc>
              </a:pPr>
              <a:r>
                <a:rPr lang="en-US" sz="2000" b="1" dirty="0">
                  <a:solidFill>
                    <a:srgbClr val="FF0000"/>
                  </a:solidFill>
                  <a:latin typeface="Arial" pitchFamily="34" charset="0"/>
                  <a:cs typeface="Arial" pitchFamily="34" charset="0"/>
                </a:rPr>
                <a:t>$49,875</a:t>
              </a:r>
            </a:p>
          </p:txBody>
        </p:sp>
        <p:sp>
          <p:nvSpPr>
            <p:cNvPr id="331" name="Text Box 2"/>
            <p:cNvSpPr txBox="1">
              <a:spLocks noChangeArrowheads="1"/>
            </p:cNvSpPr>
            <p:nvPr/>
          </p:nvSpPr>
          <p:spPr bwMode="auto">
            <a:xfrm>
              <a:off x="1931880" y="4713548"/>
              <a:ext cx="1403350" cy="717119"/>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$2,500,000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u="sng" dirty="0">
                  <a:solidFill>
                    <a:schemeClr val="accent6">
                      <a:lumMod val="75000"/>
                    </a:schemeClr>
                  </a:solidFill>
                  <a:latin typeface="Arial" pitchFamily="34" charset="0"/>
                  <a:cs typeface="Arial" pitchFamily="34" charset="0"/>
                </a:rPr>
                <a:t>- 2,167,500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dirty="0">
                  <a:solidFill>
                    <a:srgbClr val="0070C0"/>
                  </a:solidFill>
                  <a:latin typeface="Arial" pitchFamily="34" charset="0"/>
                  <a:cs typeface="Arial" pitchFamily="34" charset="0"/>
                </a:rPr>
                <a:t>332,500</a:t>
              </a:r>
            </a:p>
          </p:txBody>
        </p:sp>
        <p:sp>
          <p:nvSpPr>
            <p:cNvPr id="332" name="Text Box 2"/>
            <p:cNvSpPr txBox="1">
              <a:spLocks noChangeArrowheads="1"/>
            </p:cNvSpPr>
            <p:nvPr/>
          </p:nvSpPr>
          <p:spPr bwMode="auto">
            <a:xfrm>
              <a:off x="3084395" y="4713548"/>
              <a:ext cx="1675261" cy="717119"/>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$2,00</a:t>
              </a:r>
              <a:r>
                <a:rPr lang="en-US" sz="1400" b="1" dirty="0">
                  <a:latin typeface="Arial" pitchFamily="34" charset="0"/>
                  <a:cs typeface="Arial" pitchFamily="34" charset="0"/>
                </a:rPr>
                <a:t>0</a:t>
              </a:r>
              <a:r>
                <a:rPr lang="en-US" sz="1400" b="1" dirty="0">
                  <a:solidFill>
                    <a:schemeClr val="tx1"/>
                  </a:solidFill>
                  <a:latin typeface="Arial" pitchFamily="34" charset="0"/>
                  <a:cs typeface="Arial" pitchFamily="34" charset="0"/>
                </a:rPr>
                <a:t>,000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u="sng" dirty="0">
                  <a:solidFill>
                    <a:schemeClr val="accent6">
                      <a:lumMod val="75000"/>
                    </a:schemeClr>
                  </a:solidFill>
                  <a:latin typeface="Arial" pitchFamily="34" charset="0"/>
                  <a:cs typeface="Arial" pitchFamily="34" charset="0"/>
                </a:rPr>
                <a:t>- 1,734,000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dirty="0">
                  <a:solidFill>
                    <a:srgbClr val="0070C0"/>
                  </a:solidFill>
                  <a:latin typeface="Arial" pitchFamily="34" charset="0"/>
                  <a:cs typeface="Arial" pitchFamily="34" charset="0"/>
                </a:rPr>
                <a:t>266,000</a:t>
              </a:r>
            </a:p>
          </p:txBody>
        </p:sp>
      </p:grpSp>
      <p:grpSp>
        <p:nvGrpSpPr>
          <p:cNvPr id="377" name="Group 376"/>
          <p:cNvGrpSpPr/>
          <p:nvPr/>
        </p:nvGrpSpPr>
        <p:grpSpPr>
          <a:xfrm>
            <a:off x="4709758" y="3048000"/>
            <a:ext cx="5043842" cy="2514600"/>
            <a:chOff x="4709758" y="3048000"/>
            <a:chExt cx="5043842" cy="2514600"/>
          </a:xfrm>
        </p:grpSpPr>
        <p:grpSp>
          <p:nvGrpSpPr>
            <p:cNvPr id="378" name="Group 377"/>
            <p:cNvGrpSpPr/>
            <p:nvPr/>
          </p:nvGrpSpPr>
          <p:grpSpPr>
            <a:xfrm>
              <a:off x="4709758" y="3098282"/>
              <a:ext cx="650759" cy="1117768"/>
              <a:chOff x="4709758" y="3098282"/>
              <a:chExt cx="650759" cy="1117768"/>
            </a:xfrm>
          </p:grpSpPr>
          <p:sp>
            <p:nvSpPr>
              <p:cNvPr id="380" name="Rounded Rectangle 379"/>
              <p:cNvSpPr/>
              <p:nvPr/>
            </p:nvSpPr>
            <p:spPr>
              <a:xfrm rot="16200000">
                <a:off x="4484808" y="3340341"/>
                <a:ext cx="1117768" cy="633650"/>
              </a:xfrm>
              <a:prstGeom prst="roundRect">
                <a:avLst>
                  <a:gd name="adj" fmla="val 17840"/>
                </a:avLst>
              </a:prstGeom>
              <a:solidFill>
                <a:srgbClr val="E6E6E6"/>
              </a:solidFill>
              <a:ln w="53975">
                <a:solidFill>
                  <a:srgbClr val="1E449A"/>
                </a:solidFill>
              </a:ln>
              <a:effectLst>
                <a:outerShdw blurRad="50800" dist="38100" dir="2700000" algn="tl" rotWithShape="0">
                  <a:prstClr val="black">
                    <a:alpha val="40000"/>
                  </a:prstClr>
                </a:outerShdw>
              </a:effectLst>
              <a:scene3d>
                <a:camera prst="orthographicFront"/>
                <a:lightRig rig="threePt" dir="t"/>
              </a:scene3d>
              <a:sp3d>
                <a:bevelT w="133350" h="1143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1" name="TextBox 380"/>
              <p:cNvSpPr txBox="1"/>
              <p:nvPr/>
            </p:nvSpPr>
            <p:spPr>
              <a:xfrm rot="16200000">
                <a:off x="4368345" y="3503277"/>
                <a:ext cx="990604" cy="307777"/>
              </a:xfrm>
              <a:prstGeom prst="rect">
                <a:avLst/>
              </a:prstGeom>
              <a:noFill/>
            </p:spPr>
            <p:txBody>
              <a:bodyPr wrap="square" rtlCol="0">
                <a:spAutoFit/>
              </a:bodyPr>
              <a:lstStyle/>
              <a:p>
                <a:pPr algn="ctr"/>
                <a:r>
                  <a:rPr lang="en-US" sz="1400" dirty="0">
                    <a:solidFill>
                      <a:srgbClr val="1E449A"/>
                    </a:solidFill>
                  </a:rPr>
                  <a:t>Building A</a:t>
                </a:r>
              </a:p>
            </p:txBody>
          </p:sp>
        </p:grpSp>
        <p:sp>
          <p:nvSpPr>
            <p:cNvPr id="379" name="Rounded Rectangle 378"/>
            <p:cNvSpPr/>
            <p:nvPr/>
          </p:nvSpPr>
          <p:spPr>
            <a:xfrm>
              <a:off x="5029200" y="3048000"/>
              <a:ext cx="4724400" cy="2514600"/>
            </a:xfrm>
            <a:prstGeom prst="roundRect">
              <a:avLst>
                <a:gd name="adj" fmla="val 4928"/>
              </a:avLst>
            </a:prstGeom>
            <a:solidFill>
              <a:schemeClr val="bg1"/>
            </a:solidFill>
            <a:ln w="88900">
              <a:solidFill>
                <a:srgbClr val="1E449A"/>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0" name="Rectangle 50"/>
          <p:cNvSpPr>
            <a:spLocks noChangeArrowheads="1"/>
          </p:cNvSpPr>
          <p:nvPr/>
        </p:nvSpPr>
        <p:spPr bwMode="auto">
          <a:xfrm>
            <a:off x="5410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22" name="Rectangle 50"/>
          <p:cNvSpPr>
            <a:spLocks noChangeArrowheads="1"/>
          </p:cNvSpPr>
          <p:nvPr/>
        </p:nvSpPr>
        <p:spPr bwMode="auto">
          <a:xfrm>
            <a:off x="5410200" y="4334517"/>
            <a:ext cx="228600" cy="544285"/>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23" name="Rectangle 50"/>
          <p:cNvSpPr>
            <a:spLocks noChangeArrowheads="1"/>
          </p:cNvSpPr>
          <p:nvPr/>
        </p:nvSpPr>
        <p:spPr bwMode="auto">
          <a:xfrm>
            <a:off x="58674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24" name="Rectangle 50"/>
          <p:cNvSpPr>
            <a:spLocks noChangeArrowheads="1"/>
          </p:cNvSpPr>
          <p:nvPr/>
        </p:nvSpPr>
        <p:spPr bwMode="auto">
          <a:xfrm>
            <a:off x="56388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25" name="Rectangle 50"/>
          <p:cNvSpPr>
            <a:spLocks noChangeArrowheads="1"/>
          </p:cNvSpPr>
          <p:nvPr/>
        </p:nvSpPr>
        <p:spPr bwMode="auto">
          <a:xfrm>
            <a:off x="5638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schemeClr val="accent6">
                  <a:lumMod val="50000"/>
                </a:schemeClr>
              </a:solidFill>
            </a:endParaRPr>
          </a:p>
        </p:txBody>
      </p:sp>
      <p:sp>
        <p:nvSpPr>
          <p:cNvPr id="126" name="Rectangle 50"/>
          <p:cNvSpPr>
            <a:spLocks noChangeArrowheads="1"/>
          </p:cNvSpPr>
          <p:nvPr/>
        </p:nvSpPr>
        <p:spPr bwMode="auto">
          <a:xfrm>
            <a:off x="5867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27" name="Rectangle 50"/>
          <p:cNvSpPr>
            <a:spLocks noChangeArrowheads="1"/>
          </p:cNvSpPr>
          <p:nvPr/>
        </p:nvSpPr>
        <p:spPr bwMode="auto">
          <a:xfrm>
            <a:off x="5410200" y="3735803"/>
            <a:ext cx="228600" cy="1143000"/>
          </a:xfrm>
          <a:prstGeom prst="rect">
            <a:avLst/>
          </a:prstGeom>
          <a:noFill/>
          <a:ln w="22225">
            <a:solidFill>
              <a:schemeClr val="tx1"/>
            </a:solidFill>
            <a:prstDash val="sysDash"/>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28" name="Text Box 54"/>
          <p:cNvSpPr txBox="1">
            <a:spLocks noChangeArrowheads="1"/>
          </p:cNvSpPr>
          <p:nvPr/>
        </p:nvSpPr>
        <p:spPr bwMode="auto">
          <a:xfrm rot="16200000">
            <a:off x="5410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29" name="Text Box 54"/>
          <p:cNvSpPr txBox="1">
            <a:spLocks noChangeArrowheads="1"/>
          </p:cNvSpPr>
          <p:nvPr/>
        </p:nvSpPr>
        <p:spPr bwMode="auto">
          <a:xfrm rot="16200000">
            <a:off x="5638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30" name="Text Box 54"/>
          <p:cNvSpPr txBox="1">
            <a:spLocks noChangeArrowheads="1"/>
          </p:cNvSpPr>
          <p:nvPr/>
        </p:nvSpPr>
        <p:spPr bwMode="auto">
          <a:xfrm rot="16200000">
            <a:off x="54609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131" name="Text Box 54"/>
          <p:cNvSpPr txBox="1">
            <a:spLocks noChangeArrowheads="1"/>
          </p:cNvSpPr>
          <p:nvPr/>
        </p:nvSpPr>
        <p:spPr bwMode="auto">
          <a:xfrm rot="16200000">
            <a:off x="56895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132" name="Text Box 54"/>
          <p:cNvSpPr txBox="1">
            <a:spLocks noChangeArrowheads="1"/>
          </p:cNvSpPr>
          <p:nvPr/>
        </p:nvSpPr>
        <p:spPr bwMode="auto">
          <a:xfrm rot="16200000">
            <a:off x="5167122" y="4478658"/>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120k</a:t>
            </a:r>
          </a:p>
        </p:txBody>
      </p:sp>
      <p:sp>
        <p:nvSpPr>
          <p:cNvPr id="134" name="Rectangle 50"/>
          <p:cNvSpPr>
            <a:spLocks noChangeArrowheads="1"/>
          </p:cNvSpPr>
          <p:nvPr/>
        </p:nvSpPr>
        <p:spPr bwMode="auto">
          <a:xfrm>
            <a:off x="60960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35" name="Rectangle 50"/>
          <p:cNvSpPr>
            <a:spLocks noChangeArrowheads="1"/>
          </p:cNvSpPr>
          <p:nvPr/>
        </p:nvSpPr>
        <p:spPr bwMode="auto">
          <a:xfrm>
            <a:off x="60960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36" name="Rectangle 50"/>
          <p:cNvSpPr>
            <a:spLocks noChangeArrowheads="1"/>
          </p:cNvSpPr>
          <p:nvPr/>
        </p:nvSpPr>
        <p:spPr bwMode="auto">
          <a:xfrm>
            <a:off x="63246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37" name="Rectangle 50"/>
          <p:cNvSpPr>
            <a:spLocks noChangeArrowheads="1"/>
          </p:cNvSpPr>
          <p:nvPr/>
        </p:nvSpPr>
        <p:spPr bwMode="auto">
          <a:xfrm>
            <a:off x="63246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38" name="Rectangle 50"/>
          <p:cNvSpPr>
            <a:spLocks noChangeArrowheads="1"/>
          </p:cNvSpPr>
          <p:nvPr/>
        </p:nvSpPr>
        <p:spPr bwMode="auto">
          <a:xfrm>
            <a:off x="65532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39" name="Rectangle 50"/>
          <p:cNvSpPr>
            <a:spLocks noChangeArrowheads="1"/>
          </p:cNvSpPr>
          <p:nvPr/>
        </p:nvSpPr>
        <p:spPr bwMode="auto">
          <a:xfrm>
            <a:off x="6553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40" name="Rectangle 50"/>
          <p:cNvSpPr>
            <a:spLocks noChangeArrowheads="1"/>
          </p:cNvSpPr>
          <p:nvPr/>
        </p:nvSpPr>
        <p:spPr bwMode="auto">
          <a:xfrm>
            <a:off x="67818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41" name="Rectangle 50"/>
          <p:cNvSpPr>
            <a:spLocks noChangeArrowheads="1"/>
          </p:cNvSpPr>
          <p:nvPr/>
        </p:nvSpPr>
        <p:spPr bwMode="auto">
          <a:xfrm>
            <a:off x="6781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42" name="Rectangle 50"/>
          <p:cNvSpPr>
            <a:spLocks noChangeArrowheads="1"/>
          </p:cNvSpPr>
          <p:nvPr/>
        </p:nvSpPr>
        <p:spPr bwMode="auto">
          <a:xfrm>
            <a:off x="70104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43" name="Rectangle 50"/>
          <p:cNvSpPr>
            <a:spLocks noChangeArrowheads="1"/>
          </p:cNvSpPr>
          <p:nvPr/>
        </p:nvSpPr>
        <p:spPr bwMode="auto">
          <a:xfrm>
            <a:off x="7010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44" name="Rectangle 50"/>
          <p:cNvSpPr>
            <a:spLocks noChangeArrowheads="1"/>
          </p:cNvSpPr>
          <p:nvPr/>
        </p:nvSpPr>
        <p:spPr bwMode="auto">
          <a:xfrm>
            <a:off x="72390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45" name="Rectangle 50"/>
          <p:cNvSpPr>
            <a:spLocks noChangeArrowheads="1"/>
          </p:cNvSpPr>
          <p:nvPr/>
        </p:nvSpPr>
        <p:spPr bwMode="auto">
          <a:xfrm>
            <a:off x="72390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46" name="Text Box 54"/>
          <p:cNvSpPr txBox="1">
            <a:spLocks noChangeArrowheads="1"/>
          </p:cNvSpPr>
          <p:nvPr/>
        </p:nvSpPr>
        <p:spPr bwMode="auto">
          <a:xfrm rot="16200000">
            <a:off x="5867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47" name="Text Box 54"/>
          <p:cNvSpPr txBox="1">
            <a:spLocks noChangeArrowheads="1"/>
          </p:cNvSpPr>
          <p:nvPr/>
        </p:nvSpPr>
        <p:spPr bwMode="auto">
          <a:xfrm rot="16200000">
            <a:off x="6095937" y="4343464"/>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48" name="Text Box 54"/>
          <p:cNvSpPr txBox="1">
            <a:spLocks noChangeArrowheads="1"/>
          </p:cNvSpPr>
          <p:nvPr/>
        </p:nvSpPr>
        <p:spPr bwMode="auto">
          <a:xfrm rot="16200000">
            <a:off x="63245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49" name="Text Box 54"/>
          <p:cNvSpPr txBox="1">
            <a:spLocks noChangeArrowheads="1"/>
          </p:cNvSpPr>
          <p:nvPr/>
        </p:nvSpPr>
        <p:spPr bwMode="auto">
          <a:xfrm rot="16200000">
            <a:off x="6781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50" name="Text Box 54"/>
          <p:cNvSpPr txBox="1">
            <a:spLocks noChangeArrowheads="1"/>
          </p:cNvSpPr>
          <p:nvPr/>
        </p:nvSpPr>
        <p:spPr bwMode="auto">
          <a:xfrm rot="16200000">
            <a:off x="6553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51" name="Text Box 54"/>
          <p:cNvSpPr txBox="1">
            <a:spLocks noChangeArrowheads="1"/>
          </p:cNvSpPr>
          <p:nvPr/>
        </p:nvSpPr>
        <p:spPr bwMode="auto">
          <a:xfrm rot="16200000">
            <a:off x="7010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328" name="Rectangle 327"/>
          <p:cNvSpPr/>
          <p:nvPr/>
        </p:nvSpPr>
        <p:spPr>
          <a:xfrm>
            <a:off x="5395785" y="4114799"/>
            <a:ext cx="2071815" cy="7620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 Box 54"/>
          <p:cNvSpPr txBox="1">
            <a:spLocks noChangeArrowheads="1"/>
          </p:cNvSpPr>
          <p:nvPr/>
        </p:nvSpPr>
        <p:spPr bwMode="auto">
          <a:xfrm rot="16200000">
            <a:off x="5918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153" name="Text Box 54"/>
          <p:cNvSpPr txBox="1">
            <a:spLocks noChangeArrowheads="1"/>
          </p:cNvSpPr>
          <p:nvPr/>
        </p:nvSpPr>
        <p:spPr bwMode="auto">
          <a:xfrm rot="16200000">
            <a:off x="61467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154" name="Text Box 54"/>
          <p:cNvSpPr txBox="1">
            <a:spLocks noChangeArrowheads="1"/>
          </p:cNvSpPr>
          <p:nvPr/>
        </p:nvSpPr>
        <p:spPr bwMode="auto">
          <a:xfrm rot="16200000">
            <a:off x="63753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121" name="Rectangle 120"/>
          <p:cNvSpPr>
            <a:spLocks noChangeArrowheads="1"/>
          </p:cNvSpPr>
          <p:nvPr/>
        </p:nvSpPr>
        <p:spPr bwMode="auto">
          <a:xfrm>
            <a:off x="5410200" y="4071256"/>
            <a:ext cx="228600" cy="272143"/>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55" name="Text Box 54"/>
          <p:cNvSpPr txBox="1">
            <a:spLocks noChangeArrowheads="1"/>
          </p:cNvSpPr>
          <p:nvPr/>
        </p:nvSpPr>
        <p:spPr bwMode="auto">
          <a:xfrm rot="16200000">
            <a:off x="66039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156" name="Text Box 54"/>
          <p:cNvSpPr txBox="1">
            <a:spLocks noChangeArrowheads="1"/>
          </p:cNvSpPr>
          <p:nvPr/>
        </p:nvSpPr>
        <p:spPr bwMode="auto">
          <a:xfrm rot="16200000">
            <a:off x="68325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157" name="Text Box 54"/>
          <p:cNvSpPr txBox="1">
            <a:spLocks noChangeArrowheads="1"/>
          </p:cNvSpPr>
          <p:nvPr/>
        </p:nvSpPr>
        <p:spPr bwMode="auto">
          <a:xfrm rot="16200000">
            <a:off x="7061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grpSp>
        <p:nvGrpSpPr>
          <p:cNvPr id="351" name="Group 350"/>
          <p:cNvGrpSpPr/>
          <p:nvPr/>
        </p:nvGrpSpPr>
        <p:grpSpPr>
          <a:xfrm>
            <a:off x="7469500" y="3626062"/>
            <a:ext cx="253916" cy="1250737"/>
            <a:chOff x="6096000" y="3626062"/>
            <a:chExt cx="253916" cy="1250737"/>
          </a:xfrm>
        </p:grpSpPr>
        <p:sp>
          <p:nvSpPr>
            <p:cNvPr id="352" name="Rectangle 50"/>
            <p:cNvSpPr>
              <a:spLocks noChangeArrowheads="1"/>
            </p:cNvSpPr>
            <p:nvPr/>
          </p:nvSpPr>
          <p:spPr bwMode="auto">
            <a:xfrm>
              <a:off x="6096000" y="3733799"/>
              <a:ext cx="228600" cy="381000"/>
            </a:xfrm>
            <a:prstGeom prst="rect">
              <a:avLst/>
            </a:prstGeom>
            <a:solidFill>
              <a:schemeClr val="bg1">
                <a:lumMod val="75000"/>
                <a:alpha val="65000"/>
              </a:schemeClr>
            </a:solidFill>
            <a:ln w="22225">
              <a:solidFill>
                <a:schemeClr val="tx1">
                  <a:lumMod val="65000"/>
                  <a:lumOff val="35000"/>
                  <a:alpha val="60000"/>
                </a:schemeClr>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353" name="Rectangle 50"/>
            <p:cNvSpPr>
              <a:spLocks noChangeArrowheads="1"/>
            </p:cNvSpPr>
            <p:nvPr/>
          </p:nvSpPr>
          <p:spPr bwMode="auto">
            <a:xfrm>
              <a:off x="6096000" y="4114799"/>
              <a:ext cx="228600" cy="762000"/>
            </a:xfrm>
            <a:prstGeom prst="rect">
              <a:avLst/>
            </a:prstGeom>
            <a:solidFill>
              <a:schemeClr val="bg1">
                <a:lumMod val="75000"/>
                <a:alpha val="65000"/>
              </a:schemeClr>
            </a:solidFill>
            <a:ln w="22225">
              <a:solidFill>
                <a:schemeClr val="tx1">
                  <a:lumMod val="65000"/>
                  <a:lumOff val="35000"/>
                  <a:alpha val="60000"/>
                </a:schemeClr>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354" name="Text Box 54"/>
            <p:cNvSpPr txBox="1">
              <a:spLocks noChangeArrowheads="1"/>
            </p:cNvSpPr>
            <p:nvPr/>
          </p:nvSpPr>
          <p:spPr bwMode="auto">
            <a:xfrm rot="16200000">
              <a:off x="5867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chemeClr val="tx1">
                      <a:lumMod val="50000"/>
                      <a:lumOff val="50000"/>
                      <a:alpha val="65000"/>
                    </a:schemeClr>
                  </a:solidFill>
                  <a:latin typeface="Arial" pitchFamily="34" charset="0"/>
                  <a:cs typeface="Arial" pitchFamily="34" charset="0"/>
                </a:rPr>
                <a:t>160k</a:t>
              </a:r>
            </a:p>
          </p:txBody>
        </p:sp>
        <p:sp>
          <p:nvSpPr>
            <p:cNvPr id="355" name="Text Box 54"/>
            <p:cNvSpPr txBox="1">
              <a:spLocks noChangeArrowheads="1"/>
            </p:cNvSpPr>
            <p:nvPr/>
          </p:nvSpPr>
          <p:spPr bwMode="auto">
            <a:xfrm rot="16200000">
              <a:off x="5918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chemeClr val="tx1">
                      <a:lumMod val="50000"/>
                      <a:lumOff val="50000"/>
                      <a:alpha val="65000"/>
                    </a:schemeClr>
                  </a:solidFill>
                  <a:latin typeface="Arial" pitchFamily="34" charset="0"/>
                  <a:cs typeface="Arial" pitchFamily="34" charset="0"/>
                </a:rPr>
                <a:t>80k</a:t>
              </a:r>
            </a:p>
          </p:txBody>
        </p:sp>
      </p:grpSp>
      <p:sp>
        <p:nvSpPr>
          <p:cNvPr id="158" name="Rectangle 157" hidden="1"/>
          <p:cNvSpPr/>
          <p:nvPr/>
        </p:nvSpPr>
        <p:spPr>
          <a:xfrm>
            <a:off x="7346592" y="3886200"/>
            <a:ext cx="457200" cy="728340"/>
          </a:xfrm>
          <a:prstGeom prst="rect">
            <a:avLst/>
          </a:prstGeom>
          <a:noFill/>
        </p:spPr>
        <p:txBody>
          <a:bodyPr wrap="none" lIns="91440" tIns="45720" rIns="91440" bIns="45720">
            <a:noAutofit/>
            <a:scene3d>
              <a:camera prst="orthographicFront">
                <a:rot lat="0" lon="0" rev="0"/>
              </a:camera>
              <a:lightRig rig="threePt" dir="t"/>
            </a:scene3d>
            <a:sp3d>
              <a:bevelT w="0" h="0"/>
              <a:extrusionClr>
                <a:srgbClr val="00B050"/>
              </a:extrusionClr>
            </a:sp3d>
          </a:bodyPr>
          <a:lstStyle/>
          <a:p>
            <a:pPr algn="ctr" fontAlgn="base">
              <a:spcBef>
                <a:spcPct val="0"/>
              </a:spcBef>
              <a:spcAft>
                <a:spcPct val="0"/>
              </a:spcAft>
            </a:pPr>
            <a:r>
              <a:rPr lang="en-US" sz="5400" b="1" spc="-300" dirty="0">
                <a:ln w="12700" cmpd="sng">
                  <a:solidFill>
                    <a:srgbClr val="540800"/>
                  </a:solidFill>
                  <a:prstDash val="solid"/>
                  <a:miter lim="800000"/>
                </a:ln>
                <a:gradFill rotWithShape="1">
                  <a:gsLst>
                    <a:gs pos="0">
                      <a:srgbClr val="FF0000"/>
                    </a:gs>
                    <a:gs pos="35000">
                      <a:srgbClr val="FF4343"/>
                    </a:gs>
                    <a:gs pos="50000">
                      <a:srgbClr val="FF4343"/>
                    </a:gs>
                    <a:gs pos="80000">
                      <a:srgbClr val="FF0000"/>
                    </a:gs>
                    <a:gs pos="100000">
                      <a:srgbClr val="FF0000"/>
                    </a:gs>
                  </a:gsLst>
                  <a:lin ang="5400000"/>
                </a:gradFill>
                <a:effectLst>
                  <a:outerShdw blurRad="38100" dist="25400" dir="1800000" algn="tl" rotWithShape="0">
                    <a:prstClr val="black">
                      <a:alpha val="75000"/>
                    </a:prstClr>
                  </a:outerShdw>
                </a:effectLst>
                <a:latin typeface="Century Schoolbook" pitchFamily="18" charset="0"/>
              </a:rPr>
              <a:t>!</a:t>
            </a:r>
          </a:p>
        </p:txBody>
      </p:sp>
      <p:grpSp>
        <p:nvGrpSpPr>
          <p:cNvPr id="159" name="Group 579"/>
          <p:cNvGrpSpPr/>
          <p:nvPr/>
        </p:nvGrpSpPr>
        <p:grpSpPr>
          <a:xfrm>
            <a:off x="5257800" y="4876799"/>
            <a:ext cx="4040580" cy="502553"/>
            <a:chOff x="4485903" y="5896098"/>
            <a:chExt cx="4040580" cy="502553"/>
          </a:xfrm>
        </p:grpSpPr>
        <p:sp>
          <p:nvSpPr>
            <p:cNvPr id="160" name="Text Box 35"/>
            <p:cNvSpPr txBox="1">
              <a:spLocks noChangeArrowheads="1"/>
            </p:cNvSpPr>
            <p:nvPr/>
          </p:nvSpPr>
          <p:spPr bwMode="auto">
            <a:xfrm>
              <a:off x="6638902"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10</a:t>
              </a:r>
            </a:p>
          </p:txBody>
        </p:sp>
        <p:sp>
          <p:nvSpPr>
            <p:cNvPr id="161" name="Text Box 37"/>
            <p:cNvSpPr txBox="1">
              <a:spLocks noChangeArrowheads="1"/>
            </p:cNvSpPr>
            <p:nvPr/>
          </p:nvSpPr>
          <p:spPr bwMode="auto">
            <a:xfrm>
              <a:off x="6411133"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9</a:t>
              </a:r>
            </a:p>
          </p:txBody>
        </p:sp>
        <p:sp>
          <p:nvSpPr>
            <p:cNvPr id="162" name="Text Box 39"/>
            <p:cNvSpPr txBox="1">
              <a:spLocks noChangeArrowheads="1"/>
            </p:cNvSpPr>
            <p:nvPr/>
          </p:nvSpPr>
          <p:spPr bwMode="auto">
            <a:xfrm>
              <a:off x="618336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8</a:t>
              </a:r>
            </a:p>
          </p:txBody>
        </p:sp>
        <p:sp>
          <p:nvSpPr>
            <p:cNvPr id="163" name="Text Box 41"/>
            <p:cNvSpPr txBox="1">
              <a:spLocks noChangeArrowheads="1"/>
            </p:cNvSpPr>
            <p:nvPr/>
          </p:nvSpPr>
          <p:spPr bwMode="auto">
            <a:xfrm>
              <a:off x="595559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7</a:t>
              </a:r>
            </a:p>
          </p:txBody>
        </p:sp>
        <p:sp>
          <p:nvSpPr>
            <p:cNvPr id="164" name="Text Box 43"/>
            <p:cNvSpPr txBox="1">
              <a:spLocks noChangeArrowheads="1"/>
            </p:cNvSpPr>
            <p:nvPr/>
          </p:nvSpPr>
          <p:spPr bwMode="auto">
            <a:xfrm>
              <a:off x="5727826"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6</a:t>
              </a:r>
            </a:p>
          </p:txBody>
        </p:sp>
        <p:sp>
          <p:nvSpPr>
            <p:cNvPr id="165" name="Text Box 45"/>
            <p:cNvSpPr txBox="1">
              <a:spLocks noChangeArrowheads="1"/>
            </p:cNvSpPr>
            <p:nvPr/>
          </p:nvSpPr>
          <p:spPr bwMode="auto">
            <a:xfrm>
              <a:off x="5500057"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5</a:t>
              </a:r>
            </a:p>
          </p:txBody>
        </p:sp>
        <p:sp>
          <p:nvSpPr>
            <p:cNvPr id="166" name="Text Box 47"/>
            <p:cNvSpPr txBox="1">
              <a:spLocks noChangeArrowheads="1"/>
            </p:cNvSpPr>
            <p:nvPr/>
          </p:nvSpPr>
          <p:spPr bwMode="auto">
            <a:xfrm>
              <a:off x="5272288" y="5911237"/>
              <a:ext cx="342900" cy="283464"/>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4</a:t>
              </a:r>
            </a:p>
          </p:txBody>
        </p:sp>
        <p:sp>
          <p:nvSpPr>
            <p:cNvPr id="167" name="Text Box 49"/>
            <p:cNvSpPr txBox="1">
              <a:spLocks noChangeArrowheads="1"/>
            </p:cNvSpPr>
            <p:nvPr/>
          </p:nvSpPr>
          <p:spPr bwMode="auto">
            <a:xfrm>
              <a:off x="504368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3</a:t>
              </a:r>
            </a:p>
          </p:txBody>
        </p:sp>
        <p:sp>
          <p:nvSpPr>
            <p:cNvPr id="168" name="Text Box 51"/>
            <p:cNvSpPr txBox="1">
              <a:spLocks noChangeArrowheads="1"/>
            </p:cNvSpPr>
            <p:nvPr/>
          </p:nvSpPr>
          <p:spPr bwMode="auto">
            <a:xfrm>
              <a:off x="480485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2</a:t>
              </a:r>
            </a:p>
          </p:txBody>
        </p:sp>
        <p:sp>
          <p:nvSpPr>
            <p:cNvPr id="169" name="Text Box 53"/>
            <p:cNvSpPr txBox="1">
              <a:spLocks noChangeArrowheads="1"/>
            </p:cNvSpPr>
            <p:nvPr/>
          </p:nvSpPr>
          <p:spPr bwMode="auto">
            <a:xfrm>
              <a:off x="6866671"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11</a:t>
              </a:r>
            </a:p>
          </p:txBody>
        </p:sp>
        <p:sp>
          <p:nvSpPr>
            <p:cNvPr id="170" name="Text Box 54"/>
            <p:cNvSpPr txBox="1">
              <a:spLocks noChangeArrowheads="1"/>
            </p:cNvSpPr>
            <p:nvPr/>
          </p:nvSpPr>
          <p:spPr bwMode="auto">
            <a:xfrm>
              <a:off x="45773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a:t>
              </a:r>
            </a:p>
          </p:txBody>
        </p:sp>
        <p:sp>
          <p:nvSpPr>
            <p:cNvPr id="171" name="TextBox 170"/>
            <p:cNvSpPr txBox="1"/>
            <p:nvPr/>
          </p:nvSpPr>
          <p:spPr>
            <a:xfrm>
              <a:off x="6009904" y="6121651"/>
              <a:ext cx="685800" cy="277000"/>
            </a:xfrm>
            <a:prstGeom prst="rect">
              <a:avLst/>
            </a:prstGeom>
            <a:noFill/>
          </p:spPr>
          <p:txBody>
            <a:bodyPr wrap="square" rtlCol="0">
              <a:spAutoFit/>
            </a:bodyPr>
            <a:lstStyle/>
            <a:p>
              <a:pPr algn="ctr" fontAlgn="base">
                <a:spcBef>
                  <a:spcPct val="0"/>
                </a:spcBef>
                <a:spcAft>
                  <a:spcPct val="0"/>
                </a:spcAft>
              </a:pPr>
              <a:r>
                <a:rPr lang="en-US" sz="1200" b="1" dirty="0">
                  <a:solidFill>
                    <a:prstClr val="black"/>
                  </a:solidFill>
                  <a:latin typeface="Arial" pitchFamily="34" charset="0"/>
                  <a:cs typeface="Arial" pitchFamily="34" charset="0"/>
                </a:rPr>
                <a:t>Year</a:t>
              </a:r>
            </a:p>
          </p:txBody>
        </p:sp>
        <p:sp>
          <p:nvSpPr>
            <p:cNvPr id="172" name="Text Box 53"/>
            <p:cNvSpPr txBox="1">
              <a:spLocks noChangeArrowheads="1"/>
            </p:cNvSpPr>
            <p:nvPr/>
          </p:nvSpPr>
          <p:spPr bwMode="auto">
            <a:xfrm>
              <a:off x="7094440"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12</a:t>
              </a:r>
            </a:p>
          </p:txBody>
        </p:sp>
        <p:sp>
          <p:nvSpPr>
            <p:cNvPr id="173" name="Text Box 53"/>
            <p:cNvSpPr txBox="1">
              <a:spLocks noChangeArrowheads="1"/>
            </p:cNvSpPr>
            <p:nvPr/>
          </p:nvSpPr>
          <p:spPr bwMode="auto">
            <a:xfrm>
              <a:off x="7322209"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13</a:t>
              </a:r>
            </a:p>
          </p:txBody>
        </p:sp>
        <p:sp>
          <p:nvSpPr>
            <p:cNvPr id="174" name="Text Box 53"/>
            <p:cNvSpPr txBox="1">
              <a:spLocks noChangeArrowheads="1"/>
            </p:cNvSpPr>
            <p:nvPr/>
          </p:nvSpPr>
          <p:spPr bwMode="auto">
            <a:xfrm>
              <a:off x="754997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14</a:t>
              </a:r>
            </a:p>
          </p:txBody>
        </p:sp>
        <p:sp>
          <p:nvSpPr>
            <p:cNvPr id="175" name="Text Box 53"/>
            <p:cNvSpPr txBox="1">
              <a:spLocks noChangeArrowheads="1"/>
            </p:cNvSpPr>
            <p:nvPr/>
          </p:nvSpPr>
          <p:spPr bwMode="auto">
            <a:xfrm>
              <a:off x="77777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15</a:t>
              </a:r>
            </a:p>
          </p:txBody>
        </p:sp>
        <p:sp>
          <p:nvSpPr>
            <p:cNvPr id="176" name="Line 55"/>
            <p:cNvSpPr>
              <a:spLocks noChangeShapeType="1"/>
            </p:cNvSpPr>
            <p:nvPr/>
          </p:nvSpPr>
          <p:spPr bwMode="auto">
            <a:xfrm>
              <a:off x="4485903" y="5896098"/>
              <a:ext cx="4040580" cy="0"/>
            </a:xfrm>
            <a:prstGeom prst="line">
              <a:avLst/>
            </a:prstGeom>
            <a:noFill/>
            <a:ln w="69850">
              <a:solidFill>
                <a:schemeClr val="tx1"/>
              </a:solidFill>
              <a:round/>
              <a:headEnd/>
              <a:tailEnd/>
            </a:ln>
          </p:spPr>
          <p:txBody>
            <a:bodyPr/>
            <a:lstStyle/>
            <a:p>
              <a:pPr algn="ctr" fontAlgn="base">
                <a:spcBef>
                  <a:spcPct val="0"/>
                </a:spcBef>
                <a:spcAft>
                  <a:spcPct val="0"/>
                </a:spcAft>
              </a:pPr>
              <a:endParaRPr lang="en-US" sz="1100" dirty="0">
                <a:solidFill>
                  <a:prstClr val="black"/>
                </a:solidFill>
                <a:latin typeface="Arial" pitchFamily="34" charset="0"/>
                <a:cs typeface="Arial" pitchFamily="34" charset="0"/>
              </a:endParaRPr>
            </a:p>
          </p:txBody>
        </p:sp>
      </p:grpSp>
      <p:sp>
        <p:nvSpPr>
          <p:cNvPr id="177" name="Freeform 176"/>
          <p:cNvSpPr>
            <a:spLocks/>
          </p:cNvSpPr>
          <p:nvPr/>
        </p:nvSpPr>
        <p:spPr>
          <a:xfrm>
            <a:off x="5413248" y="3729037"/>
            <a:ext cx="2057400" cy="612648"/>
          </a:xfrm>
          <a:custGeom>
            <a:avLst/>
            <a:gdLst>
              <a:gd name="connsiteX0" fmla="*/ 0 w 8715375"/>
              <a:gd name="connsiteY0" fmla="*/ 1428750 h 2586037"/>
              <a:gd name="connsiteX1" fmla="*/ 957262 w 8715375"/>
              <a:gd name="connsiteY1" fmla="*/ 1428750 h 2586037"/>
              <a:gd name="connsiteX2" fmla="*/ 971550 w 8715375"/>
              <a:gd name="connsiteY2" fmla="*/ 0 h 2586037"/>
              <a:gd name="connsiteX3" fmla="*/ 8715375 w 8715375"/>
              <a:gd name="connsiteY3" fmla="*/ 0 h 2586037"/>
              <a:gd name="connsiteX4" fmla="*/ 8715375 w 8715375"/>
              <a:gd name="connsiteY4" fmla="*/ 1614487 h 2586037"/>
              <a:gd name="connsiteX5" fmla="*/ 971550 w 8715375"/>
              <a:gd name="connsiteY5" fmla="*/ 1614487 h 2586037"/>
              <a:gd name="connsiteX6" fmla="*/ 971550 w 8715375"/>
              <a:gd name="connsiteY6" fmla="*/ 2586037 h 2586037"/>
              <a:gd name="connsiteX7" fmla="*/ 0 w 8715375"/>
              <a:gd name="connsiteY7" fmla="*/ 2586037 h 2586037"/>
              <a:gd name="connsiteX8" fmla="*/ 0 w 8715375"/>
              <a:gd name="connsiteY8" fmla="*/ 1428750 h 258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5375" h="2586037">
                <a:moveTo>
                  <a:pt x="0" y="1428750"/>
                </a:moveTo>
                <a:lnTo>
                  <a:pt x="957262" y="1428750"/>
                </a:lnTo>
                <a:lnTo>
                  <a:pt x="971550" y="0"/>
                </a:lnTo>
                <a:lnTo>
                  <a:pt x="8715375" y="0"/>
                </a:lnTo>
                <a:lnTo>
                  <a:pt x="8715375" y="1614487"/>
                </a:lnTo>
                <a:lnTo>
                  <a:pt x="971550" y="1614487"/>
                </a:lnTo>
                <a:lnTo>
                  <a:pt x="971550" y="2586037"/>
                </a:lnTo>
                <a:lnTo>
                  <a:pt x="0" y="2586037"/>
                </a:lnTo>
                <a:lnTo>
                  <a:pt x="0" y="1428750"/>
                </a:lnTo>
                <a:close/>
              </a:path>
            </a:pathLst>
          </a:custGeom>
          <a:noFill/>
          <a:ln w="47625">
            <a:solidFill>
              <a:srgbClr val="FEF30E"/>
            </a:solidFill>
            <a:miter lim="800000"/>
            <a:headEnd/>
            <a:tailEnd/>
          </a:ln>
          <a:effectLst>
            <a:glow rad="63500">
              <a:srgbClr val="FEF30E">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178" name="TextBox 177"/>
          <p:cNvSpPr txBox="1"/>
          <p:nvPr/>
        </p:nvSpPr>
        <p:spPr>
          <a:xfrm>
            <a:off x="5526339" y="3438144"/>
            <a:ext cx="1949106" cy="289310"/>
          </a:xfrm>
          <a:prstGeom prst="rect">
            <a:avLst/>
          </a:prstGeom>
          <a:noFill/>
        </p:spPr>
        <p:txBody>
          <a:bodyPr wrap="square" rtlCol="0">
            <a:spAutoFit/>
          </a:bodyPr>
          <a:lstStyle/>
          <a:p>
            <a:pPr algn="ctr" fontAlgn="base">
              <a:lnSpc>
                <a:spcPct val="80000"/>
              </a:lnSpc>
              <a:spcBef>
                <a:spcPct val="0"/>
              </a:spcBef>
              <a:spcAft>
                <a:spcPct val="0"/>
              </a:spcAft>
            </a:pPr>
            <a:r>
              <a:rPr lang="en-US" sz="1600" b="1" dirty="0">
                <a:solidFill>
                  <a:srgbClr val="FEF30E"/>
                </a:solidFill>
                <a:effectLst>
                  <a:glow rad="101600">
                    <a:schemeClr val="tx1">
                      <a:alpha val="64000"/>
                    </a:schemeClr>
                  </a:glow>
                </a:effectLst>
                <a:latin typeface="Arial" panose="020B0604020202020204" pitchFamily="34" charset="0"/>
                <a:cs typeface="Arial" panose="020B0604020202020204" pitchFamily="34" charset="0"/>
              </a:rPr>
              <a:t>$700K</a:t>
            </a:r>
          </a:p>
        </p:txBody>
      </p:sp>
      <p:sp>
        <p:nvSpPr>
          <p:cNvPr id="2" name="Title 1"/>
          <p:cNvSpPr>
            <a:spLocks noGrp="1"/>
          </p:cNvSpPr>
          <p:nvPr>
            <p:ph type="title" idx="4294967295"/>
          </p:nvPr>
        </p:nvSpPr>
        <p:spPr>
          <a:xfrm>
            <a:off x="0" y="-1390650"/>
            <a:ext cx="8229600" cy="884237"/>
          </a:xfrm>
        </p:spPr>
        <p:txBody>
          <a:bodyPr>
            <a:normAutofit fontScale="90000"/>
          </a:bodyPr>
          <a:lstStyle/>
          <a:p>
            <a:r>
              <a:rPr lang="en-US" dirty="0"/>
              <a:t>Tax Credit Recapture Calculations</a:t>
            </a:r>
          </a:p>
        </p:txBody>
      </p:sp>
      <p:sp>
        <p:nvSpPr>
          <p:cNvPr id="181" name="Oval 180"/>
          <p:cNvSpPr/>
          <p:nvPr/>
        </p:nvSpPr>
        <p:spPr bwMode="auto">
          <a:xfrm>
            <a:off x="5562600" y="3733799"/>
            <a:ext cx="2011680" cy="76200"/>
          </a:xfrm>
          <a:prstGeom prst="ellipse">
            <a:avLst/>
          </a:prstGeom>
          <a:noFill/>
          <a:ln w="34925"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prstClr val="black"/>
              </a:solidFill>
            </a:endParaRPr>
          </a:p>
        </p:txBody>
      </p:sp>
      <p:grpSp>
        <p:nvGrpSpPr>
          <p:cNvPr id="360" name="Group 359"/>
          <p:cNvGrpSpPr/>
          <p:nvPr/>
        </p:nvGrpSpPr>
        <p:grpSpPr>
          <a:xfrm>
            <a:off x="6588042" y="2209800"/>
            <a:ext cx="2390727" cy="1984693"/>
            <a:chOff x="5210488" y="2209800"/>
            <a:chExt cx="2390727" cy="1984693"/>
          </a:xfrm>
        </p:grpSpPr>
        <p:sp>
          <p:nvSpPr>
            <p:cNvPr id="363" name="Oval 362"/>
            <p:cNvSpPr/>
            <p:nvPr/>
          </p:nvSpPr>
          <p:spPr bwMode="auto">
            <a:xfrm>
              <a:off x="6028521" y="3733799"/>
              <a:ext cx="381000" cy="76200"/>
            </a:xfrm>
            <a:prstGeom prst="ellipse">
              <a:avLst/>
            </a:prstGeom>
            <a:noFill/>
            <a:ln w="34925"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prstClr val="black"/>
                </a:solidFill>
              </a:endParaRPr>
            </a:p>
          </p:txBody>
        </p:sp>
        <p:sp>
          <p:nvSpPr>
            <p:cNvPr id="364" name="Oval 363"/>
            <p:cNvSpPr/>
            <p:nvPr/>
          </p:nvSpPr>
          <p:spPr bwMode="auto">
            <a:xfrm>
              <a:off x="6028521" y="4118293"/>
              <a:ext cx="381000" cy="76200"/>
            </a:xfrm>
            <a:prstGeom prst="ellipse">
              <a:avLst/>
            </a:prstGeom>
            <a:noFill/>
            <a:ln w="34925"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prstClr val="black"/>
                </a:solidFill>
              </a:endParaRPr>
            </a:p>
          </p:txBody>
        </p:sp>
        <p:sp>
          <p:nvSpPr>
            <p:cNvPr id="365" name="TextBox 364"/>
            <p:cNvSpPr txBox="1"/>
            <p:nvPr/>
          </p:nvSpPr>
          <p:spPr>
            <a:xfrm>
              <a:off x="5210488" y="2209800"/>
              <a:ext cx="2390727" cy="486287"/>
            </a:xfrm>
            <a:prstGeom prst="rect">
              <a:avLst/>
            </a:prstGeom>
            <a:noFill/>
          </p:spPr>
          <p:txBody>
            <a:bodyPr wrap="square" rtlCol="0">
              <a:spAutoFit/>
            </a:bodyPr>
            <a:lstStyle/>
            <a:p>
              <a:pPr>
                <a:lnSpc>
                  <a:spcPct val="80000"/>
                </a:lnSpc>
              </a:pPr>
              <a:r>
                <a:rPr lang="en-US" sz="1600" b="1" dirty="0">
                  <a:solidFill>
                    <a:srgbClr val="FF5050"/>
                  </a:solidFill>
                  <a:latin typeface="Arial" pitchFamily="34" charset="0"/>
                  <a:cs typeface="Arial" pitchFamily="34" charset="0"/>
                </a:rPr>
                <a:t>Disallowance of current-year credits</a:t>
              </a:r>
            </a:p>
          </p:txBody>
        </p:sp>
        <p:cxnSp>
          <p:nvCxnSpPr>
            <p:cNvPr id="366" name="Straight Arrow Connector 365"/>
            <p:cNvCxnSpPr/>
            <p:nvPr/>
          </p:nvCxnSpPr>
          <p:spPr>
            <a:xfrm>
              <a:off x="6221876" y="2655819"/>
              <a:ext cx="0" cy="1072901"/>
            </a:xfrm>
            <a:prstGeom prst="straightConnector1">
              <a:avLst/>
            </a:prstGeom>
            <a:ln w="38100">
              <a:solidFill>
                <a:srgbClr val="FF5050"/>
              </a:solidFill>
              <a:tailEnd type="arrow"/>
            </a:ln>
          </p:spPr>
          <p:style>
            <a:lnRef idx="1">
              <a:schemeClr val="accent1"/>
            </a:lnRef>
            <a:fillRef idx="0">
              <a:schemeClr val="accent1"/>
            </a:fillRef>
            <a:effectRef idx="0">
              <a:schemeClr val="accent1"/>
            </a:effectRef>
            <a:fontRef idx="minor">
              <a:schemeClr val="tx1"/>
            </a:fontRef>
          </p:style>
        </p:cxnSp>
      </p:grpSp>
      <p:sp>
        <p:nvSpPr>
          <p:cNvPr id="133" name="Text Box 54"/>
          <p:cNvSpPr txBox="1">
            <a:spLocks noChangeArrowheads="1"/>
          </p:cNvSpPr>
          <p:nvPr/>
        </p:nvSpPr>
        <p:spPr bwMode="auto">
          <a:xfrm rot="16200000">
            <a:off x="5260081" y="4107632"/>
            <a:ext cx="533401" cy="200055"/>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700" b="1" dirty="0">
                <a:solidFill>
                  <a:srgbClr val="2D72C5"/>
                </a:solidFill>
                <a:latin typeface="Arial" pitchFamily="34" charset="0"/>
                <a:cs typeface="Arial" pitchFamily="34" charset="0"/>
              </a:rPr>
              <a:t>60k</a:t>
            </a:r>
          </a:p>
        </p:txBody>
      </p:sp>
      <p:sp>
        <p:nvSpPr>
          <p:cNvPr id="324" name="TextBox 323"/>
          <p:cNvSpPr txBox="1"/>
          <p:nvPr/>
        </p:nvSpPr>
        <p:spPr>
          <a:xfrm>
            <a:off x="4222751" y="2688467"/>
            <a:ext cx="1228405" cy="289310"/>
          </a:xfrm>
          <a:prstGeom prst="rect">
            <a:avLst/>
          </a:prstGeom>
          <a:noFill/>
        </p:spPr>
        <p:txBody>
          <a:bodyPr wrap="square" rtlCol="0">
            <a:spAutoFit/>
          </a:bodyPr>
          <a:lstStyle/>
          <a:p>
            <a:pPr>
              <a:lnSpc>
                <a:spcPct val="80000"/>
              </a:lnSpc>
            </a:pPr>
            <a:r>
              <a:rPr lang="en-US" sz="1600" b="1" dirty="0">
                <a:solidFill>
                  <a:srgbClr val="FF5050"/>
                </a:solidFill>
                <a:latin typeface="Arial" pitchFamily="34" charset="0"/>
                <a:cs typeface="Arial" pitchFamily="34" charset="0"/>
              </a:rPr>
              <a:t>Recapture</a:t>
            </a:r>
          </a:p>
        </p:txBody>
      </p:sp>
      <p:cxnSp>
        <p:nvCxnSpPr>
          <p:cNvPr id="326" name="Straight Arrow Connector 325"/>
          <p:cNvCxnSpPr/>
          <p:nvPr/>
        </p:nvCxnSpPr>
        <p:spPr>
          <a:xfrm>
            <a:off x="4851919" y="2965003"/>
            <a:ext cx="799955" cy="779955"/>
          </a:xfrm>
          <a:prstGeom prst="straightConnector1">
            <a:avLst/>
          </a:prstGeom>
          <a:ln w="38100">
            <a:solidFill>
              <a:srgbClr val="FF5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a:off x="4851919" y="2965003"/>
            <a:ext cx="537877" cy="1133524"/>
          </a:xfrm>
          <a:prstGeom prst="straightConnector1">
            <a:avLst/>
          </a:prstGeom>
          <a:ln w="38100">
            <a:solidFill>
              <a:srgbClr val="FF5050"/>
            </a:solidFill>
            <a:tailEnd type="arrow"/>
          </a:ln>
        </p:spPr>
        <p:style>
          <a:lnRef idx="1">
            <a:schemeClr val="accent1"/>
          </a:lnRef>
          <a:fillRef idx="0">
            <a:schemeClr val="accent1"/>
          </a:fillRef>
          <a:effectRef idx="0">
            <a:schemeClr val="accent1"/>
          </a:effectRef>
          <a:fontRef idx="minor">
            <a:schemeClr val="tx1"/>
          </a:fontRef>
        </p:style>
      </p:cxnSp>
      <p:sp>
        <p:nvSpPr>
          <p:cNvPr id="180" name="Oval 179"/>
          <p:cNvSpPr/>
          <p:nvPr/>
        </p:nvSpPr>
        <p:spPr bwMode="auto">
          <a:xfrm>
            <a:off x="5334000" y="4087368"/>
            <a:ext cx="381000" cy="76200"/>
          </a:xfrm>
          <a:prstGeom prst="ellipse">
            <a:avLst/>
          </a:prstGeom>
          <a:noFill/>
          <a:ln w="34925"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prstClr val="black"/>
              </a:solidFill>
            </a:endParaRPr>
          </a:p>
        </p:txBody>
      </p:sp>
      <p:sp>
        <p:nvSpPr>
          <p:cNvPr id="4" name="Date Placeholder 3">
            <a:extLst>
              <a:ext uri="{FF2B5EF4-FFF2-40B4-BE49-F238E27FC236}">
                <a16:creationId xmlns:a16="http://schemas.microsoft.com/office/drawing/2014/main" id="{8B80DE35-87AD-4543-A460-AEE2FF9334F8}"/>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F38BABE3-FC62-ABD1-6B81-6EE2AFA12F3B}"/>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299856129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9" name="Group 428">
            <a:extLst>
              <a:ext uri="{FF2B5EF4-FFF2-40B4-BE49-F238E27FC236}">
                <a16:creationId xmlns:a16="http://schemas.microsoft.com/office/drawing/2014/main" id="{ECF589A3-FC5C-B3F9-05CB-98D0CFBF4D5B}"/>
              </a:ext>
            </a:extLst>
          </p:cNvPr>
          <p:cNvGrpSpPr/>
          <p:nvPr/>
        </p:nvGrpSpPr>
        <p:grpSpPr>
          <a:xfrm>
            <a:off x="-42532" y="3638266"/>
            <a:ext cx="1771954" cy="1416250"/>
            <a:chOff x="-42532" y="3638266"/>
            <a:chExt cx="1771954" cy="1416250"/>
          </a:xfrm>
        </p:grpSpPr>
        <p:sp>
          <p:nvSpPr>
            <p:cNvPr id="486" name="TextBox 485">
              <a:extLst>
                <a:ext uri="{FF2B5EF4-FFF2-40B4-BE49-F238E27FC236}">
                  <a16:creationId xmlns:a16="http://schemas.microsoft.com/office/drawing/2014/main" id="{5AFB553F-F11D-32FF-526F-1A580D01D298}"/>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503" name="Freeform: Shape 502">
              <a:extLst>
                <a:ext uri="{FF2B5EF4-FFF2-40B4-BE49-F238E27FC236}">
                  <a16:creationId xmlns:a16="http://schemas.microsoft.com/office/drawing/2014/main" id="{A85645D5-430C-937C-89F5-57C946BC0727}"/>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4" name="Group 503">
              <a:extLst>
                <a:ext uri="{FF2B5EF4-FFF2-40B4-BE49-F238E27FC236}">
                  <a16:creationId xmlns:a16="http://schemas.microsoft.com/office/drawing/2014/main" id="{2892225C-5D6D-2F84-43C2-7CFCA17280D6}"/>
                </a:ext>
              </a:extLst>
            </p:cNvPr>
            <p:cNvGrpSpPr/>
            <p:nvPr/>
          </p:nvGrpSpPr>
          <p:grpSpPr>
            <a:xfrm>
              <a:off x="763586" y="3638266"/>
              <a:ext cx="587500" cy="847218"/>
              <a:chOff x="466406" y="3706846"/>
              <a:chExt cx="587500" cy="847218"/>
            </a:xfrm>
          </p:grpSpPr>
          <p:grpSp>
            <p:nvGrpSpPr>
              <p:cNvPr id="505" name="Group 504">
                <a:extLst>
                  <a:ext uri="{FF2B5EF4-FFF2-40B4-BE49-F238E27FC236}">
                    <a16:creationId xmlns:a16="http://schemas.microsoft.com/office/drawing/2014/main" id="{150A5043-5648-9AF2-A3AF-2301ED6E41CF}"/>
                  </a:ext>
                </a:extLst>
              </p:cNvPr>
              <p:cNvGrpSpPr/>
              <p:nvPr/>
            </p:nvGrpSpPr>
            <p:grpSpPr>
              <a:xfrm>
                <a:off x="761213" y="3706846"/>
                <a:ext cx="235737" cy="283757"/>
                <a:chOff x="1062414" y="3692558"/>
                <a:chExt cx="272350" cy="327828"/>
              </a:xfrm>
            </p:grpSpPr>
            <p:cxnSp>
              <p:nvCxnSpPr>
                <p:cNvPr id="512" name="Straight Connector 511">
                  <a:extLst>
                    <a:ext uri="{FF2B5EF4-FFF2-40B4-BE49-F238E27FC236}">
                      <a16:creationId xmlns:a16="http://schemas.microsoft.com/office/drawing/2014/main" id="{D20A88F8-C269-6488-02B2-E2A56924148A}"/>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513" name="Picture 2" descr="North Carolina state flag">
                  <a:extLst>
                    <a:ext uri="{FF2B5EF4-FFF2-40B4-BE49-F238E27FC236}">
                      <a16:creationId xmlns:a16="http://schemas.microsoft.com/office/drawing/2014/main" id="{ED9306C6-57E4-E5BB-5E96-392B4C9205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508" name="Picture 507">
                <a:extLst>
                  <a:ext uri="{FF2B5EF4-FFF2-40B4-BE49-F238E27FC236}">
                    <a16:creationId xmlns:a16="http://schemas.microsoft.com/office/drawing/2014/main" id="{2E714FF5-23F8-D508-A4EE-BFE5EF280C59}"/>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grpSp>
        <p:nvGrpSpPr>
          <p:cNvPr id="324" name="Group 323"/>
          <p:cNvGrpSpPr/>
          <p:nvPr/>
        </p:nvGrpSpPr>
        <p:grpSpPr>
          <a:xfrm>
            <a:off x="2592169" y="3299062"/>
            <a:ext cx="914400" cy="1208980"/>
            <a:chOff x="2592169" y="3299062"/>
            <a:chExt cx="914400" cy="1208980"/>
          </a:xfrm>
        </p:grpSpPr>
        <p:grpSp>
          <p:nvGrpSpPr>
            <p:cNvPr id="326" name="Group 325"/>
            <p:cNvGrpSpPr/>
            <p:nvPr/>
          </p:nvGrpSpPr>
          <p:grpSpPr>
            <a:xfrm>
              <a:off x="2816366" y="3299062"/>
              <a:ext cx="451085" cy="814094"/>
              <a:chOff x="6525636" y="203200"/>
              <a:chExt cx="646457" cy="1166692"/>
            </a:xfrm>
          </p:grpSpPr>
          <p:sp>
            <p:nvSpPr>
              <p:cNvPr id="328"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9"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2"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8" name="Isosceles Triangle 367"/>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447" name="Group 446"/>
              <p:cNvGrpSpPr/>
              <p:nvPr/>
            </p:nvGrpSpPr>
            <p:grpSpPr>
              <a:xfrm>
                <a:off x="6721330" y="587057"/>
                <a:ext cx="450605" cy="162320"/>
                <a:chOff x="1406548" y="4084765"/>
                <a:chExt cx="1675064" cy="603406"/>
              </a:xfrm>
            </p:grpSpPr>
            <p:sp>
              <p:nvSpPr>
                <p:cNvPr id="494" name="Freeform 493"/>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5" name="Freeform 494"/>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6" name="Freeform 495"/>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7" name="Freeform 496"/>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9"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473" name="Group 472"/>
              <p:cNvGrpSpPr/>
              <p:nvPr/>
            </p:nvGrpSpPr>
            <p:grpSpPr>
              <a:xfrm>
                <a:off x="6673589" y="253038"/>
                <a:ext cx="371382" cy="432710"/>
                <a:chOff x="2826285" y="1816293"/>
                <a:chExt cx="399010" cy="464901"/>
              </a:xfrm>
            </p:grpSpPr>
            <p:sp>
              <p:nvSpPr>
                <p:cNvPr id="488"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9"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0"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1"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474"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487"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sp>
          <p:nvSpPr>
            <p:cNvPr id="327" name="TextBox 326"/>
            <p:cNvSpPr txBox="1"/>
            <p:nvPr/>
          </p:nvSpPr>
          <p:spPr>
            <a:xfrm>
              <a:off x="2592169" y="4092544"/>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grpSp>
        <p:nvGrpSpPr>
          <p:cNvPr id="481" name="Group 480"/>
          <p:cNvGrpSpPr/>
          <p:nvPr/>
        </p:nvGrpSpPr>
        <p:grpSpPr>
          <a:xfrm>
            <a:off x="152400" y="2601827"/>
            <a:ext cx="1447800" cy="1137700"/>
            <a:chOff x="152400" y="2601827"/>
            <a:chExt cx="1447800" cy="1137700"/>
          </a:xfrm>
        </p:grpSpPr>
        <p:sp>
          <p:nvSpPr>
            <p:cNvPr id="482" name="Pie 481"/>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483" name="Pie 482"/>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484"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485" name="Rectangle 484"/>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sp>
        <p:nvSpPr>
          <p:cNvPr id="299"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00" name="Group 175"/>
          <p:cNvGrpSpPr>
            <a:grpSpLocks/>
          </p:cNvGrpSpPr>
          <p:nvPr/>
        </p:nvGrpSpPr>
        <p:grpSpPr bwMode="auto">
          <a:xfrm>
            <a:off x="3657599" y="3176940"/>
            <a:ext cx="612132" cy="504797"/>
            <a:chOff x="720" y="2016"/>
            <a:chExt cx="2112" cy="1539"/>
          </a:xfrm>
        </p:grpSpPr>
        <p:sp>
          <p:nvSpPr>
            <p:cNvPr id="301"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02"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03" name="Group 178"/>
            <p:cNvGrpSpPr>
              <a:grpSpLocks/>
            </p:cNvGrpSpPr>
            <p:nvPr/>
          </p:nvGrpSpPr>
          <p:grpSpPr bwMode="auto">
            <a:xfrm>
              <a:off x="1005" y="2139"/>
              <a:ext cx="400" cy="429"/>
              <a:chOff x="1680" y="3120"/>
              <a:chExt cx="336" cy="336"/>
            </a:xfrm>
          </p:grpSpPr>
          <p:sp>
            <p:nvSpPr>
              <p:cNvPr id="379"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80"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305"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06" name="Group 182"/>
            <p:cNvGrpSpPr>
              <a:grpSpLocks/>
            </p:cNvGrpSpPr>
            <p:nvPr/>
          </p:nvGrpSpPr>
          <p:grpSpPr bwMode="auto">
            <a:xfrm>
              <a:off x="1005" y="2139"/>
              <a:ext cx="400" cy="429"/>
              <a:chOff x="1680" y="3120"/>
              <a:chExt cx="336" cy="336"/>
            </a:xfrm>
          </p:grpSpPr>
          <p:sp>
            <p:nvSpPr>
              <p:cNvPr id="377"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78"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307" name="Group 185"/>
            <p:cNvGrpSpPr>
              <a:grpSpLocks/>
            </p:cNvGrpSpPr>
            <p:nvPr/>
          </p:nvGrpSpPr>
          <p:grpSpPr bwMode="auto">
            <a:xfrm>
              <a:off x="1576" y="2139"/>
              <a:ext cx="400" cy="429"/>
              <a:chOff x="1680" y="3120"/>
              <a:chExt cx="336" cy="336"/>
            </a:xfrm>
          </p:grpSpPr>
          <p:sp>
            <p:nvSpPr>
              <p:cNvPr id="375"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76"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308" name="Group 188"/>
            <p:cNvGrpSpPr>
              <a:grpSpLocks/>
            </p:cNvGrpSpPr>
            <p:nvPr/>
          </p:nvGrpSpPr>
          <p:grpSpPr bwMode="auto">
            <a:xfrm>
              <a:off x="2147" y="2139"/>
              <a:ext cx="400" cy="429"/>
              <a:chOff x="1680" y="3120"/>
              <a:chExt cx="336" cy="336"/>
            </a:xfrm>
          </p:grpSpPr>
          <p:sp>
            <p:nvSpPr>
              <p:cNvPr id="373"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74"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309" name="Group 191"/>
            <p:cNvGrpSpPr>
              <a:grpSpLocks/>
            </p:cNvGrpSpPr>
            <p:nvPr/>
          </p:nvGrpSpPr>
          <p:grpSpPr bwMode="auto">
            <a:xfrm>
              <a:off x="1094" y="3055"/>
              <a:ext cx="1372" cy="497"/>
              <a:chOff x="1111" y="3055"/>
              <a:chExt cx="1372" cy="497"/>
            </a:xfrm>
          </p:grpSpPr>
          <p:grpSp>
            <p:nvGrpSpPr>
              <p:cNvPr id="356" name="Group 192"/>
              <p:cNvGrpSpPr>
                <a:grpSpLocks/>
              </p:cNvGrpSpPr>
              <p:nvPr/>
            </p:nvGrpSpPr>
            <p:grpSpPr bwMode="auto">
              <a:xfrm>
                <a:off x="1584" y="3136"/>
                <a:ext cx="410" cy="416"/>
                <a:chOff x="2199" y="3610"/>
                <a:chExt cx="345" cy="326"/>
              </a:xfrm>
            </p:grpSpPr>
            <p:grpSp>
              <p:nvGrpSpPr>
                <p:cNvPr id="364" name="Group 193"/>
                <p:cNvGrpSpPr>
                  <a:grpSpLocks/>
                </p:cNvGrpSpPr>
                <p:nvPr/>
              </p:nvGrpSpPr>
              <p:grpSpPr bwMode="auto">
                <a:xfrm>
                  <a:off x="2199" y="3610"/>
                  <a:ext cx="345" cy="326"/>
                  <a:chOff x="2199" y="3610"/>
                  <a:chExt cx="345" cy="326"/>
                </a:xfrm>
              </p:grpSpPr>
              <p:sp>
                <p:nvSpPr>
                  <p:cNvPr id="366"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67" name="Group 195"/>
                  <p:cNvGrpSpPr>
                    <a:grpSpLocks/>
                  </p:cNvGrpSpPr>
                  <p:nvPr/>
                </p:nvGrpSpPr>
                <p:grpSpPr bwMode="auto">
                  <a:xfrm>
                    <a:off x="2228" y="3648"/>
                    <a:ext cx="288" cy="288"/>
                    <a:chOff x="2208" y="3648"/>
                    <a:chExt cx="288" cy="288"/>
                  </a:xfrm>
                </p:grpSpPr>
                <p:sp>
                  <p:nvSpPr>
                    <p:cNvPr id="371"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72"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365"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357"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58"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59"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60"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63"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310" name="Group 204"/>
            <p:cNvGrpSpPr>
              <a:grpSpLocks/>
            </p:cNvGrpSpPr>
            <p:nvPr/>
          </p:nvGrpSpPr>
          <p:grpSpPr bwMode="auto">
            <a:xfrm>
              <a:off x="1093" y="2323"/>
              <a:ext cx="1372" cy="221"/>
              <a:chOff x="1093" y="2323"/>
              <a:chExt cx="1372" cy="221"/>
            </a:xfrm>
          </p:grpSpPr>
          <p:sp>
            <p:nvSpPr>
              <p:cNvPr id="332"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49"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50"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53"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54"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55"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313" name="Group 211"/>
            <p:cNvGrpSpPr>
              <a:grpSpLocks/>
            </p:cNvGrpSpPr>
            <p:nvPr/>
          </p:nvGrpSpPr>
          <p:grpSpPr bwMode="auto">
            <a:xfrm>
              <a:off x="1094" y="2707"/>
              <a:ext cx="1372" cy="221"/>
              <a:chOff x="1093" y="2323"/>
              <a:chExt cx="1372" cy="221"/>
            </a:xfrm>
          </p:grpSpPr>
          <p:sp>
            <p:nvSpPr>
              <p:cNvPr id="315"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20"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21"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22"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23"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31"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381" name="Group 313"/>
          <p:cNvGrpSpPr>
            <a:grpSpLocks/>
          </p:cNvGrpSpPr>
          <p:nvPr/>
        </p:nvGrpSpPr>
        <p:grpSpPr bwMode="auto">
          <a:xfrm>
            <a:off x="3959866" y="3479184"/>
            <a:ext cx="612133" cy="504797"/>
            <a:chOff x="720" y="2016"/>
            <a:chExt cx="2112" cy="1539"/>
          </a:xfrm>
        </p:grpSpPr>
        <p:sp>
          <p:nvSpPr>
            <p:cNvPr id="382"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83"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84" name="Group 316"/>
            <p:cNvGrpSpPr>
              <a:grpSpLocks/>
            </p:cNvGrpSpPr>
            <p:nvPr/>
          </p:nvGrpSpPr>
          <p:grpSpPr bwMode="auto">
            <a:xfrm>
              <a:off x="1005" y="2139"/>
              <a:ext cx="400" cy="429"/>
              <a:chOff x="1680" y="3120"/>
              <a:chExt cx="336" cy="336"/>
            </a:xfrm>
          </p:grpSpPr>
          <p:sp>
            <p:nvSpPr>
              <p:cNvPr id="448"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50"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385"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86" name="Group 320"/>
            <p:cNvGrpSpPr>
              <a:grpSpLocks/>
            </p:cNvGrpSpPr>
            <p:nvPr/>
          </p:nvGrpSpPr>
          <p:grpSpPr bwMode="auto">
            <a:xfrm>
              <a:off x="1005" y="2139"/>
              <a:ext cx="400" cy="429"/>
              <a:chOff x="1680" y="3120"/>
              <a:chExt cx="336" cy="336"/>
            </a:xfrm>
          </p:grpSpPr>
          <p:sp>
            <p:nvSpPr>
              <p:cNvPr id="445"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46"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387" name="Group 323"/>
            <p:cNvGrpSpPr>
              <a:grpSpLocks/>
            </p:cNvGrpSpPr>
            <p:nvPr/>
          </p:nvGrpSpPr>
          <p:grpSpPr bwMode="auto">
            <a:xfrm>
              <a:off x="1576" y="2139"/>
              <a:ext cx="400" cy="429"/>
              <a:chOff x="1680" y="3120"/>
              <a:chExt cx="336" cy="336"/>
            </a:xfrm>
          </p:grpSpPr>
          <p:sp>
            <p:nvSpPr>
              <p:cNvPr id="443"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44"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388" name="Group 326"/>
            <p:cNvGrpSpPr>
              <a:grpSpLocks/>
            </p:cNvGrpSpPr>
            <p:nvPr/>
          </p:nvGrpSpPr>
          <p:grpSpPr bwMode="auto">
            <a:xfrm>
              <a:off x="2147" y="2139"/>
              <a:ext cx="400" cy="429"/>
              <a:chOff x="1680" y="3120"/>
              <a:chExt cx="336" cy="336"/>
            </a:xfrm>
          </p:grpSpPr>
          <p:sp>
            <p:nvSpPr>
              <p:cNvPr id="441"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42"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389" name="Group 329"/>
            <p:cNvGrpSpPr>
              <a:grpSpLocks/>
            </p:cNvGrpSpPr>
            <p:nvPr/>
          </p:nvGrpSpPr>
          <p:grpSpPr bwMode="auto">
            <a:xfrm>
              <a:off x="1094" y="3055"/>
              <a:ext cx="1372" cy="497"/>
              <a:chOff x="1111" y="3055"/>
              <a:chExt cx="1372" cy="497"/>
            </a:xfrm>
          </p:grpSpPr>
          <p:grpSp>
            <p:nvGrpSpPr>
              <p:cNvPr id="420" name="Group 330"/>
              <p:cNvGrpSpPr>
                <a:grpSpLocks/>
              </p:cNvGrpSpPr>
              <p:nvPr/>
            </p:nvGrpSpPr>
            <p:grpSpPr bwMode="auto">
              <a:xfrm>
                <a:off x="1584" y="3136"/>
                <a:ext cx="410" cy="416"/>
                <a:chOff x="2199" y="3610"/>
                <a:chExt cx="345" cy="326"/>
              </a:xfrm>
            </p:grpSpPr>
            <p:grpSp>
              <p:nvGrpSpPr>
                <p:cNvPr id="427" name="Group 331"/>
                <p:cNvGrpSpPr>
                  <a:grpSpLocks/>
                </p:cNvGrpSpPr>
                <p:nvPr/>
              </p:nvGrpSpPr>
              <p:grpSpPr bwMode="auto">
                <a:xfrm>
                  <a:off x="2199" y="3610"/>
                  <a:ext cx="345" cy="326"/>
                  <a:chOff x="2199" y="3610"/>
                  <a:chExt cx="345" cy="326"/>
                </a:xfrm>
              </p:grpSpPr>
              <p:sp>
                <p:nvSpPr>
                  <p:cNvPr id="430"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433" name="Group 333"/>
                  <p:cNvGrpSpPr>
                    <a:grpSpLocks/>
                  </p:cNvGrpSpPr>
                  <p:nvPr/>
                </p:nvGrpSpPr>
                <p:grpSpPr bwMode="auto">
                  <a:xfrm>
                    <a:off x="2228" y="3648"/>
                    <a:ext cx="288" cy="288"/>
                    <a:chOff x="2208" y="3648"/>
                    <a:chExt cx="288" cy="288"/>
                  </a:xfrm>
                </p:grpSpPr>
                <p:sp>
                  <p:nvSpPr>
                    <p:cNvPr id="438"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39"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428"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421"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22"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23"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24"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25"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390" name="Group 342"/>
            <p:cNvGrpSpPr>
              <a:grpSpLocks/>
            </p:cNvGrpSpPr>
            <p:nvPr/>
          </p:nvGrpSpPr>
          <p:grpSpPr bwMode="auto">
            <a:xfrm>
              <a:off x="1093" y="2323"/>
              <a:ext cx="1372" cy="221"/>
              <a:chOff x="1093" y="2323"/>
              <a:chExt cx="1372" cy="221"/>
            </a:xfrm>
          </p:grpSpPr>
          <p:sp>
            <p:nvSpPr>
              <p:cNvPr id="414"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15"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16"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17"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18"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19"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391" name="Group 349"/>
            <p:cNvGrpSpPr>
              <a:grpSpLocks/>
            </p:cNvGrpSpPr>
            <p:nvPr/>
          </p:nvGrpSpPr>
          <p:grpSpPr bwMode="auto">
            <a:xfrm>
              <a:off x="1094" y="2707"/>
              <a:ext cx="1372" cy="221"/>
              <a:chOff x="1093" y="2323"/>
              <a:chExt cx="1372" cy="221"/>
            </a:xfrm>
          </p:grpSpPr>
          <p:sp>
            <p:nvSpPr>
              <p:cNvPr id="393"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00"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01"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11"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12"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13"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451" name="Group 396"/>
          <p:cNvGrpSpPr>
            <a:grpSpLocks/>
          </p:cNvGrpSpPr>
          <p:nvPr/>
        </p:nvGrpSpPr>
        <p:grpSpPr bwMode="auto">
          <a:xfrm>
            <a:off x="3581400" y="3505200"/>
            <a:ext cx="416032" cy="495523"/>
            <a:chOff x="2112" y="3264"/>
            <a:chExt cx="768" cy="912"/>
          </a:xfrm>
        </p:grpSpPr>
        <p:sp>
          <p:nvSpPr>
            <p:cNvPr id="452" name="Rectangle 397"/>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53" name="Rectangle 398"/>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54"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455"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456" name="Group 528"/>
          <p:cNvGrpSpPr>
            <a:grpSpLocks/>
          </p:cNvGrpSpPr>
          <p:nvPr/>
        </p:nvGrpSpPr>
        <p:grpSpPr bwMode="auto">
          <a:xfrm>
            <a:off x="4038600" y="3810000"/>
            <a:ext cx="1321448" cy="589320"/>
            <a:chOff x="64" y="468"/>
            <a:chExt cx="1264" cy="565"/>
          </a:xfrm>
        </p:grpSpPr>
        <p:grpSp>
          <p:nvGrpSpPr>
            <p:cNvPr id="457" name="Group 529"/>
            <p:cNvGrpSpPr>
              <a:grpSpLocks/>
            </p:cNvGrpSpPr>
            <p:nvPr/>
          </p:nvGrpSpPr>
          <p:grpSpPr bwMode="auto">
            <a:xfrm>
              <a:off x="432" y="468"/>
              <a:ext cx="528" cy="305"/>
              <a:chOff x="384" y="2400"/>
              <a:chExt cx="1248" cy="720"/>
            </a:xfrm>
          </p:grpSpPr>
          <p:sp>
            <p:nvSpPr>
              <p:cNvPr id="460"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61"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62"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463" name="Group 533"/>
              <p:cNvGrpSpPr>
                <a:grpSpLocks/>
              </p:cNvGrpSpPr>
              <p:nvPr/>
            </p:nvGrpSpPr>
            <p:grpSpPr bwMode="auto">
              <a:xfrm>
                <a:off x="760" y="2677"/>
                <a:ext cx="502" cy="443"/>
                <a:chOff x="805" y="2677"/>
                <a:chExt cx="502" cy="443"/>
              </a:xfrm>
            </p:grpSpPr>
            <p:sp>
              <p:nvSpPr>
                <p:cNvPr id="471"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72"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464"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67"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459"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pic>
        <p:nvPicPr>
          <p:cNvPr id="3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64"/>
          <p:cNvGrpSpPr/>
          <p:nvPr/>
        </p:nvGrpSpPr>
        <p:grpSpPr>
          <a:xfrm>
            <a:off x="2633472" y="749808"/>
            <a:ext cx="990600" cy="990600"/>
            <a:chOff x="4572000" y="762000"/>
            <a:chExt cx="990600" cy="990600"/>
          </a:xfrm>
        </p:grpSpPr>
        <p:grpSp>
          <p:nvGrpSpPr>
            <p:cNvPr id="9" name="Group 629"/>
            <p:cNvGrpSpPr/>
            <p:nvPr/>
          </p:nvGrpSpPr>
          <p:grpSpPr>
            <a:xfrm>
              <a:off x="4638784" y="762000"/>
              <a:ext cx="619016" cy="762000"/>
              <a:chOff x="4221842" y="914400"/>
              <a:chExt cx="619016" cy="762000"/>
            </a:xfrm>
          </p:grpSpPr>
          <p:sp>
            <p:nvSpPr>
              <p:cNvPr id="510" name="Rectangle 509"/>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TextBox 510"/>
              <p:cNvSpPr txBox="1"/>
              <p:nvPr/>
            </p:nvSpPr>
            <p:spPr>
              <a:xfrm>
                <a:off x="4221842" y="1056283"/>
                <a:ext cx="619016" cy="391517"/>
              </a:xfrm>
              <a:prstGeom prst="rect">
                <a:avLst/>
              </a:prstGeom>
              <a:noFill/>
            </p:spPr>
            <p:txBody>
              <a:bodyPr wrap="none" rtlCol="0">
                <a:spAutoFit/>
              </a:bodyPr>
              <a:lstStyle/>
              <a:p>
                <a:pPr algn="ctr">
                  <a:lnSpc>
                    <a:spcPct val="80000"/>
                  </a:lnSpc>
                </a:pPr>
                <a:r>
                  <a:rPr lang="en-US" sz="1200" b="1" dirty="0"/>
                  <a:t>Tax</a:t>
                </a:r>
              </a:p>
              <a:p>
                <a:pPr algn="ctr">
                  <a:lnSpc>
                    <a:spcPct val="80000"/>
                  </a:lnSpc>
                </a:pPr>
                <a:r>
                  <a:rPr lang="en-US" sz="1200" b="1" dirty="0"/>
                  <a:t>Return</a:t>
                </a:r>
              </a:p>
            </p:txBody>
          </p:sp>
        </p:grpSp>
        <p:sp>
          <p:nvSpPr>
            <p:cNvPr id="509" name="Rectangle 508"/>
            <p:cNvSpPr/>
            <p:nvPr/>
          </p:nvSpPr>
          <p:spPr>
            <a:xfrm>
              <a:off x="4572000" y="1382627"/>
              <a:ext cx="990600" cy="3699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grpSp>
        <p:nvGrpSpPr>
          <p:cNvPr id="10" name="Group 89"/>
          <p:cNvGrpSpPr>
            <a:grpSpLocks/>
          </p:cNvGrpSpPr>
          <p:nvPr/>
        </p:nvGrpSpPr>
        <p:grpSpPr bwMode="auto">
          <a:xfrm>
            <a:off x="1752600" y="838200"/>
            <a:ext cx="838201" cy="670200"/>
            <a:chOff x="240" y="1152"/>
            <a:chExt cx="1392" cy="1113"/>
          </a:xfrm>
          <a:effectLst>
            <a:outerShdw blurRad="50800" dist="38100" dir="2700000" algn="tl" rotWithShape="0">
              <a:prstClr val="black">
                <a:alpha val="40000"/>
              </a:prstClr>
            </a:outerShdw>
          </a:effectLst>
        </p:grpSpPr>
        <p:pic>
          <p:nvPicPr>
            <p:cNvPr id="1027" name="Picture 90"/>
            <p:cNvPicPr>
              <a:picLocks noChangeAspect="1" noChangeArrowheads="1"/>
            </p:cNvPicPr>
            <p:nvPr/>
          </p:nvPicPr>
          <p:blipFill>
            <a:blip r:embed="rId6" cstate="print"/>
            <a:srcRect/>
            <a:stretch>
              <a:fillRect/>
            </a:stretch>
          </p:blipFill>
          <p:spPr bwMode="auto">
            <a:xfrm>
              <a:off x="240" y="1152"/>
              <a:ext cx="1392" cy="1113"/>
            </a:xfrm>
            <a:prstGeom prst="rect">
              <a:avLst/>
            </a:prstGeom>
            <a:noFill/>
            <a:ln w="15875" algn="ctr">
              <a:solidFill>
                <a:schemeClr val="tx1"/>
              </a:solidFill>
              <a:miter lim="800000"/>
              <a:headEnd/>
              <a:tailEnd/>
            </a:ln>
          </p:spPr>
        </p:pic>
        <p:sp>
          <p:nvSpPr>
            <p:cNvPr id="1028" name="WordArt 91"/>
            <p:cNvSpPr>
              <a:spLocks noChangeArrowheads="1" noChangeShapeType="1" noTextEdit="1"/>
            </p:cNvSpPr>
            <p:nvPr/>
          </p:nvSpPr>
          <p:spPr bwMode="auto">
            <a:xfrm>
              <a:off x="990" y="1248"/>
              <a:ext cx="552" cy="244"/>
            </a:xfrm>
            <a:prstGeom prst="rect">
              <a:avLst/>
            </a:prstGeom>
          </p:spPr>
          <p:txBody>
            <a:bodyPr wrap="none" fromWordArt="1">
              <a:prstTxWarp prst="textPlain">
                <a:avLst>
                  <a:gd name="adj" fmla="val 50000"/>
                </a:avLst>
              </a:prstTxWarp>
            </a:bodyPr>
            <a:lstStyle/>
            <a:p>
              <a:pPr algn="ctr" rtl="0"/>
              <a:r>
                <a:rPr lang="en-US" sz="3600" b="1" kern="10" spc="0" dirty="0">
                  <a:ln w="9525">
                    <a:solidFill>
                      <a:srgbClr val="000000"/>
                    </a:solidFill>
                    <a:round/>
                    <a:headEnd/>
                    <a:tailEnd/>
                  </a:ln>
                  <a:solidFill>
                    <a:srgbClr val="FFFFFF"/>
                  </a:solidFill>
                  <a:latin typeface="Arial"/>
                  <a:cs typeface="Arial"/>
                </a:rPr>
                <a:t>IRS</a:t>
              </a:r>
            </a:p>
          </p:txBody>
        </p:sp>
      </p:grpSp>
      <p:grpSp>
        <p:nvGrpSpPr>
          <p:cNvPr id="11"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7"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12"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8"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13"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14"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9"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nvGrpSpPr>
          <p:cNvPr id="25" name="Group 852"/>
          <p:cNvGrpSpPr/>
          <p:nvPr/>
        </p:nvGrpSpPr>
        <p:grpSpPr>
          <a:xfrm>
            <a:off x="91440" y="1734458"/>
            <a:ext cx="1600200" cy="475342"/>
            <a:chOff x="654135" y="0"/>
            <a:chExt cx="2271278" cy="674688"/>
          </a:xfrm>
        </p:grpSpPr>
        <p:grpSp>
          <p:nvGrpSpPr>
            <p:cNvPr id="26" name="Group 40"/>
            <p:cNvGrpSpPr/>
            <p:nvPr/>
          </p:nvGrpSpPr>
          <p:grpSpPr>
            <a:xfrm>
              <a:off x="1143000" y="0"/>
              <a:ext cx="759023" cy="674688"/>
              <a:chOff x="4572000" y="990603"/>
              <a:chExt cx="759023" cy="674688"/>
            </a:xfrm>
          </p:grpSpPr>
          <p:grpSp>
            <p:nvGrpSpPr>
              <p:cNvPr id="27"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cxnSp>
        <p:nvCxnSpPr>
          <p:cNvPr id="470" name="Straight Connector 469"/>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TextBox 537"/>
          <p:cNvSpPr txBox="1"/>
          <p:nvPr/>
        </p:nvSpPr>
        <p:spPr>
          <a:xfrm>
            <a:off x="3474720" y="1325880"/>
            <a:ext cx="914400" cy="400110"/>
          </a:xfrm>
          <a:prstGeom prst="rect">
            <a:avLst/>
          </a:prstGeom>
          <a:noFill/>
        </p:spPr>
        <p:txBody>
          <a:bodyPr wrap="square" rtlCol="0">
            <a:spAutoFit/>
          </a:bodyPr>
          <a:lstStyle/>
          <a:p>
            <a:r>
              <a:rPr lang="en-US" sz="2000" b="1" dirty="0">
                <a:latin typeface="Arial" pitchFamily="34" charset="0"/>
                <a:cs typeface="Arial" pitchFamily="34" charset="0"/>
              </a:rPr>
              <a:t>x 10 =</a:t>
            </a:r>
          </a:p>
        </p:txBody>
      </p:sp>
      <p:sp>
        <p:nvSpPr>
          <p:cNvPr id="539" name="Rectangle 538"/>
          <p:cNvSpPr/>
          <p:nvPr/>
        </p:nvSpPr>
        <p:spPr>
          <a:xfrm>
            <a:off x="4267200" y="1364802"/>
            <a:ext cx="11430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 M</a:t>
            </a:r>
          </a:p>
        </p:txBody>
      </p:sp>
      <p:sp>
        <p:nvSpPr>
          <p:cNvPr id="369" name="Rectangle 368 XXXXXXXXXXXXXXX"/>
          <p:cNvSpPr/>
          <p:nvPr/>
        </p:nvSpPr>
        <p:spPr>
          <a:xfrm>
            <a:off x="0" y="0"/>
            <a:ext cx="9143999" cy="629161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8" name="Group 497"/>
          <p:cNvGrpSpPr/>
          <p:nvPr/>
        </p:nvGrpSpPr>
        <p:grpSpPr>
          <a:xfrm>
            <a:off x="4709758" y="3048000"/>
            <a:ext cx="5043842" cy="2514600"/>
            <a:chOff x="4709758" y="3048000"/>
            <a:chExt cx="5043842" cy="2514600"/>
          </a:xfrm>
        </p:grpSpPr>
        <p:grpSp>
          <p:nvGrpSpPr>
            <p:cNvPr id="499" name="Group 498"/>
            <p:cNvGrpSpPr/>
            <p:nvPr/>
          </p:nvGrpSpPr>
          <p:grpSpPr>
            <a:xfrm>
              <a:off x="4709758" y="3098282"/>
              <a:ext cx="650759" cy="1117768"/>
              <a:chOff x="4709758" y="3098282"/>
              <a:chExt cx="650759" cy="1117768"/>
            </a:xfrm>
          </p:grpSpPr>
          <p:sp>
            <p:nvSpPr>
              <p:cNvPr id="501" name="Rounded Rectangle 500"/>
              <p:cNvSpPr/>
              <p:nvPr/>
            </p:nvSpPr>
            <p:spPr>
              <a:xfrm rot="16200000">
                <a:off x="4484808" y="3340341"/>
                <a:ext cx="1117768" cy="633650"/>
              </a:xfrm>
              <a:prstGeom prst="roundRect">
                <a:avLst>
                  <a:gd name="adj" fmla="val 17840"/>
                </a:avLst>
              </a:prstGeom>
              <a:solidFill>
                <a:srgbClr val="E6E6E6"/>
              </a:solidFill>
              <a:ln w="53975">
                <a:solidFill>
                  <a:srgbClr val="1E449A"/>
                </a:solidFill>
              </a:ln>
              <a:effectLst>
                <a:outerShdw blurRad="50800" dist="38100" dir="2700000" algn="tl" rotWithShape="0">
                  <a:prstClr val="black">
                    <a:alpha val="40000"/>
                  </a:prstClr>
                </a:outerShdw>
              </a:effectLst>
              <a:scene3d>
                <a:camera prst="orthographicFront"/>
                <a:lightRig rig="threePt" dir="t"/>
              </a:scene3d>
              <a:sp3d>
                <a:bevelT w="133350" h="1143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2" name="TextBox 501"/>
              <p:cNvSpPr txBox="1"/>
              <p:nvPr/>
            </p:nvSpPr>
            <p:spPr>
              <a:xfrm rot="16200000">
                <a:off x="4368345" y="3503277"/>
                <a:ext cx="990604" cy="307777"/>
              </a:xfrm>
              <a:prstGeom prst="rect">
                <a:avLst/>
              </a:prstGeom>
              <a:noFill/>
            </p:spPr>
            <p:txBody>
              <a:bodyPr wrap="square" rtlCol="0">
                <a:spAutoFit/>
              </a:bodyPr>
              <a:lstStyle/>
              <a:p>
                <a:pPr algn="ctr"/>
                <a:r>
                  <a:rPr lang="en-US" sz="1400" dirty="0">
                    <a:solidFill>
                      <a:srgbClr val="1E449A"/>
                    </a:solidFill>
                  </a:rPr>
                  <a:t>Building A</a:t>
                </a:r>
              </a:p>
            </p:txBody>
          </p:sp>
        </p:grpSp>
        <p:sp>
          <p:nvSpPr>
            <p:cNvPr id="500" name="Rounded Rectangle 499"/>
            <p:cNvSpPr/>
            <p:nvPr/>
          </p:nvSpPr>
          <p:spPr>
            <a:xfrm>
              <a:off x="5029200" y="3048000"/>
              <a:ext cx="4724400" cy="2514600"/>
            </a:xfrm>
            <a:prstGeom prst="roundRect">
              <a:avLst>
                <a:gd name="adj" fmla="val 4928"/>
              </a:avLst>
            </a:prstGeom>
            <a:solidFill>
              <a:schemeClr val="bg1"/>
            </a:solidFill>
            <a:ln w="88900">
              <a:solidFill>
                <a:srgbClr val="1E449A"/>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37" name="Picture 636" descr="iStock_000010054205Small.jpg"/>
          <p:cNvPicPr>
            <a:picLocks noChangeAspect="1"/>
          </p:cNvPicPr>
          <p:nvPr/>
        </p:nvPicPr>
        <p:blipFill>
          <a:blip r:embed="rId10"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sp>
        <p:nvSpPr>
          <p:cNvPr id="431" name="Rectangle 430"/>
          <p:cNvSpPr>
            <a:spLocks noChangeArrowheads="1"/>
          </p:cNvSpPr>
          <p:nvPr/>
        </p:nvSpPr>
        <p:spPr bwMode="auto">
          <a:xfrm>
            <a:off x="5410200" y="4071256"/>
            <a:ext cx="228600" cy="272143"/>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2" name="Rectangle 50"/>
          <p:cNvSpPr>
            <a:spLocks noChangeArrowheads="1"/>
          </p:cNvSpPr>
          <p:nvPr/>
        </p:nvSpPr>
        <p:spPr bwMode="auto">
          <a:xfrm>
            <a:off x="5410200" y="4334517"/>
            <a:ext cx="228600" cy="544285"/>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6" name="Rectangle 50"/>
          <p:cNvSpPr>
            <a:spLocks noChangeArrowheads="1"/>
          </p:cNvSpPr>
          <p:nvPr/>
        </p:nvSpPr>
        <p:spPr bwMode="auto">
          <a:xfrm>
            <a:off x="5638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schemeClr val="accent6">
                  <a:lumMod val="50000"/>
                </a:schemeClr>
              </a:solidFill>
            </a:endParaRPr>
          </a:p>
        </p:txBody>
      </p:sp>
      <p:sp>
        <p:nvSpPr>
          <p:cNvPr id="437" name="Rectangle 50"/>
          <p:cNvSpPr>
            <a:spLocks noChangeArrowheads="1"/>
          </p:cNvSpPr>
          <p:nvPr/>
        </p:nvSpPr>
        <p:spPr bwMode="auto">
          <a:xfrm>
            <a:off x="5867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58" name="Rectangle 50"/>
          <p:cNvSpPr>
            <a:spLocks noChangeArrowheads="1"/>
          </p:cNvSpPr>
          <p:nvPr/>
        </p:nvSpPr>
        <p:spPr bwMode="auto">
          <a:xfrm>
            <a:off x="5410200" y="3735803"/>
            <a:ext cx="228600" cy="1143000"/>
          </a:xfrm>
          <a:prstGeom prst="rect">
            <a:avLst/>
          </a:prstGeom>
          <a:noFill/>
          <a:ln w="22225">
            <a:solidFill>
              <a:schemeClr val="tx1"/>
            </a:solidFill>
            <a:prstDash val="sysDash"/>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92" name="Text Box 54"/>
          <p:cNvSpPr txBox="1">
            <a:spLocks noChangeArrowheads="1"/>
          </p:cNvSpPr>
          <p:nvPr/>
        </p:nvSpPr>
        <p:spPr bwMode="auto">
          <a:xfrm rot="16200000">
            <a:off x="5410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93" name="Text Box 54"/>
          <p:cNvSpPr txBox="1">
            <a:spLocks noChangeArrowheads="1"/>
          </p:cNvSpPr>
          <p:nvPr/>
        </p:nvSpPr>
        <p:spPr bwMode="auto">
          <a:xfrm rot="16200000">
            <a:off x="5638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426" name="Text Box 54"/>
          <p:cNvSpPr txBox="1">
            <a:spLocks noChangeArrowheads="1"/>
          </p:cNvSpPr>
          <p:nvPr/>
        </p:nvSpPr>
        <p:spPr bwMode="auto">
          <a:xfrm rot="16200000">
            <a:off x="5167122" y="4478658"/>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120k</a:t>
            </a:r>
          </a:p>
        </p:txBody>
      </p:sp>
      <p:sp>
        <p:nvSpPr>
          <p:cNvPr id="263" name="Rectangle 50"/>
          <p:cNvSpPr>
            <a:spLocks noChangeArrowheads="1"/>
          </p:cNvSpPr>
          <p:nvPr/>
        </p:nvSpPr>
        <p:spPr bwMode="auto">
          <a:xfrm>
            <a:off x="60960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65" name="Rectangle 50"/>
          <p:cNvSpPr>
            <a:spLocks noChangeArrowheads="1"/>
          </p:cNvSpPr>
          <p:nvPr/>
        </p:nvSpPr>
        <p:spPr bwMode="auto">
          <a:xfrm>
            <a:off x="63246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72" name="Rectangle 50"/>
          <p:cNvSpPr>
            <a:spLocks noChangeArrowheads="1"/>
          </p:cNvSpPr>
          <p:nvPr/>
        </p:nvSpPr>
        <p:spPr bwMode="auto">
          <a:xfrm>
            <a:off x="6553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74" name="Rectangle 50"/>
          <p:cNvSpPr>
            <a:spLocks noChangeArrowheads="1"/>
          </p:cNvSpPr>
          <p:nvPr/>
        </p:nvSpPr>
        <p:spPr bwMode="auto">
          <a:xfrm>
            <a:off x="6781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76" name="Rectangle 50"/>
          <p:cNvSpPr>
            <a:spLocks noChangeArrowheads="1"/>
          </p:cNvSpPr>
          <p:nvPr/>
        </p:nvSpPr>
        <p:spPr bwMode="auto">
          <a:xfrm>
            <a:off x="7010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78" name="Rectangle 50"/>
          <p:cNvSpPr>
            <a:spLocks noChangeArrowheads="1"/>
          </p:cNvSpPr>
          <p:nvPr/>
        </p:nvSpPr>
        <p:spPr bwMode="auto">
          <a:xfrm>
            <a:off x="72390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81" name="Text Box 54"/>
          <p:cNvSpPr txBox="1">
            <a:spLocks noChangeArrowheads="1"/>
          </p:cNvSpPr>
          <p:nvPr/>
        </p:nvSpPr>
        <p:spPr bwMode="auto">
          <a:xfrm rot="16200000">
            <a:off x="5867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82" name="Text Box 54"/>
          <p:cNvSpPr txBox="1">
            <a:spLocks noChangeArrowheads="1"/>
          </p:cNvSpPr>
          <p:nvPr/>
        </p:nvSpPr>
        <p:spPr bwMode="auto">
          <a:xfrm rot="16200000">
            <a:off x="6095937" y="4343464"/>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83" name="Text Box 54"/>
          <p:cNvSpPr txBox="1">
            <a:spLocks noChangeArrowheads="1"/>
          </p:cNvSpPr>
          <p:nvPr/>
        </p:nvSpPr>
        <p:spPr bwMode="auto">
          <a:xfrm rot="16200000">
            <a:off x="63245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84" name="Text Box 54"/>
          <p:cNvSpPr txBox="1">
            <a:spLocks noChangeArrowheads="1"/>
          </p:cNvSpPr>
          <p:nvPr/>
        </p:nvSpPr>
        <p:spPr bwMode="auto">
          <a:xfrm rot="16200000">
            <a:off x="6781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85" name="Text Box 54"/>
          <p:cNvSpPr txBox="1">
            <a:spLocks noChangeArrowheads="1"/>
          </p:cNvSpPr>
          <p:nvPr/>
        </p:nvSpPr>
        <p:spPr bwMode="auto">
          <a:xfrm rot="16200000">
            <a:off x="6553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86" name="Text Box 54"/>
          <p:cNvSpPr txBox="1">
            <a:spLocks noChangeArrowheads="1"/>
          </p:cNvSpPr>
          <p:nvPr/>
        </p:nvSpPr>
        <p:spPr bwMode="auto">
          <a:xfrm rot="16200000">
            <a:off x="7010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304" name="Rectangle 303"/>
          <p:cNvSpPr/>
          <p:nvPr/>
        </p:nvSpPr>
        <p:spPr>
          <a:xfrm>
            <a:off x="8250577" y="3987364"/>
            <a:ext cx="457200" cy="728340"/>
          </a:xfrm>
          <a:prstGeom prst="rect">
            <a:avLst/>
          </a:prstGeom>
          <a:noFill/>
        </p:spPr>
        <p:txBody>
          <a:bodyPr wrap="none" lIns="91440" tIns="45720" rIns="91440" bIns="45720">
            <a:noAutofit/>
            <a:scene3d>
              <a:camera prst="orthographicFront">
                <a:rot lat="0" lon="0" rev="0"/>
              </a:camera>
              <a:lightRig rig="threePt" dir="t"/>
            </a:scene3d>
            <a:sp3d>
              <a:bevelT w="0" h="0"/>
              <a:extrusionClr>
                <a:srgbClr val="00B050"/>
              </a:extrusionClr>
            </a:sp3d>
          </a:bodyPr>
          <a:lstStyle/>
          <a:p>
            <a:pPr algn="ctr" fontAlgn="base">
              <a:spcBef>
                <a:spcPct val="0"/>
              </a:spcBef>
              <a:spcAft>
                <a:spcPct val="0"/>
              </a:spcAft>
            </a:pPr>
            <a:r>
              <a:rPr lang="en-US" sz="5400" b="1" spc="-300" dirty="0">
                <a:ln w="12700" cmpd="sng">
                  <a:solidFill>
                    <a:srgbClr val="540800"/>
                  </a:solidFill>
                  <a:prstDash val="solid"/>
                  <a:miter lim="800000"/>
                </a:ln>
                <a:gradFill rotWithShape="1">
                  <a:gsLst>
                    <a:gs pos="0">
                      <a:srgbClr val="FF0000"/>
                    </a:gs>
                    <a:gs pos="35000">
                      <a:srgbClr val="FF4343"/>
                    </a:gs>
                    <a:gs pos="50000">
                      <a:srgbClr val="FF4343"/>
                    </a:gs>
                    <a:gs pos="80000">
                      <a:srgbClr val="FF0000"/>
                    </a:gs>
                    <a:gs pos="100000">
                      <a:srgbClr val="FF0000"/>
                    </a:gs>
                  </a:gsLst>
                  <a:lin ang="5400000"/>
                </a:gradFill>
                <a:effectLst>
                  <a:outerShdw blurRad="38100" dist="25400" dir="1800000" algn="tl" rotWithShape="0">
                    <a:prstClr val="black">
                      <a:alpha val="75000"/>
                    </a:prstClr>
                  </a:outerShdw>
                </a:effectLst>
                <a:latin typeface="Century Schoolbook" pitchFamily="18" charset="0"/>
              </a:rPr>
              <a:t>!</a:t>
            </a:r>
          </a:p>
        </p:txBody>
      </p:sp>
      <p:grpSp>
        <p:nvGrpSpPr>
          <p:cNvPr id="3" name="Group 2"/>
          <p:cNvGrpSpPr/>
          <p:nvPr/>
        </p:nvGrpSpPr>
        <p:grpSpPr>
          <a:xfrm>
            <a:off x="5638800" y="3733799"/>
            <a:ext cx="2057400" cy="381000"/>
            <a:chOff x="5638800" y="3733799"/>
            <a:chExt cx="2057400" cy="381000"/>
          </a:xfrm>
        </p:grpSpPr>
        <p:sp>
          <p:nvSpPr>
            <p:cNvPr id="434" name="Blue 3"/>
            <p:cNvSpPr>
              <a:spLocks noChangeArrowheads="1"/>
            </p:cNvSpPr>
            <p:nvPr/>
          </p:nvSpPr>
          <p:spPr bwMode="auto">
            <a:xfrm>
              <a:off x="58674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435" name="Blue 2"/>
            <p:cNvSpPr>
              <a:spLocks noChangeArrowheads="1"/>
            </p:cNvSpPr>
            <p:nvPr/>
          </p:nvSpPr>
          <p:spPr bwMode="auto">
            <a:xfrm>
              <a:off x="56388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61" name="Blue 4"/>
            <p:cNvSpPr>
              <a:spLocks noChangeArrowheads="1"/>
            </p:cNvSpPr>
            <p:nvPr/>
          </p:nvSpPr>
          <p:spPr bwMode="auto">
            <a:xfrm>
              <a:off x="60960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64" name="Blue 5"/>
            <p:cNvSpPr>
              <a:spLocks noChangeArrowheads="1"/>
            </p:cNvSpPr>
            <p:nvPr/>
          </p:nvSpPr>
          <p:spPr bwMode="auto">
            <a:xfrm>
              <a:off x="63246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69" name="Blue 6"/>
            <p:cNvSpPr>
              <a:spLocks noChangeArrowheads="1"/>
            </p:cNvSpPr>
            <p:nvPr/>
          </p:nvSpPr>
          <p:spPr bwMode="auto">
            <a:xfrm>
              <a:off x="65532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73" name="Blue 7"/>
            <p:cNvSpPr>
              <a:spLocks noChangeArrowheads="1"/>
            </p:cNvSpPr>
            <p:nvPr/>
          </p:nvSpPr>
          <p:spPr bwMode="auto">
            <a:xfrm>
              <a:off x="67818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75" name="Blue 8"/>
            <p:cNvSpPr>
              <a:spLocks noChangeArrowheads="1"/>
            </p:cNvSpPr>
            <p:nvPr/>
          </p:nvSpPr>
          <p:spPr bwMode="auto">
            <a:xfrm>
              <a:off x="70104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77" name="Blue 9"/>
            <p:cNvSpPr>
              <a:spLocks noChangeArrowheads="1"/>
            </p:cNvSpPr>
            <p:nvPr/>
          </p:nvSpPr>
          <p:spPr bwMode="auto">
            <a:xfrm>
              <a:off x="72390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311" name="Blue 10"/>
            <p:cNvSpPr>
              <a:spLocks noChangeArrowheads="1"/>
            </p:cNvSpPr>
            <p:nvPr/>
          </p:nvSpPr>
          <p:spPr bwMode="auto">
            <a:xfrm>
              <a:off x="74676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grpSp>
      <p:sp>
        <p:nvSpPr>
          <p:cNvPr id="312" name="10 tall"/>
          <p:cNvSpPr>
            <a:spLocks noChangeArrowheads="1"/>
          </p:cNvSpPr>
          <p:nvPr/>
        </p:nvSpPr>
        <p:spPr bwMode="auto">
          <a:xfrm>
            <a:off x="74676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318" name="Text Box 54"/>
          <p:cNvSpPr txBox="1">
            <a:spLocks noChangeArrowheads="1"/>
          </p:cNvSpPr>
          <p:nvPr/>
        </p:nvSpPr>
        <p:spPr bwMode="auto">
          <a:xfrm rot="16200000">
            <a:off x="72389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316" name="Rectangle 50"/>
          <p:cNvSpPr>
            <a:spLocks noChangeArrowheads="1"/>
          </p:cNvSpPr>
          <p:nvPr/>
        </p:nvSpPr>
        <p:spPr bwMode="auto">
          <a:xfrm>
            <a:off x="7696200" y="4539341"/>
            <a:ext cx="228600" cy="18288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317" name="Rectangle 50"/>
          <p:cNvSpPr>
            <a:spLocks noChangeArrowheads="1"/>
          </p:cNvSpPr>
          <p:nvPr/>
        </p:nvSpPr>
        <p:spPr bwMode="auto">
          <a:xfrm>
            <a:off x="7696200" y="4659084"/>
            <a:ext cx="228600" cy="217715"/>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352" name="TextBox 351"/>
          <p:cNvSpPr txBox="1"/>
          <p:nvPr/>
        </p:nvSpPr>
        <p:spPr>
          <a:xfrm>
            <a:off x="5533791" y="3434597"/>
            <a:ext cx="1890393" cy="313932"/>
          </a:xfrm>
          <a:prstGeom prst="rect">
            <a:avLst/>
          </a:prstGeom>
          <a:noFill/>
        </p:spPr>
        <p:txBody>
          <a:bodyPr wrap="square" rtlCol="0">
            <a:spAutoFit/>
          </a:bodyPr>
          <a:lstStyle/>
          <a:p>
            <a:pPr algn="r">
              <a:lnSpc>
                <a:spcPct val="80000"/>
              </a:lnSpc>
            </a:pPr>
            <a:r>
              <a:rPr lang="en-US" b="1" dirty="0">
                <a:solidFill>
                  <a:srgbClr val="7030A0"/>
                </a:solidFill>
                <a:latin typeface="Arial" pitchFamily="34" charset="0"/>
                <a:cs typeface="Arial" pitchFamily="34" charset="0"/>
              </a:rPr>
              <a:t>$2.4</a:t>
            </a:r>
            <a:r>
              <a:rPr lang="en-US" sz="1400" b="1" dirty="0">
                <a:solidFill>
                  <a:srgbClr val="7030A0"/>
                </a:solidFill>
                <a:latin typeface="Arial" pitchFamily="34" charset="0"/>
                <a:cs typeface="Arial" pitchFamily="34" charset="0"/>
              </a:rPr>
              <a:t> Million</a:t>
            </a:r>
            <a:endParaRPr lang="en-US" b="1" dirty="0">
              <a:solidFill>
                <a:srgbClr val="7030A0"/>
              </a:solidFill>
              <a:latin typeface="Arial" pitchFamily="34" charset="0"/>
              <a:cs typeface="Arial" pitchFamily="34" charset="0"/>
            </a:endParaRPr>
          </a:p>
        </p:txBody>
      </p:sp>
      <p:sp>
        <p:nvSpPr>
          <p:cNvPr id="370" name="TextBox 369"/>
          <p:cNvSpPr txBox="1"/>
          <p:nvPr/>
        </p:nvSpPr>
        <p:spPr>
          <a:xfrm>
            <a:off x="6101181" y="3436938"/>
            <a:ext cx="1098069" cy="289310"/>
          </a:xfrm>
          <a:prstGeom prst="rect">
            <a:avLst/>
          </a:prstGeom>
          <a:noFill/>
        </p:spPr>
        <p:txBody>
          <a:bodyPr wrap="square" rtlCol="0">
            <a:spAutoFit/>
          </a:bodyPr>
          <a:lstStyle>
            <a:defPPr>
              <a:defRPr lang="en-US"/>
            </a:defPPr>
            <a:lvl1pPr algn="r" fontAlgn="base">
              <a:lnSpc>
                <a:spcPct val="80000"/>
              </a:lnSpc>
              <a:spcBef>
                <a:spcPct val="0"/>
              </a:spcBef>
              <a:spcAft>
                <a:spcPct val="0"/>
              </a:spcAft>
              <a:defRPr sz="1600" b="1">
                <a:solidFill>
                  <a:srgbClr val="FEF30E"/>
                </a:solidFill>
                <a:effectLst>
                  <a:glow rad="101600">
                    <a:schemeClr val="tx1">
                      <a:alpha val="64000"/>
                    </a:schemeClr>
                  </a:glow>
                </a:effectLst>
                <a:latin typeface="Arial" panose="020B0604020202020204" pitchFamily="34" charset="0"/>
                <a:cs typeface="Arial" panose="020B0604020202020204" pitchFamily="34" charset="0"/>
              </a:defRPr>
            </a:lvl1pPr>
          </a:lstStyle>
          <a:p>
            <a:pPr algn="ctr"/>
            <a:r>
              <a:rPr lang="en-US" dirty="0"/>
              <a:t>$320K</a:t>
            </a:r>
          </a:p>
        </p:txBody>
      </p:sp>
      <p:grpSp>
        <p:nvGrpSpPr>
          <p:cNvPr id="325" name="Group 579"/>
          <p:cNvGrpSpPr/>
          <p:nvPr/>
        </p:nvGrpSpPr>
        <p:grpSpPr>
          <a:xfrm>
            <a:off x="5257800" y="4876799"/>
            <a:ext cx="4040580" cy="502553"/>
            <a:chOff x="4485903" y="5896098"/>
            <a:chExt cx="4040580" cy="502553"/>
          </a:xfrm>
        </p:grpSpPr>
        <p:sp>
          <p:nvSpPr>
            <p:cNvPr id="330" name="Text Box 35"/>
            <p:cNvSpPr txBox="1">
              <a:spLocks noChangeArrowheads="1"/>
            </p:cNvSpPr>
            <p:nvPr/>
          </p:nvSpPr>
          <p:spPr bwMode="auto">
            <a:xfrm>
              <a:off x="6638902"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10</a:t>
              </a:r>
            </a:p>
          </p:txBody>
        </p:sp>
        <p:sp>
          <p:nvSpPr>
            <p:cNvPr id="333" name="Text Box 37"/>
            <p:cNvSpPr txBox="1">
              <a:spLocks noChangeArrowheads="1"/>
            </p:cNvSpPr>
            <p:nvPr/>
          </p:nvSpPr>
          <p:spPr bwMode="auto">
            <a:xfrm>
              <a:off x="6411133"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9</a:t>
              </a:r>
            </a:p>
          </p:txBody>
        </p:sp>
        <p:sp>
          <p:nvSpPr>
            <p:cNvPr id="334" name="Text Box 39"/>
            <p:cNvSpPr txBox="1">
              <a:spLocks noChangeArrowheads="1"/>
            </p:cNvSpPr>
            <p:nvPr/>
          </p:nvSpPr>
          <p:spPr bwMode="auto">
            <a:xfrm>
              <a:off x="618336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8</a:t>
              </a:r>
            </a:p>
          </p:txBody>
        </p:sp>
        <p:sp>
          <p:nvSpPr>
            <p:cNvPr id="335" name="Text Box 41"/>
            <p:cNvSpPr txBox="1">
              <a:spLocks noChangeArrowheads="1"/>
            </p:cNvSpPr>
            <p:nvPr/>
          </p:nvSpPr>
          <p:spPr bwMode="auto">
            <a:xfrm>
              <a:off x="595559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7</a:t>
              </a:r>
            </a:p>
          </p:txBody>
        </p:sp>
        <p:sp>
          <p:nvSpPr>
            <p:cNvPr id="336" name="Text Box 43"/>
            <p:cNvSpPr txBox="1">
              <a:spLocks noChangeArrowheads="1"/>
            </p:cNvSpPr>
            <p:nvPr/>
          </p:nvSpPr>
          <p:spPr bwMode="auto">
            <a:xfrm>
              <a:off x="5727826"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6</a:t>
              </a:r>
            </a:p>
          </p:txBody>
        </p:sp>
        <p:sp>
          <p:nvSpPr>
            <p:cNvPr id="337" name="Text Box 45"/>
            <p:cNvSpPr txBox="1">
              <a:spLocks noChangeArrowheads="1"/>
            </p:cNvSpPr>
            <p:nvPr/>
          </p:nvSpPr>
          <p:spPr bwMode="auto">
            <a:xfrm>
              <a:off x="5500057"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5</a:t>
              </a:r>
            </a:p>
          </p:txBody>
        </p:sp>
        <p:sp>
          <p:nvSpPr>
            <p:cNvPr id="338" name="Text Box 47"/>
            <p:cNvSpPr txBox="1">
              <a:spLocks noChangeArrowheads="1"/>
            </p:cNvSpPr>
            <p:nvPr/>
          </p:nvSpPr>
          <p:spPr bwMode="auto">
            <a:xfrm>
              <a:off x="5272288" y="5911237"/>
              <a:ext cx="342900" cy="283464"/>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4</a:t>
              </a:r>
            </a:p>
          </p:txBody>
        </p:sp>
        <p:sp>
          <p:nvSpPr>
            <p:cNvPr id="339" name="Text Box 49"/>
            <p:cNvSpPr txBox="1">
              <a:spLocks noChangeArrowheads="1"/>
            </p:cNvSpPr>
            <p:nvPr/>
          </p:nvSpPr>
          <p:spPr bwMode="auto">
            <a:xfrm>
              <a:off x="504368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3</a:t>
              </a:r>
            </a:p>
          </p:txBody>
        </p:sp>
        <p:sp>
          <p:nvSpPr>
            <p:cNvPr id="340" name="Text Box 51"/>
            <p:cNvSpPr txBox="1">
              <a:spLocks noChangeArrowheads="1"/>
            </p:cNvSpPr>
            <p:nvPr/>
          </p:nvSpPr>
          <p:spPr bwMode="auto">
            <a:xfrm>
              <a:off x="480485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2</a:t>
              </a:r>
            </a:p>
          </p:txBody>
        </p:sp>
        <p:sp>
          <p:nvSpPr>
            <p:cNvPr id="341" name="Text Box 53"/>
            <p:cNvSpPr txBox="1">
              <a:spLocks noChangeArrowheads="1"/>
            </p:cNvSpPr>
            <p:nvPr/>
          </p:nvSpPr>
          <p:spPr bwMode="auto">
            <a:xfrm>
              <a:off x="6866671"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11</a:t>
              </a:r>
            </a:p>
          </p:txBody>
        </p:sp>
        <p:sp>
          <p:nvSpPr>
            <p:cNvPr id="342" name="Text Box 54"/>
            <p:cNvSpPr txBox="1">
              <a:spLocks noChangeArrowheads="1"/>
            </p:cNvSpPr>
            <p:nvPr/>
          </p:nvSpPr>
          <p:spPr bwMode="auto">
            <a:xfrm>
              <a:off x="45773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a:t>
              </a:r>
            </a:p>
          </p:txBody>
        </p:sp>
        <p:sp>
          <p:nvSpPr>
            <p:cNvPr id="343" name="TextBox 342"/>
            <p:cNvSpPr txBox="1"/>
            <p:nvPr/>
          </p:nvSpPr>
          <p:spPr>
            <a:xfrm>
              <a:off x="6009904" y="6121651"/>
              <a:ext cx="685800" cy="277000"/>
            </a:xfrm>
            <a:prstGeom prst="rect">
              <a:avLst/>
            </a:prstGeom>
            <a:noFill/>
          </p:spPr>
          <p:txBody>
            <a:bodyPr wrap="square" rtlCol="0">
              <a:spAutoFit/>
            </a:bodyPr>
            <a:lstStyle/>
            <a:p>
              <a:pPr algn="ctr" fontAlgn="base">
                <a:spcBef>
                  <a:spcPct val="0"/>
                </a:spcBef>
                <a:spcAft>
                  <a:spcPct val="0"/>
                </a:spcAft>
              </a:pPr>
              <a:r>
                <a:rPr lang="en-US" sz="1200" b="1" dirty="0">
                  <a:solidFill>
                    <a:prstClr val="black"/>
                  </a:solidFill>
                  <a:latin typeface="Arial" pitchFamily="34" charset="0"/>
                  <a:cs typeface="Arial" pitchFamily="34" charset="0"/>
                </a:rPr>
                <a:t>Year</a:t>
              </a:r>
            </a:p>
          </p:txBody>
        </p:sp>
        <p:sp>
          <p:nvSpPr>
            <p:cNvPr id="344" name="Text Box 53"/>
            <p:cNvSpPr txBox="1">
              <a:spLocks noChangeArrowheads="1"/>
            </p:cNvSpPr>
            <p:nvPr/>
          </p:nvSpPr>
          <p:spPr bwMode="auto">
            <a:xfrm>
              <a:off x="7094440"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12</a:t>
              </a:r>
            </a:p>
          </p:txBody>
        </p:sp>
        <p:sp>
          <p:nvSpPr>
            <p:cNvPr id="345" name="Text Box 53"/>
            <p:cNvSpPr txBox="1">
              <a:spLocks noChangeArrowheads="1"/>
            </p:cNvSpPr>
            <p:nvPr/>
          </p:nvSpPr>
          <p:spPr bwMode="auto">
            <a:xfrm>
              <a:off x="7322209"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13</a:t>
              </a:r>
            </a:p>
          </p:txBody>
        </p:sp>
        <p:sp>
          <p:nvSpPr>
            <p:cNvPr id="346" name="Text Box 53"/>
            <p:cNvSpPr txBox="1">
              <a:spLocks noChangeArrowheads="1"/>
            </p:cNvSpPr>
            <p:nvPr/>
          </p:nvSpPr>
          <p:spPr bwMode="auto">
            <a:xfrm>
              <a:off x="754997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14</a:t>
              </a:r>
            </a:p>
          </p:txBody>
        </p:sp>
        <p:sp>
          <p:nvSpPr>
            <p:cNvPr id="347" name="Text Box 53"/>
            <p:cNvSpPr txBox="1">
              <a:spLocks noChangeArrowheads="1"/>
            </p:cNvSpPr>
            <p:nvPr/>
          </p:nvSpPr>
          <p:spPr bwMode="auto">
            <a:xfrm>
              <a:off x="77777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15</a:t>
              </a:r>
            </a:p>
          </p:txBody>
        </p:sp>
        <p:sp>
          <p:nvSpPr>
            <p:cNvPr id="348" name="Line 55"/>
            <p:cNvSpPr>
              <a:spLocks noChangeShapeType="1"/>
            </p:cNvSpPr>
            <p:nvPr/>
          </p:nvSpPr>
          <p:spPr bwMode="auto">
            <a:xfrm>
              <a:off x="4485903" y="5896098"/>
              <a:ext cx="4040580" cy="0"/>
            </a:xfrm>
            <a:prstGeom prst="line">
              <a:avLst/>
            </a:prstGeom>
            <a:noFill/>
            <a:ln w="69850">
              <a:solidFill>
                <a:schemeClr val="tx1"/>
              </a:solidFill>
              <a:round/>
              <a:headEnd/>
              <a:tailEnd/>
            </a:ln>
          </p:spPr>
          <p:txBody>
            <a:bodyPr/>
            <a:lstStyle/>
            <a:p>
              <a:pPr algn="ctr" fontAlgn="base">
                <a:spcBef>
                  <a:spcPct val="0"/>
                </a:spcBef>
                <a:spcAft>
                  <a:spcPct val="0"/>
                </a:spcAft>
              </a:pPr>
              <a:endParaRPr lang="en-US" sz="1100" dirty="0">
                <a:solidFill>
                  <a:prstClr val="black"/>
                </a:solidFill>
                <a:latin typeface="Arial" pitchFamily="34" charset="0"/>
                <a:cs typeface="Arial" pitchFamily="34" charset="0"/>
              </a:endParaRPr>
            </a:p>
          </p:txBody>
        </p:sp>
      </p:grpSp>
      <p:sp>
        <p:nvSpPr>
          <p:cNvPr id="217" name="TextBox 216"/>
          <p:cNvSpPr txBox="1"/>
          <p:nvPr/>
        </p:nvSpPr>
        <p:spPr>
          <a:xfrm>
            <a:off x="10055026" y="3385899"/>
            <a:ext cx="754584" cy="289310"/>
          </a:xfrm>
          <a:prstGeom prst="rect">
            <a:avLst/>
          </a:prstGeom>
          <a:noFill/>
        </p:spPr>
        <p:txBody>
          <a:bodyPr wrap="square" rtlCol="0">
            <a:spAutoFit/>
          </a:bodyPr>
          <a:lstStyle/>
          <a:p>
            <a:pPr algn="r">
              <a:lnSpc>
                <a:spcPct val="80000"/>
              </a:lnSpc>
            </a:pPr>
            <a:r>
              <a:rPr lang="en-US" sz="1600" b="1" dirty="0">
                <a:latin typeface="Arial" pitchFamily="34" charset="0"/>
                <a:cs typeface="Arial" pitchFamily="34" charset="0"/>
              </a:rPr>
              <a:t>.133</a:t>
            </a:r>
          </a:p>
        </p:txBody>
      </p:sp>
      <p:sp>
        <p:nvSpPr>
          <p:cNvPr id="218" name="TextBox 217"/>
          <p:cNvSpPr txBox="1"/>
          <p:nvPr/>
        </p:nvSpPr>
        <p:spPr>
          <a:xfrm>
            <a:off x="9992647" y="3169481"/>
            <a:ext cx="945197" cy="289310"/>
          </a:xfrm>
          <a:prstGeom prst="rect">
            <a:avLst/>
          </a:prstGeom>
          <a:noFill/>
        </p:spPr>
        <p:txBody>
          <a:bodyPr wrap="square" rtlCol="0">
            <a:spAutoFit/>
          </a:bodyPr>
          <a:lstStyle/>
          <a:p>
            <a:pPr algn="r">
              <a:lnSpc>
                <a:spcPct val="80000"/>
              </a:lnSpc>
            </a:pPr>
            <a:r>
              <a:rPr lang="en-US" sz="1600" b="1" dirty="0">
                <a:latin typeface="Arial" pitchFamily="34" charset="0"/>
                <a:cs typeface="Arial" pitchFamily="34" charset="0"/>
              </a:rPr>
              <a:t>$4.5</a:t>
            </a:r>
            <a:r>
              <a:rPr lang="en-US" sz="1200" b="1" dirty="0">
                <a:latin typeface="Arial" pitchFamily="34" charset="0"/>
                <a:cs typeface="Arial" pitchFamily="34" charset="0"/>
              </a:rPr>
              <a:t>M</a:t>
            </a:r>
            <a:endParaRPr lang="en-US" sz="1600" b="1" dirty="0">
              <a:latin typeface="Arial" pitchFamily="34" charset="0"/>
              <a:cs typeface="Arial" pitchFamily="34" charset="0"/>
            </a:endParaRPr>
          </a:p>
        </p:txBody>
      </p:sp>
      <p:cxnSp>
        <p:nvCxnSpPr>
          <p:cNvPr id="7" name="Straight Connector 6"/>
          <p:cNvCxnSpPr/>
          <p:nvPr/>
        </p:nvCxnSpPr>
        <p:spPr>
          <a:xfrm>
            <a:off x="10038567" y="3626343"/>
            <a:ext cx="6724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9977076" y="3385899"/>
            <a:ext cx="348554" cy="289310"/>
          </a:xfrm>
          <a:prstGeom prst="rect">
            <a:avLst/>
          </a:prstGeom>
          <a:noFill/>
        </p:spPr>
        <p:txBody>
          <a:bodyPr wrap="square" rtlCol="0">
            <a:spAutoFit/>
          </a:bodyPr>
          <a:lstStyle/>
          <a:p>
            <a:pPr>
              <a:lnSpc>
                <a:spcPct val="80000"/>
              </a:lnSpc>
            </a:pPr>
            <a:r>
              <a:rPr lang="en-US" sz="1600" b="1" dirty="0">
                <a:latin typeface="Arial" pitchFamily="34" charset="0"/>
                <a:cs typeface="Arial" pitchFamily="34" charset="0"/>
              </a:rPr>
              <a:t>x</a:t>
            </a:r>
          </a:p>
        </p:txBody>
      </p:sp>
      <p:sp>
        <p:nvSpPr>
          <p:cNvPr id="228" name="TextBox 227"/>
          <p:cNvSpPr txBox="1"/>
          <p:nvPr/>
        </p:nvSpPr>
        <p:spPr>
          <a:xfrm>
            <a:off x="9945177" y="3647220"/>
            <a:ext cx="945197" cy="289310"/>
          </a:xfrm>
          <a:prstGeom prst="rect">
            <a:avLst/>
          </a:prstGeom>
          <a:noFill/>
        </p:spPr>
        <p:txBody>
          <a:bodyPr wrap="square" rtlCol="0">
            <a:spAutoFit/>
          </a:bodyPr>
          <a:lstStyle/>
          <a:p>
            <a:pPr algn="r">
              <a:lnSpc>
                <a:spcPct val="80000"/>
              </a:lnSpc>
            </a:pPr>
            <a:r>
              <a:rPr lang="en-US" sz="1600" b="1" dirty="0">
                <a:latin typeface="Arial" pitchFamily="34" charset="0"/>
                <a:cs typeface="Arial" pitchFamily="34" charset="0"/>
              </a:rPr>
              <a:t>$598.5</a:t>
            </a:r>
            <a:r>
              <a:rPr lang="en-US" sz="1200" b="1" dirty="0">
                <a:latin typeface="Arial" pitchFamily="34" charset="0"/>
                <a:cs typeface="Arial" pitchFamily="34" charset="0"/>
              </a:rPr>
              <a:t>k</a:t>
            </a:r>
            <a:endParaRPr lang="en-US" sz="1600" b="1" dirty="0">
              <a:latin typeface="Arial" pitchFamily="34" charset="0"/>
              <a:cs typeface="Arial" pitchFamily="34" charset="0"/>
            </a:endParaRPr>
          </a:p>
        </p:txBody>
      </p:sp>
      <p:sp>
        <p:nvSpPr>
          <p:cNvPr id="2" name="Title 1"/>
          <p:cNvSpPr>
            <a:spLocks noGrp="1"/>
          </p:cNvSpPr>
          <p:nvPr>
            <p:ph type="title" idx="4294967295"/>
          </p:nvPr>
        </p:nvSpPr>
        <p:spPr>
          <a:xfrm>
            <a:off x="0" y="-1371600"/>
            <a:ext cx="8229600" cy="884237"/>
          </a:xfrm>
        </p:spPr>
        <p:txBody>
          <a:bodyPr>
            <a:normAutofit fontScale="90000"/>
          </a:bodyPr>
          <a:lstStyle/>
          <a:p>
            <a:r>
              <a:rPr lang="en-US" dirty="0"/>
              <a:t>Tax Credit Recapture Calculations</a:t>
            </a:r>
          </a:p>
        </p:txBody>
      </p:sp>
      <p:grpSp>
        <p:nvGrpSpPr>
          <p:cNvPr id="210" name="Group 209"/>
          <p:cNvGrpSpPr/>
          <p:nvPr/>
        </p:nvGrpSpPr>
        <p:grpSpPr>
          <a:xfrm>
            <a:off x="5638800" y="3895343"/>
            <a:ext cx="2057400" cy="219456"/>
            <a:chOff x="5638800" y="3733799"/>
            <a:chExt cx="2057400" cy="381000"/>
          </a:xfrm>
          <a:solidFill>
            <a:srgbClr val="FEB462"/>
          </a:solidFill>
        </p:grpSpPr>
        <p:sp>
          <p:nvSpPr>
            <p:cNvPr id="211" name="Blue 3"/>
            <p:cNvSpPr>
              <a:spLocks noChangeArrowheads="1"/>
            </p:cNvSpPr>
            <p:nvPr/>
          </p:nvSpPr>
          <p:spPr bwMode="auto">
            <a:xfrm>
              <a:off x="58674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2" name="Blue 2"/>
            <p:cNvSpPr>
              <a:spLocks noChangeArrowheads="1"/>
            </p:cNvSpPr>
            <p:nvPr/>
          </p:nvSpPr>
          <p:spPr bwMode="auto">
            <a:xfrm>
              <a:off x="56388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3" name="Blue 4"/>
            <p:cNvSpPr>
              <a:spLocks noChangeArrowheads="1"/>
            </p:cNvSpPr>
            <p:nvPr/>
          </p:nvSpPr>
          <p:spPr bwMode="auto">
            <a:xfrm>
              <a:off x="60960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4" name="Blue 5"/>
            <p:cNvSpPr>
              <a:spLocks noChangeArrowheads="1"/>
            </p:cNvSpPr>
            <p:nvPr/>
          </p:nvSpPr>
          <p:spPr bwMode="auto">
            <a:xfrm>
              <a:off x="63246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5" name="Blue 6"/>
            <p:cNvSpPr>
              <a:spLocks noChangeArrowheads="1"/>
            </p:cNvSpPr>
            <p:nvPr/>
          </p:nvSpPr>
          <p:spPr bwMode="auto">
            <a:xfrm>
              <a:off x="65532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6" name="Blue 7"/>
            <p:cNvSpPr>
              <a:spLocks noChangeArrowheads="1"/>
            </p:cNvSpPr>
            <p:nvPr/>
          </p:nvSpPr>
          <p:spPr bwMode="auto">
            <a:xfrm>
              <a:off x="67818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9" name="Blue 8"/>
            <p:cNvSpPr>
              <a:spLocks noChangeArrowheads="1"/>
            </p:cNvSpPr>
            <p:nvPr/>
          </p:nvSpPr>
          <p:spPr bwMode="auto">
            <a:xfrm>
              <a:off x="70104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20" name="Blue 9"/>
            <p:cNvSpPr>
              <a:spLocks noChangeArrowheads="1"/>
            </p:cNvSpPr>
            <p:nvPr/>
          </p:nvSpPr>
          <p:spPr bwMode="auto">
            <a:xfrm>
              <a:off x="72390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21" name="Blue 10"/>
            <p:cNvSpPr>
              <a:spLocks noChangeArrowheads="1"/>
            </p:cNvSpPr>
            <p:nvPr/>
          </p:nvSpPr>
          <p:spPr bwMode="auto">
            <a:xfrm>
              <a:off x="74676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grpSp>
      <p:grpSp>
        <p:nvGrpSpPr>
          <p:cNvPr id="222" name="Group 221"/>
          <p:cNvGrpSpPr/>
          <p:nvPr/>
        </p:nvGrpSpPr>
        <p:grpSpPr>
          <a:xfrm>
            <a:off x="5638800" y="3968495"/>
            <a:ext cx="2057400" cy="146304"/>
            <a:chOff x="5638800" y="3733799"/>
            <a:chExt cx="2057400" cy="381000"/>
          </a:xfrm>
          <a:solidFill>
            <a:srgbClr val="FEB462"/>
          </a:solidFill>
        </p:grpSpPr>
        <p:sp>
          <p:nvSpPr>
            <p:cNvPr id="223" name="Blue 3"/>
            <p:cNvSpPr>
              <a:spLocks noChangeArrowheads="1"/>
            </p:cNvSpPr>
            <p:nvPr/>
          </p:nvSpPr>
          <p:spPr bwMode="auto">
            <a:xfrm>
              <a:off x="58674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24" name="Blue 2"/>
            <p:cNvSpPr>
              <a:spLocks noChangeArrowheads="1"/>
            </p:cNvSpPr>
            <p:nvPr/>
          </p:nvSpPr>
          <p:spPr bwMode="auto">
            <a:xfrm>
              <a:off x="56388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25" name="Blue 4"/>
            <p:cNvSpPr>
              <a:spLocks noChangeArrowheads="1"/>
            </p:cNvSpPr>
            <p:nvPr/>
          </p:nvSpPr>
          <p:spPr bwMode="auto">
            <a:xfrm>
              <a:off x="60960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26" name="Blue 5"/>
            <p:cNvSpPr>
              <a:spLocks noChangeArrowheads="1"/>
            </p:cNvSpPr>
            <p:nvPr/>
          </p:nvSpPr>
          <p:spPr bwMode="auto">
            <a:xfrm>
              <a:off x="63246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29" name="Blue 6"/>
            <p:cNvSpPr>
              <a:spLocks noChangeArrowheads="1"/>
            </p:cNvSpPr>
            <p:nvPr/>
          </p:nvSpPr>
          <p:spPr bwMode="auto">
            <a:xfrm>
              <a:off x="65532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30" name="Blue 7"/>
            <p:cNvSpPr>
              <a:spLocks noChangeArrowheads="1"/>
            </p:cNvSpPr>
            <p:nvPr/>
          </p:nvSpPr>
          <p:spPr bwMode="auto">
            <a:xfrm>
              <a:off x="67818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31" name="Blue 8"/>
            <p:cNvSpPr>
              <a:spLocks noChangeArrowheads="1"/>
            </p:cNvSpPr>
            <p:nvPr/>
          </p:nvSpPr>
          <p:spPr bwMode="auto">
            <a:xfrm>
              <a:off x="70104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32" name="Blue 9"/>
            <p:cNvSpPr>
              <a:spLocks noChangeArrowheads="1"/>
            </p:cNvSpPr>
            <p:nvPr/>
          </p:nvSpPr>
          <p:spPr bwMode="auto">
            <a:xfrm>
              <a:off x="72390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33" name="Blue 10"/>
            <p:cNvSpPr>
              <a:spLocks noChangeArrowheads="1"/>
            </p:cNvSpPr>
            <p:nvPr/>
          </p:nvSpPr>
          <p:spPr bwMode="auto">
            <a:xfrm>
              <a:off x="74676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grpSp>
      <p:grpSp>
        <p:nvGrpSpPr>
          <p:cNvPr id="234" name="Group 233"/>
          <p:cNvGrpSpPr/>
          <p:nvPr/>
        </p:nvGrpSpPr>
        <p:grpSpPr>
          <a:xfrm>
            <a:off x="5638800" y="4041647"/>
            <a:ext cx="2057400" cy="73152"/>
            <a:chOff x="5638800" y="3733799"/>
            <a:chExt cx="2057400" cy="381000"/>
          </a:xfrm>
          <a:solidFill>
            <a:srgbClr val="FEB462"/>
          </a:solidFill>
        </p:grpSpPr>
        <p:sp>
          <p:nvSpPr>
            <p:cNvPr id="235" name="Blue 3"/>
            <p:cNvSpPr>
              <a:spLocks noChangeArrowheads="1"/>
            </p:cNvSpPr>
            <p:nvPr/>
          </p:nvSpPr>
          <p:spPr bwMode="auto">
            <a:xfrm>
              <a:off x="58674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36" name="Blue 2"/>
            <p:cNvSpPr>
              <a:spLocks noChangeArrowheads="1"/>
            </p:cNvSpPr>
            <p:nvPr/>
          </p:nvSpPr>
          <p:spPr bwMode="auto">
            <a:xfrm>
              <a:off x="56388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37" name="Blue 4"/>
            <p:cNvSpPr>
              <a:spLocks noChangeArrowheads="1"/>
            </p:cNvSpPr>
            <p:nvPr/>
          </p:nvSpPr>
          <p:spPr bwMode="auto">
            <a:xfrm>
              <a:off x="60960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38" name="Blue 5"/>
            <p:cNvSpPr>
              <a:spLocks noChangeArrowheads="1"/>
            </p:cNvSpPr>
            <p:nvPr/>
          </p:nvSpPr>
          <p:spPr bwMode="auto">
            <a:xfrm>
              <a:off x="63246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39" name="Blue 6"/>
            <p:cNvSpPr>
              <a:spLocks noChangeArrowheads="1"/>
            </p:cNvSpPr>
            <p:nvPr/>
          </p:nvSpPr>
          <p:spPr bwMode="auto">
            <a:xfrm>
              <a:off x="65532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40" name="Blue 7"/>
            <p:cNvSpPr>
              <a:spLocks noChangeArrowheads="1"/>
            </p:cNvSpPr>
            <p:nvPr/>
          </p:nvSpPr>
          <p:spPr bwMode="auto">
            <a:xfrm>
              <a:off x="67818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41" name="Blue 8"/>
            <p:cNvSpPr>
              <a:spLocks noChangeArrowheads="1"/>
            </p:cNvSpPr>
            <p:nvPr/>
          </p:nvSpPr>
          <p:spPr bwMode="auto">
            <a:xfrm>
              <a:off x="70104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42" name="Blue 9"/>
            <p:cNvSpPr>
              <a:spLocks noChangeArrowheads="1"/>
            </p:cNvSpPr>
            <p:nvPr/>
          </p:nvSpPr>
          <p:spPr bwMode="auto">
            <a:xfrm>
              <a:off x="72390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43" name="Blue 10"/>
            <p:cNvSpPr>
              <a:spLocks noChangeArrowheads="1"/>
            </p:cNvSpPr>
            <p:nvPr/>
          </p:nvSpPr>
          <p:spPr bwMode="auto">
            <a:xfrm>
              <a:off x="74676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grpSp>
      <p:sp>
        <p:nvSpPr>
          <p:cNvPr id="244" name="Rectangle 243"/>
          <p:cNvSpPr>
            <a:spLocks noChangeArrowheads="1"/>
          </p:cNvSpPr>
          <p:nvPr/>
        </p:nvSpPr>
        <p:spPr bwMode="auto">
          <a:xfrm>
            <a:off x="5410200" y="4178807"/>
            <a:ext cx="228600" cy="164592"/>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45" name="Rectangle 244"/>
          <p:cNvSpPr>
            <a:spLocks noChangeArrowheads="1"/>
          </p:cNvSpPr>
          <p:nvPr/>
        </p:nvSpPr>
        <p:spPr bwMode="auto">
          <a:xfrm>
            <a:off x="5410200" y="4233671"/>
            <a:ext cx="228600" cy="109728"/>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46" name="Rectangle 245"/>
          <p:cNvSpPr>
            <a:spLocks noChangeArrowheads="1"/>
          </p:cNvSpPr>
          <p:nvPr/>
        </p:nvSpPr>
        <p:spPr bwMode="auto">
          <a:xfrm>
            <a:off x="5410200" y="4288535"/>
            <a:ext cx="228600" cy="54864"/>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grpSp>
        <p:nvGrpSpPr>
          <p:cNvPr id="6" name="Group 5"/>
          <p:cNvGrpSpPr/>
          <p:nvPr/>
        </p:nvGrpSpPr>
        <p:grpSpPr>
          <a:xfrm>
            <a:off x="5638800" y="3626062"/>
            <a:ext cx="2082716" cy="609600"/>
            <a:chOff x="5638800" y="3626062"/>
            <a:chExt cx="2082716" cy="609600"/>
          </a:xfrm>
        </p:grpSpPr>
        <p:sp>
          <p:nvSpPr>
            <p:cNvPr id="506" name="Text Box 2 blue"/>
            <p:cNvSpPr txBox="1">
              <a:spLocks noChangeArrowheads="1"/>
            </p:cNvSpPr>
            <p:nvPr/>
          </p:nvSpPr>
          <p:spPr bwMode="auto">
            <a:xfrm rot="16200000">
              <a:off x="54609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507" name="Text Box 3 blue"/>
            <p:cNvSpPr txBox="1">
              <a:spLocks noChangeArrowheads="1"/>
            </p:cNvSpPr>
            <p:nvPr/>
          </p:nvSpPr>
          <p:spPr bwMode="auto">
            <a:xfrm rot="16200000">
              <a:off x="56895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288" name="Text Box 4 Blue"/>
            <p:cNvSpPr txBox="1">
              <a:spLocks noChangeArrowheads="1"/>
            </p:cNvSpPr>
            <p:nvPr/>
          </p:nvSpPr>
          <p:spPr bwMode="auto">
            <a:xfrm rot="16200000">
              <a:off x="5918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289" name="Text Box 5 Blue"/>
            <p:cNvSpPr txBox="1">
              <a:spLocks noChangeArrowheads="1"/>
            </p:cNvSpPr>
            <p:nvPr/>
          </p:nvSpPr>
          <p:spPr bwMode="auto">
            <a:xfrm rot="16200000">
              <a:off x="61467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290" name="Text Box 6 Blue"/>
            <p:cNvSpPr txBox="1">
              <a:spLocks noChangeArrowheads="1"/>
            </p:cNvSpPr>
            <p:nvPr/>
          </p:nvSpPr>
          <p:spPr bwMode="auto">
            <a:xfrm rot="16200000">
              <a:off x="63753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291" name="Text Box 7 Blue"/>
            <p:cNvSpPr txBox="1">
              <a:spLocks noChangeArrowheads="1"/>
            </p:cNvSpPr>
            <p:nvPr/>
          </p:nvSpPr>
          <p:spPr bwMode="auto">
            <a:xfrm rot="16200000">
              <a:off x="66039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292" name="Text Box 8 Blue"/>
            <p:cNvSpPr txBox="1">
              <a:spLocks noChangeArrowheads="1"/>
            </p:cNvSpPr>
            <p:nvPr/>
          </p:nvSpPr>
          <p:spPr bwMode="auto">
            <a:xfrm rot="16200000">
              <a:off x="68325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293" name="Text Box 9 Blue"/>
            <p:cNvSpPr txBox="1">
              <a:spLocks noChangeArrowheads="1"/>
            </p:cNvSpPr>
            <p:nvPr/>
          </p:nvSpPr>
          <p:spPr bwMode="auto">
            <a:xfrm rot="16200000">
              <a:off x="7061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319" name="Text Box 10 Blue"/>
            <p:cNvSpPr txBox="1">
              <a:spLocks noChangeArrowheads="1"/>
            </p:cNvSpPr>
            <p:nvPr/>
          </p:nvSpPr>
          <p:spPr bwMode="auto">
            <a:xfrm rot="16200000">
              <a:off x="72897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grpSp>
      <p:sp>
        <p:nvSpPr>
          <p:cNvPr id="440" name="Text Box 54"/>
          <p:cNvSpPr txBox="1">
            <a:spLocks noChangeArrowheads="1"/>
          </p:cNvSpPr>
          <p:nvPr/>
        </p:nvSpPr>
        <p:spPr bwMode="auto">
          <a:xfrm rot="16200000">
            <a:off x="5260081" y="4107632"/>
            <a:ext cx="533401" cy="200055"/>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700" b="1" dirty="0">
                <a:solidFill>
                  <a:srgbClr val="2D72C5"/>
                </a:solidFill>
                <a:latin typeface="Arial" pitchFamily="34" charset="0"/>
                <a:cs typeface="Arial" pitchFamily="34" charset="0"/>
              </a:rPr>
              <a:t>60k</a:t>
            </a:r>
          </a:p>
        </p:txBody>
      </p:sp>
      <p:sp>
        <p:nvSpPr>
          <p:cNvPr id="247" name="Rectangle 246"/>
          <p:cNvSpPr>
            <a:spLocks noChangeArrowheads="1"/>
          </p:cNvSpPr>
          <p:nvPr/>
        </p:nvSpPr>
        <p:spPr bwMode="auto">
          <a:xfrm>
            <a:off x="7696200" y="4590288"/>
            <a:ext cx="228600" cy="64008"/>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48" name="Rectangle 247"/>
          <p:cNvSpPr>
            <a:spLocks noChangeArrowheads="1"/>
          </p:cNvSpPr>
          <p:nvPr/>
        </p:nvSpPr>
        <p:spPr bwMode="auto">
          <a:xfrm>
            <a:off x="7696200" y="4608576"/>
            <a:ext cx="228600" cy="4572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49" name="Rectangle 248"/>
          <p:cNvSpPr>
            <a:spLocks noChangeArrowheads="1"/>
          </p:cNvSpPr>
          <p:nvPr/>
        </p:nvSpPr>
        <p:spPr bwMode="auto">
          <a:xfrm>
            <a:off x="7696200" y="4631652"/>
            <a:ext cx="228600" cy="27432"/>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351" name="Rectangle 50"/>
          <p:cNvSpPr>
            <a:spLocks noChangeArrowheads="1"/>
          </p:cNvSpPr>
          <p:nvPr/>
        </p:nvSpPr>
        <p:spPr bwMode="auto">
          <a:xfrm flipH="1">
            <a:off x="5410199" y="3731820"/>
            <a:ext cx="2519363" cy="1111156"/>
          </a:xfrm>
          <a:prstGeom prst="rect">
            <a:avLst/>
          </a:prstGeom>
          <a:noFill/>
          <a:ln w="38100">
            <a:solidFill>
              <a:srgbClr val="8D42C6"/>
            </a:solidFill>
            <a:miter lim="800000"/>
            <a:headEnd/>
            <a:tailEnd/>
          </a:ln>
          <a:effectLst>
            <a:glow rad="63500">
              <a:schemeClr val="accent4">
                <a:satMod val="175000"/>
                <a:alpha val="40000"/>
              </a:scheme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15" name="Up Arrow 14"/>
          <p:cNvSpPr/>
          <p:nvPr/>
        </p:nvSpPr>
        <p:spPr>
          <a:xfrm>
            <a:off x="7917675" y="5102352"/>
            <a:ext cx="266399" cy="358091"/>
          </a:xfrm>
          <a:prstGeom prst="upArrow">
            <a:avLst/>
          </a:prstGeom>
          <a:solidFill>
            <a:srgbClr val="FEB462"/>
          </a:solidFill>
          <a:ln w="22225">
            <a:solidFill>
              <a:schemeClr val="accent6">
                <a:lumMod val="75000"/>
              </a:schemeClr>
            </a:solidFill>
            <a:miter lim="800000"/>
            <a:headEnd/>
            <a:tailEnd/>
          </a:ln>
          <a:effectLst>
            <a:outerShdw blurRad="50800" dist="25400" dir="2700000" algn="tl" rotWithShape="0">
              <a:prstClr val="black">
                <a:alpha val="50000"/>
              </a:prstClr>
            </a:outerShdw>
          </a:effectLst>
        </p:spPr>
        <p:txBody>
          <a:bodyPr wrap="none" anchor="ctr"/>
          <a:lstStyle/>
          <a:p>
            <a:pPr algn="ctr" fontAlgn="base">
              <a:spcBef>
                <a:spcPct val="0"/>
              </a:spcBef>
              <a:spcAft>
                <a:spcPct val="0"/>
              </a:spcAft>
            </a:pPr>
            <a:endParaRPr lang="en-US" dirty="0">
              <a:solidFill>
                <a:prstClr val="black"/>
              </a:solidFill>
            </a:endParaRPr>
          </a:p>
        </p:txBody>
      </p:sp>
      <p:sp>
        <p:nvSpPr>
          <p:cNvPr id="252" name="Up Arrow 251"/>
          <p:cNvSpPr/>
          <p:nvPr/>
        </p:nvSpPr>
        <p:spPr>
          <a:xfrm>
            <a:off x="8146939" y="5102352"/>
            <a:ext cx="266399" cy="358091"/>
          </a:xfrm>
          <a:prstGeom prst="upArrow">
            <a:avLst/>
          </a:prstGeom>
          <a:solidFill>
            <a:srgbClr val="FEB462"/>
          </a:solidFill>
          <a:ln w="22225">
            <a:solidFill>
              <a:schemeClr val="accent6">
                <a:lumMod val="75000"/>
              </a:schemeClr>
            </a:solidFill>
            <a:miter lim="800000"/>
            <a:headEnd/>
            <a:tailEnd/>
          </a:ln>
          <a:effectLst>
            <a:outerShdw blurRad="50800" dist="25400" dir="2700000" algn="tl" rotWithShape="0">
              <a:prstClr val="black">
                <a:alpha val="50000"/>
              </a:prstClr>
            </a:outerShdw>
          </a:effectLst>
        </p:spPr>
        <p:txBody>
          <a:bodyPr wrap="none" anchor="ctr"/>
          <a:lstStyle/>
          <a:p>
            <a:pPr algn="ctr" fontAlgn="base">
              <a:spcBef>
                <a:spcPct val="0"/>
              </a:spcBef>
              <a:spcAft>
                <a:spcPct val="0"/>
              </a:spcAft>
            </a:pPr>
            <a:endParaRPr lang="en-US" dirty="0">
              <a:solidFill>
                <a:prstClr val="black"/>
              </a:solidFill>
            </a:endParaRPr>
          </a:p>
        </p:txBody>
      </p:sp>
      <p:sp>
        <p:nvSpPr>
          <p:cNvPr id="253" name="Up Arrow 252"/>
          <p:cNvSpPr/>
          <p:nvPr/>
        </p:nvSpPr>
        <p:spPr>
          <a:xfrm>
            <a:off x="8367579" y="5102352"/>
            <a:ext cx="266399" cy="358091"/>
          </a:xfrm>
          <a:prstGeom prst="upArrow">
            <a:avLst/>
          </a:prstGeom>
          <a:solidFill>
            <a:srgbClr val="FEB462"/>
          </a:solidFill>
          <a:ln w="22225">
            <a:solidFill>
              <a:schemeClr val="accent6">
                <a:lumMod val="75000"/>
              </a:schemeClr>
            </a:solidFill>
            <a:miter lim="800000"/>
            <a:headEnd/>
            <a:tailEnd/>
          </a:ln>
          <a:effectLst>
            <a:outerShdw blurRad="50800" dist="25400" dir="2700000" algn="tl" rotWithShape="0">
              <a:prstClr val="black">
                <a:alpha val="50000"/>
              </a:prstClr>
            </a:outerShdw>
          </a:effectLst>
        </p:spPr>
        <p:txBody>
          <a:bodyPr wrap="none" anchor="ctr"/>
          <a:lstStyle/>
          <a:p>
            <a:pPr algn="ctr" fontAlgn="base">
              <a:spcBef>
                <a:spcPct val="0"/>
              </a:spcBef>
              <a:spcAft>
                <a:spcPct val="0"/>
              </a:spcAft>
            </a:pPr>
            <a:endParaRPr lang="en-US" dirty="0">
              <a:solidFill>
                <a:prstClr val="black"/>
              </a:solidFill>
            </a:endParaRPr>
          </a:p>
        </p:txBody>
      </p:sp>
      <p:sp>
        <p:nvSpPr>
          <p:cNvPr id="254" name="Rectangle 50"/>
          <p:cNvSpPr>
            <a:spLocks noChangeArrowheads="1"/>
          </p:cNvSpPr>
          <p:nvPr/>
        </p:nvSpPr>
        <p:spPr bwMode="auto">
          <a:xfrm flipH="1">
            <a:off x="5638800" y="3731820"/>
            <a:ext cx="2057400" cy="163523"/>
          </a:xfrm>
          <a:prstGeom prst="rect">
            <a:avLst/>
          </a:prstGeom>
          <a:noFill/>
          <a:ln w="47625">
            <a:solidFill>
              <a:srgbClr val="FEF30E"/>
            </a:solidFill>
            <a:miter lim="800000"/>
            <a:headEnd/>
            <a:tailEnd/>
          </a:ln>
          <a:effectLst>
            <a:glow rad="63500">
              <a:srgbClr val="FEF30E">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255" name="Rectangle 50"/>
          <p:cNvSpPr>
            <a:spLocks noChangeArrowheads="1"/>
          </p:cNvSpPr>
          <p:nvPr/>
        </p:nvSpPr>
        <p:spPr bwMode="auto">
          <a:xfrm flipH="1">
            <a:off x="5414704" y="4070148"/>
            <a:ext cx="224096" cy="108659"/>
          </a:xfrm>
          <a:prstGeom prst="rect">
            <a:avLst/>
          </a:prstGeom>
          <a:noFill/>
          <a:ln w="47625">
            <a:solidFill>
              <a:srgbClr val="FEF30E"/>
            </a:solidFill>
            <a:miter lim="800000"/>
            <a:headEnd/>
            <a:tailEnd/>
          </a:ln>
          <a:effectLst>
            <a:glow rad="63500">
              <a:srgbClr val="FEF30E">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256" name="Rectangle 50"/>
          <p:cNvSpPr>
            <a:spLocks noChangeArrowheads="1"/>
          </p:cNvSpPr>
          <p:nvPr/>
        </p:nvSpPr>
        <p:spPr bwMode="auto">
          <a:xfrm flipH="1">
            <a:off x="7700704" y="4531098"/>
            <a:ext cx="224096" cy="45719"/>
          </a:xfrm>
          <a:prstGeom prst="rect">
            <a:avLst/>
          </a:prstGeom>
          <a:noFill/>
          <a:ln w="47625">
            <a:solidFill>
              <a:srgbClr val="FEF30E"/>
            </a:solidFill>
            <a:miter lim="800000"/>
            <a:headEnd/>
            <a:tailEnd/>
          </a:ln>
          <a:effectLst>
            <a:glow rad="63500">
              <a:srgbClr val="FEF30E">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4" name="Date Placeholder 3">
            <a:extLst>
              <a:ext uri="{FF2B5EF4-FFF2-40B4-BE49-F238E27FC236}">
                <a16:creationId xmlns:a16="http://schemas.microsoft.com/office/drawing/2014/main" id="{C6F1C077-D706-01B6-A9BD-1077C40DE022}"/>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D210BF53-F722-A921-5EDD-7CD928D9F037}"/>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22139087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351"/>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5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4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2"/>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3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49"/>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4"/>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252"/>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2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4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48"/>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25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 grpId="0"/>
      <p:bldP spid="352" grpId="1" uiExpand="1"/>
      <p:bldP spid="370" grpId="0" uiExpand="1"/>
      <p:bldP spid="244" grpId="0" animBg="1"/>
      <p:bldP spid="245" grpId="0" animBg="1"/>
      <p:bldP spid="245" grpId="1" animBg="1"/>
      <p:bldP spid="246" grpId="0" animBg="1"/>
      <p:bldP spid="246" grpId="1" animBg="1"/>
      <p:bldP spid="440" grpId="0"/>
      <p:bldP spid="247" grpId="0" animBg="1"/>
      <p:bldP spid="248" grpId="0" animBg="1"/>
      <p:bldP spid="248" grpId="1" animBg="1"/>
      <p:bldP spid="249" grpId="0" animBg="1"/>
      <p:bldP spid="249" grpId="1" animBg="1"/>
      <p:bldP spid="351" grpId="0" animBg="1"/>
      <p:bldP spid="351" grpId="1" uiExpand="1" animBg="1"/>
      <p:bldP spid="15" grpId="0" animBg="1"/>
      <p:bldP spid="15" grpId="1" animBg="1"/>
      <p:bldP spid="252" grpId="0" animBg="1"/>
      <p:bldP spid="252" grpId="1" animBg="1"/>
      <p:bldP spid="253" grpId="0" animBg="1"/>
      <p:bldP spid="254" grpId="0" animBg="1"/>
      <p:bldP spid="255" grpId="0" animBg="1"/>
      <p:bldP spid="25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197897"/>
            <a:ext cx="7467600" cy="3016210"/>
          </a:xfrm>
          <a:prstGeom prst="rect">
            <a:avLst/>
          </a:prstGeom>
          <a:noFill/>
        </p:spPr>
        <p:txBody>
          <a:bodyPr wrap="square" rtlCol="0">
            <a:spAutoFit/>
          </a:bodyPr>
          <a:lstStyle/>
          <a:p>
            <a:pPr>
              <a:lnSpc>
                <a:spcPts val="2300"/>
              </a:lnSpc>
              <a:spcBef>
                <a:spcPts val="1800"/>
              </a:spcBef>
            </a:pPr>
            <a:r>
              <a:rPr lang="en-US" sz="2800" dirty="0">
                <a:solidFill>
                  <a:schemeClr val="tx1">
                    <a:lumMod val="75000"/>
                    <a:lumOff val="25000"/>
                  </a:schemeClr>
                </a:solidFill>
                <a:latin typeface="+mj-lt"/>
                <a:cs typeface="Arial" pitchFamily="34" charset="0"/>
              </a:rPr>
              <a:t>LIHTC Overview</a:t>
            </a:r>
          </a:p>
          <a:p>
            <a:pPr>
              <a:lnSpc>
                <a:spcPts val="2300"/>
              </a:lnSpc>
              <a:spcBef>
                <a:spcPts val="1800"/>
              </a:spcBef>
            </a:pPr>
            <a:r>
              <a:rPr lang="en-US" sz="2200" dirty="0">
                <a:solidFill>
                  <a:schemeClr val="bg1">
                    <a:lumMod val="85000"/>
                  </a:schemeClr>
                </a:solidFill>
                <a:cs typeface="Arial" pitchFamily="34" charset="0"/>
              </a:rPr>
              <a:t>Credit Calculation at the Building Level</a:t>
            </a:r>
          </a:p>
          <a:p>
            <a:pPr>
              <a:lnSpc>
                <a:spcPts val="2300"/>
              </a:lnSpc>
              <a:spcBef>
                <a:spcPts val="1800"/>
              </a:spcBef>
            </a:pPr>
            <a:r>
              <a:rPr lang="en-US" sz="2200" dirty="0">
                <a:solidFill>
                  <a:schemeClr val="bg1">
                    <a:lumMod val="85000"/>
                  </a:schemeClr>
                </a:solidFill>
                <a:cs typeface="Arial" pitchFamily="34" charset="0"/>
              </a:rPr>
              <a:t>Typical Ownership Structure</a:t>
            </a:r>
          </a:p>
          <a:p>
            <a:pPr>
              <a:lnSpc>
                <a:spcPts val="2300"/>
              </a:lnSpc>
              <a:spcBef>
                <a:spcPts val="1800"/>
              </a:spcBef>
            </a:pPr>
            <a:r>
              <a:rPr lang="en-US" sz="2200" dirty="0">
                <a:solidFill>
                  <a:schemeClr val="bg1">
                    <a:lumMod val="85000"/>
                  </a:schemeClr>
                </a:solidFill>
                <a:cs typeface="Arial" pitchFamily="34" charset="0"/>
              </a:rPr>
              <a:t>Development Timeline</a:t>
            </a:r>
          </a:p>
          <a:p>
            <a:pPr>
              <a:lnSpc>
                <a:spcPts val="2300"/>
              </a:lnSpc>
              <a:spcBef>
                <a:spcPts val="1800"/>
              </a:spcBef>
            </a:pPr>
            <a:r>
              <a:rPr lang="en-US" sz="2200" dirty="0">
                <a:solidFill>
                  <a:schemeClr val="bg1">
                    <a:lumMod val="85000"/>
                  </a:schemeClr>
                </a:solidFill>
                <a:cs typeface="Arial" pitchFamily="34" charset="0"/>
              </a:rPr>
              <a:t>Minimum Set-Aside, Income Limits, Rent Limits</a:t>
            </a:r>
          </a:p>
          <a:p>
            <a:pPr>
              <a:lnSpc>
                <a:spcPts val="2300"/>
              </a:lnSpc>
              <a:spcBef>
                <a:spcPts val="1800"/>
              </a:spcBef>
            </a:pPr>
            <a:r>
              <a:rPr lang="en-US" sz="2200" dirty="0">
                <a:solidFill>
                  <a:schemeClr val="bg1">
                    <a:lumMod val="85000"/>
                  </a:schemeClr>
                </a:solidFill>
                <a:cs typeface="Arial" pitchFamily="34" charset="0"/>
              </a:rPr>
              <a:t>How Credits Are Earned, Claimed, and Recaptured</a:t>
            </a:r>
          </a:p>
        </p:txBody>
      </p:sp>
      <p:sp>
        <p:nvSpPr>
          <p:cNvPr id="2" name="Title 1"/>
          <p:cNvSpPr>
            <a:spLocks noGrp="1"/>
          </p:cNvSpPr>
          <p:nvPr>
            <p:ph type="title"/>
          </p:nvPr>
        </p:nvSpPr>
        <p:spPr>
          <a:xfrm>
            <a:off x="711200" y="0"/>
            <a:ext cx="7975600" cy="952500"/>
          </a:xfrm>
        </p:spPr>
        <p:txBody>
          <a:bodyPr/>
          <a:lstStyle/>
          <a:p>
            <a:pPr algn="l"/>
            <a:r>
              <a:rPr lang="en-US" dirty="0"/>
              <a:t>Outline</a:t>
            </a:r>
          </a:p>
        </p:txBody>
      </p:sp>
      <p:cxnSp>
        <p:nvCxnSpPr>
          <p:cNvPr id="6" name="Straight Connector 5"/>
          <p:cNvCxnSpPr/>
          <p:nvPr/>
        </p:nvCxnSpPr>
        <p:spPr>
          <a:xfrm>
            <a:off x="711200" y="992595"/>
            <a:ext cx="7594600" cy="0"/>
          </a:xfrm>
          <a:prstGeom prst="line">
            <a:avLst/>
          </a:prstGeom>
          <a:ln w="53975">
            <a:solidFill>
              <a:srgbClr val="E6AF00"/>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68D9512-4D4F-1DF0-025F-F5AC94327AE5}"/>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94BE2730-A8F5-8ABE-99EE-84485CBAB63B}"/>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37022931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5" name="Group 364">
            <a:extLst>
              <a:ext uri="{FF2B5EF4-FFF2-40B4-BE49-F238E27FC236}">
                <a16:creationId xmlns:a16="http://schemas.microsoft.com/office/drawing/2014/main" id="{646BE49C-9D9C-889D-DA85-17343D80BDAD}"/>
              </a:ext>
            </a:extLst>
          </p:cNvPr>
          <p:cNvGrpSpPr/>
          <p:nvPr/>
        </p:nvGrpSpPr>
        <p:grpSpPr>
          <a:xfrm>
            <a:off x="-42532" y="3638266"/>
            <a:ext cx="1771954" cy="1416250"/>
            <a:chOff x="-42532" y="3638266"/>
            <a:chExt cx="1771954" cy="1416250"/>
          </a:xfrm>
        </p:grpSpPr>
        <p:sp>
          <p:nvSpPr>
            <p:cNvPr id="366" name="TextBox 365">
              <a:extLst>
                <a:ext uri="{FF2B5EF4-FFF2-40B4-BE49-F238E27FC236}">
                  <a16:creationId xmlns:a16="http://schemas.microsoft.com/office/drawing/2014/main" id="{D1244A46-493F-9249-F15A-0FEC365697B4}"/>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367" name="Freeform: Shape 366">
              <a:extLst>
                <a:ext uri="{FF2B5EF4-FFF2-40B4-BE49-F238E27FC236}">
                  <a16:creationId xmlns:a16="http://schemas.microsoft.com/office/drawing/2014/main" id="{8954EF0A-5D12-9FE2-E229-274E04BA324E}"/>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8" name="Group 367">
              <a:extLst>
                <a:ext uri="{FF2B5EF4-FFF2-40B4-BE49-F238E27FC236}">
                  <a16:creationId xmlns:a16="http://schemas.microsoft.com/office/drawing/2014/main" id="{8ECCF9B1-F76A-0225-647D-6ADAB161C303}"/>
                </a:ext>
              </a:extLst>
            </p:cNvPr>
            <p:cNvGrpSpPr/>
            <p:nvPr/>
          </p:nvGrpSpPr>
          <p:grpSpPr>
            <a:xfrm>
              <a:off x="763586" y="3638266"/>
              <a:ext cx="587500" cy="847218"/>
              <a:chOff x="466406" y="3706846"/>
              <a:chExt cx="587500" cy="847218"/>
            </a:xfrm>
          </p:grpSpPr>
          <p:grpSp>
            <p:nvGrpSpPr>
              <p:cNvPr id="370" name="Group 369">
                <a:extLst>
                  <a:ext uri="{FF2B5EF4-FFF2-40B4-BE49-F238E27FC236}">
                    <a16:creationId xmlns:a16="http://schemas.microsoft.com/office/drawing/2014/main" id="{207E4A3C-49A2-FA52-7E9C-17E4F977CCA8}"/>
                  </a:ext>
                </a:extLst>
              </p:cNvPr>
              <p:cNvGrpSpPr/>
              <p:nvPr/>
            </p:nvGrpSpPr>
            <p:grpSpPr>
              <a:xfrm>
                <a:off x="761213" y="3706846"/>
                <a:ext cx="235737" cy="283757"/>
                <a:chOff x="1062414" y="3692558"/>
                <a:chExt cx="272350" cy="327828"/>
              </a:xfrm>
            </p:grpSpPr>
            <p:cxnSp>
              <p:nvCxnSpPr>
                <p:cNvPr id="372" name="Straight Connector 371">
                  <a:extLst>
                    <a:ext uri="{FF2B5EF4-FFF2-40B4-BE49-F238E27FC236}">
                      <a16:creationId xmlns:a16="http://schemas.microsoft.com/office/drawing/2014/main" id="{4E91B596-2C9D-62EE-01F2-0727D8A22888}"/>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73" name="Picture 2" descr="North Carolina state flag">
                  <a:extLst>
                    <a:ext uri="{FF2B5EF4-FFF2-40B4-BE49-F238E27FC236}">
                      <a16:creationId xmlns:a16="http://schemas.microsoft.com/office/drawing/2014/main" id="{06E602B1-3D53-8724-C396-4949F711FA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371" name="Picture 370">
                <a:extLst>
                  <a:ext uri="{FF2B5EF4-FFF2-40B4-BE49-F238E27FC236}">
                    <a16:creationId xmlns:a16="http://schemas.microsoft.com/office/drawing/2014/main" id="{8D403BD3-0563-A33D-723A-A883893C92BB}"/>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grpSp>
        <p:nvGrpSpPr>
          <p:cNvPr id="324" name="Group 323"/>
          <p:cNvGrpSpPr/>
          <p:nvPr/>
        </p:nvGrpSpPr>
        <p:grpSpPr>
          <a:xfrm>
            <a:off x="2592169" y="3299062"/>
            <a:ext cx="914400" cy="1208980"/>
            <a:chOff x="2592169" y="3299062"/>
            <a:chExt cx="914400" cy="1208980"/>
          </a:xfrm>
        </p:grpSpPr>
        <p:grpSp>
          <p:nvGrpSpPr>
            <p:cNvPr id="326" name="Group 325"/>
            <p:cNvGrpSpPr/>
            <p:nvPr/>
          </p:nvGrpSpPr>
          <p:grpSpPr>
            <a:xfrm>
              <a:off x="2816366" y="3299062"/>
              <a:ext cx="451085" cy="814094"/>
              <a:chOff x="6525636" y="203200"/>
              <a:chExt cx="646457" cy="1166692"/>
            </a:xfrm>
          </p:grpSpPr>
          <p:sp>
            <p:nvSpPr>
              <p:cNvPr id="328"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9"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4"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5"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6" name="Isosceles Triangle 345"/>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47" name="Group 346"/>
              <p:cNvGrpSpPr/>
              <p:nvPr/>
            </p:nvGrpSpPr>
            <p:grpSpPr>
              <a:xfrm>
                <a:off x="6721330" y="587057"/>
                <a:ext cx="450605" cy="162320"/>
                <a:chOff x="1406548" y="4084765"/>
                <a:chExt cx="1675064" cy="603406"/>
              </a:xfrm>
            </p:grpSpPr>
            <p:sp>
              <p:nvSpPr>
                <p:cNvPr id="356" name="Freeform 355"/>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Freeform 356"/>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8" name="Freeform 357"/>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Freeform 358"/>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8"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349" name="Group 348"/>
              <p:cNvGrpSpPr/>
              <p:nvPr/>
            </p:nvGrpSpPr>
            <p:grpSpPr>
              <a:xfrm>
                <a:off x="6673589" y="253038"/>
                <a:ext cx="371382" cy="432710"/>
                <a:chOff x="2826285" y="1816293"/>
                <a:chExt cx="399010" cy="464901"/>
              </a:xfrm>
            </p:grpSpPr>
            <p:sp>
              <p:nvSpPr>
                <p:cNvPr id="352"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3"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4"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5"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350"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351"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sp>
          <p:nvSpPr>
            <p:cNvPr id="327" name="TextBox 326"/>
            <p:cNvSpPr txBox="1"/>
            <p:nvPr/>
          </p:nvSpPr>
          <p:spPr>
            <a:xfrm>
              <a:off x="2592169" y="4092544"/>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grpSp>
        <p:nvGrpSpPr>
          <p:cNvPr id="333" name="Group 332"/>
          <p:cNvGrpSpPr/>
          <p:nvPr/>
        </p:nvGrpSpPr>
        <p:grpSpPr>
          <a:xfrm>
            <a:off x="-17907" y="2601827"/>
            <a:ext cx="1618107" cy="1137700"/>
            <a:chOff x="-17907" y="2601827"/>
            <a:chExt cx="1618107" cy="1137700"/>
          </a:xfrm>
        </p:grpSpPr>
        <p:sp>
          <p:nvSpPr>
            <p:cNvPr id="334" name="Pie 333"/>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35" name="Pie 334"/>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36"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337" name="Rectangle 336"/>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sp>
          <p:nvSpPr>
            <p:cNvPr id="338" name="Text Box 2" hidden="1"/>
            <p:cNvSpPr txBox="1">
              <a:spLocks noChangeArrowheads="1"/>
            </p:cNvSpPr>
            <p:nvPr/>
          </p:nvSpPr>
          <p:spPr bwMode="auto">
            <a:xfrm>
              <a:off x="-17907" y="3122259"/>
              <a:ext cx="1022350" cy="227755"/>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100" b="1" dirty="0">
                  <a:solidFill>
                    <a:schemeClr val="accent6">
                      <a:lumMod val="50000"/>
                    </a:schemeClr>
                  </a:solidFill>
                  <a:latin typeface="Arial" pitchFamily="34" charset="0"/>
                  <a:cs typeface="Arial" pitchFamily="34" charset="0"/>
                </a:rPr>
                <a:t>$6.92mil   </a:t>
              </a:r>
            </a:p>
          </p:txBody>
        </p:sp>
      </p:grpSp>
      <p:sp>
        <p:nvSpPr>
          <p:cNvPr id="172"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73" name="Group 175"/>
          <p:cNvGrpSpPr>
            <a:grpSpLocks/>
          </p:cNvGrpSpPr>
          <p:nvPr/>
        </p:nvGrpSpPr>
        <p:grpSpPr bwMode="auto">
          <a:xfrm>
            <a:off x="3657599" y="3176940"/>
            <a:ext cx="612132" cy="504797"/>
            <a:chOff x="720" y="2016"/>
            <a:chExt cx="2112" cy="1539"/>
          </a:xfrm>
        </p:grpSpPr>
        <p:sp>
          <p:nvSpPr>
            <p:cNvPr id="174"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75"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76" name="Group 178"/>
            <p:cNvGrpSpPr>
              <a:grpSpLocks/>
            </p:cNvGrpSpPr>
            <p:nvPr/>
          </p:nvGrpSpPr>
          <p:grpSpPr bwMode="auto">
            <a:xfrm>
              <a:off x="1005" y="2139"/>
              <a:ext cx="400" cy="429"/>
              <a:chOff x="1680" y="3120"/>
              <a:chExt cx="336" cy="336"/>
            </a:xfrm>
          </p:grpSpPr>
          <p:sp>
            <p:nvSpPr>
              <p:cNvPr id="249"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0"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77"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78" name="Group 182"/>
            <p:cNvGrpSpPr>
              <a:grpSpLocks/>
            </p:cNvGrpSpPr>
            <p:nvPr/>
          </p:nvGrpSpPr>
          <p:grpSpPr bwMode="auto">
            <a:xfrm>
              <a:off x="1005" y="2139"/>
              <a:ext cx="400" cy="429"/>
              <a:chOff x="1680" y="3120"/>
              <a:chExt cx="336" cy="336"/>
            </a:xfrm>
          </p:grpSpPr>
          <p:sp>
            <p:nvSpPr>
              <p:cNvPr id="227"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28"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79" name="Group 185"/>
            <p:cNvGrpSpPr>
              <a:grpSpLocks/>
            </p:cNvGrpSpPr>
            <p:nvPr/>
          </p:nvGrpSpPr>
          <p:grpSpPr bwMode="auto">
            <a:xfrm>
              <a:off x="1576" y="2139"/>
              <a:ext cx="400" cy="429"/>
              <a:chOff x="1680" y="3120"/>
              <a:chExt cx="336" cy="336"/>
            </a:xfrm>
          </p:grpSpPr>
          <p:sp>
            <p:nvSpPr>
              <p:cNvPr id="217"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18"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80" name="Group 188"/>
            <p:cNvGrpSpPr>
              <a:grpSpLocks/>
            </p:cNvGrpSpPr>
            <p:nvPr/>
          </p:nvGrpSpPr>
          <p:grpSpPr bwMode="auto">
            <a:xfrm>
              <a:off x="2147" y="2139"/>
              <a:ext cx="400" cy="429"/>
              <a:chOff x="1680" y="3120"/>
              <a:chExt cx="336" cy="336"/>
            </a:xfrm>
          </p:grpSpPr>
          <p:sp>
            <p:nvSpPr>
              <p:cNvPr id="208"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09"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81" name="Group 191"/>
            <p:cNvGrpSpPr>
              <a:grpSpLocks/>
            </p:cNvGrpSpPr>
            <p:nvPr/>
          </p:nvGrpSpPr>
          <p:grpSpPr bwMode="auto">
            <a:xfrm>
              <a:off x="1094" y="3055"/>
              <a:ext cx="1372" cy="497"/>
              <a:chOff x="1111" y="3055"/>
              <a:chExt cx="1372" cy="497"/>
            </a:xfrm>
          </p:grpSpPr>
          <p:grpSp>
            <p:nvGrpSpPr>
              <p:cNvPr id="196" name="Group 192"/>
              <p:cNvGrpSpPr>
                <a:grpSpLocks/>
              </p:cNvGrpSpPr>
              <p:nvPr/>
            </p:nvGrpSpPr>
            <p:grpSpPr bwMode="auto">
              <a:xfrm>
                <a:off x="1584" y="3136"/>
                <a:ext cx="410" cy="416"/>
                <a:chOff x="2199" y="3610"/>
                <a:chExt cx="345" cy="326"/>
              </a:xfrm>
            </p:grpSpPr>
            <p:grpSp>
              <p:nvGrpSpPr>
                <p:cNvPr id="202" name="Group 193"/>
                <p:cNvGrpSpPr>
                  <a:grpSpLocks/>
                </p:cNvGrpSpPr>
                <p:nvPr/>
              </p:nvGrpSpPr>
              <p:grpSpPr bwMode="auto">
                <a:xfrm>
                  <a:off x="2199" y="3610"/>
                  <a:ext cx="345" cy="326"/>
                  <a:chOff x="2199" y="3610"/>
                  <a:chExt cx="345" cy="326"/>
                </a:xfrm>
              </p:grpSpPr>
              <p:sp>
                <p:nvSpPr>
                  <p:cNvPr id="204"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05" name="Group 195"/>
                  <p:cNvGrpSpPr>
                    <a:grpSpLocks/>
                  </p:cNvGrpSpPr>
                  <p:nvPr/>
                </p:nvGrpSpPr>
                <p:grpSpPr bwMode="auto">
                  <a:xfrm>
                    <a:off x="2228" y="3648"/>
                    <a:ext cx="288" cy="288"/>
                    <a:chOff x="2208" y="3648"/>
                    <a:chExt cx="288" cy="288"/>
                  </a:xfrm>
                </p:grpSpPr>
                <p:sp>
                  <p:nvSpPr>
                    <p:cNvPr id="206"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07"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203"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97"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98"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99"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00"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01"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82" name="Group 204"/>
            <p:cNvGrpSpPr>
              <a:grpSpLocks/>
            </p:cNvGrpSpPr>
            <p:nvPr/>
          </p:nvGrpSpPr>
          <p:grpSpPr bwMode="auto">
            <a:xfrm>
              <a:off x="1093" y="2323"/>
              <a:ext cx="1372" cy="221"/>
              <a:chOff x="1093" y="2323"/>
              <a:chExt cx="1372" cy="221"/>
            </a:xfrm>
          </p:grpSpPr>
          <p:sp>
            <p:nvSpPr>
              <p:cNvPr id="190"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91"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92"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93"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94"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95"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83" name="Group 211"/>
            <p:cNvGrpSpPr>
              <a:grpSpLocks/>
            </p:cNvGrpSpPr>
            <p:nvPr/>
          </p:nvGrpSpPr>
          <p:grpSpPr bwMode="auto">
            <a:xfrm>
              <a:off x="1094" y="2707"/>
              <a:ext cx="1372" cy="221"/>
              <a:chOff x="1093" y="2323"/>
              <a:chExt cx="1372" cy="221"/>
            </a:xfrm>
          </p:grpSpPr>
          <p:sp>
            <p:nvSpPr>
              <p:cNvPr id="184"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85"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86"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87"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88"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89"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251" name="Group 313"/>
          <p:cNvGrpSpPr>
            <a:grpSpLocks/>
          </p:cNvGrpSpPr>
          <p:nvPr/>
        </p:nvGrpSpPr>
        <p:grpSpPr bwMode="auto">
          <a:xfrm>
            <a:off x="3959866" y="3479184"/>
            <a:ext cx="612133" cy="504797"/>
            <a:chOff x="720" y="2016"/>
            <a:chExt cx="2112" cy="1539"/>
          </a:xfrm>
        </p:grpSpPr>
        <p:sp>
          <p:nvSpPr>
            <p:cNvPr id="252"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3"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54" name="Group 316"/>
            <p:cNvGrpSpPr>
              <a:grpSpLocks/>
            </p:cNvGrpSpPr>
            <p:nvPr/>
          </p:nvGrpSpPr>
          <p:grpSpPr bwMode="auto">
            <a:xfrm>
              <a:off x="1005" y="2139"/>
              <a:ext cx="400" cy="429"/>
              <a:chOff x="1680" y="3120"/>
              <a:chExt cx="336" cy="336"/>
            </a:xfrm>
          </p:grpSpPr>
          <p:sp>
            <p:nvSpPr>
              <p:cNvPr id="292"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3"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255"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56" name="Group 320"/>
            <p:cNvGrpSpPr>
              <a:grpSpLocks/>
            </p:cNvGrpSpPr>
            <p:nvPr/>
          </p:nvGrpSpPr>
          <p:grpSpPr bwMode="auto">
            <a:xfrm>
              <a:off x="1005" y="2139"/>
              <a:ext cx="400" cy="429"/>
              <a:chOff x="1680" y="3120"/>
              <a:chExt cx="336" cy="336"/>
            </a:xfrm>
          </p:grpSpPr>
          <p:sp>
            <p:nvSpPr>
              <p:cNvPr id="290"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1"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57" name="Group 323"/>
            <p:cNvGrpSpPr>
              <a:grpSpLocks/>
            </p:cNvGrpSpPr>
            <p:nvPr/>
          </p:nvGrpSpPr>
          <p:grpSpPr bwMode="auto">
            <a:xfrm>
              <a:off x="1576" y="2139"/>
              <a:ext cx="400" cy="429"/>
              <a:chOff x="1680" y="3120"/>
              <a:chExt cx="336" cy="336"/>
            </a:xfrm>
          </p:grpSpPr>
          <p:sp>
            <p:nvSpPr>
              <p:cNvPr id="288"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9"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58" name="Group 326"/>
            <p:cNvGrpSpPr>
              <a:grpSpLocks/>
            </p:cNvGrpSpPr>
            <p:nvPr/>
          </p:nvGrpSpPr>
          <p:grpSpPr bwMode="auto">
            <a:xfrm>
              <a:off x="2147" y="2139"/>
              <a:ext cx="400" cy="429"/>
              <a:chOff x="1680" y="3120"/>
              <a:chExt cx="336" cy="336"/>
            </a:xfrm>
          </p:grpSpPr>
          <p:sp>
            <p:nvSpPr>
              <p:cNvPr id="286"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7"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59" name="Group 329"/>
            <p:cNvGrpSpPr>
              <a:grpSpLocks/>
            </p:cNvGrpSpPr>
            <p:nvPr/>
          </p:nvGrpSpPr>
          <p:grpSpPr bwMode="auto">
            <a:xfrm>
              <a:off x="1094" y="3055"/>
              <a:ext cx="1372" cy="497"/>
              <a:chOff x="1111" y="3055"/>
              <a:chExt cx="1372" cy="497"/>
            </a:xfrm>
          </p:grpSpPr>
          <p:grpSp>
            <p:nvGrpSpPr>
              <p:cNvPr id="274" name="Group 330"/>
              <p:cNvGrpSpPr>
                <a:grpSpLocks/>
              </p:cNvGrpSpPr>
              <p:nvPr/>
            </p:nvGrpSpPr>
            <p:grpSpPr bwMode="auto">
              <a:xfrm>
                <a:off x="1584" y="3136"/>
                <a:ext cx="410" cy="416"/>
                <a:chOff x="2199" y="3610"/>
                <a:chExt cx="345" cy="326"/>
              </a:xfrm>
            </p:grpSpPr>
            <p:grpSp>
              <p:nvGrpSpPr>
                <p:cNvPr id="280" name="Group 331"/>
                <p:cNvGrpSpPr>
                  <a:grpSpLocks/>
                </p:cNvGrpSpPr>
                <p:nvPr/>
              </p:nvGrpSpPr>
              <p:grpSpPr bwMode="auto">
                <a:xfrm>
                  <a:off x="2199" y="3610"/>
                  <a:ext cx="345" cy="326"/>
                  <a:chOff x="2199" y="3610"/>
                  <a:chExt cx="345" cy="326"/>
                </a:xfrm>
              </p:grpSpPr>
              <p:sp>
                <p:nvSpPr>
                  <p:cNvPr id="282"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83" name="Group 333"/>
                  <p:cNvGrpSpPr>
                    <a:grpSpLocks/>
                  </p:cNvGrpSpPr>
                  <p:nvPr/>
                </p:nvGrpSpPr>
                <p:grpSpPr bwMode="auto">
                  <a:xfrm>
                    <a:off x="2228" y="3648"/>
                    <a:ext cx="288" cy="288"/>
                    <a:chOff x="2208" y="3648"/>
                    <a:chExt cx="288" cy="288"/>
                  </a:xfrm>
                </p:grpSpPr>
                <p:sp>
                  <p:nvSpPr>
                    <p:cNvPr id="284"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5"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281"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275"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6"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7"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8"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9"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60" name="Group 342"/>
            <p:cNvGrpSpPr>
              <a:grpSpLocks/>
            </p:cNvGrpSpPr>
            <p:nvPr/>
          </p:nvGrpSpPr>
          <p:grpSpPr bwMode="auto">
            <a:xfrm>
              <a:off x="1093" y="2323"/>
              <a:ext cx="1372" cy="221"/>
              <a:chOff x="1093" y="2323"/>
              <a:chExt cx="1372" cy="221"/>
            </a:xfrm>
          </p:grpSpPr>
          <p:sp>
            <p:nvSpPr>
              <p:cNvPr id="268"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9"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0"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1"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2"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3"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61" name="Group 349"/>
            <p:cNvGrpSpPr>
              <a:grpSpLocks/>
            </p:cNvGrpSpPr>
            <p:nvPr/>
          </p:nvGrpSpPr>
          <p:grpSpPr bwMode="auto">
            <a:xfrm>
              <a:off x="1094" y="2707"/>
              <a:ext cx="1372" cy="221"/>
              <a:chOff x="1093" y="2323"/>
              <a:chExt cx="1372" cy="221"/>
            </a:xfrm>
          </p:grpSpPr>
          <p:sp>
            <p:nvSpPr>
              <p:cNvPr id="262"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3"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4"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5"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6"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7"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296" name="Group 396"/>
          <p:cNvGrpSpPr>
            <a:grpSpLocks/>
          </p:cNvGrpSpPr>
          <p:nvPr/>
        </p:nvGrpSpPr>
        <p:grpSpPr bwMode="auto">
          <a:xfrm>
            <a:off x="3581400" y="3505200"/>
            <a:ext cx="416032" cy="495523"/>
            <a:chOff x="2112" y="3264"/>
            <a:chExt cx="768" cy="912"/>
          </a:xfrm>
        </p:grpSpPr>
        <p:sp>
          <p:nvSpPr>
            <p:cNvPr id="297" name="Rectangle 397"/>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9" name="Rectangle 398"/>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00"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301"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303" name="Group 528"/>
          <p:cNvGrpSpPr>
            <a:grpSpLocks/>
          </p:cNvGrpSpPr>
          <p:nvPr/>
        </p:nvGrpSpPr>
        <p:grpSpPr bwMode="auto">
          <a:xfrm>
            <a:off x="4038600" y="3810000"/>
            <a:ext cx="1321448" cy="589320"/>
            <a:chOff x="64" y="468"/>
            <a:chExt cx="1264" cy="565"/>
          </a:xfrm>
        </p:grpSpPr>
        <p:grpSp>
          <p:nvGrpSpPr>
            <p:cNvPr id="304" name="Group 529"/>
            <p:cNvGrpSpPr>
              <a:grpSpLocks/>
            </p:cNvGrpSpPr>
            <p:nvPr/>
          </p:nvGrpSpPr>
          <p:grpSpPr bwMode="auto">
            <a:xfrm>
              <a:off x="432" y="468"/>
              <a:ext cx="528" cy="305"/>
              <a:chOff x="384" y="2400"/>
              <a:chExt cx="1248" cy="720"/>
            </a:xfrm>
          </p:grpSpPr>
          <p:sp>
            <p:nvSpPr>
              <p:cNvPr id="307"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11"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12"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13" name="Group 533"/>
              <p:cNvGrpSpPr>
                <a:grpSpLocks/>
              </p:cNvGrpSpPr>
              <p:nvPr/>
            </p:nvGrpSpPr>
            <p:grpSpPr bwMode="auto">
              <a:xfrm>
                <a:off x="760" y="2677"/>
                <a:ext cx="502" cy="443"/>
                <a:chOff x="805" y="2677"/>
                <a:chExt cx="502" cy="443"/>
              </a:xfrm>
            </p:grpSpPr>
            <p:sp>
              <p:nvSpPr>
                <p:cNvPr id="317"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18"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315"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16"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306"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pic>
        <p:nvPicPr>
          <p:cNvPr id="3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64"/>
          <p:cNvGrpSpPr/>
          <p:nvPr/>
        </p:nvGrpSpPr>
        <p:grpSpPr>
          <a:xfrm>
            <a:off x="2633472" y="749808"/>
            <a:ext cx="990600" cy="990600"/>
            <a:chOff x="4572000" y="762000"/>
            <a:chExt cx="990600" cy="990600"/>
          </a:xfrm>
        </p:grpSpPr>
        <p:grpSp>
          <p:nvGrpSpPr>
            <p:cNvPr id="9" name="Group 629"/>
            <p:cNvGrpSpPr/>
            <p:nvPr/>
          </p:nvGrpSpPr>
          <p:grpSpPr>
            <a:xfrm>
              <a:off x="4638784" y="762000"/>
              <a:ext cx="619016" cy="762000"/>
              <a:chOff x="4221842" y="914400"/>
              <a:chExt cx="619016" cy="762000"/>
            </a:xfrm>
          </p:grpSpPr>
          <p:sp>
            <p:nvSpPr>
              <p:cNvPr id="510" name="Rectangle 509"/>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TextBox 510"/>
              <p:cNvSpPr txBox="1"/>
              <p:nvPr/>
            </p:nvSpPr>
            <p:spPr>
              <a:xfrm>
                <a:off x="4221842" y="1056283"/>
                <a:ext cx="619016" cy="391517"/>
              </a:xfrm>
              <a:prstGeom prst="rect">
                <a:avLst/>
              </a:prstGeom>
              <a:noFill/>
            </p:spPr>
            <p:txBody>
              <a:bodyPr wrap="none" rtlCol="0">
                <a:spAutoFit/>
              </a:bodyPr>
              <a:lstStyle/>
              <a:p>
                <a:pPr algn="ctr">
                  <a:lnSpc>
                    <a:spcPct val="80000"/>
                  </a:lnSpc>
                </a:pPr>
                <a:r>
                  <a:rPr lang="en-US" sz="1200" b="1" dirty="0"/>
                  <a:t>Tax</a:t>
                </a:r>
              </a:p>
              <a:p>
                <a:pPr algn="ctr">
                  <a:lnSpc>
                    <a:spcPct val="80000"/>
                  </a:lnSpc>
                </a:pPr>
                <a:r>
                  <a:rPr lang="en-US" sz="1200" b="1" dirty="0"/>
                  <a:t>Return</a:t>
                </a:r>
              </a:p>
            </p:txBody>
          </p:sp>
        </p:grpSp>
        <p:sp>
          <p:nvSpPr>
            <p:cNvPr id="509" name="Rectangle 508"/>
            <p:cNvSpPr/>
            <p:nvPr/>
          </p:nvSpPr>
          <p:spPr>
            <a:xfrm>
              <a:off x="4572000" y="1382627"/>
              <a:ext cx="990600" cy="3699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grpSp>
        <p:nvGrpSpPr>
          <p:cNvPr id="10" name="Group 89"/>
          <p:cNvGrpSpPr>
            <a:grpSpLocks/>
          </p:cNvGrpSpPr>
          <p:nvPr/>
        </p:nvGrpSpPr>
        <p:grpSpPr bwMode="auto">
          <a:xfrm>
            <a:off x="1752600" y="838200"/>
            <a:ext cx="838201" cy="670200"/>
            <a:chOff x="240" y="1152"/>
            <a:chExt cx="1392" cy="1113"/>
          </a:xfrm>
          <a:effectLst>
            <a:outerShdw blurRad="50800" dist="38100" dir="2700000" algn="tl" rotWithShape="0">
              <a:prstClr val="black">
                <a:alpha val="40000"/>
              </a:prstClr>
            </a:outerShdw>
          </a:effectLst>
        </p:grpSpPr>
        <p:pic>
          <p:nvPicPr>
            <p:cNvPr id="1027" name="Picture 90"/>
            <p:cNvPicPr>
              <a:picLocks noChangeAspect="1" noChangeArrowheads="1"/>
            </p:cNvPicPr>
            <p:nvPr/>
          </p:nvPicPr>
          <p:blipFill>
            <a:blip r:embed="rId6" cstate="print"/>
            <a:srcRect/>
            <a:stretch>
              <a:fillRect/>
            </a:stretch>
          </p:blipFill>
          <p:spPr bwMode="auto">
            <a:xfrm>
              <a:off x="240" y="1152"/>
              <a:ext cx="1392" cy="1113"/>
            </a:xfrm>
            <a:prstGeom prst="rect">
              <a:avLst/>
            </a:prstGeom>
            <a:noFill/>
            <a:ln w="15875" algn="ctr">
              <a:solidFill>
                <a:schemeClr val="tx1"/>
              </a:solidFill>
              <a:miter lim="800000"/>
              <a:headEnd/>
              <a:tailEnd/>
            </a:ln>
          </p:spPr>
        </p:pic>
        <p:sp>
          <p:nvSpPr>
            <p:cNvPr id="1028" name="WordArt 91"/>
            <p:cNvSpPr>
              <a:spLocks noChangeArrowheads="1" noChangeShapeType="1" noTextEdit="1"/>
            </p:cNvSpPr>
            <p:nvPr/>
          </p:nvSpPr>
          <p:spPr bwMode="auto">
            <a:xfrm>
              <a:off x="990" y="1248"/>
              <a:ext cx="552" cy="244"/>
            </a:xfrm>
            <a:prstGeom prst="rect">
              <a:avLst/>
            </a:prstGeom>
          </p:spPr>
          <p:txBody>
            <a:bodyPr wrap="none" fromWordArt="1">
              <a:prstTxWarp prst="textPlain">
                <a:avLst>
                  <a:gd name="adj" fmla="val 50000"/>
                </a:avLst>
              </a:prstTxWarp>
            </a:bodyPr>
            <a:lstStyle/>
            <a:p>
              <a:pPr algn="ctr" rtl="0"/>
              <a:r>
                <a:rPr lang="en-US" sz="3600" b="1" kern="10" spc="0" dirty="0">
                  <a:ln w="9525">
                    <a:solidFill>
                      <a:srgbClr val="000000"/>
                    </a:solidFill>
                    <a:round/>
                    <a:headEnd/>
                    <a:tailEnd/>
                  </a:ln>
                  <a:solidFill>
                    <a:srgbClr val="FFFFFF"/>
                  </a:solidFill>
                  <a:latin typeface="Arial"/>
                  <a:cs typeface="Arial"/>
                </a:rPr>
                <a:t>IRS</a:t>
              </a:r>
            </a:p>
          </p:txBody>
        </p:sp>
      </p:grpSp>
      <p:grpSp>
        <p:nvGrpSpPr>
          <p:cNvPr id="11"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7"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12"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8"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13"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14"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9"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nvGrpSpPr>
          <p:cNvPr id="25" name="Group 852"/>
          <p:cNvGrpSpPr/>
          <p:nvPr/>
        </p:nvGrpSpPr>
        <p:grpSpPr>
          <a:xfrm>
            <a:off x="91440" y="1734458"/>
            <a:ext cx="1600200" cy="475342"/>
            <a:chOff x="654135" y="0"/>
            <a:chExt cx="2271278" cy="674688"/>
          </a:xfrm>
        </p:grpSpPr>
        <p:grpSp>
          <p:nvGrpSpPr>
            <p:cNvPr id="26" name="Group 40"/>
            <p:cNvGrpSpPr/>
            <p:nvPr/>
          </p:nvGrpSpPr>
          <p:grpSpPr>
            <a:xfrm>
              <a:off x="1143000" y="0"/>
              <a:ext cx="759023" cy="674688"/>
              <a:chOff x="4572000" y="990603"/>
              <a:chExt cx="759023" cy="674688"/>
            </a:xfrm>
          </p:grpSpPr>
          <p:grpSp>
            <p:nvGrpSpPr>
              <p:cNvPr id="27"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cxnSp>
        <p:nvCxnSpPr>
          <p:cNvPr id="470" name="Straight Connector 469"/>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TextBox 537"/>
          <p:cNvSpPr txBox="1"/>
          <p:nvPr/>
        </p:nvSpPr>
        <p:spPr>
          <a:xfrm>
            <a:off x="3474720" y="1325880"/>
            <a:ext cx="914400" cy="400110"/>
          </a:xfrm>
          <a:prstGeom prst="rect">
            <a:avLst/>
          </a:prstGeom>
          <a:noFill/>
        </p:spPr>
        <p:txBody>
          <a:bodyPr wrap="square" rtlCol="0">
            <a:spAutoFit/>
          </a:bodyPr>
          <a:lstStyle/>
          <a:p>
            <a:r>
              <a:rPr lang="en-US" sz="2000" b="1" dirty="0">
                <a:latin typeface="Arial" pitchFamily="34" charset="0"/>
                <a:cs typeface="Arial" pitchFamily="34" charset="0"/>
              </a:rPr>
              <a:t>x 10 =</a:t>
            </a:r>
          </a:p>
        </p:txBody>
      </p:sp>
      <p:sp>
        <p:nvSpPr>
          <p:cNvPr id="539" name="Rectangle 538"/>
          <p:cNvSpPr/>
          <p:nvPr/>
        </p:nvSpPr>
        <p:spPr>
          <a:xfrm>
            <a:off x="4267200" y="1364802"/>
            <a:ext cx="11430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 M</a:t>
            </a:r>
          </a:p>
        </p:txBody>
      </p:sp>
      <p:sp>
        <p:nvSpPr>
          <p:cNvPr id="369" name="Rectangle 368"/>
          <p:cNvSpPr/>
          <p:nvPr/>
        </p:nvSpPr>
        <p:spPr>
          <a:xfrm>
            <a:off x="0" y="0"/>
            <a:ext cx="9143999" cy="629161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Text Box 3"/>
          <p:cNvSpPr txBox="1">
            <a:spLocks noChangeArrowheads="1"/>
          </p:cNvSpPr>
          <p:nvPr/>
        </p:nvSpPr>
        <p:spPr bwMode="auto">
          <a:xfrm>
            <a:off x="1061028" y="7042766"/>
            <a:ext cx="4706204" cy="1303434"/>
          </a:xfrm>
          <a:prstGeom prst="rect">
            <a:avLst/>
          </a:prstGeom>
          <a:noFill/>
          <a:ln w="9525">
            <a:noFill/>
            <a:miter lim="800000"/>
            <a:headEnd/>
            <a:tailEnd/>
          </a:ln>
          <a:effectLst/>
        </p:spPr>
        <p:txBody>
          <a:bodyPr wrap="square">
            <a:spAutoFit/>
          </a:bodyPr>
          <a:lstStyle/>
          <a:p>
            <a:pPr eaLnBrk="0" hangingPunct="0">
              <a:lnSpc>
                <a:spcPct val="80000"/>
              </a:lnSpc>
              <a:spcBef>
                <a:spcPct val="25000"/>
              </a:spcBef>
              <a:tabLst>
                <a:tab pos="406400" algn="l"/>
                <a:tab pos="1828800" algn="l"/>
              </a:tabLst>
            </a:pPr>
            <a:r>
              <a:rPr lang="en-US" sz="1400" b="1" dirty="0">
                <a:solidFill>
                  <a:schemeClr val="tx1"/>
                </a:solidFill>
                <a:latin typeface="Arial" pitchFamily="34" charset="0"/>
                <a:cs typeface="Arial" pitchFamily="34" charset="0"/>
              </a:rPr>
              <a:t>Claimed credits</a:t>
            </a:r>
          </a:p>
          <a:p>
            <a:pPr eaLnBrk="0" hangingPunct="0">
              <a:lnSpc>
                <a:spcPct val="80000"/>
              </a:lnSpc>
              <a:spcBef>
                <a:spcPct val="25000"/>
              </a:spcBef>
              <a:tabLst>
                <a:tab pos="406400" algn="l"/>
                <a:tab pos="1539875" algn="l"/>
                <a:tab pos="4514850" algn="l"/>
              </a:tabLst>
            </a:pPr>
            <a:r>
              <a:rPr lang="en-US" sz="1400" b="1" u="sng" dirty="0">
                <a:solidFill>
                  <a:schemeClr val="accent6">
                    <a:lumMod val="75000"/>
                  </a:schemeClr>
                </a:solidFill>
                <a:latin typeface="Arial" pitchFamily="34" charset="0"/>
                <a:cs typeface="Arial" pitchFamily="34" charset="0"/>
              </a:rPr>
              <a:t>Earned credits		</a:t>
            </a:r>
            <a:endParaRPr lang="en-US" sz="1400" b="1" dirty="0">
              <a:solidFill>
                <a:schemeClr val="accent6">
                  <a:lumMod val="75000"/>
                </a:schemeClr>
              </a:solidFill>
              <a:latin typeface="Arial" pitchFamily="34" charset="0"/>
              <a:cs typeface="Arial" pitchFamily="34" charset="0"/>
            </a:endParaRPr>
          </a:p>
          <a:p>
            <a:pPr eaLnBrk="0" hangingPunct="0">
              <a:lnSpc>
                <a:spcPct val="80000"/>
              </a:lnSpc>
              <a:spcBef>
                <a:spcPct val="25000"/>
              </a:spcBef>
              <a:tabLst>
                <a:tab pos="406400" algn="l"/>
                <a:tab pos="1539875" algn="l"/>
              </a:tabLst>
            </a:pPr>
            <a:r>
              <a:rPr lang="en-US" sz="1400" b="1" dirty="0">
                <a:solidFill>
                  <a:srgbClr val="0070C0"/>
                </a:solidFill>
                <a:latin typeface="Arial" pitchFamily="34" charset="0"/>
                <a:cs typeface="Arial" pitchFamily="34" charset="0"/>
              </a:rPr>
              <a:t>Accelerated credits</a:t>
            </a:r>
          </a:p>
          <a:p>
            <a:pPr eaLnBrk="0" hangingPunct="0">
              <a:lnSpc>
                <a:spcPct val="80000"/>
              </a:lnSpc>
              <a:spcBef>
                <a:spcPts val="900"/>
              </a:spcBef>
              <a:tabLst>
                <a:tab pos="406400" algn="l"/>
                <a:tab pos="1539875" algn="l"/>
              </a:tabLst>
            </a:pPr>
            <a:r>
              <a:rPr lang="en-US" sz="1400" b="1" dirty="0">
                <a:solidFill>
                  <a:srgbClr val="FF0000"/>
                </a:solidFill>
                <a:latin typeface="Arial" pitchFamily="34" charset="0"/>
                <a:cs typeface="Arial" pitchFamily="34" charset="0"/>
              </a:rPr>
              <a:t>Units out of compliance</a:t>
            </a:r>
          </a:p>
          <a:p>
            <a:pPr eaLnBrk="0" hangingPunct="0">
              <a:lnSpc>
                <a:spcPct val="80000"/>
              </a:lnSpc>
              <a:spcBef>
                <a:spcPts val="600"/>
              </a:spcBef>
              <a:tabLst>
                <a:tab pos="406400" algn="l"/>
                <a:tab pos="1539875" algn="l"/>
              </a:tabLst>
            </a:pPr>
            <a:r>
              <a:rPr lang="en-US" b="1" dirty="0">
                <a:solidFill>
                  <a:srgbClr val="FF0000"/>
                </a:solidFill>
                <a:latin typeface="Arial" pitchFamily="34" charset="0"/>
                <a:cs typeface="Arial" pitchFamily="34" charset="0"/>
              </a:rPr>
              <a:t>Recapture amount </a:t>
            </a:r>
          </a:p>
        </p:txBody>
      </p:sp>
      <p:pic>
        <p:nvPicPr>
          <p:cNvPr id="637" name="Picture 636" descr="iStock_000010054205Small.jpg"/>
          <p:cNvPicPr>
            <a:picLocks noChangeAspect="1"/>
          </p:cNvPicPr>
          <p:nvPr/>
        </p:nvPicPr>
        <p:blipFill>
          <a:blip r:embed="rId10"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sp>
        <p:nvSpPr>
          <p:cNvPr id="294" name="Text Box 2"/>
          <p:cNvSpPr txBox="1">
            <a:spLocks noChangeArrowheads="1"/>
          </p:cNvSpPr>
          <p:nvPr/>
        </p:nvSpPr>
        <p:spPr bwMode="auto">
          <a:xfrm>
            <a:off x="2922397" y="7042766"/>
            <a:ext cx="1403350" cy="1007968"/>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u="sng" dirty="0">
              <a:solidFill>
                <a:schemeClr val="accent6">
                  <a:lumMod val="75000"/>
                </a:schemeClr>
              </a:solidFill>
              <a:latin typeface="Arial" pitchFamily="34" charset="0"/>
              <a:cs typeface="Arial" pitchFamily="34" charset="0"/>
            </a:endParaRP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dirty="0">
              <a:solidFill>
                <a:srgbClr val="0070C0"/>
              </a:solidFill>
              <a:latin typeface="Arial" pitchFamily="34" charset="0"/>
              <a:cs typeface="Arial" pitchFamily="34" charset="0"/>
            </a:endParaRPr>
          </a:p>
          <a:p>
            <a:pPr algn="r" eaLnBrk="0" hangingPunct="0">
              <a:lnSpc>
                <a:spcPct val="80000"/>
              </a:lnSpc>
              <a:spcBef>
                <a:spcPct val="25000"/>
              </a:spcBef>
            </a:pPr>
            <a:r>
              <a:rPr lang="en-US" b="1" dirty="0">
                <a:solidFill>
                  <a:srgbClr val="FF0000"/>
                </a:solidFill>
                <a:latin typeface="Arial" pitchFamily="34" charset="0"/>
                <a:cs typeface="Arial" pitchFamily="34" charset="0"/>
              </a:rPr>
              <a:t>10%</a:t>
            </a:r>
          </a:p>
        </p:txBody>
      </p:sp>
      <p:sp>
        <p:nvSpPr>
          <p:cNvPr id="295" name="Text Box 2"/>
          <p:cNvSpPr txBox="1">
            <a:spLocks noChangeArrowheads="1"/>
          </p:cNvSpPr>
          <p:nvPr/>
        </p:nvSpPr>
        <p:spPr bwMode="auto">
          <a:xfrm>
            <a:off x="4074912" y="7042766"/>
            <a:ext cx="1675261" cy="1007968"/>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u="sng" dirty="0">
              <a:solidFill>
                <a:schemeClr val="accent6">
                  <a:lumMod val="75000"/>
                </a:schemeClr>
              </a:solidFill>
              <a:latin typeface="Arial" pitchFamily="34" charset="0"/>
              <a:cs typeface="Arial" pitchFamily="34" charset="0"/>
            </a:endParaRP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dirty="0">
              <a:solidFill>
                <a:srgbClr val="0070C0"/>
              </a:solidFill>
              <a:latin typeface="Arial" pitchFamily="34" charset="0"/>
              <a:cs typeface="Arial" pitchFamily="34" charset="0"/>
            </a:endParaRPr>
          </a:p>
          <a:p>
            <a:pPr algn="r" eaLnBrk="0" hangingPunct="0">
              <a:lnSpc>
                <a:spcPct val="80000"/>
              </a:lnSpc>
              <a:spcBef>
                <a:spcPct val="25000"/>
              </a:spcBef>
            </a:pPr>
            <a:r>
              <a:rPr lang="en-US" b="1" dirty="0">
                <a:solidFill>
                  <a:srgbClr val="FF0000"/>
                </a:solidFill>
                <a:latin typeface="Arial" pitchFamily="34" charset="0"/>
                <a:cs typeface="Arial" pitchFamily="34" charset="0"/>
              </a:rPr>
              <a:t>6.25%</a:t>
            </a:r>
          </a:p>
        </p:txBody>
      </p:sp>
      <p:cxnSp>
        <p:nvCxnSpPr>
          <p:cNvPr id="298" name="Straight Connector 297"/>
          <p:cNvCxnSpPr/>
          <p:nvPr/>
        </p:nvCxnSpPr>
        <p:spPr>
          <a:xfrm>
            <a:off x="1145965" y="7965743"/>
            <a:ext cx="3098391"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4101852" y="7965743"/>
            <a:ext cx="155210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4931149" y="8411024"/>
            <a:ext cx="1118256" cy="264688"/>
          </a:xfrm>
          <a:prstGeom prst="rect">
            <a:avLst/>
          </a:prstGeom>
          <a:noFill/>
        </p:spPr>
        <p:txBody>
          <a:bodyPr wrap="square" rtlCol="0">
            <a:spAutoFit/>
          </a:bodyPr>
          <a:lstStyle/>
          <a:p>
            <a:pPr>
              <a:lnSpc>
                <a:spcPct val="80000"/>
              </a:lnSpc>
            </a:pPr>
            <a:r>
              <a:rPr lang="en-US" sz="1400" b="1" dirty="0">
                <a:solidFill>
                  <a:srgbClr val="FF0000"/>
                </a:solidFill>
                <a:latin typeface="Arial" pitchFamily="34" charset="0"/>
                <a:cs typeface="Arial" pitchFamily="34" charset="0"/>
              </a:rPr>
              <a:t>+ Interest</a:t>
            </a:r>
          </a:p>
        </p:txBody>
      </p:sp>
      <p:sp>
        <p:nvSpPr>
          <p:cNvPr id="308" name="TextBox 307"/>
          <p:cNvSpPr txBox="1"/>
          <p:nvPr/>
        </p:nvSpPr>
        <p:spPr>
          <a:xfrm>
            <a:off x="4382495" y="8003955"/>
            <a:ext cx="1367678" cy="338554"/>
          </a:xfrm>
          <a:prstGeom prst="rect">
            <a:avLst/>
          </a:prstGeom>
          <a:noFill/>
        </p:spPr>
        <p:txBody>
          <a:bodyPr wrap="square" rtlCol="0">
            <a:spAutoFit/>
          </a:bodyPr>
          <a:lstStyle/>
          <a:p>
            <a:pPr algn="r">
              <a:lnSpc>
                <a:spcPct val="80000"/>
              </a:lnSpc>
            </a:pPr>
            <a:r>
              <a:rPr lang="en-US" sz="2000" b="1" dirty="0">
                <a:solidFill>
                  <a:srgbClr val="FF0000"/>
                </a:solidFill>
                <a:latin typeface="Arial" pitchFamily="34" charset="0"/>
                <a:cs typeface="Arial" pitchFamily="34" charset="0"/>
              </a:rPr>
              <a:t>16,625</a:t>
            </a:r>
          </a:p>
        </p:txBody>
      </p:sp>
      <p:sp>
        <p:nvSpPr>
          <p:cNvPr id="309" name="TextBox 308"/>
          <p:cNvSpPr txBox="1"/>
          <p:nvPr/>
        </p:nvSpPr>
        <p:spPr>
          <a:xfrm>
            <a:off x="2958069" y="8003955"/>
            <a:ext cx="1367678" cy="338554"/>
          </a:xfrm>
          <a:prstGeom prst="rect">
            <a:avLst/>
          </a:prstGeom>
          <a:noFill/>
        </p:spPr>
        <p:txBody>
          <a:bodyPr wrap="square" rtlCol="0">
            <a:spAutoFit/>
          </a:bodyPr>
          <a:lstStyle/>
          <a:p>
            <a:pPr algn="r">
              <a:lnSpc>
                <a:spcPct val="80000"/>
              </a:lnSpc>
            </a:pPr>
            <a:r>
              <a:rPr lang="en-US" sz="2000" b="1" dirty="0">
                <a:solidFill>
                  <a:srgbClr val="FF0000"/>
                </a:solidFill>
                <a:latin typeface="Arial" pitchFamily="34" charset="0"/>
                <a:cs typeface="Arial" pitchFamily="34" charset="0"/>
              </a:rPr>
              <a:t>33,250</a:t>
            </a:r>
          </a:p>
        </p:txBody>
      </p:sp>
      <p:sp>
        <p:nvSpPr>
          <p:cNvPr id="310" name="TextBox 309"/>
          <p:cNvSpPr txBox="1"/>
          <p:nvPr/>
        </p:nvSpPr>
        <p:spPr>
          <a:xfrm>
            <a:off x="3896800" y="8375399"/>
            <a:ext cx="1171941" cy="338554"/>
          </a:xfrm>
          <a:prstGeom prst="rect">
            <a:avLst/>
          </a:prstGeom>
          <a:noFill/>
        </p:spPr>
        <p:txBody>
          <a:bodyPr wrap="square" rtlCol="0">
            <a:spAutoFit/>
          </a:bodyPr>
          <a:lstStyle/>
          <a:p>
            <a:pPr algn="r">
              <a:lnSpc>
                <a:spcPct val="80000"/>
              </a:lnSpc>
            </a:pPr>
            <a:r>
              <a:rPr lang="en-US" sz="2000" b="1" dirty="0">
                <a:solidFill>
                  <a:srgbClr val="FF0000"/>
                </a:solidFill>
                <a:latin typeface="Arial" pitchFamily="34" charset="0"/>
                <a:cs typeface="Arial" pitchFamily="34" charset="0"/>
              </a:rPr>
              <a:t>$49,875</a:t>
            </a:r>
          </a:p>
        </p:txBody>
      </p:sp>
      <p:sp>
        <p:nvSpPr>
          <p:cNvPr id="331" name="Text Box 2"/>
          <p:cNvSpPr txBox="1">
            <a:spLocks noChangeArrowheads="1"/>
          </p:cNvSpPr>
          <p:nvPr/>
        </p:nvSpPr>
        <p:spPr bwMode="auto">
          <a:xfrm>
            <a:off x="2922397" y="7042766"/>
            <a:ext cx="1403350" cy="717119"/>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$2,500,000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u="sng" dirty="0">
                <a:solidFill>
                  <a:schemeClr val="accent6">
                    <a:lumMod val="75000"/>
                  </a:schemeClr>
                </a:solidFill>
                <a:latin typeface="Arial" pitchFamily="34" charset="0"/>
                <a:cs typeface="Arial" pitchFamily="34" charset="0"/>
              </a:rPr>
              <a:t>- 2,167,500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dirty="0">
                <a:solidFill>
                  <a:srgbClr val="0070C0"/>
                </a:solidFill>
                <a:latin typeface="Arial" pitchFamily="34" charset="0"/>
                <a:cs typeface="Arial" pitchFamily="34" charset="0"/>
              </a:rPr>
              <a:t>332,500</a:t>
            </a:r>
          </a:p>
        </p:txBody>
      </p:sp>
      <p:sp>
        <p:nvSpPr>
          <p:cNvPr id="332" name="Text Box 2 XXXXXXXXXXXXXXX"/>
          <p:cNvSpPr txBox="1">
            <a:spLocks noChangeArrowheads="1"/>
          </p:cNvSpPr>
          <p:nvPr/>
        </p:nvSpPr>
        <p:spPr bwMode="auto">
          <a:xfrm>
            <a:off x="4074912" y="7042766"/>
            <a:ext cx="1675261" cy="717119"/>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$2,00</a:t>
            </a:r>
            <a:r>
              <a:rPr lang="en-US" sz="1400" b="1" dirty="0">
                <a:latin typeface="Arial" pitchFamily="34" charset="0"/>
                <a:cs typeface="Arial" pitchFamily="34" charset="0"/>
              </a:rPr>
              <a:t>0</a:t>
            </a:r>
            <a:r>
              <a:rPr lang="en-US" sz="1400" b="1" dirty="0">
                <a:solidFill>
                  <a:schemeClr val="tx1"/>
                </a:solidFill>
                <a:latin typeface="Arial" pitchFamily="34" charset="0"/>
                <a:cs typeface="Arial" pitchFamily="34" charset="0"/>
              </a:rPr>
              <a:t>,000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u="sng" dirty="0">
                <a:solidFill>
                  <a:schemeClr val="accent6">
                    <a:lumMod val="75000"/>
                  </a:schemeClr>
                </a:solidFill>
                <a:latin typeface="Arial" pitchFamily="34" charset="0"/>
                <a:cs typeface="Arial" pitchFamily="34" charset="0"/>
              </a:rPr>
              <a:t>- 1,734,000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dirty="0">
                <a:solidFill>
                  <a:srgbClr val="0070C0"/>
                </a:solidFill>
                <a:latin typeface="Arial" pitchFamily="34" charset="0"/>
                <a:cs typeface="Arial" pitchFamily="34" charset="0"/>
              </a:rPr>
              <a:t>266,000</a:t>
            </a:r>
          </a:p>
        </p:txBody>
      </p:sp>
      <p:grpSp>
        <p:nvGrpSpPr>
          <p:cNvPr id="360" name="Group 359"/>
          <p:cNvGrpSpPr/>
          <p:nvPr/>
        </p:nvGrpSpPr>
        <p:grpSpPr>
          <a:xfrm>
            <a:off x="4709758" y="3048000"/>
            <a:ext cx="5043842" cy="2514600"/>
            <a:chOff x="4709758" y="3048000"/>
            <a:chExt cx="5043842" cy="2514600"/>
          </a:xfrm>
        </p:grpSpPr>
        <p:grpSp>
          <p:nvGrpSpPr>
            <p:cNvPr id="361" name="Group 360"/>
            <p:cNvGrpSpPr/>
            <p:nvPr/>
          </p:nvGrpSpPr>
          <p:grpSpPr>
            <a:xfrm>
              <a:off x="4709758" y="3098282"/>
              <a:ext cx="650759" cy="1117768"/>
              <a:chOff x="4709758" y="3098282"/>
              <a:chExt cx="650759" cy="1117768"/>
            </a:xfrm>
          </p:grpSpPr>
          <p:sp>
            <p:nvSpPr>
              <p:cNvPr id="363" name="Rounded Rectangle 362"/>
              <p:cNvSpPr/>
              <p:nvPr/>
            </p:nvSpPr>
            <p:spPr>
              <a:xfrm rot="16200000">
                <a:off x="4484808" y="3340341"/>
                <a:ext cx="1117768" cy="633650"/>
              </a:xfrm>
              <a:prstGeom prst="roundRect">
                <a:avLst>
                  <a:gd name="adj" fmla="val 17840"/>
                </a:avLst>
              </a:prstGeom>
              <a:solidFill>
                <a:srgbClr val="E6E6E6"/>
              </a:solidFill>
              <a:ln w="53975">
                <a:solidFill>
                  <a:srgbClr val="1E449A"/>
                </a:solidFill>
              </a:ln>
              <a:effectLst>
                <a:outerShdw blurRad="50800" dist="38100" dir="2700000" algn="tl" rotWithShape="0">
                  <a:prstClr val="black">
                    <a:alpha val="40000"/>
                  </a:prstClr>
                </a:outerShdw>
              </a:effectLst>
              <a:scene3d>
                <a:camera prst="orthographicFront"/>
                <a:lightRig rig="threePt" dir="t"/>
              </a:scene3d>
              <a:sp3d>
                <a:bevelT w="133350" h="1143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TextBox 363"/>
              <p:cNvSpPr txBox="1"/>
              <p:nvPr/>
            </p:nvSpPr>
            <p:spPr>
              <a:xfrm rot="16200000">
                <a:off x="4368345" y="3503277"/>
                <a:ext cx="990604" cy="307777"/>
              </a:xfrm>
              <a:prstGeom prst="rect">
                <a:avLst/>
              </a:prstGeom>
              <a:noFill/>
            </p:spPr>
            <p:txBody>
              <a:bodyPr wrap="square" rtlCol="0">
                <a:spAutoFit/>
              </a:bodyPr>
              <a:lstStyle/>
              <a:p>
                <a:pPr algn="ctr"/>
                <a:r>
                  <a:rPr lang="en-US" sz="1400" dirty="0">
                    <a:solidFill>
                      <a:srgbClr val="1E449A"/>
                    </a:solidFill>
                  </a:rPr>
                  <a:t>Building A</a:t>
                </a:r>
              </a:p>
            </p:txBody>
          </p:sp>
        </p:grpSp>
        <p:sp>
          <p:nvSpPr>
            <p:cNvPr id="362" name="Rounded Rectangle 361"/>
            <p:cNvSpPr/>
            <p:nvPr/>
          </p:nvSpPr>
          <p:spPr>
            <a:xfrm>
              <a:off x="5029200" y="3048000"/>
              <a:ext cx="4724400" cy="2514600"/>
            </a:xfrm>
            <a:prstGeom prst="roundRect">
              <a:avLst>
                <a:gd name="adj" fmla="val 4928"/>
              </a:avLst>
            </a:prstGeom>
            <a:solidFill>
              <a:schemeClr val="bg1"/>
            </a:solidFill>
            <a:ln w="88900">
              <a:solidFill>
                <a:srgbClr val="1E449A"/>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1" name="Rectangle 50"/>
          <p:cNvSpPr>
            <a:spLocks noChangeArrowheads="1"/>
          </p:cNvSpPr>
          <p:nvPr/>
        </p:nvSpPr>
        <p:spPr bwMode="auto">
          <a:xfrm>
            <a:off x="5410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2" name="Rectangle 211"/>
          <p:cNvSpPr>
            <a:spLocks noChangeArrowheads="1"/>
          </p:cNvSpPr>
          <p:nvPr/>
        </p:nvSpPr>
        <p:spPr bwMode="auto">
          <a:xfrm>
            <a:off x="5410200" y="4071256"/>
            <a:ext cx="228600" cy="272143"/>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3" name="Rectangle 50"/>
          <p:cNvSpPr>
            <a:spLocks noChangeArrowheads="1"/>
          </p:cNvSpPr>
          <p:nvPr/>
        </p:nvSpPr>
        <p:spPr bwMode="auto">
          <a:xfrm>
            <a:off x="58674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4" name="Rectangle 50"/>
          <p:cNvSpPr>
            <a:spLocks noChangeArrowheads="1"/>
          </p:cNvSpPr>
          <p:nvPr/>
        </p:nvSpPr>
        <p:spPr bwMode="auto">
          <a:xfrm>
            <a:off x="56388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5" name="Rectangle 50"/>
          <p:cNvSpPr>
            <a:spLocks noChangeArrowheads="1"/>
          </p:cNvSpPr>
          <p:nvPr/>
        </p:nvSpPr>
        <p:spPr bwMode="auto">
          <a:xfrm>
            <a:off x="5638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schemeClr val="accent6">
                  <a:lumMod val="50000"/>
                </a:schemeClr>
              </a:solidFill>
            </a:endParaRPr>
          </a:p>
        </p:txBody>
      </p:sp>
      <p:sp>
        <p:nvSpPr>
          <p:cNvPr id="216" name="Rectangle 50"/>
          <p:cNvSpPr>
            <a:spLocks noChangeArrowheads="1"/>
          </p:cNvSpPr>
          <p:nvPr/>
        </p:nvSpPr>
        <p:spPr bwMode="auto">
          <a:xfrm>
            <a:off x="5867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9" name="Rectangle 50"/>
          <p:cNvSpPr>
            <a:spLocks noChangeArrowheads="1"/>
          </p:cNvSpPr>
          <p:nvPr/>
        </p:nvSpPr>
        <p:spPr bwMode="auto">
          <a:xfrm>
            <a:off x="5410200" y="3735803"/>
            <a:ext cx="228600" cy="1143000"/>
          </a:xfrm>
          <a:prstGeom prst="rect">
            <a:avLst/>
          </a:prstGeom>
          <a:noFill/>
          <a:ln w="22225">
            <a:solidFill>
              <a:schemeClr val="tx1"/>
            </a:solidFill>
            <a:prstDash val="sysDash"/>
            <a:miter lim="800000"/>
            <a:headEnd/>
            <a:tailEnd/>
          </a:ln>
        </p:spPr>
        <p:txBody>
          <a:bodyPr wrap="none" anchor="ctr"/>
          <a:lstStyle/>
          <a:p>
            <a:pPr algn="ctr" fontAlgn="base">
              <a:spcBef>
                <a:spcPct val="0"/>
              </a:spcBef>
              <a:spcAft>
                <a:spcPct val="0"/>
              </a:spcAft>
            </a:pPr>
            <a:endParaRPr lang="en-US" dirty="0">
              <a:solidFill>
                <a:prstClr val="black"/>
              </a:solidFill>
            </a:endParaRPr>
          </a:p>
        </p:txBody>
      </p:sp>
      <p:grpSp>
        <p:nvGrpSpPr>
          <p:cNvPr id="339" name="Group 338"/>
          <p:cNvGrpSpPr/>
          <p:nvPr/>
        </p:nvGrpSpPr>
        <p:grpSpPr>
          <a:xfrm>
            <a:off x="6096000" y="3626062"/>
            <a:ext cx="253916" cy="1250737"/>
            <a:chOff x="6096000" y="3626062"/>
            <a:chExt cx="253916" cy="1250737"/>
          </a:xfrm>
        </p:grpSpPr>
        <p:sp>
          <p:nvSpPr>
            <p:cNvPr id="340" name="Rectangle 50"/>
            <p:cNvSpPr>
              <a:spLocks noChangeArrowheads="1"/>
            </p:cNvSpPr>
            <p:nvPr/>
          </p:nvSpPr>
          <p:spPr bwMode="auto">
            <a:xfrm>
              <a:off x="6096000" y="3733799"/>
              <a:ext cx="228600" cy="381000"/>
            </a:xfrm>
            <a:prstGeom prst="rect">
              <a:avLst/>
            </a:prstGeom>
            <a:solidFill>
              <a:schemeClr val="bg1">
                <a:lumMod val="75000"/>
                <a:alpha val="65000"/>
              </a:schemeClr>
            </a:solidFill>
            <a:ln w="22225">
              <a:solidFill>
                <a:schemeClr val="tx1">
                  <a:lumMod val="65000"/>
                  <a:lumOff val="35000"/>
                  <a:alpha val="60000"/>
                </a:schemeClr>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341" name="Rectangle 50"/>
            <p:cNvSpPr>
              <a:spLocks noChangeArrowheads="1"/>
            </p:cNvSpPr>
            <p:nvPr/>
          </p:nvSpPr>
          <p:spPr bwMode="auto">
            <a:xfrm>
              <a:off x="6096000" y="4114799"/>
              <a:ext cx="228600" cy="762000"/>
            </a:xfrm>
            <a:prstGeom prst="rect">
              <a:avLst/>
            </a:prstGeom>
            <a:solidFill>
              <a:schemeClr val="bg1">
                <a:lumMod val="75000"/>
                <a:alpha val="65000"/>
              </a:schemeClr>
            </a:solidFill>
            <a:ln w="22225">
              <a:solidFill>
                <a:schemeClr val="tx1">
                  <a:lumMod val="65000"/>
                  <a:lumOff val="35000"/>
                  <a:alpha val="60000"/>
                </a:schemeClr>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342" name="Text Box 54"/>
            <p:cNvSpPr txBox="1">
              <a:spLocks noChangeArrowheads="1"/>
            </p:cNvSpPr>
            <p:nvPr/>
          </p:nvSpPr>
          <p:spPr bwMode="auto">
            <a:xfrm rot="16200000">
              <a:off x="5867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chemeClr val="tx1">
                      <a:lumMod val="50000"/>
                      <a:lumOff val="50000"/>
                      <a:alpha val="65000"/>
                    </a:schemeClr>
                  </a:solidFill>
                  <a:latin typeface="Arial" pitchFamily="34" charset="0"/>
                  <a:cs typeface="Arial" pitchFamily="34" charset="0"/>
                </a:rPr>
                <a:t>160k</a:t>
              </a:r>
            </a:p>
          </p:txBody>
        </p:sp>
        <p:sp>
          <p:nvSpPr>
            <p:cNvPr id="343" name="Text Box 54"/>
            <p:cNvSpPr txBox="1">
              <a:spLocks noChangeArrowheads="1"/>
            </p:cNvSpPr>
            <p:nvPr/>
          </p:nvSpPr>
          <p:spPr bwMode="auto">
            <a:xfrm rot="16200000">
              <a:off x="5918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chemeClr val="tx1">
                      <a:lumMod val="50000"/>
                      <a:lumOff val="50000"/>
                      <a:alpha val="65000"/>
                    </a:schemeClr>
                  </a:solidFill>
                  <a:latin typeface="Arial" pitchFamily="34" charset="0"/>
                  <a:cs typeface="Arial" pitchFamily="34" charset="0"/>
                </a:rPr>
                <a:t>80k</a:t>
              </a:r>
            </a:p>
          </p:txBody>
        </p:sp>
      </p:grpSp>
      <p:sp>
        <p:nvSpPr>
          <p:cNvPr id="220" name="Rectangle 219"/>
          <p:cNvSpPr/>
          <p:nvPr/>
        </p:nvSpPr>
        <p:spPr>
          <a:xfrm>
            <a:off x="5971032" y="3886200"/>
            <a:ext cx="457200" cy="728340"/>
          </a:xfrm>
          <a:prstGeom prst="rect">
            <a:avLst/>
          </a:prstGeom>
          <a:noFill/>
        </p:spPr>
        <p:txBody>
          <a:bodyPr wrap="none" lIns="91440" tIns="45720" rIns="91440" bIns="45720">
            <a:noAutofit/>
            <a:scene3d>
              <a:camera prst="orthographicFront">
                <a:rot lat="0" lon="0" rev="0"/>
              </a:camera>
              <a:lightRig rig="threePt" dir="t"/>
            </a:scene3d>
            <a:sp3d>
              <a:bevelT w="0" h="0"/>
              <a:extrusionClr>
                <a:srgbClr val="00B050"/>
              </a:extrusionClr>
            </a:sp3d>
          </a:bodyPr>
          <a:lstStyle/>
          <a:p>
            <a:pPr algn="ctr" fontAlgn="base">
              <a:spcBef>
                <a:spcPct val="0"/>
              </a:spcBef>
              <a:spcAft>
                <a:spcPct val="0"/>
              </a:spcAft>
            </a:pPr>
            <a:r>
              <a:rPr lang="en-US" sz="5400" b="1" spc="-300" dirty="0">
                <a:ln w="12700" cmpd="sng">
                  <a:solidFill>
                    <a:srgbClr val="540800"/>
                  </a:solidFill>
                  <a:prstDash val="solid"/>
                  <a:miter lim="800000"/>
                </a:ln>
                <a:gradFill rotWithShape="1">
                  <a:gsLst>
                    <a:gs pos="0">
                      <a:srgbClr val="FF0000"/>
                    </a:gs>
                    <a:gs pos="35000">
                      <a:srgbClr val="FF4343"/>
                    </a:gs>
                    <a:gs pos="50000">
                      <a:srgbClr val="FF4343"/>
                    </a:gs>
                    <a:gs pos="80000">
                      <a:srgbClr val="FF0000"/>
                    </a:gs>
                    <a:gs pos="100000">
                      <a:srgbClr val="FF0000"/>
                    </a:gs>
                  </a:gsLst>
                  <a:lin ang="5400000"/>
                </a:gradFill>
                <a:effectLst>
                  <a:outerShdw blurRad="38100" dist="25400" dir="1800000" algn="tl" rotWithShape="0">
                    <a:prstClr val="black">
                      <a:alpha val="75000"/>
                    </a:prstClr>
                  </a:outerShdw>
                </a:effectLst>
                <a:latin typeface="Century Schoolbook" pitchFamily="18" charset="0"/>
              </a:rPr>
              <a:t>!</a:t>
            </a:r>
          </a:p>
        </p:txBody>
      </p:sp>
      <p:sp>
        <p:nvSpPr>
          <p:cNvPr id="221" name="Text Box 54"/>
          <p:cNvSpPr txBox="1">
            <a:spLocks noChangeArrowheads="1"/>
          </p:cNvSpPr>
          <p:nvPr/>
        </p:nvSpPr>
        <p:spPr bwMode="auto">
          <a:xfrm rot="16200000">
            <a:off x="5410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22" name="Text Box 54"/>
          <p:cNvSpPr txBox="1">
            <a:spLocks noChangeArrowheads="1"/>
          </p:cNvSpPr>
          <p:nvPr/>
        </p:nvSpPr>
        <p:spPr bwMode="auto">
          <a:xfrm rot="16200000">
            <a:off x="5638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23" name="Text Box 54"/>
          <p:cNvSpPr txBox="1">
            <a:spLocks noChangeArrowheads="1"/>
          </p:cNvSpPr>
          <p:nvPr/>
        </p:nvSpPr>
        <p:spPr bwMode="auto">
          <a:xfrm rot="16200000">
            <a:off x="54609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224" name="Text Box 54"/>
          <p:cNvSpPr txBox="1">
            <a:spLocks noChangeArrowheads="1"/>
          </p:cNvSpPr>
          <p:nvPr/>
        </p:nvSpPr>
        <p:spPr bwMode="auto">
          <a:xfrm rot="16200000">
            <a:off x="56895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800k</a:t>
            </a:r>
          </a:p>
        </p:txBody>
      </p:sp>
      <p:sp>
        <p:nvSpPr>
          <p:cNvPr id="225" name="Text Box 54"/>
          <p:cNvSpPr txBox="1">
            <a:spLocks noChangeArrowheads="1"/>
          </p:cNvSpPr>
          <p:nvPr/>
        </p:nvSpPr>
        <p:spPr bwMode="auto">
          <a:xfrm rot="16200000">
            <a:off x="5167122" y="4478658"/>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120k</a:t>
            </a:r>
          </a:p>
        </p:txBody>
      </p:sp>
      <p:sp>
        <p:nvSpPr>
          <p:cNvPr id="226" name="Text Box 54"/>
          <p:cNvSpPr txBox="1">
            <a:spLocks noChangeArrowheads="1"/>
          </p:cNvSpPr>
          <p:nvPr/>
        </p:nvSpPr>
        <p:spPr bwMode="auto">
          <a:xfrm rot="16200000">
            <a:off x="5260081" y="4107632"/>
            <a:ext cx="533401" cy="200055"/>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700" b="1" dirty="0">
                <a:solidFill>
                  <a:srgbClr val="2D72C5"/>
                </a:solidFill>
                <a:latin typeface="Arial" pitchFamily="34" charset="0"/>
                <a:cs typeface="Arial" pitchFamily="34" charset="0"/>
              </a:rPr>
              <a:t>60k</a:t>
            </a:r>
          </a:p>
        </p:txBody>
      </p:sp>
      <p:sp>
        <p:nvSpPr>
          <p:cNvPr id="229" name="Freeform 228"/>
          <p:cNvSpPr>
            <a:spLocks noChangeAspect="1"/>
          </p:cNvSpPr>
          <p:nvPr/>
        </p:nvSpPr>
        <p:spPr>
          <a:xfrm>
            <a:off x="5413248" y="3731820"/>
            <a:ext cx="685800" cy="608491"/>
          </a:xfrm>
          <a:custGeom>
            <a:avLst/>
            <a:gdLst>
              <a:gd name="connsiteX0" fmla="*/ 2173184 w 6531428"/>
              <a:gd name="connsiteY0" fmla="*/ 0 h 5795158"/>
              <a:gd name="connsiteX1" fmla="*/ 6531428 w 6531428"/>
              <a:gd name="connsiteY1" fmla="*/ 0 h 5795158"/>
              <a:gd name="connsiteX2" fmla="*/ 6531428 w 6531428"/>
              <a:gd name="connsiteY2" fmla="*/ 3621974 h 5795158"/>
              <a:gd name="connsiteX3" fmla="*/ 2173184 w 6531428"/>
              <a:gd name="connsiteY3" fmla="*/ 3621974 h 5795158"/>
              <a:gd name="connsiteX4" fmla="*/ 2185059 w 6531428"/>
              <a:gd name="connsiteY4" fmla="*/ 5783283 h 5795158"/>
              <a:gd name="connsiteX5" fmla="*/ 0 w 6531428"/>
              <a:gd name="connsiteY5" fmla="*/ 5795158 h 5795158"/>
              <a:gd name="connsiteX6" fmla="*/ 11875 w 6531428"/>
              <a:gd name="connsiteY6" fmla="*/ 3206338 h 5795158"/>
              <a:gd name="connsiteX7" fmla="*/ 2173184 w 6531428"/>
              <a:gd name="connsiteY7" fmla="*/ 3206338 h 5795158"/>
              <a:gd name="connsiteX8" fmla="*/ 2173184 w 6531428"/>
              <a:gd name="connsiteY8" fmla="*/ 0 h 579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1428" h="5795158">
                <a:moveTo>
                  <a:pt x="2173184" y="0"/>
                </a:moveTo>
                <a:lnTo>
                  <a:pt x="6531428" y="0"/>
                </a:lnTo>
                <a:lnTo>
                  <a:pt x="6531428" y="3621974"/>
                </a:lnTo>
                <a:lnTo>
                  <a:pt x="2173184" y="3621974"/>
                </a:lnTo>
                <a:cubicBezTo>
                  <a:pt x="2177142" y="4342410"/>
                  <a:pt x="2181101" y="5062847"/>
                  <a:pt x="2185059" y="5783283"/>
                </a:cubicBezTo>
                <a:lnTo>
                  <a:pt x="0" y="5795158"/>
                </a:lnTo>
                <a:cubicBezTo>
                  <a:pt x="3958" y="4932218"/>
                  <a:pt x="7917" y="4069278"/>
                  <a:pt x="11875" y="3206338"/>
                </a:cubicBezTo>
                <a:lnTo>
                  <a:pt x="2173184" y="3206338"/>
                </a:lnTo>
                <a:cubicBezTo>
                  <a:pt x="2177142" y="2137559"/>
                  <a:pt x="2181101" y="1068779"/>
                  <a:pt x="2173184" y="0"/>
                </a:cubicBezTo>
                <a:close/>
              </a:path>
            </a:pathLst>
          </a:custGeom>
          <a:noFill/>
          <a:ln w="47625">
            <a:solidFill>
              <a:srgbClr val="FEF30E"/>
            </a:solidFill>
            <a:miter lim="800000"/>
            <a:headEnd/>
            <a:tailEnd/>
          </a:ln>
          <a:effectLst>
            <a:glow rad="63500">
              <a:srgbClr val="FEF30E">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grpSp>
        <p:nvGrpSpPr>
          <p:cNvPr id="230" name="Group 579"/>
          <p:cNvGrpSpPr/>
          <p:nvPr/>
        </p:nvGrpSpPr>
        <p:grpSpPr>
          <a:xfrm>
            <a:off x="5257800" y="4876799"/>
            <a:ext cx="4040580" cy="502553"/>
            <a:chOff x="4485903" y="5896098"/>
            <a:chExt cx="4040580" cy="502553"/>
          </a:xfrm>
        </p:grpSpPr>
        <p:sp>
          <p:nvSpPr>
            <p:cNvPr id="231" name="Text Box 35"/>
            <p:cNvSpPr txBox="1">
              <a:spLocks noChangeArrowheads="1"/>
            </p:cNvSpPr>
            <p:nvPr/>
          </p:nvSpPr>
          <p:spPr bwMode="auto">
            <a:xfrm>
              <a:off x="6638902"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10</a:t>
              </a:r>
            </a:p>
          </p:txBody>
        </p:sp>
        <p:sp>
          <p:nvSpPr>
            <p:cNvPr id="232" name="Text Box 37"/>
            <p:cNvSpPr txBox="1">
              <a:spLocks noChangeArrowheads="1"/>
            </p:cNvSpPr>
            <p:nvPr/>
          </p:nvSpPr>
          <p:spPr bwMode="auto">
            <a:xfrm>
              <a:off x="6411133"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9</a:t>
              </a:r>
            </a:p>
          </p:txBody>
        </p:sp>
        <p:sp>
          <p:nvSpPr>
            <p:cNvPr id="233" name="Text Box 39"/>
            <p:cNvSpPr txBox="1">
              <a:spLocks noChangeArrowheads="1"/>
            </p:cNvSpPr>
            <p:nvPr/>
          </p:nvSpPr>
          <p:spPr bwMode="auto">
            <a:xfrm>
              <a:off x="618336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8</a:t>
              </a:r>
            </a:p>
          </p:txBody>
        </p:sp>
        <p:sp>
          <p:nvSpPr>
            <p:cNvPr id="234" name="Text Box 41"/>
            <p:cNvSpPr txBox="1">
              <a:spLocks noChangeArrowheads="1"/>
            </p:cNvSpPr>
            <p:nvPr/>
          </p:nvSpPr>
          <p:spPr bwMode="auto">
            <a:xfrm>
              <a:off x="595559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7</a:t>
              </a:r>
            </a:p>
          </p:txBody>
        </p:sp>
        <p:sp>
          <p:nvSpPr>
            <p:cNvPr id="235" name="Text Box 43"/>
            <p:cNvSpPr txBox="1">
              <a:spLocks noChangeArrowheads="1"/>
            </p:cNvSpPr>
            <p:nvPr/>
          </p:nvSpPr>
          <p:spPr bwMode="auto">
            <a:xfrm>
              <a:off x="5727826"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6</a:t>
              </a:r>
            </a:p>
          </p:txBody>
        </p:sp>
        <p:sp>
          <p:nvSpPr>
            <p:cNvPr id="236" name="Text Box 45"/>
            <p:cNvSpPr txBox="1">
              <a:spLocks noChangeArrowheads="1"/>
            </p:cNvSpPr>
            <p:nvPr/>
          </p:nvSpPr>
          <p:spPr bwMode="auto">
            <a:xfrm>
              <a:off x="5500057"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5</a:t>
              </a:r>
            </a:p>
          </p:txBody>
        </p:sp>
        <p:sp>
          <p:nvSpPr>
            <p:cNvPr id="237" name="Text Box 47"/>
            <p:cNvSpPr txBox="1">
              <a:spLocks noChangeArrowheads="1"/>
            </p:cNvSpPr>
            <p:nvPr/>
          </p:nvSpPr>
          <p:spPr bwMode="auto">
            <a:xfrm>
              <a:off x="5272288" y="5911237"/>
              <a:ext cx="342900" cy="283464"/>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4</a:t>
              </a:r>
            </a:p>
          </p:txBody>
        </p:sp>
        <p:sp>
          <p:nvSpPr>
            <p:cNvPr id="238" name="Text Box 49"/>
            <p:cNvSpPr txBox="1">
              <a:spLocks noChangeArrowheads="1"/>
            </p:cNvSpPr>
            <p:nvPr/>
          </p:nvSpPr>
          <p:spPr bwMode="auto">
            <a:xfrm>
              <a:off x="504368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3</a:t>
              </a:r>
            </a:p>
          </p:txBody>
        </p:sp>
        <p:sp>
          <p:nvSpPr>
            <p:cNvPr id="239" name="Text Box 51"/>
            <p:cNvSpPr txBox="1">
              <a:spLocks noChangeArrowheads="1"/>
            </p:cNvSpPr>
            <p:nvPr/>
          </p:nvSpPr>
          <p:spPr bwMode="auto">
            <a:xfrm>
              <a:off x="480485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2</a:t>
              </a:r>
            </a:p>
          </p:txBody>
        </p:sp>
        <p:sp>
          <p:nvSpPr>
            <p:cNvPr id="240" name="Text Box 53"/>
            <p:cNvSpPr txBox="1">
              <a:spLocks noChangeArrowheads="1"/>
            </p:cNvSpPr>
            <p:nvPr/>
          </p:nvSpPr>
          <p:spPr bwMode="auto">
            <a:xfrm>
              <a:off x="6866671"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11</a:t>
              </a:r>
            </a:p>
          </p:txBody>
        </p:sp>
        <p:sp>
          <p:nvSpPr>
            <p:cNvPr id="241" name="Text Box 54"/>
            <p:cNvSpPr txBox="1">
              <a:spLocks noChangeArrowheads="1"/>
            </p:cNvSpPr>
            <p:nvPr/>
          </p:nvSpPr>
          <p:spPr bwMode="auto">
            <a:xfrm>
              <a:off x="45773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a:t>
              </a:r>
            </a:p>
          </p:txBody>
        </p:sp>
        <p:sp>
          <p:nvSpPr>
            <p:cNvPr id="242" name="TextBox 241"/>
            <p:cNvSpPr txBox="1"/>
            <p:nvPr/>
          </p:nvSpPr>
          <p:spPr>
            <a:xfrm>
              <a:off x="6009904" y="6121651"/>
              <a:ext cx="685800" cy="277000"/>
            </a:xfrm>
            <a:prstGeom prst="rect">
              <a:avLst/>
            </a:prstGeom>
            <a:noFill/>
          </p:spPr>
          <p:txBody>
            <a:bodyPr wrap="square" rtlCol="0">
              <a:spAutoFit/>
            </a:bodyPr>
            <a:lstStyle/>
            <a:p>
              <a:pPr algn="ctr" fontAlgn="base">
                <a:spcBef>
                  <a:spcPct val="0"/>
                </a:spcBef>
                <a:spcAft>
                  <a:spcPct val="0"/>
                </a:spcAft>
              </a:pPr>
              <a:r>
                <a:rPr lang="en-US" sz="1200" b="1" dirty="0">
                  <a:solidFill>
                    <a:prstClr val="black"/>
                  </a:solidFill>
                  <a:latin typeface="Arial" pitchFamily="34" charset="0"/>
                  <a:cs typeface="Arial" pitchFamily="34" charset="0"/>
                </a:rPr>
                <a:t>Year</a:t>
              </a:r>
            </a:p>
          </p:txBody>
        </p:sp>
        <p:sp>
          <p:nvSpPr>
            <p:cNvPr id="243" name="Text Box 53"/>
            <p:cNvSpPr txBox="1">
              <a:spLocks noChangeArrowheads="1"/>
            </p:cNvSpPr>
            <p:nvPr/>
          </p:nvSpPr>
          <p:spPr bwMode="auto">
            <a:xfrm>
              <a:off x="7094440"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12</a:t>
              </a:r>
            </a:p>
          </p:txBody>
        </p:sp>
        <p:sp>
          <p:nvSpPr>
            <p:cNvPr id="244" name="Text Box 53"/>
            <p:cNvSpPr txBox="1">
              <a:spLocks noChangeArrowheads="1"/>
            </p:cNvSpPr>
            <p:nvPr/>
          </p:nvSpPr>
          <p:spPr bwMode="auto">
            <a:xfrm>
              <a:off x="7322209"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13</a:t>
              </a:r>
            </a:p>
          </p:txBody>
        </p:sp>
        <p:sp>
          <p:nvSpPr>
            <p:cNvPr id="245" name="Text Box 53"/>
            <p:cNvSpPr txBox="1">
              <a:spLocks noChangeArrowheads="1"/>
            </p:cNvSpPr>
            <p:nvPr/>
          </p:nvSpPr>
          <p:spPr bwMode="auto">
            <a:xfrm>
              <a:off x="754997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14</a:t>
              </a:r>
            </a:p>
          </p:txBody>
        </p:sp>
        <p:sp>
          <p:nvSpPr>
            <p:cNvPr id="246" name="Text Box 53"/>
            <p:cNvSpPr txBox="1">
              <a:spLocks noChangeArrowheads="1"/>
            </p:cNvSpPr>
            <p:nvPr/>
          </p:nvSpPr>
          <p:spPr bwMode="auto">
            <a:xfrm>
              <a:off x="77777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15</a:t>
              </a:r>
            </a:p>
          </p:txBody>
        </p:sp>
        <p:sp>
          <p:nvSpPr>
            <p:cNvPr id="247" name="Line 55"/>
            <p:cNvSpPr>
              <a:spLocks noChangeShapeType="1"/>
            </p:cNvSpPr>
            <p:nvPr/>
          </p:nvSpPr>
          <p:spPr bwMode="auto">
            <a:xfrm>
              <a:off x="4485903" y="5896098"/>
              <a:ext cx="4040580" cy="0"/>
            </a:xfrm>
            <a:prstGeom prst="line">
              <a:avLst/>
            </a:prstGeom>
            <a:noFill/>
            <a:ln w="69850">
              <a:solidFill>
                <a:schemeClr val="tx1"/>
              </a:solidFill>
              <a:round/>
              <a:headEnd/>
              <a:tailEnd/>
            </a:ln>
          </p:spPr>
          <p:txBody>
            <a:bodyPr/>
            <a:lstStyle/>
            <a:p>
              <a:pPr algn="ctr" fontAlgn="base">
                <a:spcBef>
                  <a:spcPct val="0"/>
                </a:spcBef>
                <a:spcAft>
                  <a:spcPct val="0"/>
                </a:spcAft>
              </a:pPr>
              <a:endParaRPr lang="en-US" sz="1100" dirty="0">
                <a:solidFill>
                  <a:prstClr val="black"/>
                </a:solidFill>
                <a:latin typeface="Arial" pitchFamily="34" charset="0"/>
                <a:cs typeface="Arial" pitchFamily="34" charset="0"/>
              </a:endParaRPr>
            </a:p>
          </p:txBody>
        </p:sp>
      </p:grpSp>
      <p:sp>
        <p:nvSpPr>
          <p:cNvPr id="248" name="TextBox 247"/>
          <p:cNvSpPr txBox="1"/>
          <p:nvPr/>
        </p:nvSpPr>
        <p:spPr>
          <a:xfrm>
            <a:off x="5262543" y="3434596"/>
            <a:ext cx="931654" cy="289310"/>
          </a:xfrm>
          <a:prstGeom prst="rect">
            <a:avLst/>
          </a:prstGeom>
          <a:noFill/>
        </p:spPr>
        <p:txBody>
          <a:bodyPr wrap="square" rtlCol="0">
            <a:spAutoFit/>
          </a:bodyPr>
          <a:lstStyle/>
          <a:p>
            <a:pPr algn="r" fontAlgn="base">
              <a:lnSpc>
                <a:spcPct val="80000"/>
              </a:lnSpc>
              <a:spcBef>
                <a:spcPct val="0"/>
              </a:spcBef>
              <a:spcAft>
                <a:spcPct val="0"/>
              </a:spcAft>
            </a:pPr>
            <a:r>
              <a:rPr lang="en-US" sz="1600" b="1" dirty="0">
                <a:solidFill>
                  <a:srgbClr val="FEF30E"/>
                </a:solidFill>
                <a:effectLst>
                  <a:glow rad="101600">
                    <a:schemeClr val="tx1">
                      <a:alpha val="64000"/>
                    </a:schemeClr>
                  </a:glow>
                </a:effectLst>
                <a:latin typeface="Arial" panose="020B0604020202020204" pitchFamily="34" charset="0"/>
                <a:cs typeface="Arial" panose="020B0604020202020204" pitchFamily="34" charset="0"/>
              </a:rPr>
              <a:t>$220K</a:t>
            </a:r>
          </a:p>
        </p:txBody>
      </p:sp>
      <p:sp>
        <p:nvSpPr>
          <p:cNvPr id="2" name="Title 1"/>
          <p:cNvSpPr>
            <a:spLocks noGrp="1"/>
          </p:cNvSpPr>
          <p:nvPr>
            <p:ph type="title" idx="4294967295"/>
          </p:nvPr>
        </p:nvSpPr>
        <p:spPr>
          <a:xfrm>
            <a:off x="914400" y="-1390650"/>
            <a:ext cx="8229600" cy="884237"/>
          </a:xfrm>
        </p:spPr>
        <p:txBody>
          <a:bodyPr>
            <a:normAutofit fontScale="90000"/>
          </a:bodyPr>
          <a:lstStyle/>
          <a:p>
            <a:r>
              <a:rPr lang="en-US" dirty="0"/>
              <a:t>Tax Credit Recapture Calculations</a:t>
            </a:r>
          </a:p>
        </p:txBody>
      </p:sp>
      <p:sp>
        <p:nvSpPr>
          <p:cNvPr id="3" name="Date Placeholder 2">
            <a:extLst>
              <a:ext uri="{FF2B5EF4-FFF2-40B4-BE49-F238E27FC236}">
                <a16:creationId xmlns:a16="http://schemas.microsoft.com/office/drawing/2014/main" id="{25B70ABC-F675-6C88-EA24-4DE36881285F}"/>
              </a:ext>
            </a:extLst>
          </p:cNvPr>
          <p:cNvSpPr>
            <a:spLocks noGrp="1"/>
          </p:cNvSpPr>
          <p:nvPr>
            <p:ph type="dt" sz="half" idx="2"/>
          </p:nvPr>
        </p:nvSpPr>
        <p:spPr/>
        <p:txBody>
          <a:bodyPr/>
          <a:lstStyle/>
          <a:p>
            <a:r>
              <a:rPr lang="en-US"/>
              <a:t>September 7, 2022</a:t>
            </a:r>
            <a:endParaRPr lang="en-US" dirty="0"/>
          </a:p>
        </p:txBody>
      </p:sp>
      <p:sp>
        <p:nvSpPr>
          <p:cNvPr id="4" name="Footer Placeholder 3">
            <a:extLst>
              <a:ext uri="{FF2B5EF4-FFF2-40B4-BE49-F238E27FC236}">
                <a16:creationId xmlns:a16="http://schemas.microsoft.com/office/drawing/2014/main" id="{ED393912-5942-AFF8-9944-9B0651DAB3A7}"/>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2805890927"/>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3" name="Group 442">
            <a:extLst>
              <a:ext uri="{FF2B5EF4-FFF2-40B4-BE49-F238E27FC236}">
                <a16:creationId xmlns:a16="http://schemas.microsoft.com/office/drawing/2014/main" id="{15F572CE-6BC4-9F25-D391-E6148C9A4AE4}"/>
              </a:ext>
            </a:extLst>
          </p:cNvPr>
          <p:cNvGrpSpPr/>
          <p:nvPr/>
        </p:nvGrpSpPr>
        <p:grpSpPr>
          <a:xfrm>
            <a:off x="-42532" y="3638266"/>
            <a:ext cx="1771954" cy="1416250"/>
            <a:chOff x="-42532" y="3638266"/>
            <a:chExt cx="1771954" cy="1416250"/>
          </a:xfrm>
        </p:grpSpPr>
        <p:sp>
          <p:nvSpPr>
            <p:cNvPr id="444" name="TextBox 443">
              <a:extLst>
                <a:ext uri="{FF2B5EF4-FFF2-40B4-BE49-F238E27FC236}">
                  <a16:creationId xmlns:a16="http://schemas.microsoft.com/office/drawing/2014/main" id="{44AB5714-7491-B3F0-3004-FCB9859FD4EF}"/>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445" name="Freeform: Shape 444">
              <a:extLst>
                <a:ext uri="{FF2B5EF4-FFF2-40B4-BE49-F238E27FC236}">
                  <a16:creationId xmlns:a16="http://schemas.microsoft.com/office/drawing/2014/main" id="{3E418B23-9445-7FCC-D8D2-621846F992DC}"/>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6" name="Group 445">
              <a:extLst>
                <a:ext uri="{FF2B5EF4-FFF2-40B4-BE49-F238E27FC236}">
                  <a16:creationId xmlns:a16="http://schemas.microsoft.com/office/drawing/2014/main" id="{65E3E545-011C-31A0-8789-426910F04B4F}"/>
                </a:ext>
              </a:extLst>
            </p:cNvPr>
            <p:cNvGrpSpPr/>
            <p:nvPr/>
          </p:nvGrpSpPr>
          <p:grpSpPr>
            <a:xfrm>
              <a:off x="763586" y="3638266"/>
              <a:ext cx="587500" cy="847218"/>
              <a:chOff x="466406" y="3706846"/>
              <a:chExt cx="587500" cy="847218"/>
            </a:xfrm>
          </p:grpSpPr>
          <p:grpSp>
            <p:nvGrpSpPr>
              <p:cNvPr id="447" name="Group 446">
                <a:extLst>
                  <a:ext uri="{FF2B5EF4-FFF2-40B4-BE49-F238E27FC236}">
                    <a16:creationId xmlns:a16="http://schemas.microsoft.com/office/drawing/2014/main" id="{1C8A88CC-7329-2508-1A5E-C1E7DE00573A}"/>
                  </a:ext>
                </a:extLst>
              </p:cNvPr>
              <p:cNvGrpSpPr/>
              <p:nvPr/>
            </p:nvGrpSpPr>
            <p:grpSpPr>
              <a:xfrm>
                <a:off x="761213" y="3706846"/>
                <a:ext cx="235737" cy="283757"/>
                <a:chOff x="1062414" y="3692558"/>
                <a:chExt cx="272350" cy="327828"/>
              </a:xfrm>
            </p:grpSpPr>
            <p:cxnSp>
              <p:nvCxnSpPr>
                <p:cNvPr id="449" name="Straight Connector 448">
                  <a:extLst>
                    <a:ext uri="{FF2B5EF4-FFF2-40B4-BE49-F238E27FC236}">
                      <a16:creationId xmlns:a16="http://schemas.microsoft.com/office/drawing/2014/main" id="{83BA0006-FBA4-69A1-F23C-C88DD0960151}"/>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450" name="Picture 2" descr="North Carolina state flag">
                  <a:extLst>
                    <a:ext uri="{FF2B5EF4-FFF2-40B4-BE49-F238E27FC236}">
                      <a16:creationId xmlns:a16="http://schemas.microsoft.com/office/drawing/2014/main" id="{B4D3D1E1-93B0-73C6-F677-85B2ECF7E0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448" name="Picture 447">
                <a:extLst>
                  <a:ext uri="{FF2B5EF4-FFF2-40B4-BE49-F238E27FC236}">
                    <a16:creationId xmlns:a16="http://schemas.microsoft.com/office/drawing/2014/main" id="{AF12924F-5F8E-F8BD-3AF2-51082F706477}"/>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grpSp>
        <p:nvGrpSpPr>
          <p:cNvPr id="324" name="Group 323"/>
          <p:cNvGrpSpPr/>
          <p:nvPr/>
        </p:nvGrpSpPr>
        <p:grpSpPr>
          <a:xfrm>
            <a:off x="2592169" y="3299062"/>
            <a:ext cx="914400" cy="1208980"/>
            <a:chOff x="2592169" y="3299062"/>
            <a:chExt cx="914400" cy="1208980"/>
          </a:xfrm>
        </p:grpSpPr>
        <p:grpSp>
          <p:nvGrpSpPr>
            <p:cNvPr id="326" name="Group 325"/>
            <p:cNvGrpSpPr/>
            <p:nvPr/>
          </p:nvGrpSpPr>
          <p:grpSpPr>
            <a:xfrm>
              <a:off x="2816366" y="3299062"/>
              <a:ext cx="451085" cy="814094"/>
              <a:chOff x="6525636" y="203200"/>
              <a:chExt cx="646457" cy="1166692"/>
            </a:xfrm>
          </p:grpSpPr>
          <p:sp>
            <p:nvSpPr>
              <p:cNvPr id="328"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9"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1"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2"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8" name="Isosceles Triangle 367"/>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425" name="Group 424"/>
              <p:cNvGrpSpPr/>
              <p:nvPr/>
            </p:nvGrpSpPr>
            <p:grpSpPr>
              <a:xfrm>
                <a:off x="6721330" y="587057"/>
                <a:ext cx="450605" cy="162320"/>
                <a:chOff x="1406548" y="4084765"/>
                <a:chExt cx="1675064" cy="603406"/>
              </a:xfrm>
            </p:grpSpPr>
            <p:sp>
              <p:nvSpPr>
                <p:cNvPr id="434" name="Freeform 433"/>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5" name="Freeform 434"/>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6" name="Freeform 435"/>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7" name="Freeform 436"/>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6"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427" name="Group 426"/>
              <p:cNvGrpSpPr/>
              <p:nvPr/>
            </p:nvGrpSpPr>
            <p:grpSpPr>
              <a:xfrm>
                <a:off x="6673589" y="253038"/>
                <a:ext cx="371382" cy="432710"/>
                <a:chOff x="2826285" y="1816293"/>
                <a:chExt cx="399010" cy="464901"/>
              </a:xfrm>
            </p:grpSpPr>
            <p:sp>
              <p:nvSpPr>
                <p:cNvPr id="430"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1"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2"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3"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428"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429"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sp>
          <p:nvSpPr>
            <p:cNvPr id="327" name="TextBox 326"/>
            <p:cNvSpPr txBox="1"/>
            <p:nvPr/>
          </p:nvSpPr>
          <p:spPr>
            <a:xfrm>
              <a:off x="2592169" y="4092544"/>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grpSp>
        <p:nvGrpSpPr>
          <p:cNvPr id="419" name="Group 418"/>
          <p:cNvGrpSpPr/>
          <p:nvPr/>
        </p:nvGrpSpPr>
        <p:grpSpPr>
          <a:xfrm>
            <a:off x="-17907" y="2601827"/>
            <a:ext cx="1618107" cy="1137700"/>
            <a:chOff x="-17907" y="2601827"/>
            <a:chExt cx="1618107" cy="1137700"/>
          </a:xfrm>
        </p:grpSpPr>
        <p:sp>
          <p:nvSpPr>
            <p:cNvPr id="420" name="Pie 419"/>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421" name="Pie 420"/>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422"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423" name="Rectangle 422"/>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sp>
          <p:nvSpPr>
            <p:cNvPr id="424" name="Text Box 2" hidden="1"/>
            <p:cNvSpPr txBox="1">
              <a:spLocks noChangeArrowheads="1"/>
            </p:cNvSpPr>
            <p:nvPr/>
          </p:nvSpPr>
          <p:spPr bwMode="auto">
            <a:xfrm>
              <a:off x="-17907" y="3122259"/>
              <a:ext cx="1022350" cy="227755"/>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100" b="1" dirty="0">
                  <a:solidFill>
                    <a:schemeClr val="accent6">
                      <a:lumMod val="50000"/>
                    </a:schemeClr>
                  </a:solidFill>
                  <a:latin typeface="Arial" pitchFamily="34" charset="0"/>
                  <a:cs typeface="Arial" pitchFamily="34" charset="0"/>
                </a:rPr>
                <a:t>$6.92mil   </a:t>
              </a:r>
            </a:p>
          </p:txBody>
        </p:sp>
      </p:grpSp>
      <p:sp>
        <p:nvSpPr>
          <p:cNvPr id="268"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69" name="Group 175"/>
          <p:cNvGrpSpPr>
            <a:grpSpLocks/>
          </p:cNvGrpSpPr>
          <p:nvPr/>
        </p:nvGrpSpPr>
        <p:grpSpPr bwMode="auto">
          <a:xfrm>
            <a:off x="3657599" y="3176940"/>
            <a:ext cx="612132" cy="504797"/>
            <a:chOff x="720" y="2016"/>
            <a:chExt cx="2112" cy="1539"/>
          </a:xfrm>
        </p:grpSpPr>
        <p:sp>
          <p:nvSpPr>
            <p:cNvPr id="270"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1"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72" name="Group 178"/>
            <p:cNvGrpSpPr>
              <a:grpSpLocks/>
            </p:cNvGrpSpPr>
            <p:nvPr/>
          </p:nvGrpSpPr>
          <p:grpSpPr bwMode="auto">
            <a:xfrm>
              <a:off x="1005" y="2139"/>
              <a:ext cx="400" cy="429"/>
              <a:chOff x="1680" y="3120"/>
              <a:chExt cx="336" cy="336"/>
            </a:xfrm>
          </p:grpSpPr>
          <p:sp>
            <p:nvSpPr>
              <p:cNvPr id="330"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33"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273"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74" name="Group 182"/>
            <p:cNvGrpSpPr>
              <a:grpSpLocks/>
            </p:cNvGrpSpPr>
            <p:nvPr/>
          </p:nvGrpSpPr>
          <p:grpSpPr bwMode="auto">
            <a:xfrm>
              <a:off x="1005" y="2139"/>
              <a:ext cx="400" cy="429"/>
              <a:chOff x="1680" y="3120"/>
              <a:chExt cx="336" cy="336"/>
            </a:xfrm>
          </p:grpSpPr>
          <p:sp>
            <p:nvSpPr>
              <p:cNvPr id="323"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25"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75" name="Group 185"/>
            <p:cNvGrpSpPr>
              <a:grpSpLocks/>
            </p:cNvGrpSpPr>
            <p:nvPr/>
          </p:nvGrpSpPr>
          <p:grpSpPr bwMode="auto">
            <a:xfrm>
              <a:off x="1576" y="2139"/>
              <a:ext cx="400" cy="429"/>
              <a:chOff x="1680" y="3120"/>
              <a:chExt cx="336" cy="336"/>
            </a:xfrm>
          </p:grpSpPr>
          <p:sp>
            <p:nvSpPr>
              <p:cNvPr id="321"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22"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76" name="Group 188"/>
            <p:cNvGrpSpPr>
              <a:grpSpLocks/>
            </p:cNvGrpSpPr>
            <p:nvPr/>
          </p:nvGrpSpPr>
          <p:grpSpPr bwMode="auto">
            <a:xfrm>
              <a:off x="2147" y="2139"/>
              <a:ext cx="400" cy="429"/>
              <a:chOff x="1680" y="3120"/>
              <a:chExt cx="336" cy="336"/>
            </a:xfrm>
          </p:grpSpPr>
          <p:sp>
            <p:nvSpPr>
              <p:cNvPr id="318"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19"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77" name="Group 191"/>
            <p:cNvGrpSpPr>
              <a:grpSpLocks/>
            </p:cNvGrpSpPr>
            <p:nvPr/>
          </p:nvGrpSpPr>
          <p:grpSpPr bwMode="auto">
            <a:xfrm>
              <a:off x="1094" y="3055"/>
              <a:ext cx="1372" cy="497"/>
              <a:chOff x="1111" y="3055"/>
              <a:chExt cx="1372" cy="497"/>
            </a:xfrm>
          </p:grpSpPr>
          <p:grpSp>
            <p:nvGrpSpPr>
              <p:cNvPr id="300" name="Group 192"/>
              <p:cNvGrpSpPr>
                <a:grpSpLocks/>
              </p:cNvGrpSpPr>
              <p:nvPr/>
            </p:nvGrpSpPr>
            <p:grpSpPr bwMode="auto">
              <a:xfrm>
                <a:off x="1584" y="3136"/>
                <a:ext cx="410" cy="416"/>
                <a:chOff x="2199" y="3610"/>
                <a:chExt cx="345" cy="326"/>
              </a:xfrm>
            </p:grpSpPr>
            <p:grpSp>
              <p:nvGrpSpPr>
                <p:cNvPr id="311" name="Group 193"/>
                <p:cNvGrpSpPr>
                  <a:grpSpLocks/>
                </p:cNvGrpSpPr>
                <p:nvPr/>
              </p:nvGrpSpPr>
              <p:grpSpPr bwMode="auto">
                <a:xfrm>
                  <a:off x="2199" y="3610"/>
                  <a:ext cx="345" cy="326"/>
                  <a:chOff x="2199" y="3610"/>
                  <a:chExt cx="345" cy="326"/>
                </a:xfrm>
              </p:grpSpPr>
              <p:sp>
                <p:nvSpPr>
                  <p:cNvPr id="313"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15" name="Group 195"/>
                  <p:cNvGrpSpPr>
                    <a:grpSpLocks/>
                  </p:cNvGrpSpPr>
                  <p:nvPr/>
                </p:nvGrpSpPr>
                <p:grpSpPr bwMode="auto">
                  <a:xfrm>
                    <a:off x="2228" y="3648"/>
                    <a:ext cx="288" cy="288"/>
                    <a:chOff x="2208" y="3648"/>
                    <a:chExt cx="288" cy="288"/>
                  </a:xfrm>
                </p:grpSpPr>
                <p:sp>
                  <p:nvSpPr>
                    <p:cNvPr id="316"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17"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312"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301"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03"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04"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06"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07"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78" name="Group 204"/>
            <p:cNvGrpSpPr>
              <a:grpSpLocks/>
            </p:cNvGrpSpPr>
            <p:nvPr/>
          </p:nvGrpSpPr>
          <p:grpSpPr bwMode="auto">
            <a:xfrm>
              <a:off x="1093" y="2323"/>
              <a:ext cx="1372" cy="221"/>
              <a:chOff x="1093" y="2323"/>
              <a:chExt cx="1372" cy="221"/>
            </a:xfrm>
          </p:grpSpPr>
          <p:sp>
            <p:nvSpPr>
              <p:cNvPr id="288"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2"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3"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6"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7"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9"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80" name="Group 211"/>
            <p:cNvGrpSpPr>
              <a:grpSpLocks/>
            </p:cNvGrpSpPr>
            <p:nvPr/>
          </p:nvGrpSpPr>
          <p:grpSpPr bwMode="auto">
            <a:xfrm>
              <a:off x="1094" y="2707"/>
              <a:ext cx="1372" cy="221"/>
              <a:chOff x="1093" y="2323"/>
              <a:chExt cx="1372" cy="221"/>
            </a:xfrm>
          </p:grpSpPr>
          <p:sp>
            <p:nvSpPr>
              <p:cNvPr id="281"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3"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4"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5"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6"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7"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334" name="Group 313"/>
          <p:cNvGrpSpPr>
            <a:grpSpLocks/>
          </p:cNvGrpSpPr>
          <p:nvPr/>
        </p:nvGrpSpPr>
        <p:grpSpPr bwMode="auto">
          <a:xfrm>
            <a:off x="3959866" y="3479184"/>
            <a:ext cx="612133" cy="504797"/>
            <a:chOff x="720" y="2016"/>
            <a:chExt cx="2112" cy="1539"/>
          </a:xfrm>
        </p:grpSpPr>
        <p:sp>
          <p:nvSpPr>
            <p:cNvPr id="335"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36"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37" name="Group 316"/>
            <p:cNvGrpSpPr>
              <a:grpSpLocks/>
            </p:cNvGrpSpPr>
            <p:nvPr/>
          </p:nvGrpSpPr>
          <p:grpSpPr bwMode="auto">
            <a:xfrm>
              <a:off x="1005" y="2139"/>
              <a:ext cx="400" cy="429"/>
              <a:chOff x="1680" y="3120"/>
              <a:chExt cx="336" cy="336"/>
            </a:xfrm>
          </p:grpSpPr>
          <p:sp>
            <p:nvSpPr>
              <p:cNvPr id="379"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80"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338"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39" name="Group 320"/>
            <p:cNvGrpSpPr>
              <a:grpSpLocks/>
            </p:cNvGrpSpPr>
            <p:nvPr/>
          </p:nvGrpSpPr>
          <p:grpSpPr bwMode="auto">
            <a:xfrm>
              <a:off x="1005" y="2139"/>
              <a:ext cx="400" cy="429"/>
              <a:chOff x="1680" y="3120"/>
              <a:chExt cx="336" cy="336"/>
            </a:xfrm>
          </p:grpSpPr>
          <p:sp>
            <p:nvSpPr>
              <p:cNvPr id="377"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78"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340" name="Group 323"/>
            <p:cNvGrpSpPr>
              <a:grpSpLocks/>
            </p:cNvGrpSpPr>
            <p:nvPr/>
          </p:nvGrpSpPr>
          <p:grpSpPr bwMode="auto">
            <a:xfrm>
              <a:off x="1576" y="2139"/>
              <a:ext cx="400" cy="429"/>
              <a:chOff x="1680" y="3120"/>
              <a:chExt cx="336" cy="336"/>
            </a:xfrm>
          </p:grpSpPr>
          <p:sp>
            <p:nvSpPr>
              <p:cNvPr id="375"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76"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341" name="Group 326"/>
            <p:cNvGrpSpPr>
              <a:grpSpLocks/>
            </p:cNvGrpSpPr>
            <p:nvPr/>
          </p:nvGrpSpPr>
          <p:grpSpPr bwMode="auto">
            <a:xfrm>
              <a:off x="2147" y="2139"/>
              <a:ext cx="400" cy="429"/>
              <a:chOff x="1680" y="3120"/>
              <a:chExt cx="336" cy="336"/>
            </a:xfrm>
          </p:grpSpPr>
          <p:sp>
            <p:nvSpPr>
              <p:cNvPr id="373"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74"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342" name="Group 329"/>
            <p:cNvGrpSpPr>
              <a:grpSpLocks/>
            </p:cNvGrpSpPr>
            <p:nvPr/>
          </p:nvGrpSpPr>
          <p:grpSpPr bwMode="auto">
            <a:xfrm>
              <a:off x="1094" y="3055"/>
              <a:ext cx="1372" cy="497"/>
              <a:chOff x="1111" y="3055"/>
              <a:chExt cx="1372" cy="497"/>
            </a:xfrm>
          </p:grpSpPr>
          <p:grpSp>
            <p:nvGrpSpPr>
              <p:cNvPr id="357" name="Group 330"/>
              <p:cNvGrpSpPr>
                <a:grpSpLocks/>
              </p:cNvGrpSpPr>
              <p:nvPr/>
            </p:nvGrpSpPr>
            <p:grpSpPr bwMode="auto">
              <a:xfrm>
                <a:off x="1584" y="3136"/>
                <a:ext cx="410" cy="416"/>
                <a:chOff x="2199" y="3610"/>
                <a:chExt cx="345" cy="326"/>
              </a:xfrm>
            </p:grpSpPr>
            <p:grpSp>
              <p:nvGrpSpPr>
                <p:cNvPr id="365" name="Group 331"/>
                <p:cNvGrpSpPr>
                  <a:grpSpLocks/>
                </p:cNvGrpSpPr>
                <p:nvPr/>
              </p:nvGrpSpPr>
              <p:grpSpPr bwMode="auto">
                <a:xfrm>
                  <a:off x="2199" y="3610"/>
                  <a:ext cx="345" cy="326"/>
                  <a:chOff x="2199" y="3610"/>
                  <a:chExt cx="345" cy="326"/>
                </a:xfrm>
              </p:grpSpPr>
              <p:sp>
                <p:nvSpPr>
                  <p:cNvPr id="367"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70" name="Group 333"/>
                  <p:cNvGrpSpPr>
                    <a:grpSpLocks/>
                  </p:cNvGrpSpPr>
                  <p:nvPr/>
                </p:nvGrpSpPr>
                <p:grpSpPr bwMode="auto">
                  <a:xfrm>
                    <a:off x="2228" y="3648"/>
                    <a:ext cx="288" cy="288"/>
                    <a:chOff x="2208" y="3648"/>
                    <a:chExt cx="288" cy="288"/>
                  </a:xfrm>
                </p:grpSpPr>
                <p:sp>
                  <p:nvSpPr>
                    <p:cNvPr id="371"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72"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366"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358"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59"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60"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63"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64"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343" name="Group 342"/>
            <p:cNvGrpSpPr>
              <a:grpSpLocks/>
            </p:cNvGrpSpPr>
            <p:nvPr/>
          </p:nvGrpSpPr>
          <p:grpSpPr bwMode="auto">
            <a:xfrm>
              <a:off x="1093" y="2323"/>
              <a:ext cx="1372" cy="221"/>
              <a:chOff x="1093" y="2323"/>
              <a:chExt cx="1372" cy="221"/>
            </a:xfrm>
          </p:grpSpPr>
          <p:sp>
            <p:nvSpPr>
              <p:cNvPr id="351"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52"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53"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54"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55"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56"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344" name="Group 349"/>
            <p:cNvGrpSpPr>
              <a:grpSpLocks/>
            </p:cNvGrpSpPr>
            <p:nvPr/>
          </p:nvGrpSpPr>
          <p:grpSpPr bwMode="auto">
            <a:xfrm>
              <a:off x="1094" y="2707"/>
              <a:ext cx="1372" cy="221"/>
              <a:chOff x="1093" y="2323"/>
              <a:chExt cx="1372" cy="221"/>
            </a:xfrm>
          </p:grpSpPr>
          <p:sp>
            <p:nvSpPr>
              <p:cNvPr id="345"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46"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47"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48"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49"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50"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381" name="Group 396"/>
          <p:cNvGrpSpPr>
            <a:grpSpLocks/>
          </p:cNvGrpSpPr>
          <p:nvPr/>
        </p:nvGrpSpPr>
        <p:grpSpPr bwMode="auto">
          <a:xfrm>
            <a:off x="3581400" y="3505200"/>
            <a:ext cx="416032" cy="495523"/>
            <a:chOff x="2112" y="3264"/>
            <a:chExt cx="768" cy="912"/>
          </a:xfrm>
        </p:grpSpPr>
        <p:sp>
          <p:nvSpPr>
            <p:cNvPr id="382" name="Rectangle 397"/>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83" name="Rectangle 398"/>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84"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385"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386" name="Group 528"/>
          <p:cNvGrpSpPr>
            <a:grpSpLocks/>
          </p:cNvGrpSpPr>
          <p:nvPr/>
        </p:nvGrpSpPr>
        <p:grpSpPr bwMode="auto">
          <a:xfrm>
            <a:off x="4038600" y="3810000"/>
            <a:ext cx="1321448" cy="589320"/>
            <a:chOff x="64" y="468"/>
            <a:chExt cx="1264" cy="565"/>
          </a:xfrm>
        </p:grpSpPr>
        <p:grpSp>
          <p:nvGrpSpPr>
            <p:cNvPr id="387" name="Group 529"/>
            <p:cNvGrpSpPr>
              <a:grpSpLocks/>
            </p:cNvGrpSpPr>
            <p:nvPr/>
          </p:nvGrpSpPr>
          <p:grpSpPr bwMode="auto">
            <a:xfrm>
              <a:off x="432" y="468"/>
              <a:ext cx="528" cy="305"/>
              <a:chOff x="384" y="2400"/>
              <a:chExt cx="1248" cy="720"/>
            </a:xfrm>
          </p:grpSpPr>
          <p:sp>
            <p:nvSpPr>
              <p:cNvPr id="389"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90"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91"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93" name="Group 533"/>
              <p:cNvGrpSpPr>
                <a:grpSpLocks/>
              </p:cNvGrpSpPr>
              <p:nvPr/>
            </p:nvGrpSpPr>
            <p:grpSpPr bwMode="auto">
              <a:xfrm>
                <a:off x="760" y="2677"/>
                <a:ext cx="502" cy="443"/>
                <a:chOff x="805" y="2677"/>
                <a:chExt cx="502" cy="443"/>
              </a:xfrm>
            </p:grpSpPr>
            <p:sp>
              <p:nvSpPr>
                <p:cNvPr id="411"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12"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400"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401"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388"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pic>
        <p:nvPicPr>
          <p:cNvPr id="3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64"/>
          <p:cNvGrpSpPr/>
          <p:nvPr/>
        </p:nvGrpSpPr>
        <p:grpSpPr>
          <a:xfrm>
            <a:off x="2633472" y="749808"/>
            <a:ext cx="990600" cy="990600"/>
            <a:chOff x="4572000" y="762000"/>
            <a:chExt cx="990600" cy="990600"/>
          </a:xfrm>
        </p:grpSpPr>
        <p:grpSp>
          <p:nvGrpSpPr>
            <p:cNvPr id="9" name="Group 629"/>
            <p:cNvGrpSpPr/>
            <p:nvPr/>
          </p:nvGrpSpPr>
          <p:grpSpPr>
            <a:xfrm>
              <a:off x="4638784" y="762000"/>
              <a:ext cx="619016" cy="762000"/>
              <a:chOff x="4221842" y="914400"/>
              <a:chExt cx="619016" cy="762000"/>
            </a:xfrm>
          </p:grpSpPr>
          <p:sp>
            <p:nvSpPr>
              <p:cNvPr id="510" name="Rectangle 509"/>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TextBox 510"/>
              <p:cNvSpPr txBox="1"/>
              <p:nvPr/>
            </p:nvSpPr>
            <p:spPr>
              <a:xfrm>
                <a:off x="4221842" y="1056283"/>
                <a:ext cx="619016" cy="391517"/>
              </a:xfrm>
              <a:prstGeom prst="rect">
                <a:avLst/>
              </a:prstGeom>
              <a:noFill/>
            </p:spPr>
            <p:txBody>
              <a:bodyPr wrap="none" rtlCol="0">
                <a:spAutoFit/>
              </a:bodyPr>
              <a:lstStyle/>
              <a:p>
                <a:pPr algn="ctr">
                  <a:lnSpc>
                    <a:spcPct val="80000"/>
                  </a:lnSpc>
                </a:pPr>
                <a:r>
                  <a:rPr lang="en-US" sz="1200" b="1" dirty="0"/>
                  <a:t>Tax</a:t>
                </a:r>
              </a:p>
              <a:p>
                <a:pPr algn="ctr">
                  <a:lnSpc>
                    <a:spcPct val="80000"/>
                  </a:lnSpc>
                </a:pPr>
                <a:r>
                  <a:rPr lang="en-US" sz="1200" b="1" dirty="0"/>
                  <a:t>Return</a:t>
                </a:r>
              </a:p>
            </p:txBody>
          </p:sp>
        </p:grpSp>
        <p:sp>
          <p:nvSpPr>
            <p:cNvPr id="509" name="Rectangle 508"/>
            <p:cNvSpPr/>
            <p:nvPr/>
          </p:nvSpPr>
          <p:spPr>
            <a:xfrm>
              <a:off x="4572000" y="1382627"/>
              <a:ext cx="990600" cy="3699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grpSp>
        <p:nvGrpSpPr>
          <p:cNvPr id="10" name="Group 89"/>
          <p:cNvGrpSpPr>
            <a:grpSpLocks/>
          </p:cNvGrpSpPr>
          <p:nvPr/>
        </p:nvGrpSpPr>
        <p:grpSpPr bwMode="auto">
          <a:xfrm>
            <a:off x="1752600" y="838200"/>
            <a:ext cx="838201" cy="670200"/>
            <a:chOff x="240" y="1152"/>
            <a:chExt cx="1392" cy="1113"/>
          </a:xfrm>
          <a:effectLst>
            <a:outerShdw blurRad="50800" dist="38100" dir="2700000" algn="tl" rotWithShape="0">
              <a:prstClr val="black">
                <a:alpha val="40000"/>
              </a:prstClr>
            </a:outerShdw>
          </a:effectLst>
        </p:grpSpPr>
        <p:pic>
          <p:nvPicPr>
            <p:cNvPr id="1027" name="Picture 90"/>
            <p:cNvPicPr>
              <a:picLocks noChangeAspect="1" noChangeArrowheads="1"/>
            </p:cNvPicPr>
            <p:nvPr/>
          </p:nvPicPr>
          <p:blipFill>
            <a:blip r:embed="rId6" cstate="print"/>
            <a:srcRect/>
            <a:stretch>
              <a:fillRect/>
            </a:stretch>
          </p:blipFill>
          <p:spPr bwMode="auto">
            <a:xfrm>
              <a:off x="240" y="1152"/>
              <a:ext cx="1392" cy="1113"/>
            </a:xfrm>
            <a:prstGeom prst="rect">
              <a:avLst/>
            </a:prstGeom>
            <a:noFill/>
            <a:ln w="15875" algn="ctr">
              <a:solidFill>
                <a:schemeClr val="tx1"/>
              </a:solidFill>
              <a:miter lim="800000"/>
              <a:headEnd/>
              <a:tailEnd/>
            </a:ln>
          </p:spPr>
        </p:pic>
        <p:sp>
          <p:nvSpPr>
            <p:cNvPr id="1028" name="WordArt 91"/>
            <p:cNvSpPr>
              <a:spLocks noChangeArrowheads="1" noChangeShapeType="1" noTextEdit="1"/>
            </p:cNvSpPr>
            <p:nvPr/>
          </p:nvSpPr>
          <p:spPr bwMode="auto">
            <a:xfrm>
              <a:off x="990" y="1248"/>
              <a:ext cx="552" cy="244"/>
            </a:xfrm>
            <a:prstGeom prst="rect">
              <a:avLst/>
            </a:prstGeom>
          </p:spPr>
          <p:txBody>
            <a:bodyPr wrap="none" fromWordArt="1">
              <a:prstTxWarp prst="textPlain">
                <a:avLst>
                  <a:gd name="adj" fmla="val 50000"/>
                </a:avLst>
              </a:prstTxWarp>
            </a:bodyPr>
            <a:lstStyle/>
            <a:p>
              <a:pPr algn="ctr" rtl="0"/>
              <a:r>
                <a:rPr lang="en-US" sz="3600" b="1" kern="10" spc="0" dirty="0">
                  <a:ln w="9525">
                    <a:solidFill>
                      <a:srgbClr val="000000"/>
                    </a:solidFill>
                    <a:round/>
                    <a:headEnd/>
                    <a:tailEnd/>
                  </a:ln>
                  <a:solidFill>
                    <a:srgbClr val="FFFFFF"/>
                  </a:solidFill>
                  <a:latin typeface="Arial"/>
                  <a:cs typeface="Arial"/>
                </a:rPr>
                <a:t>IRS</a:t>
              </a:r>
            </a:p>
          </p:txBody>
        </p:sp>
      </p:grpSp>
      <p:grpSp>
        <p:nvGrpSpPr>
          <p:cNvPr id="11"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7"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12"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8"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13"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14"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9"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nvGrpSpPr>
          <p:cNvPr id="25" name="Group 852"/>
          <p:cNvGrpSpPr/>
          <p:nvPr/>
        </p:nvGrpSpPr>
        <p:grpSpPr>
          <a:xfrm>
            <a:off x="91440" y="1734458"/>
            <a:ext cx="1600200" cy="475342"/>
            <a:chOff x="654135" y="0"/>
            <a:chExt cx="2271278" cy="674688"/>
          </a:xfrm>
        </p:grpSpPr>
        <p:grpSp>
          <p:nvGrpSpPr>
            <p:cNvPr id="26" name="Group 40"/>
            <p:cNvGrpSpPr/>
            <p:nvPr/>
          </p:nvGrpSpPr>
          <p:grpSpPr>
            <a:xfrm>
              <a:off x="1143000" y="0"/>
              <a:ext cx="759023" cy="674688"/>
              <a:chOff x="4572000" y="990603"/>
              <a:chExt cx="759023" cy="674688"/>
            </a:xfrm>
          </p:grpSpPr>
          <p:grpSp>
            <p:nvGrpSpPr>
              <p:cNvPr id="27"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cxnSp>
        <p:nvCxnSpPr>
          <p:cNvPr id="470" name="Straight Connector 469"/>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TextBox 537"/>
          <p:cNvSpPr txBox="1"/>
          <p:nvPr/>
        </p:nvSpPr>
        <p:spPr>
          <a:xfrm>
            <a:off x="3474720" y="1325880"/>
            <a:ext cx="914400" cy="400110"/>
          </a:xfrm>
          <a:prstGeom prst="rect">
            <a:avLst/>
          </a:prstGeom>
          <a:noFill/>
        </p:spPr>
        <p:txBody>
          <a:bodyPr wrap="square" rtlCol="0">
            <a:spAutoFit/>
          </a:bodyPr>
          <a:lstStyle/>
          <a:p>
            <a:r>
              <a:rPr lang="en-US" sz="2000" b="1" dirty="0">
                <a:latin typeface="Arial" pitchFamily="34" charset="0"/>
                <a:cs typeface="Arial" pitchFamily="34" charset="0"/>
              </a:rPr>
              <a:t>x 10 =</a:t>
            </a:r>
          </a:p>
        </p:txBody>
      </p:sp>
      <p:sp>
        <p:nvSpPr>
          <p:cNvPr id="539" name="Rectangle 538"/>
          <p:cNvSpPr/>
          <p:nvPr/>
        </p:nvSpPr>
        <p:spPr>
          <a:xfrm>
            <a:off x="4267200" y="1364802"/>
            <a:ext cx="11430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 M</a:t>
            </a:r>
          </a:p>
        </p:txBody>
      </p:sp>
      <p:sp>
        <p:nvSpPr>
          <p:cNvPr id="369" name="Rectangle 368"/>
          <p:cNvSpPr/>
          <p:nvPr/>
        </p:nvSpPr>
        <p:spPr>
          <a:xfrm>
            <a:off x="0" y="0"/>
            <a:ext cx="9144000" cy="63189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Text Box 3"/>
          <p:cNvSpPr txBox="1">
            <a:spLocks noChangeArrowheads="1"/>
          </p:cNvSpPr>
          <p:nvPr/>
        </p:nvSpPr>
        <p:spPr bwMode="auto">
          <a:xfrm>
            <a:off x="1332045" y="7382933"/>
            <a:ext cx="4706204" cy="1303434"/>
          </a:xfrm>
          <a:prstGeom prst="rect">
            <a:avLst/>
          </a:prstGeom>
          <a:noFill/>
          <a:ln w="9525">
            <a:noFill/>
            <a:miter lim="800000"/>
            <a:headEnd/>
            <a:tailEnd/>
          </a:ln>
          <a:effectLst/>
        </p:spPr>
        <p:txBody>
          <a:bodyPr wrap="square">
            <a:spAutoFit/>
          </a:bodyPr>
          <a:lstStyle/>
          <a:p>
            <a:pPr eaLnBrk="0" hangingPunct="0">
              <a:lnSpc>
                <a:spcPct val="80000"/>
              </a:lnSpc>
              <a:spcBef>
                <a:spcPct val="25000"/>
              </a:spcBef>
              <a:tabLst>
                <a:tab pos="406400" algn="l"/>
                <a:tab pos="1828800" algn="l"/>
              </a:tabLst>
            </a:pPr>
            <a:r>
              <a:rPr lang="en-US" sz="1400" b="1" dirty="0">
                <a:solidFill>
                  <a:schemeClr val="tx1"/>
                </a:solidFill>
                <a:latin typeface="Arial" pitchFamily="34" charset="0"/>
                <a:cs typeface="Arial" pitchFamily="34" charset="0"/>
              </a:rPr>
              <a:t>Claimed credits</a:t>
            </a:r>
          </a:p>
          <a:p>
            <a:pPr eaLnBrk="0" hangingPunct="0">
              <a:lnSpc>
                <a:spcPct val="80000"/>
              </a:lnSpc>
              <a:spcBef>
                <a:spcPct val="25000"/>
              </a:spcBef>
              <a:tabLst>
                <a:tab pos="406400" algn="l"/>
                <a:tab pos="1539875" algn="l"/>
                <a:tab pos="4514850" algn="l"/>
              </a:tabLst>
            </a:pPr>
            <a:r>
              <a:rPr lang="en-US" sz="1400" b="1" u="sng" dirty="0">
                <a:solidFill>
                  <a:schemeClr val="accent6">
                    <a:lumMod val="75000"/>
                  </a:schemeClr>
                </a:solidFill>
                <a:latin typeface="Arial" pitchFamily="34" charset="0"/>
                <a:cs typeface="Arial" pitchFamily="34" charset="0"/>
              </a:rPr>
              <a:t>Earned credits		</a:t>
            </a:r>
            <a:endParaRPr lang="en-US" sz="1400" b="1" dirty="0">
              <a:solidFill>
                <a:schemeClr val="accent6">
                  <a:lumMod val="75000"/>
                </a:schemeClr>
              </a:solidFill>
              <a:latin typeface="Arial" pitchFamily="34" charset="0"/>
              <a:cs typeface="Arial" pitchFamily="34" charset="0"/>
            </a:endParaRPr>
          </a:p>
          <a:p>
            <a:pPr eaLnBrk="0" hangingPunct="0">
              <a:lnSpc>
                <a:spcPct val="80000"/>
              </a:lnSpc>
              <a:spcBef>
                <a:spcPct val="25000"/>
              </a:spcBef>
              <a:tabLst>
                <a:tab pos="406400" algn="l"/>
                <a:tab pos="1539875" algn="l"/>
              </a:tabLst>
            </a:pPr>
            <a:r>
              <a:rPr lang="en-US" sz="1400" b="1" dirty="0">
                <a:solidFill>
                  <a:srgbClr val="0070C0"/>
                </a:solidFill>
                <a:latin typeface="Arial" pitchFamily="34" charset="0"/>
                <a:cs typeface="Arial" pitchFamily="34" charset="0"/>
              </a:rPr>
              <a:t>Accelerated credits</a:t>
            </a:r>
          </a:p>
          <a:p>
            <a:pPr eaLnBrk="0" hangingPunct="0">
              <a:lnSpc>
                <a:spcPct val="80000"/>
              </a:lnSpc>
              <a:spcBef>
                <a:spcPts val="900"/>
              </a:spcBef>
              <a:tabLst>
                <a:tab pos="406400" algn="l"/>
                <a:tab pos="1539875" algn="l"/>
              </a:tabLst>
            </a:pPr>
            <a:r>
              <a:rPr lang="en-US" sz="1400" b="1" dirty="0">
                <a:solidFill>
                  <a:srgbClr val="FF0000"/>
                </a:solidFill>
                <a:latin typeface="Arial" pitchFamily="34" charset="0"/>
                <a:cs typeface="Arial" pitchFamily="34" charset="0"/>
              </a:rPr>
              <a:t>Units out of compliance</a:t>
            </a:r>
          </a:p>
          <a:p>
            <a:pPr eaLnBrk="0" hangingPunct="0">
              <a:lnSpc>
                <a:spcPct val="80000"/>
              </a:lnSpc>
              <a:spcBef>
                <a:spcPts val="600"/>
              </a:spcBef>
              <a:tabLst>
                <a:tab pos="406400" algn="l"/>
                <a:tab pos="1539875" algn="l"/>
              </a:tabLst>
            </a:pPr>
            <a:r>
              <a:rPr lang="en-US" b="1" dirty="0">
                <a:solidFill>
                  <a:srgbClr val="FF0000"/>
                </a:solidFill>
                <a:latin typeface="Arial" pitchFamily="34" charset="0"/>
                <a:cs typeface="Arial" pitchFamily="34" charset="0"/>
              </a:rPr>
              <a:t>Recapture amount </a:t>
            </a:r>
          </a:p>
        </p:txBody>
      </p:sp>
      <p:pic>
        <p:nvPicPr>
          <p:cNvPr id="637" name="Picture 636" descr="iStock_000010054205Small.jpg"/>
          <p:cNvPicPr>
            <a:picLocks noChangeAspect="1"/>
          </p:cNvPicPr>
          <p:nvPr/>
        </p:nvPicPr>
        <p:blipFill>
          <a:blip r:embed="rId10"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sp>
        <p:nvSpPr>
          <p:cNvPr id="294" name="Text Box 2"/>
          <p:cNvSpPr txBox="1">
            <a:spLocks noChangeArrowheads="1"/>
          </p:cNvSpPr>
          <p:nvPr/>
        </p:nvSpPr>
        <p:spPr bwMode="auto">
          <a:xfrm>
            <a:off x="3193414" y="7382933"/>
            <a:ext cx="1403350" cy="1007968"/>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u="sng" dirty="0">
              <a:solidFill>
                <a:schemeClr val="accent6">
                  <a:lumMod val="75000"/>
                </a:schemeClr>
              </a:solidFill>
              <a:latin typeface="Arial" pitchFamily="34" charset="0"/>
              <a:cs typeface="Arial" pitchFamily="34" charset="0"/>
            </a:endParaRP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dirty="0">
              <a:solidFill>
                <a:srgbClr val="0070C0"/>
              </a:solidFill>
              <a:latin typeface="Arial" pitchFamily="34" charset="0"/>
              <a:cs typeface="Arial" pitchFamily="34" charset="0"/>
            </a:endParaRPr>
          </a:p>
          <a:p>
            <a:pPr algn="r" eaLnBrk="0" hangingPunct="0">
              <a:lnSpc>
                <a:spcPct val="80000"/>
              </a:lnSpc>
              <a:spcBef>
                <a:spcPct val="25000"/>
              </a:spcBef>
            </a:pPr>
            <a:r>
              <a:rPr lang="en-US" b="1" dirty="0">
                <a:solidFill>
                  <a:srgbClr val="FF0000"/>
                </a:solidFill>
                <a:latin typeface="Arial" pitchFamily="34" charset="0"/>
                <a:cs typeface="Arial" pitchFamily="34" charset="0"/>
              </a:rPr>
              <a:t>10%</a:t>
            </a:r>
          </a:p>
        </p:txBody>
      </p:sp>
      <p:sp>
        <p:nvSpPr>
          <p:cNvPr id="295" name="Text Box 2"/>
          <p:cNvSpPr txBox="1">
            <a:spLocks noChangeArrowheads="1"/>
          </p:cNvSpPr>
          <p:nvPr/>
        </p:nvSpPr>
        <p:spPr bwMode="auto">
          <a:xfrm>
            <a:off x="4345929" y="7382933"/>
            <a:ext cx="1675261" cy="1007968"/>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u="sng" dirty="0">
              <a:solidFill>
                <a:schemeClr val="accent6">
                  <a:lumMod val="75000"/>
                </a:schemeClr>
              </a:solidFill>
              <a:latin typeface="Arial" pitchFamily="34" charset="0"/>
              <a:cs typeface="Arial" pitchFamily="34" charset="0"/>
            </a:endParaRP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dirty="0">
              <a:solidFill>
                <a:srgbClr val="0070C0"/>
              </a:solidFill>
              <a:latin typeface="Arial" pitchFamily="34" charset="0"/>
              <a:cs typeface="Arial" pitchFamily="34" charset="0"/>
            </a:endParaRPr>
          </a:p>
          <a:p>
            <a:pPr algn="r" eaLnBrk="0" hangingPunct="0">
              <a:lnSpc>
                <a:spcPct val="80000"/>
              </a:lnSpc>
              <a:spcBef>
                <a:spcPct val="25000"/>
              </a:spcBef>
            </a:pPr>
            <a:r>
              <a:rPr lang="en-US" b="1" dirty="0">
                <a:solidFill>
                  <a:srgbClr val="FF0000"/>
                </a:solidFill>
                <a:latin typeface="Arial" pitchFamily="34" charset="0"/>
                <a:cs typeface="Arial" pitchFamily="34" charset="0"/>
              </a:rPr>
              <a:t>6.25%</a:t>
            </a:r>
          </a:p>
        </p:txBody>
      </p:sp>
      <p:cxnSp>
        <p:nvCxnSpPr>
          <p:cNvPr id="298" name="Straight Connector 297"/>
          <p:cNvCxnSpPr/>
          <p:nvPr/>
        </p:nvCxnSpPr>
        <p:spPr>
          <a:xfrm>
            <a:off x="1416982" y="8305910"/>
            <a:ext cx="3098391"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4372869" y="8305910"/>
            <a:ext cx="155210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5202166" y="8751191"/>
            <a:ext cx="1118256" cy="264688"/>
          </a:xfrm>
          <a:prstGeom prst="rect">
            <a:avLst/>
          </a:prstGeom>
          <a:noFill/>
        </p:spPr>
        <p:txBody>
          <a:bodyPr wrap="square" rtlCol="0">
            <a:spAutoFit/>
          </a:bodyPr>
          <a:lstStyle/>
          <a:p>
            <a:pPr>
              <a:lnSpc>
                <a:spcPct val="80000"/>
              </a:lnSpc>
            </a:pPr>
            <a:r>
              <a:rPr lang="en-US" sz="1400" b="1" dirty="0">
                <a:solidFill>
                  <a:srgbClr val="FF0000"/>
                </a:solidFill>
                <a:latin typeface="Arial" pitchFamily="34" charset="0"/>
                <a:cs typeface="Arial" pitchFamily="34" charset="0"/>
              </a:rPr>
              <a:t>+ Interest</a:t>
            </a:r>
          </a:p>
        </p:txBody>
      </p:sp>
      <p:sp>
        <p:nvSpPr>
          <p:cNvPr id="308" name="TextBox 307"/>
          <p:cNvSpPr txBox="1"/>
          <p:nvPr/>
        </p:nvSpPr>
        <p:spPr>
          <a:xfrm>
            <a:off x="4653512" y="8344122"/>
            <a:ext cx="1367678" cy="338554"/>
          </a:xfrm>
          <a:prstGeom prst="rect">
            <a:avLst/>
          </a:prstGeom>
          <a:noFill/>
        </p:spPr>
        <p:txBody>
          <a:bodyPr wrap="square" rtlCol="0">
            <a:spAutoFit/>
          </a:bodyPr>
          <a:lstStyle/>
          <a:p>
            <a:pPr algn="r">
              <a:lnSpc>
                <a:spcPct val="80000"/>
              </a:lnSpc>
            </a:pPr>
            <a:r>
              <a:rPr lang="en-US" sz="2000" b="1" dirty="0">
                <a:solidFill>
                  <a:srgbClr val="FF0000"/>
                </a:solidFill>
                <a:latin typeface="Arial" pitchFamily="34" charset="0"/>
                <a:cs typeface="Arial" pitchFamily="34" charset="0"/>
              </a:rPr>
              <a:t>16,625</a:t>
            </a:r>
          </a:p>
        </p:txBody>
      </p:sp>
      <p:sp>
        <p:nvSpPr>
          <p:cNvPr id="309" name="TextBox 308"/>
          <p:cNvSpPr txBox="1"/>
          <p:nvPr/>
        </p:nvSpPr>
        <p:spPr>
          <a:xfrm>
            <a:off x="3229086" y="8344122"/>
            <a:ext cx="1367678" cy="338554"/>
          </a:xfrm>
          <a:prstGeom prst="rect">
            <a:avLst/>
          </a:prstGeom>
          <a:noFill/>
        </p:spPr>
        <p:txBody>
          <a:bodyPr wrap="square" rtlCol="0">
            <a:spAutoFit/>
          </a:bodyPr>
          <a:lstStyle/>
          <a:p>
            <a:pPr algn="r">
              <a:lnSpc>
                <a:spcPct val="80000"/>
              </a:lnSpc>
            </a:pPr>
            <a:r>
              <a:rPr lang="en-US" sz="2000" b="1" dirty="0">
                <a:solidFill>
                  <a:srgbClr val="FF0000"/>
                </a:solidFill>
                <a:latin typeface="Arial" pitchFamily="34" charset="0"/>
                <a:cs typeface="Arial" pitchFamily="34" charset="0"/>
              </a:rPr>
              <a:t>33,250</a:t>
            </a:r>
          </a:p>
        </p:txBody>
      </p:sp>
      <p:sp>
        <p:nvSpPr>
          <p:cNvPr id="310" name="TextBox 309"/>
          <p:cNvSpPr txBox="1"/>
          <p:nvPr/>
        </p:nvSpPr>
        <p:spPr>
          <a:xfrm>
            <a:off x="4167817" y="8715566"/>
            <a:ext cx="1171941" cy="338554"/>
          </a:xfrm>
          <a:prstGeom prst="rect">
            <a:avLst/>
          </a:prstGeom>
          <a:noFill/>
        </p:spPr>
        <p:txBody>
          <a:bodyPr wrap="square" rtlCol="0">
            <a:spAutoFit/>
          </a:bodyPr>
          <a:lstStyle/>
          <a:p>
            <a:pPr algn="r">
              <a:lnSpc>
                <a:spcPct val="80000"/>
              </a:lnSpc>
            </a:pPr>
            <a:r>
              <a:rPr lang="en-US" sz="2000" b="1" dirty="0">
                <a:solidFill>
                  <a:srgbClr val="FF0000"/>
                </a:solidFill>
                <a:latin typeface="Arial" pitchFamily="34" charset="0"/>
                <a:cs typeface="Arial" pitchFamily="34" charset="0"/>
              </a:rPr>
              <a:t>$49,875</a:t>
            </a:r>
          </a:p>
        </p:txBody>
      </p:sp>
      <p:sp>
        <p:nvSpPr>
          <p:cNvPr id="331" name="Text Box 2"/>
          <p:cNvSpPr txBox="1">
            <a:spLocks noChangeArrowheads="1"/>
          </p:cNvSpPr>
          <p:nvPr/>
        </p:nvSpPr>
        <p:spPr bwMode="auto">
          <a:xfrm>
            <a:off x="3193414" y="7382933"/>
            <a:ext cx="1403350" cy="717119"/>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$2,500,000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u="sng" dirty="0">
                <a:solidFill>
                  <a:schemeClr val="accent6">
                    <a:lumMod val="75000"/>
                  </a:schemeClr>
                </a:solidFill>
                <a:latin typeface="Arial" pitchFamily="34" charset="0"/>
                <a:cs typeface="Arial" pitchFamily="34" charset="0"/>
              </a:rPr>
              <a:t>- 2,167,500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dirty="0">
                <a:solidFill>
                  <a:srgbClr val="0070C0"/>
                </a:solidFill>
                <a:latin typeface="Arial" pitchFamily="34" charset="0"/>
                <a:cs typeface="Arial" pitchFamily="34" charset="0"/>
              </a:rPr>
              <a:t>332,500</a:t>
            </a:r>
          </a:p>
        </p:txBody>
      </p:sp>
      <p:sp>
        <p:nvSpPr>
          <p:cNvPr id="332" name="Text Box 2"/>
          <p:cNvSpPr txBox="1">
            <a:spLocks noChangeArrowheads="1"/>
          </p:cNvSpPr>
          <p:nvPr/>
        </p:nvSpPr>
        <p:spPr bwMode="auto">
          <a:xfrm>
            <a:off x="4345929" y="7382933"/>
            <a:ext cx="1675261" cy="717119"/>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$2,00</a:t>
            </a:r>
            <a:r>
              <a:rPr lang="en-US" sz="1400" b="1" dirty="0">
                <a:latin typeface="Arial" pitchFamily="34" charset="0"/>
                <a:cs typeface="Arial" pitchFamily="34" charset="0"/>
              </a:rPr>
              <a:t>0</a:t>
            </a:r>
            <a:r>
              <a:rPr lang="en-US" sz="1400" b="1" dirty="0">
                <a:solidFill>
                  <a:schemeClr val="tx1"/>
                </a:solidFill>
                <a:latin typeface="Arial" pitchFamily="34" charset="0"/>
                <a:cs typeface="Arial" pitchFamily="34" charset="0"/>
              </a:rPr>
              <a:t>,000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u="sng" dirty="0">
                <a:solidFill>
                  <a:schemeClr val="accent6">
                    <a:lumMod val="75000"/>
                  </a:schemeClr>
                </a:solidFill>
                <a:latin typeface="Arial" pitchFamily="34" charset="0"/>
                <a:cs typeface="Arial" pitchFamily="34" charset="0"/>
              </a:rPr>
              <a:t>- 1,734,000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dirty="0">
                <a:solidFill>
                  <a:srgbClr val="0070C0"/>
                </a:solidFill>
                <a:latin typeface="Arial" pitchFamily="34" charset="0"/>
                <a:cs typeface="Arial" pitchFamily="34" charset="0"/>
              </a:rPr>
              <a:t>266,000</a:t>
            </a:r>
          </a:p>
        </p:txBody>
      </p:sp>
      <p:sp>
        <p:nvSpPr>
          <p:cNvPr id="2" name="Title 1 XXXXXXXXXXXXXXXXXXXX"/>
          <p:cNvSpPr>
            <a:spLocks noGrp="1"/>
          </p:cNvSpPr>
          <p:nvPr>
            <p:ph type="title" idx="4294967295"/>
          </p:nvPr>
        </p:nvSpPr>
        <p:spPr>
          <a:xfrm>
            <a:off x="914400" y="-1200150"/>
            <a:ext cx="8229600" cy="884237"/>
          </a:xfrm>
        </p:spPr>
        <p:txBody>
          <a:bodyPr>
            <a:normAutofit fontScale="90000"/>
          </a:bodyPr>
          <a:lstStyle/>
          <a:p>
            <a:r>
              <a:rPr lang="en-US" dirty="0"/>
              <a:t>Tax Credit Recapture Calculations</a:t>
            </a:r>
          </a:p>
        </p:txBody>
      </p:sp>
      <p:grpSp>
        <p:nvGrpSpPr>
          <p:cNvPr id="438" name="Group 437"/>
          <p:cNvGrpSpPr/>
          <p:nvPr/>
        </p:nvGrpSpPr>
        <p:grpSpPr>
          <a:xfrm>
            <a:off x="4709758" y="3048000"/>
            <a:ext cx="5043842" cy="2514600"/>
            <a:chOff x="4709758" y="3048000"/>
            <a:chExt cx="5043842" cy="2514600"/>
          </a:xfrm>
        </p:grpSpPr>
        <p:grpSp>
          <p:nvGrpSpPr>
            <p:cNvPr id="439" name="Group 438"/>
            <p:cNvGrpSpPr/>
            <p:nvPr/>
          </p:nvGrpSpPr>
          <p:grpSpPr>
            <a:xfrm>
              <a:off x="4709758" y="3098282"/>
              <a:ext cx="650759" cy="1117768"/>
              <a:chOff x="4709758" y="3098282"/>
              <a:chExt cx="650759" cy="1117768"/>
            </a:xfrm>
          </p:grpSpPr>
          <p:sp>
            <p:nvSpPr>
              <p:cNvPr id="441" name="Rounded Rectangle 440"/>
              <p:cNvSpPr/>
              <p:nvPr/>
            </p:nvSpPr>
            <p:spPr>
              <a:xfrm rot="16200000">
                <a:off x="4484808" y="3340341"/>
                <a:ext cx="1117768" cy="633650"/>
              </a:xfrm>
              <a:prstGeom prst="roundRect">
                <a:avLst>
                  <a:gd name="adj" fmla="val 17840"/>
                </a:avLst>
              </a:prstGeom>
              <a:solidFill>
                <a:srgbClr val="E6E6E6"/>
              </a:solidFill>
              <a:ln w="53975">
                <a:solidFill>
                  <a:srgbClr val="1E449A"/>
                </a:solidFill>
              </a:ln>
              <a:effectLst>
                <a:outerShdw blurRad="50800" dist="38100" dir="2700000" algn="tl" rotWithShape="0">
                  <a:prstClr val="black">
                    <a:alpha val="40000"/>
                  </a:prstClr>
                </a:outerShdw>
              </a:effectLst>
              <a:scene3d>
                <a:camera prst="orthographicFront"/>
                <a:lightRig rig="threePt" dir="t"/>
              </a:scene3d>
              <a:sp3d>
                <a:bevelT w="133350" h="1143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2" name="TextBox 441"/>
              <p:cNvSpPr txBox="1"/>
              <p:nvPr/>
            </p:nvSpPr>
            <p:spPr>
              <a:xfrm rot="16200000">
                <a:off x="4368345" y="3503277"/>
                <a:ext cx="990604" cy="307777"/>
              </a:xfrm>
              <a:prstGeom prst="rect">
                <a:avLst/>
              </a:prstGeom>
              <a:noFill/>
            </p:spPr>
            <p:txBody>
              <a:bodyPr wrap="square" rtlCol="0">
                <a:spAutoFit/>
              </a:bodyPr>
              <a:lstStyle/>
              <a:p>
                <a:pPr algn="ctr"/>
                <a:r>
                  <a:rPr lang="en-US" sz="1400" dirty="0">
                    <a:solidFill>
                      <a:srgbClr val="1E449A"/>
                    </a:solidFill>
                  </a:rPr>
                  <a:t>Building A</a:t>
                </a:r>
              </a:p>
            </p:txBody>
          </p:sp>
        </p:grpSp>
        <p:sp>
          <p:nvSpPr>
            <p:cNvPr id="440" name="Rounded Rectangle 439"/>
            <p:cNvSpPr/>
            <p:nvPr/>
          </p:nvSpPr>
          <p:spPr>
            <a:xfrm>
              <a:off x="5029200" y="3048000"/>
              <a:ext cx="4724400" cy="2514600"/>
            </a:xfrm>
            <a:prstGeom prst="roundRect">
              <a:avLst>
                <a:gd name="adj" fmla="val 4928"/>
              </a:avLst>
            </a:prstGeom>
            <a:solidFill>
              <a:schemeClr val="bg1"/>
            </a:solidFill>
            <a:ln w="88900">
              <a:solidFill>
                <a:srgbClr val="1E449A"/>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9" name="Rectangle 178"/>
          <p:cNvSpPr>
            <a:spLocks noChangeArrowheads="1"/>
          </p:cNvSpPr>
          <p:nvPr/>
        </p:nvSpPr>
        <p:spPr bwMode="auto">
          <a:xfrm>
            <a:off x="5410200" y="4071256"/>
            <a:ext cx="228600" cy="272143"/>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83" name="Rectangle 50"/>
          <p:cNvSpPr>
            <a:spLocks noChangeArrowheads="1"/>
          </p:cNvSpPr>
          <p:nvPr/>
        </p:nvSpPr>
        <p:spPr bwMode="auto">
          <a:xfrm>
            <a:off x="5410200" y="4334517"/>
            <a:ext cx="228600" cy="544285"/>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84" name="Rectangle 50"/>
          <p:cNvSpPr>
            <a:spLocks noChangeArrowheads="1"/>
          </p:cNvSpPr>
          <p:nvPr/>
        </p:nvSpPr>
        <p:spPr bwMode="auto">
          <a:xfrm>
            <a:off x="5638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schemeClr val="accent6">
                  <a:lumMod val="50000"/>
                </a:schemeClr>
              </a:solidFill>
            </a:endParaRPr>
          </a:p>
        </p:txBody>
      </p:sp>
      <p:sp>
        <p:nvSpPr>
          <p:cNvPr id="191" name="Rectangle 50"/>
          <p:cNvSpPr>
            <a:spLocks noChangeArrowheads="1"/>
          </p:cNvSpPr>
          <p:nvPr/>
        </p:nvSpPr>
        <p:spPr bwMode="auto">
          <a:xfrm>
            <a:off x="5867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92" name="Rectangle 50"/>
          <p:cNvSpPr>
            <a:spLocks noChangeArrowheads="1"/>
          </p:cNvSpPr>
          <p:nvPr/>
        </p:nvSpPr>
        <p:spPr bwMode="auto">
          <a:xfrm>
            <a:off x="5410200" y="3735803"/>
            <a:ext cx="228600" cy="1143000"/>
          </a:xfrm>
          <a:prstGeom prst="rect">
            <a:avLst/>
          </a:prstGeom>
          <a:noFill/>
          <a:ln w="22225">
            <a:solidFill>
              <a:schemeClr val="tx1"/>
            </a:solidFill>
            <a:prstDash val="sysDash"/>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93" name="Text Box 54"/>
          <p:cNvSpPr txBox="1">
            <a:spLocks noChangeArrowheads="1"/>
          </p:cNvSpPr>
          <p:nvPr/>
        </p:nvSpPr>
        <p:spPr bwMode="auto">
          <a:xfrm rot="16200000">
            <a:off x="5410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94" name="Text Box 54"/>
          <p:cNvSpPr txBox="1">
            <a:spLocks noChangeArrowheads="1"/>
          </p:cNvSpPr>
          <p:nvPr/>
        </p:nvSpPr>
        <p:spPr bwMode="auto">
          <a:xfrm rot="16200000">
            <a:off x="5638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96" name="Text Box 54"/>
          <p:cNvSpPr txBox="1">
            <a:spLocks noChangeArrowheads="1"/>
          </p:cNvSpPr>
          <p:nvPr/>
        </p:nvSpPr>
        <p:spPr bwMode="auto">
          <a:xfrm rot="16200000">
            <a:off x="5167122" y="4478658"/>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120k</a:t>
            </a:r>
          </a:p>
        </p:txBody>
      </p:sp>
      <p:sp>
        <p:nvSpPr>
          <p:cNvPr id="197" name="Rectangle 50"/>
          <p:cNvSpPr>
            <a:spLocks noChangeArrowheads="1"/>
          </p:cNvSpPr>
          <p:nvPr/>
        </p:nvSpPr>
        <p:spPr bwMode="auto">
          <a:xfrm>
            <a:off x="60960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98" name="Rectangle 50"/>
          <p:cNvSpPr>
            <a:spLocks noChangeArrowheads="1"/>
          </p:cNvSpPr>
          <p:nvPr/>
        </p:nvSpPr>
        <p:spPr bwMode="auto">
          <a:xfrm>
            <a:off x="63246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99" name="Rectangle 50"/>
          <p:cNvSpPr>
            <a:spLocks noChangeArrowheads="1"/>
          </p:cNvSpPr>
          <p:nvPr/>
        </p:nvSpPr>
        <p:spPr bwMode="auto">
          <a:xfrm>
            <a:off x="6553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00" name="Rectangle 50"/>
          <p:cNvSpPr>
            <a:spLocks noChangeArrowheads="1"/>
          </p:cNvSpPr>
          <p:nvPr/>
        </p:nvSpPr>
        <p:spPr bwMode="auto">
          <a:xfrm>
            <a:off x="6781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01" name="Rectangle 50"/>
          <p:cNvSpPr>
            <a:spLocks noChangeArrowheads="1"/>
          </p:cNvSpPr>
          <p:nvPr/>
        </p:nvSpPr>
        <p:spPr bwMode="auto">
          <a:xfrm>
            <a:off x="7010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02" name="Rectangle 50"/>
          <p:cNvSpPr>
            <a:spLocks noChangeArrowheads="1"/>
          </p:cNvSpPr>
          <p:nvPr/>
        </p:nvSpPr>
        <p:spPr bwMode="auto">
          <a:xfrm>
            <a:off x="72390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03" name="Text Box 54"/>
          <p:cNvSpPr txBox="1">
            <a:spLocks noChangeArrowheads="1"/>
          </p:cNvSpPr>
          <p:nvPr/>
        </p:nvSpPr>
        <p:spPr bwMode="auto">
          <a:xfrm rot="16200000">
            <a:off x="5867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04" name="Text Box 54"/>
          <p:cNvSpPr txBox="1">
            <a:spLocks noChangeArrowheads="1"/>
          </p:cNvSpPr>
          <p:nvPr/>
        </p:nvSpPr>
        <p:spPr bwMode="auto">
          <a:xfrm rot="16200000">
            <a:off x="6095937" y="4343464"/>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05" name="Text Box 54"/>
          <p:cNvSpPr txBox="1">
            <a:spLocks noChangeArrowheads="1"/>
          </p:cNvSpPr>
          <p:nvPr/>
        </p:nvSpPr>
        <p:spPr bwMode="auto">
          <a:xfrm rot="16200000">
            <a:off x="63245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06" name="Text Box 54"/>
          <p:cNvSpPr txBox="1">
            <a:spLocks noChangeArrowheads="1"/>
          </p:cNvSpPr>
          <p:nvPr/>
        </p:nvSpPr>
        <p:spPr bwMode="auto">
          <a:xfrm rot="16200000">
            <a:off x="6781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07" name="Text Box 54"/>
          <p:cNvSpPr txBox="1">
            <a:spLocks noChangeArrowheads="1"/>
          </p:cNvSpPr>
          <p:nvPr/>
        </p:nvSpPr>
        <p:spPr bwMode="auto">
          <a:xfrm rot="16200000">
            <a:off x="6553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08" name="Text Box 54"/>
          <p:cNvSpPr txBox="1">
            <a:spLocks noChangeArrowheads="1"/>
          </p:cNvSpPr>
          <p:nvPr/>
        </p:nvSpPr>
        <p:spPr bwMode="auto">
          <a:xfrm rot="16200000">
            <a:off x="7010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09" name="Rectangle 208"/>
          <p:cNvSpPr/>
          <p:nvPr/>
        </p:nvSpPr>
        <p:spPr>
          <a:xfrm>
            <a:off x="8250577" y="3987364"/>
            <a:ext cx="457200" cy="728340"/>
          </a:xfrm>
          <a:prstGeom prst="rect">
            <a:avLst/>
          </a:prstGeom>
          <a:noFill/>
        </p:spPr>
        <p:txBody>
          <a:bodyPr wrap="none" lIns="91440" tIns="45720" rIns="91440" bIns="45720">
            <a:noAutofit/>
            <a:scene3d>
              <a:camera prst="orthographicFront">
                <a:rot lat="0" lon="0" rev="0"/>
              </a:camera>
              <a:lightRig rig="threePt" dir="t"/>
            </a:scene3d>
            <a:sp3d>
              <a:bevelT w="0" h="0"/>
              <a:extrusionClr>
                <a:srgbClr val="00B050"/>
              </a:extrusionClr>
            </a:sp3d>
          </a:bodyPr>
          <a:lstStyle/>
          <a:p>
            <a:pPr algn="ctr" fontAlgn="base">
              <a:spcBef>
                <a:spcPct val="0"/>
              </a:spcBef>
              <a:spcAft>
                <a:spcPct val="0"/>
              </a:spcAft>
            </a:pPr>
            <a:r>
              <a:rPr lang="en-US" sz="5400" b="1" spc="-300" dirty="0">
                <a:ln w="12700" cmpd="sng">
                  <a:solidFill>
                    <a:srgbClr val="540800"/>
                  </a:solidFill>
                  <a:prstDash val="solid"/>
                  <a:miter lim="800000"/>
                </a:ln>
                <a:gradFill rotWithShape="1">
                  <a:gsLst>
                    <a:gs pos="0">
                      <a:srgbClr val="FF0000"/>
                    </a:gs>
                    <a:gs pos="35000">
                      <a:srgbClr val="FF4343"/>
                    </a:gs>
                    <a:gs pos="50000">
                      <a:srgbClr val="FF4343"/>
                    </a:gs>
                    <a:gs pos="80000">
                      <a:srgbClr val="FF0000"/>
                    </a:gs>
                    <a:gs pos="100000">
                      <a:srgbClr val="FF0000"/>
                    </a:gs>
                  </a:gsLst>
                  <a:lin ang="5400000"/>
                </a:gradFill>
                <a:effectLst>
                  <a:outerShdw blurRad="38100" dist="25400" dir="1800000" algn="tl" rotWithShape="0">
                    <a:prstClr val="black">
                      <a:alpha val="75000"/>
                    </a:prstClr>
                  </a:outerShdw>
                </a:effectLst>
                <a:latin typeface="Century Schoolbook" pitchFamily="18" charset="0"/>
              </a:rPr>
              <a:t>!</a:t>
            </a:r>
          </a:p>
        </p:txBody>
      </p:sp>
      <p:grpSp>
        <p:nvGrpSpPr>
          <p:cNvPr id="210" name="Group 209"/>
          <p:cNvGrpSpPr/>
          <p:nvPr/>
        </p:nvGrpSpPr>
        <p:grpSpPr>
          <a:xfrm>
            <a:off x="5638800" y="3733799"/>
            <a:ext cx="2057400" cy="381000"/>
            <a:chOff x="5638800" y="3733799"/>
            <a:chExt cx="2057400" cy="381000"/>
          </a:xfrm>
        </p:grpSpPr>
        <p:sp>
          <p:nvSpPr>
            <p:cNvPr id="211" name="Blue 3"/>
            <p:cNvSpPr>
              <a:spLocks noChangeArrowheads="1"/>
            </p:cNvSpPr>
            <p:nvPr/>
          </p:nvSpPr>
          <p:spPr bwMode="auto">
            <a:xfrm>
              <a:off x="58674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2" name="Blue 2"/>
            <p:cNvSpPr>
              <a:spLocks noChangeArrowheads="1"/>
            </p:cNvSpPr>
            <p:nvPr/>
          </p:nvSpPr>
          <p:spPr bwMode="auto">
            <a:xfrm>
              <a:off x="56388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3" name="Blue 4"/>
            <p:cNvSpPr>
              <a:spLocks noChangeArrowheads="1"/>
            </p:cNvSpPr>
            <p:nvPr/>
          </p:nvSpPr>
          <p:spPr bwMode="auto">
            <a:xfrm>
              <a:off x="60960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4" name="Blue 5"/>
            <p:cNvSpPr>
              <a:spLocks noChangeArrowheads="1"/>
            </p:cNvSpPr>
            <p:nvPr/>
          </p:nvSpPr>
          <p:spPr bwMode="auto">
            <a:xfrm>
              <a:off x="63246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5" name="Blue 6"/>
            <p:cNvSpPr>
              <a:spLocks noChangeArrowheads="1"/>
            </p:cNvSpPr>
            <p:nvPr/>
          </p:nvSpPr>
          <p:spPr bwMode="auto">
            <a:xfrm>
              <a:off x="65532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6" name="Blue 7"/>
            <p:cNvSpPr>
              <a:spLocks noChangeArrowheads="1"/>
            </p:cNvSpPr>
            <p:nvPr/>
          </p:nvSpPr>
          <p:spPr bwMode="auto">
            <a:xfrm>
              <a:off x="67818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7" name="Blue 8"/>
            <p:cNvSpPr>
              <a:spLocks noChangeArrowheads="1"/>
            </p:cNvSpPr>
            <p:nvPr/>
          </p:nvSpPr>
          <p:spPr bwMode="auto">
            <a:xfrm>
              <a:off x="70104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8" name="Blue 9"/>
            <p:cNvSpPr>
              <a:spLocks noChangeArrowheads="1"/>
            </p:cNvSpPr>
            <p:nvPr/>
          </p:nvSpPr>
          <p:spPr bwMode="auto">
            <a:xfrm>
              <a:off x="72390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19" name="Blue 10"/>
            <p:cNvSpPr>
              <a:spLocks noChangeArrowheads="1"/>
            </p:cNvSpPr>
            <p:nvPr/>
          </p:nvSpPr>
          <p:spPr bwMode="auto">
            <a:xfrm>
              <a:off x="74676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grpSp>
      <p:sp>
        <p:nvSpPr>
          <p:cNvPr id="220" name="10 tall"/>
          <p:cNvSpPr>
            <a:spLocks noChangeArrowheads="1"/>
          </p:cNvSpPr>
          <p:nvPr/>
        </p:nvSpPr>
        <p:spPr bwMode="auto">
          <a:xfrm>
            <a:off x="74676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21" name="Text Box 54"/>
          <p:cNvSpPr txBox="1">
            <a:spLocks noChangeArrowheads="1"/>
          </p:cNvSpPr>
          <p:nvPr/>
        </p:nvSpPr>
        <p:spPr bwMode="auto">
          <a:xfrm rot="16200000">
            <a:off x="72389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222" name="Rectangle 50"/>
          <p:cNvSpPr>
            <a:spLocks noChangeArrowheads="1"/>
          </p:cNvSpPr>
          <p:nvPr/>
        </p:nvSpPr>
        <p:spPr bwMode="auto">
          <a:xfrm>
            <a:off x="7696200" y="4539341"/>
            <a:ext cx="228600" cy="18288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23" name="Rectangle 50"/>
          <p:cNvSpPr>
            <a:spLocks noChangeArrowheads="1"/>
          </p:cNvSpPr>
          <p:nvPr/>
        </p:nvSpPr>
        <p:spPr bwMode="auto">
          <a:xfrm>
            <a:off x="7696200" y="4659084"/>
            <a:ext cx="228600" cy="217715"/>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grpSp>
        <p:nvGrpSpPr>
          <p:cNvPr id="226" name="Group 579"/>
          <p:cNvGrpSpPr/>
          <p:nvPr/>
        </p:nvGrpSpPr>
        <p:grpSpPr>
          <a:xfrm>
            <a:off x="5257800" y="4876799"/>
            <a:ext cx="4040580" cy="502553"/>
            <a:chOff x="4485903" y="5896098"/>
            <a:chExt cx="4040580" cy="502553"/>
          </a:xfrm>
        </p:grpSpPr>
        <p:sp>
          <p:nvSpPr>
            <p:cNvPr id="227" name="Text Box 35"/>
            <p:cNvSpPr txBox="1">
              <a:spLocks noChangeArrowheads="1"/>
            </p:cNvSpPr>
            <p:nvPr/>
          </p:nvSpPr>
          <p:spPr bwMode="auto">
            <a:xfrm>
              <a:off x="6638902"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10</a:t>
              </a:r>
            </a:p>
          </p:txBody>
        </p:sp>
        <p:sp>
          <p:nvSpPr>
            <p:cNvPr id="228" name="Text Box 37"/>
            <p:cNvSpPr txBox="1">
              <a:spLocks noChangeArrowheads="1"/>
            </p:cNvSpPr>
            <p:nvPr/>
          </p:nvSpPr>
          <p:spPr bwMode="auto">
            <a:xfrm>
              <a:off x="6411133"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9</a:t>
              </a:r>
            </a:p>
          </p:txBody>
        </p:sp>
        <p:sp>
          <p:nvSpPr>
            <p:cNvPr id="229" name="Text Box 39"/>
            <p:cNvSpPr txBox="1">
              <a:spLocks noChangeArrowheads="1"/>
            </p:cNvSpPr>
            <p:nvPr/>
          </p:nvSpPr>
          <p:spPr bwMode="auto">
            <a:xfrm>
              <a:off x="618336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8</a:t>
              </a:r>
            </a:p>
          </p:txBody>
        </p:sp>
        <p:sp>
          <p:nvSpPr>
            <p:cNvPr id="230" name="Text Box 41"/>
            <p:cNvSpPr txBox="1">
              <a:spLocks noChangeArrowheads="1"/>
            </p:cNvSpPr>
            <p:nvPr/>
          </p:nvSpPr>
          <p:spPr bwMode="auto">
            <a:xfrm>
              <a:off x="595559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7</a:t>
              </a:r>
            </a:p>
          </p:txBody>
        </p:sp>
        <p:sp>
          <p:nvSpPr>
            <p:cNvPr id="231" name="Text Box 43"/>
            <p:cNvSpPr txBox="1">
              <a:spLocks noChangeArrowheads="1"/>
            </p:cNvSpPr>
            <p:nvPr/>
          </p:nvSpPr>
          <p:spPr bwMode="auto">
            <a:xfrm>
              <a:off x="5727826"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6</a:t>
              </a:r>
            </a:p>
          </p:txBody>
        </p:sp>
        <p:sp>
          <p:nvSpPr>
            <p:cNvPr id="232" name="Text Box 45"/>
            <p:cNvSpPr txBox="1">
              <a:spLocks noChangeArrowheads="1"/>
            </p:cNvSpPr>
            <p:nvPr/>
          </p:nvSpPr>
          <p:spPr bwMode="auto">
            <a:xfrm>
              <a:off x="5500057"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5</a:t>
              </a:r>
            </a:p>
          </p:txBody>
        </p:sp>
        <p:sp>
          <p:nvSpPr>
            <p:cNvPr id="233" name="Text Box 47"/>
            <p:cNvSpPr txBox="1">
              <a:spLocks noChangeArrowheads="1"/>
            </p:cNvSpPr>
            <p:nvPr/>
          </p:nvSpPr>
          <p:spPr bwMode="auto">
            <a:xfrm>
              <a:off x="5272288" y="5911237"/>
              <a:ext cx="342900" cy="283464"/>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4</a:t>
              </a:r>
            </a:p>
          </p:txBody>
        </p:sp>
        <p:sp>
          <p:nvSpPr>
            <p:cNvPr id="234" name="Text Box 49"/>
            <p:cNvSpPr txBox="1">
              <a:spLocks noChangeArrowheads="1"/>
            </p:cNvSpPr>
            <p:nvPr/>
          </p:nvSpPr>
          <p:spPr bwMode="auto">
            <a:xfrm>
              <a:off x="504368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3</a:t>
              </a:r>
            </a:p>
          </p:txBody>
        </p:sp>
        <p:sp>
          <p:nvSpPr>
            <p:cNvPr id="235" name="Text Box 51"/>
            <p:cNvSpPr txBox="1">
              <a:spLocks noChangeArrowheads="1"/>
            </p:cNvSpPr>
            <p:nvPr/>
          </p:nvSpPr>
          <p:spPr bwMode="auto">
            <a:xfrm>
              <a:off x="480485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2</a:t>
              </a:r>
            </a:p>
          </p:txBody>
        </p:sp>
        <p:sp>
          <p:nvSpPr>
            <p:cNvPr id="236" name="Text Box 53"/>
            <p:cNvSpPr txBox="1">
              <a:spLocks noChangeArrowheads="1"/>
            </p:cNvSpPr>
            <p:nvPr/>
          </p:nvSpPr>
          <p:spPr bwMode="auto">
            <a:xfrm>
              <a:off x="6866671"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11</a:t>
              </a:r>
            </a:p>
          </p:txBody>
        </p:sp>
        <p:sp>
          <p:nvSpPr>
            <p:cNvPr id="237" name="Text Box 54"/>
            <p:cNvSpPr txBox="1">
              <a:spLocks noChangeArrowheads="1"/>
            </p:cNvSpPr>
            <p:nvPr/>
          </p:nvSpPr>
          <p:spPr bwMode="auto">
            <a:xfrm>
              <a:off x="45773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a:t>
              </a:r>
            </a:p>
          </p:txBody>
        </p:sp>
        <p:sp>
          <p:nvSpPr>
            <p:cNvPr id="238" name="TextBox 237"/>
            <p:cNvSpPr txBox="1"/>
            <p:nvPr/>
          </p:nvSpPr>
          <p:spPr>
            <a:xfrm>
              <a:off x="6009904" y="6121651"/>
              <a:ext cx="685800" cy="277000"/>
            </a:xfrm>
            <a:prstGeom prst="rect">
              <a:avLst/>
            </a:prstGeom>
            <a:noFill/>
          </p:spPr>
          <p:txBody>
            <a:bodyPr wrap="square" rtlCol="0">
              <a:spAutoFit/>
            </a:bodyPr>
            <a:lstStyle/>
            <a:p>
              <a:pPr algn="ctr" fontAlgn="base">
                <a:spcBef>
                  <a:spcPct val="0"/>
                </a:spcBef>
                <a:spcAft>
                  <a:spcPct val="0"/>
                </a:spcAft>
              </a:pPr>
              <a:r>
                <a:rPr lang="en-US" sz="1200" b="1" dirty="0">
                  <a:solidFill>
                    <a:prstClr val="black"/>
                  </a:solidFill>
                  <a:latin typeface="Arial" pitchFamily="34" charset="0"/>
                  <a:cs typeface="Arial" pitchFamily="34" charset="0"/>
                </a:rPr>
                <a:t>Year</a:t>
              </a:r>
            </a:p>
          </p:txBody>
        </p:sp>
        <p:sp>
          <p:nvSpPr>
            <p:cNvPr id="239" name="Text Box 53"/>
            <p:cNvSpPr txBox="1">
              <a:spLocks noChangeArrowheads="1"/>
            </p:cNvSpPr>
            <p:nvPr/>
          </p:nvSpPr>
          <p:spPr bwMode="auto">
            <a:xfrm>
              <a:off x="7094440"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12</a:t>
              </a:r>
            </a:p>
          </p:txBody>
        </p:sp>
        <p:sp>
          <p:nvSpPr>
            <p:cNvPr id="240" name="Text Box 53"/>
            <p:cNvSpPr txBox="1">
              <a:spLocks noChangeArrowheads="1"/>
            </p:cNvSpPr>
            <p:nvPr/>
          </p:nvSpPr>
          <p:spPr bwMode="auto">
            <a:xfrm>
              <a:off x="7322209"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13</a:t>
              </a:r>
            </a:p>
          </p:txBody>
        </p:sp>
        <p:sp>
          <p:nvSpPr>
            <p:cNvPr id="241" name="Text Box 53"/>
            <p:cNvSpPr txBox="1">
              <a:spLocks noChangeArrowheads="1"/>
            </p:cNvSpPr>
            <p:nvPr/>
          </p:nvSpPr>
          <p:spPr bwMode="auto">
            <a:xfrm>
              <a:off x="754997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14</a:t>
              </a:r>
            </a:p>
          </p:txBody>
        </p:sp>
        <p:sp>
          <p:nvSpPr>
            <p:cNvPr id="242" name="Text Box 53"/>
            <p:cNvSpPr txBox="1">
              <a:spLocks noChangeArrowheads="1"/>
            </p:cNvSpPr>
            <p:nvPr/>
          </p:nvSpPr>
          <p:spPr bwMode="auto">
            <a:xfrm>
              <a:off x="77777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15</a:t>
              </a:r>
            </a:p>
          </p:txBody>
        </p:sp>
        <p:sp>
          <p:nvSpPr>
            <p:cNvPr id="243" name="Line 55"/>
            <p:cNvSpPr>
              <a:spLocks noChangeShapeType="1"/>
            </p:cNvSpPr>
            <p:nvPr/>
          </p:nvSpPr>
          <p:spPr bwMode="auto">
            <a:xfrm>
              <a:off x="4485903" y="5896098"/>
              <a:ext cx="4040580" cy="0"/>
            </a:xfrm>
            <a:prstGeom prst="line">
              <a:avLst/>
            </a:prstGeom>
            <a:noFill/>
            <a:ln w="69850">
              <a:solidFill>
                <a:schemeClr val="tx1"/>
              </a:solidFill>
              <a:round/>
              <a:headEnd/>
              <a:tailEnd/>
            </a:ln>
          </p:spPr>
          <p:txBody>
            <a:bodyPr/>
            <a:lstStyle/>
            <a:p>
              <a:pPr algn="ctr" fontAlgn="base">
                <a:spcBef>
                  <a:spcPct val="0"/>
                </a:spcBef>
                <a:spcAft>
                  <a:spcPct val="0"/>
                </a:spcAft>
              </a:pPr>
              <a:endParaRPr lang="en-US" sz="1100" dirty="0">
                <a:solidFill>
                  <a:prstClr val="black"/>
                </a:solidFill>
                <a:latin typeface="Arial" pitchFamily="34" charset="0"/>
                <a:cs typeface="Arial" pitchFamily="34" charset="0"/>
              </a:endParaRPr>
            </a:p>
          </p:txBody>
        </p:sp>
      </p:grpSp>
      <p:grpSp>
        <p:nvGrpSpPr>
          <p:cNvPr id="249" name="Group 248"/>
          <p:cNvGrpSpPr/>
          <p:nvPr/>
        </p:nvGrpSpPr>
        <p:grpSpPr>
          <a:xfrm>
            <a:off x="5638800" y="3895343"/>
            <a:ext cx="2057400" cy="219456"/>
            <a:chOff x="5638800" y="3733799"/>
            <a:chExt cx="2057400" cy="381000"/>
          </a:xfrm>
          <a:solidFill>
            <a:srgbClr val="FEB462"/>
          </a:solidFill>
        </p:grpSpPr>
        <p:sp>
          <p:nvSpPr>
            <p:cNvPr id="250" name="Blue 3"/>
            <p:cNvSpPr>
              <a:spLocks noChangeArrowheads="1"/>
            </p:cNvSpPr>
            <p:nvPr/>
          </p:nvSpPr>
          <p:spPr bwMode="auto">
            <a:xfrm>
              <a:off x="58674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51" name="Blue 2"/>
            <p:cNvSpPr>
              <a:spLocks noChangeArrowheads="1"/>
            </p:cNvSpPr>
            <p:nvPr/>
          </p:nvSpPr>
          <p:spPr bwMode="auto">
            <a:xfrm>
              <a:off x="56388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52" name="Blue 4"/>
            <p:cNvSpPr>
              <a:spLocks noChangeArrowheads="1"/>
            </p:cNvSpPr>
            <p:nvPr/>
          </p:nvSpPr>
          <p:spPr bwMode="auto">
            <a:xfrm>
              <a:off x="60960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53" name="Blue 5"/>
            <p:cNvSpPr>
              <a:spLocks noChangeArrowheads="1"/>
            </p:cNvSpPr>
            <p:nvPr/>
          </p:nvSpPr>
          <p:spPr bwMode="auto">
            <a:xfrm>
              <a:off x="63246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54" name="Blue 6"/>
            <p:cNvSpPr>
              <a:spLocks noChangeArrowheads="1"/>
            </p:cNvSpPr>
            <p:nvPr/>
          </p:nvSpPr>
          <p:spPr bwMode="auto">
            <a:xfrm>
              <a:off x="65532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55" name="Blue 7"/>
            <p:cNvSpPr>
              <a:spLocks noChangeArrowheads="1"/>
            </p:cNvSpPr>
            <p:nvPr/>
          </p:nvSpPr>
          <p:spPr bwMode="auto">
            <a:xfrm>
              <a:off x="67818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56" name="Blue 8"/>
            <p:cNvSpPr>
              <a:spLocks noChangeArrowheads="1"/>
            </p:cNvSpPr>
            <p:nvPr/>
          </p:nvSpPr>
          <p:spPr bwMode="auto">
            <a:xfrm>
              <a:off x="70104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57" name="Blue 9"/>
            <p:cNvSpPr>
              <a:spLocks noChangeArrowheads="1"/>
            </p:cNvSpPr>
            <p:nvPr/>
          </p:nvSpPr>
          <p:spPr bwMode="auto">
            <a:xfrm>
              <a:off x="72390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58" name="Blue 10"/>
            <p:cNvSpPr>
              <a:spLocks noChangeArrowheads="1"/>
            </p:cNvSpPr>
            <p:nvPr/>
          </p:nvSpPr>
          <p:spPr bwMode="auto">
            <a:xfrm>
              <a:off x="7467600" y="3733799"/>
              <a:ext cx="228600" cy="381000"/>
            </a:xfrm>
            <a:prstGeom prst="rect">
              <a:avLst/>
            </a:prstGeom>
            <a:grp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grpSp>
      <p:sp>
        <p:nvSpPr>
          <p:cNvPr id="279" name="Rectangle 278"/>
          <p:cNvSpPr>
            <a:spLocks noChangeArrowheads="1"/>
          </p:cNvSpPr>
          <p:nvPr/>
        </p:nvSpPr>
        <p:spPr bwMode="auto">
          <a:xfrm>
            <a:off x="5410200" y="4178807"/>
            <a:ext cx="228600" cy="164592"/>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82" name="Rectangle 281"/>
          <p:cNvSpPr>
            <a:spLocks noChangeArrowheads="1"/>
          </p:cNvSpPr>
          <p:nvPr/>
        </p:nvSpPr>
        <p:spPr bwMode="auto">
          <a:xfrm>
            <a:off x="7696200" y="4585305"/>
            <a:ext cx="228600" cy="64008"/>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289" name="Rectangle 50"/>
          <p:cNvSpPr>
            <a:spLocks noChangeArrowheads="1"/>
          </p:cNvSpPr>
          <p:nvPr/>
        </p:nvSpPr>
        <p:spPr bwMode="auto">
          <a:xfrm flipH="1">
            <a:off x="5638800" y="3731820"/>
            <a:ext cx="2057400" cy="163523"/>
          </a:xfrm>
          <a:prstGeom prst="rect">
            <a:avLst/>
          </a:prstGeom>
          <a:noFill/>
          <a:ln w="47625">
            <a:solidFill>
              <a:srgbClr val="FEF30E"/>
            </a:solidFill>
            <a:miter lim="800000"/>
            <a:headEnd/>
            <a:tailEnd/>
          </a:ln>
          <a:effectLst>
            <a:glow rad="63500">
              <a:srgbClr val="FEF30E">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290" name="Rectangle 50"/>
          <p:cNvSpPr>
            <a:spLocks noChangeArrowheads="1"/>
          </p:cNvSpPr>
          <p:nvPr/>
        </p:nvSpPr>
        <p:spPr bwMode="auto">
          <a:xfrm flipH="1">
            <a:off x="5414704" y="4070148"/>
            <a:ext cx="224096" cy="108659"/>
          </a:xfrm>
          <a:prstGeom prst="rect">
            <a:avLst/>
          </a:prstGeom>
          <a:noFill/>
          <a:ln w="47625">
            <a:solidFill>
              <a:srgbClr val="FEF30E"/>
            </a:solidFill>
            <a:miter lim="800000"/>
            <a:headEnd/>
            <a:tailEnd/>
          </a:ln>
          <a:effectLst>
            <a:glow rad="63500">
              <a:srgbClr val="FEF30E">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291" name="Rectangle 50"/>
          <p:cNvSpPr>
            <a:spLocks noChangeArrowheads="1"/>
          </p:cNvSpPr>
          <p:nvPr/>
        </p:nvSpPr>
        <p:spPr bwMode="auto">
          <a:xfrm flipH="1">
            <a:off x="7700704" y="4531098"/>
            <a:ext cx="224096" cy="45719"/>
          </a:xfrm>
          <a:prstGeom prst="rect">
            <a:avLst/>
          </a:prstGeom>
          <a:noFill/>
          <a:ln w="47625">
            <a:solidFill>
              <a:srgbClr val="FEF30E"/>
            </a:solidFill>
            <a:miter lim="800000"/>
            <a:headEnd/>
            <a:tailEnd/>
          </a:ln>
          <a:effectLst>
            <a:glow rad="63500">
              <a:srgbClr val="FEF30E">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190" name="TextBox 189"/>
          <p:cNvSpPr txBox="1"/>
          <p:nvPr/>
        </p:nvSpPr>
        <p:spPr>
          <a:xfrm>
            <a:off x="6161994" y="3408853"/>
            <a:ext cx="1098069" cy="289310"/>
          </a:xfrm>
          <a:prstGeom prst="rect">
            <a:avLst/>
          </a:prstGeom>
          <a:noFill/>
        </p:spPr>
        <p:txBody>
          <a:bodyPr wrap="square" rtlCol="0">
            <a:spAutoFit/>
          </a:bodyPr>
          <a:lstStyle/>
          <a:p>
            <a:pPr algn="ctr" fontAlgn="base">
              <a:lnSpc>
                <a:spcPct val="80000"/>
              </a:lnSpc>
              <a:spcBef>
                <a:spcPct val="0"/>
              </a:spcBef>
              <a:spcAft>
                <a:spcPct val="0"/>
              </a:spcAft>
            </a:pPr>
            <a:r>
              <a:rPr lang="en-US" sz="1600" b="1" dirty="0">
                <a:solidFill>
                  <a:srgbClr val="FEF30E"/>
                </a:solidFill>
                <a:effectLst>
                  <a:glow rad="101600">
                    <a:schemeClr val="tx1">
                      <a:alpha val="64000"/>
                    </a:schemeClr>
                  </a:glow>
                </a:effectLst>
                <a:latin typeface="Arial" panose="020B0604020202020204" pitchFamily="34" charset="0"/>
                <a:cs typeface="Arial" panose="020B0604020202020204" pitchFamily="34" charset="0"/>
              </a:rPr>
              <a:t>$320K</a:t>
            </a:r>
          </a:p>
        </p:txBody>
      </p:sp>
      <p:sp>
        <p:nvSpPr>
          <p:cNvPr id="3" name="Date Placeholder 2">
            <a:extLst>
              <a:ext uri="{FF2B5EF4-FFF2-40B4-BE49-F238E27FC236}">
                <a16:creationId xmlns:a16="http://schemas.microsoft.com/office/drawing/2014/main" id="{6F51B419-921B-E614-3826-59A1814D139E}"/>
              </a:ext>
            </a:extLst>
          </p:cNvPr>
          <p:cNvSpPr>
            <a:spLocks noGrp="1"/>
          </p:cNvSpPr>
          <p:nvPr>
            <p:ph type="dt" sz="half" idx="2"/>
          </p:nvPr>
        </p:nvSpPr>
        <p:spPr/>
        <p:txBody>
          <a:bodyPr/>
          <a:lstStyle/>
          <a:p>
            <a:r>
              <a:rPr lang="en-US"/>
              <a:t>September 7, 2022</a:t>
            </a:r>
            <a:endParaRPr lang="en-US" dirty="0"/>
          </a:p>
        </p:txBody>
      </p:sp>
      <p:sp>
        <p:nvSpPr>
          <p:cNvPr id="4" name="Footer Placeholder 3">
            <a:extLst>
              <a:ext uri="{FF2B5EF4-FFF2-40B4-BE49-F238E27FC236}">
                <a16:creationId xmlns:a16="http://schemas.microsoft.com/office/drawing/2014/main" id="{D3D2C60B-FD62-CE4F-A908-AB3B584F20F0}"/>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3140992194"/>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58" name="Group 357">
            <a:extLst>
              <a:ext uri="{FF2B5EF4-FFF2-40B4-BE49-F238E27FC236}">
                <a16:creationId xmlns:a16="http://schemas.microsoft.com/office/drawing/2014/main" id="{0E16FC49-9E2D-38E5-A2C9-6967EAD65F2C}"/>
              </a:ext>
            </a:extLst>
          </p:cNvPr>
          <p:cNvGrpSpPr/>
          <p:nvPr/>
        </p:nvGrpSpPr>
        <p:grpSpPr>
          <a:xfrm>
            <a:off x="-42532" y="3638266"/>
            <a:ext cx="1771954" cy="1416250"/>
            <a:chOff x="-42532" y="3638266"/>
            <a:chExt cx="1771954" cy="1416250"/>
          </a:xfrm>
        </p:grpSpPr>
        <p:sp>
          <p:nvSpPr>
            <p:cNvPr id="359" name="TextBox 358">
              <a:extLst>
                <a:ext uri="{FF2B5EF4-FFF2-40B4-BE49-F238E27FC236}">
                  <a16:creationId xmlns:a16="http://schemas.microsoft.com/office/drawing/2014/main" id="{3C20C70C-3189-9F91-07B7-BCB699E7B855}"/>
                </a:ext>
              </a:extLst>
            </p:cNvPr>
            <p:cNvSpPr txBox="1"/>
            <p:nvPr/>
          </p:nvSpPr>
          <p:spPr>
            <a:xfrm>
              <a:off x="-42532" y="4800600"/>
              <a:ext cx="1771954" cy="253916"/>
            </a:xfrm>
            <a:prstGeom prst="rect">
              <a:avLst/>
            </a:prstGeom>
            <a:noFill/>
          </p:spPr>
          <p:txBody>
            <a:bodyPr wrap="square" rtlCol="0">
              <a:spAutoFit/>
            </a:bodyPr>
            <a:lstStyle/>
            <a:p>
              <a:pPr algn="ctr"/>
              <a:r>
                <a:rPr lang="en-US" sz="1050" b="1" dirty="0">
                  <a:latin typeface="Arial" pitchFamily="34" charset="0"/>
                  <a:cs typeface="Arial" pitchFamily="34" charset="0"/>
                </a:rPr>
                <a:t>State Allocating Agency</a:t>
              </a:r>
            </a:p>
          </p:txBody>
        </p:sp>
        <p:sp>
          <p:nvSpPr>
            <p:cNvPr id="360" name="Freeform: Shape 359">
              <a:extLst>
                <a:ext uri="{FF2B5EF4-FFF2-40B4-BE49-F238E27FC236}">
                  <a16:creationId xmlns:a16="http://schemas.microsoft.com/office/drawing/2014/main" id="{797E3FAF-5915-6FCA-AD02-68F0D8DAD5F1}"/>
                </a:ext>
              </a:extLst>
            </p:cNvPr>
            <p:cNvSpPr/>
            <p:nvPr/>
          </p:nvSpPr>
          <p:spPr>
            <a:xfrm>
              <a:off x="118327" y="4145280"/>
              <a:ext cx="1450236" cy="609600"/>
            </a:xfrm>
            <a:custGeom>
              <a:avLst/>
              <a:gdLst>
                <a:gd name="connsiteX0" fmla="*/ 3863340 w 3970020"/>
                <a:gd name="connsiteY0" fmla="*/ 0 h 1668780"/>
                <a:gd name="connsiteX1" fmla="*/ 1226820 w 3970020"/>
                <a:gd name="connsiteY1" fmla="*/ 83820 h 1668780"/>
                <a:gd name="connsiteX2" fmla="*/ 1203960 w 3970020"/>
                <a:gd name="connsiteY2" fmla="*/ 175260 h 1668780"/>
                <a:gd name="connsiteX3" fmla="*/ 1196340 w 3970020"/>
                <a:gd name="connsiteY3" fmla="*/ 259080 h 1668780"/>
                <a:gd name="connsiteX4" fmla="*/ 1112520 w 3970020"/>
                <a:gd name="connsiteY4" fmla="*/ 274320 h 1668780"/>
                <a:gd name="connsiteX5" fmla="*/ 1036320 w 3970020"/>
                <a:gd name="connsiteY5" fmla="*/ 396240 h 1668780"/>
                <a:gd name="connsiteX6" fmla="*/ 982980 w 3970020"/>
                <a:gd name="connsiteY6" fmla="*/ 365760 h 1668780"/>
                <a:gd name="connsiteX7" fmla="*/ 838200 w 3970020"/>
                <a:gd name="connsiteY7" fmla="*/ 472440 h 1668780"/>
                <a:gd name="connsiteX8" fmla="*/ 800100 w 3970020"/>
                <a:gd name="connsiteY8" fmla="*/ 426720 h 1668780"/>
                <a:gd name="connsiteX9" fmla="*/ 716280 w 3970020"/>
                <a:gd name="connsiteY9" fmla="*/ 441960 h 1668780"/>
                <a:gd name="connsiteX10" fmla="*/ 701040 w 3970020"/>
                <a:gd name="connsiteY10" fmla="*/ 487680 h 1668780"/>
                <a:gd name="connsiteX11" fmla="*/ 655320 w 3970020"/>
                <a:gd name="connsiteY11" fmla="*/ 464820 h 1668780"/>
                <a:gd name="connsiteX12" fmla="*/ 647700 w 3970020"/>
                <a:gd name="connsiteY12" fmla="*/ 541020 h 1668780"/>
                <a:gd name="connsiteX13" fmla="*/ 609600 w 3970020"/>
                <a:gd name="connsiteY13" fmla="*/ 579120 h 1668780"/>
                <a:gd name="connsiteX14" fmla="*/ 533400 w 3970020"/>
                <a:gd name="connsiteY14" fmla="*/ 579120 h 1668780"/>
                <a:gd name="connsiteX15" fmla="*/ 381000 w 3970020"/>
                <a:gd name="connsiteY15" fmla="*/ 701040 h 1668780"/>
                <a:gd name="connsiteX16" fmla="*/ 274320 w 3970020"/>
                <a:gd name="connsiteY16" fmla="*/ 693420 h 1668780"/>
                <a:gd name="connsiteX17" fmla="*/ 144780 w 3970020"/>
                <a:gd name="connsiteY17" fmla="*/ 762000 h 1668780"/>
                <a:gd name="connsiteX18" fmla="*/ 121920 w 3970020"/>
                <a:gd name="connsiteY18" fmla="*/ 853440 h 1668780"/>
                <a:gd name="connsiteX19" fmla="*/ 60960 w 3970020"/>
                <a:gd name="connsiteY19" fmla="*/ 838200 h 1668780"/>
                <a:gd name="connsiteX20" fmla="*/ 15240 w 3970020"/>
                <a:gd name="connsiteY20" fmla="*/ 861060 h 1668780"/>
                <a:gd name="connsiteX21" fmla="*/ 0 w 3970020"/>
                <a:gd name="connsiteY21" fmla="*/ 990600 h 1668780"/>
                <a:gd name="connsiteX22" fmla="*/ 716280 w 3970020"/>
                <a:gd name="connsiteY22" fmla="*/ 975360 h 1668780"/>
                <a:gd name="connsiteX23" fmla="*/ 769620 w 3970020"/>
                <a:gd name="connsiteY23" fmla="*/ 952500 h 1668780"/>
                <a:gd name="connsiteX24" fmla="*/ 822960 w 3970020"/>
                <a:gd name="connsiteY24" fmla="*/ 944880 h 1668780"/>
                <a:gd name="connsiteX25" fmla="*/ 876300 w 3970020"/>
                <a:gd name="connsiteY25" fmla="*/ 944880 h 1668780"/>
                <a:gd name="connsiteX26" fmla="*/ 883920 w 3970020"/>
                <a:gd name="connsiteY26" fmla="*/ 914400 h 1668780"/>
                <a:gd name="connsiteX27" fmla="*/ 1508760 w 3970020"/>
                <a:gd name="connsiteY27" fmla="*/ 952500 h 1668780"/>
                <a:gd name="connsiteX28" fmla="*/ 1501140 w 3970020"/>
                <a:gd name="connsiteY28" fmla="*/ 1005840 h 1668780"/>
                <a:gd name="connsiteX29" fmla="*/ 1531620 w 3970020"/>
                <a:gd name="connsiteY29" fmla="*/ 982980 h 1668780"/>
                <a:gd name="connsiteX30" fmla="*/ 1623060 w 3970020"/>
                <a:gd name="connsiteY30" fmla="*/ 1059180 h 1668780"/>
                <a:gd name="connsiteX31" fmla="*/ 1615440 w 3970020"/>
                <a:gd name="connsiteY31" fmla="*/ 1135380 h 1668780"/>
                <a:gd name="connsiteX32" fmla="*/ 2156460 w 3970020"/>
                <a:gd name="connsiteY32" fmla="*/ 1135380 h 1668780"/>
                <a:gd name="connsiteX33" fmla="*/ 2682240 w 3970020"/>
                <a:gd name="connsiteY33" fmla="*/ 1668780 h 1668780"/>
                <a:gd name="connsiteX34" fmla="*/ 3032760 w 3970020"/>
                <a:gd name="connsiteY34" fmla="*/ 1546860 h 1668780"/>
                <a:gd name="connsiteX35" fmla="*/ 3040380 w 3970020"/>
                <a:gd name="connsiteY35" fmla="*/ 1470660 h 1668780"/>
                <a:gd name="connsiteX36" fmla="*/ 3139440 w 3970020"/>
                <a:gd name="connsiteY36" fmla="*/ 1341120 h 1668780"/>
                <a:gd name="connsiteX37" fmla="*/ 3360420 w 3970020"/>
                <a:gd name="connsiteY37" fmla="*/ 1219200 h 1668780"/>
                <a:gd name="connsiteX38" fmla="*/ 3535680 w 3970020"/>
                <a:gd name="connsiteY38" fmla="*/ 1203960 h 1668780"/>
                <a:gd name="connsiteX39" fmla="*/ 3665220 w 3970020"/>
                <a:gd name="connsiteY39" fmla="*/ 1104900 h 1668780"/>
                <a:gd name="connsiteX40" fmla="*/ 3688080 w 3970020"/>
                <a:gd name="connsiteY40" fmla="*/ 1005840 h 1668780"/>
                <a:gd name="connsiteX41" fmla="*/ 3566160 w 3970020"/>
                <a:gd name="connsiteY41" fmla="*/ 998220 h 1668780"/>
                <a:gd name="connsiteX42" fmla="*/ 3558540 w 3970020"/>
                <a:gd name="connsiteY42" fmla="*/ 937260 h 1668780"/>
                <a:gd name="connsiteX43" fmla="*/ 3611880 w 3970020"/>
                <a:gd name="connsiteY43" fmla="*/ 914400 h 1668780"/>
                <a:gd name="connsiteX44" fmla="*/ 3604260 w 3970020"/>
                <a:gd name="connsiteY44" fmla="*/ 876300 h 1668780"/>
                <a:gd name="connsiteX45" fmla="*/ 3649980 w 3970020"/>
                <a:gd name="connsiteY45" fmla="*/ 830580 h 1668780"/>
                <a:gd name="connsiteX46" fmla="*/ 3512820 w 3970020"/>
                <a:gd name="connsiteY46" fmla="*/ 754380 h 1668780"/>
                <a:gd name="connsiteX47" fmla="*/ 3589020 w 3970020"/>
                <a:gd name="connsiteY47" fmla="*/ 739140 h 1668780"/>
                <a:gd name="connsiteX48" fmla="*/ 3634740 w 3970020"/>
                <a:gd name="connsiteY48" fmla="*/ 708660 h 1668780"/>
                <a:gd name="connsiteX49" fmla="*/ 3649980 w 3970020"/>
                <a:gd name="connsiteY49" fmla="*/ 746760 h 1668780"/>
                <a:gd name="connsiteX50" fmla="*/ 3695700 w 3970020"/>
                <a:gd name="connsiteY50" fmla="*/ 739140 h 1668780"/>
                <a:gd name="connsiteX51" fmla="*/ 3733800 w 3970020"/>
                <a:gd name="connsiteY51" fmla="*/ 784860 h 1668780"/>
                <a:gd name="connsiteX52" fmla="*/ 3817620 w 3970020"/>
                <a:gd name="connsiteY52" fmla="*/ 777240 h 1668780"/>
                <a:gd name="connsiteX53" fmla="*/ 3970020 w 3970020"/>
                <a:gd name="connsiteY53" fmla="*/ 586740 h 1668780"/>
                <a:gd name="connsiteX54" fmla="*/ 3954780 w 3970020"/>
                <a:gd name="connsiteY54" fmla="*/ 487680 h 1668780"/>
                <a:gd name="connsiteX55" fmla="*/ 3909060 w 3970020"/>
                <a:gd name="connsiteY55" fmla="*/ 434340 h 1668780"/>
                <a:gd name="connsiteX56" fmla="*/ 3840480 w 3970020"/>
                <a:gd name="connsiteY56" fmla="*/ 541020 h 1668780"/>
                <a:gd name="connsiteX57" fmla="*/ 3802380 w 3970020"/>
                <a:gd name="connsiteY57" fmla="*/ 434340 h 1668780"/>
                <a:gd name="connsiteX58" fmla="*/ 3543300 w 3970020"/>
                <a:gd name="connsiteY58" fmla="*/ 457200 h 1668780"/>
                <a:gd name="connsiteX59" fmla="*/ 3535680 w 3970020"/>
                <a:gd name="connsiteY59" fmla="*/ 281940 h 1668780"/>
                <a:gd name="connsiteX60" fmla="*/ 3581400 w 3970020"/>
                <a:gd name="connsiteY60" fmla="*/ 358140 h 1668780"/>
                <a:gd name="connsiteX61" fmla="*/ 3611880 w 3970020"/>
                <a:gd name="connsiteY61" fmla="*/ 403860 h 1668780"/>
                <a:gd name="connsiteX62" fmla="*/ 3665220 w 3970020"/>
                <a:gd name="connsiteY62" fmla="*/ 396240 h 1668780"/>
                <a:gd name="connsiteX63" fmla="*/ 3749040 w 3970020"/>
                <a:gd name="connsiteY63" fmla="*/ 320040 h 1668780"/>
                <a:gd name="connsiteX64" fmla="*/ 3802380 w 3970020"/>
                <a:gd name="connsiteY64" fmla="*/ 327660 h 1668780"/>
                <a:gd name="connsiteX65" fmla="*/ 3817620 w 3970020"/>
                <a:gd name="connsiteY65" fmla="*/ 297180 h 1668780"/>
                <a:gd name="connsiteX66" fmla="*/ 3893820 w 3970020"/>
                <a:gd name="connsiteY66" fmla="*/ 304800 h 1668780"/>
                <a:gd name="connsiteX67" fmla="*/ 3939540 w 3970020"/>
                <a:gd name="connsiteY67" fmla="*/ 358140 h 1668780"/>
                <a:gd name="connsiteX68" fmla="*/ 3840480 w 3970020"/>
                <a:gd name="connsiteY68" fmla="*/ 137160 h 1668780"/>
                <a:gd name="connsiteX69" fmla="*/ 3863340 w 3970020"/>
                <a:gd name="connsiteY69" fmla="*/ 0 h 166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970020" h="1668780">
                  <a:moveTo>
                    <a:pt x="3863340" y="0"/>
                  </a:moveTo>
                  <a:lnTo>
                    <a:pt x="1226820" y="83820"/>
                  </a:lnTo>
                  <a:lnTo>
                    <a:pt x="1203960" y="175260"/>
                  </a:lnTo>
                  <a:lnTo>
                    <a:pt x="1196340" y="259080"/>
                  </a:lnTo>
                  <a:lnTo>
                    <a:pt x="1112520" y="274320"/>
                  </a:lnTo>
                  <a:lnTo>
                    <a:pt x="1036320" y="396240"/>
                  </a:lnTo>
                  <a:lnTo>
                    <a:pt x="982980" y="365760"/>
                  </a:lnTo>
                  <a:lnTo>
                    <a:pt x="838200" y="472440"/>
                  </a:lnTo>
                  <a:lnTo>
                    <a:pt x="800100" y="426720"/>
                  </a:lnTo>
                  <a:lnTo>
                    <a:pt x="716280" y="441960"/>
                  </a:lnTo>
                  <a:lnTo>
                    <a:pt x="701040" y="487680"/>
                  </a:lnTo>
                  <a:lnTo>
                    <a:pt x="655320" y="464820"/>
                  </a:lnTo>
                  <a:lnTo>
                    <a:pt x="647700" y="541020"/>
                  </a:lnTo>
                  <a:lnTo>
                    <a:pt x="609600" y="579120"/>
                  </a:lnTo>
                  <a:lnTo>
                    <a:pt x="533400" y="579120"/>
                  </a:lnTo>
                  <a:lnTo>
                    <a:pt x="381000" y="701040"/>
                  </a:lnTo>
                  <a:lnTo>
                    <a:pt x="274320" y="693420"/>
                  </a:lnTo>
                  <a:lnTo>
                    <a:pt x="144780" y="762000"/>
                  </a:lnTo>
                  <a:lnTo>
                    <a:pt x="121920" y="853440"/>
                  </a:lnTo>
                  <a:lnTo>
                    <a:pt x="60960" y="838200"/>
                  </a:lnTo>
                  <a:lnTo>
                    <a:pt x="15240" y="861060"/>
                  </a:lnTo>
                  <a:lnTo>
                    <a:pt x="0" y="990600"/>
                  </a:lnTo>
                  <a:lnTo>
                    <a:pt x="716280" y="975360"/>
                  </a:lnTo>
                  <a:lnTo>
                    <a:pt x="769620" y="952500"/>
                  </a:lnTo>
                  <a:lnTo>
                    <a:pt x="822960" y="944880"/>
                  </a:lnTo>
                  <a:lnTo>
                    <a:pt x="876300" y="944880"/>
                  </a:lnTo>
                  <a:lnTo>
                    <a:pt x="883920" y="914400"/>
                  </a:lnTo>
                  <a:lnTo>
                    <a:pt x="1508760" y="952500"/>
                  </a:lnTo>
                  <a:lnTo>
                    <a:pt x="1501140" y="1005840"/>
                  </a:lnTo>
                  <a:lnTo>
                    <a:pt x="1531620" y="982980"/>
                  </a:lnTo>
                  <a:lnTo>
                    <a:pt x="1623060" y="1059180"/>
                  </a:lnTo>
                  <a:lnTo>
                    <a:pt x="1615440" y="1135380"/>
                  </a:lnTo>
                  <a:lnTo>
                    <a:pt x="2156460" y="1135380"/>
                  </a:lnTo>
                  <a:lnTo>
                    <a:pt x="2682240" y="1668780"/>
                  </a:lnTo>
                  <a:lnTo>
                    <a:pt x="3032760" y="1546860"/>
                  </a:lnTo>
                  <a:lnTo>
                    <a:pt x="3040380" y="1470660"/>
                  </a:lnTo>
                  <a:lnTo>
                    <a:pt x="3139440" y="1341120"/>
                  </a:lnTo>
                  <a:lnTo>
                    <a:pt x="3360420" y="1219200"/>
                  </a:lnTo>
                  <a:lnTo>
                    <a:pt x="3535680" y="1203960"/>
                  </a:lnTo>
                  <a:lnTo>
                    <a:pt x="3665220" y="1104900"/>
                  </a:lnTo>
                  <a:lnTo>
                    <a:pt x="3688080" y="1005840"/>
                  </a:lnTo>
                  <a:lnTo>
                    <a:pt x="3566160" y="998220"/>
                  </a:lnTo>
                  <a:lnTo>
                    <a:pt x="3558540" y="937260"/>
                  </a:lnTo>
                  <a:lnTo>
                    <a:pt x="3611880" y="914400"/>
                  </a:lnTo>
                  <a:lnTo>
                    <a:pt x="3604260" y="876300"/>
                  </a:lnTo>
                  <a:lnTo>
                    <a:pt x="3649980" y="830580"/>
                  </a:lnTo>
                  <a:lnTo>
                    <a:pt x="3512820" y="754380"/>
                  </a:lnTo>
                  <a:lnTo>
                    <a:pt x="3589020" y="739140"/>
                  </a:lnTo>
                  <a:lnTo>
                    <a:pt x="3634740" y="708660"/>
                  </a:lnTo>
                  <a:lnTo>
                    <a:pt x="3649980" y="746760"/>
                  </a:lnTo>
                  <a:lnTo>
                    <a:pt x="3695700" y="739140"/>
                  </a:lnTo>
                  <a:lnTo>
                    <a:pt x="3733800" y="784860"/>
                  </a:lnTo>
                  <a:lnTo>
                    <a:pt x="3817620" y="777240"/>
                  </a:lnTo>
                  <a:lnTo>
                    <a:pt x="3970020" y="586740"/>
                  </a:lnTo>
                  <a:lnTo>
                    <a:pt x="3954780" y="487680"/>
                  </a:lnTo>
                  <a:lnTo>
                    <a:pt x="3909060" y="434340"/>
                  </a:lnTo>
                  <a:lnTo>
                    <a:pt x="3840480" y="541020"/>
                  </a:lnTo>
                  <a:lnTo>
                    <a:pt x="3802380" y="434340"/>
                  </a:lnTo>
                  <a:lnTo>
                    <a:pt x="3543300" y="457200"/>
                  </a:lnTo>
                  <a:lnTo>
                    <a:pt x="3535680" y="281940"/>
                  </a:lnTo>
                  <a:lnTo>
                    <a:pt x="3581400" y="358140"/>
                  </a:lnTo>
                  <a:lnTo>
                    <a:pt x="3611880" y="403860"/>
                  </a:lnTo>
                  <a:lnTo>
                    <a:pt x="3665220" y="396240"/>
                  </a:lnTo>
                  <a:lnTo>
                    <a:pt x="3749040" y="320040"/>
                  </a:lnTo>
                  <a:lnTo>
                    <a:pt x="3802380" y="327660"/>
                  </a:lnTo>
                  <a:lnTo>
                    <a:pt x="3817620" y="297180"/>
                  </a:lnTo>
                  <a:lnTo>
                    <a:pt x="3893820" y="304800"/>
                  </a:lnTo>
                  <a:lnTo>
                    <a:pt x="3939540" y="358140"/>
                  </a:lnTo>
                  <a:lnTo>
                    <a:pt x="3840480" y="137160"/>
                  </a:lnTo>
                  <a:lnTo>
                    <a:pt x="3863340" y="0"/>
                  </a:lnTo>
                  <a:close/>
                </a:path>
              </a:pathLst>
            </a:custGeom>
            <a:solidFill>
              <a:srgbClr val="9EE162"/>
            </a:solidFill>
            <a:ln w="19050" cap="rnd">
              <a:solidFill>
                <a:srgbClr val="495C3A"/>
              </a:solidFill>
            </a:ln>
            <a:scene3d>
              <a:camera prst="perspectiveRelaxed">
                <a:rot lat="19800000" lon="0" rev="0"/>
              </a:camera>
              <a:lightRig rig="brightRoom" dir="t"/>
            </a:scene3d>
            <a:sp3d contourW="25400" prstMaterial="matte">
              <a:bevelT w="0" h="133350"/>
              <a:bevelB w="0" h="0"/>
              <a:contourClr>
                <a:srgbClr val="50663D"/>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1" name="Group 360">
              <a:extLst>
                <a:ext uri="{FF2B5EF4-FFF2-40B4-BE49-F238E27FC236}">
                  <a16:creationId xmlns:a16="http://schemas.microsoft.com/office/drawing/2014/main" id="{5DB360E2-0CB8-B26F-008A-603BEECF2510}"/>
                </a:ext>
              </a:extLst>
            </p:cNvPr>
            <p:cNvGrpSpPr/>
            <p:nvPr/>
          </p:nvGrpSpPr>
          <p:grpSpPr>
            <a:xfrm>
              <a:off x="763586" y="3638266"/>
              <a:ext cx="587500" cy="847218"/>
              <a:chOff x="466406" y="3706846"/>
              <a:chExt cx="587500" cy="847218"/>
            </a:xfrm>
          </p:grpSpPr>
          <p:grpSp>
            <p:nvGrpSpPr>
              <p:cNvPr id="362" name="Group 361">
                <a:extLst>
                  <a:ext uri="{FF2B5EF4-FFF2-40B4-BE49-F238E27FC236}">
                    <a16:creationId xmlns:a16="http://schemas.microsoft.com/office/drawing/2014/main" id="{F382B66C-5A2F-BE81-49FA-245FFBC89B97}"/>
                  </a:ext>
                </a:extLst>
              </p:cNvPr>
              <p:cNvGrpSpPr/>
              <p:nvPr/>
            </p:nvGrpSpPr>
            <p:grpSpPr>
              <a:xfrm>
                <a:off x="761213" y="3706846"/>
                <a:ext cx="235737" cy="283757"/>
                <a:chOff x="1062414" y="3692558"/>
                <a:chExt cx="272350" cy="327828"/>
              </a:xfrm>
            </p:grpSpPr>
            <p:cxnSp>
              <p:nvCxnSpPr>
                <p:cNvPr id="364" name="Straight Connector 363">
                  <a:extLst>
                    <a:ext uri="{FF2B5EF4-FFF2-40B4-BE49-F238E27FC236}">
                      <a16:creationId xmlns:a16="http://schemas.microsoft.com/office/drawing/2014/main" id="{48E31E51-3600-8755-71B6-CC87B6B518D7}"/>
                    </a:ext>
                  </a:extLst>
                </p:cNvPr>
                <p:cNvCxnSpPr/>
                <p:nvPr/>
              </p:nvCxnSpPr>
              <p:spPr>
                <a:xfrm>
                  <a:off x="1062414" y="3838372"/>
                  <a:ext cx="0" cy="18201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65" name="Picture 2" descr="North Carolina state flag">
                  <a:extLst>
                    <a:ext uri="{FF2B5EF4-FFF2-40B4-BE49-F238E27FC236}">
                      <a16:creationId xmlns:a16="http://schemas.microsoft.com/office/drawing/2014/main" id="{7F445A2B-A42B-227E-0AC8-64CB31A324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4" y="3692558"/>
                  <a:ext cx="270340" cy="201065"/>
                </a:xfrm>
                <a:prstGeom prst="doubleWave">
                  <a:avLst>
                    <a:gd name="adj1" fmla="val 3881"/>
                    <a:gd name="adj2" fmla="val 0"/>
                  </a:avLst>
                </a:prstGeom>
                <a:noFill/>
                <a:ln w="6350">
                  <a:solidFill>
                    <a:schemeClr val="tx1"/>
                  </a:solidFill>
                </a:ln>
                <a:extLst>
                  <a:ext uri="{909E8E84-426E-40DD-AFC4-6F175D3DCCD1}">
                    <a14:hiddenFill xmlns:a14="http://schemas.microsoft.com/office/drawing/2010/main">
                      <a:solidFill>
                        <a:srgbClr val="FFFFFF"/>
                      </a:solidFill>
                    </a14:hiddenFill>
                  </a:ext>
                </a:extLst>
              </p:spPr>
            </p:pic>
          </p:grpSp>
          <p:pic>
            <p:nvPicPr>
              <p:cNvPr id="363" name="Picture 362">
                <a:extLst>
                  <a:ext uri="{FF2B5EF4-FFF2-40B4-BE49-F238E27FC236}">
                    <a16:creationId xmlns:a16="http://schemas.microsoft.com/office/drawing/2014/main" id="{C50A53F2-AB09-4D0B-190A-3F3BA337BB5D}"/>
                  </a:ext>
                </a:extLst>
              </p:cNvPr>
              <p:cNvPicPr>
                <a:picLocks noChangeAspect="1"/>
              </p:cNvPicPr>
              <p:nvPr/>
            </p:nvPicPr>
            <p:blipFill rotWithShape="1">
              <a:blip r:embed="rId3"/>
              <a:srcRect t="23431"/>
              <a:stretch/>
            </p:blipFill>
            <p:spPr>
              <a:xfrm>
                <a:off x="466406" y="3905250"/>
                <a:ext cx="587500" cy="648814"/>
              </a:xfrm>
              <a:prstGeom prst="rect">
                <a:avLst/>
              </a:prstGeom>
            </p:spPr>
          </p:pic>
        </p:grpSp>
      </p:grpSp>
      <p:grpSp>
        <p:nvGrpSpPr>
          <p:cNvPr id="324" name="Group 323"/>
          <p:cNvGrpSpPr/>
          <p:nvPr/>
        </p:nvGrpSpPr>
        <p:grpSpPr>
          <a:xfrm>
            <a:off x="2592169" y="3299062"/>
            <a:ext cx="914400" cy="1208980"/>
            <a:chOff x="2592169" y="3299062"/>
            <a:chExt cx="914400" cy="1208980"/>
          </a:xfrm>
        </p:grpSpPr>
        <p:grpSp>
          <p:nvGrpSpPr>
            <p:cNvPr id="326" name="Group 325"/>
            <p:cNvGrpSpPr/>
            <p:nvPr/>
          </p:nvGrpSpPr>
          <p:grpSpPr>
            <a:xfrm>
              <a:off x="2816366" y="3299062"/>
              <a:ext cx="451085" cy="814094"/>
              <a:chOff x="6525636" y="203200"/>
              <a:chExt cx="646457" cy="1166692"/>
            </a:xfrm>
          </p:grpSpPr>
          <p:sp>
            <p:nvSpPr>
              <p:cNvPr id="328"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9"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6"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7"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38" name="Isosceles Triangle 337"/>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339" name="Group 338"/>
              <p:cNvGrpSpPr/>
              <p:nvPr/>
            </p:nvGrpSpPr>
            <p:grpSpPr>
              <a:xfrm>
                <a:off x="6721330" y="587057"/>
                <a:ext cx="450605" cy="162320"/>
                <a:chOff x="1406548" y="4084765"/>
                <a:chExt cx="1675064" cy="603406"/>
              </a:xfrm>
            </p:grpSpPr>
            <p:sp>
              <p:nvSpPr>
                <p:cNvPr id="348" name="Freeform 347"/>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9" name="Freeform 348"/>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0" name="Freeform 349"/>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1" name="Freeform 350"/>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0"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341" name="Group 340"/>
              <p:cNvGrpSpPr/>
              <p:nvPr/>
            </p:nvGrpSpPr>
            <p:grpSpPr>
              <a:xfrm>
                <a:off x="6673589" y="253038"/>
                <a:ext cx="371382" cy="432710"/>
                <a:chOff x="2826285" y="1816293"/>
                <a:chExt cx="399010" cy="464901"/>
              </a:xfrm>
            </p:grpSpPr>
            <p:sp>
              <p:nvSpPr>
                <p:cNvPr id="344"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5"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6"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7"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342"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343"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sp>
          <p:nvSpPr>
            <p:cNvPr id="327" name="TextBox 326"/>
            <p:cNvSpPr txBox="1"/>
            <p:nvPr/>
          </p:nvSpPr>
          <p:spPr>
            <a:xfrm>
              <a:off x="2592169" y="4092544"/>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grpSp>
        <p:nvGrpSpPr>
          <p:cNvPr id="317" name="Group 316"/>
          <p:cNvGrpSpPr/>
          <p:nvPr/>
        </p:nvGrpSpPr>
        <p:grpSpPr>
          <a:xfrm>
            <a:off x="-17907" y="2601827"/>
            <a:ext cx="1618107" cy="1137700"/>
            <a:chOff x="-17907" y="2601827"/>
            <a:chExt cx="1618107" cy="1137700"/>
          </a:xfrm>
        </p:grpSpPr>
        <p:sp>
          <p:nvSpPr>
            <p:cNvPr id="318" name="Pie 317"/>
            <p:cNvSpPr>
              <a:spLocks/>
            </p:cNvSpPr>
            <p:nvPr/>
          </p:nvSpPr>
          <p:spPr bwMode="auto">
            <a:xfrm>
              <a:off x="371856" y="2895600"/>
              <a:ext cx="694944" cy="566928"/>
            </a:xfrm>
            <a:prstGeom prst="pie">
              <a:avLst>
                <a:gd name="adj1" fmla="val 18747024"/>
                <a:gd name="adj2" fmla="val 20487137"/>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19" name="Pie 318"/>
            <p:cNvSpPr>
              <a:spLocks/>
            </p:cNvSpPr>
            <p:nvPr/>
          </p:nvSpPr>
          <p:spPr bwMode="auto">
            <a:xfrm>
              <a:off x="152400" y="2929128"/>
              <a:ext cx="694944" cy="566928"/>
            </a:xfrm>
            <a:prstGeom prst="pie">
              <a:avLst>
                <a:gd name="adj1" fmla="val 20772028"/>
                <a:gd name="adj2" fmla="val 18508869"/>
              </a:avLst>
            </a:prstGeom>
            <a:solidFill>
              <a:schemeClr val="accent6">
                <a:lumMod val="75000"/>
              </a:schemeClr>
            </a:solidFill>
            <a:ln w="12700">
              <a:solidFill>
                <a:schemeClr val="tx1"/>
              </a:solidFill>
              <a:prstDash val="solid"/>
              <a:round/>
              <a:headEnd/>
              <a:tailEnd/>
            </a:ln>
            <a:effectLst/>
            <a:scene3d>
              <a:camera prst="orthographicFront">
                <a:rot lat="18000000" lon="0" rev="0"/>
              </a:camera>
              <a:lightRig rig="threePt" dir="t"/>
            </a:scene3d>
            <a:sp3d extrusionH="120650">
              <a:extrusionClr>
                <a:schemeClr val="accent6">
                  <a:lumMod val="75000"/>
                </a:schemeClr>
              </a:extrusionClr>
            </a:sp3d>
          </p:spPr>
          <p:txBody>
            <a:bodyPr/>
            <a:lstStyle/>
            <a:p>
              <a:pPr algn="ctr" fontAlgn="base">
                <a:spcBef>
                  <a:spcPct val="0"/>
                </a:spcBef>
                <a:spcAft>
                  <a:spcPct val="0"/>
                </a:spcAft>
                <a:defRPr/>
              </a:pPr>
              <a:endParaRPr lang="en-US" dirty="0">
                <a:solidFill>
                  <a:prstClr val="black"/>
                </a:solidFill>
              </a:endParaRPr>
            </a:p>
          </p:txBody>
        </p:sp>
        <p:sp>
          <p:nvSpPr>
            <p:cNvPr id="321" name="Text Box 195"/>
            <p:cNvSpPr txBox="1">
              <a:spLocks noChangeArrowheads="1"/>
            </p:cNvSpPr>
            <p:nvPr/>
          </p:nvSpPr>
          <p:spPr bwMode="auto">
            <a:xfrm>
              <a:off x="152400" y="3462528"/>
              <a:ext cx="673100" cy="276999"/>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200" dirty="0">
                  <a:solidFill>
                    <a:prstClr val="black"/>
                  </a:solidFill>
                </a:rPr>
                <a:t>LIHTCs</a:t>
              </a:r>
              <a:endParaRPr lang="en-US" sz="1400" dirty="0">
                <a:solidFill>
                  <a:prstClr val="black"/>
                </a:solidFill>
              </a:endParaRPr>
            </a:p>
          </p:txBody>
        </p:sp>
        <p:sp>
          <p:nvSpPr>
            <p:cNvPr id="322" name="Rectangle 321"/>
            <p:cNvSpPr/>
            <p:nvPr/>
          </p:nvSpPr>
          <p:spPr>
            <a:xfrm>
              <a:off x="609600" y="2601827"/>
              <a:ext cx="9906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sp>
          <p:nvSpPr>
            <p:cNvPr id="323" name="Text Box 2" hidden="1"/>
            <p:cNvSpPr txBox="1">
              <a:spLocks noChangeArrowheads="1"/>
            </p:cNvSpPr>
            <p:nvPr/>
          </p:nvSpPr>
          <p:spPr bwMode="auto">
            <a:xfrm>
              <a:off x="-17907" y="3122259"/>
              <a:ext cx="1022350" cy="227755"/>
            </a:xfrm>
            <a:prstGeom prst="rect">
              <a:avLst/>
            </a:prstGeom>
            <a:noFill/>
            <a:ln w="9525">
              <a:noFill/>
              <a:miter lim="800000"/>
              <a:headEnd/>
              <a:tailEnd/>
            </a:ln>
            <a:effectLst/>
          </p:spPr>
          <p:txBody>
            <a:bodyPr wrap="square">
              <a:spAutoFit/>
            </a:bodyPr>
            <a:lstStyle/>
            <a:p>
              <a:pPr algn="ctr" eaLnBrk="0" hangingPunct="0">
                <a:lnSpc>
                  <a:spcPct val="80000"/>
                </a:lnSpc>
                <a:spcBef>
                  <a:spcPct val="25000"/>
                </a:spcBef>
              </a:pPr>
              <a:r>
                <a:rPr lang="en-US" sz="1100" b="1" dirty="0">
                  <a:solidFill>
                    <a:schemeClr val="accent6">
                      <a:lumMod val="50000"/>
                    </a:schemeClr>
                  </a:solidFill>
                  <a:latin typeface="Arial" pitchFamily="34" charset="0"/>
                  <a:cs typeface="Arial" pitchFamily="34" charset="0"/>
                </a:rPr>
                <a:t>$6.92mil   </a:t>
              </a:r>
            </a:p>
          </p:txBody>
        </p:sp>
      </p:grpSp>
      <p:sp>
        <p:nvSpPr>
          <p:cNvPr id="199"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00" name="Group 175"/>
          <p:cNvGrpSpPr>
            <a:grpSpLocks/>
          </p:cNvGrpSpPr>
          <p:nvPr/>
        </p:nvGrpSpPr>
        <p:grpSpPr bwMode="auto">
          <a:xfrm>
            <a:off x="3657599" y="3176940"/>
            <a:ext cx="612132" cy="504797"/>
            <a:chOff x="720" y="2016"/>
            <a:chExt cx="2112" cy="1539"/>
          </a:xfrm>
        </p:grpSpPr>
        <p:sp>
          <p:nvSpPr>
            <p:cNvPr id="201"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02"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03" name="Group 178"/>
            <p:cNvGrpSpPr>
              <a:grpSpLocks/>
            </p:cNvGrpSpPr>
            <p:nvPr/>
          </p:nvGrpSpPr>
          <p:grpSpPr bwMode="auto">
            <a:xfrm>
              <a:off x="1005" y="2139"/>
              <a:ext cx="400" cy="429"/>
              <a:chOff x="1680" y="3120"/>
              <a:chExt cx="336" cy="336"/>
            </a:xfrm>
          </p:grpSpPr>
          <p:sp>
            <p:nvSpPr>
              <p:cNvPr id="241"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42"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204"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05" name="Group 182"/>
            <p:cNvGrpSpPr>
              <a:grpSpLocks/>
            </p:cNvGrpSpPr>
            <p:nvPr/>
          </p:nvGrpSpPr>
          <p:grpSpPr bwMode="auto">
            <a:xfrm>
              <a:off x="1005" y="2139"/>
              <a:ext cx="400" cy="429"/>
              <a:chOff x="1680" y="3120"/>
              <a:chExt cx="336" cy="336"/>
            </a:xfrm>
          </p:grpSpPr>
          <p:sp>
            <p:nvSpPr>
              <p:cNvPr id="239"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40"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06" name="Group 185"/>
            <p:cNvGrpSpPr>
              <a:grpSpLocks/>
            </p:cNvGrpSpPr>
            <p:nvPr/>
          </p:nvGrpSpPr>
          <p:grpSpPr bwMode="auto">
            <a:xfrm>
              <a:off x="1576" y="2139"/>
              <a:ext cx="400" cy="429"/>
              <a:chOff x="1680" y="3120"/>
              <a:chExt cx="336" cy="336"/>
            </a:xfrm>
          </p:grpSpPr>
          <p:sp>
            <p:nvSpPr>
              <p:cNvPr id="237"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38"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07" name="Group 188"/>
            <p:cNvGrpSpPr>
              <a:grpSpLocks/>
            </p:cNvGrpSpPr>
            <p:nvPr/>
          </p:nvGrpSpPr>
          <p:grpSpPr bwMode="auto">
            <a:xfrm>
              <a:off x="2147" y="2139"/>
              <a:ext cx="400" cy="429"/>
              <a:chOff x="1680" y="3120"/>
              <a:chExt cx="336" cy="336"/>
            </a:xfrm>
          </p:grpSpPr>
          <p:sp>
            <p:nvSpPr>
              <p:cNvPr id="235"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36"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08" name="Group 191"/>
            <p:cNvGrpSpPr>
              <a:grpSpLocks/>
            </p:cNvGrpSpPr>
            <p:nvPr/>
          </p:nvGrpSpPr>
          <p:grpSpPr bwMode="auto">
            <a:xfrm>
              <a:off x="1094" y="3055"/>
              <a:ext cx="1372" cy="497"/>
              <a:chOff x="1111" y="3055"/>
              <a:chExt cx="1372" cy="497"/>
            </a:xfrm>
          </p:grpSpPr>
          <p:grpSp>
            <p:nvGrpSpPr>
              <p:cNvPr id="223" name="Group 192"/>
              <p:cNvGrpSpPr>
                <a:grpSpLocks/>
              </p:cNvGrpSpPr>
              <p:nvPr/>
            </p:nvGrpSpPr>
            <p:grpSpPr bwMode="auto">
              <a:xfrm>
                <a:off x="1584" y="3136"/>
                <a:ext cx="410" cy="416"/>
                <a:chOff x="2199" y="3610"/>
                <a:chExt cx="345" cy="326"/>
              </a:xfrm>
            </p:grpSpPr>
            <p:grpSp>
              <p:nvGrpSpPr>
                <p:cNvPr id="229" name="Group 193"/>
                <p:cNvGrpSpPr>
                  <a:grpSpLocks/>
                </p:cNvGrpSpPr>
                <p:nvPr/>
              </p:nvGrpSpPr>
              <p:grpSpPr bwMode="auto">
                <a:xfrm>
                  <a:off x="2199" y="3610"/>
                  <a:ext cx="345" cy="326"/>
                  <a:chOff x="2199" y="3610"/>
                  <a:chExt cx="345" cy="326"/>
                </a:xfrm>
              </p:grpSpPr>
              <p:sp>
                <p:nvSpPr>
                  <p:cNvPr id="231"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32" name="Group 195"/>
                  <p:cNvGrpSpPr>
                    <a:grpSpLocks/>
                  </p:cNvGrpSpPr>
                  <p:nvPr/>
                </p:nvGrpSpPr>
                <p:grpSpPr bwMode="auto">
                  <a:xfrm>
                    <a:off x="2228" y="3648"/>
                    <a:ext cx="288" cy="288"/>
                    <a:chOff x="2208" y="3648"/>
                    <a:chExt cx="288" cy="288"/>
                  </a:xfrm>
                </p:grpSpPr>
                <p:sp>
                  <p:nvSpPr>
                    <p:cNvPr id="233"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34"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230"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224"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25"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26"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27"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28"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09" name="Group 204"/>
            <p:cNvGrpSpPr>
              <a:grpSpLocks/>
            </p:cNvGrpSpPr>
            <p:nvPr/>
          </p:nvGrpSpPr>
          <p:grpSpPr bwMode="auto">
            <a:xfrm>
              <a:off x="1093" y="2323"/>
              <a:ext cx="1372" cy="221"/>
              <a:chOff x="1093" y="2323"/>
              <a:chExt cx="1372" cy="221"/>
            </a:xfrm>
          </p:grpSpPr>
          <p:sp>
            <p:nvSpPr>
              <p:cNvPr id="217"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18"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19"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20"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21"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22"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10" name="Group 211"/>
            <p:cNvGrpSpPr>
              <a:grpSpLocks/>
            </p:cNvGrpSpPr>
            <p:nvPr/>
          </p:nvGrpSpPr>
          <p:grpSpPr bwMode="auto">
            <a:xfrm>
              <a:off x="1094" y="2707"/>
              <a:ext cx="1372" cy="221"/>
              <a:chOff x="1093" y="2323"/>
              <a:chExt cx="1372" cy="221"/>
            </a:xfrm>
          </p:grpSpPr>
          <p:sp>
            <p:nvSpPr>
              <p:cNvPr id="211"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12"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13"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14"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15"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16"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243" name="Group 313"/>
          <p:cNvGrpSpPr>
            <a:grpSpLocks/>
          </p:cNvGrpSpPr>
          <p:nvPr/>
        </p:nvGrpSpPr>
        <p:grpSpPr bwMode="auto">
          <a:xfrm>
            <a:off x="3959866" y="3479184"/>
            <a:ext cx="612133" cy="504797"/>
            <a:chOff x="720" y="2016"/>
            <a:chExt cx="2112" cy="1539"/>
          </a:xfrm>
        </p:grpSpPr>
        <p:sp>
          <p:nvSpPr>
            <p:cNvPr id="244"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45"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46" name="Group 316"/>
            <p:cNvGrpSpPr>
              <a:grpSpLocks/>
            </p:cNvGrpSpPr>
            <p:nvPr/>
          </p:nvGrpSpPr>
          <p:grpSpPr bwMode="auto">
            <a:xfrm>
              <a:off x="1005" y="2139"/>
              <a:ext cx="400" cy="429"/>
              <a:chOff x="1680" y="3120"/>
              <a:chExt cx="336" cy="336"/>
            </a:xfrm>
          </p:grpSpPr>
          <p:sp>
            <p:nvSpPr>
              <p:cNvPr id="284"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5"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247"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48" name="Group 320"/>
            <p:cNvGrpSpPr>
              <a:grpSpLocks/>
            </p:cNvGrpSpPr>
            <p:nvPr/>
          </p:nvGrpSpPr>
          <p:grpSpPr bwMode="auto">
            <a:xfrm>
              <a:off x="1005" y="2139"/>
              <a:ext cx="400" cy="429"/>
              <a:chOff x="1680" y="3120"/>
              <a:chExt cx="336" cy="336"/>
            </a:xfrm>
          </p:grpSpPr>
          <p:sp>
            <p:nvSpPr>
              <p:cNvPr id="282"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3"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49" name="Group 323"/>
            <p:cNvGrpSpPr>
              <a:grpSpLocks/>
            </p:cNvGrpSpPr>
            <p:nvPr/>
          </p:nvGrpSpPr>
          <p:grpSpPr bwMode="auto">
            <a:xfrm>
              <a:off x="1576" y="2139"/>
              <a:ext cx="400" cy="429"/>
              <a:chOff x="1680" y="3120"/>
              <a:chExt cx="336" cy="336"/>
            </a:xfrm>
          </p:grpSpPr>
          <p:sp>
            <p:nvSpPr>
              <p:cNvPr id="280"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1"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50" name="Group 326"/>
            <p:cNvGrpSpPr>
              <a:grpSpLocks/>
            </p:cNvGrpSpPr>
            <p:nvPr/>
          </p:nvGrpSpPr>
          <p:grpSpPr bwMode="auto">
            <a:xfrm>
              <a:off x="2147" y="2139"/>
              <a:ext cx="400" cy="429"/>
              <a:chOff x="1680" y="3120"/>
              <a:chExt cx="336" cy="336"/>
            </a:xfrm>
          </p:grpSpPr>
          <p:sp>
            <p:nvSpPr>
              <p:cNvPr id="278"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9"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51" name="Group 329"/>
            <p:cNvGrpSpPr>
              <a:grpSpLocks/>
            </p:cNvGrpSpPr>
            <p:nvPr/>
          </p:nvGrpSpPr>
          <p:grpSpPr bwMode="auto">
            <a:xfrm>
              <a:off x="1094" y="3055"/>
              <a:ext cx="1372" cy="497"/>
              <a:chOff x="1111" y="3055"/>
              <a:chExt cx="1372" cy="497"/>
            </a:xfrm>
          </p:grpSpPr>
          <p:grpSp>
            <p:nvGrpSpPr>
              <p:cNvPr id="266" name="Group 330"/>
              <p:cNvGrpSpPr>
                <a:grpSpLocks/>
              </p:cNvGrpSpPr>
              <p:nvPr/>
            </p:nvGrpSpPr>
            <p:grpSpPr bwMode="auto">
              <a:xfrm>
                <a:off x="1584" y="3136"/>
                <a:ext cx="410" cy="416"/>
                <a:chOff x="2199" y="3610"/>
                <a:chExt cx="345" cy="326"/>
              </a:xfrm>
            </p:grpSpPr>
            <p:grpSp>
              <p:nvGrpSpPr>
                <p:cNvPr id="272" name="Group 331"/>
                <p:cNvGrpSpPr>
                  <a:grpSpLocks/>
                </p:cNvGrpSpPr>
                <p:nvPr/>
              </p:nvGrpSpPr>
              <p:grpSpPr bwMode="auto">
                <a:xfrm>
                  <a:off x="2199" y="3610"/>
                  <a:ext cx="345" cy="326"/>
                  <a:chOff x="2199" y="3610"/>
                  <a:chExt cx="345" cy="326"/>
                </a:xfrm>
              </p:grpSpPr>
              <p:sp>
                <p:nvSpPr>
                  <p:cNvPr id="274"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75" name="Group 333"/>
                  <p:cNvGrpSpPr>
                    <a:grpSpLocks/>
                  </p:cNvGrpSpPr>
                  <p:nvPr/>
                </p:nvGrpSpPr>
                <p:grpSpPr bwMode="auto">
                  <a:xfrm>
                    <a:off x="2228" y="3648"/>
                    <a:ext cx="288" cy="288"/>
                    <a:chOff x="2208" y="3648"/>
                    <a:chExt cx="288" cy="288"/>
                  </a:xfrm>
                </p:grpSpPr>
                <p:sp>
                  <p:nvSpPr>
                    <p:cNvPr id="276"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7"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273"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267"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8"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9"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0"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71"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52" name="Group 342"/>
            <p:cNvGrpSpPr>
              <a:grpSpLocks/>
            </p:cNvGrpSpPr>
            <p:nvPr/>
          </p:nvGrpSpPr>
          <p:grpSpPr bwMode="auto">
            <a:xfrm>
              <a:off x="1093" y="2323"/>
              <a:ext cx="1372" cy="221"/>
              <a:chOff x="1093" y="2323"/>
              <a:chExt cx="1372" cy="221"/>
            </a:xfrm>
          </p:grpSpPr>
          <p:sp>
            <p:nvSpPr>
              <p:cNvPr id="260"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1"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2"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3"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4"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65"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53" name="Group 349"/>
            <p:cNvGrpSpPr>
              <a:grpSpLocks/>
            </p:cNvGrpSpPr>
            <p:nvPr/>
          </p:nvGrpSpPr>
          <p:grpSpPr bwMode="auto">
            <a:xfrm>
              <a:off x="1094" y="2707"/>
              <a:ext cx="1372" cy="221"/>
              <a:chOff x="1093" y="2323"/>
              <a:chExt cx="1372" cy="221"/>
            </a:xfrm>
          </p:grpSpPr>
          <p:sp>
            <p:nvSpPr>
              <p:cNvPr id="254"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5"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6"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7"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8"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59"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286" name="Group 396"/>
          <p:cNvGrpSpPr>
            <a:grpSpLocks/>
          </p:cNvGrpSpPr>
          <p:nvPr/>
        </p:nvGrpSpPr>
        <p:grpSpPr bwMode="auto">
          <a:xfrm>
            <a:off x="3581400" y="3505200"/>
            <a:ext cx="416032" cy="495523"/>
            <a:chOff x="2112" y="3264"/>
            <a:chExt cx="768" cy="912"/>
          </a:xfrm>
        </p:grpSpPr>
        <p:sp>
          <p:nvSpPr>
            <p:cNvPr id="287" name="Rectangle 397"/>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8" name="Rectangle 398"/>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89"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290"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grpSp>
        <p:nvGrpSpPr>
          <p:cNvPr id="291" name="Group 528"/>
          <p:cNvGrpSpPr>
            <a:grpSpLocks/>
          </p:cNvGrpSpPr>
          <p:nvPr/>
        </p:nvGrpSpPr>
        <p:grpSpPr bwMode="auto">
          <a:xfrm>
            <a:off x="4038600" y="3810000"/>
            <a:ext cx="1321448" cy="589320"/>
            <a:chOff x="64" y="468"/>
            <a:chExt cx="1264" cy="565"/>
          </a:xfrm>
        </p:grpSpPr>
        <p:grpSp>
          <p:nvGrpSpPr>
            <p:cNvPr id="292" name="Group 529"/>
            <p:cNvGrpSpPr>
              <a:grpSpLocks/>
            </p:cNvGrpSpPr>
            <p:nvPr/>
          </p:nvGrpSpPr>
          <p:grpSpPr bwMode="auto">
            <a:xfrm>
              <a:off x="432" y="468"/>
              <a:ext cx="528" cy="305"/>
              <a:chOff x="384" y="2400"/>
              <a:chExt cx="1248" cy="720"/>
            </a:xfrm>
          </p:grpSpPr>
          <p:sp>
            <p:nvSpPr>
              <p:cNvPr id="296" name="Rectangle 530"/>
              <p:cNvSpPr>
                <a:spLocks noChangeArrowheads="1"/>
              </p:cNvSpPr>
              <p:nvPr/>
            </p:nvSpPr>
            <p:spPr bwMode="auto">
              <a:xfrm>
                <a:off x="432" y="2496"/>
                <a:ext cx="1151" cy="624"/>
              </a:xfrm>
              <a:prstGeom prst="rect">
                <a:avLst/>
              </a:prstGeom>
              <a:solidFill>
                <a:srgbClr val="ADD6FF"/>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7" name="AutoShape 531"/>
              <p:cNvSpPr>
                <a:spLocks noChangeArrowheads="1"/>
              </p:cNvSpPr>
              <p:nvPr/>
            </p:nvSpPr>
            <p:spPr bwMode="auto">
              <a:xfrm flipV="1">
                <a:off x="384" y="2400"/>
                <a:ext cx="1248" cy="240"/>
              </a:xfrm>
              <a:custGeom>
                <a:avLst/>
                <a:gdLst>
                  <a:gd name="G0" fmla="+- 843 0 0"/>
                  <a:gd name="G1" fmla="+- 21600 0 843"/>
                  <a:gd name="G2" fmla="*/ 843 1 2"/>
                  <a:gd name="G3" fmla="+- 21600 0 G2"/>
                  <a:gd name="G4" fmla="+/ 843 21600 2"/>
                  <a:gd name="G5" fmla="+/ G1 0 2"/>
                  <a:gd name="G6" fmla="*/ 21600 21600 843"/>
                  <a:gd name="G7" fmla="*/ G6 1 2"/>
                  <a:gd name="G8" fmla="+- 21600 0 G7"/>
                  <a:gd name="G9" fmla="*/ 21600 1 2"/>
                  <a:gd name="G10" fmla="+- 843 0 G9"/>
                  <a:gd name="G11" fmla="?: G10 G8 0"/>
                  <a:gd name="G12" fmla="?: G10 G7 21600"/>
                  <a:gd name="T0" fmla="*/ 21178 w 21600"/>
                  <a:gd name="T1" fmla="*/ 10800 h 21600"/>
                  <a:gd name="T2" fmla="*/ 10800 w 21600"/>
                  <a:gd name="T3" fmla="*/ 21600 h 21600"/>
                  <a:gd name="T4" fmla="*/ 422 w 21600"/>
                  <a:gd name="T5" fmla="*/ 10800 h 21600"/>
                  <a:gd name="T6" fmla="*/ 10800 w 21600"/>
                  <a:gd name="T7" fmla="*/ 0 h 21600"/>
                  <a:gd name="T8" fmla="*/ 2222 w 21600"/>
                  <a:gd name="T9" fmla="*/ 2222 h 21600"/>
                  <a:gd name="T10" fmla="*/ 19378 w 21600"/>
                  <a:gd name="T11" fmla="*/ 19378 h 21600"/>
                </a:gdLst>
                <a:ahLst/>
                <a:cxnLst>
                  <a:cxn ang="0">
                    <a:pos x="T0" y="T1"/>
                  </a:cxn>
                  <a:cxn ang="0">
                    <a:pos x="T2" y="T3"/>
                  </a:cxn>
                  <a:cxn ang="0">
                    <a:pos x="T4" y="T5"/>
                  </a:cxn>
                  <a:cxn ang="0">
                    <a:pos x="T6" y="T7"/>
                  </a:cxn>
                </a:cxnLst>
                <a:rect l="T8" t="T9" r="T10" b="T11"/>
                <a:pathLst>
                  <a:path w="21600" h="21600">
                    <a:moveTo>
                      <a:pt x="0" y="0"/>
                    </a:moveTo>
                    <a:lnTo>
                      <a:pt x="843" y="21600"/>
                    </a:lnTo>
                    <a:lnTo>
                      <a:pt x="20757" y="21600"/>
                    </a:lnTo>
                    <a:lnTo>
                      <a:pt x="21600" y="0"/>
                    </a:lnTo>
                    <a:close/>
                  </a:path>
                </a:pathLst>
              </a:custGeom>
              <a:solidFill>
                <a:srgbClr val="4D4D4D"/>
              </a:solidFill>
              <a:ln w="12700">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299" name="Rectangle 532"/>
              <p:cNvSpPr>
                <a:spLocks noChangeArrowheads="1"/>
              </p:cNvSpPr>
              <p:nvPr/>
            </p:nvSpPr>
            <p:spPr bwMode="auto">
              <a:xfrm>
                <a:off x="518"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00" name="Group 533"/>
              <p:cNvGrpSpPr>
                <a:grpSpLocks/>
              </p:cNvGrpSpPr>
              <p:nvPr/>
            </p:nvGrpSpPr>
            <p:grpSpPr bwMode="auto">
              <a:xfrm>
                <a:off x="760" y="2677"/>
                <a:ext cx="502" cy="443"/>
                <a:chOff x="805" y="2677"/>
                <a:chExt cx="502" cy="443"/>
              </a:xfrm>
            </p:grpSpPr>
            <p:sp>
              <p:nvSpPr>
                <p:cNvPr id="304" name="Rectangle 534"/>
                <p:cNvSpPr>
                  <a:spLocks noChangeArrowheads="1"/>
                </p:cNvSpPr>
                <p:nvPr/>
              </p:nvSpPr>
              <p:spPr bwMode="auto">
                <a:xfrm>
                  <a:off x="805"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06" name="Rectangle 535"/>
                <p:cNvSpPr>
                  <a:spLocks noChangeArrowheads="1"/>
                </p:cNvSpPr>
                <p:nvPr/>
              </p:nvSpPr>
              <p:spPr bwMode="auto">
                <a:xfrm>
                  <a:off x="1056" y="2677"/>
                  <a:ext cx="251" cy="443"/>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301" name="Rectangle 536"/>
              <p:cNvSpPr>
                <a:spLocks noChangeArrowheads="1"/>
              </p:cNvSpPr>
              <p:nvPr/>
            </p:nvSpPr>
            <p:spPr bwMode="auto">
              <a:xfrm>
                <a:off x="1353" y="2688"/>
                <a:ext cx="144" cy="240"/>
              </a:xfrm>
              <a:prstGeom prst="rect">
                <a:avLst/>
              </a:prstGeom>
              <a:gradFill>
                <a:gsLst>
                  <a:gs pos="0">
                    <a:schemeClr val="bg1">
                      <a:lumMod val="85000"/>
                    </a:schemeClr>
                  </a:gs>
                  <a:gs pos="50000">
                    <a:schemeClr val="bg1"/>
                  </a:gs>
                  <a:gs pos="100000">
                    <a:schemeClr val="bg1">
                      <a:lumMod val="85000"/>
                    </a:schemeClr>
                  </a:gs>
                </a:gsLst>
                <a:lin ang="1800000" scaled="0"/>
              </a:gradFill>
              <a:ln w="12700">
                <a:solidFill>
                  <a:srgbClr val="C0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303" name="Line 537"/>
              <p:cNvSpPr>
                <a:spLocks noChangeShapeType="1"/>
              </p:cNvSpPr>
              <p:nvPr/>
            </p:nvSpPr>
            <p:spPr bwMode="auto">
              <a:xfrm>
                <a:off x="816" y="2928"/>
                <a:ext cx="384" cy="0"/>
              </a:xfrm>
              <a:prstGeom prst="line">
                <a:avLst/>
              </a:prstGeom>
              <a:noFill/>
              <a:ln w="12700">
                <a:solidFill>
                  <a:srgbClr val="333333"/>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293" name="Text Box 538"/>
            <p:cNvSpPr txBox="1">
              <a:spLocks noChangeArrowheads="1"/>
            </p:cNvSpPr>
            <p:nvPr/>
          </p:nvSpPr>
          <p:spPr bwMode="auto">
            <a:xfrm>
              <a:off x="64" y="790"/>
              <a:ext cx="1264" cy="243"/>
            </a:xfrm>
            <a:prstGeom prst="rect">
              <a:avLst/>
            </a:prstGeom>
            <a:noFill/>
            <a:ln w="9525">
              <a:noFill/>
              <a:miter lim="800000"/>
              <a:headEnd/>
              <a:tailEnd/>
            </a:ln>
            <a:effectLst/>
          </p:spPr>
          <p:txBody>
            <a:bodyPr wrap="square">
              <a:spAutoFit/>
            </a:bodyPr>
            <a:lstStyle/>
            <a:p>
              <a:pPr algn="ctr" fontAlgn="base">
                <a:lnSpc>
                  <a:spcPct val="95000"/>
                </a:lnSpc>
                <a:spcBef>
                  <a:spcPct val="0"/>
                </a:spcBef>
                <a:spcAft>
                  <a:spcPct val="0"/>
                </a:spcAft>
              </a:pPr>
              <a:r>
                <a:rPr lang="en-US" sz="1100" b="1" dirty="0">
                  <a:solidFill>
                    <a:srgbClr val="000000"/>
                  </a:solidFill>
                </a:rPr>
                <a:t>Property Manager</a:t>
              </a:r>
            </a:p>
          </p:txBody>
        </p:sp>
      </p:grpSp>
      <p:pic>
        <p:nvPicPr>
          <p:cNvPr id="31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64"/>
          <p:cNvGrpSpPr/>
          <p:nvPr/>
        </p:nvGrpSpPr>
        <p:grpSpPr>
          <a:xfrm>
            <a:off x="2633472" y="749808"/>
            <a:ext cx="990600" cy="990600"/>
            <a:chOff x="4572000" y="762000"/>
            <a:chExt cx="990600" cy="990600"/>
          </a:xfrm>
        </p:grpSpPr>
        <p:grpSp>
          <p:nvGrpSpPr>
            <p:cNvPr id="9" name="Group 629"/>
            <p:cNvGrpSpPr/>
            <p:nvPr/>
          </p:nvGrpSpPr>
          <p:grpSpPr>
            <a:xfrm>
              <a:off x="4638784" y="762000"/>
              <a:ext cx="619016" cy="762000"/>
              <a:chOff x="4221842" y="914400"/>
              <a:chExt cx="619016" cy="762000"/>
            </a:xfrm>
          </p:grpSpPr>
          <p:sp>
            <p:nvSpPr>
              <p:cNvPr id="510" name="Rectangle 509"/>
              <p:cNvSpPr/>
              <p:nvPr/>
            </p:nvSpPr>
            <p:spPr>
              <a:xfrm>
                <a:off x="4250613" y="914400"/>
                <a:ext cx="561474" cy="762000"/>
              </a:xfrm>
              <a:prstGeom prst="rect">
                <a:avLst/>
              </a:prstGeom>
              <a:solidFill>
                <a:schemeClr val="bg1"/>
              </a:solidFill>
              <a:ln w="127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1" name="TextBox 510"/>
              <p:cNvSpPr txBox="1"/>
              <p:nvPr/>
            </p:nvSpPr>
            <p:spPr>
              <a:xfrm>
                <a:off x="4221842" y="1056283"/>
                <a:ext cx="619016" cy="391517"/>
              </a:xfrm>
              <a:prstGeom prst="rect">
                <a:avLst/>
              </a:prstGeom>
              <a:noFill/>
            </p:spPr>
            <p:txBody>
              <a:bodyPr wrap="none" rtlCol="0">
                <a:spAutoFit/>
              </a:bodyPr>
              <a:lstStyle/>
              <a:p>
                <a:pPr algn="ctr">
                  <a:lnSpc>
                    <a:spcPct val="80000"/>
                  </a:lnSpc>
                </a:pPr>
                <a:r>
                  <a:rPr lang="en-US" sz="1200" b="1" dirty="0"/>
                  <a:t>Tax</a:t>
                </a:r>
              </a:p>
              <a:p>
                <a:pPr algn="ctr">
                  <a:lnSpc>
                    <a:spcPct val="80000"/>
                  </a:lnSpc>
                </a:pPr>
                <a:r>
                  <a:rPr lang="en-US" sz="1200" b="1" dirty="0"/>
                  <a:t>Return</a:t>
                </a:r>
              </a:p>
            </p:txBody>
          </p:sp>
        </p:grpSp>
        <p:sp>
          <p:nvSpPr>
            <p:cNvPr id="509" name="Rectangle 508"/>
            <p:cNvSpPr/>
            <p:nvPr/>
          </p:nvSpPr>
          <p:spPr>
            <a:xfrm>
              <a:off x="4572000" y="1382627"/>
              <a:ext cx="990600" cy="36997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$450k</a:t>
              </a:r>
            </a:p>
          </p:txBody>
        </p:sp>
      </p:grpSp>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grpSp>
        <p:nvGrpSpPr>
          <p:cNvPr id="10" name="Group 89"/>
          <p:cNvGrpSpPr>
            <a:grpSpLocks/>
          </p:cNvGrpSpPr>
          <p:nvPr/>
        </p:nvGrpSpPr>
        <p:grpSpPr bwMode="auto">
          <a:xfrm>
            <a:off x="1752600" y="838200"/>
            <a:ext cx="838201" cy="670200"/>
            <a:chOff x="240" y="1152"/>
            <a:chExt cx="1392" cy="1113"/>
          </a:xfrm>
          <a:effectLst>
            <a:outerShdw blurRad="50800" dist="38100" dir="2700000" algn="tl" rotWithShape="0">
              <a:prstClr val="black">
                <a:alpha val="40000"/>
              </a:prstClr>
            </a:outerShdw>
          </a:effectLst>
        </p:grpSpPr>
        <p:pic>
          <p:nvPicPr>
            <p:cNvPr id="1027" name="Picture 90"/>
            <p:cNvPicPr>
              <a:picLocks noChangeAspect="1" noChangeArrowheads="1"/>
            </p:cNvPicPr>
            <p:nvPr/>
          </p:nvPicPr>
          <p:blipFill>
            <a:blip r:embed="rId6" cstate="print"/>
            <a:srcRect/>
            <a:stretch>
              <a:fillRect/>
            </a:stretch>
          </p:blipFill>
          <p:spPr bwMode="auto">
            <a:xfrm>
              <a:off x="240" y="1152"/>
              <a:ext cx="1392" cy="1113"/>
            </a:xfrm>
            <a:prstGeom prst="rect">
              <a:avLst/>
            </a:prstGeom>
            <a:noFill/>
            <a:ln w="15875" algn="ctr">
              <a:solidFill>
                <a:schemeClr val="tx1"/>
              </a:solidFill>
              <a:miter lim="800000"/>
              <a:headEnd/>
              <a:tailEnd/>
            </a:ln>
          </p:spPr>
        </p:pic>
        <p:sp>
          <p:nvSpPr>
            <p:cNvPr id="1028" name="WordArt 91"/>
            <p:cNvSpPr>
              <a:spLocks noChangeArrowheads="1" noChangeShapeType="1" noTextEdit="1"/>
            </p:cNvSpPr>
            <p:nvPr/>
          </p:nvSpPr>
          <p:spPr bwMode="auto">
            <a:xfrm>
              <a:off x="990" y="1248"/>
              <a:ext cx="552" cy="244"/>
            </a:xfrm>
            <a:prstGeom prst="rect">
              <a:avLst/>
            </a:prstGeom>
          </p:spPr>
          <p:txBody>
            <a:bodyPr wrap="none" fromWordArt="1">
              <a:prstTxWarp prst="textPlain">
                <a:avLst>
                  <a:gd name="adj" fmla="val 50000"/>
                </a:avLst>
              </a:prstTxWarp>
            </a:bodyPr>
            <a:lstStyle/>
            <a:p>
              <a:pPr algn="ctr" rtl="0"/>
              <a:r>
                <a:rPr lang="en-US" sz="3600" b="1" kern="10" spc="0" dirty="0">
                  <a:ln w="9525">
                    <a:solidFill>
                      <a:srgbClr val="000000"/>
                    </a:solidFill>
                    <a:round/>
                    <a:headEnd/>
                    <a:tailEnd/>
                  </a:ln>
                  <a:solidFill>
                    <a:srgbClr val="FFFFFF"/>
                  </a:solidFill>
                  <a:latin typeface="Arial"/>
                  <a:cs typeface="Arial"/>
                </a:rPr>
                <a:t>IRS</a:t>
              </a:r>
            </a:p>
          </p:txBody>
        </p:sp>
      </p:grpSp>
      <p:grpSp>
        <p:nvGrpSpPr>
          <p:cNvPr id="11"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7"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12"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8"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13"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14"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4"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9"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nvGrpSpPr>
          <p:cNvPr id="25" name="Group 852"/>
          <p:cNvGrpSpPr/>
          <p:nvPr/>
        </p:nvGrpSpPr>
        <p:grpSpPr>
          <a:xfrm>
            <a:off x="91440" y="1734458"/>
            <a:ext cx="1600200" cy="475342"/>
            <a:chOff x="654135" y="0"/>
            <a:chExt cx="2271278" cy="674688"/>
          </a:xfrm>
        </p:grpSpPr>
        <p:grpSp>
          <p:nvGrpSpPr>
            <p:cNvPr id="26" name="Group 40"/>
            <p:cNvGrpSpPr/>
            <p:nvPr/>
          </p:nvGrpSpPr>
          <p:grpSpPr>
            <a:xfrm>
              <a:off x="1143000" y="0"/>
              <a:ext cx="759023" cy="674688"/>
              <a:chOff x="4572000" y="990603"/>
              <a:chExt cx="759023" cy="674688"/>
            </a:xfrm>
          </p:grpSpPr>
          <p:grpSp>
            <p:nvGrpSpPr>
              <p:cNvPr id="27" name="Group 20"/>
              <p:cNvGrpSpPr>
                <a:grpSpLocks/>
              </p:cNvGrpSpPr>
              <p:nvPr/>
            </p:nvGrpSpPr>
            <p:grpSpPr bwMode="auto">
              <a:xfrm>
                <a:off x="4648200" y="990603"/>
                <a:ext cx="541338" cy="674688"/>
                <a:chOff x="2767" y="2204"/>
                <a:chExt cx="617" cy="768"/>
              </a:xfrm>
            </p:grpSpPr>
            <p:sp>
              <p:nvSpPr>
                <p:cNvPr id="849"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50"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851"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848" name="TextBox 847"/>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852" name="TextBox 8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cxnSp>
        <p:nvCxnSpPr>
          <p:cNvPr id="470" name="Straight Connector 469"/>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8" name="TextBox 537"/>
          <p:cNvSpPr txBox="1"/>
          <p:nvPr/>
        </p:nvSpPr>
        <p:spPr>
          <a:xfrm>
            <a:off x="3474720" y="1325880"/>
            <a:ext cx="914400" cy="400110"/>
          </a:xfrm>
          <a:prstGeom prst="rect">
            <a:avLst/>
          </a:prstGeom>
          <a:noFill/>
        </p:spPr>
        <p:txBody>
          <a:bodyPr wrap="square" rtlCol="0">
            <a:spAutoFit/>
          </a:bodyPr>
          <a:lstStyle/>
          <a:p>
            <a:r>
              <a:rPr lang="en-US" sz="2000" b="1" dirty="0">
                <a:latin typeface="Arial" pitchFamily="34" charset="0"/>
                <a:cs typeface="Arial" pitchFamily="34" charset="0"/>
              </a:rPr>
              <a:t>x 10 =</a:t>
            </a:r>
          </a:p>
        </p:txBody>
      </p:sp>
      <p:sp>
        <p:nvSpPr>
          <p:cNvPr id="539" name="Rectangle 538"/>
          <p:cNvSpPr/>
          <p:nvPr/>
        </p:nvSpPr>
        <p:spPr>
          <a:xfrm>
            <a:off x="4267200" y="1364802"/>
            <a:ext cx="1143000" cy="36317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80000"/>
              </a:lnSpc>
            </a:pPr>
            <a:r>
              <a:rPr lang="en-US" sz="22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$4.5 M</a:t>
            </a:r>
          </a:p>
        </p:txBody>
      </p:sp>
      <p:sp>
        <p:nvSpPr>
          <p:cNvPr id="369" name="Rectangle 368"/>
          <p:cNvSpPr/>
          <p:nvPr/>
        </p:nvSpPr>
        <p:spPr>
          <a:xfrm>
            <a:off x="0" y="0"/>
            <a:ext cx="9144000" cy="629161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Text Box 3"/>
          <p:cNvSpPr txBox="1">
            <a:spLocks noChangeArrowheads="1"/>
          </p:cNvSpPr>
          <p:nvPr/>
        </p:nvSpPr>
        <p:spPr bwMode="auto">
          <a:xfrm>
            <a:off x="1214213" y="7197440"/>
            <a:ext cx="4706204" cy="1303434"/>
          </a:xfrm>
          <a:prstGeom prst="rect">
            <a:avLst/>
          </a:prstGeom>
          <a:noFill/>
          <a:ln w="9525">
            <a:noFill/>
            <a:miter lim="800000"/>
            <a:headEnd/>
            <a:tailEnd/>
          </a:ln>
          <a:effectLst/>
        </p:spPr>
        <p:txBody>
          <a:bodyPr wrap="square">
            <a:spAutoFit/>
          </a:bodyPr>
          <a:lstStyle/>
          <a:p>
            <a:pPr eaLnBrk="0" hangingPunct="0">
              <a:lnSpc>
                <a:spcPct val="80000"/>
              </a:lnSpc>
              <a:spcBef>
                <a:spcPct val="25000"/>
              </a:spcBef>
              <a:tabLst>
                <a:tab pos="406400" algn="l"/>
                <a:tab pos="1828800" algn="l"/>
              </a:tabLst>
            </a:pPr>
            <a:r>
              <a:rPr lang="en-US" sz="1400" b="1" dirty="0">
                <a:solidFill>
                  <a:schemeClr val="tx1"/>
                </a:solidFill>
                <a:latin typeface="Arial" pitchFamily="34" charset="0"/>
                <a:cs typeface="Arial" pitchFamily="34" charset="0"/>
              </a:rPr>
              <a:t>Claimed credits</a:t>
            </a:r>
          </a:p>
          <a:p>
            <a:pPr eaLnBrk="0" hangingPunct="0">
              <a:lnSpc>
                <a:spcPct val="80000"/>
              </a:lnSpc>
              <a:spcBef>
                <a:spcPct val="25000"/>
              </a:spcBef>
              <a:tabLst>
                <a:tab pos="406400" algn="l"/>
                <a:tab pos="1539875" algn="l"/>
                <a:tab pos="4514850" algn="l"/>
              </a:tabLst>
            </a:pPr>
            <a:r>
              <a:rPr lang="en-US" sz="1400" b="1" u="sng" dirty="0">
                <a:solidFill>
                  <a:schemeClr val="accent6">
                    <a:lumMod val="75000"/>
                  </a:schemeClr>
                </a:solidFill>
                <a:latin typeface="Arial" pitchFamily="34" charset="0"/>
                <a:cs typeface="Arial" pitchFamily="34" charset="0"/>
              </a:rPr>
              <a:t>Earned credits		</a:t>
            </a:r>
            <a:endParaRPr lang="en-US" sz="1400" b="1" dirty="0">
              <a:solidFill>
                <a:schemeClr val="accent6">
                  <a:lumMod val="75000"/>
                </a:schemeClr>
              </a:solidFill>
              <a:latin typeface="Arial" pitchFamily="34" charset="0"/>
              <a:cs typeface="Arial" pitchFamily="34" charset="0"/>
            </a:endParaRPr>
          </a:p>
          <a:p>
            <a:pPr eaLnBrk="0" hangingPunct="0">
              <a:lnSpc>
                <a:spcPct val="80000"/>
              </a:lnSpc>
              <a:spcBef>
                <a:spcPct val="25000"/>
              </a:spcBef>
              <a:tabLst>
                <a:tab pos="406400" algn="l"/>
                <a:tab pos="1539875" algn="l"/>
              </a:tabLst>
            </a:pPr>
            <a:r>
              <a:rPr lang="en-US" sz="1400" b="1" dirty="0">
                <a:solidFill>
                  <a:srgbClr val="0070C0"/>
                </a:solidFill>
                <a:latin typeface="Arial" pitchFamily="34" charset="0"/>
                <a:cs typeface="Arial" pitchFamily="34" charset="0"/>
              </a:rPr>
              <a:t>Accelerated credits</a:t>
            </a:r>
          </a:p>
          <a:p>
            <a:pPr eaLnBrk="0" hangingPunct="0">
              <a:lnSpc>
                <a:spcPct val="80000"/>
              </a:lnSpc>
              <a:spcBef>
                <a:spcPts val="900"/>
              </a:spcBef>
              <a:tabLst>
                <a:tab pos="406400" algn="l"/>
                <a:tab pos="1539875" algn="l"/>
              </a:tabLst>
            </a:pPr>
            <a:r>
              <a:rPr lang="en-US" sz="1400" b="1" dirty="0">
                <a:solidFill>
                  <a:srgbClr val="FF0000"/>
                </a:solidFill>
                <a:latin typeface="Arial" pitchFamily="34" charset="0"/>
                <a:cs typeface="Arial" pitchFamily="34" charset="0"/>
              </a:rPr>
              <a:t>Units out of compliance</a:t>
            </a:r>
          </a:p>
          <a:p>
            <a:pPr eaLnBrk="0" hangingPunct="0">
              <a:lnSpc>
                <a:spcPct val="80000"/>
              </a:lnSpc>
              <a:spcBef>
                <a:spcPts val="600"/>
              </a:spcBef>
              <a:tabLst>
                <a:tab pos="406400" algn="l"/>
                <a:tab pos="1539875" algn="l"/>
              </a:tabLst>
            </a:pPr>
            <a:r>
              <a:rPr lang="en-US" b="1" dirty="0">
                <a:solidFill>
                  <a:srgbClr val="FF0000"/>
                </a:solidFill>
                <a:latin typeface="Arial" pitchFamily="34" charset="0"/>
                <a:cs typeface="Arial" pitchFamily="34" charset="0"/>
              </a:rPr>
              <a:t>Recapture amount </a:t>
            </a:r>
          </a:p>
        </p:txBody>
      </p:sp>
      <p:pic>
        <p:nvPicPr>
          <p:cNvPr id="637" name="Picture 636" descr="iStock_000010054205Small.jpg"/>
          <p:cNvPicPr>
            <a:picLocks noChangeAspect="1"/>
          </p:cNvPicPr>
          <p:nvPr/>
        </p:nvPicPr>
        <p:blipFill>
          <a:blip r:embed="rId10" cstate="print">
            <a:lum bright="10000"/>
          </a:blip>
          <a:srcRect l="15357" t="15384" r="38571" b="23076"/>
          <a:stretch>
            <a:fillRect/>
          </a:stretch>
        </p:blipFill>
        <p:spPr>
          <a:xfrm>
            <a:off x="0" y="7010400"/>
            <a:ext cx="838200" cy="745067"/>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sp>
        <p:nvSpPr>
          <p:cNvPr id="294" name="Text Box 2"/>
          <p:cNvSpPr txBox="1">
            <a:spLocks noChangeArrowheads="1"/>
          </p:cNvSpPr>
          <p:nvPr/>
        </p:nvSpPr>
        <p:spPr bwMode="auto">
          <a:xfrm>
            <a:off x="3075582" y="7197440"/>
            <a:ext cx="1403350" cy="1007968"/>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u="sng" dirty="0">
              <a:solidFill>
                <a:schemeClr val="accent6">
                  <a:lumMod val="75000"/>
                </a:schemeClr>
              </a:solidFill>
              <a:latin typeface="Arial" pitchFamily="34" charset="0"/>
              <a:cs typeface="Arial" pitchFamily="34" charset="0"/>
            </a:endParaRP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dirty="0">
              <a:solidFill>
                <a:srgbClr val="0070C0"/>
              </a:solidFill>
              <a:latin typeface="Arial" pitchFamily="34" charset="0"/>
              <a:cs typeface="Arial" pitchFamily="34" charset="0"/>
            </a:endParaRPr>
          </a:p>
          <a:p>
            <a:pPr algn="r" eaLnBrk="0" hangingPunct="0">
              <a:lnSpc>
                <a:spcPct val="80000"/>
              </a:lnSpc>
              <a:spcBef>
                <a:spcPct val="25000"/>
              </a:spcBef>
            </a:pPr>
            <a:r>
              <a:rPr lang="en-US" b="1" dirty="0">
                <a:solidFill>
                  <a:srgbClr val="FF0000"/>
                </a:solidFill>
                <a:latin typeface="Arial" pitchFamily="34" charset="0"/>
                <a:cs typeface="Arial" pitchFamily="34" charset="0"/>
              </a:rPr>
              <a:t>10%</a:t>
            </a:r>
          </a:p>
        </p:txBody>
      </p:sp>
      <p:sp>
        <p:nvSpPr>
          <p:cNvPr id="295" name="Text Box 2"/>
          <p:cNvSpPr txBox="1">
            <a:spLocks noChangeArrowheads="1"/>
          </p:cNvSpPr>
          <p:nvPr/>
        </p:nvSpPr>
        <p:spPr bwMode="auto">
          <a:xfrm>
            <a:off x="4228097" y="7197440"/>
            <a:ext cx="1675261" cy="1007968"/>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u="sng" dirty="0">
              <a:solidFill>
                <a:schemeClr val="accent6">
                  <a:lumMod val="75000"/>
                </a:schemeClr>
              </a:solidFill>
              <a:latin typeface="Arial" pitchFamily="34" charset="0"/>
              <a:cs typeface="Arial" pitchFamily="34" charset="0"/>
            </a:endParaRP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endParaRPr lang="en-US" sz="1400" b="1" dirty="0">
              <a:solidFill>
                <a:srgbClr val="0070C0"/>
              </a:solidFill>
              <a:latin typeface="Arial" pitchFamily="34" charset="0"/>
              <a:cs typeface="Arial" pitchFamily="34" charset="0"/>
            </a:endParaRPr>
          </a:p>
          <a:p>
            <a:pPr algn="r" eaLnBrk="0" hangingPunct="0">
              <a:lnSpc>
                <a:spcPct val="80000"/>
              </a:lnSpc>
              <a:spcBef>
                <a:spcPct val="25000"/>
              </a:spcBef>
            </a:pPr>
            <a:r>
              <a:rPr lang="en-US" b="1" dirty="0">
                <a:solidFill>
                  <a:srgbClr val="FF0000"/>
                </a:solidFill>
                <a:latin typeface="Arial" pitchFamily="34" charset="0"/>
                <a:cs typeface="Arial" pitchFamily="34" charset="0"/>
              </a:rPr>
              <a:t>6.25%</a:t>
            </a:r>
          </a:p>
        </p:txBody>
      </p:sp>
      <p:cxnSp>
        <p:nvCxnSpPr>
          <p:cNvPr id="298" name="Straight Connector 297"/>
          <p:cNvCxnSpPr/>
          <p:nvPr/>
        </p:nvCxnSpPr>
        <p:spPr>
          <a:xfrm>
            <a:off x="1299150" y="8120417"/>
            <a:ext cx="3098391"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4255037" y="8120417"/>
            <a:ext cx="1552105"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05" name="TextBox 304"/>
          <p:cNvSpPr txBox="1"/>
          <p:nvPr/>
        </p:nvSpPr>
        <p:spPr>
          <a:xfrm>
            <a:off x="5084334" y="8565698"/>
            <a:ext cx="1118256" cy="264688"/>
          </a:xfrm>
          <a:prstGeom prst="rect">
            <a:avLst/>
          </a:prstGeom>
          <a:noFill/>
        </p:spPr>
        <p:txBody>
          <a:bodyPr wrap="square" rtlCol="0">
            <a:spAutoFit/>
          </a:bodyPr>
          <a:lstStyle/>
          <a:p>
            <a:pPr>
              <a:lnSpc>
                <a:spcPct val="80000"/>
              </a:lnSpc>
            </a:pPr>
            <a:r>
              <a:rPr lang="en-US" sz="1400" b="1" dirty="0">
                <a:solidFill>
                  <a:srgbClr val="FF0000"/>
                </a:solidFill>
                <a:latin typeface="Arial" pitchFamily="34" charset="0"/>
                <a:cs typeface="Arial" pitchFamily="34" charset="0"/>
              </a:rPr>
              <a:t>+ Interest</a:t>
            </a:r>
          </a:p>
        </p:txBody>
      </p:sp>
      <p:sp>
        <p:nvSpPr>
          <p:cNvPr id="308" name="TextBox 307"/>
          <p:cNvSpPr txBox="1"/>
          <p:nvPr/>
        </p:nvSpPr>
        <p:spPr>
          <a:xfrm>
            <a:off x="4535680" y="8158629"/>
            <a:ext cx="1367678" cy="338554"/>
          </a:xfrm>
          <a:prstGeom prst="rect">
            <a:avLst/>
          </a:prstGeom>
          <a:noFill/>
        </p:spPr>
        <p:txBody>
          <a:bodyPr wrap="square" rtlCol="0">
            <a:spAutoFit/>
          </a:bodyPr>
          <a:lstStyle/>
          <a:p>
            <a:pPr algn="r">
              <a:lnSpc>
                <a:spcPct val="80000"/>
              </a:lnSpc>
            </a:pPr>
            <a:r>
              <a:rPr lang="en-US" sz="2000" b="1" dirty="0">
                <a:solidFill>
                  <a:srgbClr val="FF0000"/>
                </a:solidFill>
                <a:latin typeface="Arial" pitchFamily="34" charset="0"/>
                <a:cs typeface="Arial" pitchFamily="34" charset="0"/>
              </a:rPr>
              <a:t>16,625</a:t>
            </a:r>
          </a:p>
        </p:txBody>
      </p:sp>
      <p:sp>
        <p:nvSpPr>
          <p:cNvPr id="309" name="TextBox 308"/>
          <p:cNvSpPr txBox="1"/>
          <p:nvPr/>
        </p:nvSpPr>
        <p:spPr>
          <a:xfrm>
            <a:off x="3111254" y="8158629"/>
            <a:ext cx="1367678" cy="338554"/>
          </a:xfrm>
          <a:prstGeom prst="rect">
            <a:avLst/>
          </a:prstGeom>
          <a:noFill/>
        </p:spPr>
        <p:txBody>
          <a:bodyPr wrap="square" rtlCol="0">
            <a:spAutoFit/>
          </a:bodyPr>
          <a:lstStyle/>
          <a:p>
            <a:pPr algn="r">
              <a:lnSpc>
                <a:spcPct val="80000"/>
              </a:lnSpc>
            </a:pPr>
            <a:r>
              <a:rPr lang="en-US" sz="2000" b="1" dirty="0">
                <a:solidFill>
                  <a:srgbClr val="FF0000"/>
                </a:solidFill>
                <a:latin typeface="Arial" pitchFamily="34" charset="0"/>
                <a:cs typeface="Arial" pitchFamily="34" charset="0"/>
              </a:rPr>
              <a:t>33,250</a:t>
            </a:r>
          </a:p>
        </p:txBody>
      </p:sp>
      <p:sp>
        <p:nvSpPr>
          <p:cNvPr id="310" name="TextBox 309"/>
          <p:cNvSpPr txBox="1"/>
          <p:nvPr/>
        </p:nvSpPr>
        <p:spPr>
          <a:xfrm>
            <a:off x="4049985" y="8530073"/>
            <a:ext cx="1171941" cy="338554"/>
          </a:xfrm>
          <a:prstGeom prst="rect">
            <a:avLst/>
          </a:prstGeom>
          <a:noFill/>
        </p:spPr>
        <p:txBody>
          <a:bodyPr wrap="square" rtlCol="0">
            <a:spAutoFit/>
          </a:bodyPr>
          <a:lstStyle/>
          <a:p>
            <a:pPr algn="r">
              <a:lnSpc>
                <a:spcPct val="80000"/>
              </a:lnSpc>
            </a:pPr>
            <a:r>
              <a:rPr lang="en-US" sz="2000" b="1" dirty="0">
                <a:solidFill>
                  <a:srgbClr val="FF0000"/>
                </a:solidFill>
                <a:latin typeface="Arial" pitchFamily="34" charset="0"/>
                <a:cs typeface="Arial" pitchFamily="34" charset="0"/>
              </a:rPr>
              <a:t>$49,875</a:t>
            </a:r>
          </a:p>
        </p:txBody>
      </p:sp>
      <p:sp>
        <p:nvSpPr>
          <p:cNvPr id="331" name="Text Box 2"/>
          <p:cNvSpPr txBox="1">
            <a:spLocks noChangeArrowheads="1"/>
          </p:cNvSpPr>
          <p:nvPr/>
        </p:nvSpPr>
        <p:spPr bwMode="auto">
          <a:xfrm>
            <a:off x="3075582" y="7197440"/>
            <a:ext cx="1403350" cy="717119"/>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$2,500,000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u="sng" dirty="0">
                <a:solidFill>
                  <a:schemeClr val="accent6">
                    <a:lumMod val="75000"/>
                  </a:schemeClr>
                </a:solidFill>
                <a:latin typeface="Arial" pitchFamily="34" charset="0"/>
                <a:cs typeface="Arial" pitchFamily="34" charset="0"/>
              </a:rPr>
              <a:t>- 2,167,500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dirty="0">
                <a:solidFill>
                  <a:srgbClr val="0070C0"/>
                </a:solidFill>
                <a:latin typeface="Arial" pitchFamily="34" charset="0"/>
                <a:cs typeface="Arial" pitchFamily="34" charset="0"/>
              </a:rPr>
              <a:t>332,500</a:t>
            </a:r>
          </a:p>
        </p:txBody>
      </p:sp>
      <p:sp>
        <p:nvSpPr>
          <p:cNvPr id="332" name="Text Box 2 XXXXXXXXXXXXXXXXXX"/>
          <p:cNvSpPr txBox="1">
            <a:spLocks noChangeArrowheads="1"/>
          </p:cNvSpPr>
          <p:nvPr/>
        </p:nvSpPr>
        <p:spPr bwMode="auto">
          <a:xfrm>
            <a:off x="4228097" y="7197440"/>
            <a:ext cx="1675261" cy="717119"/>
          </a:xfrm>
          <a:prstGeom prst="rect">
            <a:avLst/>
          </a:prstGeom>
          <a:noFill/>
          <a:ln w="9525">
            <a:noFill/>
            <a:miter lim="800000"/>
            <a:headEnd/>
            <a:tailEnd/>
          </a:ln>
          <a:effectLst/>
        </p:spPr>
        <p:txBody>
          <a:bodyPr wrap="square">
            <a:spAutoFit/>
          </a:bodyPr>
          <a:lstStyle/>
          <a:p>
            <a:pPr algn="r" eaLnBrk="0" hangingPunct="0">
              <a:lnSpc>
                <a:spcPct val="80000"/>
              </a:lnSpc>
              <a:spcBef>
                <a:spcPct val="25000"/>
              </a:spcBef>
            </a:pPr>
            <a:r>
              <a:rPr lang="en-US" sz="1400" b="1" dirty="0">
                <a:solidFill>
                  <a:schemeClr val="tx1"/>
                </a:solidFill>
                <a:latin typeface="Arial" pitchFamily="34" charset="0"/>
                <a:cs typeface="Arial" pitchFamily="34" charset="0"/>
              </a:rPr>
              <a:t> $2,00</a:t>
            </a:r>
            <a:r>
              <a:rPr lang="en-US" sz="1400" b="1" dirty="0">
                <a:latin typeface="Arial" pitchFamily="34" charset="0"/>
                <a:cs typeface="Arial" pitchFamily="34" charset="0"/>
              </a:rPr>
              <a:t>0</a:t>
            </a:r>
            <a:r>
              <a:rPr lang="en-US" sz="1400" b="1" dirty="0">
                <a:solidFill>
                  <a:schemeClr val="tx1"/>
                </a:solidFill>
                <a:latin typeface="Arial" pitchFamily="34" charset="0"/>
                <a:cs typeface="Arial" pitchFamily="34" charset="0"/>
              </a:rPr>
              <a:t>,000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u="sng" dirty="0">
                <a:solidFill>
                  <a:schemeClr val="accent6">
                    <a:lumMod val="75000"/>
                  </a:schemeClr>
                </a:solidFill>
                <a:latin typeface="Arial" pitchFamily="34" charset="0"/>
                <a:cs typeface="Arial" pitchFamily="34" charset="0"/>
              </a:rPr>
              <a:t>- 1,734,000</a:t>
            </a:r>
          </a:p>
          <a:p>
            <a:pPr algn="r" eaLnBrk="0" hangingPunct="0">
              <a:lnSpc>
                <a:spcPct val="80000"/>
              </a:lnSpc>
              <a:spcBef>
                <a:spcPct val="25000"/>
              </a:spcBef>
            </a:pPr>
            <a:r>
              <a:rPr lang="en-US" sz="1400" b="1" dirty="0">
                <a:solidFill>
                  <a:schemeClr val="accent6">
                    <a:lumMod val="75000"/>
                  </a:schemeClr>
                </a:solidFill>
                <a:latin typeface="Arial" pitchFamily="34" charset="0"/>
                <a:cs typeface="Arial" pitchFamily="34" charset="0"/>
              </a:rPr>
              <a:t> </a:t>
            </a:r>
            <a:r>
              <a:rPr lang="en-US" sz="1400" b="1" dirty="0">
                <a:solidFill>
                  <a:srgbClr val="0070C0"/>
                </a:solidFill>
                <a:latin typeface="Arial" pitchFamily="34" charset="0"/>
                <a:cs typeface="Arial" pitchFamily="34" charset="0"/>
              </a:rPr>
              <a:t>266,000</a:t>
            </a:r>
          </a:p>
        </p:txBody>
      </p:sp>
      <p:grpSp>
        <p:nvGrpSpPr>
          <p:cNvPr id="353" name="Group 352"/>
          <p:cNvGrpSpPr/>
          <p:nvPr/>
        </p:nvGrpSpPr>
        <p:grpSpPr>
          <a:xfrm>
            <a:off x="4709758" y="3048000"/>
            <a:ext cx="5043842" cy="2514600"/>
            <a:chOff x="4709758" y="3048000"/>
            <a:chExt cx="5043842" cy="2514600"/>
          </a:xfrm>
        </p:grpSpPr>
        <p:grpSp>
          <p:nvGrpSpPr>
            <p:cNvPr id="354" name="Group 353"/>
            <p:cNvGrpSpPr/>
            <p:nvPr/>
          </p:nvGrpSpPr>
          <p:grpSpPr>
            <a:xfrm>
              <a:off x="4709758" y="3098282"/>
              <a:ext cx="650759" cy="1117768"/>
              <a:chOff x="4709758" y="3098282"/>
              <a:chExt cx="650759" cy="1117768"/>
            </a:xfrm>
          </p:grpSpPr>
          <p:sp>
            <p:nvSpPr>
              <p:cNvPr id="356" name="Rounded Rectangle 355"/>
              <p:cNvSpPr/>
              <p:nvPr/>
            </p:nvSpPr>
            <p:spPr>
              <a:xfrm rot="16200000">
                <a:off x="4484808" y="3340341"/>
                <a:ext cx="1117768" cy="633650"/>
              </a:xfrm>
              <a:prstGeom prst="roundRect">
                <a:avLst>
                  <a:gd name="adj" fmla="val 17840"/>
                </a:avLst>
              </a:prstGeom>
              <a:solidFill>
                <a:srgbClr val="E6E6E6"/>
              </a:solidFill>
              <a:ln w="53975">
                <a:solidFill>
                  <a:srgbClr val="1E449A"/>
                </a:solidFill>
              </a:ln>
              <a:effectLst>
                <a:outerShdw blurRad="50800" dist="38100" dir="2700000" algn="tl" rotWithShape="0">
                  <a:prstClr val="black">
                    <a:alpha val="40000"/>
                  </a:prstClr>
                </a:outerShdw>
              </a:effectLst>
              <a:scene3d>
                <a:camera prst="orthographicFront"/>
                <a:lightRig rig="threePt" dir="t"/>
              </a:scene3d>
              <a:sp3d>
                <a:bevelT w="133350" h="1143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7" name="TextBox 356"/>
              <p:cNvSpPr txBox="1"/>
              <p:nvPr/>
            </p:nvSpPr>
            <p:spPr>
              <a:xfrm rot="16200000">
                <a:off x="4368345" y="3503277"/>
                <a:ext cx="990604" cy="307777"/>
              </a:xfrm>
              <a:prstGeom prst="rect">
                <a:avLst/>
              </a:prstGeom>
              <a:noFill/>
            </p:spPr>
            <p:txBody>
              <a:bodyPr wrap="square" rtlCol="0">
                <a:spAutoFit/>
              </a:bodyPr>
              <a:lstStyle/>
              <a:p>
                <a:pPr algn="ctr"/>
                <a:r>
                  <a:rPr lang="en-US" sz="1400" dirty="0">
                    <a:solidFill>
                      <a:srgbClr val="1E449A"/>
                    </a:solidFill>
                  </a:rPr>
                  <a:t>Building A</a:t>
                </a:r>
              </a:p>
            </p:txBody>
          </p:sp>
        </p:grpSp>
        <p:sp>
          <p:nvSpPr>
            <p:cNvPr id="355" name="Rounded Rectangle 354"/>
            <p:cNvSpPr/>
            <p:nvPr/>
          </p:nvSpPr>
          <p:spPr>
            <a:xfrm>
              <a:off x="5029200" y="3048000"/>
              <a:ext cx="4724400" cy="2514600"/>
            </a:xfrm>
            <a:prstGeom prst="roundRect">
              <a:avLst>
                <a:gd name="adj" fmla="val 4928"/>
              </a:avLst>
            </a:prstGeom>
            <a:solidFill>
              <a:schemeClr val="bg1"/>
            </a:solidFill>
            <a:ln w="88900">
              <a:solidFill>
                <a:srgbClr val="1E449A"/>
              </a:solidFill>
            </a:ln>
            <a:effectLst>
              <a:outerShdw blurRad="50800" dist="38100" dir="2700000" algn="tl" rotWithShape="0">
                <a:prstClr val="black">
                  <a:alpha val="40000"/>
                </a:prstClr>
              </a:outerShdw>
            </a:effectLst>
            <a:scene3d>
              <a:camera prst="orthographicFront"/>
              <a:lightRig rig="threePt" dir="t"/>
            </a:scene3d>
            <a:sp3d>
              <a:bevelT w="247650" h="139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0" name="Rectangle 50"/>
          <p:cNvSpPr>
            <a:spLocks noChangeArrowheads="1"/>
          </p:cNvSpPr>
          <p:nvPr/>
        </p:nvSpPr>
        <p:spPr bwMode="auto">
          <a:xfrm>
            <a:off x="5410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21" name="Rectangle 120"/>
          <p:cNvSpPr>
            <a:spLocks noChangeArrowheads="1"/>
          </p:cNvSpPr>
          <p:nvPr/>
        </p:nvSpPr>
        <p:spPr bwMode="auto">
          <a:xfrm>
            <a:off x="5410200" y="4071256"/>
            <a:ext cx="228600" cy="272143"/>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22" name="Rectangle 50"/>
          <p:cNvSpPr>
            <a:spLocks noChangeArrowheads="1"/>
          </p:cNvSpPr>
          <p:nvPr/>
        </p:nvSpPr>
        <p:spPr bwMode="auto">
          <a:xfrm>
            <a:off x="5410200" y="4334517"/>
            <a:ext cx="228600" cy="544285"/>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23" name="Rectangle 50"/>
          <p:cNvSpPr>
            <a:spLocks noChangeArrowheads="1"/>
          </p:cNvSpPr>
          <p:nvPr/>
        </p:nvSpPr>
        <p:spPr bwMode="auto">
          <a:xfrm>
            <a:off x="58674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24" name="Rectangle 50"/>
          <p:cNvSpPr>
            <a:spLocks noChangeArrowheads="1"/>
          </p:cNvSpPr>
          <p:nvPr/>
        </p:nvSpPr>
        <p:spPr bwMode="auto">
          <a:xfrm>
            <a:off x="56388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25" name="Rectangle 50"/>
          <p:cNvSpPr>
            <a:spLocks noChangeArrowheads="1"/>
          </p:cNvSpPr>
          <p:nvPr/>
        </p:nvSpPr>
        <p:spPr bwMode="auto">
          <a:xfrm>
            <a:off x="5638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schemeClr val="accent6">
                  <a:lumMod val="50000"/>
                </a:schemeClr>
              </a:solidFill>
            </a:endParaRPr>
          </a:p>
        </p:txBody>
      </p:sp>
      <p:sp>
        <p:nvSpPr>
          <p:cNvPr id="126" name="Rectangle 50"/>
          <p:cNvSpPr>
            <a:spLocks noChangeArrowheads="1"/>
          </p:cNvSpPr>
          <p:nvPr/>
        </p:nvSpPr>
        <p:spPr bwMode="auto">
          <a:xfrm>
            <a:off x="5867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27" name="Rectangle 50"/>
          <p:cNvSpPr>
            <a:spLocks noChangeArrowheads="1"/>
          </p:cNvSpPr>
          <p:nvPr/>
        </p:nvSpPr>
        <p:spPr bwMode="auto">
          <a:xfrm>
            <a:off x="5410200" y="3735803"/>
            <a:ext cx="228600" cy="1143000"/>
          </a:xfrm>
          <a:prstGeom prst="rect">
            <a:avLst/>
          </a:prstGeom>
          <a:noFill/>
          <a:ln w="22225">
            <a:solidFill>
              <a:schemeClr val="tx1"/>
            </a:solidFill>
            <a:prstDash val="sysDash"/>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28" name="Text Box 54"/>
          <p:cNvSpPr txBox="1">
            <a:spLocks noChangeArrowheads="1"/>
          </p:cNvSpPr>
          <p:nvPr/>
        </p:nvSpPr>
        <p:spPr bwMode="auto">
          <a:xfrm rot="16200000">
            <a:off x="5410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29" name="Text Box 54"/>
          <p:cNvSpPr txBox="1">
            <a:spLocks noChangeArrowheads="1"/>
          </p:cNvSpPr>
          <p:nvPr/>
        </p:nvSpPr>
        <p:spPr bwMode="auto">
          <a:xfrm rot="16200000">
            <a:off x="5638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30" name="Text Box 54"/>
          <p:cNvSpPr txBox="1">
            <a:spLocks noChangeArrowheads="1"/>
          </p:cNvSpPr>
          <p:nvPr/>
        </p:nvSpPr>
        <p:spPr bwMode="auto">
          <a:xfrm rot="16200000">
            <a:off x="54609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131" name="Text Box 54"/>
          <p:cNvSpPr txBox="1">
            <a:spLocks noChangeArrowheads="1"/>
          </p:cNvSpPr>
          <p:nvPr/>
        </p:nvSpPr>
        <p:spPr bwMode="auto">
          <a:xfrm rot="16200000">
            <a:off x="56895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132" name="Text Box 54"/>
          <p:cNvSpPr txBox="1">
            <a:spLocks noChangeArrowheads="1"/>
          </p:cNvSpPr>
          <p:nvPr/>
        </p:nvSpPr>
        <p:spPr bwMode="auto">
          <a:xfrm rot="16200000">
            <a:off x="5167122" y="4478658"/>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C86400"/>
                </a:solidFill>
                <a:latin typeface="Arial" pitchFamily="34" charset="0"/>
                <a:cs typeface="Arial" pitchFamily="34" charset="0"/>
              </a:rPr>
              <a:t>120k</a:t>
            </a:r>
          </a:p>
        </p:txBody>
      </p:sp>
      <p:sp>
        <p:nvSpPr>
          <p:cNvPr id="133" name="Text Box 54"/>
          <p:cNvSpPr txBox="1">
            <a:spLocks noChangeArrowheads="1"/>
          </p:cNvSpPr>
          <p:nvPr/>
        </p:nvSpPr>
        <p:spPr bwMode="auto">
          <a:xfrm rot="16200000">
            <a:off x="5260081" y="4107632"/>
            <a:ext cx="533401" cy="200055"/>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700" b="1" dirty="0">
                <a:solidFill>
                  <a:srgbClr val="2D72C5"/>
                </a:solidFill>
                <a:latin typeface="Arial" pitchFamily="34" charset="0"/>
                <a:cs typeface="Arial" pitchFamily="34" charset="0"/>
              </a:rPr>
              <a:t>60k</a:t>
            </a:r>
          </a:p>
        </p:txBody>
      </p:sp>
      <p:sp>
        <p:nvSpPr>
          <p:cNvPr id="134" name="Rectangle 50"/>
          <p:cNvSpPr>
            <a:spLocks noChangeArrowheads="1"/>
          </p:cNvSpPr>
          <p:nvPr/>
        </p:nvSpPr>
        <p:spPr bwMode="auto">
          <a:xfrm>
            <a:off x="60960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35" name="Rectangle 50"/>
          <p:cNvSpPr>
            <a:spLocks noChangeArrowheads="1"/>
          </p:cNvSpPr>
          <p:nvPr/>
        </p:nvSpPr>
        <p:spPr bwMode="auto">
          <a:xfrm>
            <a:off x="60960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36" name="Rectangle 50"/>
          <p:cNvSpPr>
            <a:spLocks noChangeArrowheads="1"/>
          </p:cNvSpPr>
          <p:nvPr/>
        </p:nvSpPr>
        <p:spPr bwMode="auto">
          <a:xfrm>
            <a:off x="63246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37" name="Rectangle 50"/>
          <p:cNvSpPr>
            <a:spLocks noChangeArrowheads="1"/>
          </p:cNvSpPr>
          <p:nvPr/>
        </p:nvSpPr>
        <p:spPr bwMode="auto">
          <a:xfrm>
            <a:off x="63246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38" name="Rectangle 50"/>
          <p:cNvSpPr>
            <a:spLocks noChangeArrowheads="1"/>
          </p:cNvSpPr>
          <p:nvPr/>
        </p:nvSpPr>
        <p:spPr bwMode="auto">
          <a:xfrm>
            <a:off x="65532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39" name="Rectangle 50"/>
          <p:cNvSpPr>
            <a:spLocks noChangeArrowheads="1"/>
          </p:cNvSpPr>
          <p:nvPr/>
        </p:nvSpPr>
        <p:spPr bwMode="auto">
          <a:xfrm>
            <a:off x="65532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40" name="Rectangle 50"/>
          <p:cNvSpPr>
            <a:spLocks noChangeArrowheads="1"/>
          </p:cNvSpPr>
          <p:nvPr/>
        </p:nvSpPr>
        <p:spPr bwMode="auto">
          <a:xfrm>
            <a:off x="67818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41" name="Rectangle 50"/>
          <p:cNvSpPr>
            <a:spLocks noChangeArrowheads="1"/>
          </p:cNvSpPr>
          <p:nvPr/>
        </p:nvSpPr>
        <p:spPr bwMode="auto">
          <a:xfrm>
            <a:off x="67818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42" name="Rectangle 50"/>
          <p:cNvSpPr>
            <a:spLocks noChangeArrowheads="1"/>
          </p:cNvSpPr>
          <p:nvPr/>
        </p:nvSpPr>
        <p:spPr bwMode="auto">
          <a:xfrm>
            <a:off x="70104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43" name="Rectangle 50"/>
          <p:cNvSpPr>
            <a:spLocks noChangeArrowheads="1"/>
          </p:cNvSpPr>
          <p:nvPr/>
        </p:nvSpPr>
        <p:spPr bwMode="auto">
          <a:xfrm>
            <a:off x="70104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44" name="Rectangle 50"/>
          <p:cNvSpPr>
            <a:spLocks noChangeArrowheads="1"/>
          </p:cNvSpPr>
          <p:nvPr/>
        </p:nvSpPr>
        <p:spPr bwMode="auto">
          <a:xfrm>
            <a:off x="7239000" y="3733799"/>
            <a:ext cx="228600" cy="381000"/>
          </a:xfrm>
          <a:prstGeom prst="rect">
            <a:avLst/>
          </a:prstGeom>
          <a:solidFill>
            <a:srgbClr val="99CCFF"/>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45" name="Rectangle 50"/>
          <p:cNvSpPr>
            <a:spLocks noChangeArrowheads="1"/>
          </p:cNvSpPr>
          <p:nvPr/>
        </p:nvSpPr>
        <p:spPr bwMode="auto">
          <a:xfrm>
            <a:off x="7239000" y="4114799"/>
            <a:ext cx="228600" cy="762000"/>
          </a:xfrm>
          <a:prstGeom prst="rect">
            <a:avLst/>
          </a:prstGeom>
          <a:solidFill>
            <a:srgbClr val="FEB462"/>
          </a:solidFill>
          <a:ln w="22225">
            <a:solidFill>
              <a:schemeClr val="tx1"/>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146" name="Text Box 54"/>
          <p:cNvSpPr txBox="1">
            <a:spLocks noChangeArrowheads="1"/>
          </p:cNvSpPr>
          <p:nvPr/>
        </p:nvSpPr>
        <p:spPr bwMode="auto">
          <a:xfrm rot="16200000">
            <a:off x="5867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47" name="Text Box 54"/>
          <p:cNvSpPr txBox="1">
            <a:spLocks noChangeArrowheads="1"/>
          </p:cNvSpPr>
          <p:nvPr/>
        </p:nvSpPr>
        <p:spPr bwMode="auto">
          <a:xfrm rot="16200000">
            <a:off x="6095937" y="4343464"/>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48" name="Text Box 54"/>
          <p:cNvSpPr txBox="1">
            <a:spLocks noChangeArrowheads="1"/>
          </p:cNvSpPr>
          <p:nvPr/>
        </p:nvSpPr>
        <p:spPr bwMode="auto">
          <a:xfrm rot="16200000">
            <a:off x="63245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49" name="Text Box 54"/>
          <p:cNvSpPr txBox="1">
            <a:spLocks noChangeArrowheads="1"/>
          </p:cNvSpPr>
          <p:nvPr/>
        </p:nvSpPr>
        <p:spPr bwMode="auto">
          <a:xfrm rot="16200000">
            <a:off x="67817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50" name="Text Box 54"/>
          <p:cNvSpPr txBox="1">
            <a:spLocks noChangeArrowheads="1"/>
          </p:cNvSpPr>
          <p:nvPr/>
        </p:nvSpPr>
        <p:spPr bwMode="auto">
          <a:xfrm rot="16200000">
            <a:off x="65531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51" name="Text Box 54"/>
          <p:cNvSpPr txBox="1">
            <a:spLocks noChangeArrowheads="1"/>
          </p:cNvSpPr>
          <p:nvPr/>
        </p:nvSpPr>
        <p:spPr bwMode="auto">
          <a:xfrm rot="16200000">
            <a:off x="7010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rgbClr val="C86400"/>
                </a:solidFill>
                <a:latin typeface="Arial" pitchFamily="34" charset="0"/>
                <a:cs typeface="Arial" pitchFamily="34" charset="0"/>
              </a:rPr>
              <a:t>160k</a:t>
            </a:r>
          </a:p>
        </p:txBody>
      </p:sp>
      <p:sp>
        <p:nvSpPr>
          <p:cNvPr id="152" name="Text Box 54"/>
          <p:cNvSpPr txBox="1">
            <a:spLocks noChangeArrowheads="1"/>
          </p:cNvSpPr>
          <p:nvPr/>
        </p:nvSpPr>
        <p:spPr bwMode="auto">
          <a:xfrm rot="16200000">
            <a:off x="5918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153" name="Text Box 54"/>
          <p:cNvSpPr txBox="1">
            <a:spLocks noChangeArrowheads="1"/>
          </p:cNvSpPr>
          <p:nvPr/>
        </p:nvSpPr>
        <p:spPr bwMode="auto">
          <a:xfrm rot="16200000">
            <a:off x="61467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154" name="Text Box 54"/>
          <p:cNvSpPr txBox="1">
            <a:spLocks noChangeArrowheads="1"/>
          </p:cNvSpPr>
          <p:nvPr/>
        </p:nvSpPr>
        <p:spPr bwMode="auto">
          <a:xfrm rot="16200000">
            <a:off x="63753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155" name="Text Box 54"/>
          <p:cNvSpPr txBox="1">
            <a:spLocks noChangeArrowheads="1"/>
          </p:cNvSpPr>
          <p:nvPr/>
        </p:nvSpPr>
        <p:spPr bwMode="auto">
          <a:xfrm rot="16200000">
            <a:off x="66039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156" name="Text Box 54"/>
          <p:cNvSpPr txBox="1">
            <a:spLocks noChangeArrowheads="1"/>
          </p:cNvSpPr>
          <p:nvPr/>
        </p:nvSpPr>
        <p:spPr bwMode="auto">
          <a:xfrm rot="16200000">
            <a:off x="68325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sp>
        <p:nvSpPr>
          <p:cNvPr id="157" name="Text Box 54"/>
          <p:cNvSpPr txBox="1">
            <a:spLocks noChangeArrowheads="1"/>
          </p:cNvSpPr>
          <p:nvPr/>
        </p:nvSpPr>
        <p:spPr bwMode="auto">
          <a:xfrm rot="16200000">
            <a:off x="7061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rgbClr val="2D72C5"/>
                </a:solidFill>
                <a:latin typeface="Arial" pitchFamily="34" charset="0"/>
                <a:cs typeface="Arial" pitchFamily="34" charset="0"/>
              </a:rPr>
              <a:t>80k</a:t>
            </a:r>
          </a:p>
        </p:txBody>
      </p:sp>
      <p:grpSp>
        <p:nvGrpSpPr>
          <p:cNvPr id="325" name="Group 324"/>
          <p:cNvGrpSpPr/>
          <p:nvPr/>
        </p:nvGrpSpPr>
        <p:grpSpPr>
          <a:xfrm>
            <a:off x="7469500" y="3626062"/>
            <a:ext cx="253916" cy="1250737"/>
            <a:chOff x="6096000" y="3626062"/>
            <a:chExt cx="253916" cy="1250737"/>
          </a:xfrm>
        </p:grpSpPr>
        <p:sp>
          <p:nvSpPr>
            <p:cNvPr id="330" name="Rectangle 50"/>
            <p:cNvSpPr>
              <a:spLocks noChangeArrowheads="1"/>
            </p:cNvSpPr>
            <p:nvPr/>
          </p:nvSpPr>
          <p:spPr bwMode="auto">
            <a:xfrm>
              <a:off x="6096000" y="3733799"/>
              <a:ext cx="228600" cy="381000"/>
            </a:xfrm>
            <a:prstGeom prst="rect">
              <a:avLst/>
            </a:prstGeom>
            <a:solidFill>
              <a:schemeClr val="bg1">
                <a:lumMod val="75000"/>
                <a:alpha val="65000"/>
              </a:schemeClr>
            </a:solidFill>
            <a:ln w="22225">
              <a:solidFill>
                <a:schemeClr val="tx1">
                  <a:lumMod val="65000"/>
                  <a:lumOff val="35000"/>
                  <a:alpha val="60000"/>
                </a:schemeClr>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333" name="Rectangle 50"/>
            <p:cNvSpPr>
              <a:spLocks noChangeArrowheads="1"/>
            </p:cNvSpPr>
            <p:nvPr/>
          </p:nvSpPr>
          <p:spPr bwMode="auto">
            <a:xfrm>
              <a:off x="6096000" y="4114799"/>
              <a:ext cx="228600" cy="762000"/>
            </a:xfrm>
            <a:prstGeom prst="rect">
              <a:avLst/>
            </a:prstGeom>
            <a:solidFill>
              <a:schemeClr val="bg1">
                <a:lumMod val="75000"/>
                <a:alpha val="65000"/>
              </a:schemeClr>
            </a:solidFill>
            <a:ln w="22225">
              <a:solidFill>
                <a:schemeClr val="tx1">
                  <a:lumMod val="65000"/>
                  <a:lumOff val="35000"/>
                  <a:alpha val="60000"/>
                </a:schemeClr>
              </a:solidFill>
              <a:miter lim="800000"/>
              <a:headEnd/>
              <a:tailEnd/>
            </a:ln>
          </p:spPr>
          <p:txBody>
            <a:bodyPr wrap="none" anchor="ctr"/>
            <a:lstStyle/>
            <a:p>
              <a:pPr algn="ctr" fontAlgn="base">
                <a:spcBef>
                  <a:spcPct val="0"/>
                </a:spcBef>
                <a:spcAft>
                  <a:spcPct val="0"/>
                </a:spcAft>
              </a:pPr>
              <a:endParaRPr lang="en-US" dirty="0">
                <a:solidFill>
                  <a:prstClr val="black"/>
                </a:solidFill>
              </a:endParaRPr>
            </a:p>
          </p:txBody>
        </p:sp>
        <p:sp>
          <p:nvSpPr>
            <p:cNvPr id="334" name="Text Box 54"/>
            <p:cNvSpPr txBox="1">
              <a:spLocks noChangeArrowheads="1"/>
            </p:cNvSpPr>
            <p:nvPr/>
          </p:nvSpPr>
          <p:spPr bwMode="auto">
            <a:xfrm rot="16200000">
              <a:off x="5867337" y="4343463"/>
              <a:ext cx="711242"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schemeClr val="tx1">
                      <a:lumMod val="50000"/>
                      <a:lumOff val="50000"/>
                      <a:alpha val="65000"/>
                    </a:schemeClr>
                  </a:solidFill>
                  <a:latin typeface="Arial" pitchFamily="34" charset="0"/>
                  <a:cs typeface="Arial" pitchFamily="34" charset="0"/>
                </a:rPr>
                <a:t>300k</a:t>
              </a:r>
            </a:p>
          </p:txBody>
        </p:sp>
        <p:sp>
          <p:nvSpPr>
            <p:cNvPr id="335" name="Text Box 54"/>
            <p:cNvSpPr txBox="1">
              <a:spLocks noChangeArrowheads="1"/>
            </p:cNvSpPr>
            <p:nvPr/>
          </p:nvSpPr>
          <p:spPr bwMode="auto">
            <a:xfrm rot="16200000">
              <a:off x="5918158" y="3803904"/>
              <a:ext cx="609600" cy="253916"/>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00" b="1" dirty="0">
                  <a:solidFill>
                    <a:schemeClr val="tx1">
                      <a:lumMod val="50000"/>
                      <a:lumOff val="50000"/>
                      <a:alpha val="65000"/>
                    </a:schemeClr>
                  </a:solidFill>
                  <a:latin typeface="Arial" pitchFamily="34" charset="0"/>
                  <a:cs typeface="Arial" pitchFamily="34" charset="0"/>
                </a:rPr>
                <a:t>80k</a:t>
              </a:r>
            </a:p>
          </p:txBody>
        </p:sp>
      </p:grpSp>
      <p:sp>
        <p:nvSpPr>
          <p:cNvPr id="158" name="Rectangle 157"/>
          <p:cNvSpPr/>
          <p:nvPr/>
        </p:nvSpPr>
        <p:spPr>
          <a:xfrm>
            <a:off x="7346592" y="3886200"/>
            <a:ext cx="457200" cy="728340"/>
          </a:xfrm>
          <a:prstGeom prst="rect">
            <a:avLst/>
          </a:prstGeom>
          <a:noFill/>
        </p:spPr>
        <p:txBody>
          <a:bodyPr wrap="none" lIns="91440" tIns="45720" rIns="91440" bIns="45720">
            <a:noAutofit/>
            <a:scene3d>
              <a:camera prst="orthographicFront">
                <a:rot lat="0" lon="0" rev="0"/>
              </a:camera>
              <a:lightRig rig="threePt" dir="t"/>
            </a:scene3d>
            <a:sp3d>
              <a:bevelT w="0" h="0"/>
              <a:extrusionClr>
                <a:srgbClr val="00B050"/>
              </a:extrusionClr>
            </a:sp3d>
          </a:bodyPr>
          <a:lstStyle/>
          <a:p>
            <a:pPr algn="ctr" fontAlgn="base">
              <a:spcBef>
                <a:spcPct val="0"/>
              </a:spcBef>
              <a:spcAft>
                <a:spcPct val="0"/>
              </a:spcAft>
            </a:pPr>
            <a:r>
              <a:rPr lang="en-US" sz="5400" b="1" spc="-300" dirty="0">
                <a:ln w="12700" cmpd="sng">
                  <a:solidFill>
                    <a:srgbClr val="540800"/>
                  </a:solidFill>
                  <a:prstDash val="solid"/>
                  <a:miter lim="800000"/>
                </a:ln>
                <a:gradFill rotWithShape="1">
                  <a:gsLst>
                    <a:gs pos="0">
                      <a:srgbClr val="FF0000"/>
                    </a:gs>
                    <a:gs pos="35000">
                      <a:srgbClr val="FF4343"/>
                    </a:gs>
                    <a:gs pos="50000">
                      <a:srgbClr val="FF4343"/>
                    </a:gs>
                    <a:gs pos="80000">
                      <a:srgbClr val="FF0000"/>
                    </a:gs>
                    <a:gs pos="100000">
                      <a:srgbClr val="FF0000"/>
                    </a:gs>
                  </a:gsLst>
                  <a:lin ang="5400000"/>
                </a:gradFill>
                <a:effectLst>
                  <a:outerShdw blurRad="38100" dist="25400" dir="1800000" algn="tl" rotWithShape="0">
                    <a:prstClr val="black">
                      <a:alpha val="75000"/>
                    </a:prstClr>
                  </a:outerShdw>
                </a:effectLst>
                <a:latin typeface="Century Schoolbook" pitchFamily="18" charset="0"/>
              </a:rPr>
              <a:t>!</a:t>
            </a:r>
          </a:p>
        </p:txBody>
      </p:sp>
      <p:grpSp>
        <p:nvGrpSpPr>
          <p:cNvPr id="159" name="Group 579"/>
          <p:cNvGrpSpPr/>
          <p:nvPr/>
        </p:nvGrpSpPr>
        <p:grpSpPr>
          <a:xfrm>
            <a:off x="5257800" y="4876799"/>
            <a:ext cx="4040580" cy="502553"/>
            <a:chOff x="4485903" y="5896098"/>
            <a:chExt cx="4040580" cy="502553"/>
          </a:xfrm>
        </p:grpSpPr>
        <p:sp>
          <p:nvSpPr>
            <p:cNvPr id="160" name="Text Box 35"/>
            <p:cNvSpPr txBox="1">
              <a:spLocks noChangeArrowheads="1"/>
            </p:cNvSpPr>
            <p:nvPr/>
          </p:nvSpPr>
          <p:spPr bwMode="auto">
            <a:xfrm>
              <a:off x="6638902"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10</a:t>
              </a:r>
            </a:p>
          </p:txBody>
        </p:sp>
        <p:sp>
          <p:nvSpPr>
            <p:cNvPr id="161" name="Text Box 37"/>
            <p:cNvSpPr txBox="1">
              <a:spLocks noChangeArrowheads="1"/>
            </p:cNvSpPr>
            <p:nvPr/>
          </p:nvSpPr>
          <p:spPr bwMode="auto">
            <a:xfrm>
              <a:off x="6411133"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9</a:t>
              </a:r>
            </a:p>
          </p:txBody>
        </p:sp>
        <p:sp>
          <p:nvSpPr>
            <p:cNvPr id="162" name="Text Box 39"/>
            <p:cNvSpPr txBox="1">
              <a:spLocks noChangeArrowheads="1"/>
            </p:cNvSpPr>
            <p:nvPr/>
          </p:nvSpPr>
          <p:spPr bwMode="auto">
            <a:xfrm>
              <a:off x="618336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8</a:t>
              </a:r>
            </a:p>
          </p:txBody>
        </p:sp>
        <p:sp>
          <p:nvSpPr>
            <p:cNvPr id="163" name="Text Box 41"/>
            <p:cNvSpPr txBox="1">
              <a:spLocks noChangeArrowheads="1"/>
            </p:cNvSpPr>
            <p:nvPr/>
          </p:nvSpPr>
          <p:spPr bwMode="auto">
            <a:xfrm>
              <a:off x="595559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7</a:t>
              </a:r>
            </a:p>
          </p:txBody>
        </p:sp>
        <p:sp>
          <p:nvSpPr>
            <p:cNvPr id="164" name="Text Box 43"/>
            <p:cNvSpPr txBox="1">
              <a:spLocks noChangeArrowheads="1"/>
            </p:cNvSpPr>
            <p:nvPr/>
          </p:nvSpPr>
          <p:spPr bwMode="auto">
            <a:xfrm>
              <a:off x="5727826"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6</a:t>
              </a:r>
            </a:p>
          </p:txBody>
        </p:sp>
        <p:sp>
          <p:nvSpPr>
            <p:cNvPr id="165" name="Text Box 45"/>
            <p:cNvSpPr txBox="1">
              <a:spLocks noChangeArrowheads="1"/>
            </p:cNvSpPr>
            <p:nvPr/>
          </p:nvSpPr>
          <p:spPr bwMode="auto">
            <a:xfrm>
              <a:off x="5500057"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5</a:t>
              </a:r>
            </a:p>
          </p:txBody>
        </p:sp>
        <p:sp>
          <p:nvSpPr>
            <p:cNvPr id="166" name="Text Box 47"/>
            <p:cNvSpPr txBox="1">
              <a:spLocks noChangeArrowheads="1"/>
            </p:cNvSpPr>
            <p:nvPr/>
          </p:nvSpPr>
          <p:spPr bwMode="auto">
            <a:xfrm>
              <a:off x="5272288" y="5911237"/>
              <a:ext cx="342900" cy="283464"/>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4</a:t>
              </a:r>
            </a:p>
          </p:txBody>
        </p:sp>
        <p:sp>
          <p:nvSpPr>
            <p:cNvPr id="167" name="Text Box 49"/>
            <p:cNvSpPr txBox="1">
              <a:spLocks noChangeArrowheads="1"/>
            </p:cNvSpPr>
            <p:nvPr/>
          </p:nvSpPr>
          <p:spPr bwMode="auto">
            <a:xfrm>
              <a:off x="504368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3</a:t>
              </a:r>
            </a:p>
          </p:txBody>
        </p:sp>
        <p:sp>
          <p:nvSpPr>
            <p:cNvPr id="168" name="Text Box 51"/>
            <p:cNvSpPr txBox="1">
              <a:spLocks noChangeArrowheads="1"/>
            </p:cNvSpPr>
            <p:nvPr/>
          </p:nvSpPr>
          <p:spPr bwMode="auto">
            <a:xfrm>
              <a:off x="4804855"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2</a:t>
              </a:r>
            </a:p>
          </p:txBody>
        </p:sp>
        <p:sp>
          <p:nvSpPr>
            <p:cNvPr id="169" name="Text Box 53"/>
            <p:cNvSpPr txBox="1">
              <a:spLocks noChangeArrowheads="1"/>
            </p:cNvSpPr>
            <p:nvPr/>
          </p:nvSpPr>
          <p:spPr bwMode="auto">
            <a:xfrm>
              <a:off x="6866671"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11</a:t>
              </a:r>
            </a:p>
          </p:txBody>
        </p:sp>
        <p:sp>
          <p:nvSpPr>
            <p:cNvPr id="170" name="Text Box 54"/>
            <p:cNvSpPr txBox="1">
              <a:spLocks noChangeArrowheads="1"/>
            </p:cNvSpPr>
            <p:nvPr/>
          </p:nvSpPr>
          <p:spPr bwMode="auto">
            <a:xfrm>
              <a:off x="45773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a:t>
              </a:r>
            </a:p>
          </p:txBody>
        </p:sp>
        <p:sp>
          <p:nvSpPr>
            <p:cNvPr id="171" name="TextBox 170"/>
            <p:cNvSpPr txBox="1"/>
            <p:nvPr/>
          </p:nvSpPr>
          <p:spPr>
            <a:xfrm>
              <a:off x="6009904" y="6121651"/>
              <a:ext cx="685800" cy="277000"/>
            </a:xfrm>
            <a:prstGeom prst="rect">
              <a:avLst/>
            </a:prstGeom>
            <a:noFill/>
          </p:spPr>
          <p:txBody>
            <a:bodyPr wrap="square" rtlCol="0">
              <a:spAutoFit/>
            </a:bodyPr>
            <a:lstStyle/>
            <a:p>
              <a:pPr algn="ctr" fontAlgn="base">
                <a:spcBef>
                  <a:spcPct val="0"/>
                </a:spcBef>
                <a:spcAft>
                  <a:spcPct val="0"/>
                </a:spcAft>
              </a:pPr>
              <a:r>
                <a:rPr lang="en-US" sz="1200" b="1" dirty="0">
                  <a:solidFill>
                    <a:prstClr val="black"/>
                  </a:solidFill>
                  <a:latin typeface="Arial" pitchFamily="34" charset="0"/>
                  <a:cs typeface="Arial" pitchFamily="34" charset="0"/>
                </a:rPr>
                <a:t>Year</a:t>
              </a:r>
            </a:p>
          </p:txBody>
        </p:sp>
        <p:sp>
          <p:nvSpPr>
            <p:cNvPr id="172" name="Text Box 53"/>
            <p:cNvSpPr txBox="1">
              <a:spLocks noChangeArrowheads="1"/>
            </p:cNvSpPr>
            <p:nvPr/>
          </p:nvSpPr>
          <p:spPr bwMode="auto">
            <a:xfrm>
              <a:off x="7094440"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12</a:t>
              </a:r>
            </a:p>
          </p:txBody>
        </p:sp>
        <p:sp>
          <p:nvSpPr>
            <p:cNvPr id="173" name="Text Box 53"/>
            <p:cNvSpPr txBox="1">
              <a:spLocks noChangeArrowheads="1"/>
            </p:cNvSpPr>
            <p:nvPr/>
          </p:nvSpPr>
          <p:spPr bwMode="auto">
            <a:xfrm>
              <a:off x="7322209"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13</a:t>
              </a:r>
            </a:p>
          </p:txBody>
        </p:sp>
        <p:sp>
          <p:nvSpPr>
            <p:cNvPr id="174" name="Text Box 53"/>
            <p:cNvSpPr txBox="1">
              <a:spLocks noChangeArrowheads="1"/>
            </p:cNvSpPr>
            <p:nvPr/>
          </p:nvSpPr>
          <p:spPr bwMode="auto">
            <a:xfrm>
              <a:off x="7549978"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14</a:t>
              </a:r>
            </a:p>
          </p:txBody>
        </p:sp>
        <p:sp>
          <p:nvSpPr>
            <p:cNvPr id="175" name="Text Box 53"/>
            <p:cNvSpPr txBox="1">
              <a:spLocks noChangeArrowheads="1"/>
            </p:cNvSpPr>
            <p:nvPr/>
          </p:nvSpPr>
          <p:spPr bwMode="auto">
            <a:xfrm>
              <a:off x="7777744" y="5911237"/>
              <a:ext cx="342900" cy="261610"/>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1050" b="1" dirty="0">
                  <a:solidFill>
                    <a:prstClr val="black"/>
                  </a:solidFill>
                  <a:latin typeface="Arial" pitchFamily="34" charset="0"/>
                  <a:cs typeface="Arial" pitchFamily="34" charset="0"/>
                </a:rPr>
                <a:t>15</a:t>
              </a:r>
            </a:p>
          </p:txBody>
        </p:sp>
        <p:sp>
          <p:nvSpPr>
            <p:cNvPr id="176" name="Line 55"/>
            <p:cNvSpPr>
              <a:spLocks noChangeShapeType="1"/>
            </p:cNvSpPr>
            <p:nvPr/>
          </p:nvSpPr>
          <p:spPr bwMode="auto">
            <a:xfrm>
              <a:off x="4485903" y="5896098"/>
              <a:ext cx="4040580" cy="0"/>
            </a:xfrm>
            <a:prstGeom prst="line">
              <a:avLst/>
            </a:prstGeom>
            <a:noFill/>
            <a:ln w="69850">
              <a:solidFill>
                <a:schemeClr val="tx1"/>
              </a:solidFill>
              <a:round/>
              <a:headEnd/>
              <a:tailEnd/>
            </a:ln>
          </p:spPr>
          <p:txBody>
            <a:bodyPr/>
            <a:lstStyle/>
            <a:p>
              <a:pPr algn="ctr" fontAlgn="base">
                <a:spcBef>
                  <a:spcPct val="0"/>
                </a:spcBef>
                <a:spcAft>
                  <a:spcPct val="0"/>
                </a:spcAft>
              </a:pPr>
              <a:endParaRPr lang="en-US" sz="1100" dirty="0">
                <a:solidFill>
                  <a:prstClr val="black"/>
                </a:solidFill>
                <a:latin typeface="Arial" pitchFamily="34" charset="0"/>
                <a:cs typeface="Arial" pitchFamily="34" charset="0"/>
              </a:endParaRPr>
            </a:p>
          </p:txBody>
        </p:sp>
      </p:grpSp>
      <p:sp>
        <p:nvSpPr>
          <p:cNvPr id="177" name="Freeform 176"/>
          <p:cNvSpPr>
            <a:spLocks/>
          </p:cNvSpPr>
          <p:nvPr/>
        </p:nvSpPr>
        <p:spPr>
          <a:xfrm>
            <a:off x="5413248" y="3729037"/>
            <a:ext cx="2057400" cy="612648"/>
          </a:xfrm>
          <a:custGeom>
            <a:avLst/>
            <a:gdLst>
              <a:gd name="connsiteX0" fmla="*/ 0 w 8715375"/>
              <a:gd name="connsiteY0" fmla="*/ 1428750 h 2586037"/>
              <a:gd name="connsiteX1" fmla="*/ 957262 w 8715375"/>
              <a:gd name="connsiteY1" fmla="*/ 1428750 h 2586037"/>
              <a:gd name="connsiteX2" fmla="*/ 971550 w 8715375"/>
              <a:gd name="connsiteY2" fmla="*/ 0 h 2586037"/>
              <a:gd name="connsiteX3" fmla="*/ 8715375 w 8715375"/>
              <a:gd name="connsiteY3" fmla="*/ 0 h 2586037"/>
              <a:gd name="connsiteX4" fmla="*/ 8715375 w 8715375"/>
              <a:gd name="connsiteY4" fmla="*/ 1614487 h 2586037"/>
              <a:gd name="connsiteX5" fmla="*/ 971550 w 8715375"/>
              <a:gd name="connsiteY5" fmla="*/ 1614487 h 2586037"/>
              <a:gd name="connsiteX6" fmla="*/ 971550 w 8715375"/>
              <a:gd name="connsiteY6" fmla="*/ 2586037 h 2586037"/>
              <a:gd name="connsiteX7" fmla="*/ 0 w 8715375"/>
              <a:gd name="connsiteY7" fmla="*/ 2586037 h 2586037"/>
              <a:gd name="connsiteX8" fmla="*/ 0 w 8715375"/>
              <a:gd name="connsiteY8" fmla="*/ 1428750 h 258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5375" h="2586037">
                <a:moveTo>
                  <a:pt x="0" y="1428750"/>
                </a:moveTo>
                <a:lnTo>
                  <a:pt x="957262" y="1428750"/>
                </a:lnTo>
                <a:lnTo>
                  <a:pt x="971550" y="0"/>
                </a:lnTo>
                <a:lnTo>
                  <a:pt x="8715375" y="0"/>
                </a:lnTo>
                <a:lnTo>
                  <a:pt x="8715375" y="1614487"/>
                </a:lnTo>
                <a:lnTo>
                  <a:pt x="971550" y="1614487"/>
                </a:lnTo>
                <a:lnTo>
                  <a:pt x="971550" y="2586037"/>
                </a:lnTo>
                <a:lnTo>
                  <a:pt x="0" y="2586037"/>
                </a:lnTo>
                <a:lnTo>
                  <a:pt x="0" y="1428750"/>
                </a:lnTo>
                <a:close/>
              </a:path>
            </a:pathLst>
          </a:custGeom>
          <a:noFill/>
          <a:ln w="47625">
            <a:solidFill>
              <a:srgbClr val="FEF30E"/>
            </a:solidFill>
            <a:miter lim="800000"/>
            <a:headEnd/>
            <a:tailEnd/>
          </a:ln>
          <a:effectLst>
            <a:glow rad="63500">
              <a:srgbClr val="FEF30E">
                <a:alpha val="40000"/>
              </a:srgbClr>
            </a:glow>
          </a:effectLst>
        </p:spPr>
        <p:txBody>
          <a:bodyPr wrap="none" anchor="ctr"/>
          <a:lstStyle/>
          <a:p>
            <a:pPr algn="ctr" fontAlgn="base">
              <a:spcBef>
                <a:spcPct val="0"/>
              </a:spcBef>
              <a:spcAft>
                <a:spcPct val="0"/>
              </a:spcAft>
            </a:pPr>
            <a:endParaRPr lang="en-US" dirty="0">
              <a:solidFill>
                <a:prstClr val="black"/>
              </a:solidFill>
            </a:endParaRPr>
          </a:p>
        </p:txBody>
      </p:sp>
      <p:sp>
        <p:nvSpPr>
          <p:cNvPr id="2" name="Title 1"/>
          <p:cNvSpPr>
            <a:spLocks noGrp="1"/>
          </p:cNvSpPr>
          <p:nvPr>
            <p:ph type="title" idx="4294967295"/>
          </p:nvPr>
        </p:nvSpPr>
        <p:spPr>
          <a:xfrm>
            <a:off x="0" y="-1390650"/>
            <a:ext cx="8229600" cy="884237"/>
          </a:xfrm>
        </p:spPr>
        <p:txBody>
          <a:bodyPr>
            <a:normAutofit fontScale="90000"/>
          </a:bodyPr>
          <a:lstStyle/>
          <a:p>
            <a:r>
              <a:rPr lang="en-US" dirty="0"/>
              <a:t>Tax Credit Recapture Calculations</a:t>
            </a:r>
          </a:p>
        </p:txBody>
      </p:sp>
      <p:sp>
        <p:nvSpPr>
          <p:cNvPr id="352" name="TextBox 351"/>
          <p:cNvSpPr txBox="1"/>
          <p:nvPr/>
        </p:nvSpPr>
        <p:spPr>
          <a:xfrm>
            <a:off x="5526339" y="3438144"/>
            <a:ext cx="1949106" cy="289310"/>
          </a:xfrm>
          <a:prstGeom prst="rect">
            <a:avLst/>
          </a:prstGeom>
          <a:noFill/>
        </p:spPr>
        <p:txBody>
          <a:bodyPr wrap="square" rtlCol="0">
            <a:spAutoFit/>
          </a:bodyPr>
          <a:lstStyle/>
          <a:p>
            <a:pPr algn="ctr" fontAlgn="base">
              <a:lnSpc>
                <a:spcPct val="80000"/>
              </a:lnSpc>
              <a:spcBef>
                <a:spcPct val="0"/>
              </a:spcBef>
              <a:spcAft>
                <a:spcPct val="0"/>
              </a:spcAft>
            </a:pPr>
            <a:r>
              <a:rPr lang="en-US" sz="1600" b="1" dirty="0">
                <a:solidFill>
                  <a:srgbClr val="FEF30E"/>
                </a:solidFill>
                <a:effectLst>
                  <a:glow rad="101600">
                    <a:schemeClr val="tx1">
                      <a:alpha val="64000"/>
                    </a:schemeClr>
                  </a:glow>
                </a:effectLst>
                <a:latin typeface="Arial" panose="020B0604020202020204" pitchFamily="34" charset="0"/>
                <a:cs typeface="Arial" panose="020B0604020202020204" pitchFamily="34" charset="0"/>
              </a:rPr>
              <a:t>$700K</a:t>
            </a:r>
          </a:p>
        </p:txBody>
      </p:sp>
      <p:sp>
        <p:nvSpPr>
          <p:cNvPr id="3" name="Date Placeholder 2">
            <a:extLst>
              <a:ext uri="{FF2B5EF4-FFF2-40B4-BE49-F238E27FC236}">
                <a16:creationId xmlns:a16="http://schemas.microsoft.com/office/drawing/2014/main" id="{32872BBA-8BBA-9189-0B9A-069423C904B9}"/>
              </a:ext>
            </a:extLst>
          </p:cNvPr>
          <p:cNvSpPr>
            <a:spLocks noGrp="1"/>
          </p:cNvSpPr>
          <p:nvPr>
            <p:ph type="dt" sz="half" idx="2"/>
          </p:nvPr>
        </p:nvSpPr>
        <p:spPr/>
        <p:txBody>
          <a:bodyPr/>
          <a:lstStyle/>
          <a:p>
            <a:r>
              <a:rPr lang="en-US"/>
              <a:t>September 7, 2022</a:t>
            </a:r>
            <a:endParaRPr lang="en-US" dirty="0"/>
          </a:p>
        </p:txBody>
      </p:sp>
      <p:sp>
        <p:nvSpPr>
          <p:cNvPr id="4" name="Footer Placeholder 3">
            <a:extLst>
              <a:ext uri="{FF2B5EF4-FFF2-40B4-BE49-F238E27FC236}">
                <a16:creationId xmlns:a16="http://schemas.microsoft.com/office/drawing/2014/main" id="{C9A0493E-9E88-98B5-7A65-5B03BB29E3A7}"/>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795583023"/>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199" y="1197897"/>
            <a:ext cx="8059057" cy="3016210"/>
          </a:xfrm>
          <a:prstGeom prst="rect">
            <a:avLst/>
          </a:prstGeom>
          <a:noFill/>
        </p:spPr>
        <p:txBody>
          <a:bodyPr wrap="square" rtlCol="0">
            <a:spAutoFit/>
          </a:bodyPr>
          <a:lstStyle/>
          <a:p>
            <a:pPr>
              <a:lnSpc>
                <a:spcPts val="2300"/>
              </a:lnSpc>
              <a:spcBef>
                <a:spcPts val="1800"/>
              </a:spcBef>
            </a:pPr>
            <a:r>
              <a:rPr lang="en-US" sz="2200" dirty="0">
                <a:solidFill>
                  <a:schemeClr val="tx1">
                    <a:lumMod val="75000"/>
                    <a:lumOff val="25000"/>
                  </a:schemeClr>
                </a:solidFill>
                <a:cs typeface="Arial" pitchFamily="34" charset="0"/>
              </a:rPr>
              <a:t>LIHTC Overview</a:t>
            </a:r>
          </a:p>
          <a:p>
            <a:pPr>
              <a:lnSpc>
                <a:spcPts val="2300"/>
              </a:lnSpc>
              <a:spcBef>
                <a:spcPts val="1800"/>
              </a:spcBef>
            </a:pPr>
            <a:r>
              <a:rPr lang="en-US" sz="2200" dirty="0">
                <a:solidFill>
                  <a:schemeClr val="tx1">
                    <a:lumMod val="75000"/>
                    <a:lumOff val="25000"/>
                  </a:schemeClr>
                </a:solidFill>
                <a:cs typeface="Arial" pitchFamily="34" charset="0"/>
              </a:rPr>
              <a:t>Credit Calculation at the Building Level</a:t>
            </a:r>
          </a:p>
          <a:p>
            <a:pPr>
              <a:lnSpc>
                <a:spcPts val="2300"/>
              </a:lnSpc>
              <a:spcBef>
                <a:spcPts val="1800"/>
              </a:spcBef>
            </a:pPr>
            <a:r>
              <a:rPr lang="en-US" sz="2200" dirty="0">
                <a:solidFill>
                  <a:schemeClr val="tx1">
                    <a:lumMod val="75000"/>
                    <a:lumOff val="25000"/>
                  </a:schemeClr>
                </a:solidFill>
                <a:cs typeface="Arial" pitchFamily="34" charset="0"/>
              </a:rPr>
              <a:t>Typical Ownership Structure</a:t>
            </a:r>
          </a:p>
          <a:p>
            <a:pPr>
              <a:lnSpc>
                <a:spcPts val="2300"/>
              </a:lnSpc>
              <a:spcBef>
                <a:spcPts val="1800"/>
              </a:spcBef>
            </a:pPr>
            <a:r>
              <a:rPr lang="en-US" sz="2200" dirty="0">
                <a:solidFill>
                  <a:schemeClr val="tx1">
                    <a:lumMod val="75000"/>
                    <a:lumOff val="25000"/>
                  </a:schemeClr>
                </a:solidFill>
                <a:cs typeface="Arial" pitchFamily="34" charset="0"/>
              </a:rPr>
              <a:t>Development Timeline</a:t>
            </a:r>
          </a:p>
          <a:p>
            <a:pPr>
              <a:lnSpc>
                <a:spcPts val="2300"/>
              </a:lnSpc>
              <a:spcBef>
                <a:spcPts val="1800"/>
              </a:spcBef>
            </a:pPr>
            <a:r>
              <a:rPr lang="en-US" sz="2200" dirty="0">
                <a:solidFill>
                  <a:schemeClr val="tx1">
                    <a:lumMod val="75000"/>
                    <a:lumOff val="25000"/>
                  </a:schemeClr>
                </a:solidFill>
                <a:cs typeface="Arial" pitchFamily="34" charset="0"/>
              </a:rPr>
              <a:t>Minimum Set-Aside, Income Limits, Rent Limits</a:t>
            </a:r>
          </a:p>
          <a:p>
            <a:pPr>
              <a:lnSpc>
                <a:spcPts val="2300"/>
              </a:lnSpc>
              <a:spcBef>
                <a:spcPts val="1800"/>
              </a:spcBef>
            </a:pPr>
            <a:r>
              <a:rPr lang="en-US" sz="2200" dirty="0">
                <a:solidFill>
                  <a:schemeClr val="tx1">
                    <a:lumMod val="75000"/>
                    <a:lumOff val="25000"/>
                  </a:schemeClr>
                </a:solidFill>
                <a:cs typeface="Arial" pitchFamily="34" charset="0"/>
              </a:rPr>
              <a:t>How Credits Are Earned, Claimed, and Recaptured</a:t>
            </a:r>
          </a:p>
        </p:txBody>
      </p:sp>
      <p:sp>
        <p:nvSpPr>
          <p:cNvPr id="2" name="Title 1"/>
          <p:cNvSpPr>
            <a:spLocks noGrp="1"/>
          </p:cNvSpPr>
          <p:nvPr>
            <p:ph type="title"/>
          </p:nvPr>
        </p:nvSpPr>
        <p:spPr>
          <a:xfrm>
            <a:off x="711200" y="0"/>
            <a:ext cx="7975600" cy="952500"/>
          </a:xfrm>
        </p:spPr>
        <p:txBody>
          <a:bodyPr/>
          <a:lstStyle/>
          <a:p>
            <a:pPr algn="l"/>
            <a:r>
              <a:rPr lang="en-US" dirty="0"/>
              <a:t>Outline</a:t>
            </a:r>
          </a:p>
        </p:txBody>
      </p:sp>
      <p:cxnSp>
        <p:nvCxnSpPr>
          <p:cNvPr id="6" name="Straight Connector 5"/>
          <p:cNvCxnSpPr/>
          <p:nvPr/>
        </p:nvCxnSpPr>
        <p:spPr>
          <a:xfrm>
            <a:off x="711200" y="992595"/>
            <a:ext cx="7594600" cy="0"/>
          </a:xfrm>
          <a:prstGeom prst="line">
            <a:avLst/>
          </a:prstGeom>
          <a:ln w="53975">
            <a:solidFill>
              <a:srgbClr val="E6AF00"/>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0374114-A2A5-4DC3-7AA3-CF19B073ADAB}"/>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A04C5FE7-5661-C7F5-6AE6-F1D730925007}"/>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111852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858623-AF07-F288-88F0-E6DAEDA06698}"/>
              </a:ext>
            </a:extLst>
          </p:cNvPr>
          <p:cNvSpPr>
            <a:spLocks noGrp="1"/>
          </p:cNvSpPr>
          <p:nvPr>
            <p:ph idx="1"/>
          </p:nvPr>
        </p:nvSpPr>
        <p:spPr>
          <a:xfrm>
            <a:off x="457200" y="2165683"/>
            <a:ext cx="8229600" cy="4044615"/>
          </a:xfrm>
        </p:spPr>
        <p:txBody>
          <a:bodyPr>
            <a:normAutofit fontScale="92500" lnSpcReduction="10000"/>
          </a:bodyPr>
          <a:lstStyle/>
          <a:p>
            <a:pPr marL="0" indent="0">
              <a:lnSpc>
                <a:spcPct val="120000"/>
              </a:lnSpc>
              <a:buNone/>
            </a:pPr>
            <a:r>
              <a:rPr lang="en-US" sz="1600" dirty="0">
                <a:latin typeface="+mj-lt"/>
              </a:rPr>
              <a:t>Rebecca Darling </a:t>
            </a:r>
            <a:r>
              <a:rPr lang="en-US" sz="1600" dirty="0"/>
              <a:t>is a partner in the metro Atlanta office of Novogradac. Darling has experience in all areas of real estate accounting, with an emphasis in the new markets tax credit (NMTC), historic rehabilitation tax credit (HTC) and affordable housing sectors. She specializes in the audit and taxation of NMTC, HTC and low-income housing tax credit partnerships, including those subject to the auditing requirements of the U.S. Department of Housing and Urban Development. Darling has provided accounting, financial statement audits, tax preparation, and cost certification audits for numerous organizations in the affordable housing industry. She has extensive experience in assisting in the facilitation, review and preparation of NMTC allocation applications. Darling works closely with the Novogradac NMTC Working Group, a membership organization that is highly regarded for its effort in addressing technical programmatic issues surrounding the NMTC industry. She is a contributor to the Novogradac New Markets Tax Credit Handbook and Novogradac Introduction to New Markets Tax Credit booklet. Additionally, she is a frequent speaker at industry events. Darling earned a bachelor’s degree in business administration with a concentration in accounting from Kennesaw State University. She is licensed in Georgia as a certified public accountant.</a:t>
            </a:r>
          </a:p>
        </p:txBody>
      </p:sp>
      <p:sp>
        <p:nvSpPr>
          <p:cNvPr id="3" name="Date Placeholder 2">
            <a:extLst>
              <a:ext uri="{FF2B5EF4-FFF2-40B4-BE49-F238E27FC236}">
                <a16:creationId xmlns:a16="http://schemas.microsoft.com/office/drawing/2014/main" id="{C3160732-AEFD-949E-AEF4-9799566C6BEE}"/>
              </a:ext>
            </a:extLst>
          </p:cNvPr>
          <p:cNvSpPr>
            <a:spLocks noGrp="1"/>
          </p:cNvSpPr>
          <p:nvPr>
            <p:ph type="dt" sz="half" idx="2"/>
          </p:nvPr>
        </p:nvSpPr>
        <p:spPr/>
        <p:txBody>
          <a:bodyPr/>
          <a:lstStyle/>
          <a:p>
            <a:r>
              <a:rPr lang="en-US"/>
              <a:t>September 7, 2022</a:t>
            </a:r>
            <a:endParaRPr lang="en-US" dirty="0"/>
          </a:p>
        </p:txBody>
      </p:sp>
      <p:sp>
        <p:nvSpPr>
          <p:cNvPr id="4" name="Footer Placeholder 3">
            <a:extLst>
              <a:ext uri="{FF2B5EF4-FFF2-40B4-BE49-F238E27FC236}">
                <a16:creationId xmlns:a16="http://schemas.microsoft.com/office/drawing/2014/main" id="{05C9E3F9-D34C-5529-9E07-233AAB9CBFD6}"/>
              </a:ext>
            </a:extLst>
          </p:cNvPr>
          <p:cNvSpPr>
            <a:spLocks noGrp="1"/>
          </p:cNvSpPr>
          <p:nvPr>
            <p:ph type="ftr" sz="quarter" idx="3"/>
          </p:nvPr>
        </p:nvSpPr>
        <p:spPr/>
        <p:txBody>
          <a:bodyPr/>
          <a:lstStyle/>
          <a:p>
            <a:r>
              <a:rPr lang="en-US"/>
              <a:t>www.novoco.com</a:t>
            </a:r>
            <a:endParaRPr lang="en-US" dirty="0"/>
          </a:p>
        </p:txBody>
      </p:sp>
      <p:sp>
        <p:nvSpPr>
          <p:cNvPr id="7" name="Text Placeholder 5">
            <a:extLst>
              <a:ext uri="{FF2B5EF4-FFF2-40B4-BE49-F238E27FC236}">
                <a16:creationId xmlns:a16="http://schemas.microsoft.com/office/drawing/2014/main" id="{23A84A1A-8808-947E-A1D7-F545D6E8EB28}"/>
              </a:ext>
            </a:extLst>
          </p:cNvPr>
          <p:cNvSpPr txBox="1">
            <a:spLocks/>
          </p:cNvSpPr>
          <p:nvPr/>
        </p:nvSpPr>
        <p:spPr>
          <a:xfrm>
            <a:off x="2291276" y="601164"/>
            <a:ext cx="3548050" cy="32927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lang="en-US" sz="2000" kern="1200" baseline="0" dirty="0">
                <a:solidFill>
                  <a:schemeClr val="accent2"/>
                </a:solidFill>
                <a:latin typeface="Franklin Gothic Demi" panose="020B07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7377C"/>
                </a:solidFill>
                <a:effectLst/>
                <a:uLnTx/>
                <a:uFillTx/>
                <a:latin typeface="Franklin Gothic Demi" panose="020B0703020102020204" pitchFamily="34" charset="0"/>
                <a:ea typeface="+mn-ea"/>
                <a:cs typeface="+mn-cs"/>
              </a:rPr>
              <a:t>Rebecca Darling, CPA</a:t>
            </a:r>
          </a:p>
        </p:txBody>
      </p:sp>
      <p:sp>
        <p:nvSpPr>
          <p:cNvPr id="8" name="Text Placeholder 6">
            <a:extLst>
              <a:ext uri="{FF2B5EF4-FFF2-40B4-BE49-F238E27FC236}">
                <a16:creationId xmlns:a16="http://schemas.microsoft.com/office/drawing/2014/main" id="{A02E96A1-654C-6B98-15E3-4BBB94AB9672}"/>
              </a:ext>
            </a:extLst>
          </p:cNvPr>
          <p:cNvSpPr txBox="1">
            <a:spLocks/>
          </p:cNvSpPr>
          <p:nvPr/>
        </p:nvSpPr>
        <p:spPr>
          <a:xfrm>
            <a:off x="2291276" y="967156"/>
            <a:ext cx="2961069" cy="27432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lang="en-US" sz="1600" kern="1200" baseline="0" dirty="0">
                <a:solidFill>
                  <a:schemeClr val="bg1"/>
                </a:solidFill>
                <a:latin typeface="Franklin Gothic Medium" panose="020B06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lumMod val="50000"/>
                  </a:schemeClr>
                </a:solidFill>
                <a:effectLst/>
                <a:uLnTx/>
                <a:uFillTx/>
                <a:latin typeface="Franklin Gothic Medium" panose="020B0603020102020204" pitchFamily="34" charset="0"/>
                <a:ea typeface="+mn-ea"/>
                <a:cs typeface="+mn-cs"/>
              </a:rPr>
              <a:t>Partner, Novogradac</a:t>
            </a:r>
          </a:p>
        </p:txBody>
      </p:sp>
      <p:sp>
        <p:nvSpPr>
          <p:cNvPr id="9" name="Text Placeholder 7">
            <a:extLst>
              <a:ext uri="{FF2B5EF4-FFF2-40B4-BE49-F238E27FC236}">
                <a16:creationId xmlns:a16="http://schemas.microsoft.com/office/drawing/2014/main" id="{04238698-314D-86A9-0783-6BEF69CB263E}"/>
              </a:ext>
            </a:extLst>
          </p:cNvPr>
          <p:cNvSpPr txBox="1">
            <a:spLocks/>
          </p:cNvSpPr>
          <p:nvPr/>
        </p:nvSpPr>
        <p:spPr>
          <a:xfrm>
            <a:off x="2291276" y="1295762"/>
            <a:ext cx="2961069" cy="27432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lang="en-US" sz="1600" kern="1200" baseline="0" dirty="0">
                <a:solidFill>
                  <a:schemeClr val="bg1"/>
                </a:solidFill>
                <a:latin typeface="Franklin Gothic Medium" panose="020B06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chemeClr val="bg1">
                    <a:lumMod val="50000"/>
                  </a:schemeClr>
                </a:solidFill>
                <a:effectLst/>
                <a:uLnTx/>
                <a:uFillTx/>
                <a:latin typeface="Franklin Gothic Medium" panose="020B0603020102020204" pitchFamily="34" charset="0"/>
                <a:ea typeface="+mn-ea"/>
                <a:cs typeface="+mn-cs"/>
              </a:rPr>
              <a:t>rebecca.darling@novoco.com</a:t>
            </a:r>
          </a:p>
        </p:txBody>
      </p:sp>
      <p:pic>
        <p:nvPicPr>
          <p:cNvPr id="10" name="Picture 9" descr="A picture containing person, wall&#10;&#10;Description automatically generated">
            <a:extLst>
              <a:ext uri="{FF2B5EF4-FFF2-40B4-BE49-F238E27FC236}">
                <a16:creationId xmlns:a16="http://schemas.microsoft.com/office/drawing/2014/main" id="{099413B7-8647-0E21-5EC1-E3369170937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55" t="5640" r="10293" b="40343"/>
          <a:stretch/>
        </p:blipFill>
        <p:spPr>
          <a:xfrm>
            <a:off x="568418" y="365554"/>
            <a:ext cx="1554480" cy="1554480"/>
          </a:xfrm>
          <a:prstGeom prst="ellipse">
            <a:avLst/>
          </a:prstGeom>
        </p:spPr>
      </p:pic>
    </p:spTree>
    <p:extLst>
      <p:ext uri="{BB962C8B-B14F-4D97-AF65-F5344CB8AC3E}">
        <p14:creationId xmlns:p14="http://schemas.microsoft.com/office/powerpoint/2010/main" val="237675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E858623-AF07-F288-88F0-E6DAEDA06698}"/>
              </a:ext>
            </a:extLst>
          </p:cNvPr>
          <p:cNvSpPr>
            <a:spLocks noGrp="1"/>
          </p:cNvSpPr>
          <p:nvPr>
            <p:ph idx="1"/>
          </p:nvPr>
        </p:nvSpPr>
        <p:spPr>
          <a:xfrm>
            <a:off x="457200" y="2165683"/>
            <a:ext cx="8229600" cy="4044615"/>
          </a:xfrm>
        </p:spPr>
        <p:txBody>
          <a:bodyPr>
            <a:normAutofit/>
          </a:bodyPr>
          <a:lstStyle/>
          <a:p>
            <a:pPr marL="0" indent="0">
              <a:lnSpc>
                <a:spcPct val="120000"/>
              </a:lnSpc>
              <a:buNone/>
            </a:pPr>
            <a:r>
              <a:rPr lang="en-US" sz="1600" dirty="0">
                <a:latin typeface="+mj-lt"/>
              </a:rPr>
              <a:t>Chris Key </a:t>
            </a:r>
            <a:r>
              <a:rPr lang="en-US" sz="1600" dirty="0"/>
              <a:t>is a partner in the metro Atlanta office of Novogradac. Key has extensive experience in developer consulting with an emphasis in real estate partnership audit, taxation, final cost certification audits, development period special purpose attest engagements and consulting. He is experienced in affordable housing transactions, specializes in the low-income housing tax credit (LIHTC) and has extensive experience in performing LIHTC property compliance testing. Key has worked extensively with equity sponsors specializing in equity fund audit and tax consulting, as well as auditing requirements of the U.S. Department of Housing and Urban Development. He is a frequent speaker at industry conferences and seminars on affordable housing industry topics. Key received his bachelor’s degree in accounting from Anderson University in South Carolina and is a member of the Georgia Society of CPAs. He is licensed in Georgia as a certified public accountant.</a:t>
            </a:r>
          </a:p>
        </p:txBody>
      </p:sp>
      <p:sp>
        <p:nvSpPr>
          <p:cNvPr id="3" name="Date Placeholder 2">
            <a:extLst>
              <a:ext uri="{FF2B5EF4-FFF2-40B4-BE49-F238E27FC236}">
                <a16:creationId xmlns:a16="http://schemas.microsoft.com/office/drawing/2014/main" id="{C3160732-AEFD-949E-AEF4-9799566C6BEE}"/>
              </a:ext>
            </a:extLst>
          </p:cNvPr>
          <p:cNvSpPr>
            <a:spLocks noGrp="1"/>
          </p:cNvSpPr>
          <p:nvPr>
            <p:ph type="dt" sz="half" idx="2"/>
          </p:nvPr>
        </p:nvSpPr>
        <p:spPr/>
        <p:txBody>
          <a:bodyPr/>
          <a:lstStyle/>
          <a:p>
            <a:r>
              <a:rPr lang="en-US"/>
              <a:t>September 7, 2022</a:t>
            </a:r>
            <a:endParaRPr lang="en-US" dirty="0"/>
          </a:p>
        </p:txBody>
      </p:sp>
      <p:sp>
        <p:nvSpPr>
          <p:cNvPr id="4" name="Footer Placeholder 3">
            <a:extLst>
              <a:ext uri="{FF2B5EF4-FFF2-40B4-BE49-F238E27FC236}">
                <a16:creationId xmlns:a16="http://schemas.microsoft.com/office/drawing/2014/main" id="{05C9E3F9-D34C-5529-9E07-233AAB9CBFD6}"/>
              </a:ext>
            </a:extLst>
          </p:cNvPr>
          <p:cNvSpPr>
            <a:spLocks noGrp="1"/>
          </p:cNvSpPr>
          <p:nvPr>
            <p:ph type="ftr" sz="quarter" idx="3"/>
          </p:nvPr>
        </p:nvSpPr>
        <p:spPr/>
        <p:txBody>
          <a:bodyPr/>
          <a:lstStyle/>
          <a:p>
            <a:r>
              <a:rPr lang="en-US"/>
              <a:t>www.novoco.com</a:t>
            </a:r>
            <a:endParaRPr lang="en-US" dirty="0"/>
          </a:p>
        </p:txBody>
      </p:sp>
      <p:sp>
        <p:nvSpPr>
          <p:cNvPr id="7" name="Text Placeholder 5">
            <a:extLst>
              <a:ext uri="{FF2B5EF4-FFF2-40B4-BE49-F238E27FC236}">
                <a16:creationId xmlns:a16="http://schemas.microsoft.com/office/drawing/2014/main" id="{23A84A1A-8808-947E-A1D7-F545D6E8EB28}"/>
              </a:ext>
            </a:extLst>
          </p:cNvPr>
          <p:cNvSpPr txBox="1">
            <a:spLocks/>
          </p:cNvSpPr>
          <p:nvPr/>
        </p:nvSpPr>
        <p:spPr>
          <a:xfrm>
            <a:off x="2291276" y="601164"/>
            <a:ext cx="3548050" cy="32927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lang="en-US" sz="2000" kern="1200" baseline="0" dirty="0">
                <a:solidFill>
                  <a:schemeClr val="accent2"/>
                </a:solidFill>
                <a:latin typeface="Franklin Gothic Demi" panose="020B07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27377C"/>
                </a:solidFill>
                <a:effectLst/>
                <a:uLnTx/>
                <a:uFillTx/>
                <a:latin typeface="Franklin Gothic Demi" panose="020B0703020102020204" pitchFamily="34" charset="0"/>
                <a:ea typeface="+mn-ea"/>
                <a:cs typeface="+mn-cs"/>
              </a:rPr>
              <a:t>Chris Key, CPA</a:t>
            </a:r>
          </a:p>
        </p:txBody>
      </p:sp>
      <p:sp>
        <p:nvSpPr>
          <p:cNvPr id="8" name="Text Placeholder 6">
            <a:extLst>
              <a:ext uri="{FF2B5EF4-FFF2-40B4-BE49-F238E27FC236}">
                <a16:creationId xmlns:a16="http://schemas.microsoft.com/office/drawing/2014/main" id="{A02E96A1-654C-6B98-15E3-4BBB94AB9672}"/>
              </a:ext>
            </a:extLst>
          </p:cNvPr>
          <p:cNvSpPr txBox="1">
            <a:spLocks/>
          </p:cNvSpPr>
          <p:nvPr/>
        </p:nvSpPr>
        <p:spPr>
          <a:xfrm>
            <a:off x="2291276" y="967156"/>
            <a:ext cx="2961069" cy="27432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lang="en-US" sz="1600" kern="1200" baseline="0" dirty="0">
                <a:solidFill>
                  <a:schemeClr val="bg1"/>
                </a:solidFill>
                <a:latin typeface="Franklin Gothic Medium" panose="020B06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chemeClr val="bg1">
                    <a:lumMod val="50000"/>
                  </a:schemeClr>
                </a:solidFill>
                <a:effectLst/>
                <a:uLnTx/>
                <a:uFillTx/>
                <a:latin typeface="Franklin Gothic Medium" panose="020B0603020102020204" pitchFamily="34" charset="0"/>
                <a:ea typeface="+mn-ea"/>
                <a:cs typeface="+mn-cs"/>
              </a:rPr>
              <a:t>Partner, Novogradac</a:t>
            </a:r>
          </a:p>
        </p:txBody>
      </p:sp>
      <p:sp>
        <p:nvSpPr>
          <p:cNvPr id="9" name="Text Placeholder 7">
            <a:extLst>
              <a:ext uri="{FF2B5EF4-FFF2-40B4-BE49-F238E27FC236}">
                <a16:creationId xmlns:a16="http://schemas.microsoft.com/office/drawing/2014/main" id="{04238698-314D-86A9-0783-6BEF69CB263E}"/>
              </a:ext>
            </a:extLst>
          </p:cNvPr>
          <p:cNvSpPr txBox="1">
            <a:spLocks/>
          </p:cNvSpPr>
          <p:nvPr/>
        </p:nvSpPr>
        <p:spPr>
          <a:xfrm>
            <a:off x="2291276" y="1295762"/>
            <a:ext cx="2961069" cy="27432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lang="en-US" sz="1600" kern="1200" baseline="0" dirty="0">
                <a:solidFill>
                  <a:schemeClr val="bg1"/>
                </a:solidFill>
                <a:latin typeface="Franklin Gothic Medium" panose="020B06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chemeClr val="bg1">
                    <a:lumMod val="50000"/>
                  </a:schemeClr>
                </a:solidFill>
                <a:effectLst/>
                <a:uLnTx/>
                <a:uFillTx/>
                <a:latin typeface="Franklin Gothic Medium" panose="020B0603020102020204" pitchFamily="34" charset="0"/>
                <a:ea typeface="+mn-ea"/>
                <a:cs typeface="+mn-cs"/>
              </a:rPr>
              <a:t>chris.key@novoco.com</a:t>
            </a:r>
          </a:p>
        </p:txBody>
      </p:sp>
      <p:grpSp>
        <p:nvGrpSpPr>
          <p:cNvPr id="11" name="Group 10">
            <a:extLst>
              <a:ext uri="{FF2B5EF4-FFF2-40B4-BE49-F238E27FC236}">
                <a16:creationId xmlns:a16="http://schemas.microsoft.com/office/drawing/2014/main" id="{9A50506D-2875-0277-09F9-BB345F79E0EA}"/>
              </a:ext>
            </a:extLst>
          </p:cNvPr>
          <p:cNvGrpSpPr/>
          <p:nvPr/>
        </p:nvGrpSpPr>
        <p:grpSpPr>
          <a:xfrm>
            <a:off x="568418" y="365554"/>
            <a:ext cx="1554480" cy="1554480"/>
            <a:chOff x="4082796" y="2857500"/>
            <a:chExt cx="1828802" cy="1828800"/>
          </a:xfrm>
        </p:grpSpPr>
        <p:pic>
          <p:nvPicPr>
            <p:cNvPr id="12" name="Picture 11" descr="A person smiling for the camera&#10;&#10;Description automatically generated with medium confidence">
              <a:extLst>
                <a:ext uri="{FF2B5EF4-FFF2-40B4-BE49-F238E27FC236}">
                  <a16:creationId xmlns:a16="http://schemas.microsoft.com/office/drawing/2014/main" id="{C4B141BC-A3CB-72A7-7DD6-E08B64BACB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00" t="-3214" r="-4000" b="28476"/>
            <a:stretch/>
          </p:blipFill>
          <p:spPr>
            <a:xfrm>
              <a:off x="4082796" y="2857500"/>
              <a:ext cx="1828800" cy="1828800"/>
            </a:xfrm>
            <a:prstGeom prst="ellipse">
              <a:avLst/>
            </a:prstGeom>
            <a:solidFill>
              <a:srgbClr val="DCC19E"/>
            </a:solidFill>
          </p:spPr>
        </p:pic>
        <p:sp>
          <p:nvSpPr>
            <p:cNvPr id="13" name="Oval 19">
              <a:extLst>
                <a:ext uri="{FF2B5EF4-FFF2-40B4-BE49-F238E27FC236}">
                  <a16:creationId xmlns:a16="http://schemas.microsoft.com/office/drawing/2014/main" id="{2DD4436B-272C-A9B6-B609-BE9675F89283}"/>
                </a:ext>
              </a:extLst>
            </p:cNvPr>
            <p:cNvSpPr/>
            <p:nvPr/>
          </p:nvSpPr>
          <p:spPr>
            <a:xfrm>
              <a:off x="5800512" y="3385629"/>
              <a:ext cx="111086" cy="802548"/>
            </a:xfrm>
            <a:custGeom>
              <a:avLst/>
              <a:gdLst>
                <a:gd name="connsiteX0" fmla="*/ 0 w 1828800"/>
                <a:gd name="connsiteY0" fmla="*/ 914400 h 1828800"/>
                <a:gd name="connsiteX1" fmla="*/ 914400 w 1828800"/>
                <a:gd name="connsiteY1" fmla="*/ 0 h 1828800"/>
                <a:gd name="connsiteX2" fmla="*/ 1828800 w 1828800"/>
                <a:gd name="connsiteY2" fmla="*/ 914400 h 1828800"/>
                <a:gd name="connsiteX3" fmla="*/ 914400 w 1828800"/>
                <a:gd name="connsiteY3" fmla="*/ 1828800 h 1828800"/>
                <a:gd name="connsiteX4" fmla="*/ 0 w 1828800"/>
                <a:gd name="connsiteY4" fmla="*/ 914400 h 1828800"/>
                <a:gd name="connsiteX0" fmla="*/ 678242 w 915986"/>
                <a:gd name="connsiteY0" fmla="*/ 932704 h 1828833"/>
                <a:gd name="connsiteX1" fmla="*/ 1586 w 915986"/>
                <a:gd name="connsiteY1" fmla="*/ 16 h 1828833"/>
                <a:gd name="connsiteX2" fmla="*/ 915986 w 915986"/>
                <a:gd name="connsiteY2" fmla="*/ 914416 h 1828833"/>
                <a:gd name="connsiteX3" fmla="*/ 1586 w 915986"/>
                <a:gd name="connsiteY3" fmla="*/ 1828816 h 1828833"/>
                <a:gd name="connsiteX4" fmla="*/ 678242 w 915986"/>
                <a:gd name="connsiteY4" fmla="*/ 932704 h 1828833"/>
                <a:gd name="connsiteX0" fmla="*/ 678486 w 916230"/>
                <a:gd name="connsiteY0" fmla="*/ 932704 h 1604995"/>
                <a:gd name="connsiteX1" fmla="*/ 1830 w 916230"/>
                <a:gd name="connsiteY1" fmla="*/ 16 h 1604995"/>
                <a:gd name="connsiteX2" fmla="*/ 916230 w 916230"/>
                <a:gd name="connsiteY2" fmla="*/ 914416 h 1604995"/>
                <a:gd name="connsiteX3" fmla="*/ 604287 w 916230"/>
                <a:gd name="connsiteY3" fmla="*/ 1604979 h 1604995"/>
                <a:gd name="connsiteX4" fmla="*/ 678486 w 916230"/>
                <a:gd name="connsiteY4" fmla="*/ 932704 h 1604995"/>
                <a:gd name="connsiteX0" fmla="*/ 678486 w 916230"/>
                <a:gd name="connsiteY0" fmla="*/ 932704 h 1608232"/>
                <a:gd name="connsiteX1" fmla="*/ 1830 w 916230"/>
                <a:gd name="connsiteY1" fmla="*/ 16 h 1608232"/>
                <a:gd name="connsiteX2" fmla="*/ 916230 w 916230"/>
                <a:gd name="connsiteY2" fmla="*/ 914416 h 1608232"/>
                <a:gd name="connsiteX3" fmla="*/ 604287 w 916230"/>
                <a:gd name="connsiteY3" fmla="*/ 1604979 h 1608232"/>
                <a:gd name="connsiteX4" fmla="*/ 678486 w 916230"/>
                <a:gd name="connsiteY4" fmla="*/ 932704 h 1608232"/>
                <a:gd name="connsiteX0" fmla="*/ 172461 w 410205"/>
                <a:gd name="connsiteY0" fmla="*/ 761267 h 1436619"/>
                <a:gd name="connsiteX1" fmla="*/ 5393 w 410205"/>
                <a:gd name="connsiteY1" fmla="*/ 29 h 1436619"/>
                <a:gd name="connsiteX2" fmla="*/ 410205 w 410205"/>
                <a:gd name="connsiteY2" fmla="*/ 742979 h 1436619"/>
                <a:gd name="connsiteX3" fmla="*/ 98262 w 410205"/>
                <a:gd name="connsiteY3" fmla="*/ 1433542 h 1436619"/>
                <a:gd name="connsiteX4" fmla="*/ 172461 w 410205"/>
                <a:gd name="connsiteY4" fmla="*/ 761267 h 1436619"/>
                <a:gd name="connsiteX0" fmla="*/ 158486 w 396230"/>
                <a:gd name="connsiteY0" fmla="*/ 754124 h 1429469"/>
                <a:gd name="connsiteX1" fmla="*/ 5705 w 396230"/>
                <a:gd name="connsiteY1" fmla="*/ 30 h 1429469"/>
                <a:gd name="connsiteX2" fmla="*/ 396230 w 396230"/>
                <a:gd name="connsiteY2" fmla="*/ 735836 h 1429469"/>
                <a:gd name="connsiteX3" fmla="*/ 84287 w 396230"/>
                <a:gd name="connsiteY3" fmla="*/ 1426399 h 1429469"/>
                <a:gd name="connsiteX4" fmla="*/ 158486 w 396230"/>
                <a:gd name="connsiteY4" fmla="*/ 754124 h 1429469"/>
                <a:gd name="connsiteX0" fmla="*/ 159069 w 396813"/>
                <a:gd name="connsiteY0" fmla="*/ 755128 h 1430473"/>
                <a:gd name="connsiteX1" fmla="*/ 6288 w 396813"/>
                <a:gd name="connsiteY1" fmla="*/ 1034 h 1430473"/>
                <a:gd name="connsiteX2" fmla="*/ 396813 w 396813"/>
                <a:gd name="connsiteY2" fmla="*/ 736840 h 1430473"/>
                <a:gd name="connsiteX3" fmla="*/ 84870 w 396813"/>
                <a:gd name="connsiteY3" fmla="*/ 1427403 h 1430473"/>
                <a:gd name="connsiteX4" fmla="*/ 159069 w 396813"/>
                <a:gd name="connsiteY4" fmla="*/ 755128 h 1430473"/>
                <a:gd name="connsiteX0" fmla="*/ 147477 w 385221"/>
                <a:gd name="connsiteY0" fmla="*/ 757505 h 1432852"/>
                <a:gd name="connsiteX1" fmla="*/ 6602 w 385221"/>
                <a:gd name="connsiteY1" fmla="*/ 1030 h 1432852"/>
                <a:gd name="connsiteX2" fmla="*/ 385221 w 385221"/>
                <a:gd name="connsiteY2" fmla="*/ 739217 h 1432852"/>
                <a:gd name="connsiteX3" fmla="*/ 73278 w 385221"/>
                <a:gd name="connsiteY3" fmla="*/ 1429780 h 1432852"/>
                <a:gd name="connsiteX4" fmla="*/ 147477 w 385221"/>
                <a:gd name="connsiteY4" fmla="*/ 757505 h 1432852"/>
                <a:gd name="connsiteX0" fmla="*/ 242362 w 380093"/>
                <a:gd name="connsiteY0" fmla="*/ 758894 h 1428808"/>
                <a:gd name="connsiteX1" fmla="*/ 1474 w 380093"/>
                <a:gd name="connsiteY1" fmla="*/ 38 h 1428808"/>
                <a:gd name="connsiteX2" fmla="*/ 380093 w 380093"/>
                <a:gd name="connsiteY2" fmla="*/ 738225 h 1428808"/>
                <a:gd name="connsiteX3" fmla="*/ 68150 w 380093"/>
                <a:gd name="connsiteY3" fmla="*/ 1428788 h 1428808"/>
                <a:gd name="connsiteX4" fmla="*/ 242362 w 380093"/>
                <a:gd name="connsiteY4" fmla="*/ 758894 h 1428808"/>
                <a:gd name="connsiteX0" fmla="*/ 242334 w 380065"/>
                <a:gd name="connsiteY0" fmla="*/ 758894 h 1400234"/>
                <a:gd name="connsiteX1" fmla="*/ 1446 w 380065"/>
                <a:gd name="connsiteY1" fmla="*/ 38 h 1400234"/>
                <a:gd name="connsiteX2" fmla="*/ 380065 w 380065"/>
                <a:gd name="connsiteY2" fmla="*/ 738225 h 1400234"/>
                <a:gd name="connsiteX3" fmla="*/ 37165 w 380065"/>
                <a:gd name="connsiteY3" fmla="*/ 1400213 h 1400234"/>
                <a:gd name="connsiteX4" fmla="*/ 242334 w 380065"/>
                <a:gd name="connsiteY4" fmla="*/ 758894 h 1400234"/>
                <a:gd name="connsiteX0" fmla="*/ 282631 w 420362"/>
                <a:gd name="connsiteY0" fmla="*/ 758894 h 1324038"/>
                <a:gd name="connsiteX1" fmla="*/ 41743 w 420362"/>
                <a:gd name="connsiteY1" fmla="*/ 38 h 1324038"/>
                <a:gd name="connsiteX2" fmla="*/ 420362 w 420362"/>
                <a:gd name="connsiteY2" fmla="*/ 738225 h 1324038"/>
                <a:gd name="connsiteX3" fmla="*/ 1262 w 420362"/>
                <a:gd name="connsiteY3" fmla="*/ 1324013 h 1324038"/>
                <a:gd name="connsiteX4" fmla="*/ 282631 w 420362"/>
                <a:gd name="connsiteY4" fmla="*/ 758894 h 1324038"/>
                <a:gd name="connsiteX0" fmla="*/ 242362 w 380093"/>
                <a:gd name="connsiteY0" fmla="*/ 758894 h 1419283"/>
                <a:gd name="connsiteX1" fmla="*/ 1474 w 380093"/>
                <a:gd name="connsiteY1" fmla="*/ 38 h 1419283"/>
                <a:gd name="connsiteX2" fmla="*/ 380093 w 380093"/>
                <a:gd name="connsiteY2" fmla="*/ 738225 h 1419283"/>
                <a:gd name="connsiteX3" fmla="*/ 68149 w 380093"/>
                <a:gd name="connsiteY3" fmla="*/ 1419263 h 1419283"/>
                <a:gd name="connsiteX4" fmla="*/ 242362 w 380093"/>
                <a:gd name="connsiteY4" fmla="*/ 758894 h 1419283"/>
                <a:gd name="connsiteX0" fmla="*/ 242362 w 380093"/>
                <a:gd name="connsiteY0" fmla="*/ 758894 h 1423745"/>
                <a:gd name="connsiteX1" fmla="*/ 1474 w 380093"/>
                <a:gd name="connsiteY1" fmla="*/ 38 h 1423745"/>
                <a:gd name="connsiteX2" fmla="*/ 380093 w 380093"/>
                <a:gd name="connsiteY2" fmla="*/ 738225 h 1423745"/>
                <a:gd name="connsiteX3" fmla="*/ 68149 w 380093"/>
                <a:gd name="connsiteY3" fmla="*/ 1419263 h 1423745"/>
                <a:gd name="connsiteX4" fmla="*/ 242362 w 380093"/>
                <a:gd name="connsiteY4" fmla="*/ 758894 h 1423745"/>
                <a:gd name="connsiteX0" fmla="*/ 242362 w 380093"/>
                <a:gd name="connsiteY0" fmla="*/ 758894 h 1420444"/>
                <a:gd name="connsiteX1" fmla="*/ 1474 w 380093"/>
                <a:gd name="connsiteY1" fmla="*/ 38 h 1420444"/>
                <a:gd name="connsiteX2" fmla="*/ 380093 w 380093"/>
                <a:gd name="connsiteY2" fmla="*/ 738225 h 1420444"/>
                <a:gd name="connsiteX3" fmla="*/ 68149 w 380093"/>
                <a:gd name="connsiteY3" fmla="*/ 1419263 h 1420444"/>
                <a:gd name="connsiteX4" fmla="*/ 242362 w 380093"/>
                <a:gd name="connsiteY4" fmla="*/ 758894 h 1420444"/>
                <a:gd name="connsiteX0" fmla="*/ 242894 w 380625"/>
                <a:gd name="connsiteY0" fmla="*/ 758894 h 1410939"/>
                <a:gd name="connsiteX1" fmla="*/ 2006 w 380625"/>
                <a:gd name="connsiteY1" fmla="*/ 38 h 1410939"/>
                <a:gd name="connsiteX2" fmla="*/ 380625 w 380625"/>
                <a:gd name="connsiteY2" fmla="*/ 738225 h 1410939"/>
                <a:gd name="connsiteX3" fmla="*/ 2006 w 380625"/>
                <a:gd name="connsiteY3" fmla="*/ 1409738 h 1410939"/>
                <a:gd name="connsiteX4" fmla="*/ 242894 w 380625"/>
                <a:gd name="connsiteY4" fmla="*/ 758894 h 1410939"/>
                <a:gd name="connsiteX0" fmla="*/ 242465 w 380196"/>
                <a:gd name="connsiteY0" fmla="*/ 758894 h 1313562"/>
                <a:gd name="connsiteX1" fmla="*/ 1577 w 380196"/>
                <a:gd name="connsiteY1" fmla="*/ 38 h 1313562"/>
                <a:gd name="connsiteX2" fmla="*/ 380196 w 380196"/>
                <a:gd name="connsiteY2" fmla="*/ 738225 h 1313562"/>
                <a:gd name="connsiteX3" fmla="*/ 175408 w 380196"/>
                <a:gd name="connsiteY3" fmla="*/ 1312107 h 1313562"/>
                <a:gd name="connsiteX4" fmla="*/ 242465 w 380196"/>
                <a:gd name="connsiteY4" fmla="*/ 758894 h 1313562"/>
                <a:gd name="connsiteX0" fmla="*/ 242465 w 380196"/>
                <a:gd name="connsiteY0" fmla="*/ 758894 h 1313562"/>
                <a:gd name="connsiteX1" fmla="*/ 1577 w 380196"/>
                <a:gd name="connsiteY1" fmla="*/ 38 h 1313562"/>
                <a:gd name="connsiteX2" fmla="*/ 380196 w 380196"/>
                <a:gd name="connsiteY2" fmla="*/ 738225 h 1313562"/>
                <a:gd name="connsiteX3" fmla="*/ 175408 w 380196"/>
                <a:gd name="connsiteY3" fmla="*/ 1312107 h 1313562"/>
                <a:gd name="connsiteX4" fmla="*/ 242465 w 380196"/>
                <a:gd name="connsiteY4" fmla="*/ 758894 h 1313562"/>
                <a:gd name="connsiteX0" fmla="*/ 242465 w 380196"/>
                <a:gd name="connsiteY0" fmla="*/ 758894 h 1313562"/>
                <a:gd name="connsiteX1" fmla="*/ 1577 w 380196"/>
                <a:gd name="connsiteY1" fmla="*/ 38 h 1313562"/>
                <a:gd name="connsiteX2" fmla="*/ 380196 w 380196"/>
                <a:gd name="connsiteY2" fmla="*/ 738225 h 1313562"/>
                <a:gd name="connsiteX3" fmla="*/ 175408 w 380196"/>
                <a:gd name="connsiteY3" fmla="*/ 1312107 h 1313562"/>
                <a:gd name="connsiteX4" fmla="*/ 242465 w 380196"/>
                <a:gd name="connsiteY4" fmla="*/ 758894 h 1313562"/>
                <a:gd name="connsiteX0" fmla="*/ 242469 w 380200"/>
                <a:gd name="connsiteY0" fmla="*/ 758894 h 1379468"/>
                <a:gd name="connsiteX1" fmla="*/ 1581 w 380200"/>
                <a:gd name="connsiteY1" fmla="*/ 38 h 1379468"/>
                <a:gd name="connsiteX2" fmla="*/ 380200 w 380200"/>
                <a:gd name="connsiteY2" fmla="*/ 738225 h 1379468"/>
                <a:gd name="connsiteX3" fmla="*/ 179803 w 380200"/>
                <a:gd name="connsiteY3" fmla="*/ 1378195 h 1379468"/>
                <a:gd name="connsiteX4" fmla="*/ 242469 w 380200"/>
                <a:gd name="connsiteY4" fmla="*/ 758894 h 1379468"/>
                <a:gd name="connsiteX0" fmla="*/ 111945 w 249676"/>
                <a:gd name="connsiteY0" fmla="*/ 915836 h 1536490"/>
                <a:gd name="connsiteX1" fmla="*/ 2824 w 249676"/>
                <a:gd name="connsiteY1" fmla="*/ 22 h 1536490"/>
                <a:gd name="connsiteX2" fmla="*/ 249676 w 249676"/>
                <a:gd name="connsiteY2" fmla="*/ 895167 h 1536490"/>
                <a:gd name="connsiteX3" fmla="*/ 49279 w 249676"/>
                <a:gd name="connsiteY3" fmla="*/ 1535137 h 1536490"/>
                <a:gd name="connsiteX4" fmla="*/ 111945 w 249676"/>
                <a:gd name="connsiteY4" fmla="*/ 915836 h 1536490"/>
                <a:gd name="connsiteX0" fmla="*/ 156905 w 294636"/>
                <a:gd name="connsiteY0" fmla="*/ 952845 h 1573497"/>
                <a:gd name="connsiteX1" fmla="*/ 47784 w 294636"/>
                <a:gd name="connsiteY1" fmla="*/ 37031 h 1573497"/>
                <a:gd name="connsiteX2" fmla="*/ 294636 w 294636"/>
                <a:gd name="connsiteY2" fmla="*/ 932176 h 1573497"/>
                <a:gd name="connsiteX3" fmla="*/ 94239 w 294636"/>
                <a:gd name="connsiteY3" fmla="*/ 1572146 h 1573497"/>
                <a:gd name="connsiteX4" fmla="*/ 156905 w 294636"/>
                <a:gd name="connsiteY4" fmla="*/ 952845 h 1573497"/>
                <a:gd name="connsiteX0" fmla="*/ 162674 w 247698"/>
                <a:gd name="connsiteY0" fmla="*/ 791329 h 1536219"/>
                <a:gd name="connsiteX1" fmla="*/ 846 w 247698"/>
                <a:gd name="connsiteY1" fmla="*/ 401 h 1536219"/>
                <a:gd name="connsiteX2" fmla="*/ 247698 w 247698"/>
                <a:gd name="connsiteY2" fmla="*/ 895546 h 1536219"/>
                <a:gd name="connsiteX3" fmla="*/ 47301 w 247698"/>
                <a:gd name="connsiteY3" fmla="*/ 1535516 h 1536219"/>
                <a:gd name="connsiteX4" fmla="*/ 162674 w 247698"/>
                <a:gd name="connsiteY4" fmla="*/ 791329 h 1536219"/>
                <a:gd name="connsiteX0" fmla="*/ 107801 w 249926"/>
                <a:gd name="connsiteY0" fmla="*/ 795458 h 1536133"/>
                <a:gd name="connsiteX1" fmla="*/ 3074 w 249926"/>
                <a:gd name="connsiteY1" fmla="*/ 368 h 1536133"/>
                <a:gd name="connsiteX2" fmla="*/ 249926 w 249926"/>
                <a:gd name="connsiteY2" fmla="*/ 895513 h 1536133"/>
                <a:gd name="connsiteX3" fmla="*/ 49529 w 249926"/>
                <a:gd name="connsiteY3" fmla="*/ 1535483 h 1536133"/>
                <a:gd name="connsiteX4" fmla="*/ 107801 w 249926"/>
                <a:gd name="connsiteY4" fmla="*/ 795458 h 1536133"/>
                <a:gd name="connsiteX0" fmla="*/ 63058 w 205183"/>
                <a:gd name="connsiteY0" fmla="*/ 429548 h 1170223"/>
                <a:gd name="connsiteX1" fmla="*/ 68140 w 205183"/>
                <a:gd name="connsiteY1" fmla="*/ 792 h 1170223"/>
                <a:gd name="connsiteX2" fmla="*/ 205183 w 205183"/>
                <a:gd name="connsiteY2" fmla="*/ 529603 h 1170223"/>
                <a:gd name="connsiteX3" fmla="*/ 4786 w 205183"/>
                <a:gd name="connsiteY3" fmla="*/ 1169573 h 1170223"/>
                <a:gd name="connsiteX4" fmla="*/ 63058 w 205183"/>
                <a:gd name="connsiteY4" fmla="*/ 429548 h 1170223"/>
                <a:gd name="connsiteX0" fmla="*/ 62776 w 204901"/>
                <a:gd name="connsiteY0" fmla="*/ 662332 h 1403007"/>
                <a:gd name="connsiteX1" fmla="*/ 32720 w 204901"/>
                <a:gd name="connsiteY1" fmla="*/ 455 h 1403007"/>
                <a:gd name="connsiteX2" fmla="*/ 204901 w 204901"/>
                <a:gd name="connsiteY2" fmla="*/ 762387 h 1403007"/>
                <a:gd name="connsiteX3" fmla="*/ 4504 w 204901"/>
                <a:gd name="connsiteY3" fmla="*/ 1402357 h 1403007"/>
                <a:gd name="connsiteX4" fmla="*/ 62776 w 204901"/>
                <a:gd name="connsiteY4" fmla="*/ 662332 h 140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01" h="1403007">
                  <a:moveTo>
                    <a:pt x="62776" y="662332"/>
                  </a:moveTo>
                  <a:cubicBezTo>
                    <a:pt x="67479" y="428682"/>
                    <a:pt x="9033" y="-16221"/>
                    <a:pt x="32720" y="455"/>
                  </a:cubicBezTo>
                  <a:cubicBezTo>
                    <a:pt x="56407" y="17131"/>
                    <a:pt x="204901" y="257378"/>
                    <a:pt x="204901" y="762387"/>
                  </a:cubicBezTo>
                  <a:cubicBezTo>
                    <a:pt x="197757" y="1112615"/>
                    <a:pt x="28191" y="1419033"/>
                    <a:pt x="4504" y="1402357"/>
                  </a:cubicBezTo>
                  <a:cubicBezTo>
                    <a:pt x="-19183" y="1385681"/>
                    <a:pt x="58073" y="895982"/>
                    <a:pt x="62776" y="662332"/>
                  </a:cubicBezTo>
                  <a:close/>
                </a:path>
              </a:pathLst>
            </a:custGeom>
            <a:solidFill>
              <a:srgbClr val="E2D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grpSp>
    </p:spTree>
    <p:extLst>
      <p:ext uri="{BB962C8B-B14F-4D97-AF65-F5344CB8AC3E}">
        <p14:creationId xmlns:p14="http://schemas.microsoft.com/office/powerpoint/2010/main" val="82636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Franklin Gothic Medium"/>
                <a:ea typeface="+mn-ea"/>
                <a:cs typeface="+mn-cs"/>
              </a:rPr>
              <a:t>September 7, 2022</a:t>
            </a: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Medium"/>
                <a:ea typeface="+mn-ea"/>
                <a:cs typeface="+mn-cs"/>
              </a:rPr>
              <a:t>www.novoco.com</a:t>
            </a:r>
          </a:p>
        </p:txBody>
      </p:sp>
      <p:sp>
        <p:nvSpPr>
          <p:cNvPr id="4" name="Title 3"/>
          <p:cNvSpPr>
            <a:spLocks noGrp="1"/>
          </p:cNvSpPr>
          <p:nvPr>
            <p:ph type="title"/>
          </p:nvPr>
        </p:nvSpPr>
        <p:spPr>
          <a:xfrm>
            <a:off x="457200" y="1017270"/>
            <a:ext cx="9244584" cy="1369314"/>
          </a:xfrm>
        </p:spPr>
        <p:txBody>
          <a:bodyPr anchor="b"/>
          <a:lstStyle/>
          <a:p>
            <a:r>
              <a:rPr lang="en-US" dirty="0"/>
              <a:t>LIHTC 101:</a:t>
            </a:r>
            <a:br>
              <a:rPr lang="en-US" dirty="0"/>
            </a:br>
            <a:r>
              <a:rPr lang="en-US" dirty="0"/>
              <a:t>The Basics</a:t>
            </a:r>
          </a:p>
        </p:txBody>
      </p:sp>
      <p:sp>
        <p:nvSpPr>
          <p:cNvPr id="5" name="Text Placeholder 4"/>
          <p:cNvSpPr>
            <a:spLocks noGrp="1"/>
          </p:cNvSpPr>
          <p:nvPr>
            <p:ph type="body" sz="quarter" idx="12"/>
          </p:nvPr>
        </p:nvSpPr>
        <p:spPr>
          <a:xfrm>
            <a:off x="457200" y="2407920"/>
            <a:ext cx="7068312" cy="463296"/>
          </a:xfrm>
        </p:spPr>
        <p:txBody>
          <a:bodyPr/>
          <a:lstStyle/>
          <a:p>
            <a:r>
              <a:rPr lang="en-US" dirty="0">
                <a:solidFill>
                  <a:schemeClr val="tx2">
                    <a:lumMod val="40000"/>
                    <a:lumOff val="60000"/>
                  </a:schemeClr>
                </a:solidFill>
              </a:rPr>
              <a:t>for the 2022 North Carolina Affordable Housing Conference</a:t>
            </a:r>
          </a:p>
          <a:p>
            <a:endParaRPr lang="en-US" dirty="0">
              <a:solidFill>
                <a:schemeClr val="tx2">
                  <a:lumMod val="40000"/>
                  <a:lumOff val="60000"/>
                </a:schemeClr>
              </a:solidFill>
            </a:endParaRPr>
          </a:p>
        </p:txBody>
      </p:sp>
      <p:sp>
        <p:nvSpPr>
          <p:cNvPr id="6" name="Text Placeholder 5"/>
          <p:cNvSpPr>
            <a:spLocks noGrp="1"/>
          </p:cNvSpPr>
          <p:nvPr>
            <p:ph type="body" sz="quarter" idx="13"/>
          </p:nvPr>
        </p:nvSpPr>
        <p:spPr>
          <a:xfrm>
            <a:off x="5673471" y="3312279"/>
            <a:ext cx="4322763" cy="323850"/>
          </a:xfrm>
        </p:spPr>
        <p:txBody>
          <a:bodyPr/>
          <a:lstStyle/>
          <a:p>
            <a:r>
              <a:rPr lang="en-US" dirty="0"/>
              <a:t>Chris Key</a:t>
            </a:r>
          </a:p>
        </p:txBody>
      </p:sp>
      <p:sp>
        <p:nvSpPr>
          <p:cNvPr id="7" name="Text Placeholder 6"/>
          <p:cNvSpPr>
            <a:spLocks noGrp="1"/>
          </p:cNvSpPr>
          <p:nvPr>
            <p:ph type="body" sz="quarter" idx="14"/>
          </p:nvPr>
        </p:nvSpPr>
        <p:spPr>
          <a:xfrm>
            <a:off x="5673471" y="3614103"/>
            <a:ext cx="4322763" cy="274320"/>
          </a:xfrm>
        </p:spPr>
        <p:txBody>
          <a:bodyPr/>
          <a:lstStyle/>
          <a:p>
            <a:r>
              <a:rPr lang="en-US" dirty="0"/>
              <a:t>Partner, Novogradac</a:t>
            </a:r>
          </a:p>
        </p:txBody>
      </p:sp>
      <p:sp>
        <p:nvSpPr>
          <p:cNvPr id="8" name="Text Placeholder 7"/>
          <p:cNvSpPr>
            <a:spLocks noGrp="1"/>
          </p:cNvSpPr>
          <p:nvPr>
            <p:ph type="body" sz="quarter" idx="16"/>
          </p:nvPr>
        </p:nvSpPr>
        <p:spPr>
          <a:xfrm>
            <a:off x="5673471" y="3894582"/>
            <a:ext cx="4322763" cy="274320"/>
          </a:xfrm>
        </p:spPr>
        <p:txBody>
          <a:bodyPr/>
          <a:lstStyle/>
          <a:p>
            <a:r>
              <a:rPr lang="en-US" sz="1400" dirty="0"/>
              <a:t>chris.key@novoco.com</a:t>
            </a:r>
          </a:p>
        </p:txBody>
      </p:sp>
      <p:sp>
        <p:nvSpPr>
          <p:cNvPr id="10" name="Text Placeholder 5"/>
          <p:cNvSpPr txBox="1">
            <a:spLocks/>
          </p:cNvSpPr>
          <p:nvPr/>
        </p:nvSpPr>
        <p:spPr>
          <a:xfrm>
            <a:off x="1729803" y="3312279"/>
            <a:ext cx="2961069" cy="32385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lang="en-US" sz="2000" kern="1200" baseline="0" dirty="0">
                <a:solidFill>
                  <a:schemeClr val="accent2"/>
                </a:solidFill>
                <a:latin typeface="Franklin Gothic Demi" panose="020B07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D37A26"/>
                </a:solidFill>
                <a:effectLst/>
                <a:uLnTx/>
                <a:uFillTx/>
                <a:latin typeface="Franklin Gothic Demi" panose="020B0703020102020204" pitchFamily="34" charset="0"/>
                <a:ea typeface="+mn-ea"/>
                <a:cs typeface="+mn-cs"/>
              </a:rPr>
              <a:t>Rebecca Darling</a:t>
            </a:r>
          </a:p>
        </p:txBody>
      </p:sp>
      <p:sp>
        <p:nvSpPr>
          <p:cNvPr id="11" name="Text Placeholder 6"/>
          <p:cNvSpPr txBox="1">
            <a:spLocks/>
          </p:cNvSpPr>
          <p:nvPr/>
        </p:nvSpPr>
        <p:spPr>
          <a:xfrm>
            <a:off x="1729803" y="3614103"/>
            <a:ext cx="2961069" cy="27432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lang="en-US" sz="1600" kern="1200" baseline="0" dirty="0">
                <a:solidFill>
                  <a:schemeClr val="bg1"/>
                </a:solidFill>
                <a:latin typeface="Franklin Gothic Medium" panose="020B06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rPr>
              <a:t>Partner, Novogradac</a:t>
            </a:r>
          </a:p>
        </p:txBody>
      </p:sp>
      <p:sp>
        <p:nvSpPr>
          <p:cNvPr id="12" name="Text Placeholder 7"/>
          <p:cNvSpPr txBox="1">
            <a:spLocks/>
          </p:cNvSpPr>
          <p:nvPr/>
        </p:nvSpPr>
        <p:spPr>
          <a:xfrm>
            <a:off x="1729803" y="3894582"/>
            <a:ext cx="2961069" cy="27432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lang="en-US" sz="1600" kern="1200" baseline="0" dirty="0">
                <a:solidFill>
                  <a:schemeClr val="bg1"/>
                </a:solidFill>
                <a:latin typeface="Franklin Gothic Medium" panose="020B06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rPr>
              <a:t>rebecca.darling@novoco.com</a:t>
            </a:r>
          </a:p>
        </p:txBody>
      </p:sp>
      <p:pic>
        <p:nvPicPr>
          <p:cNvPr id="19" name="Picture 18" descr="A picture containing person, wall&#10;&#10;Description automatically generated">
            <a:extLst>
              <a:ext uri="{FF2B5EF4-FFF2-40B4-BE49-F238E27FC236}">
                <a16:creationId xmlns:a16="http://schemas.microsoft.com/office/drawing/2014/main" id="{26C9EE9D-E6B7-3199-E1EE-F238E0B0E1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555" t="5640" r="10293" b="40343"/>
          <a:stretch/>
        </p:blipFill>
        <p:spPr>
          <a:xfrm>
            <a:off x="536334" y="3188965"/>
            <a:ext cx="1188720" cy="1188720"/>
          </a:xfrm>
          <a:prstGeom prst="ellipse">
            <a:avLst/>
          </a:prstGeom>
        </p:spPr>
      </p:pic>
      <p:grpSp>
        <p:nvGrpSpPr>
          <p:cNvPr id="21" name="Group 20">
            <a:extLst>
              <a:ext uri="{FF2B5EF4-FFF2-40B4-BE49-F238E27FC236}">
                <a16:creationId xmlns:a16="http://schemas.microsoft.com/office/drawing/2014/main" id="{9D2F86DF-33D3-686B-29AE-403E9B9459FB}"/>
              </a:ext>
            </a:extLst>
          </p:cNvPr>
          <p:cNvGrpSpPr/>
          <p:nvPr/>
        </p:nvGrpSpPr>
        <p:grpSpPr>
          <a:xfrm>
            <a:off x="4485132" y="3188965"/>
            <a:ext cx="1188720" cy="1188720"/>
            <a:chOff x="4082796" y="2857500"/>
            <a:chExt cx="1828802" cy="1828800"/>
          </a:xfrm>
        </p:grpSpPr>
        <p:pic>
          <p:nvPicPr>
            <p:cNvPr id="17" name="Picture 16" descr="A person smiling for the camera&#10;&#10;Description automatically generated with medium confidence">
              <a:extLst>
                <a:ext uri="{FF2B5EF4-FFF2-40B4-BE49-F238E27FC236}">
                  <a16:creationId xmlns:a16="http://schemas.microsoft.com/office/drawing/2014/main" id="{54833259-E09A-BF13-A250-276B24CA7E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00" t="-3214" r="-4000" b="28476"/>
            <a:stretch/>
          </p:blipFill>
          <p:spPr>
            <a:xfrm>
              <a:off x="4082796" y="2857500"/>
              <a:ext cx="1828800" cy="1828800"/>
            </a:xfrm>
            <a:prstGeom prst="ellipse">
              <a:avLst/>
            </a:prstGeom>
            <a:solidFill>
              <a:srgbClr val="DCC19E"/>
            </a:solidFill>
          </p:spPr>
        </p:pic>
        <p:sp>
          <p:nvSpPr>
            <p:cNvPr id="20" name="Oval 19">
              <a:extLst>
                <a:ext uri="{FF2B5EF4-FFF2-40B4-BE49-F238E27FC236}">
                  <a16:creationId xmlns:a16="http://schemas.microsoft.com/office/drawing/2014/main" id="{5475B1C8-7FAE-5C3E-25CE-B4D0F5AACF0C}"/>
                </a:ext>
              </a:extLst>
            </p:cNvPr>
            <p:cNvSpPr/>
            <p:nvPr/>
          </p:nvSpPr>
          <p:spPr>
            <a:xfrm>
              <a:off x="5800512" y="3385629"/>
              <a:ext cx="111086" cy="802548"/>
            </a:xfrm>
            <a:custGeom>
              <a:avLst/>
              <a:gdLst>
                <a:gd name="connsiteX0" fmla="*/ 0 w 1828800"/>
                <a:gd name="connsiteY0" fmla="*/ 914400 h 1828800"/>
                <a:gd name="connsiteX1" fmla="*/ 914400 w 1828800"/>
                <a:gd name="connsiteY1" fmla="*/ 0 h 1828800"/>
                <a:gd name="connsiteX2" fmla="*/ 1828800 w 1828800"/>
                <a:gd name="connsiteY2" fmla="*/ 914400 h 1828800"/>
                <a:gd name="connsiteX3" fmla="*/ 914400 w 1828800"/>
                <a:gd name="connsiteY3" fmla="*/ 1828800 h 1828800"/>
                <a:gd name="connsiteX4" fmla="*/ 0 w 1828800"/>
                <a:gd name="connsiteY4" fmla="*/ 914400 h 1828800"/>
                <a:gd name="connsiteX0" fmla="*/ 678242 w 915986"/>
                <a:gd name="connsiteY0" fmla="*/ 932704 h 1828833"/>
                <a:gd name="connsiteX1" fmla="*/ 1586 w 915986"/>
                <a:gd name="connsiteY1" fmla="*/ 16 h 1828833"/>
                <a:gd name="connsiteX2" fmla="*/ 915986 w 915986"/>
                <a:gd name="connsiteY2" fmla="*/ 914416 h 1828833"/>
                <a:gd name="connsiteX3" fmla="*/ 1586 w 915986"/>
                <a:gd name="connsiteY3" fmla="*/ 1828816 h 1828833"/>
                <a:gd name="connsiteX4" fmla="*/ 678242 w 915986"/>
                <a:gd name="connsiteY4" fmla="*/ 932704 h 1828833"/>
                <a:gd name="connsiteX0" fmla="*/ 678486 w 916230"/>
                <a:gd name="connsiteY0" fmla="*/ 932704 h 1604995"/>
                <a:gd name="connsiteX1" fmla="*/ 1830 w 916230"/>
                <a:gd name="connsiteY1" fmla="*/ 16 h 1604995"/>
                <a:gd name="connsiteX2" fmla="*/ 916230 w 916230"/>
                <a:gd name="connsiteY2" fmla="*/ 914416 h 1604995"/>
                <a:gd name="connsiteX3" fmla="*/ 604287 w 916230"/>
                <a:gd name="connsiteY3" fmla="*/ 1604979 h 1604995"/>
                <a:gd name="connsiteX4" fmla="*/ 678486 w 916230"/>
                <a:gd name="connsiteY4" fmla="*/ 932704 h 1604995"/>
                <a:gd name="connsiteX0" fmla="*/ 678486 w 916230"/>
                <a:gd name="connsiteY0" fmla="*/ 932704 h 1608232"/>
                <a:gd name="connsiteX1" fmla="*/ 1830 w 916230"/>
                <a:gd name="connsiteY1" fmla="*/ 16 h 1608232"/>
                <a:gd name="connsiteX2" fmla="*/ 916230 w 916230"/>
                <a:gd name="connsiteY2" fmla="*/ 914416 h 1608232"/>
                <a:gd name="connsiteX3" fmla="*/ 604287 w 916230"/>
                <a:gd name="connsiteY3" fmla="*/ 1604979 h 1608232"/>
                <a:gd name="connsiteX4" fmla="*/ 678486 w 916230"/>
                <a:gd name="connsiteY4" fmla="*/ 932704 h 1608232"/>
                <a:gd name="connsiteX0" fmla="*/ 172461 w 410205"/>
                <a:gd name="connsiteY0" fmla="*/ 761267 h 1436619"/>
                <a:gd name="connsiteX1" fmla="*/ 5393 w 410205"/>
                <a:gd name="connsiteY1" fmla="*/ 29 h 1436619"/>
                <a:gd name="connsiteX2" fmla="*/ 410205 w 410205"/>
                <a:gd name="connsiteY2" fmla="*/ 742979 h 1436619"/>
                <a:gd name="connsiteX3" fmla="*/ 98262 w 410205"/>
                <a:gd name="connsiteY3" fmla="*/ 1433542 h 1436619"/>
                <a:gd name="connsiteX4" fmla="*/ 172461 w 410205"/>
                <a:gd name="connsiteY4" fmla="*/ 761267 h 1436619"/>
                <a:gd name="connsiteX0" fmla="*/ 158486 w 396230"/>
                <a:gd name="connsiteY0" fmla="*/ 754124 h 1429469"/>
                <a:gd name="connsiteX1" fmla="*/ 5705 w 396230"/>
                <a:gd name="connsiteY1" fmla="*/ 30 h 1429469"/>
                <a:gd name="connsiteX2" fmla="*/ 396230 w 396230"/>
                <a:gd name="connsiteY2" fmla="*/ 735836 h 1429469"/>
                <a:gd name="connsiteX3" fmla="*/ 84287 w 396230"/>
                <a:gd name="connsiteY3" fmla="*/ 1426399 h 1429469"/>
                <a:gd name="connsiteX4" fmla="*/ 158486 w 396230"/>
                <a:gd name="connsiteY4" fmla="*/ 754124 h 1429469"/>
                <a:gd name="connsiteX0" fmla="*/ 159069 w 396813"/>
                <a:gd name="connsiteY0" fmla="*/ 755128 h 1430473"/>
                <a:gd name="connsiteX1" fmla="*/ 6288 w 396813"/>
                <a:gd name="connsiteY1" fmla="*/ 1034 h 1430473"/>
                <a:gd name="connsiteX2" fmla="*/ 396813 w 396813"/>
                <a:gd name="connsiteY2" fmla="*/ 736840 h 1430473"/>
                <a:gd name="connsiteX3" fmla="*/ 84870 w 396813"/>
                <a:gd name="connsiteY3" fmla="*/ 1427403 h 1430473"/>
                <a:gd name="connsiteX4" fmla="*/ 159069 w 396813"/>
                <a:gd name="connsiteY4" fmla="*/ 755128 h 1430473"/>
                <a:gd name="connsiteX0" fmla="*/ 147477 w 385221"/>
                <a:gd name="connsiteY0" fmla="*/ 757505 h 1432852"/>
                <a:gd name="connsiteX1" fmla="*/ 6602 w 385221"/>
                <a:gd name="connsiteY1" fmla="*/ 1030 h 1432852"/>
                <a:gd name="connsiteX2" fmla="*/ 385221 w 385221"/>
                <a:gd name="connsiteY2" fmla="*/ 739217 h 1432852"/>
                <a:gd name="connsiteX3" fmla="*/ 73278 w 385221"/>
                <a:gd name="connsiteY3" fmla="*/ 1429780 h 1432852"/>
                <a:gd name="connsiteX4" fmla="*/ 147477 w 385221"/>
                <a:gd name="connsiteY4" fmla="*/ 757505 h 1432852"/>
                <a:gd name="connsiteX0" fmla="*/ 242362 w 380093"/>
                <a:gd name="connsiteY0" fmla="*/ 758894 h 1428808"/>
                <a:gd name="connsiteX1" fmla="*/ 1474 w 380093"/>
                <a:gd name="connsiteY1" fmla="*/ 38 h 1428808"/>
                <a:gd name="connsiteX2" fmla="*/ 380093 w 380093"/>
                <a:gd name="connsiteY2" fmla="*/ 738225 h 1428808"/>
                <a:gd name="connsiteX3" fmla="*/ 68150 w 380093"/>
                <a:gd name="connsiteY3" fmla="*/ 1428788 h 1428808"/>
                <a:gd name="connsiteX4" fmla="*/ 242362 w 380093"/>
                <a:gd name="connsiteY4" fmla="*/ 758894 h 1428808"/>
                <a:gd name="connsiteX0" fmla="*/ 242334 w 380065"/>
                <a:gd name="connsiteY0" fmla="*/ 758894 h 1400234"/>
                <a:gd name="connsiteX1" fmla="*/ 1446 w 380065"/>
                <a:gd name="connsiteY1" fmla="*/ 38 h 1400234"/>
                <a:gd name="connsiteX2" fmla="*/ 380065 w 380065"/>
                <a:gd name="connsiteY2" fmla="*/ 738225 h 1400234"/>
                <a:gd name="connsiteX3" fmla="*/ 37165 w 380065"/>
                <a:gd name="connsiteY3" fmla="*/ 1400213 h 1400234"/>
                <a:gd name="connsiteX4" fmla="*/ 242334 w 380065"/>
                <a:gd name="connsiteY4" fmla="*/ 758894 h 1400234"/>
                <a:gd name="connsiteX0" fmla="*/ 282631 w 420362"/>
                <a:gd name="connsiteY0" fmla="*/ 758894 h 1324038"/>
                <a:gd name="connsiteX1" fmla="*/ 41743 w 420362"/>
                <a:gd name="connsiteY1" fmla="*/ 38 h 1324038"/>
                <a:gd name="connsiteX2" fmla="*/ 420362 w 420362"/>
                <a:gd name="connsiteY2" fmla="*/ 738225 h 1324038"/>
                <a:gd name="connsiteX3" fmla="*/ 1262 w 420362"/>
                <a:gd name="connsiteY3" fmla="*/ 1324013 h 1324038"/>
                <a:gd name="connsiteX4" fmla="*/ 282631 w 420362"/>
                <a:gd name="connsiteY4" fmla="*/ 758894 h 1324038"/>
                <a:gd name="connsiteX0" fmla="*/ 242362 w 380093"/>
                <a:gd name="connsiteY0" fmla="*/ 758894 h 1419283"/>
                <a:gd name="connsiteX1" fmla="*/ 1474 w 380093"/>
                <a:gd name="connsiteY1" fmla="*/ 38 h 1419283"/>
                <a:gd name="connsiteX2" fmla="*/ 380093 w 380093"/>
                <a:gd name="connsiteY2" fmla="*/ 738225 h 1419283"/>
                <a:gd name="connsiteX3" fmla="*/ 68149 w 380093"/>
                <a:gd name="connsiteY3" fmla="*/ 1419263 h 1419283"/>
                <a:gd name="connsiteX4" fmla="*/ 242362 w 380093"/>
                <a:gd name="connsiteY4" fmla="*/ 758894 h 1419283"/>
                <a:gd name="connsiteX0" fmla="*/ 242362 w 380093"/>
                <a:gd name="connsiteY0" fmla="*/ 758894 h 1423745"/>
                <a:gd name="connsiteX1" fmla="*/ 1474 w 380093"/>
                <a:gd name="connsiteY1" fmla="*/ 38 h 1423745"/>
                <a:gd name="connsiteX2" fmla="*/ 380093 w 380093"/>
                <a:gd name="connsiteY2" fmla="*/ 738225 h 1423745"/>
                <a:gd name="connsiteX3" fmla="*/ 68149 w 380093"/>
                <a:gd name="connsiteY3" fmla="*/ 1419263 h 1423745"/>
                <a:gd name="connsiteX4" fmla="*/ 242362 w 380093"/>
                <a:gd name="connsiteY4" fmla="*/ 758894 h 1423745"/>
                <a:gd name="connsiteX0" fmla="*/ 242362 w 380093"/>
                <a:gd name="connsiteY0" fmla="*/ 758894 h 1420444"/>
                <a:gd name="connsiteX1" fmla="*/ 1474 w 380093"/>
                <a:gd name="connsiteY1" fmla="*/ 38 h 1420444"/>
                <a:gd name="connsiteX2" fmla="*/ 380093 w 380093"/>
                <a:gd name="connsiteY2" fmla="*/ 738225 h 1420444"/>
                <a:gd name="connsiteX3" fmla="*/ 68149 w 380093"/>
                <a:gd name="connsiteY3" fmla="*/ 1419263 h 1420444"/>
                <a:gd name="connsiteX4" fmla="*/ 242362 w 380093"/>
                <a:gd name="connsiteY4" fmla="*/ 758894 h 1420444"/>
                <a:gd name="connsiteX0" fmla="*/ 242894 w 380625"/>
                <a:gd name="connsiteY0" fmla="*/ 758894 h 1410939"/>
                <a:gd name="connsiteX1" fmla="*/ 2006 w 380625"/>
                <a:gd name="connsiteY1" fmla="*/ 38 h 1410939"/>
                <a:gd name="connsiteX2" fmla="*/ 380625 w 380625"/>
                <a:gd name="connsiteY2" fmla="*/ 738225 h 1410939"/>
                <a:gd name="connsiteX3" fmla="*/ 2006 w 380625"/>
                <a:gd name="connsiteY3" fmla="*/ 1409738 h 1410939"/>
                <a:gd name="connsiteX4" fmla="*/ 242894 w 380625"/>
                <a:gd name="connsiteY4" fmla="*/ 758894 h 1410939"/>
                <a:gd name="connsiteX0" fmla="*/ 242465 w 380196"/>
                <a:gd name="connsiteY0" fmla="*/ 758894 h 1313562"/>
                <a:gd name="connsiteX1" fmla="*/ 1577 w 380196"/>
                <a:gd name="connsiteY1" fmla="*/ 38 h 1313562"/>
                <a:gd name="connsiteX2" fmla="*/ 380196 w 380196"/>
                <a:gd name="connsiteY2" fmla="*/ 738225 h 1313562"/>
                <a:gd name="connsiteX3" fmla="*/ 175408 w 380196"/>
                <a:gd name="connsiteY3" fmla="*/ 1312107 h 1313562"/>
                <a:gd name="connsiteX4" fmla="*/ 242465 w 380196"/>
                <a:gd name="connsiteY4" fmla="*/ 758894 h 1313562"/>
                <a:gd name="connsiteX0" fmla="*/ 242465 w 380196"/>
                <a:gd name="connsiteY0" fmla="*/ 758894 h 1313562"/>
                <a:gd name="connsiteX1" fmla="*/ 1577 w 380196"/>
                <a:gd name="connsiteY1" fmla="*/ 38 h 1313562"/>
                <a:gd name="connsiteX2" fmla="*/ 380196 w 380196"/>
                <a:gd name="connsiteY2" fmla="*/ 738225 h 1313562"/>
                <a:gd name="connsiteX3" fmla="*/ 175408 w 380196"/>
                <a:gd name="connsiteY3" fmla="*/ 1312107 h 1313562"/>
                <a:gd name="connsiteX4" fmla="*/ 242465 w 380196"/>
                <a:gd name="connsiteY4" fmla="*/ 758894 h 1313562"/>
                <a:gd name="connsiteX0" fmla="*/ 242465 w 380196"/>
                <a:gd name="connsiteY0" fmla="*/ 758894 h 1313562"/>
                <a:gd name="connsiteX1" fmla="*/ 1577 w 380196"/>
                <a:gd name="connsiteY1" fmla="*/ 38 h 1313562"/>
                <a:gd name="connsiteX2" fmla="*/ 380196 w 380196"/>
                <a:gd name="connsiteY2" fmla="*/ 738225 h 1313562"/>
                <a:gd name="connsiteX3" fmla="*/ 175408 w 380196"/>
                <a:gd name="connsiteY3" fmla="*/ 1312107 h 1313562"/>
                <a:gd name="connsiteX4" fmla="*/ 242465 w 380196"/>
                <a:gd name="connsiteY4" fmla="*/ 758894 h 1313562"/>
                <a:gd name="connsiteX0" fmla="*/ 242469 w 380200"/>
                <a:gd name="connsiteY0" fmla="*/ 758894 h 1379468"/>
                <a:gd name="connsiteX1" fmla="*/ 1581 w 380200"/>
                <a:gd name="connsiteY1" fmla="*/ 38 h 1379468"/>
                <a:gd name="connsiteX2" fmla="*/ 380200 w 380200"/>
                <a:gd name="connsiteY2" fmla="*/ 738225 h 1379468"/>
                <a:gd name="connsiteX3" fmla="*/ 179803 w 380200"/>
                <a:gd name="connsiteY3" fmla="*/ 1378195 h 1379468"/>
                <a:gd name="connsiteX4" fmla="*/ 242469 w 380200"/>
                <a:gd name="connsiteY4" fmla="*/ 758894 h 1379468"/>
                <a:gd name="connsiteX0" fmla="*/ 111945 w 249676"/>
                <a:gd name="connsiteY0" fmla="*/ 915836 h 1536490"/>
                <a:gd name="connsiteX1" fmla="*/ 2824 w 249676"/>
                <a:gd name="connsiteY1" fmla="*/ 22 h 1536490"/>
                <a:gd name="connsiteX2" fmla="*/ 249676 w 249676"/>
                <a:gd name="connsiteY2" fmla="*/ 895167 h 1536490"/>
                <a:gd name="connsiteX3" fmla="*/ 49279 w 249676"/>
                <a:gd name="connsiteY3" fmla="*/ 1535137 h 1536490"/>
                <a:gd name="connsiteX4" fmla="*/ 111945 w 249676"/>
                <a:gd name="connsiteY4" fmla="*/ 915836 h 1536490"/>
                <a:gd name="connsiteX0" fmla="*/ 156905 w 294636"/>
                <a:gd name="connsiteY0" fmla="*/ 952845 h 1573497"/>
                <a:gd name="connsiteX1" fmla="*/ 47784 w 294636"/>
                <a:gd name="connsiteY1" fmla="*/ 37031 h 1573497"/>
                <a:gd name="connsiteX2" fmla="*/ 294636 w 294636"/>
                <a:gd name="connsiteY2" fmla="*/ 932176 h 1573497"/>
                <a:gd name="connsiteX3" fmla="*/ 94239 w 294636"/>
                <a:gd name="connsiteY3" fmla="*/ 1572146 h 1573497"/>
                <a:gd name="connsiteX4" fmla="*/ 156905 w 294636"/>
                <a:gd name="connsiteY4" fmla="*/ 952845 h 1573497"/>
                <a:gd name="connsiteX0" fmla="*/ 162674 w 247698"/>
                <a:gd name="connsiteY0" fmla="*/ 791329 h 1536219"/>
                <a:gd name="connsiteX1" fmla="*/ 846 w 247698"/>
                <a:gd name="connsiteY1" fmla="*/ 401 h 1536219"/>
                <a:gd name="connsiteX2" fmla="*/ 247698 w 247698"/>
                <a:gd name="connsiteY2" fmla="*/ 895546 h 1536219"/>
                <a:gd name="connsiteX3" fmla="*/ 47301 w 247698"/>
                <a:gd name="connsiteY3" fmla="*/ 1535516 h 1536219"/>
                <a:gd name="connsiteX4" fmla="*/ 162674 w 247698"/>
                <a:gd name="connsiteY4" fmla="*/ 791329 h 1536219"/>
                <a:gd name="connsiteX0" fmla="*/ 107801 w 249926"/>
                <a:gd name="connsiteY0" fmla="*/ 795458 h 1536133"/>
                <a:gd name="connsiteX1" fmla="*/ 3074 w 249926"/>
                <a:gd name="connsiteY1" fmla="*/ 368 h 1536133"/>
                <a:gd name="connsiteX2" fmla="*/ 249926 w 249926"/>
                <a:gd name="connsiteY2" fmla="*/ 895513 h 1536133"/>
                <a:gd name="connsiteX3" fmla="*/ 49529 w 249926"/>
                <a:gd name="connsiteY3" fmla="*/ 1535483 h 1536133"/>
                <a:gd name="connsiteX4" fmla="*/ 107801 w 249926"/>
                <a:gd name="connsiteY4" fmla="*/ 795458 h 1536133"/>
                <a:gd name="connsiteX0" fmla="*/ 63058 w 205183"/>
                <a:gd name="connsiteY0" fmla="*/ 429548 h 1170223"/>
                <a:gd name="connsiteX1" fmla="*/ 68140 w 205183"/>
                <a:gd name="connsiteY1" fmla="*/ 792 h 1170223"/>
                <a:gd name="connsiteX2" fmla="*/ 205183 w 205183"/>
                <a:gd name="connsiteY2" fmla="*/ 529603 h 1170223"/>
                <a:gd name="connsiteX3" fmla="*/ 4786 w 205183"/>
                <a:gd name="connsiteY3" fmla="*/ 1169573 h 1170223"/>
                <a:gd name="connsiteX4" fmla="*/ 63058 w 205183"/>
                <a:gd name="connsiteY4" fmla="*/ 429548 h 1170223"/>
                <a:gd name="connsiteX0" fmla="*/ 62776 w 204901"/>
                <a:gd name="connsiteY0" fmla="*/ 662332 h 1403007"/>
                <a:gd name="connsiteX1" fmla="*/ 32720 w 204901"/>
                <a:gd name="connsiteY1" fmla="*/ 455 h 1403007"/>
                <a:gd name="connsiteX2" fmla="*/ 204901 w 204901"/>
                <a:gd name="connsiteY2" fmla="*/ 762387 h 1403007"/>
                <a:gd name="connsiteX3" fmla="*/ 4504 w 204901"/>
                <a:gd name="connsiteY3" fmla="*/ 1402357 h 1403007"/>
                <a:gd name="connsiteX4" fmla="*/ 62776 w 204901"/>
                <a:gd name="connsiteY4" fmla="*/ 662332 h 1403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901" h="1403007">
                  <a:moveTo>
                    <a:pt x="62776" y="662332"/>
                  </a:moveTo>
                  <a:cubicBezTo>
                    <a:pt x="67479" y="428682"/>
                    <a:pt x="9033" y="-16221"/>
                    <a:pt x="32720" y="455"/>
                  </a:cubicBezTo>
                  <a:cubicBezTo>
                    <a:pt x="56407" y="17131"/>
                    <a:pt x="204901" y="257378"/>
                    <a:pt x="204901" y="762387"/>
                  </a:cubicBezTo>
                  <a:cubicBezTo>
                    <a:pt x="197757" y="1112615"/>
                    <a:pt x="28191" y="1419033"/>
                    <a:pt x="4504" y="1402357"/>
                  </a:cubicBezTo>
                  <a:cubicBezTo>
                    <a:pt x="-19183" y="1385681"/>
                    <a:pt x="58073" y="895982"/>
                    <a:pt x="62776" y="662332"/>
                  </a:cubicBezTo>
                  <a:close/>
                </a:path>
              </a:pathLst>
            </a:custGeom>
            <a:solidFill>
              <a:srgbClr val="E2D8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Medium"/>
                <a:ea typeface="+mn-ea"/>
                <a:cs typeface="+mn-cs"/>
              </a:endParaRPr>
            </a:p>
          </p:txBody>
        </p:sp>
      </p:grpSp>
    </p:spTree>
    <p:extLst>
      <p:ext uri="{BB962C8B-B14F-4D97-AF65-F5344CB8AC3E}">
        <p14:creationId xmlns:p14="http://schemas.microsoft.com/office/powerpoint/2010/main" val="51949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6" name="Picture 635" descr="iStock_000005703089XSmall.jpg"/>
          <p:cNvPicPr>
            <a:picLocks noChangeAspect="1"/>
          </p:cNvPicPr>
          <p:nvPr/>
        </p:nvPicPr>
        <p:blipFill>
          <a:blip r:embed="rId2" cstate="print">
            <a:lum bright="20000" contrast="-20000"/>
          </a:blip>
          <a:srcRect l="7362" t="4914" b="11552"/>
          <a:stretch>
            <a:fillRect/>
          </a:stretch>
        </p:blipFill>
        <p:spPr>
          <a:xfrm>
            <a:off x="3436102" y="2095500"/>
            <a:ext cx="1974098" cy="2667000"/>
          </a:xfrm>
          <a:prstGeom prst="rect">
            <a:avLst/>
          </a:prstGeom>
          <a:ln w="28575">
            <a:solidFill>
              <a:schemeClr val="tx1">
                <a:lumMod val="85000"/>
                <a:lumOff val="15000"/>
              </a:schemeClr>
            </a:solidFill>
          </a:ln>
          <a:effectLst>
            <a:outerShdw blurRad="50800" dist="38100" dir="2700000" algn="tl" rotWithShape="0">
              <a:prstClr val="black">
                <a:alpha val="40000"/>
              </a:prstClr>
            </a:outerShdw>
          </a:effectLst>
        </p:spPr>
      </p:pic>
      <p:sp>
        <p:nvSpPr>
          <p:cNvPr id="2" name="Title 1"/>
          <p:cNvSpPr>
            <a:spLocks noGrp="1"/>
          </p:cNvSpPr>
          <p:nvPr>
            <p:ph type="title" idx="4294967295"/>
          </p:nvPr>
        </p:nvSpPr>
        <p:spPr>
          <a:xfrm>
            <a:off x="914400" y="-1123950"/>
            <a:ext cx="8229600" cy="884237"/>
          </a:xfrm>
        </p:spPr>
        <p:txBody>
          <a:bodyPr/>
          <a:lstStyle/>
          <a:p>
            <a:r>
              <a:rPr lang="en-US" dirty="0"/>
              <a:t>Affordable Housing Overview</a:t>
            </a:r>
          </a:p>
        </p:txBody>
      </p:sp>
      <p:sp>
        <p:nvSpPr>
          <p:cNvPr id="3" name="Date Placeholder 2">
            <a:extLst>
              <a:ext uri="{FF2B5EF4-FFF2-40B4-BE49-F238E27FC236}">
                <a16:creationId xmlns:a16="http://schemas.microsoft.com/office/drawing/2014/main" id="{D6C652F0-A6CB-43A4-2EE6-34C236A663A6}"/>
              </a:ext>
            </a:extLst>
          </p:cNvPr>
          <p:cNvSpPr>
            <a:spLocks noGrp="1"/>
          </p:cNvSpPr>
          <p:nvPr>
            <p:ph type="dt" sz="half" idx="2"/>
          </p:nvPr>
        </p:nvSpPr>
        <p:spPr/>
        <p:txBody>
          <a:bodyPr/>
          <a:lstStyle/>
          <a:p>
            <a:r>
              <a:rPr lang="en-US"/>
              <a:t>September 7, 2022</a:t>
            </a:r>
            <a:endParaRPr lang="en-US" dirty="0"/>
          </a:p>
        </p:txBody>
      </p:sp>
      <p:sp>
        <p:nvSpPr>
          <p:cNvPr id="4" name="Footer Placeholder 3">
            <a:extLst>
              <a:ext uri="{FF2B5EF4-FFF2-40B4-BE49-F238E27FC236}">
                <a16:creationId xmlns:a16="http://schemas.microsoft.com/office/drawing/2014/main" id="{8D22732C-875B-9A1E-7969-29A6149E42C4}"/>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345328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0" name="Group 149"/>
          <p:cNvGrpSpPr/>
          <p:nvPr/>
        </p:nvGrpSpPr>
        <p:grpSpPr>
          <a:xfrm>
            <a:off x="2590800" y="3296002"/>
            <a:ext cx="914400" cy="1208980"/>
            <a:chOff x="2590800" y="3296002"/>
            <a:chExt cx="914400" cy="1208980"/>
          </a:xfrm>
        </p:grpSpPr>
        <p:grpSp>
          <p:nvGrpSpPr>
            <p:cNvPr id="151" name="Group 1346"/>
            <p:cNvGrpSpPr/>
            <p:nvPr/>
          </p:nvGrpSpPr>
          <p:grpSpPr>
            <a:xfrm>
              <a:off x="2590800" y="3327484"/>
              <a:ext cx="914400" cy="1177498"/>
              <a:chOff x="6477000" y="4572000"/>
              <a:chExt cx="914400" cy="1177498"/>
            </a:xfrm>
          </p:grpSpPr>
          <p:grpSp>
            <p:nvGrpSpPr>
              <p:cNvPr id="192" name="Group 260" hidden="1"/>
              <p:cNvGrpSpPr>
                <a:grpSpLocks/>
              </p:cNvGrpSpPr>
              <p:nvPr/>
            </p:nvGrpSpPr>
            <p:grpSpPr bwMode="auto">
              <a:xfrm>
                <a:off x="6703219" y="4572000"/>
                <a:ext cx="461962" cy="779488"/>
                <a:chOff x="4235" y="152"/>
                <a:chExt cx="387" cy="653"/>
              </a:xfrm>
            </p:grpSpPr>
            <p:grpSp>
              <p:nvGrpSpPr>
                <p:cNvPr id="194" name="Group 3"/>
                <p:cNvGrpSpPr>
                  <a:grpSpLocks/>
                </p:cNvGrpSpPr>
                <p:nvPr/>
              </p:nvGrpSpPr>
              <p:grpSpPr bwMode="auto">
                <a:xfrm>
                  <a:off x="4235" y="358"/>
                  <a:ext cx="387" cy="447"/>
                  <a:chOff x="4235" y="358"/>
                  <a:chExt cx="387" cy="447"/>
                </a:xfrm>
              </p:grpSpPr>
              <p:sp>
                <p:nvSpPr>
                  <p:cNvPr id="200"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01"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02"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03"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204" name="Group 8"/>
                  <p:cNvGrpSpPr>
                    <a:grpSpLocks/>
                  </p:cNvGrpSpPr>
                  <p:nvPr/>
                </p:nvGrpSpPr>
                <p:grpSpPr bwMode="auto">
                  <a:xfrm>
                    <a:off x="4356" y="373"/>
                    <a:ext cx="146" cy="238"/>
                    <a:chOff x="4376" y="2314"/>
                    <a:chExt cx="180" cy="294"/>
                  </a:xfrm>
                </p:grpSpPr>
                <p:grpSp>
                  <p:nvGrpSpPr>
                    <p:cNvPr id="205" name="Group 9"/>
                    <p:cNvGrpSpPr>
                      <a:grpSpLocks/>
                    </p:cNvGrpSpPr>
                    <p:nvPr/>
                  </p:nvGrpSpPr>
                  <p:grpSpPr bwMode="auto">
                    <a:xfrm>
                      <a:off x="4376" y="2314"/>
                      <a:ext cx="180" cy="69"/>
                      <a:chOff x="2544" y="2688"/>
                      <a:chExt cx="768" cy="336"/>
                    </a:xfrm>
                  </p:grpSpPr>
                  <p:sp>
                    <p:nvSpPr>
                      <p:cNvPr id="208"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09"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206"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07"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95" name="Group 14"/>
                <p:cNvGrpSpPr>
                  <a:grpSpLocks/>
                </p:cNvGrpSpPr>
                <p:nvPr/>
              </p:nvGrpSpPr>
              <p:grpSpPr bwMode="auto">
                <a:xfrm>
                  <a:off x="4329" y="152"/>
                  <a:ext cx="206" cy="240"/>
                  <a:chOff x="4329" y="152"/>
                  <a:chExt cx="206" cy="240"/>
                </a:xfrm>
              </p:grpSpPr>
              <p:sp>
                <p:nvSpPr>
                  <p:cNvPr id="196"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97"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98"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99"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193" name="TextBox 192"/>
              <p:cNvSpPr txBox="1"/>
              <p:nvPr/>
            </p:nvSpPr>
            <p:spPr>
              <a:xfrm>
                <a:off x="6477000" y="5334000"/>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grpSp>
          <p:nvGrpSpPr>
            <p:cNvPr id="162" name="Group 161"/>
            <p:cNvGrpSpPr/>
            <p:nvPr/>
          </p:nvGrpSpPr>
          <p:grpSpPr>
            <a:xfrm>
              <a:off x="2814997" y="3296002"/>
              <a:ext cx="451085" cy="814094"/>
              <a:chOff x="6525636" y="203200"/>
              <a:chExt cx="646457" cy="1166692"/>
            </a:xfrm>
          </p:grpSpPr>
          <p:sp>
            <p:nvSpPr>
              <p:cNvPr id="174"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5"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6"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7"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8" name="Isosceles Triangle 177"/>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179" name="Group 178"/>
              <p:cNvGrpSpPr/>
              <p:nvPr/>
            </p:nvGrpSpPr>
            <p:grpSpPr>
              <a:xfrm>
                <a:off x="6721330" y="587057"/>
                <a:ext cx="450605" cy="162320"/>
                <a:chOff x="1406548" y="4084765"/>
                <a:chExt cx="1675064" cy="603406"/>
              </a:xfrm>
            </p:grpSpPr>
            <p:sp>
              <p:nvSpPr>
                <p:cNvPr id="188" name="Freeform 187"/>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Freeform 188"/>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Freeform 189"/>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Freeform 190"/>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0"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181" name="Group 180"/>
              <p:cNvGrpSpPr/>
              <p:nvPr/>
            </p:nvGrpSpPr>
            <p:grpSpPr>
              <a:xfrm>
                <a:off x="6673589" y="253038"/>
                <a:ext cx="371382" cy="432710"/>
                <a:chOff x="2826285" y="1816293"/>
                <a:chExt cx="399010" cy="464901"/>
              </a:xfrm>
            </p:grpSpPr>
            <p:sp>
              <p:nvSpPr>
                <p:cNvPr id="184"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5"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6"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7"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182"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183"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gr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091" y="682752"/>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5"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 name="Group 175"/>
          <p:cNvGrpSpPr>
            <a:grpSpLocks/>
          </p:cNvGrpSpPr>
          <p:nvPr/>
        </p:nvGrpSpPr>
        <p:grpSpPr bwMode="auto">
          <a:xfrm>
            <a:off x="3657599" y="3176940"/>
            <a:ext cx="612132" cy="504797"/>
            <a:chOff x="720" y="2016"/>
            <a:chExt cx="2112" cy="1539"/>
          </a:xfrm>
        </p:grpSpPr>
        <p:sp>
          <p:nvSpPr>
            <p:cNvPr id="1105"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06"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3" name="Group 178"/>
            <p:cNvGrpSpPr>
              <a:grpSpLocks/>
            </p:cNvGrpSpPr>
            <p:nvPr/>
          </p:nvGrpSpPr>
          <p:grpSpPr bwMode="auto">
            <a:xfrm>
              <a:off x="1005" y="2139"/>
              <a:ext cx="400" cy="429"/>
              <a:chOff x="1680" y="3120"/>
              <a:chExt cx="336" cy="336"/>
            </a:xfrm>
          </p:grpSpPr>
          <p:sp>
            <p:nvSpPr>
              <p:cNvPr id="1145"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6"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108"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4" name="Group 182"/>
            <p:cNvGrpSpPr>
              <a:grpSpLocks/>
            </p:cNvGrpSpPr>
            <p:nvPr/>
          </p:nvGrpSpPr>
          <p:grpSpPr bwMode="auto">
            <a:xfrm>
              <a:off x="1005" y="2139"/>
              <a:ext cx="400" cy="429"/>
              <a:chOff x="1680" y="3120"/>
              <a:chExt cx="336" cy="336"/>
            </a:xfrm>
          </p:grpSpPr>
          <p:sp>
            <p:nvSpPr>
              <p:cNvPr id="1143"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4"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5" name="Group 185"/>
            <p:cNvGrpSpPr>
              <a:grpSpLocks/>
            </p:cNvGrpSpPr>
            <p:nvPr/>
          </p:nvGrpSpPr>
          <p:grpSpPr bwMode="auto">
            <a:xfrm>
              <a:off x="1576" y="2139"/>
              <a:ext cx="400" cy="429"/>
              <a:chOff x="1680" y="3120"/>
              <a:chExt cx="336" cy="336"/>
            </a:xfrm>
          </p:grpSpPr>
          <p:sp>
            <p:nvSpPr>
              <p:cNvPr id="1141"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2"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6" name="Group 188"/>
            <p:cNvGrpSpPr>
              <a:grpSpLocks/>
            </p:cNvGrpSpPr>
            <p:nvPr/>
          </p:nvGrpSpPr>
          <p:grpSpPr bwMode="auto">
            <a:xfrm>
              <a:off x="2147" y="2139"/>
              <a:ext cx="400" cy="429"/>
              <a:chOff x="1680" y="3120"/>
              <a:chExt cx="336" cy="336"/>
            </a:xfrm>
          </p:grpSpPr>
          <p:sp>
            <p:nvSpPr>
              <p:cNvPr id="1139"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0"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7" name="Group 191"/>
            <p:cNvGrpSpPr>
              <a:grpSpLocks/>
            </p:cNvGrpSpPr>
            <p:nvPr/>
          </p:nvGrpSpPr>
          <p:grpSpPr bwMode="auto">
            <a:xfrm>
              <a:off x="1094" y="3055"/>
              <a:ext cx="1372" cy="497"/>
              <a:chOff x="1111" y="3055"/>
              <a:chExt cx="1372" cy="497"/>
            </a:xfrm>
          </p:grpSpPr>
          <p:grpSp>
            <p:nvGrpSpPr>
              <p:cNvPr id="8" name="Group 192"/>
              <p:cNvGrpSpPr>
                <a:grpSpLocks/>
              </p:cNvGrpSpPr>
              <p:nvPr/>
            </p:nvGrpSpPr>
            <p:grpSpPr bwMode="auto">
              <a:xfrm>
                <a:off x="1584" y="3136"/>
                <a:ext cx="410" cy="416"/>
                <a:chOff x="2199" y="3610"/>
                <a:chExt cx="345" cy="326"/>
              </a:xfrm>
            </p:grpSpPr>
            <p:grpSp>
              <p:nvGrpSpPr>
                <p:cNvPr id="9" name="Group 193"/>
                <p:cNvGrpSpPr>
                  <a:grpSpLocks/>
                </p:cNvGrpSpPr>
                <p:nvPr/>
              </p:nvGrpSpPr>
              <p:grpSpPr bwMode="auto">
                <a:xfrm>
                  <a:off x="2199" y="3610"/>
                  <a:ext cx="345" cy="326"/>
                  <a:chOff x="2199" y="3610"/>
                  <a:chExt cx="345" cy="326"/>
                </a:xfrm>
              </p:grpSpPr>
              <p:sp>
                <p:nvSpPr>
                  <p:cNvPr id="1135"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0" name="Group 195"/>
                  <p:cNvGrpSpPr>
                    <a:grpSpLocks/>
                  </p:cNvGrpSpPr>
                  <p:nvPr/>
                </p:nvGrpSpPr>
                <p:grpSpPr bwMode="auto">
                  <a:xfrm>
                    <a:off x="2228" y="3648"/>
                    <a:ext cx="288" cy="288"/>
                    <a:chOff x="2208" y="3648"/>
                    <a:chExt cx="288" cy="288"/>
                  </a:xfrm>
                </p:grpSpPr>
                <p:sp>
                  <p:nvSpPr>
                    <p:cNvPr id="1137"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8"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134"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128"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9"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0"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1"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2"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1" name="Group 204"/>
            <p:cNvGrpSpPr>
              <a:grpSpLocks/>
            </p:cNvGrpSpPr>
            <p:nvPr/>
          </p:nvGrpSpPr>
          <p:grpSpPr bwMode="auto">
            <a:xfrm>
              <a:off x="1093" y="2323"/>
              <a:ext cx="1372" cy="221"/>
              <a:chOff x="1093" y="2323"/>
              <a:chExt cx="1372" cy="221"/>
            </a:xfrm>
          </p:grpSpPr>
          <p:sp>
            <p:nvSpPr>
              <p:cNvPr id="1121"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2"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3"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4"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5"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6"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2" name="Group 211"/>
            <p:cNvGrpSpPr>
              <a:grpSpLocks/>
            </p:cNvGrpSpPr>
            <p:nvPr/>
          </p:nvGrpSpPr>
          <p:grpSpPr bwMode="auto">
            <a:xfrm>
              <a:off x="1094" y="2707"/>
              <a:ext cx="1372" cy="221"/>
              <a:chOff x="1093" y="2323"/>
              <a:chExt cx="1372" cy="221"/>
            </a:xfrm>
          </p:grpSpPr>
          <p:sp>
            <p:nvSpPr>
              <p:cNvPr id="1115"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6"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7"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8"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9"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0"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13" name="Group 313"/>
          <p:cNvGrpSpPr>
            <a:grpSpLocks/>
          </p:cNvGrpSpPr>
          <p:nvPr/>
        </p:nvGrpSpPr>
        <p:grpSpPr bwMode="auto">
          <a:xfrm>
            <a:off x="3959866" y="3479184"/>
            <a:ext cx="612133" cy="504797"/>
            <a:chOff x="720" y="2016"/>
            <a:chExt cx="2112" cy="1539"/>
          </a:xfrm>
        </p:grpSpPr>
        <p:sp>
          <p:nvSpPr>
            <p:cNvPr id="1240"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41"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4" name="Group 316"/>
            <p:cNvGrpSpPr>
              <a:grpSpLocks/>
            </p:cNvGrpSpPr>
            <p:nvPr/>
          </p:nvGrpSpPr>
          <p:grpSpPr bwMode="auto">
            <a:xfrm>
              <a:off x="1005" y="2139"/>
              <a:ext cx="400" cy="429"/>
              <a:chOff x="1680" y="3120"/>
              <a:chExt cx="336" cy="336"/>
            </a:xfrm>
          </p:grpSpPr>
          <p:sp>
            <p:nvSpPr>
              <p:cNvPr id="1280"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81"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243"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5" name="Group 320"/>
            <p:cNvGrpSpPr>
              <a:grpSpLocks/>
            </p:cNvGrpSpPr>
            <p:nvPr/>
          </p:nvGrpSpPr>
          <p:grpSpPr bwMode="auto">
            <a:xfrm>
              <a:off x="1005" y="2139"/>
              <a:ext cx="400" cy="429"/>
              <a:chOff x="1680" y="3120"/>
              <a:chExt cx="336" cy="336"/>
            </a:xfrm>
          </p:grpSpPr>
          <p:sp>
            <p:nvSpPr>
              <p:cNvPr id="1278"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9"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6" name="Group 323"/>
            <p:cNvGrpSpPr>
              <a:grpSpLocks/>
            </p:cNvGrpSpPr>
            <p:nvPr/>
          </p:nvGrpSpPr>
          <p:grpSpPr bwMode="auto">
            <a:xfrm>
              <a:off x="1576" y="2139"/>
              <a:ext cx="400" cy="429"/>
              <a:chOff x="1680" y="3120"/>
              <a:chExt cx="336" cy="336"/>
            </a:xfrm>
          </p:grpSpPr>
          <p:sp>
            <p:nvSpPr>
              <p:cNvPr id="1276"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7"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7" name="Group 326"/>
            <p:cNvGrpSpPr>
              <a:grpSpLocks/>
            </p:cNvGrpSpPr>
            <p:nvPr/>
          </p:nvGrpSpPr>
          <p:grpSpPr bwMode="auto">
            <a:xfrm>
              <a:off x="2147" y="2139"/>
              <a:ext cx="400" cy="429"/>
              <a:chOff x="1680" y="3120"/>
              <a:chExt cx="336" cy="336"/>
            </a:xfrm>
          </p:grpSpPr>
          <p:sp>
            <p:nvSpPr>
              <p:cNvPr id="1274"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5"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8" name="Group 329"/>
            <p:cNvGrpSpPr>
              <a:grpSpLocks/>
            </p:cNvGrpSpPr>
            <p:nvPr/>
          </p:nvGrpSpPr>
          <p:grpSpPr bwMode="auto">
            <a:xfrm>
              <a:off x="1094" y="3055"/>
              <a:ext cx="1372" cy="497"/>
              <a:chOff x="1111" y="3055"/>
              <a:chExt cx="1372" cy="497"/>
            </a:xfrm>
          </p:grpSpPr>
          <p:grpSp>
            <p:nvGrpSpPr>
              <p:cNvPr id="19" name="Group 330"/>
              <p:cNvGrpSpPr>
                <a:grpSpLocks/>
              </p:cNvGrpSpPr>
              <p:nvPr/>
            </p:nvGrpSpPr>
            <p:grpSpPr bwMode="auto">
              <a:xfrm>
                <a:off x="1584" y="3136"/>
                <a:ext cx="410" cy="416"/>
                <a:chOff x="2199" y="3610"/>
                <a:chExt cx="345" cy="326"/>
              </a:xfrm>
            </p:grpSpPr>
            <p:grpSp>
              <p:nvGrpSpPr>
                <p:cNvPr id="20" name="Group 331"/>
                <p:cNvGrpSpPr>
                  <a:grpSpLocks/>
                </p:cNvGrpSpPr>
                <p:nvPr/>
              </p:nvGrpSpPr>
              <p:grpSpPr bwMode="auto">
                <a:xfrm>
                  <a:off x="2199" y="3610"/>
                  <a:ext cx="345" cy="326"/>
                  <a:chOff x="2199" y="3610"/>
                  <a:chExt cx="345" cy="326"/>
                </a:xfrm>
              </p:grpSpPr>
              <p:sp>
                <p:nvSpPr>
                  <p:cNvPr id="1270"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1" name="Group 333"/>
                  <p:cNvGrpSpPr>
                    <a:grpSpLocks/>
                  </p:cNvGrpSpPr>
                  <p:nvPr/>
                </p:nvGrpSpPr>
                <p:grpSpPr bwMode="auto">
                  <a:xfrm>
                    <a:off x="2228" y="3648"/>
                    <a:ext cx="288" cy="288"/>
                    <a:chOff x="2208" y="3648"/>
                    <a:chExt cx="288" cy="288"/>
                  </a:xfrm>
                </p:grpSpPr>
                <p:sp>
                  <p:nvSpPr>
                    <p:cNvPr id="1272"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3"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269"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263"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4"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5"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6"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7"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2" name="Group 342"/>
            <p:cNvGrpSpPr>
              <a:grpSpLocks/>
            </p:cNvGrpSpPr>
            <p:nvPr/>
          </p:nvGrpSpPr>
          <p:grpSpPr bwMode="auto">
            <a:xfrm>
              <a:off x="1093" y="2323"/>
              <a:ext cx="1372" cy="221"/>
              <a:chOff x="1093" y="2323"/>
              <a:chExt cx="1372" cy="221"/>
            </a:xfrm>
          </p:grpSpPr>
          <p:sp>
            <p:nvSpPr>
              <p:cNvPr id="1256"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7"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8"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9"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0"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1"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3" name="Group 349"/>
            <p:cNvGrpSpPr>
              <a:grpSpLocks/>
            </p:cNvGrpSpPr>
            <p:nvPr/>
          </p:nvGrpSpPr>
          <p:grpSpPr bwMode="auto">
            <a:xfrm>
              <a:off x="1094" y="2707"/>
              <a:ext cx="1372" cy="221"/>
              <a:chOff x="1093" y="2323"/>
              <a:chExt cx="1372" cy="221"/>
            </a:xfrm>
          </p:grpSpPr>
          <p:sp>
            <p:nvSpPr>
              <p:cNvPr id="1250"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1"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2"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3"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4"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5"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24" name="Group 642"/>
          <p:cNvGrpSpPr/>
          <p:nvPr/>
        </p:nvGrpSpPr>
        <p:grpSpPr>
          <a:xfrm>
            <a:off x="4707467" y="4419600"/>
            <a:ext cx="1693333" cy="914402"/>
            <a:chOff x="5621867" y="2743200"/>
            <a:chExt cx="1693333" cy="914402"/>
          </a:xfrm>
        </p:grpSpPr>
        <p:cxnSp>
          <p:nvCxnSpPr>
            <p:cNvPr id="627" name="Straight Connector 626"/>
            <p:cNvCxnSpPr/>
            <p:nvPr/>
          </p:nvCxnSpPr>
          <p:spPr>
            <a:xfrm rot="5400000">
              <a:off x="5592235" y="3153836"/>
              <a:ext cx="533398" cy="474134"/>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25" name="Rounded Rectangle 624"/>
            <p:cNvSpPr/>
            <p:nvPr/>
          </p:nvSpPr>
          <p:spPr>
            <a:xfrm>
              <a:off x="5621867" y="2743200"/>
              <a:ext cx="1617133" cy="533400"/>
            </a:xfrm>
            <a:prstGeom prst="roundRect">
              <a:avLst/>
            </a:prstGeom>
            <a:solidFill>
              <a:schemeClr val="bg1"/>
            </a:solidFill>
            <a:ln w="15875">
              <a:solidFill>
                <a:schemeClr val="tx1">
                  <a:lumMod val="85000"/>
                  <a:lumOff val="1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2" name="TextBox 641"/>
            <p:cNvSpPr txBox="1"/>
            <p:nvPr/>
          </p:nvSpPr>
          <p:spPr>
            <a:xfrm>
              <a:off x="5638800" y="2767584"/>
              <a:ext cx="1676400" cy="461665"/>
            </a:xfrm>
            <a:prstGeom prst="rect">
              <a:avLst/>
            </a:prstGeom>
            <a:noFill/>
          </p:spPr>
          <p:txBody>
            <a:bodyPr wrap="square" rtlCol="0">
              <a:spAutoFit/>
            </a:bodyPr>
            <a:lstStyle/>
            <a:p>
              <a:r>
                <a:rPr lang="en-US" sz="1200" dirty="0">
                  <a:latin typeface="Arial" pitchFamily="34" charset="0"/>
                  <a:cs typeface="Arial" pitchFamily="34" charset="0"/>
                </a:rPr>
                <a:t>Can you lower your rent to $400/month? </a:t>
              </a:r>
            </a:p>
          </p:txBody>
        </p:sp>
      </p:grpSp>
      <p:grpSp>
        <p:nvGrpSpPr>
          <p:cNvPr id="25" name="Group 1346" hidden="1"/>
          <p:cNvGrpSpPr/>
          <p:nvPr/>
        </p:nvGrpSpPr>
        <p:grpSpPr>
          <a:xfrm>
            <a:off x="2590800" y="3327484"/>
            <a:ext cx="914400" cy="1177498"/>
            <a:chOff x="6477000" y="4572000"/>
            <a:chExt cx="914400" cy="1177498"/>
          </a:xfrm>
        </p:grpSpPr>
        <p:grpSp>
          <p:nvGrpSpPr>
            <p:cNvPr id="26" name="Group 2"/>
            <p:cNvGrpSpPr>
              <a:grpSpLocks/>
            </p:cNvGrpSpPr>
            <p:nvPr/>
          </p:nvGrpSpPr>
          <p:grpSpPr bwMode="auto">
            <a:xfrm>
              <a:off x="6703219" y="4572000"/>
              <a:ext cx="461962" cy="779488"/>
              <a:chOff x="4235" y="152"/>
              <a:chExt cx="387" cy="653"/>
            </a:xfrm>
          </p:grpSpPr>
          <p:grpSp>
            <p:nvGrpSpPr>
              <p:cNvPr id="27" name="Group 3"/>
              <p:cNvGrpSpPr>
                <a:grpSpLocks/>
              </p:cNvGrpSpPr>
              <p:nvPr/>
            </p:nvGrpSpPr>
            <p:grpSpPr bwMode="auto">
              <a:xfrm>
                <a:off x="4235" y="358"/>
                <a:ext cx="387" cy="447"/>
                <a:chOff x="4235" y="358"/>
                <a:chExt cx="387" cy="447"/>
              </a:xfrm>
            </p:grpSpPr>
            <p:sp>
              <p:nvSpPr>
                <p:cNvPr id="1318"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19"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20"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21"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28" name="Group 8"/>
                <p:cNvGrpSpPr>
                  <a:grpSpLocks/>
                </p:cNvGrpSpPr>
                <p:nvPr/>
              </p:nvGrpSpPr>
              <p:grpSpPr bwMode="auto">
                <a:xfrm>
                  <a:off x="4356" y="373"/>
                  <a:ext cx="146" cy="238"/>
                  <a:chOff x="4376" y="2314"/>
                  <a:chExt cx="180" cy="294"/>
                </a:xfrm>
              </p:grpSpPr>
              <p:grpSp>
                <p:nvGrpSpPr>
                  <p:cNvPr id="29" name="Group 9"/>
                  <p:cNvGrpSpPr>
                    <a:grpSpLocks/>
                  </p:cNvGrpSpPr>
                  <p:nvPr/>
                </p:nvGrpSpPr>
                <p:grpSpPr bwMode="auto">
                  <a:xfrm>
                    <a:off x="4376" y="2314"/>
                    <a:ext cx="180" cy="69"/>
                    <a:chOff x="2544" y="2688"/>
                    <a:chExt cx="768" cy="336"/>
                  </a:xfrm>
                </p:grpSpPr>
                <p:sp>
                  <p:nvSpPr>
                    <p:cNvPr id="1326"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27"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1324"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25"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0" name="Group 14"/>
              <p:cNvGrpSpPr>
                <a:grpSpLocks/>
              </p:cNvGrpSpPr>
              <p:nvPr/>
            </p:nvGrpSpPr>
            <p:grpSpPr bwMode="auto">
              <a:xfrm>
                <a:off x="4329" y="152"/>
                <a:ext cx="206" cy="240"/>
                <a:chOff x="4329" y="152"/>
                <a:chExt cx="206" cy="240"/>
              </a:xfrm>
            </p:grpSpPr>
            <p:sp>
              <p:nvSpPr>
                <p:cNvPr id="1314"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15"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16"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317"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1346" name="TextBox 1345"/>
            <p:cNvSpPr txBox="1"/>
            <p:nvPr/>
          </p:nvSpPr>
          <p:spPr>
            <a:xfrm>
              <a:off x="6477000" y="5334000"/>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sp>
        <p:nvSpPr>
          <p:cNvPr id="638" name="Rectangle 637"/>
          <p:cNvSpPr/>
          <p:nvPr/>
        </p:nvSpPr>
        <p:spPr>
          <a:xfrm>
            <a:off x="3849624" y="4800600"/>
            <a:ext cx="762000" cy="344710"/>
          </a:xfrm>
          <a:prstGeom prst="rect">
            <a:avLst/>
          </a:prstGeom>
          <a:noFill/>
        </p:spPr>
        <p:txBody>
          <a:bodyPr wrap="square" lIns="91440" tIns="45720" rIns="91440" bIns="45720">
            <a:spAutoFit/>
            <a:scene3d>
              <a:camera prst="orthographicFront"/>
              <a:lightRig rig="flat" dir="tl">
                <a:rot lat="0" lon="0" rev="6600000"/>
              </a:lightRig>
            </a:scene3d>
            <a:sp3d extrusionH="12700" contourW="12700">
              <a:bevelT w="38100" h="25400"/>
              <a:contourClr>
                <a:srgbClr val="008000"/>
              </a:contourClr>
            </a:sp3d>
          </a:bodyPr>
          <a:lstStyle/>
          <a:p>
            <a:pPr algn="ctr">
              <a:lnSpc>
                <a:spcPct val="80000"/>
              </a:lnSpc>
            </a:pPr>
            <a:r>
              <a:rPr lang="en-US" sz="2000"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a:t>
            </a:r>
            <a:r>
              <a:rPr lang="en-US" sz="2000" b="1"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400</a:t>
            </a:r>
          </a:p>
        </p:txBody>
      </p:sp>
      <p:sp>
        <p:nvSpPr>
          <p:cNvPr id="640" name="Rectangle 639"/>
          <p:cNvSpPr/>
          <p:nvPr/>
        </p:nvSpPr>
        <p:spPr>
          <a:xfrm>
            <a:off x="3657600" y="2855690"/>
            <a:ext cx="914400" cy="344710"/>
          </a:xfrm>
          <a:prstGeom prst="rect">
            <a:avLst/>
          </a:prstGeom>
          <a:noFill/>
        </p:spPr>
        <p:txBody>
          <a:bodyPr wrap="square" lIns="91440" tIns="45720" rIns="91440" bIns="45720">
            <a:spAutoFit/>
            <a:scene3d>
              <a:camera prst="orthographicFront"/>
              <a:lightRig rig="flat" dir="tl">
                <a:rot lat="0" lon="0" rev="6600000"/>
              </a:lightRig>
            </a:scene3d>
            <a:sp3d extrusionH="12700" contourW="12700">
              <a:bevelT w="38100" h="25400"/>
              <a:contourClr>
                <a:srgbClr val="008000"/>
              </a:contourClr>
            </a:sp3d>
          </a:bodyPr>
          <a:lstStyle/>
          <a:p>
            <a:pPr algn="ctr">
              <a:lnSpc>
                <a:spcPct val="80000"/>
              </a:lnSpc>
            </a:pPr>
            <a:r>
              <a:rPr lang="en-US" sz="2000"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a:t>
            </a:r>
            <a:r>
              <a:rPr lang="en-US" sz="2000" b="1"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700</a:t>
            </a:r>
          </a:p>
        </p:txBody>
      </p:sp>
      <p:pic>
        <p:nvPicPr>
          <p:cNvPr id="636" name="Picture 635" descr="iStock_000005703089XSmall.jpg"/>
          <p:cNvPicPr>
            <a:picLocks noChangeAspect="1"/>
          </p:cNvPicPr>
          <p:nvPr/>
        </p:nvPicPr>
        <p:blipFill>
          <a:blip r:embed="rId4" cstate="print">
            <a:lum bright="20000" contrast="-20000"/>
          </a:blip>
          <a:srcRect l="7362" t="4914" b="11552"/>
          <a:stretch>
            <a:fillRect/>
          </a:stretch>
        </p:blipFill>
        <p:spPr>
          <a:xfrm>
            <a:off x="3886200" y="5105400"/>
            <a:ext cx="733237" cy="990600"/>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grpSp>
        <p:nvGrpSpPr>
          <p:cNvPr id="841" name="Group 647"/>
          <p:cNvGrpSpPr/>
          <p:nvPr/>
        </p:nvGrpSpPr>
        <p:grpSpPr>
          <a:xfrm>
            <a:off x="2667000" y="2667000"/>
            <a:ext cx="762000" cy="609600"/>
            <a:chOff x="5621868" y="2743200"/>
            <a:chExt cx="762000" cy="609600"/>
          </a:xfrm>
        </p:grpSpPr>
        <p:cxnSp>
          <p:nvCxnSpPr>
            <p:cNvPr id="649" name="Straight Connector 648"/>
            <p:cNvCxnSpPr/>
            <p:nvPr/>
          </p:nvCxnSpPr>
          <p:spPr>
            <a:xfrm rot="5400000">
              <a:off x="5812368" y="3162300"/>
              <a:ext cx="381000" cy="0"/>
            </a:xfrm>
            <a:prstGeom prst="line">
              <a:avLst/>
            </a:prstGeom>
            <a:ln w="222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50" name="Rounded Rectangle 649"/>
            <p:cNvSpPr/>
            <p:nvPr/>
          </p:nvSpPr>
          <p:spPr>
            <a:xfrm>
              <a:off x="5621868" y="2743200"/>
              <a:ext cx="762000" cy="381000"/>
            </a:xfrm>
            <a:prstGeom prst="roundRect">
              <a:avLst/>
            </a:prstGeom>
            <a:solidFill>
              <a:schemeClr val="bg1"/>
            </a:solidFill>
            <a:ln w="15875">
              <a:solidFill>
                <a:schemeClr val="tx1">
                  <a:lumMod val="85000"/>
                  <a:lumOff val="1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1" name="TextBox 650"/>
            <p:cNvSpPr txBox="1"/>
            <p:nvPr/>
          </p:nvSpPr>
          <p:spPr>
            <a:xfrm>
              <a:off x="5662550" y="2790944"/>
              <a:ext cx="668868" cy="276999"/>
            </a:xfrm>
            <a:prstGeom prst="rect">
              <a:avLst/>
            </a:prstGeom>
            <a:noFill/>
          </p:spPr>
          <p:txBody>
            <a:bodyPr wrap="square" rtlCol="0">
              <a:spAutoFit/>
            </a:bodyPr>
            <a:lstStyle/>
            <a:p>
              <a:pPr algn="ctr"/>
              <a:r>
                <a:rPr lang="en-US" sz="1200" dirty="0">
                  <a:latin typeface="Arial" pitchFamily="34" charset="0"/>
                  <a:cs typeface="Arial" pitchFamily="34" charset="0"/>
                </a:rPr>
                <a:t>Sorry.</a:t>
              </a:r>
            </a:p>
          </p:txBody>
        </p:sp>
      </p:grpSp>
      <p:grpSp>
        <p:nvGrpSpPr>
          <p:cNvPr id="850" name="Group 396"/>
          <p:cNvGrpSpPr>
            <a:grpSpLocks/>
          </p:cNvGrpSpPr>
          <p:nvPr/>
        </p:nvGrpSpPr>
        <p:grpSpPr bwMode="auto">
          <a:xfrm>
            <a:off x="3581400" y="3505200"/>
            <a:ext cx="416032" cy="495523"/>
            <a:chOff x="2112" y="3264"/>
            <a:chExt cx="768" cy="912"/>
          </a:xfrm>
        </p:grpSpPr>
        <p:sp>
          <p:nvSpPr>
            <p:cNvPr id="573" name="Rectangle 397"/>
            <p:cNvSpPr>
              <a:spLocks noChangeArrowheads="1"/>
            </p:cNvSpPr>
            <p:nvPr/>
          </p:nvSpPr>
          <p:spPr bwMode="auto">
            <a:xfrm rot="5400000">
              <a:off x="2160" y="3792"/>
              <a:ext cx="672" cy="96"/>
            </a:xfrm>
            <a:prstGeom prst="rect">
              <a:avLst/>
            </a:prstGeom>
            <a:blipFill dpi="0" rotWithShape="1">
              <a:blip r:embed="rId5"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4" name="Rectangle 398"/>
            <p:cNvSpPr>
              <a:spLocks noChangeArrowheads="1"/>
            </p:cNvSpPr>
            <p:nvPr/>
          </p:nvSpPr>
          <p:spPr bwMode="auto">
            <a:xfrm rot="7257826">
              <a:off x="2426" y="3918"/>
              <a:ext cx="288" cy="35"/>
            </a:xfrm>
            <a:prstGeom prst="rect">
              <a:avLst/>
            </a:prstGeom>
            <a:blipFill dpi="0" rotWithShape="1">
              <a:blip r:embed="rId5"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5"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576"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245" name="TextBox 244"/>
          <p:cNvSpPr txBox="1"/>
          <p:nvPr/>
        </p:nvSpPr>
        <p:spPr>
          <a:xfrm>
            <a:off x="2667000" y="1752600"/>
            <a:ext cx="2828210" cy="461665"/>
          </a:xfrm>
          <a:prstGeom prst="rect">
            <a:avLst/>
          </a:prstGeom>
          <a:noFill/>
        </p:spPr>
        <p:txBody>
          <a:bodyPr wrap="none" rtlCol="0">
            <a:spAutoFit/>
          </a:bodyPr>
          <a:lstStyle/>
          <a:p>
            <a:pPr algn="ctr"/>
            <a:r>
              <a:rPr lang="en-US" sz="2400" dirty="0"/>
              <a:t>“Affordable Housing”</a:t>
            </a:r>
          </a:p>
        </p:txBody>
      </p:sp>
      <p:sp>
        <p:nvSpPr>
          <p:cNvPr id="246" name="Down Arrow 245"/>
          <p:cNvSpPr/>
          <p:nvPr/>
        </p:nvSpPr>
        <p:spPr>
          <a:xfrm>
            <a:off x="4495800" y="2871216"/>
            <a:ext cx="228600" cy="304800"/>
          </a:xfrm>
          <a:prstGeom prst="downArrow">
            <a:avLst/>
          </a:prstGeom>
          <a:solidFill>
            <a:schemeClr val="accent6"/>
          </a:solidFill>
          <a:ln>
            <a:solidFill>
              <a:schemeClr val="accent6">
                <a:lumMod val="75000"/>
              </a:schemeClr>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Freeform 246"/>
          <p:cNvSpPr/>
          <p:nvPr/>
        </p:nvSpPr>
        <p:spPr>
          <a:xfrm>
            <a:off x="3785616" y="2971800"/>
            <a:ext cx="658368" cy="27432"/>
          </a:xfrm>
          <a:custGeom>
            <a:avLst/>
            <a:gdLst>
              <a:gd name="connsiteX0" fmla="*/ 0 w 1727200"/>
              <a:gd name="connsiteY0" fmla="*/ 101600 h 101600"/>
              <a:gd name="connsiteX1" fmla="*/ 165100 w 1727200"/>
              <a:gd name="connsiteY1" fmla="*/ 76200 h 101600"/>
              <a:gd name="connsiteX2" fmla="*/ 254000 w 1727200"/>
              <a:gd name="connsiteY2" fmla="*/ 38100 h 101600"/>
              <a:gd name="connsiteX3" fmla="*/ 330200 w 1727200"/>
              <a:gd name="connsiteY3" fmla="*/ 25400 h 101600"/>
              <a:gd name="connsiteX4" fmla="*/ 368300 w 1727200"/>
              <a:gd name="connsiteY4" fmla="*/ 12700 h 101600"/>
              <a:gd name="connsiteX5" fmla="*/ 444500 w 1727200"/>
              <a:gd name="connsiteY5" fmla="*/ 0 h 101600"/>
              <a:gd name="connsiteX6" fmla="*/ 723900 w 1727200"/>
              <a:gd name="connsiteY6" fmla="*/ 12700 h 101600"/>
              <a:gd name="connsiteX7" fmla="*/ 1155700 w 1727200"/>
              <a:gd name="connsiteY7" fmla="*/ 38100 h 101600"/>
              <a:gd name="connsiteX8" fmla="*/ 1270000 w 1727200"/>
              <a:gd name="connsiteY8" fmla="*/ 88900 h 101600"/>
              <a:gd name="connsiteX9" fmla="*/ 1587500 w 1727200"/>
              <a:gd name="connsiteY9" fmla="*/ 63500 h 101600"/>
              <a:gd name="connsiteX10" fmla="*/ 1638300 w 1727200"/>
              <a:gd name="connsiteY10" fmla="*/ 38100 h 101600"/>
              <a:gd name="connsiteX11" fmla="*/ 1727200 w 1727200"/>
              <a:gd name="connsiteY11" fmla="*/ 12700 h 10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200" h="101600">
                <a:moveTo>
                  <a:pt x="0" y="101600"/>
                </a:moveTo>
                <a:cubicBezTo>
                  <a:pt x="55033" y="93133"/>
                  <a:pt x="110373" y="86461"/>
                  <a:pt x="165100" y="76200"/>
                </a:cubicBezTo>
                <a:cubicBezTo>
                  <a:pt x="227401" y="64519"/>
                  <a:pt x="182401" y="59580"/>
                  <a:pt x="254000" y="38100"/>
                </a:cubicBezTo>
                <a:cubicBezTo>
                  <a:pt x="278664" y="30701"/>
                  <a:pt x="305063" y="30986"/>
                  <a:pt x="330200" y="25400"/>
                </a:cubicBezTo>
                <a:cubicBezTo>
                  <a:pt x="343268" y="22496"/>
                  <a:pt x="355232" y="15604"/>
                  <a:pt x="368300" y="12700"/>
                </a:cubicBezTo>
                <a:cubicBezTo>
                  <a:pt x="393437" y="7114"/>
                  <a:pt x="419100" y="4233"/>
                  <a:pt x="444500" y="0"/>
                </a:cubicBezTo>
                <a:lnTo>
                  <a:pt x="723900" y="12700"/>
                </a:lnTo>
                <a:cubicBezTo>
                  <a:pt x="1110522" y="28480"/>
                  <a:pt x="949957" y="8708"/>
                  <a:pt x="1155700" y="38100"/>
                </a:cubicBezTo>
                <a:cubicBezTo>
                  <a:pt x="1246380" y="68327"/>
                  <a:pt x="1209623" y="48648"/>
                  <a:pt x="1270000" y="88900"/>
                </a:cubicBezTo>
                <a:cubicBezTo>
                  <a:pt x="1274578" y="88671"/>
                  <a:pt x="1509874" y="89375"/>
                  <a:pt x="1587500" y="63500"/>
                </a:cubicBezTo>
                <a:cubicBezTo>
                  <a:pt x="1605461" y="57513"/>
                  <a:pt x="1620722" y="45131"/>
                  <a:pt x="1638300" y="38100"/>
                </a:cubicBezTo>
                <a:cubicBezTo>
                  <a:pt x="1705147" y="11361"/>
                  <a:pt x="1689840" y="12700"/>
                  <a:pt x="1727200" y="12700"/>
                </a:cubicBezTo>
              </a:path>
            </a:pathLst>
          </a:cu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Title 30"/>
          <p:cNvSpPr>
            <a:spLocks noGrp="1"/>
          </p:cNvSpPr>
          <p:nvPr>
            <p:ph type="title" idx="4294967295"/>
          </p:nvPr>
        </p:nvSpPr>
        <p:spPr>
          <a:xfrm>
            <a:off x="914400" y="-1181100"/>
            <a:ext cx="8229600" cy="884237"/>
          </a:xfrm>
        </p:spPr>
        <p:txBody>
          <a:bodyPr/>
          <a:lstStyle/>
          <a:p>
            <a:r>
              <a:rPr lang="en-US" dirty="0"/>
              <a:t>Affordable Housing Overview</a:t>
            </a:r>
          </a:p>
        </p:txBody>
      </p:sp>
      <p:grpSp>
        <p:nvGrpSpPr>
          <p:cNvPr id="152" name="Group 418"/>
          <p:cNvGrpSpPr/>
          <p:nvPr/>
        </p:nvGrpSpPr>
        <p:grpSpPr>
          <a:xfrm>
            <a:off x="7367452" y="2704031"/>
            <a:ext cx="600341" cy="1438630"/>
            <a:chOff x="5663328" y="2044700"/>
            <a:chExt cx="600341" cy="921087"/>
          </a:xfrm>
        </p:grpSpPr>
        <p:sp>
          <p:nvSpPr>
            <p:cNvPr id="153" name="Rounded Rectangle 152"/>
            <p:cNvSpPr/>
            <p:nvPr/>
          </p:nvSpPr>
          <p:spPr>
            <a:xfrm>
              <a:off x="5743425" y="2044700"/>
              <a:ext cx="457200" cy="921087"/>
            </a:xfrm>
            <a:prstGeom prst="roundRect">
              <a:avLst>
                <a:gd name="adj" fmla="val 5128"/>
              </a:avLst>
            </a:prstGeom>
            <a:solidFill>
              <a:srgbClr val="3C8C3C"/>
            </a:solidFill>
            <a:ln w="15875">
              <a:solidFill>
                <a:srgbClr val="00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54" name="Text Box 140" hidden="1"/>
            <p:cNvSpPr txBox="1">
              <a:spLocks noChangeArrowheads="1"/>
            </p:cNvSpPr>
            <p:nvPr/>
          </p:nvSpPr>
          <p:spPr bwMode="auto">
            <a:xfrm>
              <a:off x="5663328" y="2380258"/>
              <a:ext cx="600341" cy="171094"/>
            </a:xfrm>
            <a:prstGeom prst="rect">
              <a:avLst/>
            </a:prstGeom>
            <a:noFill/>
            <a:ln w="9525">
              <a:noFill/>
              <a:miter lim="800000"/>
              <a:headEnd/>
              <a:tailEnd/>
            </a:ln>
            <a:effectLst/>
          </p:spPr>
          <p:txBody>
            <a:bodyPr wrap="square">
              <a:spAutoFit/>
            </a:bodyPr>
            <a:lstStyle/>
            <a:p>
              <a:pPr algn="ctr">
                <a:lnSpc>
                  <a:spcPct val="80000"/>
                </a:lnSpc>
              </a:pPr>
              <a:r>
                <a:rPr lang="en-US" sz="1000" b="1" dirty="0">
                  <a:solidFill>
                    <a:srgbClr val="2B7327"/>
                  </a:solidFill>
                  <a:latin typeface="Arial" pitchFamily="34" charset="0"/>
                  <a:cs typeface="Arial" pitchFamily="34" charset="0"/>
                </a:rPr>
                <a:t>$6.38</a:t>
              </a:r>
              <a:r>
                <a:rPr lang="en-US" sz="900" b="1" dirty="0">
                  <a:solidFill>
                    <a:srgbClr val="2B7327"/>
                  </a:solidFill>
                  <a:latin typeface="Arial" pitchFamily="34" charset="0"/>
                  <a:cs typeface="Arial" pitchFamily="34" charset="0"/>
                </a:rPr>
                <a:t>M</a:t>
              </a:r>
              <a:endParaRPr lang="en-US" sz="1050" b="1" baseline="-25000" dirty="0">
                <a:solidFill>
                  <a:srgbClr val="2B7327"/>
                </a:solidFill>
                <a:latin typeface="Arial" pitchFamily="34" charset="0"/>
                <a:cs typeface="Arial" pitchFamily="34" charset="0"/>
              </a:endParaRPr>
            </a:p>
          </p:txBody>
        </p:sp>
      </p:grpSp>
      <p:grpSp>
        <p:nvGrpSpPr>
          <p:cNvPr id="155" name="Group 419"/>
          <p:cNvGrpSpPr/>
          <p:nvPr/>
        </p:nvGrpSpPr>
        <p:grpSpPr>
          <a:xfrm>
            <a:off x="7901398" y="2704031"/>
            <a:ext cx="954007" cy="1401719"/>
            <a:chOff x="6197274" y="2044700"/>
            <a:chExt cx="954007" cy="884177"/>
          </a:xfrm>
        </p:grpSpPr>
        <p:sp>
          <p:nvSpPr>
            <p:cNvPr id="156" name="AutoShape 150"/>
            <p:cNvSpPr>
              <a:spLocks/>
            </p:cNvSpPr>
            <p:nvPr/>
          </p:nvSpPr>
          <p:spPr bwMode="auto">
            <a:xfrm flipH="1">
              <a:off x="6197274" y="2044700"/>
              <a:ext cx="190826" cy="884177"/>
            </a:xfrm>
            <a:prstGeom prst="leftBrace">
              <a:avLst>
                <a:gd name="adj1" fmla="val 28333"/>
                <a:gd name="adj2" fmla="val 46093"/>
              </a:avLst>
            </a:prstGeom>
            <a:noFill/>
            <a:ln w="19050">
              <a:solidFill>
                <a:schemeClr val="tx1"/>
              </a:solidFill>
              <a:round/>
              <a:headEnd/>
              <a:tailEnd/>
            </a:ln>
            <a:effectLst/>
          </p:spPr>
          <p:txBody>
            <a:bodyPr wrap="none" anchor="ctr"/>
            <a:lstStyle/>
            <a:p>
              <a:endParaRPr lang="en-US" dirty="0"/>
            </a:p>
          </p:txBody>
        </p:sp>
        <p:sp>
          <p:nvSpPr>
            <p:cNvPr id="157" name="Text Box 140"/>
            <p:cNvSpPr txBox="1">
              <a:spLocks noChangeArrowheads="1"/>
            </p:cNvSpPr>
            <p:nvPr/>
          </p:nvSpPr>
          <p:spPr bwMode="auto">
            <a:xfrm>
              <a:off x="6342596" y="2392407"/>
              <a:ext cx="808685" cy="186993"/>
            </a:xfrm>
            <a:prstGeom prst="rect">
              <a:avLst/>
            </a:prstGeom>
            <a:noFill/>
            <a:ln w="9525">
              <a:noFill/>
              <a:miter lim="800000"/>
              <a:headEnd/>
              <a:tailEnd/>
            </a:ln>
            <a:effectLst/>
          </p:spPr>
          <p:txBody>
            <a:bodyPr wrap="square">
              <a:spAutoFit/>
            </a:bodyPr>
            <a:lstStyle/>
            <a:p>
              <a:pPr>
                <a:lnSpc>
                  <a:spcPct val="80000"/>
                </a:lnSpc>
              </a:pPr>
              <a:r>
                <a:rPr lang="en-US" sz="1200" b="1" dirty="0">
                  <a:solidFill>
                    <a:schemeClr val="tx1">
                      <a:lumMod val="85000"/>
                      <a:lumOff val="15000"/>
                    </a:schemeClr>
                  </a:solidFill>
                  <a:latin typeface="Arial" pitchFamily="34" charset="0"/>
                  <a:cs typeface="Arial" pitchFamily="34" charset="0"/>
                </a:rPr>
                <a:t>DEBT</a:t>
              </a:r>
              <a:endParaRPr lang="en-US" sz="1400" b="1" baseline="-25000" dirty="0">
                <a:solidFill>
                  <a:schemeClr val="tx1">
                    <a:lumMod val="85000"/>
                    <a:lumOff val="15000"/>
                  </a:schemeClr>
                </a:solidFill>
                <a:latin typeface="Arial" pitchFamily="34" charset="0"/>
                <a:cs typeface="Arial" pitchFamily="34" charset="0"/>
              </a:endParaRPr>
            </a:p>
          </p:txBody>
        </p:sp>
      </p:grpSp>
      <p:grpSp>
        <p:nvGrpSpPr>
          <p:cNvPr id="158" name="Group 332"/>
          <p:cNvGrpSpPr/>
          <p:nvPr/>
        </p:nvGrpSpPr>
        <p:grpSpPr>
          <a:xfrm>
            <a:off x="7048183" y="2538345"/>
            <a:ext cx="1262028" cy="1868859"/>
            <a:chOff x="4931586" y="2743200"/>
            <a:chExt cx="1262028" cy="1250698"/>
          </a:xfrm>
        </p:grpSpPr>
        <p:sp>
          <p:nvSpPr>
            <p:cNvPr id="159" name="Rounded Rectangle 158"/>
            <p:cNvSpPr/>
            <p:nvPr/>
          </p:nvSpPr>
          <p:spPr>
            <a:xfrm>
              <a:off x="5334000" y="2743200"/>
              <a:ext cx="457200" cy="1066800"/>
            </a:xfrm>
            <a:prstGeom prst="roundRect">
              <a:avLst>
                <a:gd name="adj" fmla="val 5128"/>
              </a:avLst>
            </a:prstGeom>
            <a:noFill/>
            <a:ln w="22225">
              <a:solidFill>
                <a:schemeClr val="tx1">
                  <a:lumMod val="75000"/>
                  <a:lumOff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160" name="Text Box 140"/>
            <p:cNvSpPr txBox="1">
              <a:spLocks noChangeArrowheads="1"/>
            </p:cNvSpPr>
            <p:nvPr/>
          </p:nvSpPr>
          <p:spPr bwMode="auto">
            <a:xfrm>
              <a:off x="4931586" y="3845597"/>
              <a:ext cx="1262028" cy="148301"/>
            </a:xfrm>
            <a:prstGeom prst="rect">
              <a:avLst/>
            </a:prstGeom>
            <a:noFill/>
            <a:ln w="9525">
              <a:noFill/>
              <a:miter lim="800000"/>
              <a:headEnd/>
              <a:tailEnd/>
            </a:ln>
            <a:effectLst/>
          </p:spPr>
          <p:txBody>
            <a:bodyPr wrap="square">
              <a:spAutoFit/>
            </a:bodyPr>
            <a:lstStyle/>
            <a:p>
              <a:pPr algn="ctr">
                <a:lnSpc>
                  <a:spcPct val="80000"/>
                </a:lnSpc>
              </a:pPr>
              <a:r>
                <a:rPr lang="en-US" sz="1050" b="1" dirty="0">
                  <a:solidFill>
                    <a:srgbClr val="000000"/>
                  </a:solidFill>
                </a:rPr>
                <a:t>Total Project Costs</a:t>
              </a:r>
              <a:endParaRPr lang="en-US" sz="1100" b="1" baseline="-25000" dirty="0">
                <a:solidFill>
                  <a:srgbClr val="000000"/>
                </a:solidFill>
              </a:endParaRPr>
            </a:p>
          </p:txBody>
        </p:sp>
        <p:cxnSp>
          <p:nvCxnSpPr>
            <p:cNvPr id="161" name="Straight Connector 160"/>
            <p:cNvCxnSpPr/>
            <p:nvPr/>
          </p:nvCxnSpPr>
          <p:spPr>
            <a:xfrm>
              <a:off x="5181600" y="3813321"/>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3" name="Frown"/>
          <p:cNvGrpSpPr/>
          <p:nvPr/>
        </p:nvGrpSpPr>
        <p:grpSpPr>
          <a:xfrm>
            <a:off x="3276600" y="5071872"/>
            <a:ext cx="640080" cy="594360"/>
            <a:chOff x="3276600" y="5105400"/>
            <a:chExt cx="612648" cy="566928"/>
          </a:xfrm>
          <a:effectLst>
            <a:outerShdw blurRad="50800" dist="38100" dir="2700000" algn="tl" rotWithShape="0">
              <a:prstClr val="black">
                <a:alpha val="40000"/>
              </a:prstClr>
            </a:outerShdw>
          </a:effectLst>
        </p:grpSpPr>
        <p:sp>
          <p:nvSpPr>
            <p:cNvPr id="164" name="Oval 32"/>
            <p:cNvSpPr>
              <a:spLocks noChangeArrowheads="1"/>
            </p:cNvSpPr>
            <p:nvPr/>
          </p:nvSpPr>
          <p:spPr bwMode="auto">
            <a:xfrm>
              <a:off x="3276600" y="5105400"/>
              <a:ext cx="612648" cy="566928"/>
            </a:xfrm>
            <a:prstGeom prst="ellipse">
              <a:avLst/>
            </a:prstGeom>
            <a:solidFill>
              <a:srgbClr val="FFFF00"/>
            </a:solid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nvGrpSpPr>
            <p:cNvPr id="165" name="Group 33"/>
            <p:cNvGrpSpPr>
              <a:grpSpLocks/>
            </p:cNvGrpSpPr>
            <p:nvPr/>
          </p:nvGrpSpPr>
          <p:grpSpPr bwMode="auto">
            <a:xfrm>
              <a:off x="3462794" y="5288055"/>
              <a:ext cx="240212" cy="105800"/>
              <a:chOff x="3824" y="2983"/>
              <a:chExt cx="507" cy="241"/>
            </a:xfrm>
          </p:grpSpPr>
          <p:sp>
            <p:nvSpPr>
              <p:cNvPr id="172" name="Oval 34"/>
              <p:cNvSpPr>
                <a:spLocks noChangeArrowheads="1"/>
              </p:cNvSpPr>
              <p:nvPr/>
            </p:nvSpPr>
            <p:spPr bwMode="auto">
              <a:xfrm>
                <a:off x="3824" y="2983"/>
                <a:ext cx="96" cy="241"/>
              </a:xfrm>
              <a:prstGeom prst="ellipse">
                <a:avLst/>
              </a:prstGeom>
              <a:solidFill>
                <a:schemeClr val="tx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73" name="Oval 35"/>
              <p:cNvSpPr>
                <a:spLocks noChangeArrowheads="1"/>
              </p:cNvSpPr>
              <p:nvPr/>
            </p:nvSpPr>
            <p:spPr bwMode="auto">
              <a:xfrm>
                <a:off x="4235" y="2983"/>
                <a:ext cx="96" cy="241"/>
              </a:xfrm>
              <a:prstGeom prst="ellipse">
                <a:avLst/>
              </a:prstGeom>
              <a:solidFill>
                <a:schemeClr val="tx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nvGrpSpPr>
            <p:cNvPr id="166" name="Group 36"/>
            <p:cNvGrpSpPr>
              <a:grpSpLocks/>
            </p:cNvGrpSpPr>
            <p:nvPr/>
          </p:nvGrpSpPr>
          <p:grpSpPr bwMode="auto">
            <a:xfrm rot="10800000">
              <a:off x="3394689" y="5475700"/>
              <a:ext cx="383536" cy="74858"/>
              <a:chOff x="384" y="1920"/>
              <a:chExt cx="1105" cy="336"/>
            </a:xfrm>
          </p:grpSpPr>
          <p:sp>
            <p:nvSpPr>
              <p:cNvPr id="170" name="Arc 37"/>
              <p:cNvSpPr>
                <a:spLocks/>
              </p:cNvSpPr>
              <p:nvPr/>
            </p:nvSpPr>
            <p:spPr bwMode="auto">
              <a:xfrm flipV="1">
                <a:off x="931" y="1920"/>
                <a:ext cx="558"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71" name="Arc 38"/>
              <p:cNvSpPr>
                <a:spLocks/>
              </p:cNvSpPr>
              <p:nvPr/>
            </p:nvSpPr>
            <p:spPr bwMode="auto">
              <a:xfrm flipH="1" flipV="1">
                <a:off x="384" y="1920"/>
                <a:ext cx="576"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nvGrpSpPr>
            <p:cNvPr id="167" name="Group 39"/>
            <p:cNvGrpSpPr>
              <a:grpSpLocks noChangeAspect="1"/>
            </p:cNvGrpSpPr>
            <p:nvPr/>
          </p:nvGrpSpPr>
          <p:grpSpPr bwMode="auto">
            <a:xfrm>
              <a:off x="3712620" y="5353933"/>
              <a:ext cx="81754" cy="134746"/>
              <a:chOff x="720" y="1209"/>
              <a:chExt cx="288" cy="519"/>
            </a:xfrm>
          </p:grpSpPr>
          <p:sp>
            <p:nvSpPr>
              <p:cNvPr id="168" name="AutoShape 40"/>
              <p:cNvSpPr>
                <a:spLocks noChangeAspect="1" noChangeArrowheads="1"/>
              </p:cNvSpPr>
              <p:nvPr/>
            </p:nvSpPr>
            <p:spPr bwMode="auto">
              <a:xfrm>
                <a:off x="725" y="1209"/>
                <a:ext cx="276" cy="334"/>
              </a:xfrm>
              <a:prstGeom prst="triangle">
                <a:avLst>
                  <a:gd name="adj" fmla="val 50000"/>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69" name="Oval 41"/>
              <p:cNvSpPr>
                <a:spLocks noChangeAspect="1" noChangeArrowheads="1"/>
              </p:cNvSpPr>
              <p:nvPr/>
            </p:nvSpPr>
            <p:spPr bwMode="auto">
              <a:xfrm>
                <a:off x="720" y="1440"/>
                <a:ext cx="288" cy="288"/>
              </a:xfrm>
              <a:prstGeom prst="ellipse">
                <a:avLst/>
              </a:prstGeom>
              <a:solidFill>
                <a:srgbClr val="FFFF00"/>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sp>
        <p:nvSpPr>
          <p:cNvPr id="1024" name="Date Placeholder 1023">
            <a:extLst>
              <a:ext uri="{FF2B5EF4-FFF2-40B4-BE49-F238E27FC236}">
                <a16:creationId xmlns:a16="http://schemas.microsoft.com/office/drawing/2014/main" id="{E15EDA57-295A-8EC9-DC2E-E5EF7A4C6F9B}"/>
              </a:ext>
            </a:extLst>
          </p:cNvPr>
          <p:cNvSpPr>
            <a:spLocks noGrp="1"/>
          </p:cNvSpPr>
          <p:nvPr>
            <p:ph type="dt" sz="half" idx="2"/>
          </p:nvPr>
        </p:nvSpPr>
        <p:spPr/>
        <p:txBody>
          <a:bodyPr/>
          <a:lstStyle/>
          <a:p>
            <a:r>
              <a:rPr lang="en-US"/>
              <a:t>September 7, 2022</a:t>
            </a:r>
            <a:endParaRPr lang="en-US" dirty="0"/>
          </a:p>
        </p:txBody>
      </p:sp>
      <p:sp>
        <p:nvSpPr>
          <p:cNvPr id="1025" name="Footer Placeholder 1024">
            <a:extLst>
              <a:ext uri="{FF2B5EF4-FFF2-40B4-BE49-F238E27FC236}">
                <a16:creationId xmlns:a16="http://schemas.microsoft.com/office/drawing/2014/main" id="{74EF8C23-DE93-3BF7-7626-423B2DD0B882}"/>
              </a:ext>
            </a:extLst>
          </p:cNvPr>
          <p:cNvSpPr>
            <a:spLocks noGrp="1"/>
          </p:cNvSpPr>
          <p:nvPr>
            <p:ph type="ftr" sz="quarter" idx="3"/>
          </p:nvPr>
        </p:nvSpPr>
        <p:spPr/>
        <p:txBody>
          <a:bodyPr/>
          <a:lstStyle/>
          <a:p>
            <a:r>
              <a:rPr lang="en-US"/>
              <a:t>www.novoco.com</a:t>
            </a:r>
            <a:endParaRPr lang="en-US" dirty="0"/>
          </a:p>
        </p:txBody>
      </p:sp>
    </p:spTree>
    <p:custDataLst>
      <p:tags r:id="rId1"/>
    </p:custDataLst>
    <p:extLst>
      <p:ext uri="{BB962C8B-B14F-4D97-AF65-F5344CB8AC3E}">
        <p14:creationId xmlns:p14="http://schemas.microsoft.com/office/powerpoint/2010/main" val="21569932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38"/>
                                        </p:tgtEl>
                                        <p:attrNameLst>
                                          <p:attrName>style.visibility</p:attrName>
                                        </p:attrNameLst>
                                      </p:cBhvr>
                                      <p:to>
                                        <p:strVal val="visible"/>
                                      </p:to>
                                    </p:set>
                                    <p:anim calcmode="lin" valueType="num">
                                      <p:cBhvr>
                                        <p:cTn id="7" dur="800" fill="hold"/>
                                        <p:tgtEl>
                                          <p:spTgt spid="638"/>
                                        </p:tgtEl>
                                        <p:attrNameLst>
                                          <p:attrName>ppt_w</p:attrName>
                                        </p:attrNameLst>
                                      </p:cBhvr>
                                      <p:tavLst>
                                        <p:tav tm="0">
                                          <p:val>
                                            <p:strVal val="#ppt_w+.3"/>
                                          </p:val>
                                        </p:tav>
                                        <p:tav tm="100000">
                                          <p:val>
                                            <p:strVal val="#ppt_w"/>
                                          </p:val>
                                        </p:tav>
                                      </p:tavLst>
                                    </p:anim>
                                    <p:anim calcmode="lin" valueType="num">
                                      <p:cBhvr>
                                        <p:cTn id="8" dur="800" fill="hold"/>
                                        <p:tgtEl>
                                          <p:spTgt spid="638"/>
                                        </p:tgtEl>
                                        <p:attrNameLst>
                                          <p:attrName>ppt_h</p:attrName>
                                        </p:attrNameLst>
                                      </p:cBhvr>
                                      <p:tavLst>
                                        <p:tav tm="0">
                                          <p:val>
                                            <p:strVal val="#ppt_h"/>
                                          </p:val>
                                        </p:tav>
                                        <p:tav tm="100000">
                                          <p:val>
                                            <p:strVal val="#ppt_h"/>
                                          </p:val>
                                        </p:tav>
                                      </p:tavLst>
                                    </p:anim>
                                    <p:animEffect transition="in" filter="fade">
                                      <p:cBhvr>
                                        <p:cTn id="9" dur="800"/>
                                        <p:tgtEl>
                                          <p:spTgt spid="63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50" presetClass="entr" presetSubtype="0" decel="100000" fill="hold" grpId="0" nodeType="withEffect">
                                  <p:stCondLst>
                                    <p:cond delay="0"/>
                                  </p:stCondLst>
                                  <p:childTnLst>
                                    <p:set>
                                      <p:cBhvr>
                                        <p:cTn id="19" dur="1" fill="hold">
                                          <p:stCondLst>
                                            <p:cond delay="0"/>
                                          </p:stCondLst>
                                        </p:cTn>
                                        <p:tgtEl>
                                          <p:spTgt spid="640"/>
                                        </p:tgtEl>
                                        <p:attrNameLst>
                                          <p:attrName>style.visibility</p:attrName>
                                        </p:attrNameLst>
                                      </p:cBhvr>
                                      <p:to>
                                        <p:strVal val="visible"/>
                                      </p:to>
                                    </p:set>
                                    <p:anim calcmode="lin" valueType="num">
                                      <p:cBhvr>
                                        <p:cTn id="20" dur="800" fill="hold"/>
                                        <p:tgtEl>
                                          <p:spTgt spid="640"/>
                                        </p:tgtEl>
                                        <p:attrNameLst>
                                          <p:attrName>ppt_w</p:attrName>
                                        </p:attrNameLst>
                                      </p:cBhvr>
                                      <p:tavLst>
                                        <p:tav tm="0">
                                          <p:val>
                                            <p:strVal val="#ppt_w+.3"/>
                                          </p:val>
                                        </p:tav>
                                        <p:tav tm="100000">
                                          <p:val>
                                            <p:strVal val="#ppt_w"/>
                                          </p:val>
                                        </p:tav>
                                      </p:tavLst>
                                    </p:anim>
                                    <p:anim calcmode="lin" valueType="num">
                                      <p:cBhvr>
                                        <p:cTn id="21" dur="800" fill="hold"/>
                                        <p:tgtEl>
                                          <p:spTgt spid="640"/>
                                        </p:tgtEl>
                                        <p:attrNameLst>
                                          <p:attrName>ppt_h</p:attrName>
                                        </p:attrNameLst>
                                      </p:cBhvr>
                                      <p:tavLst>
                                        <p:tav tm="0">
                                          <p:val>
                                            <p:strVal val="#ppt_h"/>
                                          </p:val>
                                        </p:tav>
                                        <p:tav tm="100000">
                                          <p:val>
                                            <p:strVal val="#ppt_h"/>
                                          </p:val>
                                        </p:tav>
                                      </p:tavLst>
                                    </p:anim>
                                    <p:animEffect transition="in" filter="fade">
                                      <p:cBhvr>
                                        <p:cTn id="22" dur="800"/>
                                        <p:tgtEl>
                                          <p:spTgt spid="64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8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nodeType="clickEffect">
                                  <p:stCondLst>
                                    <p:cond delay="0"/>
                                  </p:stCondLst>
                                  <p:childTnLst>
                                    <p:set>
                                      <p:cBhvr>
                                        <p:cTn id="42" dur="1" fill="hold">
                                          <p:stCondLst>
                                            <p:cond delay="0"/>
                                          </p:stCondLst>
                                        </p:cTn>
                                        <p:tgtEl>
                                          <p:spTgt spid="163"/>
                                        </p:tgtEl>
                                        <p:attrNameLst>
                                          <p:attrName>style.visibility</p:attrName>
                                        </p:attrNameLst>
                                      </p:cBhvr>
                                      <p:to>
                                        <p:strVal val="visible"/>
                                      </p:to>
                                    </p:set>
                                    <p:anim calcmode="lin" valueType="num">
                                      <p:cBhvr>
                                        <p:cTn id="43" dur="400" fill="hold"/>
                                        <p:tgtEl>
                                          <p:spTgt spid="163"/>
                                        </p:tgtEl>
                                        <p:attrNameLst>
                                          <p:attrName>ppt_w</p:attrName>
                                        </p:attrNameLst>
                                      </p:cBhvr>
                                      <p:tavLst>
                                        <p:tav tm="0">
                                          <p:val>
                                            <p:fltVal val="0"/>
                                          </p:val>
                                        </p:tav>
                                        <p:tav tm="100000">
                                          <p:val>
                                            <p:strVal val="#ppt_w"/>
                                          </p:val>
                                        </p:tav>
                                      </p:tavLst>
                                    </p:anim>
                                    <p:anim calcmode="lin" valueType="num">
                                      <p:cBhvr>
                                        <p:cTn id="44" dur="400" fill="hold"/>
                                        <p:tgtEl>
                                          <p:spTgt spid="163"/>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841"/>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027"/>
                                        </p:tgtEl>
                                        <p:attrNameLst>
                                          <p:attrName>style.visibility</p:attrName>
                                        </p:attrNameLst>
                                      </p:cBhvr>
                                      <p:to>
                                        <p:strVal val="visible"/>
                                      </p:to>
                                    </p:set>
                                  </p:childTnLst>
                                </p:cTn>
                              </p:par>
                              <p:par>
                                <p:cTn id="51" presetID="50" presetClass="entr" presetSubtype="0" decel="100000" fill="hold" grpId="0" nodeType="withEffect">
                                  <p:stCondLst>
                                    <p:cond delay="0"/>
                                  </p:stCondLst>
                                  <p:childTnLst>
                                    <p:set>
                                      <p:cBhvr>
                                        <p:cTn id="52" dur="1" fill="hold">
                                          <p:stCondLst>
                                            <p:cond delay="0"/>
                                          </p:stCondLst>
                                        </p:cTn>
                                        <p:tgtEl>
                                          <p:spTgt spid="245"/>
                                        </p:tgtEl>
                                        <p:attrNameLst>
                                          <p:attrName>style.visibility</p:attrName>
                                        </p:attrNameLst>
                                      </p:cBhvr>
                                      <p:to>
                                        <p:strVal val="visible"/>
                                      </p:to>
                                    </p:set>
                                    <p:anim calcmode="lin" valueType="num">
                                      <p:cBhvr>
                                        <p:cTn id="53" dur="1000" fill="hold"/>
                                        <p:tgtEl>
                                          <p:spTgt spid="245"/>
                                        </p:tgtEl>
                                        <p:attrNameLst>
                                          <p:attrName>ppt_w</p:attrName>
                                        </p:attrNameLst>
                                      </p:cBhvr>
                                      <p:tavLst>
                                        <p:tav tm="0">
                                          <p:val>
                                            <p:strVal val="#ppt_w+.3"/>
                                          </p:val>
                                        </p:tav>
                                        <p:tav tm="100000">
                                          <p:val>
                                            <p:strVal val="#ppt_w"/>
                                          </p:val>
                                        </p:tav>
                                      </p:tavLst>
                                    </p:anim>
                                    <p:anim calcmode="lin" valueType="num">
                                      <p:cBhvr>
                                        <p:cTn id="54" dur="1000" fill="hold"/>
                                        <p:tgtEl>
                                          <p:spTgt spid="245"/>
                                        </p:tgtEl>
                                        <p:attrNameLst>
                                          <p:attrName>ppt_h</p:attrName>
                                        </p:attrNameLst>
                                      </p:cBhvr>
                                      <p:tavLst>
                                        <p:tav tm="0">
                                          <p:val>
                                            <p:strVal val="#ppt_h"/>
                                          </p:val>
                                        </p:tav>
                                        <p:tav tm="100000">
                                          <p:val>
                                            <p:strVal val="#ppt_h"/>
                                          </p:val>
                                        </p:tav>
                                      </p:tavLst>
                                    </p:anim>
                                    <p:animEffect transition="in" filter="fade">
                                      <p:cBhvr>
                                        <p:cTn id="55" dur="1000"/>
                                        <p:tgtEl>
                                          <p:spTgt spid="24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7"/>
                                        </p:tgtEl>
                                        <p:attrNameLst>
                                          <p:attrName>style.visibility</p:attrName>
                                        </p:attrNameLst>
                                      </p:cBhvr>
                                      <p:to>
                                        <p:strVal val="visible"/>
                                      </p:to>
                                    </p:set>
                                    <p:animEffect transition="in" filter="fade">
                                      <p:cBhvr>
                                        <p:cTn id="60" dur="500"/>
                                        <p:tgtEl>
                                          <p:spTgt spid="247"/>
                                        </p:tgtEl>
                                      </p:cBhvr>
                                    </p:animEffect>
                                  </p:childTnLst>
                                </p:cTn>
                              </p:par>
                              <p:par>
                                <p:cTn id="61" presetID="23" presetClass="entr" presetSubtype="32" fill="hold" grpId="0" nodeType="withEffect">
                                  <p:stCondLst>
                                    <p:cond delay="0"/>
                                  </p:stCondLst>
                                  <p:childTnLst>
                                    <p:set>
                                      <p:cBhvr>
                                        <p:cTn id="62" dur="1" fill="hold">
                                          <p:stCondLst>
                                            <p:cond delay="0"/>
                                          </p:stCondLst>
                                        </p:cTn>
                                        <p:tgtEl>
                                          <p:spTgt spid="246"/>
                                        </p:tgtEl>
                                        <p:attrNameLst>
                                          <p:attrName>style.visibility</p:attrName>
                                        </p:attrNameLst>
                                      </p:cBhvr>
                                      <p:to>
                                        <p:strVal val="visible"/>
                                      </p:to>
                                    </p:set>
                                    <p:anim calcmode="lin" valueType="num">
                                      <p:cBhvr>
                                        <p:cTn id="63" dur="500" fill="hold"/>
                                        <p:tgtEl>
                                          <p:spTgt spid="246"/>
                                        </p:tgtEl>
                                        <p:attrNameLst>
                                          <p:attrName>ppt_w</p:attrName>
                                        </p:attrNameLst>
                                      </p:cBhvr>
                                      <p:tavLst>
                                        <p:tav tm="0">
                                          <p:val>
                                            <p:strVal val="4*#ppt_w"/>
                                          </p:val>
                                        </p:tav>
                                        <p:tav tm="100000">
                                          <p:val>
                                            <p:strVal val="#ppt_w"/>
                                          </p:val>
                                        </p:tav>
                                      </p:tavLst>
                                    </p:anim>
                                    <p:anim calcmode="lin" valueType="num">
                                      <p:cBhvr>
                                        <p:cTn id="64" dur="500" fill="hold"/>
                                        <p:tgtEl>
                                          <p:spTgt spid="24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 grpId="0"/>
      <p:bldP spid="640" grpId="0"/>
      <p:bldP spid="245" grpId="0"/>
      <p:bldP spid="246" grpId="0" animBg="1"/>
      <p:bldP spid="24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1" name="Group 240"/>
          <p:cNvGrpSpPr/>
          <p:nvPr/>
        </p:nvGrpSpPr>
        <p:grpSpPr>
          <a:xfrm>
            <a:off x="2590800" y="3296002"/>
            <a:ext cx="914400" cy="1208980"/>
            <a:chOff x="2590800" y="3296002"/>
            <a:chExt cx="914400" cy="1208980"/>
          </a:xfrm>
        </p:grpSpPr>
        <p:grpSp>
          <p:nvGrpSpPr>
            <p:cNvPr id="242" name="Group 1346"/>
            <p:cNvGrpSpPr/>
            <p:nvPr/>
          </p:nvGrpSpPr>
          <p:grpSpPr>
            <a:xfrm>
              <a:off x="2590800" y="3327484"/>
              <a:ext cx="914400" cy="1177498"/>
              <a:chOff x="6477000" y="4572000"/>
              <a:chExt cx="914400" cy="1177498"/>
            </a:xfrm>
          </p:grpSpPr>
          <p:grpSp>
            <p:nvGrpSpPr>
              <p:cNvPr id="307" name="Group 260" hidden="1"/>
              <p:cNvGrpSpPr>
                <a:grpSpLocks/>
              </p:cNvGrpSpPr>
              <p:nvPr/>
            </p:nvGrpSpPr>
            <p:grpSpPr bwMode="auto">
              <a:xfrm>
                <a:off x="6703219" y="4572000"/>
                <a:ext cx="461962" cy="779488"/>
                <a:chOff x="4235" y="152"/>
                <a:chExt cx="387" cy="653"/>
              </a:xfrm>
            </p:grpSpPr>
            <p:grpSp>
              <p:nvGrpSpPr>
                <p:cNvPr id="309" name="Group 3"/>
                <p:cNvGrpSpPr>
                  <a:grpSpLocks/>
                </p:cNvGrpSpPr>
                <p:nvPr/>
              </p:nvGrpSpPr>
              <p:grpSpPr bwMode="auto">
                <a:xfrm>
                  <a:off x="4235" y="358"/>
                  <a:ext cx="387" cy="447"/>
                  <a:chOff x="4235" y="358"/>
                  <a:chExt cx="387" cy="447"/>
                </a:xfrm>
              </p:grpSpPr>
              <p:sp>
                <p:nvSpPr>
                  <p:cNvPr id="315"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16"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17"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18"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319" name="Group 8"/>
                  <p:cNvGrpSpPr>
                    <a:grpSpLocks/>
                  </p:cNvGrpSpPr>
                  <p:nvPr/>
                </p:nvGrpSpPr>
                <p:grpSpPr bwMode="auto">
                  <a:xfrm>
                    <a:off x="4356" y="373"/>
                    <a:ext cx="146" cy="238"/>
                    <a:chOff x="4376" y="2314"/>
                    <a:chExt cx="180" cy="294"/>
                  </a:xfrm>
                </p:grpSpPr>
                <p:grpSp>
                  <p:nvGrpSpPr>
                    <p:cNvPr id="320" name="Group 9"/>
                    <p:cNvGrpSpPr>
                      <a:grpSpLocks/>
                    </p:cNvGrpSpPr>
                    <p:nvPr/>
                  </p:nvGrpSpPr>
                  <p:grpSpPr bwMode="auto">
                    <a:xfrm>
                      <a:off x="4376" y="2314"/>
                      <a:ext cx="180" cy="69"/>
                      <a:chOff x="2544" y="2688"/>
                      <a:chExt cx="768" cy="336"/>
                    </a:xfrm>
                  </p:grpSpPr>
                  <p:sp>
                    <p:nvSpPr>
                      <p:cNvPr id="323"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24"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321"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22"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10" name="Group 14"/>
                <p:cNvGrpSpPr>
                  <a:grpSpLocks/>
                </p:cNvGrpSpPr>
                <p:nvPr/>
              </p:nvGrpSpPr>
              <p:grpSpPr bwMode="auto">
                <a:xfrm>
                  <a:off x="4329" y="152"/>
                  <a:ext cx="206" cy="240"/>
                  <a:chOff x="4329" y="152"/>
                  <a:chExt cx="206" cy="240"/>
                </a:xfrm>
              </p:grpSpPr>
              <p:sp>
                <p:nvSpPr>
                  <p:cNvPr id="311"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12"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13"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314"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308" name="TextBox 307"/>
              <p:cNvSpPr txBox="1"/>
              <p:nvPr/>
            </p:nvSpPr>
            <p:spPr>
              <a:xfrm>
                <a:off x="6477000" y="5334000"/>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grpSp>
          <p:nvGrpSpPr>
            <p:cNvPr id="243" name="Group 242"/>
            <p:cNvGrpSpPr/>
            <p:nvPr/>
          </p:nvGrpSpPr>
          <p:grpSpPr>
            <a:xfrm>
              <a:off x="2814997" y="3296002"/>
              <a:ext cx="451085" cy="814094"/>
              <a:chOff x="6525636" y="203200"/>
              <a:chExt cx="646457" cy="1166692"/>
            </a:xfrm>
          </p:grpSpPr>
          <p:sp>
            <p:nvSpPr>
              <p:cNvPr id="282" name="Oval 2544"/>
              <p:cNvSpPr>
                <a:spLocks noChangeArrowheads="1"/>
              </p:cNvSpPr>
              <p:nvPr/>
            </p:nvSpPr>
            <p:spPr bwMode="auto">
              <a:xfrm>
                <a:off x="6525636" y="626076"/>
                <a:ext cx="646457" cy="743816"/>
              </a:xfrm>
              <a:prstGeom prst="ellipse">
                <a:avLst/>
              </a:prstGeom>
              <a:solidFill>
                <a:srgbClr val="B67FED"/>
              </a:solidFill>
              <a:ln w="0">
                <a:solidFill>
                  <a:srgbClr val="6B3C9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3" name="Oval 2545"/>
              <p:cNvSpPr>
                <a:spLocks noChangeArrowheads="1"/>
              </p:cNvSpPr>
              <p:nvPr/>
            </p:nvSpPr>
            <p:spPr bwMode="auto">
              <a:xfrm>
                <a:off x="6535985" y="670881"/>
                <a:ext cx="585623" cy="687935"/>
              </a:xfrm>
              <a:prstGeom prst="ellipse">
                <a:avLst/>
              </a:prstGeom>
              <a:solidFill>
                <a:srgbClr val="D1A3F7"/>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6" name="Oval 2546"/>
              <p:cNvSpPr>
                <a:spLocks noChangeArrowheads="1"/>
              </p:cNvSpPr>
              <p:nvPr/>
            </p:nvSpPr>
            <p:spPr bwMode="auto">
              <a:xfrm>
                <a:off x="6546335" y="726510"/>
                <a:ext cx="526304" cy="632307"/>
              </a:xfrm>
              <a:prstGeom prst="ellipse">
                <a:avLst/>
              </a:prstGeom>
              <a:solidFill>
                <a:srgbClr val="E4C9FF"/>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7" name="Freeform 2547"/>
              <p:cNvSpPr>
                <a:spLocks/>
              </p:cNvSpPr>
              <p:nvPr/>
            </p:nvSpPr>
            <p:spPr bwMode="auto">
              <a:xfrm>
                <a:off x="6671285" y="726510"/>
                <a:ext cx="271103" cy="117802"/>
              </a:xfrm>
              <a:custGeom>
                <a:avLst/>
                <a:gdLst>
                  <a:gd name="T0" fmla="*/ 241 w 725"/>
                  <a:gd name="T1" fmla="*/ 24 h 257"/>
                  <a:gd name="T2" fmla="*/ 95 w 725"/>
                  <a:gd name="T3" fmla="*/ 75 h 257"/>
                  <a:gd name="T4" fmla="*/ 0 w 725"/>
                  <a:gd name="T5" fmla="*/ 228 h 257"/>
                  <a:gd name="T6" fmla="*/ 372 w 725"/>
                  <a:gd name="T7" fmla="*/ 250 h 257"/>
                  <a:gd name="T8" fmla="*/ 569 w 725"/>
                  <a:gd name="T9" fmla="*/ 221 h 257"/>
                  <a:gd name="T10" fmla="*/ 715 w 725"/>
                  <a:gd name="T11" fmla="*/ 228 h 257"/>
                  <a:gd name="T12" fmla="*/ 686 w 725"/>
                  <a:gd name="T13" fmla="*/ 221 h 257"/>
                  <a:gd name="T14" fmla="*/ 635 w 725"/>
                  <a:gd name="T15" fmla="*/ 192 h 257"/>
                  <a:gd name="T16" fmla="*/ 511 w 725"/>
                  <a:gd name="T17" fmla="*/ 97 h 257"/>
                  <a:gd name="T18" fmla="*/ 394 w 725"/>
                  <a:gd name="T19" fmla="*/ 90 h 257"/>
                  <a:gd name="T20" fmla="*/ 241 w 725"/>
                  <a:gd name="T21" fmla="*/ 2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2E5FF"/>
              </a:solidFill>
              <a:ln>
                <a:noFill/>
              </a:ln>
              <a:effectLst/>
              <a:extLst>
                <a:ext uri="{91240B29-F687-4F45-9708-019B960494DF}">
                  <a14:hiddenLine xmlns:a14="http://schemas.microsoft.com/office/drawing/2010/main" w="28575" cap="flat" cmpd="sng">
                    <a:solidFill>
                      <a:schemeClr val="bg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88" name="Isosceles Triangle 287"/>
              <p:cNvSpPr/>
              <p:nvPr/>
            </p:nvSpPr>
            <p:spPr>
              <a:xfrm flipV="1">
                <a:off x="6761720" y="670311"/>
                <a:ext cx="190124" cy="139661"/>
              </a:xfrm>
              <a:prstGeom prst="triangl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293" name="Group 292"/>
              <p:cNvGrpSpPr/>
              <p:nvPr/>
            </p:nvGrpSpPr>
            <p:grpSpPr>
              <a:xfrm>
                <a:off x="6721330" y="587057"/>
                <a:ext cx="450605" cy="162320"/>
                <a:chOff x="1406548" y="4084765"/>
                <a:chExt cx="1675064" cy="603406"/>
              </a:xfrm>
            </p:grpSpPr>
            <p:sp>
              <p:nvSpPr>
                <p:cNvPr id="303" name="Freeform 302"/>
                <p:cNvSpPr/>
                <p:nvPr/>
              </p:nvSpPr>
              <p:spPr>
                <a:xfrm>
                  <a:off x="2402777" y="4084765"/>
                  <a:ext cx="678835" cy="345800"/>
                </a:xfrm>
                <a:custGeom>
                  <a:avLst/>
                  <a:gdLst>
                    <a:gd name="connsiteX0" fmla="*/ 41105 w 787755"/>
                    <a:gd name="connsiteY0" fmla="*/ 299318 h 401283"/>
                    <a:gd name="connsiteX1" fmla="*/ 67419 w 787755"/>
                    <a:gd name="connsiteY1" fmla="*/ 279582 h 401283"/>
                    <a:gd name="connsiteX2" fmla="*/ 77286 w 787755"/>
                    <a:gd name="connsiteY2" fmla="*/ 269715 h 401283"/>
                    <a:gd name="connsiteX3" fmla="*/ 106889 w 787755"/>
                    <a:gd name="connsiteY3" fmla="*/ 249979 h 401283"/>
                    <a:gd name="connsiteX4" fmla="*/ 116757 w 787755"/>
                    <a:gd name="connsiteY4" fmla="*/ 236823 h 401283"/>
                    <a:gd name="connsiteX5" fmla="*/ 139781 w 787755"/>
                    <a:gd name="connsiteY5" fmla="*/ 217087 h 401283"/>
                    <a:gd name="connsiteX6" fmla="*/ 152938 w 787755"/>
                    <a:gd name="connsiteY6" fmla="*/ 197352 h 401283"/>
                    <a:gd name="connsiteX7" fmla="*/ 172673 w 787755"/>
                    <a:gd name="connsiteY7" fmla="*/ 174328 h 401283"/>
                    <a:gd name="connsiteX8" fmla="*/ 192409 w 787755"/>
                    <a:gd name="connsiteY8" fmla="*/ 161171 h 401283"/>
                    <a:gd name="connsiteX9" fmla="*/ 212144 w 787755"/>
                    <a:gd name="connsiteY9" fmla="*/ 144725 h 401283"/>
                    <a:gd name="connsiteX10" fmla="*/ 304242 w 787755"/>
                    <a:gd name="connsiteY10" fmla="*/ 85519 h 401283"/>
                    <a:gd name="connsiteX11" fmla="*/ 356869 w 787755"/>
                    <a:gd name="connsiteY11" fmla="*/ 59205 h 401283"/>
                    <a:gd name="connsiteX12" fmla="*/ 376604 w 787755"/>
                    <a:gd name="connsiteY12" fmla="*/ 49338 h 401283"/>
                    <a:gd name="connsiteX13" fmla="*/ 409496 w 787755"/>
                    <a:gd name="connsiteY13" fmla="*/ 36181 h 401283"/>
                    <a:gd name="connsiteX14" fmla="*/ 435810 w 787755"/>
                    <a:gd name="connsiteY14" fmla="*/ 26313 h 401283"/>
                    <a:gd name="connsiteX15" fmla="*/ 439099 w 787755"/>
                    <a:gd name="connsiteY15" fmla="*/ 16446 h 401283"/>
                    <a:gd name="connsiteX16" fmla="*/ 448967 w 787755"/>
                    <a:gd name="connsiteY16" fmla="*/ 13156 h 401283"/>
                    <a:gd name="connsiteX17" fmla="*/ 478570 w 787755"/>
                    <a:gd name="connsiteY17" fmla="*/ 9867 h 401283"/>
                    <a:gd name="connsiteX18" fmla="*/ 531197 w 787755"/>
                    <a:gd name="connsiteY18" fmla="*/ 3289 h 401283"/>
                    <a:gd name="connsiteX19" fmla="*/ 613427 w 787755"/>
                    <a:gd name="connsiteY19" fmla="*/ 0 h 401283"/>
                    <a:gd name="connsiteX20" fmla="*/ 666055 w 787755"/>
                    <a:gd name="connsiteY20" fmla="*/ 3289 h 401283"/>
                    <a:gd name="connsiteX21" fmla="*/ 689079 w 787755"/>
                    <a:gd name="connsiteY21" fmla="*/ 9867 h 401283"/>
                    <a:gd name="connsiteX22" fmla="*/ 708814 w 787755"/>
                    <a:gd name="connsiteY22" fmla="*/ 13156 h 401283"/>
                    <a:gd name="connsiteX23" fmla="*/ 758152 w 787755"/>
                    <a:gd name="connsiteY23" fmla="*/ 23024 h 401283"/>
                    <a:gd name="connsiteX24" fmla="*/ 771309 w 787755"/>
                    <a:gd name="connsiteY24" fmla="*/ 29602 h 401283"/>
                    <a:gd name="connsiteX25" fmla="*/ 781177 w 787755"/>
                    <a:gd name="connsiteY25" fmla="*/ 32892 h 401283"/>
                    <a:gd name="connsiteX26" fmla="*/ 787755 w 787755"/>
                    <a:gd name="connsiteY26" fmla="*/ 42759 h 401283"/>
                    <a:gd name="connsiteX27" fmla="*/ 771309 w 787755"/>
                    <a:gd name="connsiteY27" fmla="*/ 72362 h 401283"/>
                    <a:gd name="connsiteX28" fmla="*/ 768020 w 787755"/>
                    <a:gd name="connsiteY28" fmla="*/ 82230 h 401283"/>
                    <a:gd name="connsiteX29" fmla="*/ 754863 w 787755"/>
                    <a:gd name="connsiteY29" fmla="*/ 92097 h 401283"/>
                    <a:gd name="connsiteX30" fmla="*/ 738417 w 787755"/>
                    <a:gd name="connsiteY30" fmla="*/ 111833 h 401283"/>
                    <a:gd name="connsiteX31" fmla="*/ 705525 w 787755"/>
                    <a:gd name="connsiteY31" fmla="*/ 144725 h 401283"/>
                    <a:gd name="connsiteX32" fmla="*/ 685790 w 787755"/>
                    <a:gd name="connsiteY32" fmla="*/ 167749 h 401283"/>
                    <a:gd name="connsiteX33" fmla="*/ 669344 w 787755"/>
                    <a:gd name="connsiteY33" fmla="*/ 190774 h 401283"/>
                    <a:gd name="connsiteX34" fmla="*/ 646319 w 787755"/>
                    <a:gd name="connsiteY34" fmla="*/ 210509 h 401283"/>
                    <a:gd name="connsiteX35" fmla="*/ 636452 w 787755"/>
                    <a:gd name="connsiteY35" fmla="*/ 230244 h 401283"/>
                    <a:gd name="connsiteX36" fmla="*/ 620006 w 787755"/>
                    <a:gd name="connsiteY36" fmla="*/ 243401 h 401283"/>
                    <a:gd name="connsiteX37" fmla="*/ 596981 w 787755"/>
                    <a:gd name="connsiteY37" fmla="*/ 259847 h 401283"/>
                    <a:gd name="connsiteX38" fmla="*/ 570668 w 787755"/>
                    <a:gd name="connsiteY38" fmla="*/ 282872 h 401283"/>
                    <a:gd name="connsiteX39" fmla="*/ 550932 w 787755"/>
                    <a:gd name="connsiteY39" fmla="*/ 296028 h 401283"/>
                    <a:gd name="connsiteX40" fmla="*/ 534486 w 787755"/>
                    <a:gd name="connsiteY40" fmla="*/ 309185 h 401283"/>
                    <a:gd name="connsiteX41" fmla="*/ 518040 w 787755"/>
                    <a:gd name="connsiteY41" fmla="*/ 319053 h 401283"/>
                    <a:gd name="connsiteX42" fmla="*/ 495016 w 787755"/>
                    <a:gd name="connsiteY42" fmla="*/ 335499 h 401283"/>
                    <a:gd name="connsiteX43" fmla="*/ 475281 w 787755"/>
                    <a:gd name="connsiteY43" fmla="*/ 342077 h 401283"/>
                    <a:gd name="connsiteX44" fmla="*/ 409496 w 787755"/>
                    <a:gd name="connsiteY44" fmla="*/ 378259 h 401283"/>
                    <a:gd name="connsiteX45" fmla="*/ 386472 w 787755"/>
                    <a:gd name="connsiteY45" fmla="*/ 388126 h 401283"/>
                    <a:gd name="connsiteX46" fmla="*/ 333845 w 787755"/>
                    <a:gd name="connsiteY46" fmla="*/ 397994 h 401283"/>
                    <a:gd name="connsiteX47" fmla="*/ 310820 w 787755"/>
                    <a:gd name="connsiteY47" fmla="*/ 401283 h 401283"/>
                    <a:gd name="connsiteX48" fmla="*/ 284506 w 787755"/>
                    <a:gd name="connsiteY48" fmla="*/ 391415 h 401283"/>
                    <a:gd name="connsiteX49" fmla="*/ 175963 w 787755"/>
                    <a:gd name="connsiteY49" fmla="*/ 378259 h 401283"/>
                    <a:gd name="connsiteX50" fmla="*/ 1635 w 787755"/>
                    <a:gd name="connsiteY50" fmla="*/ 378259 h 401283"/>
                    <a:gd name="connsiteX51" fmla="*/ 4924 w 787755"/>
                    <a:gd name="connsiteY51" fmla="*/ 365102 h 401283"/>
                    <a:gd name="connsiteX52" fmla="*/ 14791 w 787755"/>
                    <a:gd name="connsiteY52" fmla="*/ 348656 h 401283"/>
                    <a:gd name="connsiteX53" fmla="*/ 31237 w 787755"/>
                    <a:gd name="connsiteY53" fmla="*/ 325631 h 401283"/>
                    <a:gd name="connsiteX54" fmla="*/ 44394 w 787755"/>
                    <a:gd name="connsiteY54" fmla="*/ 312474 h 401283"/>
                    <a:gd name="connsiteX55" fmla="*/ 50973 w 787755"/>
                    <a:gd name="connsiteY55" fmla="*/ 289450 h 401283"/>
                    <a:gd name="connsiteX56" fmla="*/ 41105 w 787755"/>
                    <a:gd name="connsiteY56" fmla="*/ 299318 h 40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87755" h="401283">
                      <a:moveTo>
                        <a:pt x="41105" y="299318"/>
                      </a:moveTo>
                      <a:cubicBezTo>
                        <a:pt x="43846" y="297673"/>
                        <a:pt x="58933" y="286525"/>
                        <a:pt x="67419" y="279582"/>
                      </a:cubicBezTo>
                      <a:cubicBezTo>
                        <a:pt x="71019" y="276637"/>
                        <a:pt x="73501" y="272419"/>
                        <a:pt x="77286" y="269715"/>
                      </a:cubicBezTo>
                      <a:cubicBezTo>
                        <a:pt x="101388" y="252499"/>
                        <a:pt x="79934" y="276933"/>
                        <a:pt x="106889" y="249979"/>
                      </a:cubicBezTo>
                      <a:cubicBezTo>
                        <a:pt x="110765" y="246103"/>
                        <a:pt x="113147" y="240948"/>
                        <a:pt x="116757" y="236823"/>
                      </a:cubicBezTo>
                      <a:cubicBezTo>
                        <a:pt x="127924" y="224061"/>
                        <a:pt x="127804" y="225073"/>
                        <a:pt x="139781" y="217087"/>
                      </a:cubicBezTo>
                      <a:cubicBezTo>
                        <a:pt x="153041" y="190570"/>
                        <a:pt x="139545" y="214094"/>
                        <a:pt x="152938" y="197352"/>
                      </a:cubicBezTo>
                      <a:cubicBezTo>
                        <a:pt x="164001" y="183523"/>
                        <a:pt x="155085" y="188398"/>
                        <a:pt x="172673" y="174328"/>
                      </a:cubicBezTo>
                      <a:cubicBezTo>
                        <a:pt x="178847" y="169389"/>
                        <a:pt x="186084" y="165915"/>
                        <a:pt x="192409" y="161171"/>
                      </a:cubicBezTo>
                      <a:cubicBezTo>
                        <a:pt x="199260" y="156033"/>
                        <a:pt x="205156" y="149675"/>
                        <a:pt x="212144" y="144725"/>
                      </a:cubicBezTo>
                      <a:cubicBezTo>
                        <a:pt x="229091" y="132721"/>
                        <a:pt x="279526" y="98827"/>
                        <a:pt x="304242" y="85519"/>
                      </a:cubicBezTo>
                      <a:cubicBezTo>
                        <a:pt x="321511" y="76220"/>
                        <a:pt x="339327" y="67976"/>
                        <a:pt x="356869" y="59205"/>
                      </a:cubicBezTo>
                      <a:cubicBezTo>
                        <a:pt x="363447" y="55916"/>
                        <a:pt x="369775" y="52070"/>
                        <a:pt x="376604" y="49338"/>
                      </a:cubicBezTo>
                      <a:lnTo>
                        <a:pt x="409496" y="36181"/>
                      </a:lnTo>
                      <a:cubicBezTo>
                        <a:pt x="430801" y="14876"/>
                        <a:pt x="391490" y="51638"/>
                        <a:pt x="435810" y="26313"/>
                      </a:cubicBezTo>
                      <a:cubicBezTo>
                        <a:pt x="438820" y="24593"/>
                        <a:pt x="436648" y="18897"/>
                        <a:pt x="439099" y="16446"/>
                      </a:cubicBezTo>
                      <a:cubicBezTo>
                        <a:pt x="441551" y="13994"/>
                        <a:pt x="445547" y="13726"/>
                        <a:pt x="448967" y="13156"/>
                      </a:cubicBezTo>
                      <a:cubicBezTo>
                        <a:pt x="458760" y="11524"/>
                        <a:pt x="468718" y="11098"/>
                        <a:pt x="478570" y="9867"/>
                      </a:cubicBezTo>
                      <a:cubicBezTo>
                        <a:pt x="497271" y="7530"/>
                        <a:pt x="512012" y="4417"/>
                        <a:pt x="531197" y="3289"/>
                      </a:cubicBezTo>
                      <a:cubicBezTo>
                        <a:pt x="558582" y="1678"/>
                        <a:pt x="586017" y="1096"/>
                        <a:pt x="613427" y="0"/>
                      </a:cubicBezTo>
                      <a:cubicBezTo>
                        <a:pt x="630970" y="1096"/>
                        <a:pt x="648626" y="1016"/>
                        <a:pt x="666055" y="3289"/>
                      </a:cubicBezTo>
                      <a:cubicBezTo>
                        <a:pt x="673970" y="4321"/>
                        <a:pt x="681302" y="8072"/>
                        <a:pt x="689079" y="9867"/>
                      </a:cubicBezTo>
                      <a:cubicBezTo>
                        <a:pt x="695577" y="11367"/>
                        <a:pt x="702236" y="12060"/>
                        <a:pt x="708814" y="13156"/>
                      </a:cubicBezTo>
                      <a:cubicBezTo>
                        <a:pt x="767698" y="32785"/>
                        <a:pt x="679095" y="4781"/>
                        <a:pt x="758152" y="23024"/>
                      </a:cubicBezTo>
                      <a:cubicBezTo>
                        <a:pt x="762930" y="24126"/>
                        <a:pt x="766802" y="27670"/>
                        <a:pt x="771309" y="29602"/>
                      </a:cubicBezTo>
                      <a:cubicBezTo>
                        <a:pt x="774496" y="30968"/>
                        <a:pt x="777888" y="31795"/>
                        <a:pt x="781177" y="32892"/>
                      </a:cubicBezTo>
                      <a:cubicBezTo>
                        <a:pt x="783370" y="36181"/>
                        <a:pt x="787755" y="38806"/>
                        <a:pt x="787755" y="42759"/>
                      </a:cubicBezTo>
                      <a:cubicBezTo>
                        <a:pt x="787755" y="45929"/>
                        <a:pt x="771395" y="72189"/>
                        <a:pt x="771309" y="72362"/>
                      </a:cubicBezTo>
                      <a:cubicBezTo>
                        <a:pt x="769758" y="75463"/>
                        <a:pt x="770240" y="79566"/>
                        <a:pt x="768020" y="82230"/>
                      </a:cubicBezTo>
                      <a:cubicBezTo>
                        <a:pt x="764511" y="86441"/>
                        <a:pt x="759074" y="88588"/>
                        <a:pt x="754863" y="92097"/>
                      </a:cubicBezTo>
                      <a:cubicBezTo>
                        <a:pt x="744585" y="100662"/>
                        <a:pt x="749835" y="99537"/>
                        <a:pt x="738417" y="111833"/>
                      </a:cubicBezTo>
                      <a:cubicBezTo>
                        <a:pt x="727866" y="123195"/>
                        <a:pt x="715616" y="132952"/>
                        <a:pt x="705525" y="144725"/>
                      </a:cubicBezTo>
                      <a:cubicBezTo>
                        <a:pt x="698947" y="152400"/>
                        <a:pt x="692035" y="159801"/>
                        <a:pt x="685790" y="167749"/>
                      </a:cubicBezTo>
                      <a:cubicBezTo>
                        <a:pt x="679963" y="175165"/>
                        <a:pt x="675741" y="183844"/>
                        <a:pt x="669344" y="190774"/>
                      </a:cubicBezTo>
                      <a:cubicBezTo>
                        <a:pt x="662488" y="198202"/>
                        <a:pt x="653994" y="203931"/>
                        <a:pt x="646319" y="210509"/>
                      </a:cubicBezTo>
                      <a:cubicBezTo>
                        <a:pt x="643030" y="217087"/>
                        <a:pt x="640350" y="224007"/>
                        <a:pt x="636452" y="230244"/>
                      </a:cubicBezTo>
                      <a:cubicBezTo>
                        <a:pt x="632291" y="236901"/>
                        <a:pt x="625809" y="238565"/>
                        <a:pt x="620006" y="243401"/>
                      </a:cubicBezTo>
                      <a:cubicBezTo>
                        <a:pt x="600005" y="260069"/>
                        <a:pt x="621325" y="247676"/>
                        <a:pt x="596981" y="259847"/>
                      </a:cubicBezTo>
                      <a:cubicBezTo>
                        <a:pt x="585698" y="271131"/>
                        <a:pt x="585391" y="272165"/>
                        <a:pt x="570668" y="282872"/>
                      </a:cubicBezTo>
                      <a:cubicBezTo>
                        <a:pt x="564274" y="287522"/>
                        <a:pt x="557326" y="291378"/>
                        <a:pt x="550932" y="296028"/>
                      </a:cubicBezTo>
                      <a:cubicBezTo>
                        <a:pt x="545254" y="300157"/>
                        <a:pt x="540237" y="305159"/>
                        <a:pt x="534486" y="309185"/>
                      </a:cubicBezTo>
                      <a:cubicBezTo>
                        <a:pt x="529249" y="312851"/>
                        <a:pt x="523359" y="315507"/>
                        <a:pt x="518040" y="319053"/>
                      </a:cubicBezTo>
                      <a:cubicBezTo>
                        <a:pt x="515621" y="320665"/>
                        <a:pt x="499420" y="333542"/>
                        <a:pt x="495016" y="335499"/>
                      </a:cubicBezTo>
                      <a:cubicBezTo>
                        <a:pt x="488680" y="338315"/>
                        <a:pt x="475281" y="342077"/>
                        <a:pt x="475281" y="342077"/>
                      </a:cubicBezTo>
                      <a:cubicBezTo>
                        <a:pt x="454312" y="356057"/>
                        <a:pt x="432836" y="368257"/>
                        <a:pt x="409496" y="378259"/>
                      </a:cubicBezTo>
                      <a:cubicBezTo>
                        <a:pt x="401821" y="381548"/>
                        <a:pt x="394393" y="385486"/>
                        <a:pt x="386472" y="388126"/>
                      </a:cubicBezTo>
                      <a:cubicBezTo>
                        <a:pt x="364613" y="395412"/>
                        <a:pt x="356391" y="394988"/>
                        <a:pt x="333845" y="397994"/>
                      </a:cubicBezTo>
                      <a:lnTo>
                        <a:pt x="310820" y="401283"/>
                      </a:lnTo>
                      <a:cubicBezTo>
                        <a:pt x="302049" y="397994"/>
                        <a:pt x="293820" y="392422"/>
                        <a:pt x="284506" y="391415"/>
                      </a:cubicBezTo>
                      <a:cubicBezTo>
                        <a:pt x="172071" y="379260"/>
                        <a:pt x="216564" y="408710"/>
                        <a:pt x="175963" y="378259"/>
                      </a:cubicBezTo>
                      <a:cubicBezTo>
                        <a:pt x="117615" y="381691"/>
                        <a:pt x="60492" y="386667"/>
                        <a:pt x="1635" y="378259"/>
                      </a:cubicBezTo>
                      <a:cubicBezTo>
                        <a:pt x="-2840" y="377620"/>
                        <a:pt x="3088" y="369233"/>
                        <a:pt x="4924" y="365102"/>
                      </a:cubicBezTo>
                      <a:cubicBezTo>
                        <a:pt x="7520" y="359260"/>
                        <a:pt x="11403" y="354077"/>
                        <a:pt x="14791" y="348656"/>
                      </a:cubicBezTo>
                      <a:cubicBezTo>
                        <a:pt x="18625" y="342521"/>
                        <a:pt x="27021" y="330450"/>
                        <a:pt x="31237" y="325631"/>
                      </a:cubicBezTo>
                      <a:cubicBezTo>
                        <a:pt x="35321" y="320963"/>
                        <a:pt x="44394" y="312474"/>
                        <a:pt x="44394" y="312474"/>
                      </a:cubicBezTo>
                      <a:cubicBezTo>
                        <a:pt x="52278" y="288823"/>
                        <a:pt x="42715" y="318352"/>
                        <a:pt x="50973" y="289450"/>
                      </a:cubicBezTo>
                      <a:cubicBezTo>
                        <a:pt x="53997" y="278866"/>
                        <a:pt x="38364" y="300963"/>
                        <a:pt x="41105" y="299318"/>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Freeform 303"/>
                <p:cNvSpPr/>
                <p:nvPr/>
              </p:nvSpPr>
              <p:spPr>
                <a:xfrm rot="717084">
                  <a:off x="2346047" y="4397796"/>
                  <a:ext cx="702976" cy="290375"/>
                </a:xfrm>
                <a:custGeom>
                  <a:avLst/>
                  <a:gdLst>
                    <a:gd name="connsiteX0" fmla="*/ 26313 w 917689"/>
                    <a:gd name="connsiteY0" fmla="*/ 62495 h 253269"/>
                    <a:gd name="connsiteX1" fmla="*/ 115122 w 917689"/>
                    <a:gd name="connsiteY1" fmla="*/ 49338 h 253269"/>
                    <a:gd name="connsiteX2" fmla="*/ 174328 w 917689"/>
                    <a:gd name="connsiteY2" fmla="*/ 42760 h 253269"/>
                    <a:gd name="connsiteX3" fmla="*/ 197352 w 917689"/>
                    <a:gd name="connsiteY3" fmla="*/ 39471 h 253269"/>
                    <a:gd name="connsiteX4" fmla="*/ 217087 w 917689"/>
                    <a:gd name="connsiteY4" fmla="*/ 36182 h 253269"/>
                    <a:gd name="connsiteX5" fmla="*/ 259847 w 917689"/>
                    <a:gd name="connsiteY5" fmla="*/ 32892 h 253269"/>
                    <a:gd name="connsiteX6" fmla="*/ 296028 w 917689"/>
                    <a:gd name="connsiteY6" fmla="*/ 29603 h 253269"/>
                    <a:gd name="connsiteX7" fmla="*/ 302607 w 917689"/>
                    <a:gd name="connsiteY7" fmla="*/ 23025 h 253269"/>
                    <a:gd name="connsiteX8" fmla="*/ 332210 w 917689"/>
                    <a:gd name="connsiteY8" fmla="*/ 13157 h 253269"/>
                    <a:gd name="connsiteX9" fmla="*/ 355234 w 917689"/>
                    <a:gd name="connsiteY9" fmla="*/ 9868 h 253269"/>
                    <a:gd name="connsiteX10" fmla="*/ 424308 w 917689"/>
                    <a:gd name="connsiteY10" fmla="*/ 3290 h 253269"/>
                    <a:gd name="connsiteX11" fmla="*/ 463778 w 917689"/>
                    <a:gd name="connsiteY11" fmla="*/ 0 h 253269"/>
                    <a:gd name="connsiteX12" fmla="*/ 618371 w 917689"/>
                    <a:gd name="connsiteY12" fmla="*/ 3290 h 253269"/>
                    <a:gd name="connsiteX13" fmla="*/ 631528 w 917689"/>
                    <a:gd name="connsiteY13" fmla="*/ 6579 h 253269"/>
                    <a:gd name="connsiteX14" fmla="*/ 661131 w 917689"/>
                    <a:gd name="connsiteY14" fmla="*/ 13157 h 253269"/>
                    <a:gd name="connsiteX15" fmla="*/ 697312 w 917689"/>
                    <a:gd name="connsiteY15" fmla="*/ 29603 h 253269"/>
                    <a:gd name="connsiteX16" fmla="*/ 720336 w 917689"/>
                    <a:gd name="connsiteY16" fmla="*/ 39471 h 253269"/>
                    <a:gd name="connsiteX17" fmla="*/ 743361 w 917689"/>
                    <a:gd name="connsiteY17" fmla="*/ 52628 h 253269"/>
                    <a:gd name="connsiteX18" fmla="*/ 763096 w 917689"/>
                    <a:gd name="connsiteY18" fmla="*/ 59206 h 253269"/>
                    <a:gd name="connsiteX19" fmla="*/ 779542 w 917689"/>
                    <a:gd name="connsiteY19" fmla="*/ 65785 h 253269"/>
                    <a:gd name="connsiteX20" fmla="*/ 802567 w 917689"/>
                    <a:gd name="connsiteY20" fmla="*/ 82231 h 253269"/>
                    <a:gd name="connsiteX21" fmla="*/ 815723 w 917689"/>
                    <a:gd name="connsiteY21" fmla="*/ 88809 h 253269"/>
                    <a:gd name="connsiteX22" fmla="*/ 835459 w 917689"/>
                    <a:gd name="connsiteY22" fmla="*/ 108544 h 253269"/>
                    <a:gd name="connsiteX23" fmla="*/ 858483 w 917689"/>
                    <a:gd name="connsiteY23" fmla="*/ 128279 h 253269"/>
                    <a:gd name="connsiteX24" fmla="*/ 881508 w 917689"/>
                    <a:gd name="connsiteY24" fmla="*/ 144726 h 253269"/>
                    <a:gd name="connsiteX25" fmla="*/ 897954 w 917689"/>
                    <a:gd name="connsiteY25" fmla="*/ 161172 h 253269"/>
                    <a:gd name="connsiteX26" fmla="*/ 917689 w 917689"/>
                    <a:gd name="connsiteY26" fmla="*/ 177618 h 253269"/>
                    <a:gd name="connsiteX27" fmla="*/ 881508 w 917689"/>
                    <a:gd name="connsiteY27" fmla="*/ 187485 h 253269"/>
                    <a:gd name="connsiteX28" fmla="*/ 865062 w 917689"/>
                    <a:gd name="connsiteY28" fmla="*/ 194064 h 253269"/>
                    <a:gd name="connsiteX29" fmla="*/ 855194 w 917689"/>
                    <a:gd name="connsiteY29" fmla="*/ 197353 h 253269"/>
                    <a:gd name="connsiteX30" fmla="*/ 845326 w 917689"/>
                    <a:gd name="connsiteY30" fmla="*/ 203931 h 253269"/>
                    <a:gd name="connsiteX31" fmla="*/ 822302 w 917689"/>
                    <a:gd name="connsiteY31" fmla="*/ 210510 h 253269"/>
                    <a:gd name="connsiteX32" fmla="*/ 763096 w 917689"/>
                    <a:gd name="connsiteY32" fmla="*/ 220377 h 253269"/>
                    <a:gd name="connsiteX33" fmla="*/ 730204 w 917689"/>
                    <a:gd name="connsiteY33" fmla="*/ 226956 h 253269"/>
                    <a:gd name="connsiteX34" fmla="*/ 670998 w 917689"/>
                    <a:gd name="connsiteY34" fmla="*/ 230245 h 253269"/>
                    <a:gd name="connsiteX35" fmla="*/ 569033 w 917689"/>
                    <a:gd name="connsiteY35" fmla="*/ 226956 h 253269"/>
                    <a:gd name="connsiteX36" fmla="*/ 529562 w 917689"/>
                    <a:gd name="connsiteY36" fmla="*/ 220377 h 253269"/>
                    <a:gd name="connsiteX37" fmla="*/ 499959 w 917689"/>
                    <a:gd name="connsiteY37" fmla="*/ 236823 h 253269"/>
                    <a:gd name="connsiteX38" fmla="*/ 463778 w 917689"/>
                    <a:gd name="connsiteY38" fmla="*/ 249980 h 253269"/>
                    <a:gd name="connsiteX39" fmla="*/ 447332 w 917689"/>
                    <a:gd name="connsiteY39" fmla="*/ 253269 h 253269"/>
                    <a:gd name="connsiteX40" fmla="*/ 381548 w 917689"/>
                    <a:gd name="connsiteY40" fmla="*/ 249980 h 253269"/>
                    <a:gd name="connsiteX41" fmla="*/ 361813 w 917689"/>
                    <a:gd name="connsiteY41" fmla="*/ 240113 h 253269"/>
                    <a:gd name="connsiteX42" fmla="*/ 345367 w 917689"/>
                    <a:gd name="connsiteY42" fmla="*/ 226956 h 253269"/>
                    <a:gd name="connsiteX43" fmla="*/ 302607 w 917689"/>
                    <a:gd name="connsiteY43" fmla="*/ 223667 h 253269"/>
                    <a:gd name="connsiteX44" fmla="*/ 246690 w 917689"/>
                    <a:gd name="connsiteY44" fmla="*/ 207220 h 253269"/>
                    <a:gd name="connsiteX45" fmla="*/ 230244 w 917689"/>
                    <a:gd name="connsiteY45" fmla="*/ 200642 h 253269"/>
                    <a:gd name="connsiteX46" fmla="*/ 217087 w 917689"/>
                    <a:gd name="connsiteY46" fmla="*/ 197353 h 253269"/>
                    <a:gd name="connsiteX47" fmla="*/ 207220 w 917689"/>
                    <a:gd name="connsiteY47" fmla="*/ 194064 h 253269"/>
                    <a:gd name="connsiteX48" fmla="*/ 197352 w 917689"/>
                    <a:gd name="connsiteY48" fmla="*/ 187485 h 253269"/>
                    <a:gd name="connsiteX49" fmla="*/ 187485 w 917689"/>
                    <a:gd name="connsiteY49" fmla="*/ 184196 h 253269"/>
                    <a:gd name="connsiteX50" fmla="*/ 105254 w 917689"/>
                    <a:gd name="connsiteY50" fmla="*/ 180907 h 253269"/>
                    <a:gd name="connsiteX51" fmla="*/ 85519 w 917689"/>
                    <a:gd name="connsiteY51" fmla="*/ 174328 h 253269"/>
                    <a:gd name="connsiteX52" fmla="*/ 55916 w 917689"/>
                    <a:gd name="connsiteY52" fmla="*/ 161172 h 253269"/>
                    <a:gd name="connsiteX53" fmla="*/ 49338 w 917689"/>
                    <a:gd name="connsiteY53" fmla="*/ 154593 h 253269"/>
                    <a:gd name="connsiteX54" fmla="*/ 42759 w 917689"/>
                    <a:gd name="connsiteY54" fmla="*/ 144726 h 253269"/>
                    <a:gd name="connsiteX55" fmla="*/ 23024 w 917689"/>
                    <a:gd name="connsiteY55" fmla="*/ 138147 h 253269"/>
                    <a:gd name="connsiteX56" fmla="*/ 13157 w 917689"/>
                    <a:gd name="connsiteY56" fmla="*/ 131569 h 253269"/>
                    <a:gd name="connsiteX57" fmla="*/ 0 w 917689"/>
                    <a:gd name="connsiteY57" fmla="*/ 111833 h 253269"/>
                    <a:gd name="connsiteX58" fmla="*/ 3289 w 917689"/>
                    <a:gd name="connsiteY58" fmla="*/ 92098 h 253269"/>
                    <a:gd name="connsiteX59" fmla="*/ 16446 w 917689"/>
                    <a:gd name="connsiteY59" fmla="*/ 88809 h 253269"/>
                    <a:gd name="connsiteX60" fmla="*/ 26313 w 917689"/>
                    <a:gd name="connsiteY60" fmla="*/ 82231 h 253269"/>
                    <a:gd name="connsiteX61" fmla="*/ 46049 w 917689"/>
                    <a:gd name="connsiteY61" fmla="*/ 72363 h 253269"/>
                    <a:gd name="connsiteX62" fmla="*/ 26313 w 917689"/>
                    <a:gd name="connsiteY62" fmla="*/ 62495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17689" h="253269">
                      <a:moveTo>
                        <a:pt x="26313" y="62495"/>
                      </a:moveTo>
                      <a:cubicBezTo>
                        <a:pt x="37825" y="58658"/>
                        <a:pt x="63077" y="55120"/>
                        <a:pt x="115122" y="49338"/>
                      </a:cubicBezTo>
                      <a:cubicBezTo>
                        <a:pt x="134857" y="47145"/>
                        <a:pt x="154671" y="45568"/>
                        <a:pt x="174328" y="42760"/>
                      </a:cubicBezTo>
                      <a:lnTo>
                        <a:pt x="197352" y="39471"/>
                      </a:lnTo>
                      <a:cubicBezTo>
                        <a:pt x="203944" y="38457"/>
                        <a:pt x="210455" y="36880"/>
                        <a:pt x="217087" y="36182"/>
                      </a:cubicBezTo>
                      <a:cubicBezTo>
                        <a:pt x="231304" y="34685"/>
                        <a:pt x="245601" y="34079"/>
                        <a:pt x="259847" y="32892"/>
                      </a:cubicBezTo>
                      <a:lnTo>
                        <a:pt x="296028" y="29603"/>
                      </a:lnTo>
                      <a:cubicBezTo>
                        <a:pt x="298221" y="27410"/>
                        <a:pt x="300027" y="24745"/>
                        <a:pt x="302607" y="23025"/>
                      </a:cubicBezTo>
                      <a:cubicBezTo>
                        <a:pt x="313471" y="15782"/>
                        <a:pt x="319271" y="15313"/>
                        <a:pt x="332210" y="13157"/>
                      </a:cubicBezTo>
                      <a:cubicBezTo>
                        <a:pt x="339857" y="11883"/>
                        <a:pt x="347526" y="10694"/>
                        <a:pt x="355234" y="9868"/>
                      </a:cubicBezTo>
                      <a:cubicBezTo>
                        <a:pt x="378231" y="7404"/>
                        <a:pt x="401274" y="5384"/>
                        <a:pt x="424308" y="3290"/>
                      </a:cubicBezTo>
                      <a:lnTo>
                        <a:pt x="463778" y="0"/>
                      </a:lnTo>
                      <a:lnTo>
                        <a:pt x="618371" y="3290"/>
                      </a:lnTo>
                      <a:cubicBezTo>
                        <a:pt x="622888" y="3467"/>
                        <a:pt x="627123" y="5563"/>
                        <a:pt x="631528" y="6579"/>
                      </a:cubicBezTo>
                      <a:cubicBezTo>
                        <a:pt x="641378" y="8852"/>
                        <a:pt x="651412" y="10380"/>
                        <a:pt x="661131" y="13157"/>
                      </a:cubicBezTo>
                      <a:cubicBezTo>
                        <a:pt x="673663" y="16738"/>
                        <a:pt x="685678" y="24233"/>
                        <a:pt x="697312" y="29603"/>
                      </a:cubicBezTo>
                      <a:cubicBezTo>
                        <a:pt x="704893" y="33102"/>
                        <a:pt x="712868" y="35737"/>
                        <a:pt x="720336" y="39471"/>
                      </a:cubicBezTo>
                      <a:cubicBezTo>
                        <a:pt x="728242" y="43424"/>
                        <a:pt x="735335" y="48924"/>
                        <a:pt x="743361" y="52628"/>
                      </a:cubicBezTo>
                      <a:cubicBezTo>
                        <a:pt x="749657" y="55534"/>
                        <a:pt x="756579" y="56836"/>
                        <a:pt x="763096" y="59206"/>
                      </a:cubicBezTo>
                      <a:cubicBezTo>
                        <a:pt x="768645" y="61224"/>
                        <a:pt x="774060" y="63592"/>
                        <a:pt x="779542" y="65785"/>
                      </a:cubicBezTo>
                      <a:cubicBezTo>
                        <a:pt x="789715" y="75956"/>
                        <a:pt x="785373" y="72679"/>
                        <a:pt x="802567" y="82231"/>
                      </a:cubicBezTo>
                      <a:cubicBezTo>
                        <a:pt x="806853" y="84612"/>
                        <a:pt x="811894" y="85746"/>
                        <a:pt x="815723" y="88809"/>
                      </a:cubicBezTo>
                      <a:cubicBezTo>
                        <a:pt x="822988" y="94621"/>
                        <a:pt x="828623" y="102234"/>
                        <a:pt x="835459" y="108544"/>
                      </a:cubicBezTo>
                      <a:cubicBezTo>
                        <a:pt x="842887" y="115400"/>
                        <a:pt x="850535" y="122034"/>
                        <a:pt x="858483" y="128279"/>
                      </a:cubicBezTo>
                      <a:cubicBezTo>
                        <a:pt x="865899" y="134106"/>
                        <a:pt x="874262" y="138688"/>
                        <a:pt x="881508" y="144726"/>
                      </a:cubicBezTo>
                      <a:cubicBezTo>
                        <a:pt x="887464" y="149689"/>
                        <a:pt x="892160" y="156021"/>
                        <a:pt x="897954" y="161172"/>
                      </a:cubicBezTo>
                      <a:cubicBezTo>
                        <a:pt x="933139" y="192447"/>
                        <a:pt x="896174" y="156103"/>
                        <a:pt x="917689" y="177618"/>
                      </a:cubicBezTo>
                      <a:cubicBezTo>
                        <a:pt x="876185" y="194219"/>
                        <a:pt x="928376" y="174702"/>
                        <a:pt x="881508" y="187485"/>
                      </a:cubicBezTo>
                      <a:cubicBezTo>
                        <a:pt x="875812" y="189039"/>
                        <a:pt x="870590" y="191991"/>
                        <a:pt x="865062" y="194064"/>
                      </a:cubicBezTo>
                      <a:cubicBezTo>
                        <a:pt x="861816" y="195281"/>
                        <a:pt x="858295" y="195803"/>
                        <a:pt x="855194" y="197353"/>
                      </a:cubicBezTo>
                      <a:cubicBezTo>
                        <a:pt x="851658" y="199121"/>
                        <a:pt x="848996" y="202463"/>
                        <a:pt x="845326" y="203931"/>
                      </a:cubicBezTo>
                      <a:cubicBezTo>
                        <a:pt x="837915" y="206895"/>
                        <a:pt x="829931" y="208163"/>
                        <a:pt x="822302" y="210510"/>
                      </a:cubicBezTo>
                      <a:cubicBezTo>
                        <a:pt x="786359" y="221570"/>
                        <a:pt x="816489" y="215928"/>
                        <a:pt x="763096" y="220377"/>
                      </a:cubicBezTo>
                      <a:cubicBezTo>
                        <a:pt x="751666" y="223235"/>
                        <a:pt x="742306" y="225948"/>
                        <a:pt x="730204" y="226956"/>
                      </a:cubicBezTo>
                      <a:cubicBezTo>
                        <a:pt x="710507" y="228597"/>
                        <a:pt x="690733" y="229149"/>
                        <a:pt x="670998" y="230245"/>
                      </a:cubicBezTo>
                      <a:cubicBezTo>
                        <a:pt x="637010" y="229149"/>
                        <a:pt x="602992" y="228743"/>
                        <a:pt x="569033" y="226956"/>
                      </a:cubicBezTo>
                      <a:cubicBezTo>
                        <a:pt x="557951" y="226373"/>
                        <a:pt x="541007" y="222667"/>
                        <a:pt x="529562" y="220377"/>
                      </a:cubicBezTo>
                      <a:cubicBezTo>
                        <a:pt x="517693" y="227499"/>
                        <a:pt x="512099" y="231427"/>
                        <a:pt x="499959" y="236823"/>
                      </a:cubicBezTo>
                      <a:cubicBezTo>
                        <a:pt x="490606" y="240980"/>
                        <a:pt x="473223" y="247404"/>
                        <a:pt x="463778" y="249980"/>
                      </a:cubicBezTo>
                      <a:cubicBezTo>
                        <a:pt x="458384" y="251451"/>
                        <a:pt x="452814" y="252173"/>
                        <a:pt x="447332" y="253269"/>
                      </a:cubicBezTo>
                      <a:cubicBezTo>
                        <a:pt x="425404" y="252173"/>
                        <a:pt x="403248" y="253318"/>
                        <a:pt x="381548" y="249980"/>
                      </a:cubicBezTo>
                      <a:cubicBezTo>
                        <a:pt x="374279" y="248862"/>
                        <a:pt x="368050" y="244011"/>
                        <a:pt x="361813" y="240113"/>
                      </a:cubicBezTo>
                      <a:cubicBezTo>
                        <a:pt x="355100" y="235918"/>
                        <a:pt x="354423" y="228654"/>
                        <a:pt x="345367" y="226956"/>
                      </a:cubicBezTo>
                      <a:cubicBezTo>
                        <a:pt x="331316" y="224322"/>
                        <a:pt x="316860" y="224763"/>
                        <a:pt x="302607" y="223667"/>
                      </a:cubicBezTo>
                      <a:cubicBezTo>
                        <a:pt x="278578" y="218860"/>
                        <a:pt x="276540" y="219159"/>
                        <a:pt x="246690" y="207220"/>
                      </a:cubicBezTo>
                      <a:cubicBezTo>
                        <a:pt x="241208" y="205027"/>
                        <a:pt x="235845" y="202509"/>
                        <a:pt x="230244" y="200642"/>
                      </a:cubicBezTo>
                      <a:cubicBezTo>
                        <a:pt x="225955" y="199213"/>
                        <a:pt x="221434" y="198595"/>
                        <a:pt x="217087" y="197353"/>
                      </a:cubicBezTo>
                      <a:cubicBezTo>
                        <a:pt x="213753" y="196401"/>
                        <a:pt x="210509" y="195160"/>
                        <a:pt x="207220" y="194064"/>
                      </a:cubicBezTo>
                      <a:cubicBezTo>
                        <a:pt x="203931" y="191871"/>
                        <a:pt x="200888" y="189253"/>
                        <a:pt x="197352" y="187485"/>
                      </a:cubicBezTo>
                      <a:cubicBezTo>
                        <a:pt x="194251" y="185934"/>
                        <a:pt x="190943" y="184443"/>
                        <a:pt x="187485" y="184196"/>
                      </a:cubicBezTo>
                      <a:cubicBezTo>
                        <a:pt x="160122" y="182242"/>
                        <a:pt x="132664" y="182003"/>
                        <a:pt x="105254" y="180907"/>
                      </a:cubicBezTo>
                      <a:cubicBezTo>
                        <a:pt x="98676" y="178714"/>
                        <a:pt x="91721" y="177429"/>
                        <a:pt x="85519" y="174328"/>
                      </a:cubicBezTo>
                      <a:cubicBezTo>
                        <a:pt x="67081" y="165110"/>
                        <a:pt x="76915" y="169571"/>
                        <a:pt x="55916" y="161172"/>
                      </a:cubicBezTo>
                      <a:cubicBezTo>
                        <a:pt x="53723" y="158979"/>
                        <a:pt x="51275" y="157015"/>
                        <a:pt x="49338" y="154593"/>
                      </a:cubicBezTo>
                      <a:cubicBezTo>
                        <a:pt x="46869" y="151506"/>
                        <a:pt x="46111" y="146821"/>
                        <a:pt x="42759" y="144726"/>
                      </a:cubicBezTo>
                      <a:cubicBezTo>
                        <a:pt x="36879" y="141051"/>
                        <a:pt x="23024" y="138147"/>
                        <a:pt x="23024" y="138147"/>
                      </a:cubicBezTo>
                      <a:cubicBezTo>
                        <a:pt x="19735" y="135954"/>
                        <a:pt x="15760" y="134544"/>
                        <a:pt x="13157" y="131569"/>
                      </a:cubicBezTo>
                      <a:cubicBezTo>
                        <a:pt x="7951" y="125619"/>
                        <a:pt x="0" y="111833"/>
                        <a:pt x="0" y="111833"/>
                      </a:cubicBezTo>
                      <a:cubicBezTo>
                        <a:pt x="1096" y="105255"/>
                        <a:pt x="-587" y="97525"/>
                        <a:pt x="3289" y="92098"/>
                      </a:cubicBezTo>
                      <a:cubicBezTo>
                        <a:pt x="5917" y="88419"/>
                        <a:pt x="12291" y="90590"/>
                        <a:pt x="16446" y="88809"/>
                      </a:cubicBezTo>
                      <a:cubicBezTo>
                        <a:pt x="20079" y="87252"/>
                        <a:pt x="22777" y="83999"/>
                        <a:pt x="26313" y="82231"/>
                      </a:cubicBezTo>
                      <a:cubicBezTo>
                        <a:pt x="53554" y="68610"/>
                        <a:pt x="17765" y="91217"/>
                        <a:pt x="46049" y="72363"/>
                      </a:cubicBezTo>
                      <a:cubicBezTo>
                        <a:pt x="53487" y="61205"/>
                        <a:pt x="14801" y="66332"/>
                        <a:pt x="26313" y="62495"/>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Freeform 304"/>
                <p:cNvSpPr/>
                <p:nvPr/>
              </p:nvSpPr>
              <p:spPr>
                <a:xfrm>
                  <a:off x="1406548" y="4292419"/>
                  <a:ext cx="996222" cy="247502"/>
                </a:xfrm>
                <a:custGeom>
                  <a:avLst/>
                  <a:gdLst>
                    <a:gd name="connsiteX0" fmla="*/ 532852 w 600280"/>
                    <a:gd name="connsiteY0" fmla="*/ 26314 h 253269"/>
                    <a:gd name="connsiteX1" fmla="*/ 305897 w 600280"/>
                    <a:gd name="connsiteY1" fmla="*/ 23025 h 253269"/>
                    <a:gd name="connsiteX2" fmla="*/ 282872 w 600280"/>
                    <a:gd name="connsiteY2" fmla="*/ 19736 h 253269"/>
                    <a:gd name="connsiteX3" fmla="*/ 220377 w 600280"/>
                    <a:gd name="connsiteY3" fmla="*/ 13157 h 253269"/>
                    <a:gd name="connsiteX4" fmla="*/ 118412 w 600280"/>
                    <a:gd name="connsiteY4" fmla="*/ 9868 h 253269"/>
                    <a:gd name="connsiteX5" fmla="*/ 72363 w 600280"/>
                    <a:gd name="connsiteY5" fmla="*/ 3289 h 253269"/>
                    <a:gd name="connsiteX6" fmla="*/ 62495 w 600280"/>
                    <a:gd name="connsiteY6" fmla="*/ 0 h 253269"/>
                    <a:gd name="connsiteX7" fmla="*/ 36182 w 600280"/>
                    <a:gd name="connsiteY7" fmla="*/ 3289 h 253269"/>
                    <a:gd name="connsiteX8" fmla="*/ 26314 w 600280"/>
                    <a:gd name="connsiteY8" fmla="*/ 6579 h 253269"/>
                    <a:gd name="connsiteX9" fmla="*/ 16446 w 600280"/>
                    <a:gd name="connsiteY9" fmla="*/ 26314 h 253269"/>
                    <a:gd name="connsiteX10" fmla="*/ 9868 w 600280"/>
                    <a:gd name="connsiteY10" fmla="*/ 36182 h 253269"/>
                    <a:gd name="connsiteX11" fmla="*/ 3290 w 600280"/>
                    <a:gd name="connsiteY11" fmla="*/ 69074 h 253269"/>
                    <a:gd name="connsiteX12" fmla="*/ 0 w 600280"/>
                    <a:gd name="connsiteY12" fmla="*/ 82230 h 253269"/>
                    <a:gd name="connsiteX13" fmla="*/ 3290 w 600280"/>
                    <a:gd name="connsiteY13" fmla="*/ 164461 h 253269"/>
                    <a:gd name="connsiteX14" fmla="*/ 6579 w 600280"/>
                    <a:gd name="connsiteY14" fmla="*/ 194064 h 253269"/>
                    <a:gd name="connsiteX15" fmla="*/ 16446 w 600280"/>
                    <a:gd name="connsiteY15" fmla="*/ 203931 h 253269"/>
                    <a:gd name="connsiteX16" fmla="*/ 46049 w 600280"/>
                    <a:gd name="connsiteY16" fmla="*/ 226956 h 253269"/>
                    <a:gd name="connsiteX17" fmla="*/ 62495 w 600280"/>
                    <a:gd name="connsiteY17" fmla="*/ 236823 h 253269"/>
                    <a:gd name="connsiteX18" fmla="*/ 88809 w 600280"/>
                    <a:gd name="connsiteY18" fmla="*/ 253269 h 253269"/>
                    <a:gd name="connsiteX19" fmla="*/ 253269 w 600280"/>
                    <a:gd name="connsiteY19" fmla="*/ 249980 h 253269"/>
                    <a:gd name="connsiteX20" fmla="*/ 269715 w 600280"/>
                    <a:gd name="connsiteY20" fmla="*/ 240112 h 253269"/>
                    <a:gd name="connsiteX21" fmla="*/ 328921 w 600280"/>
                    <a:gd name="connsiteY21" fmla="*/ 236823 h 253269"/>
                    <a:gd name="connsiteX22" fmla="*/ 361813 w 600280"/>
                    <a:gd name="connsiteY22" fmla="*/ 230245 h 253269"/>
                    <a:gd name="connsiteX23" fmla="*/ 374970 w 600280"/>
                    <a:gd name="connsiteY23" fmla="*/ 226956 h 253269"/>
                    <a:gd name="connsiteX24" fmla="*/ 483514 w 600280"/>
                    <a:gd name="connsiteY24" fmla="*/ 223666 h 253269"/>
                    <a:gd name="connsiteX25" fmla="*/ 486803 w 600280"/>
                    <a:gd name="connsiteY25" fmla="*/ 213799 h 253269"/>
                    <a:gd name="connsiteX26" fmla="*/ 499960 w 600280"/>
                    <a:gd name="connsiteY26" fmla="*/ 207220 h 253269"/>
                    <a:gd name="connsiteX27" fmla="*/ 513117 w 600280"/>
                    <a:gd name="connsiteY27" fmla="*/ 197353 h 253269"/>
                    <a:gd name="connsiteX28" fmla="*/ 529563 w 600280"/>
                    <a:gd name="connsiteY28" fmla="*/ 190774 h 253269"/>
                    <a:gd name="connsiteX29" fmla="*/ 552587 w 600280"/>
                    <a:gd name="connsiteY29" fmla="*/ 171039 h 253269"/>
                    <a:gd name="connsiteX30" fmla="*/ 562455 w 600280"/>
                    <a:gd name="connsiteY30" fmla="*/ 167750 h 253269"/>
                    <a:gd name="connsiteX31" fmla="*/ 582190 w 600280"/>
                    <a:gd name="connsiteY31" fmla="*/ 154593 h 253269"/>
                    <a:gd name="connsiteX32" fmla="*/ 595347 w 600280"/>
                    <a:gd name="connsiteY32" fmla="*/ 141436 h 253269"/>
                    <a:gd name="connsiteX33" fmla="*/ 595347 w 600280"/>
                    <a:gd name="connsiteY33" fmla="*/ 75652 h 253269"/>
                    <a:gd name="connsiteX34" fmla="*/ 588769 w 600280"/>
                    <a:gd name="connsiteY34" fmla="*/ 55917 h 253269"/>
                    <a:gd name="connsiteX35" fmla="*/ 582190 w 600280"/>
                    <a:gd name="connsiteY35" fmla="*/ 49338 h 253269"/>
                    <a:gd name="connsiteX36" fmla="*/ 575612 w 600280"/>
                    <a:gd name="connsiteY36" fmla="*/ 36182 h 253269"/>
                    <a:gd name="connsiteX37" fmla="*/ 565744 w 600280"/>
                    <a:gd name="connsiteY37" fmla="*/ 29603 h 253269"/>
                    <a:gd name="connsiteX38" fmla="*/ 542720 w 600280"/>
                    <a:gd name="connsiteY38" fmla="*/ 16446 h 253269"/>
                    <a:gd name="connsiteX39" fmla="*/ 536141 w 600280"/>
                    <a:gd name="connsiteY39" fmla="*/ 9868 h 253269"/>
                    <a:gd name="connsiteX40" fmla="*/ 532852 w 600280"/>
                    <a:gd name="connsiteY40" fmla="*/ 26314 h 25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0280" h="253269">
                      <a:moveTo>
                        <a:pt x="532852" y="26314"/>
                      </a:moveTo>
                      <a:cubicBezTo>
                        <a:pt x="494478" y="28507"/>
                        <a:pt x="497957" y="31624"/>
                        <a:pt x="305897" y="23025"/>
                      </a:cubicBezTo>
                      <a:cubicBezTo>
                        <a:pt x="298152" y="22678"/>
                        <a:pt x="290565" y="20698"/>
                        <a:pt x="282872" y="19736"/>
                      </a:cubicBezTo>
                      <a:cubicBezTo>
                        <a:pt x="275590" y="18826"/>
                        <a:pt x="226222" y="13442"/>
                        <a:pt x="220377" y="13157"/>
                      </a:cubicBezTo>
                      <a:cubicBezTo>
                        <a:pt x="186411" y="11500"/>
                        <a:pt x="152400" y="10964"/>
                        <a:pt x="118412" y="9868"/>
                      </a:cubicBezTo>
                      <a:cubicBezTo>
                        <a:pt x="107016" y="8444"/>
                        <a:pt x="84569" y="6002"/>
                        <a:pt x="72363" y="3289"/>
                      </a:cubicBezTo>
                      <a:cubicBezTo>
                        <a:pt x="68978" y="2537"/>
                        <a:pt x="65784" y="1096"/>
                        <a:pt x="62495" y="0"/>
                      </a:cubicBezTo>
                      <a:cubicBezTo>
                        <a:pt x="53724" y="1096"/>
                        <a:pt x="44879" y="1708"/>
                        <a:pt x="36182" y="3289"/>
                      </a:cubicBezTo>
                      <a:cubicBezTo>
                        <a:pt x="32771" y="3909"/>
                        <a:pt x="29022" y="4413"/>
                        <a:pt x="26314" y="6579"/>
                      </a:cubicBezTo>
                      <a:cubicBezTo>
                        <a:pt x="18461" y="12862"/>
                        <a:pt x="20418" y="18371"/>
                        <a:pt x="16446" y="26314"/>
                      </a:cubicBezTo>
                      <a:cubicBezTo>
                        <a:pt x="14678" y="29850"/>
                        <a:pt x="12061" y="32893"/>
                        <a:pt x="9868" y="36182"/>
                      </a:cubicBezTo>
                      <a:cubicBezTo>
                        <a:pt x="2224" y="66756"/>
                        <a:pt x="11360" y="28726"/>
                        <a:pt x="3290" y="69074"/>
                      </a:cubicBezTo>
                      <a:cubicBezTo>
                        <a:pt x="2403" y="73507"/>
                        <a:pt x="1097" y="77845"/>
                        <a:pt x="0" y="82230"/>
                      </a:cubicBezTo>
                      <a:cubicBezTo>
                        <a:pt x="1097" y="109640"/>
                        <a:pt x="1679" y="137076"/>
                        <a:pt x="3290" y="164461"/>
                      </a:cubicBezTo>
                      <a:cubicBezTo>
                        <a:pt x="3873" y="174372"/>
                        <a:pt x="3440" y="184645"/>
                        <a:pt x="6579" y="194064"/>
                      </a:cubicBezTo>
                      <a:cubicBezTo>
                        <a:pt x="8050" y="198477"/>
                        <a:pt x="12873" y="200953"/>
                        <a:pt x="16446" y="203931"/>
                      </a:cubicBezTo>
                      <a:cubicBezTo>
                        <a:pt x="26050" y="211934"/>
                        <a:pt x="35329" y="220525"/>
                        <a:pt x="46049" y="226956"/>
                      </a:cubicBezTo>
                      <a:cubicBezTo>
                        <a:pt x="51531" y="230245"/>
                        <a:pt x="57381" y="232987"/>
                        <a:pt x="62495" y="236823"/>
                      </a:cubicBezTo>
                      <a:cubicBezTo>
                        <a:pt x="86569" y="254878"/>
                        <a:pt x="55312" y="239871"/>
                        <a:pt x="88809" y="253269"/>
                      </a:cubicBezTo>
                      <a:lnTo>
                        <a:pt x="253269" y="249980"/>
                      </a:lnTo>
                      <a:cubicBezTo>
                        <a:pt x="308800" y="247885"/>
                        <a:pt x="222475" y="247198"/>
                        <a:pt x="269715" y="240112"/>
                      </a:cubicBezTo>
                      <a:cubicBezTo>
                        <a:pt x="289262" y="237180"/>
                        <a:pt x="309186" y="237919"/>
                        <a:pt x="328921" y="236823"/>
                      </a:cubicBezTo>
                      <a:cubicBezTo>
                        <a:pt x="349187" y="230068"/>
                        <a:pt x="328553" y="236292"/>
                        <a:pt x="361813" y="230245"/>
                      </a:cubicBezTo>
                      <a:cubicBezTo>
                        <a:pt x="366261" y="229436"/>
                        <a:pt x="370456" y="227200"/>
                        <a:pt x="374970" y="226956"/>
                      </a:cubicBezTo>
                      <a:cubicBezTo>
                        <a:pt x="411115" y="225002"/>
                        <a:pt x="447333" y="224763"/>
                        <a:pt x="483514" y="223666"/>
                      </a:cubicBezTo>
                      <a:cubicBezTo>
                        <a:pt x="484610" y="220377"/>
                        <a:pt x="484352" y="216250"/>
                        <a:pt x="486803" y="213799"/>
                      </a:cubicBezTo>
                      <a:cubicBezTo>
                        <a:pt x="490270" y="210332"/>
                        <a:pt x="495802" y="209819"/>
                        <a:pt x="499960" y="207220"/>
                      </a:cubicBezTo>
                      <a:cubicBezTo>
                        <a:pt x="504609" y="204315"/>
                        <a:pt x="508325" y="200015"/>
                        <a:pt x="513117" y="197353"/>
                      </a:cubicBezTo>
                      <a:cubicBezTo>
                        <a:pt x="518278" y="194486"/>
                        <a:pt x="524402" y="193641"/>
                        <a:pt x="529563" y="190774"/>
                      </a:cubicBezTo>
                      <a:cubicBezTo>
                        <a:pt x="565510" y="170803"/>
                        <a:pt x="522663" y="190989"/>
                        <a:pt x="552587" y="171039"/>
                      </a:cubicBezTo>
                      <a:cubicBezTo>
                        <a:pt x="555472" y="169116"/>
                        <a:pt x="559166" y="168846"/>
                        <a:pt x="562455" y="167750"/>
                      </a:cubicBezTo>
                      <a:cubicBezTo>
                        <a:pt x="582569" y="147633"/>
                        <a:pt x="550338" y="178481"/>
                        <a:pt x="582190" y="154593"/>
                      </a:cubicBezTo>
                      <a:cubicBezTo>
                        <a:pt x="587152" y="150872"/>
                        <a:pt x="590961" y="145822"/>
                        <a:pt x="595347" y="141436"/>
                      </a:cubicBezTo>
                      <a:cubicBezTo>
                        <a:pt x="602196" y="114037"/>
                        <a:pt x="601649" y="121867"/>
                        <a:pt x="595347" y="75652"/>
                      </a:cubicBezTo>
                      <a:cubicBezTo>
                        <a:pt x="594410" y="68781"/>
                        <a:pt x="593672" y="60820"/>
                        <a:pt x="588769" y="55917"/>
                      </a:cubicBezTo>
                      <a:cubicBezTo>
                        <a:pt x="586576" y="53724"/>
                        <a:pt x="583910" y="51918"/>
                        <a:pt x="582190" y="49338"/>
                      </a:cubicBezTo>
                      <a:cubicBezTo>
                        <a:pt x="579470" y="45259"/>
                        <a:pt x="578751" y="39949"/>
                        <a:pt x="575612" y="36182"/>
                      </a:cubicBezTo>
                      <a:cubicBezTo>
                        <a:pt x="573081" y="33145"/>
                        <a:pt x="568781" y="32134"/>
                        <a:pt x="565744" y="29603"/>
                      </a:cubicBezTo>
                      <a:cubicBezTo>
                        <a:pt x="548948" y="15606"/>
                        <a:pt x="564017" y="21772"/>
                        <a:pt x="542720" y="16446"/>
                      </a:cubicBezTo>
                      <a:cubicBezTo>
                        <a:pt x="540527" y="14253"/>
                        <a:pt x="539182" y="10476"/>
                        <a:pt x="536141" y="9868"/>
                      </a:cubicBezTo>
                      <a:cubicBezTo>
                        <a:pt x="533239" y="9288"/>
                        <a:pt x="571226" y="24121"/>
                        <a:pt x="532852" y="26314"/>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Freeform 305"/>
                <p:cNvSpPr/>
                <p:nvPr/>
              </p:nvSpPr>
              <p:spPr>
                <a:xfrm>
                  <a:off x="2269464" y="4292419"/>
                  <a:ext cx="237098" cy="271957"/>
                </a:xfrm>
                <a:custGeom>
                  <a:avLst/>
                  <a:gdLst>
                    <a:gd name="connsiteX0" fmla="*/ 111921 w 200730"/>
                    <a:gd name="connsiteY0" fmla="*/ 3459 h 204101"/>
                    <a:gd name="connsiteX1" fmla="*/ 56005 w 200730"/>
                    <a:gd name="connsiteY1" fmla="*/ 6748 h 204101"/>
                    <a:gd name="connsiteX2" fmla="*/ 42848 w 200730"/>
                    <a:gd name="connsiteY2" fmla="*/ 10038 h 204101"/>
                    <a:gd name="connsiteX3" fmla="*/ 23112 w 200730"/>
                    <a:gd name="connsiteY3" fmla="*/ 29773 h 204101"/>
                    <a:gd name="connsiteX4" fmla="*/ 9956 w 200730"/>
                    <a:gd name="connsiteY4" fmla="*/ 56086 h 204101"/>
                    <a:gd name="connsiteX5" fmla="*/ 3377 w 200730"/>
                    <a:gd name="connsiteY5" fmla="*/ 85689 h 204101"/>
                    <a:gd name="connsiteX6" fmla="*/ 88 w 200730"/>
                    <a:gd name="connsiteY6" fmla="*/ 141606 h 204101"/>
                    <a:gd name="connsiteX7" fmla="*/ 6666 w 200730"/>
                    <a:gd name="connsiteY7" fmla="*/ 184366 h 204101"/>
                    <a:gd name="connsiteX8" fmla="*/ 36269 w 200730"/>
                    <a:gd name="connsiteY8" fmla="*/ 194233 h 204101"/>
                    <a:gd name="connsiteX9" fmla="*/ 46137 w 200730"/>
                    <a:gd name="connsiteY9" fmla="*/ 197522 h 204101"/>
                    <a:gd name="connsiteX10" fmla="*/ 105343 w 200730"/>
                    <a:gd name="connsiteY10" fmla="*/ 200812 h 204101"/>
                    <a:gd name="connsiteX11" fmla="*/ 118499 w 200730"/>
                    <a:gd name="connsiteY11" fmla="*/ 204101 h 204101"/>
                    <a:gd name="connsiteX12" fmla="*/ 141524 w 200730"/>
                    <a:gd name="connsiteY12" fmla="*/ 200812 h 204101"/>
                    <a:gd name="connsiteX13" fmla="*/ 151392 w 200730"/>
                    <a:gd name="connsiteY13" fmla="*/ 190944 h 204101"/>
                    <a:gd name="connsiteX14" fmla="*/ 161259 w 200730"/>
                    <a:gd name="connsiteY14" fmla="*/ 171209 h 204101"/>
                    <a:gd name="connsiteX15" fmla="*/ 164548 w 200730"/>
                    <a:gd name="connsiteY15" fmla="*/ 158052 h 204101"/>
                    <a:gd name="connsiteX16" fmla="*/ 171127 w 200730"/>
                    <a:gd name="connsiteY16" fmla="*/ 148184 h 204101"/>
                    <a:gd name="connsiteX17" fmla="*/ 177705 w 200730"/>
                    <a:gd name="connsiteY17" fmla="*/ 121871 h 204101"/>
                    <a:gd name="connsiteX18" fmla="*/ 184284 w 200730"/>
                    <a:gd name="connsiteY18" fmla="*/ 112003 h 204101"/>
                    <a:gd name="connsiteX19" fmla="*/ 190862 w 200730"/>
                    <a:gd name="connsiteY19" fmla="*/ 95557 h 204101"/>
                    <a:gd name="connsiteX20" fmla="*/ 200730 w 200730"/>
                    <a:gd name="connsiteY20" fmla="*/ 62665 h 204101"/>
                    <a:gd name="connsiteX21" fmla="*/ 197440 w 200730"/>
                    <a:gd name="connsiteY21" fmla="*/ 26484 h 204101"/>
                    <a:gd name="connsiteX22" fmla="*/ 161259 w 200730"/>
                    <a:gd name="connsiteY22" fmla="*/ 3459 h 204101"/>
                    <a:gd name="connsiteX23" fmla="*/ 151392 w 200730"/>
                    <a:gd name="connsiteY23" fmla="*/ 170 h 204101"/>
                    <a:gd name="connsiteX24" fmla="*/ 111921 w 200730"/>
                    <a:gd name="connsiteY24" fmla="*/ 3459 h 20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730" h="204101">
                      <a:moveTo>
                        <a:pt x="111921" y="3459"/>
                      </a:moveTo>
                      <a:cubicBezTo>
                        <a:pt x="96023" y="4555"/>
                        <a:pt x="74592" y="4978"/>
                        <a:pt x="56005" y="6748"/>
                      </a:cubicBezTo>
                      <a:cubicBezTo>
                        <a:pt x="51505" y="7177"/>
                        <a:pt x="46552" y="7446"/>
                        <a:pt x="42848" y="10038"/>
                      </a:cubicBezTo>
                      <a:cubicBezTo>
                        <a:pt x="35226" y="15373"/>
                        <a:pt x="23112" y="29773"/>
                        <a:pt x="23112" y="29773"/>
                      </a:cubicBezTo>
                      <a:cubicBezTo>
                        <a:pt x="18727" y="38544"/>
                        <a:pt x="11879" y="46470"/>
                        <a:pt x="9956" y="56086"/>
                      </a:cubicBezTo>
                      <a:cubicBezTo>
                        <a:pt x="5779" y="76965"/>
                        <a:pt x="8022" y="67109"/>
                        <a:pt x="3377" y="85689"/>
                      </a:cubicBezTo>
                      <a:cubicBezTo>
                        <a:pt x="2281" y="104328"/>
                        <a:pt x="-534" y="122945"/>
                        <a:pt x="88" y="141606"/>
                      </a:cubicBezTo>
                      <a:cubicBezTo>
                        <a:pt x="568" y="156019"/>
                        <a:pt x="1310" y="170976"/>
                        <a:pt x="6666" y="184366"/>
                      </a:cubicBezTo>
                      <a:cubicBezTo>
                        <a:pt x="9097" y="190445"/>
                        <a:pt x="32945" y="193402"/>
                        <a:pt x="36269" y="194233"/>
                      </a:cubicBezTo>
                      <a:cubicBezTo>
                        <a:pt x="39633" y="195074"/>
                        <a:pt x="42685" y="197193"/>
                        <a:pt x="46137" y="197522"/>
                      </a:cubicBezTo>
                      <a:cubicBezTo>
                        <a:pt x="65814" y="199396"/>
                        <a:pt x="85608" y="199715"/>
                        <a:pt x="105343" y="200812"/>
                      </a:cubicBezTo>
                      <a:cubicBezTo>
                        <a:pt x="109728" y="201908"/>
                        <a:pt x="113979" y="204101"/>
                        <a:pt x="118499" y="204101"/>
                      </a:cubicBezTo>
                      <a:cubicBezTo>
                        <a:pt x="126252" y="204101"/>
                        <a:pt x="134326" y="203691"/>
                        <a:pt x="141524" y="200812"/>
                      </a:cubicBezTo>
                      <a:cubicBezTo>
                        <a:pt x="145843" y="199084"/>
                        <a:pt x="148414" y="194518"/>
                        <a:pt x="151392" y="190944"/>
                      </a:cubicBezTo>
                      <a:cubicBezTo>
                        <a:pt x="157658" y="183424"/>
                        <a:pt x="158680" y="180237"/>
                        <a:pt x="161259" y="171209"/>
                      </a:cubicBezTo>
                      <a:cubicBezTo>
                        <a:pt x="162501" y="166862"/>
                        <a:pt x="162767" y="162207"/>
                        <a:pt x="164548" y="158052"/>
                      </a:cubicBezTo>
                      <a:cubicBezTo>
                        <a:pt x="166105" y="154418"/>
                        <a:pt x="168934" y="151473"/>
                        <a:pt x="171127" y="148184"/>
                      </a:cubicBezTo>
                      <a:cubicBezTo>
                        <a:pt x="173320" y="139413"/>
                        <a:pt x="174615" y="130368"/>
                        <a:pt x="177705" y="121871"/>
                      </a:cubicBezTo>
                      <a:cubicBezTo>
                        <a:pt x="179056" y="118156"/>
                        <a:pt x="182516" y="115539"/>
                        <a:pt x="184284" y="112003"/>
                      </a:cubicBezTo>
                      <a:cubicBezTo>
                        <a:pt x="186924" y="106722"/>
                        <a:pt x="188844" y="101106"/>
                        <a:pt x="190862" y="95557"/>
                      </a:cubicBezTo>
                      <a:cubicBezTo>
                        <a:pt x="197267" y="77943"/>
                        <a:pt x="196803" y="78370"/>
                        <a:pt x="200730" y="62665"/>
                      </a:cubicBezTo>
                      <a:cubicBezTo>
                        <a:pt x="199633" y="50605"/>
                        <a:pt x="202051" y="37682"/>
                        <a:pt x="197440" y="26484"/>
                      </a:cubicBezTo>
                      <a:cubicBezTo>
                        <a:pt x="188308" y="4306"/>
                        <a:pt x="178081" y="7664"/>
                        <a:pt x="161259" y="3459"/>
                      </a:cubicBezTo>
                      <a:cubicBezTo>
                        <a:pt x="157896" y="2618"/>
                        <a:pt x="154855" y="343"/>
                        <a:pt x="151392" y="170"/>
                      </a:cubicBezTo>
                      <a:cubicBezTo>
                        <a:pt x="132776" y="-761"/>
                        <a:pt x="127819" y="2363"/>
                        <a:pt x="111921" y="3459"/>
                      </a:cubicBezTo>
                      <a:close/>
                    </a:path>
                  </a:pathLst>
                </a:custGeom>
                <a:solidFill>
                  <a:srgbClr val="CD1564"/>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4" name="Freeform 2541"/>
              <p:cNvSpPr>
                <a:spLocks/>
              </p:cNvSpPr>
              <p:nvPr/>
            </p:nvSpPr>
            <p:spPr bwMode="auto">
              <a:xfrm>
                <a:off x="6553157" y="203200"/>
                <a:ext cx="596812" cy="447232"/>
              </a:xfrm>
              <a:custGeom>
                <a:avLst/>
                <a:gdLst>
                  <a:gd name="T0" fmla="*/ 125 w 2064"/>
                  <a:gd name="T1" fmla="*/ 1186 h 1585"/>
                  <a:gd name="T2" fmla="*/ 197 w 2064"/>
                  <a:gd name="T3" fmla="*/ 1258 h 1585"/>
                  <a:gd name="T4" fmla="*/ 294 w 2064"/>
                  <a:gd name="T5" fmla="*/ 1186 h 1585"/>
                  <a:gd name="T6" fmla="*/ 318 w 2064"/>
                  <a:gd name="T7" fmla="*/ 484 h 1585"/>
                  <a:gd name="T8" fmla="*/ 657 w 2064"/>
                  <a:gd name="T9" fmla="*/ 97 h 1585"/>
                  <a:gd name="T10" fmla="*/ 1068 w 2064"/>
                  <a:gd name="T11" fmla="*/ 0 h 1585"/>
                  <a:gd name="T12" fmla="*/ 1504 w 2064"/>
                  <a:gd name="T13" fmla="*/ 97 h 1585"/>
                  <a:gd name="T14" fmla="*/ 1770 w 2064"/>
                  <a:gd name="T15" fmla="*/ 436 h 1585"/>
                  <a:gd name="T16" fmla="*/ 1891 w 2064"/>
                  <a:gd name="T17" fmla="*/ 1041 h 1585"/>
                  <a:gd name="T18" fmla="*/ 1866 w 2064"/>
                  <a:gd name="T19" fmla="*/ 1210 h 1585"/>
                  <a:gd name="T20" fmla="*/ 2012 w 2064"/>
                  <a:gd name="T21" fmla="*/ 1210 h 1585"/>
                  <a:gd name="T22" fmla="*/ 2060 w 2064"/>
                  <a:gd name="T23" fmla="*/ 1137 h 1585"/>
                  <a:gd name="T24" fmla="*/ 1987 w 2064"/>
                  <a:gd name="T25" fmla="*/ 1379 h 1585"/>
                  <a:gd name="T26" fmla="*/ 1649 w 2064"/>
                  <a:gd name="T27" fmla="*/ 1500 h 1585"/>
                  <a:gd name="T28" fmla="*/ 1068 w 2064"/>
                  <a:gd name="T29" fmla="*/ 1573 h 1585"/>
                  <a:gd name="T30" fmla="*/ 173 w 2064"/>
                  <a:gd name="T31" fmla="*/ 1428 h 1585"/>
                  <a:gd name="T32" fmla="*/ 28 w 2064"/>
                  <a:gd name="T33" fmla="*/ 1089 h 1585"/>
                  <a:gd name="T34" fmla="*/ 125 w 2064"/>
                  <a:gd name="T35" fmla="*/ 1186 h 1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4" h="1585">
                    <a:moveTo>
                      <a:pt x="125" y="1186"/>
                    </a:moveTo>
                    <a:cubicBezTo>
                      <a:pt x="153" y="1214"/>
                      <a:pt x="169" y="1258"/>
                      <a:pt x="197" y="1258"/>
                    </a:cubicBezTo>
                    <a:cubicBezTo>
                      <a:pt x="225" y="1258"/>
                      <a:pt x="274" y="1315"/>
                      <a:pt x="294" y="1186"/>
                    </a:cubicBezTo>
                    <a:cubicBezTo>
                      <a:pt x="314" y="1057"/>
                      <a:pt x="258" y="666"/>
                      <a:pt x="318" y="484"/>
                    </a:cubicBezTo>
                    <a:cubicBezTo>
                      <a:pt x="378" y="302"/>
                      <a:pt x="532" y="178"/>
                      <a:pt x="657" y="97"/>
                    </a:cubicBezTo>
                    <a:cubicBezTo>
                      <a:pt x="782" y="16"/>
                      <a:pt x="927" y="0"/>
                      <a:pt x="1068" y="0"/>
                    </a:cubicBezTo>
                    <a:cubicBezTo>
                      <a:pt x="1209" y="0"/>
                      <a:pt x="1387" y="24"/>
                      <a:pt x="1504" y="97"/>
                    </a:cubicBezTo>
                    <a:cubicBezTo>
                      <a:pt x="1621" y="170"/>
                      <a:pt x="1706" y="279"/>
                      <a:pt x="1770" y="436"/>
                    </a:cubicBezTo>
                    <a:cubicBezTo>
                      <a:pt x="1834" y="593"/>
                      <a:pt x="1875" y="912"/>
                      <a:pt x="1891" y="1041"/>
                    </a:cubicBezTo>
                    <a:cubicBezTo>
                      <a:pt x="1907" y="1170"/>
                      <a:pt x="1846" y="1182"/>
                      <a:pt x="1866" y="1210"/>
                    </a:cubicBezTo>
                    <a:cubicBezTo>
                      <a:pt x="1886" y="1238"/>
                      <a:pt x="1980" y="1222"/>
                      <a:pt x="2012" y="1210"/>
                    </a:cubicBezTo>
                    <a:cubicBezTo>
                      <a:pt x="2044" y="1198"/>
                      <a:pt x="2064" y="1109"/>
                      <a:pt x="2060" y="1137"/>
                    </a:cubicBezTo>
                    <a:cubicBezTo>
                      <a:pt x="2056" y="1165"/>
                      <a:pt x="2055" y="1319"/>
                      <a:pt x="1987" y="1379"/>
                    </a:cubicBezTo>
                    <a:cubicBezTo>
                      <a:pt x="1919" y="1439"/>
                      <a:pt x="1802" y="1468"/>
                      <a:pt x="1649" y="1500"/>
                    </a:cubicBezTo>
                    <a:cubicBezTo>
                      <a:pt x="1496" y="1532"/>
                      <a:pt x="1314" y="1585"/>
                      <a:pt x="1068" y="1573"/>
                    </a:cubicBezTo>
                    <a:cubicBezTo>
                      <a:pt x="822" y="1561"/>
                      <a:pt x="346" y="1509"/>
                      <a:pt x="173" y="1428"/>
                    </a:cubicBezTo>
                    <a:cubicBezTo>
                      <a:pt x="0" y="1347"/>
                      <a:pt x="32" y="1125"/>
                      <a:pt x="28" y="1089"/>
                    </a:cubicBezTo>
                    <a:cubicBezTo>
                      <a:pt x="24" y="1053"/>
                      <a:pt x="97" y="1158"/>
                      <a:pt x="125" y="1186"/>
                    </a:cubicBezTo>
                    <a:close/>
                  </a:path>
                </a:pathLst>
              </a:custGeom>
              <a:solidFill>
                <a:srgbClr val="221D18"/>
              </a:solidFill>
              <a:ln>
                <a:noFill/>
              </a:ln>
              <a:effectLst/>
            </p:spPr>
            <p:txBody>
              <a:bodyPr/>
              <a:lstStyle/>
              <a:p>
                <a:endParaRPr lang="en-US" dirty="0"/>
              </a:p>
            </p:txBody>
          </p:sp>
          <p:grpSp>
            <p:nvGrpSpPr>
              <p:cNvPr id="295" name="Group 294"/>
              <p:cNvGrpSpPr/>
              <p:nvPr/>
            </p:nvGrpSpPr>
            <p:grpSpPr>
              <a:xfrm>
                <a:off x="6673589" y="253038"/>
                <a:ext cx="371382" cy="432710"/>
                <a:chOff x="2826285" y="1816293"/>
                <a:chExt cx="399010" cy="464901"/>
              </a:xfrm>
            </p:grpSpPr>
            <p:sp>
              <p:nvSpPr>
                <p:cNvPr id="299" name="Oval 141"/>
                <p:cNvSpPr>
                  <a:spLocks noChangeArrowheads="1"/>
                </p:cNvSpPr>
                <p:nvPr/>
              </p:nvSpPr>
              <p:spPr bwMode="auto">
                <a:xfrm>
                  <a:off x="2826285" y="1816293"/>
                  <a:ext cx="399010" cy="464901"/>
                </a:xfrm>
                <a:prstGeom prst="ellipse">
                  <a:avLst/>
                </a:prstGeom>
                <a:solidFill>
                  <a:srgbClr val="9C7956"/>
                </a:solidFill>
                <a:ln w="0">
                  <a:solidFill>
                    <a:srgbClr val="87694B"/>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0" name="Oval 142"/>
                <p:cNvSpPr>
                  <a:spLocks noChangeArrowheads="1"/>
                </p:cNvSpPr>
                <p:nvPr/>
              </p:nvSpPr>
              <p:spPr bwMode="auto">
                <a:xfrm>
                  <a:off x="2850786" y="1829103"/>
                  <a:ext cx="326508" cy="425937"/>
                </a:xfrm>
                <a:prstGeom prst="ellipse">
                  <a:avLst/>
                </a:prstGeom>
                <a:solidFill>
                  <a:srgbClr val="BB9671"/>
                </a:solidFill>
                <a:ln>
                  <a:noFill/>
                </a:ln>
                <a:effectLst/>
                <a:extLst>
                  <a:ext uri="{91240B29-F687-4F45-9708-019B960494DF}">
                    <a14:hiddenLine xmlns:a14="http://schemas.microsoft.com/office/drawing/2010/main" w="6350">
                      <a:solidFill>
                        <a:srgbClr val="008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1" name="Oval 143"/>
                <p:cNvSpPr>
                  <a:spLocks noChangeArrowheads="1"/>
                </p:cNvSpPr>
                <p:nvPr/>
              </p:nvSpPr>
              <p:spPr bwMode="auto">
                <a:xfrm>
                  <a:off x="2874287" y="1855257"/>
                  <a:ext cx="266506" cy="387506"/>
                </a:xfrm>
                <a:prstGeom prst="ellipse">
                  <a:avLst/>
                </a:prstGeom>
                <a:solidFill>
                  <a:srgbClr val="CAA57C"/>
                </a:solidFill>
                <a:ln>
                  <a:noFill/>
                </a:ln>
                <a:effectLst/>
                <a:extLst>
                  <a:ext uri="{91240B29-F687-4F45-9708-019B960494DF}">
                    <a14:hiddenLine xmlns:a14="http://schemas.microsoft.com/office/drawing/2010/main" w="2857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2" name="Freeform 145"/>
                <p:cNvSpPr>
                  <a:spLocks/>
                </p:cNvSpPr>
                <p:nvPr/>
              </p:nvSpPr>
              <p:spPr bwMode="auto">
                <a:xfrm>
                  <a:off x="2919788" y="1901160"/>
                  <a:ext cx="101502" cy="128635"/>
                </a:xfrm>
                <a:custGeom>
                  <a:avLst/>
                  <a:gdLst>
                    <a:gd name="T0" fmla="*/ 101 w 203"/>
                    <a:gd name="T1" fmla="*/ 0 h 241"/>
                    <a:gd name="T2" fmla="*/ 71 w 203"/>
                    <a:gd name="T3" fmla="*/ 44 h 241"/>
                    <a:gd name="T4" fmla="*/ 28 w 203"/>
                    <a:gd name="T5" fmla="*/ 131 h 241"/>
                    <a:gd name="T6" fmla="*/ 20 w 203"/>
                    <a:gd name="T7" fmla="*/ 226 h 241"/>
                    <a:gd name="T8" fmla="*/ 64 w 203"/>
                    <a:gd name="T9" fmla="*/ 241 h 241"/>
                    <a:gd name="T10" fmla="*/ 152 w 203"/>
                    <a:gd name="T11" fmla="*/ 212 h 241"/>
                    <a:gd name="T12" fmla="*/ 203 w 203"/>
                    <a:gd name="T13" fmla="*/ 102 h 241"/>
                    <a:gd name="T14" fmla="*/ 137 w 203"/>
                    <a:gd name="T15" fmla="*/ 15 h 241"/>
                    <a:gd name="T16" fmla="*/ 101 w 203"/>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DEC6AC">
                    <a:alpha val="73000"/>
                  </a:srgbClr>
                </a:solidFill>
                <a:ln>
                  <a:noFill/>
                </a:ln>
                <a:effectLst/>
                <a:extLst>
                  <a:ext uri="{91240B29-F687-4F45-9708-019B960494DF}">
                    <a14:hiddenLine xmlns:a14="http://schemas.microsoft.com/office/drawing/2010/main" w="0" cap="flat" cmpd="sng">
                      <a:solidFill>
                        <a:srgbClr val="EAEAEA"/>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97" name="Oval 2553"/>
              <p:cNvSpPr>
                <a:spLocks noChangeArrowheads="1"/>
              </p:cNvSpPr>
              <p:nvPr/>
            </p:nvSpPr>
            <p:spPr bwMode="auto">
              <a:xfrm rot="19883649">
                <a:off x="6658381" y="242630"/>
                <a:ext cx="264950" cy="120990"/>
              </a:xfrm>
              <a:prstGeom prst="ellipse">
                <a:avLst/>
              </a:prstGeom>
              <a:solidFill>
                <a:srgbClr val="221D18"/>
              </a:solidFill>
              <a:ln>
                <a:noFill/>
              </a:ln>
              <a:effectLst/>
            </p:spPr>
            <p:txBody>
              <a:bodyPr/>
              <a:lstStyle/>
              <a:p>
                <a:endParaRPr lang="en-US" dirty="0"/>
              </a:p>
            </p:txBody>
          </p:sp>
          <p:sp>
            <p:nvSpPr>
              <p:cNvPr id="298" name="Oval 2554"/>
              <p:cNvSpPr>
                <a:spLocks noChangeArrowheads="1"/>
              </p:cNvSpPr>
              <p:nvPr/>
            </p:nvSpPr>
            <p:spPr bwMode="auto">
              <a:xfrm rot="2029141">
                <a:off x="6845258" y="263665"/>
                <a:ext cx="213171" cy="82504"/>
              </a:xfrm>
              <a:prstGeom prst="ellipse">
                <a:avLst/>
              </a:prstGeom>
              <a:solidFill>
                <a:srgbClr val="221D18"/>
              </a:solidFill>
              <a:ln>
                <a:noFill/>
              </a:ln>
              <a:effectLst/>
            </p:spPr>
            <p:txBody>
              <a:bodyPr/>
              <a:lstStyle/>
              <a:p>
                <a:endParaRPr lang="en-US" dirty="0"/>
              </a:p>
            </p:txBody>
          </p:sp>
        </p:grpSp>
      </p:grpSp>
      <p:grpSp>
        <p:nvGrpSpPr>
          <p:cNvPr id="289" name="Group 419"/>
          <p:cNvGrpSpPr/>
          <p:nvPr/>
        </p:nvGrpSpPr>
        <p:grpSpPr>
          <a:xfrm>
            <a:off x="7901398" y="2704031"/>
            <a:ext cx="954007" cy="1401719"/>
            <a:chOff x="6197274" y="2044700"/>
            <a:chExt cx="954007" cy="884177"/>
          </a:xfrm>
        </p:grpSpPr>
        <p:sp>
          <p:nvSpPr>
            <p:cNvPr id="290" name="AutoShape 150"/>
            <p:cNvSpPr>
              <a:spLocks/>
            </p:cNvSpPr>
            <p:nvPr/>
          </p:nvSpPr>
          <p:spPr bwMode="auto">
            <a:xfrm flipH="1">
              <a:off x="6197274" y="2044700"/>
              <a:ext cx="190826" cy="884177"/>
            </a:xfrm>
            <a:prstGeom prst="leftBrace">
              <a:avLst>
                <a:gd name="adj1" fmla="val 28333"/>
                <a:gd name="adj2" fmla="val 46093"/>
              </a:avLst>
            </a:prstGeom>
            <a:noFill/>
            <a:ln w="19050">
              <a:solidFill>
                <a:schemeClr val="tx1"/>
              </a:solidFill>
              <a:round/>
              <a:headEnd/>
              <a:tailEnd/>
            </a:ln>
            <a:effectLst/>
          </p:spPr>
          <p:txBody>
            <a:bodyPr wrap="none" anchor="ctr"/>
            <a:lstStyle/>
            <a:p>
              <a:endParaRPr lang="en-US" dirty="0"/>
            </a:p>
          </p:txBody>
        </p:sp>
        <p:sp>
          <p:nvSpPr>
            <p:cNvPr id="291" name="Text Box 140"/>
            <p:cNvSpPr txBox="1">
              <a:spLocks noChangeArrowheads="1"/>
            </p:cNvSpPr>
            <p:nvPr/>
          </p:nvSpPr>
          <p:spPr bwMode="auto">
            <a:xfrm>
              <a:off x="6342596" y="2392407"/>
              <a:ext cx="808685" cy="186993"/>
            </a:xfrm>
            <a:prstGeom prst="rect">
              <a:avLst/>
            </a:prstGeom>
            <a:noFill/>
            <a:ln w="9525">
              <a:noFill/>
              <a:miter lim="800000"/>
              <a:headEnd/>
              <a:tailEnd/>
            </a:ln>
            <a:effectLst/>
          </p:spPr>
          <p:txBody>
            <a:bodyPr wrap="square">
              <a:spAutoFit/>
            </a:bodyPr>
            <a:lstStyle/>
            <a:p>
              <a:pPr>
                <a:lnSpc>
                  <a:spcPct val="80000"/>
                </a:lnSpc>
              </a:pPr>
              <a:r>
                <a:rPr lang="en-US" sz="1200" b="1" dirty="0">
                  <a:solidFill>
                    <a:schemeClr val="tx1">
                      <a:lumMod val="85000"/>
                      <a:lumOff val="15000"/>
                    </a:schemeClr>
                  </a:solidFill>
                  <a:latin typeface="Arial" pitchFamily="34" charset="0"/>
                  <a:cs typeface="Arial" pitchFamily="34" charset="0"/>
                </a:rPr>
                <a:t>DEBT</a:t>
              </a:r>
              <a:endParaRPr lang="en-US" sz="1400" b="1" baseline="-25000" dirty="0">
                <a:solidFill>
                  <a:schemeClr val="tx1">
                    <a:lumMod val="85000"/>
                    <a:lumOff val="15000"/>
                  </a:schemeClr>
                </a:solidFill>
                <a:latin typeface="Arial" pitchFamily="34" charset="0"/>
                <a:cs typeface="Arial" pitchFamily="34" charset="0"/>
              </a:endParaRPr>
            </a:p>
          </p:txBody>
        </p:sp>
      </p:grpSp>
      <p:pic>
        <p:nvPicPr>
          <p:cNvPr id="28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944" y="791016"/>
            <a:ext cx="1046496" cy="106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01"/>
          <p:cNvGrpSpPr>
            <a:grpSpLocks/>
          </p:cNvGrpSpPr>
          <p:nvPr/>
        </p:nvGrpSpPr>
        <p:grpSpPr bwMode="auto">
          <a:xfrm>
            <a:off x="6019800" y="228600"/>
            <a:ext cx="609600" cy="570433"/>
            <a:chOff x="1872" y="336"/>
            <a:chExt cx="1759" cy="1646"/>
          </a:xfrm>
          <a:effectLst>
            <a:outerShdw blurRad="50800" dist="38100" dir="2700000" algn="tl" rotWithShape="0">
              <a:prstClr val="black">
                <a:alpha val="40000"/>
              </a:prstClr>
            </a:outerShdw>
          </a:effectLst>
        </p:grpSpPr>
        <p:sp>
          <p:nvSpPr>
            <p:cNvPr id="744" name="Oval 102"/>
            <p:cNvSpPr>
              <a:spLocks noChangeArrowheads="1"/>
            </p:cNvSpPr>
            <p:nvPr/>
          </p:nvSpPr>
          <p:spPr bwMode="auto">
            <a:xfrm>
              <a:off x="1872" y="336"/>
              <a:ext cx="1759" cy="1646"/>
            </a:xfrm>
            <a:prstGeom prst="ellipse">
              <a:avLst/>
            </a:prstGeom>
            <a:solidFill>
              <a:srgbClr val="FFFF00"/>
            </a:solidFill>
            <a:ln w="15875">
              <a:solidFill>
                <a:schemeClr val="tx1"/>
              </a:solidFill>
              <a:round/>
              <a:headEnd/>
              <a:tailEnd/>
            </a:ln>
            <a:effectLst/>
          </p:spPr>
          <p:txBody>
            <a:bodyPr wrap="none" anchor="ctr"/>
            <a:lstStyle/>
            <a:p>
              <a:endParaRPr lang="en-US" dirty="0"/>
            </a:p>
          </p:txBody>
        </p:sp>
        <p:grpSp>
          <p:nvGrpSpPr>
            <p:cNvPr id="3" name="Group 103"/>
            <p:cNvGrpSpPr>
              <a:grpSpLocks/>
            </p:cNvGrpSpPr>
            <p:nvPr/>
          </p:nvGrpSpPr>
          <p:grpSpPr bwMode="auto">
            <a:xfrm>
              <a:off x="2411" y="865"/>
              <a:ext cx="697" cy="309"/>
              <a:chOff x="3824" y="2983"/>
              <a:chExt cx="507" cy="241"/>
            </a:xfrm>
          </p:grpSpPr>
          <p:sp>
            <p:nvSpPr>
              <p:cNvPr id="749" name="Oval 104"/>
              <p:cNvSpPr>
                <a:spLocks noChangeArrowheads="1"/>
              </p:cNvSpPr>
              <p:nvPr/>
            </p:nvSpPr>
            <p:spPr bwMode="auto">
              <a:xfrm>
                <a:off x="3824" y="2983"/>
                <a:ext cx="96" cy="241"/>
              </a:xfrm>
              <a:prstGeom prst="ellipse">
                <a:avLst/>
              </a:prstGeom>
              <a:solidFill>
                <a:schemeClr val="tx1"/>
              </a:solidFill>
              <a:ln w="9525">
                <a:noFill/>
                <a:round/>
                <a:headEnd/>
                <a:tailEnd/>
              </a:ln>
              <a:effectLst/>
            </p:spPr>
            <p:txBody>
              <a:bodyPr wrap="none" anchor="ctr"/>
              <a:lstStyle/>
              <a:p>
                <a:endParaRPr lang="en-US" dirty="0"/>
              </a:p>
            </p:txBody>
          </p:sp>
          <p:sp>
            <p:nvSpPr>
              <p:cNvPr id="750" name="Oval 105"/>
              <p:cNvSpPr>
                <a:spLocks noChangeArrowheads="1"/>
              </p:cNvSpPr>
              <p:nvPr/>
            </p:nvSpPr>
            <p:spPr bwMode="auto">
              <a:xfrm>
                <a:off x="4235" y="2983"/>
                <a:ext cx="96" cy="241"/>
              </a:xfrm>
              <a:prstGeom prst="ellipse">
                <a:avLst/>
              </a:prstGeom>
              <a:solidFill>
                <a:schemeClr val="tx1"/>
              </a:solidFill>
              <a:ln w="9525">
                <a:noFill/>
                <a:round/>
                <a:headEnd/>
                <a:tailEnd/>
              </a:ln>
              <a:effectLst/>
            </p:spPr>
            <p:txBody>
              <a:bodyPr wrap="none" anchor="ctr"/>
              <a:lstStyle/>
              <a:p>
                <a:endParaRPr lang="en-US" dirty="0"/>
              </a:p>
            </p:txBody>
          </p:sp>
        </p:grpSp>
        <p:grpSp>
          <p:nvGrpSpPr>
            <p:cNvPr id="4" name="Group 106"/>
            <p:cNvGrpSpPr>
              <a:grpSpLocks/>
            </p:cNvGrpSpPr>
            <p:nvPr/>
          </p:nvGrpSpPr>
          <p:grpSpPr bwMode="auto">
            <a:xfrm>
              <a:off x="2208" y="1344"/>
              <a:ext cx="1103" cy="384"/>
              <a:chOff x="384" y="1920"/>
              <a:chExt cx="1105" cy="336"/>
            </a:xfrm>
          </p:grpSpPr>
          <p:sp>
            <p:nvSpPr>
              <p:cNvPr id="747" name="Arc 107"/>
              <p:cNvSpPr>
                <a:spLocks/>
              </p:cNvSpPr>
              <p:nvPr/>
            </p:nvSpPr>
            <p:spPr bwMode="auto">
              <a:xfrm flipV="1">
                <a:off x="931" y="1920"/>
                <a:ext cx="558"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wrap="none" anchor="ctr"/>
              <a:lstStyle/>
              <a:p>
                <a:endParaRPr lang="en-US" dirty="0"/>
              </a:p>
            </p:txBody>
          </p:sp>
          <p:sp>
            <p:nvSpPr>
              <p:cNvPr id="748" name="Arc 108"/>
              <p:cNvSpPr>
                <a:spLocks/>
              </p:cNvSpPr>
              <p:nvPr/>
            </p:nvSpPr>
            <p:spPr bwMode="auto">
              <a:xfrm flipH="1" flipV="1">
                <a:off x="384" y="1920"/>
                <a:ext cx="576"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wrap="none" anchor="ctr"/>
              <a:lstStyle/>
              <a:p>
                <a:endParaRPr lang="en-US" dirty="0"/>
              </a:p>
            </p:txBody>
          </p:sp>
        </p:grpSp>
      </p:grpSp>
      <p:sp>
        <p:nvSpPr>
          <p:cNvPr id="485" name="AutoShape 2"/>
          <p:cNvSpPr>
            <a:spLocks noChangeArrowheads="1"/>
          </p:cNvSpPr>
          <p:nvPr/>
        </p:nvSpPr>
        <p:spPr bwMode="auto">
          <a:xfrm flipV="1">
            <a:off x="3429000" y="3509070"/>
            <a:ext cx="1299714" cy="573980"/>
          </a:xfrm>
          <a:custGeom>
            <a:avLst/>
            <a:gdLst>
              <a:gd name="G0" fmla="+- 3328 0 0"/>
              <a:gd name="G1" fmla="+- 21600 0 3328"/>
              <a:gd name="G2" fmla="*/ 3328 1 2"/>
              <a:gd name="G3" fmla="+- 21600 0 G2"/>
              <a:gd name="G4" fmla="+/ 3328 21600 2"/>
              <a:gd name="G5" fmla="+/ G1 0 2"/>
              <a:gd name="G6" fmla="*/ 21600 21600 3328"/>
              <a:gd name="G7" fmla="*/ G6 1 2"/>
              <a:gd name="G8" fmla="+- 21600 0 G7"/>
              <a:gd name="G9" fmla="*/ 21600 1 2"/>
              <a:gd name="G10" fmla="+- 3328 0 G9"/>
              <a:gd name="G11" fmla="?: G10 G8 0"/>
              <a:gd name="G12" fmla="?: G10 G7 21600"/>
              <a:gd name="T0" fmla="*/ 19936 w 21600"/>
              <a:gd name="T1" fmla="*/ 10800 h 21600"/>
              <a:gd name="T2" fmla="*/ 10800 w 21600"/>
              <a:gd name="T3" fmla="*/ 21600 h 21600"/>
              <a:gd name="T4" fmla="*/ 1664 w 21600"/>
              <a:gd name="T5" fmla="*/ 10800 h 21600"/>
              <a:gd name="T6" fmla="*/ 10800 w 21600"/>
              <a:gd name="T7" fmla="*/ 0 h 21600"/>
              <a:gd name="T8" fmla="*/ 3464 w 21600"/>
              <a:gd name="T9" fmla="*/ 3464 h 21600"/>
              <a:gd name="T10" fmla="*/ 18136 w 21600"/>
              <a:gd name="T11" fmla="*/ 18136 h 21600"/>
            </a:gdLst>
            <a:ahLst/>
            <a:cxnLst>
              <a:cxn ang="0">
                <a:pos x="T0" y="T1"/>
              </a:cxn>
              <a:cxn ang="0">
                <a:pos x="T2" y="T3"/>
              </a:cxn>
              <a:cxn ang="0">
                <a:pos x="T4" y="T5"/>
              </a:cxn>
              <a:cxn ang="0">
                <a:pos x="T6" y="T7"/>
              </a:cxn>
            </a:cxnLst>
            <a:rect l="T8" t="T9" r="T10" b="T11"/>
            <a:pathLst>
              <a:path w="21600" h="21600">
                <a:moveTo>
                  <a:pt x="0" y="0"/>
                </a:moveTo>
                <a:lnTo>
                  <a:pt x="3328" y="21600"/>
                </a:lnTo>
                <a:lnTo>
                  <a:pt x="18272" y="21600"/>
                </a:lnTo>
                <a:lnTo>
                  <a:pt x="21600" y="0"/>
                </a:lnTo>
                <a:close/>
              </a:path>
            </a:pathLst>
          </a:custGeom>
          <a:solidFill>
            <a:srgbClr val="3FC13F"/>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5" name="Group 175"/>
          <p:cNvGrpSpPr>
            <a:grpSpLocks/>
          </p:cNvGrpSpPr>
          <p:nvPr/>
        </p:nvGrpSpPr>
        <p:grpSpPr bwMode="auto">
          <a:xfrm>
            <a:off x="3657599" y="3176940"/>
            <a:ext cx="612132" cy="504797"/>
            <a:chOff x="720" y="2016"/>
            <a:chExt cx="2112" cy="1539"/>
          </a:xfrm>
        </p:grpSpPr>
        <p:sp>
          <p:nvSpPr>
            <p:cNvPr id="1105" name="Rectangle 176"/>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06" name="AutoShape 177"/>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6" name="Group 178"/>
            <p:cNvGrpSpPr>
              <a:grpSpLocks/>
            </p:cNvGrpSpPr>
            <p:nvPr/>
          </p:nvGrpSpPr>
          <p:grpSpPr bwMode="auto">
            <a:xfrm>
              <a:off x="1005" y="2139"/>
              <a:ext cx="400" cy="429"/>
              <a:chOff x="1680" y="3120"/>
              <a:chExt cx="336" cy="336"/>
            </a:xfrm>
          </p:grpSpPr>
          <p:sp>
            <p:nvSpPr>
              <p:cNvPr id="1145" name="AutoShape 179"/>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6" name="Rectangle 180"/>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108" name="Rectangle 181"/>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7" name="Group 182"/>
            <p:cNvGrpSpPr>
              <a:grpSpLocks/>
            </p:cNvGrpSpPr>
            <p:nvPr/>
          </p:nvGrpSpPr>
          <p:grpSpPr bwMode="auto">
            <a:xfrm>
              <a:off x="1005" y="2139"/>
              <a:ext cx="400" cy="429"/>
              <a:chOff x="1680" y="3120"/>
              <a:chExt cx="336" cy="336"/>
            </a:xfrm>
          </p:grpSpPr>
          <p:sp>
            <p:nvSpPr>
              <p:cNvPr id="1143" name="AutoShape 183"/>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4" name="Rectangle 184"/>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9" name="Group 185"/>
            <p:cNvGrpSpPr>
              <a:grpSpLocks/>
            </p:cNvGrpSpPr>
            <p:nvPr/>
          </p:nvGrpSpPr>
          <p:grpSpPr bwMode="auto">
            <a:xfrm>
              <a:off x="1576" y="2139"/>
              <a:ext cx="400" cy="429"/>
              <a:chOff x="1680" y="3120"/>
              <a:chExt cx="336" cy="336"/>
            </a:xfrm>
          </p:grpSpPr>
          <p:sp>
            <p:nvSpPr>
              <p:cNvPr id="1141" name="AutoShape 186"/>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2" name="Rectangle 187"/>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0" name="Group 188"/>
            <p:cNvGrpSpPr>
              <a:grpSpLocks/>
            </p:cNvGrpSpPr>
            <p:nvPr/>
          </p:nvGrpSpPr>
          <p:grpSpPr bwMode="auto">
            <a:xfrm>
              <a:off x="2147" y="2139"/>
              <a:ext cx="400" cy="429"/>
              <a:chOff x="1680" y="3120"/>
              <a:chExt cx="336" cy="336"/>
            </a:xfrm>
          </p:grpSpPr>
          <p:sp>
            <p:nvSpPr>
              <p:cNvPr id="1139" name="AutoShape 189"/>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40" name="Rectangle 190"/>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1" name="Group 191"/>
            <p:cNvGrpSpPr>
              <a:grpSpLocks/>
            </p:cNvGrpSpPr>
            <p:nvPr/>
          </p:nvGrpSpPr>
          <p:grpSpPr bwMode="auto">
            <a:xfrm>
              <a:off x="1094" y="3055"/>
              <a:ext cx="1372" cy="497"/>
              <a:chOff x="1111" y="3055"/>
              <a:chExt cx="1372" cy="497"/>
            </a:xfrm>
          </p:grpSpPr>
          <p:grpSp>
            <p:nvGrpSpPr>
              <p:cNvPr id="12" name="Group 192"/>
              <p:cNvGrpSpPr>
                <a:grpSpLocks/>
              </p:cNvGrpSpPr>
              <p:nvPr/>
            </p:nvGrpSpPr>
            <p:grpSpPr bwMode="auto">
              <a:xfrm>
                <a:off x="1584" y="3136"/>
                <a:ext cx="410" cy="416"/>
                <a:chOff x="2199" y="3610"/>
                <a:chExt cx="345" cy="326"/>
              </a:xfrm>
            </p:grpSpPr>
            <p:grpSp>
              <p:nvGrpSpPr>
                <p:cNvPr id="13" name="Group 193"/>
                <p:cNvGrpSpPr>
                  <a:grpSpLocks/>
                </p:cNvGrpSpPr>
                <p:nvPr/>
              </p:nvGrpSpPr>
              <p:grpSpPr bwMode="auto">
                <a:xfrm>
                  <a:off x="2199" y="3610"/>
                  <a:ext cx="345" cy="326"/>
                  <a:chOff x="2199" y="3610"/>
                  <a:chExt cx="345" cy="326"/>
                </a:xfrm>
              </p:grpSpPr>
              <p:sp>
                <p:nvSpPr>
                  <p:cNvPr id="1135" name="Rectangle 194"/>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4" name="Group 195"/>
                  <p:cNvGrpSpPr>
                    <a:grpSpLocks/>
                  </p:cNvGrpSpPr>
                  <p:nvPr/>
                </p:nvGrpSpPr>
                <p:grpSpPr bwMode="auto">
                  <a:xfrm>
                    <a:off x="2228" y="3648"/>
                    <a:ext cx="288" cy="288"/>
                    <a:chOff x="2208" y="3648"/>
                    <a:chExt cx="288" cy="288"/>
                  </a:xfrm>
                </p:grpSpPr>
                <p:sp>
                  <p:nvSpPr>
                    <p:cNvPr id="1137" name="Rectangle 196"/>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8" name="Rectangle 197"/>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134" name="Line 198"/>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128" name="Rectangle 199"/>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9" name="Rectangle 200"/>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0" name="AutoShape 201"/>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1" name="Rectangle 202"/>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32" name="Rectangle 203"/>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5" name="Group 204"/>
            <p:cNvGrpSpPr>
              <a:grpSpLocks/>
            </p:cNvGrpSpPr>
            <p:nvPr/>
          </p:nvGrpSpPr>
          <p:grpSpPr bwMode="auto">
            <a:xfrm>
              <a:off x="1093" y="2323"/>
              <a:ext cx="1372" cy="221"/>
              <a:chOff x="1093" y="2323"/>
              <a:chExt cx="1372" cy="221"/>
            </a:xfrm>
          </p:grpSpPr>
          <p:sp>
            <p:nvSpPr>
              <p:cNvPr id="1121" name="Rectangle 205"/>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2" name="Rectangle 206"/>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3" name="Rectangle 207"/>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4" name="Rectangle 208"/>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5" name="Rectangle 209"/>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6" name="Rectangle 210"/>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16" name="Group 211"/>
            <p:cNvGrpSpPr>
              <a:grpSpLocks/>
            </p:cNvGrpSpPr>
            <p:nvPr/>
          </p:nvGrpSpPr>
          <p:grpSpPr bwMode="auto">
            <a:xfrm>
              <a:off x="1094" y="2707"/>
              <a:ext cx="1372" cy="221"/>
              <a:chOff x="1093" y="2323"/>
              <a:chExt cx="1372" cy="221"/>
            </a:xfrm>
          </p:grpSpPr>
          <p:sp>
            <p:nvSpPr>
              <p:cNvPr id="1115" name="Rectangle 212"/>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6" name="Rectangle 213"/>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7" name="Rectangle 214"/>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8" name="Rectangle 215"/>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19" name="Rectangle 216"/>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120" name="Rectangle 217"/>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grpSp>
        <p:nvGrpSpPr>
          <p:cNvPr id="17" name="Group 313"/>
          <p:cNvGrpSpPr>
            <a:grpSpLocks/>
          </p:cNvGrpSpPr>
          <p:nvPr/>
        </p:nvGrpSpPr>
        <p:grpSpPr bwMode="auto">
          <a:xfrm>
            <a:off x="3959866" y="3479184"/>
            <a:ext cx="612133" cy="504797"/>
            <a:chOff x="720" y="2016"/>
            <a:chExt cx="2112" cy="1539"/>
          </a:xfrm>
        </p:grpSpPr>
        <p:sp>
          <p:nvSpPr>
            <p:cNvPr id="1240" name="Rectangle 314"/>
            <p:cNvSpPr>
              <a:spLocks noChangeArrowheads="1"/>
            </p:cNvSpPr>
            <p:nvPr/>
          </p:nvSpPr>
          <p:spPr bwMode="auto">
            <a:xfrm>
              <a:off x="834" y="2448"/>
              <a:ext cx="1884" cy="1107"/>
            </a:xfrm>
            <a:prstGeom prst="rect">
              <a:avLst/>
            </a:prstGeom>
            <a:solidFill>
              <a:srgbClr val="ADD6FF"/>
            </a:solidFill>
            <a:ln w="158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41" name="AutoShape 315"/>
            <p:cNvSpPr>
              <a:spLocks noChangeArrowheads="1"/>
            </p:cNvSpPr>
            <p:nvPr/>
          </p:nvSpPr>
          <p:spPr bwMode="auto">
            <a:xfrm rot="10800000">
              <a:off x="720" y="2016"/>
              <a:ext cx="2112" cy="429"/>
            </a:xfrm>
            <a:custGeom>
              <a:avLst/>
              <a:gdLst>
                <a:gd name="G0" fmla="+- 1073 0 0"/>
                <a:gd name="G1" fmla="+- 21600 0 1073"/>
                <a:gd name="G2" fmla="*/ 1073 1 2"/>
                <a:gd name="G3" fmla="+- 21600 0 G2"/>
                <a:gd name="G4" fmla="+/ 1073 21600 2"/>
                <a:gd name="G5" fmla="+/ G1 0 2"/>
                <a:gd name="G6" fmla="*/ 21600 21600 1073"/>
                <a:gd name="G7" fmla="*/ G6 1 2"/>
                <a:gd name="G8" fmla="+- 21600 0 G7"/>
                <a:gd name="G9" fmla="*/ 21600 1 2"/>
                <a:gd name="G10" fmla="+- 1073 0 G9"/>
                <a:gd name="G11" fmla="?: G10 G8 0"/>
                <a:gd name="G12" fmla="?: G10 G7 21600"/>
                <a:gd name="T0" fmla="*/ 21063 w 21600"/>
                <a:gd name="T1" fmla="*/ 10800 h 21600"/>
                <a:gd name="T2" fmla="*/ 10800 w 21600"/>
                <a:gd name="T3" fmla="*/ 21600 h 21600"/>
                <a:gd name="T4" fmla="*/ 537 w 21600"/>
                <a:gd name="T5" fmla="*/ 10800 h 21600"/>
                <a:gd name="T6" fmla="*/ 10800 w 21600"/>
                <a:gd name="T7" fmla="*/ 0 h 21600"/>
                <a:gd name="T8" fmla="*/ 2337 w 21600"/>
                <a:gd name="T9" fmla="*/ 2337 h 21600"/>
                <a:gd name="T10" fmla="*/ 19263 w 21600"/>
                <a:gd name="T11" fmla="*/ 19263 h 21600"/>
              </a:gdLst>
              <a:ahLst/>
              <a:cxnLst>
                <a:cxn ang="0">
                  <a:pos x="T0" y="T1"/>
                </a:cxn>
                <a:cxn ang="0">
                  <a:pos x="T2" y="T3"/>
                </a:cxn>
                <a:cxn ang="0">
                  <a:pos x="T4" y="T5"/>
                </a:cxn>
                <a:cxn ang="0">
                  <a:pos x="T6" y="T7"/>
                </a:cxn>
              </a:cxnLst>
              <a:rect l="T8" t="T9" r="T10" b="T11"/>
              <a:pathLst>
                <a:path w="21600" h="21600">
                  <a:moveTo>
                    <a:pt x="0" y="0"/>
                  </a:moveTo>
                  <a:lnTo>
                    <a:pt x="1073" y="21600"/>
                  </a:lnTo>
                  <a:lnTo>
                    <a:pt x="20527" y="21600"/>
                  </a:lnTo>
                  <a:lnTo>
                    <a:pt x="21600" y="0"/>
                  </a:lnTo>
                  <a:close/>
                </a:path>
              </a:pathLst>
            </a:custGeom>
            <a:pattFill prst="horzBrick">
              <a:fgClr>
                <a:schemeClr val="tx1"/>
              </a:fgClr>
              <a:bgClr>
                <a:srgbClr val="4D4D4D"/>
              </a:bgClr>
            </a:patt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8" name="Group 316"/>
            <p:cNvGrpSpPr>
              <a:grpSpLocks/>
            </p:cNvGrpSpPr>
            <p:nvPr/>
          </p:nvGrpSpPr>
          <p:grpSpPr bwMode="auto">
            <a:xfrm>
              <a:off x="1005" y="2139"/>
              <a:ext cx="400" cy="429"/>
              <a:chOff x="1680" y="3120"/>
              <a:chExt cx="336" cy="336"/>
            </a:xfrm>
          </p:grpSpPr>
          <p:sp>
            <p:nvSpPr>
              <p:cNvPr id="1280" name="AutoShape 317"/>
              <p:cNvSpPr>
                <a:spLocks noChangeArrowheads="1"/>
              </p:cNvSpPr>
              <p:nvPr/>
            </p:nvSpPr>
            <p:spPr bwMode="auto">
              <a:xfrm>
                <a:off x="1680" y="3120"/>
                <a:ext cx="336" cy="144"/>
              </a:xfrm>
              <a:prstGeom prst="triangle">
                <a:avLst>
                  <a:gd name="adj" fmla="val 50000"/>
                </a:avLst>
              </a:prstGeom>
              <a:solidFill>
                <a:srgbClr val="ADD6FF"/>
              </a:soli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81" name="Rectangle 318"/>
              <p:cNvSpPr>
                <a:spLocks noChangeArrowheads="1"/>
              </p:cNvSpPr>
              <p:nvPr/>
            </p:nvSpPr>
            <p:spPr bwMode="auto">
              <a:xfrm>
                <a:off x="1728" y="3264"/>
                <a:ext cx="244" cy="192"/>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sp>
          <p:nvSpPr>
            <p:cNvPr id="1243" name="Rectangle 319"/>
            <p:cNvSpPr>
              <a:spLocks noChangeArrowheads="1"/>
            </p:cNvSpPr>
            <p:nvPr/>
          </p:nvSpPr>
          <p:spPr bwMode="auto">
            <a:xfrm>
              <a:off x="1119" y="2323"/>
              <a:ext cx="172" cy="184"/>
            </a:xfrm>
            <a:prstGeom prst="rect">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19" name="Group 320"/>
            <p:cNvGrpSpPr>
              <a:grpSpLocks/>
            </p:cNvGrpSpPr>
            <p:nvPr/>
          </p:nvGrpSpPr>
          <p:grpSpPr bwMode="auto">
            <a:xfrm>
              <a:off x="1005" y="2139"/>
              <a:ext cx="400" cy="429"/>
              <a:chOff x="1680" y="3120"/>
              <a:chExt cx="336" cy="336"/>
            </a:xfrm>
          </p:grpSpPr>
          <p:sp>
            <p:nvSpPr>
              <p:cNvPr id="1278" name="AutoShape 321"/>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9" name="Rectangle 322"/>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0" name="Group 323"/>
            <p:cNvGrpSpPr>
              <a:grpSpLocks/>
            </p:cNvGrpSpPr>
            <p:nvPr/>
          </p:nvGrpSpPr>
          <p:grpSpPr bwMode="auto">
            <a:xfrm>
              <a:off x="1576" y="2139"/>
              <a:ext cx="400" cy="429"/>
              <a:chOff x="1680" y="3120"/>
              <a:chExt cx="336" cy="336"/>
            </a:xfrm>
          </p:grpSpPr>
          <p:sp>
            <p:nvSpPr>
              <p:cNvPr id="1276" name="AutoShape 324"/>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7" name="Rectangle 325"/>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1" name="Group 326"/>
            <p:cNvGrpSpPr>
              <a:grpSpLocks/>
            </p:cNvGrpSpPr>
            <p:nvPr/>
          </p:nvGrpSpPr>
          <p:grpSpPr bwMode="auto">
            <a:xfrm>
              <a:off x="2147" y="2139"/>
              <a:ext cx="400" cy="429"/>
              <a:chOff x="1680" y="3120"/>
              <a:chExt cx="336" cy="336"/>
            </a:xfrm>
          </p:grpSpPr>
          <p:sp>
            <p:nvSpPr>
              <p:cNvPr id="1274" name="AutoShape 327"/>
              <p:cNvSpPr>
                <a:spLocks noChangeArrowheads="1"/>
              </p:cNvSpPr>
              <p:nvPr/>
            </p:nvSpPr>
            <p:spPr bwMode="auto">
              <a:xfrm>
                <a:off x="1680" y="3120"/>
                <a:ext cx="336" cy="144"/>
              </a:xfrm>
              <a:prstGeom prst="triangle">
                <a:avLst>
                  <a:gd name="adj" fmla="val 50000"/>
                </a:avLst>
              </a:prstGeom>
              <a:solidFill>
                <a:srgbClr val="ADD6FF"/>
              </a:solidFill>
              <a:ln w="2222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5" name="Rectangle 328"/>
              <p:cNvSpPr>
                <a:spLocks noChangeArrowheads="1"/>
              </p:cNvSpPr>
              <p:nvPr/>
            </p:nvSpPr>
            <p:spPr bwMode="auto">
              <a:xfrm>
                <a:off x="1728" y="3264"/>
                <a:ext cx="244" cy="192"/>
              </a:xfrm>
              <a:prstGeom prst="rect">
                <a:avLst/>
              </a:prstGeom>
              <a:solidFill>
                <a:srgbClr val="ADD6FF"/>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2" name="Group 329"/>
            <p:cNvGrpSpPr>
              <a:grpSpLocks/>
            </p:cNvGrpSpPr>
            <p:nvPr/>
          </p:nvGrpSpPr>
          <p:grpSpPr bwMode="auto">
            <a:xfrm>
              <a:off x="1094" y="3055"/>
              <a:ext cx="1372" cy="497"/>
              <a:chOff x="1111" y="3055"/>
              <a:chExt cx="1372" cy="497"/>
            </a:xfrm>
          </p:grpSpPr>
          <p:grpSp>
            <p:nvGrpSpPr>
              <p:cNvPr id="23" name="Group 330"/>
              <p:cNvGrpSpPr>
                <a:grpSpLocks/>
              </p:cNvGrpSpPr>
              <p:nvPr/>
            </p:nvGrpSpPr>
            <p:grpSpPr bwMode="auto">
              <a:xfrm>
                <a:off x="1584" y="3136"/>
                <a:ext cx="410" cy="416"/>
                <a:chOff x="2199" y="3610"/>
                <a:chExt cx="345" cy="326"/>
              </a:xfrm>
            </p:grpSpPr>
            <p:grpSp>
              <p:nvGrpSpPr>
                <p:cNvPr id="24" name="Group 331"/>
                <p:cNvGrpSpPr>
                  <a:grpSpLocks/>
                </p:cNvGrpSpPr>
                <p:nvPr/>
              </p:nvGrpSpPr>
              <p:grpSpPr bwMode="auto">
                <a:xfrm>
                  <a:off x="2199" y="3610"/>
                  <a:ext cx="345" cy="326"/>
                  <a:chOff x="2199" y="3610"/>
                  <a:chExt cx="345" cy="326"/>
                </a:xfrm>
              </p:grpSpPr>
              <p:sp>
                <p:nvSpPr>
                  <p:cNvPr id="1270" name="Rectangle 332"/>
                  <p:cNvSpPr>
                    <a:spLocks noChangeArrowheads="1"/>
                  </p:cNvSpPr>
                  <p:nvPr/>
                </p:nvSpPr>
                <p:spPr bwMode="auto">
                  <a:xfrm>
                    <a:off x="2199" y="3610"/>
                    <a:ext cx="345" cy="322"/>
                  </a:xfrm>
                  <a:prstGeom prst="rect">
                    <a:avLst/>
                  </a:prstGeom>
                  <a:solidFill>
                    <a:srgbClr val="A50021"/>
                  </a:solidFill>
                  <a:ln w="3175">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nvGrpSpPr>
                  <p:cNvPr id="25" name="Group 333"/>
                  <p:cNvGrpSpPr>
                    <a:grpSpLocks/>
                  </p:cNvGrpSpPr>
                  <p:nvPr/>
                </p:nvGrpSpPr>
                <p:grpSpPr bwMode="auto">
                  <a:xfrm>
                    <a:off x="2228" y="3648"/>
                    <a:ext cx="288" cy="288"/>
                    <a:chOff x="2208" y="3648"/>
                    <a:chExt cx="288" cy="288"/>
                  </a:xfrm>
                </p:grpSpPr>
                <p:sp>
                  <p:nvSpPr>
                    <p:cNvPr id="1272" name="Rectangle 334"/>
                    <p:cNvSpPr>
                      <a:spLocks noChangeArrowheads="1"/>
                    </p:cNvSpPr>
                    <p:nvPr/>
                  </p:nvSpPr>
                  <p:spPr bwMode="auto">
                    <a:xfrm>
                      <a:off x="2352"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73" name="Rectangle 335"/>
                    <p:cNvSpPr>
                      <a:spLocks noChangeArrowheads="1"/>
                    </p:cNvSpPr>
                    <p:nvPr/>
                  </p:nvSpPr>
                  <p:spPr bwMode="auto">
                    <a:xfrm>
                      <a:off x="2208" y="3648"/>
                      <a:ext cx="144" cy="288"/>
                    </a:xfrm>
                    <a:prstGeom prst="rect">
                      <a:avLst/>
                    </a:prstGeom>
                    <a:gradFill rotWithShape="0">
                      <a:gsLst>
                        <a:gs pos="0">
                          <a:schemeClr val="bg1">
                            <a:gamma/>
                            <a:shade val="80000"/>
                            <a:invGamma/>
                          </a:schemeClr>
                        </a:gs>
                        <a:gs pos="50000">
                          <a:schemeClr val="bg1"/>
                        </a:gs>
                        <a:gs pos="100000">
                          <a:schemeClr val="bg1">
                            <a:gamma/>
                            <a:shade val="80000"/>
                            <a:invGamma/>
                          </a:schemeClr>
                        </a:gs>
                      </a:gsLst>
                      <a:lin ang="2700000" scaled="1"/>
                    </a:gradFill>
                    <a:ln w="3175">
                      <a:solidFill>
                        <a:schemeClr val="tx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1269" name="Line 336"/>
                <p:cNvSpPr>
                  <a:spLocks noChangeShapeType="1"/>
                </p:cNvSpPr>
                <p:nvPr/>
              </p:nvSpPr>
              <p:spPr bwMode="auto">
                <a:xfrm>
                  <a:off x="2256" y="3792"/>
                  <a:ext cx="24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1263" name="Rectangle 337"/>
              <p:cNvSpPr>
                <a:spLocks noChangeArrowheads="1"/>
              </p:cNvSpPr>
              <p:nvPr/>
            </p:nvSpPr>
            <p:spPr bwMode="auto">
              <a:xfrm>
                <a:off x="1138"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4" name="Rectangle 338"/>
              <p:cNvSpPr>
                <a:spLocks noChangeArrowheads="1"/>
              </p:cNvSpPr>
              <p:nvPr/>
            </p:nvSpPr>
            <p:spPr bwMode="auto">
              <a:xfrm>
                <a:off x="2279" y="3123"/>
                <a:ext cx="171" cy="245"/>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5" name="AutoShape 339"/>
              <p:cNvSpPr>
                <a:spLocks noChangeArrowheads="1"/>
              </p:cNvSpPr>
              <p:nvPr/>
            </p:nvSpPr>
            <p:spPr bwMode="auto">
              <a:xfrm>
                <a:off x="1474" y="3055"/>
                <a:ext cx="628" cy="123"/>
              </a:xfrm>
              <a:prstGeom prst="triangle">
                <a:avLst>
                  <a:gd name="adj" fmla="val 50000"/>
                </a:avLst>
              </a:prstGeom>
              <a:solidFill>
                <a:srgbClr val="ADD6FF"/>
              </a:solidFill>
              <a:ln w="25400">
                <a:solidFill>
                  <a:srgbClr val="A50021"/>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6" name="Rectangle 340"/>
              <p:cNvSpPr>
                <a:spLocks noChangeArrowheads="1"/>
              </p:cNvSpPr>
              <p:nvPr/>
            </p:nvSpPr>
            <p:spPr bwMode="auto">
              <a:xfrm>
                <a:off x="2254"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7" name="Rectangle 341"/>
              <p:cNvSpPr>
                <a:spLocks noChangeArrowheads="1"/>
              </p:cNvSpPr>
              <p:nvPr/>
            </p:nvSpPr>
            <p:spPr bwMode="auto">
              <a:xfrm>
                <a:off x="1111" y="3363"/>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6" name="Group 342"/>
            <p:cNvGrpSpPr>
              <a:grpSpLocks/>
            </p:cNvGrpSpPr>
            <p:nvPr/>
          </p:nvGrpSpPr>
          <p:grpSpPr bwMode="auto">
            <a:xfrm>
              <a:off x="1093" y="2323"/>
              <a:ext cx="1372" cy="221"/>
              <a:chOff x="1093" y="2323"/>
              <a:chExt cx="1372" cy="221"/>
            </a:xfrm>
          </p:grpSpPr>
          <p:sp>
            <p:nvSpPr>
              <p:cNvPr id="1256" name="Rectangle 343"/>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7" name="Rectangle 344"/>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8" name="Rectangle 345"/>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9" name="Rectangle 346"/>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0" name="Rectangle 347"/>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61" name="Rectangle 348"/>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nvGrpSpPr>
            <p:cNvPr id="27" name="Group 349"/>
            <p:cNvGrpSpPr>
              <a:grpSpLocks/>
            </p:cNvGrpSpPr>
            <p:nvPr/>
          </p:nvGrpSpPr>
          <p:grpSpPr bwMode="auto">
            <a:xfrm>
              <a:off x="1094" y="2707"/>
              <a:ext cx="1372" cy="221"/>
              <a:chOff x="1093" y="2323"/>
              <a:chExt cx="1372" cy="221"/>
            </a:xfrm>
          </p:grpSpPr>
          <p:sp>
            <p:nvSpPr>
              <p:cNvPr id="1250" name="Rectangle 350"/>
              <p:cNvSpPr>
                <a:spLocks noChangeArrowheads="1"/>
              </p:cNvSpPr>
              <p:nvPr/>
            </p:nvSpPr>
            <p:spPr bwMode="auto">
              <a:xfrm>
                <a:off x="1119"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1" name="Rectangle 351"/>
              <p:cNvSpPr>
                <a:spLocks noChangeArrowheads="1"/>
              </p:cNvSpPr>
              <p:nvPr/>
            </p:nvSpPr>
            <p:spPr bwMode="auto">
              <a:xfrm>
                <a:off x="1690"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2" name="Rectangle 352"/>
              <p:cNvSpPr>
                <a:spLocks noChangeArrowheads="1"/>
              </p:cNvSpPr>
              <p:nvPr/>
            </p:nvSpPr>
            <p:spPr bwMode="auto">
              <a:xfrm>
                <a:off x="2261" y="2323"/>
                <a:ext cx="172" cy="184"/>
              </a:xfrm>
              <a:prstGeom prst="rect">
                <a:avLst/>
              </a:prstGeom>
              <a:gradFill rotWithShape="1">
                <a:gsLst>
                  <a:gs pos="0">
                    <a:schemeClr val="bg1">
                      <a:gamma/>
                      <a:shade val="76078"/>
                      <a:invGamma/>
                    </a:schemeClr>
                  </a:gs>
                  <a:gs pos="50000">
                    <a:schemeClr val="bg1"/>
                  </a:gs>
                  <a:gs pos="100000">
                    <a:schemeClr val="bg1">
                      <a:gamma/>
                      <a:shade val="76078"/>
                      <a:invGamma/>
                    </a:schemeClr>
                  </a:gs>
                </a:gsLst>
                <a:lin ang="2700000" scaled="1"/>
              </a:gradFill>
              <a:ln w="22225">
                <a:solidFill>
                  <a:srgbClr val="CC0000"/>
                </a:solid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3" name="Rectangle 353"/>
              <p:cNvSpPr>
                <a:spLocks noChangeArrowheads="1"/>
              </p:cNvSpPr>
              <p:nvPr/>
            </p:nvSpPr>
            <p:spPr bwMode="auto">
              <a:xfrm>
                <a:off x="2236"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4" name="Rectangle 354"/>
              <p:cNvSpPr>
                <a:spLocks noChangeArrowheads="1"/>
              </p:cNvSpPr>
              <p:nvPr/>
            </p:nvSpPr>
            <p:spPr bwMode="auto">
              <a:xfrm>
                <a:off x="1093" y="2507"/>
                <a:ext cx="229"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1255" name="Rectangle 355"/>
              <p:cNvSpPr>
                <a:spLocks noChangeArrowheads="1"/>
              </p:cNvSpPr>
              <p:nvPr/>
            </p:nvSpPr>
            <p:spPr bwMode="auto">
              <a:xfrm>
                <a:off x="1669" y="2507"/>
                <a:ext cx="228" cy="37"/>
              </a:xfrm>
              <a:prstGeom prst="rect">
                <a:avLst/>
              </a:prstGeom>
              <a:solidFill>
                <a:srgbClr val="A50021"/>
              </a:solid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grpSp>
      </p:grpSp>
      <p:sp>
        <p:nvSpPr>
          <p:cNvPr id="465" name="Down Arrow 464"/>
          <p:cNvSpPr/>
          <p:nvPr/>
        </p:nvSpPr>
        <p:spPr>
          <a:xfrm>
            <a:off x="5595994" y="797355"/>
            <a:ext cx="156090" cy="208120"/>
          </a:xfrm>
          <a:prstGeom prst="downArrow">
            <a:avLst/>
          </a:prstGeom>
          <a:solidFill>
            <a:srgbClr val="FF534F"/>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6" name="Rounded Rectangle 465"/>
          <p:cNvSpPr/>
          <p:nvPr/>
        </p:nvSpPr>
        <p:spPr>
          <a:xfrm>
            <a:off x="5465919" y="1040855"/>
            <a:ext cx="416240" cy="52029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7" name="Rounded Rectangle 466"/>
          <p:cNvSpPr/>
          <p:nvPr/>
        </p:nvSpPr>
        <p:spPr>
          <a:xfrm>
            <a:off x="5465919" y="780706"/>
            <a:ext cx="416240" cy="78044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469" name="Rounded Rectangle 468"/>
          <p:cNvSpPr/>
          <p:nvPr/>
        </p:nvSpPr>
        <p:spPr>
          <a:xfrm>
            <a:off x="5465919" y="780705"/>
            <a:ext cx="416240" cy="780449"/>
          </a:xfrm>
          <a:prstGeom prst="roundRect">
            <a:avLst>
              <a:gd name="adj" fmla="val 5128"/>
            </a:avLst>
          </a:prstGeom>
          <a:noFill/>
          <a:ln w="22225">
            <a:solidFill>
              <a:srgbClr val="58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470" name="Straight Connector 469"/>
          <p:cNvCxnSpPr/>
          <p:nvPr/>
        </p:nvCxnSpPr>
        <p:spPr>
          <a:xfrm>
            <a:off x="5309830" y="1572768"/>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j0435236"/>
          <p:cNvPicPr>
            <a:picLocks noChangeAspect="1" noChangeArrowheads="1"/>
          </p:cNvPicPr>
          <p:nvPr/>
        </p:nvPicPr>
        <p:blipFill>
          <a:blip r:embed="rId4" cstate="print"/>
          <a:srcRect/>
          <a:stretch>
            <a:fillRect/>
          </a:stretch>
        </p:blipFill>
        <p:spPr bwMode="auto">
          <a:xfrm>
            <a:off x="207658" y="164687"/>
            <a:ext cx="685802" cy="845682"/>
          </a:xfrm>
          <a:prstGeom prst="rect">
            <a:avLst/>
          </a:prstGeom>
          <a:noFill/>
        </p:spPr>
      </p:pic>
      <p:sp>
        <p:nvSpPr>
          <p:cNvPr id="675" name="Oval 674"/>
          <p:cNvSpPr/>
          <p:nvPr/>
        </p:nvSpPr>
        <p:spPr>
          <a:xfrm>
            <a:off x="152400" y="91440"/>
            <a:ext cx="778028" cy="778028"/>
          </a:xfrm>
          <a:prstGeom prst="ellipse">
            <a:avLst/>
          </a:prstGeom>
          <a:noFill/>
          <a:ln w="6350">
            <a:solidFill>
              <a:srgbClr val="FFFF53"/>
            </a:solidFill>
          </a:ln>
          <a:effectLst>
            <a:glow rad="63500">
              <a:srgbClr val="FFFF53">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3"/>
          <p:cNvGrpSpPr>
            <a:grpSpLocks/>
          </p:cNvGrpSpPr>
          <p:nvPr/>
        </p:nvGrpSpPr>
        <p:grpSpPr bwMode="auto">
          <a:xfrm>
            <a:off x="6019800" y="228600"/>
            <a:ext cx="612648" cy="566928"/>
            <a:chOff x="576" y="3072"/>
            <a:chExt cx="607" cy="568"/>
          </a:xfrm>
          <a:effectLst>
            <a:outerShdw blurRad="50800" dist="38100" dir="2700000" algn="tl" rotWithShape="0">
              <a:prstClr val="black">
                <a:alpha val="40000"/>
              </a:prstClr>
            </a:outerShdw>
          </a:effectLst>
        </p:grpSpPr>
        <p:sp>
          <p:nvSpPr>
            <p:cNvPr id="8" name="Oval 4"/>
            <p:cNvSpPr>
              <a:spLocks noChangeArrowheads="1"/>
            </p:cNvSpPr>
            <p:nvPr/>
          </p:nvSpPr>
          <p:spPr bwMode="auto">
            <a:xfrm>
              <a:off x="576" y="3072"/>
              <a:ext cx="607" cy="568"/>
            </a:xfrm>
            <a:prstGeom prst="ellipse">
              <a:avLst/>
            </a:prstGeom>
            <a:solidFill>
              <a:srgbClr val="FFFF00"/>
            </a:solid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nvGrpSpPr>
            <p:cNvPr id="29" name="Group 5"/>
            <p:cNvGrpSpPr>
              <a:grpSpLocks/>
            </p:cNvGrpSpPr>
            <p:nvPr/>
          </p:nvGrpSpPr>
          <p:grpSpPr bwMode="auto">
            <a:xfrm>
              <a:off x="760" y="3255"/>
              <a:ext cx="240" cy="106"/>
              <a:chOff x="3824" y="2983"/>
              <a:chExt cx="507" cy="241"/>
            </a:xfrm>
          </p:grpSpPr>
          <p:sp>
            <p:nvSpPr>
              <p:cNvPr id="1030" name="Oval 6"/>
              <p:cNvSpPr>
                <a:spLocks noChangeArrowheads="1"/>
              </p:cNvSpPr>
              <p:nvPr/>
            </p:nvSpPr>
            <p:spPr bwMode="auto">
              <a:xfrm>
                <a:off x="3824" y="2983"/>
                <a:ext cx="96" cy="241"/>
              </a:xfrm>
              <a:prstGeom prst="ellipse">
                <a:avLst/>
              </a:prstGeom>
              <a:solidFill>
                <a:schemeClr val="tx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031" name="Oval 7"/>
              <p:cNvSpPr>
                <a:spLocks noChangeArrowheads="1"/>
              </p:cNvSpPr>
              <p:nvPr/>
            </p:nvSpPr>
            <p:spPr bwMode="auto">
              <a:xfrm>
                <a:off x="4235" y="2983"/>
                <a:ext cx="96" cy="241"/>
              </a:xfrm>
              <a:prstGeom prst="ellipse">
                <a:avLst/>
              </a:prstGeom>
              <a:solidFill>
                <a:schemeClr val="tx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nvGrpSpPr>
            <p:cNvPr id="30" name="Group 8"/>
            <p:cNvGrpSpPr>
              <a:grpSpLocks/>
            </p:cNvGrpSpPr>
            <p:nvPr/>
          </p:nvGrpSpPr>
          <p:grpSpPr bwMode="auto">
            <a:xfrm rot="10800000">
              <a:off x="692" y="3443"/>
              <a:ext cx="381" cy="75"/>
              <a:chOff x="384" y="1920"/>
              <a:chExt cx="1105" cy="336"/>
            </a:xfrm>
          </p:grpSpPr>
          <p:sp>
            <p:nvSpPr>
              <p:cNvPr id="1033" name="Arc 9"/>
              <p:cNvSpPr>
                <a:spLocks/>
              </p:cNvSpPr>
              <p:nvPr/>
            </p:nvSpPr>
            <p:spPr bwMode="auto">
              <a:xfrm flipV="1">
                <a:off x="931" y="1920"/>
                <a:ext cx="558"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034" name="Arc 10"/>
              <p:cNvSpPr>
                <a:spLocks/>
              </p:cNvSpPr>
              <p:nvPr/>
            </p:nvSpPr>
            <p:spPr bwMode="auto">
              <a:xfrm flipH="1" flipV="1">
                <a:off x="384" y="1920"/>
                <a:ext cx="576"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nvGrpSpPr>
            <p:cNvPr id="31" name="Group 11"/>
            <p:cNvGrpSpPr>
              <a:grpSpLocks noChangeAspect="1"/>
            </p:cNvGrpSpPr>
            <p:nvPr/>
          </p:nvGrpSpPr>
          <p:grpSpPr bwMode="auto">
            <a:xfrm>
              <a:off x="1008" y="3321"/>
              <a:ext cx="81" cy="135"/>
              <a:chOff x="720" y="1209"/>
              <a:chExt cx="288" cy="519"/>
            </a:xfrm>
          </p:grpSpPr>
          <p:sp>
            <p:nvSpPr>
              <p:cNvPr id="1036" name="AutoShape 12"/>
              <p:cNvSpPr>
                <a:spLocks noChangeAspect="1" noChangeArrowheads="1"/>
              </p:cNvSpPr>
              <p:nvPr/>
            </p:nvSpPr>
            <p:spPr bwMode="auto">
              <a:xfrm>
                <a:off x="725" y="1209"/>
                <a:ext cx="276" cy="334"/>
              </a:xfrm>
              <a:prstGeom prst="triangle">
                <a:avLst>
                  <a:gd name="adj" fmla="val 50000"/>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037" name="Oval 13"/>
              <p:cNvSpPr>
                <a:spLocks noChangeAspect="1" noChangeArrowheads="1"/>
              </p:cNvSpPr>
              <p:nvPr/>
            </p:nvSpPr>
            <p:spPr bwMode="auto">
              <a:xfrm>
                <a:off x="720" y="1440"/>
                <a:ext cx="288" cy="288"/>
              </a:xfrm>
              <a:prstGeom prst="ellipse">
                <a:avLst/>
              </a:prstGeom>
              <a:solidFill>
                <a:srgbClr val="FFFF00"/>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cxnSp>
        <p:nvCxnSpPr>
          <p:cNvPr id="742" name="Straight Arrow Connector 741"/>
          <p:cNvCxnSpPr/>
          <p:nvPr/>
        </p:nvCxnSpPr>
        <p:spPr>
          <a:xfrm rot="10800000">
            <a:off x="2819400" y="1220788"/>
            <a:ext cx="2438400" cy="1588"/>
          </a:xfrm>
          <a:prstGeom prst="straightConnector1">
            <a:avLst/>
          </a:prstGeom>
          <a:ln w="38100">
            <a:solidFill>
              <a:srgbClr val="FF534F"/>
            </a:solidFill>
            <a:tailEnd type="arrow"/>
          </a:ln>
        </p:spPr>
        <p:style>
          <a:lnRef idx="1">
            <a:schemeClr val="accent1"/>
          </a:lnRef>
          <a:fillRef idx="0">
            <a:schemeClr val="accent1"/>
          </a:fillRef>
          <a:effectRef idx="0">
            <a:schemeClr val="accent1"/>
          </a:effectRef>
          <a:fontRef idx="minor">
            <a:schemeClr val="tx1"/>
          </a:fontRef>
        </p:style>
      </p:cxnSp>
      <p:grpSp>
        <p:nvGrpSpPr>
          <p:cNvPr id="736" name="Group 89"/>
          <p:cNvGrpSpPr>
            <a:grpSpLocks/>
          </p:cNvGrpSpPr>
          <p:nvPr/>
        </p:nvGrpSpPr>
        <p:grpSpPr bwMode="auto">
          <a:xfrm>
            <a:off x="1752600" y="838200"/>
            <a:ext cx="838201" cy="670200"/>
            <a:chOff x="240" y="1152"/>
            <a:chExt cx="1392" cy="1113"/>
          </a:xfrm>
          <a:effectLst>
            <a:outerShdw blurRad="50800" dist="38100" dir="2700000" algn="tl" rotWithShape="0">
              <a:prstClr val="black">
                <a:alpha val="40000"/>
              </a:prstClr>
            </a:outerShdw>
          </a:effectLst>
        </p:grpSpPr>
        <p:pic>
          <p:nvPicPr>
            <p:cNvPr id="1027" name="Picture 90"/>
            <p:cNvPicPr>
              <a:picLocks noChangeAspect="1" noChangeArrowheads="1"/>
            </p:cNvPicPr>
            <p:nvPr/>
          </p:nvPicPr>
          <p:blipFill>
            <a:blip r:embed="rId5" cstate="print"/>
            <a:srcRect/>
            <a:stretch>
              <a:fillRect/>
            </a:stretch>
          </p:blipFill>
          <p:spPr bwMode="auto">
            <a:xfrm>
              <a:off x="240" y="1152"/>
              <a:ext cx="1392" cy="1113"/>
            </a:xfrm>
            <a:prstGeom prst="rect">
              <a:avLst/>
            </a:prstGeom>
            <a:noFill/>
            <a:ln w="15875" algn="ctr">
              <a:solidFill>
                <a:schemeClr val="tx1"/>
              </a:solidFill>
              <a:miter lim="800000"/>
              <a:headEnd/>
              <a:tailEnd/>
            </a:ln>
          </p:spPr>
        </p:pic>
        <p:sp>
          <p:nvSpPr>
            <p:cNvPr id="1028" name="WordArt 91"/>
            <p:cNvSpPr>
              <a:spLocks noChangeArrowheads="1" noChangeShapeType="1" noTextEdit="1"/>
            </p:cNvSpPr>
            <p:nvPr/>
          </p:nvSpPr>
          <p:spPr bwMode="auto">
            <a:xfrm>
              <a:off x="990" y="1248"/>
              <a:ext cx="552" cy="244"/>
            </a:xfrm>
            <a:prstGeom prst="rect">
              <a:avLst/>
            </a:prstGeom>
          </p:spPr>
          <p:txBody>
            <a:bodyPr wrap="none" fromWordArt="1">
              <a:prstTxWarp prst="textPlain">
                <a:avLst>
                  <a:gd name="adj" fmla="val 50000"/>
                </a:avLst>
              </a:prstTxWarp>
            </a:bodyPr>
            <a:lstStyle/>
            <a:p>
              <a:pPr algn="ctr" rtl="0"/>
              <a:r>
                <a:rPr lang="en-US" sz="3600" b="1" kern="10" spc="0" dirty="0">
                  <a:ln w="9525">
                    <a:solidFill>
                      <a:srgbClr val="000000"/>
                    </a:solidFill>
                    <a:round/>
                    <a:headEnd/>
                    <a:tailEnd/>
                  </a:ln>
                  <a:solidFill>
                    <a:srgbClr val="FFFFFF"/>
                  </a:solidFill>
                  <a:latin typeface="Arial"/>
                  <a:cs typeface="Arial"/>
                </a:rPr>
                <a:t>IRS</a:t>
              </a:r>
            </a:p>
          </p:txBody>
        </p:sp>
      </p:grpSp>
      <p:grpSp>
        <p:nvGrpSpPr>
          <p:cNvPr id="737" name="Group 7"/>
          <p:cNvGrpSpPr/>
          <p:nvPr/>
        </p:nvGrpSpPr>
        <p:grpSpPr>
          <a:xfrm>
            <a:off x="6096000" y="838200"/>
            <a:ext cx="950911" cy="797630"/>
            <a:chOff x="1371600" y="838200"/>
            <a:chExt cx="1179512" cy="989382"/>
          </a:xfrm>
        </p:grpSpPr>
        <p:pic>
          <p:nvPicPr>
            <p:cNvPr id="392" name="Picture 391" descr="j0316819"/>
            <p:cNvPicPr>
              <a:picLocks noChangeAspect="1" noChangeArrowheads="1"/>
            </p:cNvPicPr>
            <p:nvPr/>
          </p:nvPicPr>
          <p:blipFill>
            <a:blip r:embed="rId6" cstate="print">
              <a:lum bright="6000"/>
            </a:blip>
            <a:srcRect l="24216" t="8929" r="32734" b="53571"/>
            <a:stretch>
              <a:fillRect/>
            </a:stretch>
          </p:blipFill>
          <p:spPr bwMode="auto">
            <a:xfrm>
              <a:off x="1371600" y="989382"/>
              <a:ext cx="304800" cy="400050"/>
            </a:xfrm>
            <a:prstGeom prst="rect">
              <a:avLst/>
            </a:prstGeom>
            <a:noFill/>
            <a:ln w="9525">
              <a:solidFill>
                <a:schemeClr val="tx1"/>
              </a:solidFill>
              <a:miter lim="800000"/>
              <a:headEnd/>
              <a:tailEnd/>
            </a:ln>
          </p:spPr>
        </p:pic>
        <p:grpSp>
          <p:nvGrpSpPr>
            <p:cNvPr id="738" name="Group 18"/>
            <p:cNvGrpSpPr>
              <a:grpSpLocks/>
            </p:cNvGrpSpPr>
            <p:nvPr/>
          </p:nvGrpSpPr>
          <p:grpSpPr bwMode="auto">
            <a:xfrm>
              <a:off x="1600200" y="838200"/>
              <a:ext cx="950912" cy="989382"/>
              <a:chOff x="1076325" y="2084388"/>
              <a:chExt cx="2949575" cy="3073400"/>
            </a:xfrm>
          </p:grpSpPr>
          <p:sp>
            <p:nvSpPr>
              <p:cNvPr id="395" name="Freeform 122"/>
              <p:cNvSpPr>
                <a:spLocks/>
              </p:cNvSpPr>
              <p:nvPr/>
            </p:nvSpPr>
            <p:spPr bwMode="auto">
              <a:xfrm>
                <a:off x="1076325" y="4297363"/>
                <a:ext cx="2949575" cy="860425"/>
              </a:xfrm>
              <a:custGeom>
                <a:avLst/>
                <a:gdLst>
                  <a:gd name="T0" fmla="*/ 0 w 2588"/>
                  <a:gd name="T1" fmla="*/ 717021 h 726"/>
                  <a:gd name="T2" fmla="*/ 2343248 w 2588"/>
                  <a:gd name="T3" fmla="*/ 860425 h 726"/>
                  <a:gd name="T4" fmla="*/ 2949575 w 2588"/>
                  <a:gd name="T5" fmla="*/ 58073 h 726"/>
                  <a:gd name="T6" fmla="*/ 1571663 w 2588"/>
                  <a:gd name="T7" fmla="*/ 0 h 726"/>
                  <a:gd name="T8" fmla="*/ 0 w 2588"/>
                  <a:gd name="T9" fmla="*/ 717021 h 726"/>
                  <a:gd name="T10" fmla="*/ 0 60000 65536"/>
                  <a:gd name="T11" fmla="*/ 0 60000 65536"/>
                  <a:gd name="T12" fmla="*/ 0 60000 65536"/>
                  <a:gd name="T13" fmla="*/ 0 60000 65536"/>
                  <a:gd name="T14" fmla="*/ 0 60000 65536"/>
                  <a:gd name="T15" fmla="*/ 0 w 2588"/>
                  <a:gd name="T16" fmla="*/ 0 h 726"/>
                  <a:gd name="T17" fmla="*/ 2588 w 2588"/>
                  <a:gd name="T18" fmla="*/ 726 h 726"/>
                </a:gdLst>
                <a:ahLst/>
                <a:cxnLst>
                  <a:cxn ang="T10">
                    <a:pos x="T0" y="T1"/>
                  </a:cxn>
                  <a:cxn ang="T11">
                    <a:pos x="T2" y="T3"/>
                  </a:cxn>
                  <a:cxn ang="T12">
                    <a:pos x="T4" y="T5"/>
                  </a:cxn>
                  <a:cxn ang="T13">
                    <a:pos x="T6" y="T7"/>
                  </a:cxn>
                  <a:cxn ang="T14">
                    <a:pos x="T8" y="T9"/>
                  </a:cxn>
                </a:cxnLst>
                <a:rect l="T15" t="T16" r="T17" b="T18"/>
                <a:pathLst>
                  <a:path w="2588" h="726">
                    <a:moveTo>
                      <a:pt x="0" y="605"/>
                    </a:moveTo>
                    <a:lnTo>
                      <a:pt x="2056" y="726"/>
                    </a:lnTo>
                    <a:lnTo>
                      <a:pt x="2588" y="49"/>
                    </a:lnTo>
                    <a:lnTo>
                      <a:pt x="1379" y="0"/>
                    </a:lnTo>
                    <a:lnTo>
                      <a:pt x="0" y="605"/>
                    </a:lnTo>
                    <a:close/>
                  </a:path>
                </a:pathLst>
              </a:custGeom>
              <a:solidFill>
                <a:srgbClr val="7ECC8B"/>
              </a:solidFill>
              <a:ln w="635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396" name="Freeform 133"/>
              <p:cNvSpPr>
                <a:spLocks/>
              </p:cNvSpPr>
              <p:nvPr/>
            </p:nvSpPr>
            <p:spPr bwMode="auto">
              <a:xfrm rot="-176837">
                <a:off x="2152650" y="4849813"/>
                <a:ext cx="458788" cy="247650"/>
              </a:xfrm>
              <a:custGeom>
                <a:avLst/>
                <a:gdLst>
                  <a:gd name="T0" fmla="*/ 265299 w 460"/>
                  <a:gd name="T1" fmla="*/ 0 h 194"/>
                  <a:gd name="T2" fmla="*/ 0 w 460"/>
                  <a:gd name="T3" fmla="*/ 215736 h 194"/>
                  <a:gd name="T4" fmla="*/ 338107 w 460"/>
                  <a:gd name="T5" fmla="*/ 247650 h 194"/>
                  <a:gd name="T6" fmla="*/ 458788 w 460"/>
                  <a:gd name="T7" fmla="*/ 30637 h 194"/>
                  <a:gd name="T8" fmla="*/ 265299 w 460"/>
                  <a:gd name="T9" fmla="*/ 0 h 194"/>
                  <a:gd name="T10" fmla="*/ 0 60000 65536"/>
                  <a:gd name="T11" fmla="*/ 0 60000 65536"/>
                  <a:gd name="T12" fmla="*/ 0 60000 65536"/>
                  <a:gd name="T13" fmla="*/ 0 60000 65536"/>
                  <a:gd name="T14" fmla="*/ 0 60000 65536"/>
                  <a:gd name="T15" fmla="*/ 0 w 460"/>
                  <a:gd name="T16" fmla="*/ 0 h 194"/>
                  <a:gd name="T17" fmla="*/ 460 w 460"/>
                  <a:gd name="T18" fmla="*/ 194 h 194"/>
                </a:gdLst>
                <a:ahLst/>
                <a:cxnLst>
                  <a:cxn ang="T10">
                    <a:pos x="T0" y="T1"/>
                  </a:cxn>
                  <a:cxn ang="T11">
                    <a:pos x="T2" y="T3"/>
                  </a:cxn>
                  <a:cxn ang="T12">
                    <a:pos x="T4" y="T5"/>
                  </a:cxn>
                  <a:cxn ang="T13">
                    <a:pos x="T6" y="T7"/>
                  </a:cxn>
                  <a:cxn ang="T14">
                    <a:pos x="T8" y="T9"/>
                  </a:cxn>
                </a:cxnLst>
                <a:rect l="T15" t="T16" r="T17" b="T18"/>
                <a:pathLst>
                  <a:path w="460" h="194">
                    <a:moveTo>
                      <a:pt x="266" y="0"/>
                    </a:moveTo>
                    <a:lnTo>
                      <a:pt x="0" y="169"/>
                    </a:lnTo>
                    <a:lnTo>
                      <a:pt x="339" y="194"/>
                    </a:lnTo>
                    <a:lnTo>
                      <a:pt x="460" y="24"/>
                    </a:lnTo>
                    <a:lnTo>
                      <a:pt x="266" y="0"/>
                    </a:lnTo>
                    <a:close/>
                  </a:path>
                </a:pathLst>
              </a:custGeom>
              <a:solidFill>
                <a:srgbClr val="C0C0C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pic>
            <p:nvPicPr>
              <p:cNvPr id="397" name="Picture 120" descr="Building_Glass_Distorted"/>
              <p:cNvPicPr>
                <a:picLocks noChangeAspect="1" noChangeArrowheads="1"/>
              </p:cNvPicPr>
              <p:nvPr/>
            </p:nvPicPr>
            <p:blipFill>
              <a:blip r:embed="rId7" cstate="print"/>
              <a:srcRect/>
              <a:stretch>
                <a:fillRect/>
              </a:stretch>
            </p:blipFill>
            <p:spPr bwMode="auto">
              <a:xfrm>
                <a:off x="1844675" y="2084388"/>
                <a:ext cx="1898650" cy="2827337"/>
              </a:xfrm>
              <a:prstGeom prst="rect">
                <a:avLst/>
              </a:prstGeom>
              <a:noFill/>
              <a:ln w="9525">
                <a:noFill/>
                <a:miter lim="800000"/>
                <a:headEnd/>
                <a:tailEnd/>
              </a:ln>
            </p:spPr>
          </p:pic>
          <p:sp>
            <p:nvSpPr>
              <p:cNvPr id="398" name="AutoShape 134"/>
              <p:cNvSpPr>
                <a:spLocks noChangeArrowheads="1"/>
              </p:cNvSpPr>
              <p:nvPr/>
            </p:nvSpPr>
            <p:spPr bwMode="auto">
              <a:xfrm>
                <a:off x="2306638" y="4633913"/>
                <a:ext cx="336550" cy="123825"/>
              </a:xfrm>
              <a:custGeom>
                <a:avLst/>
                <a:gdLst>
                  <a:gd name="T0" fmla="*/ 2621896 w 21600"/>
                  <a:gd name="T1" fmla="*/ 0 h 21600"/>
                  <a:gd name="T2" fmla="*/ 1253415 w 21600"/>
                  <a:gd name="T3" fmla="*/ 354919 h 21600"/>
                  <a:gd name="T4" fmla="*/ 2621896 w 21600"/>
                  <a:gd name="T5" fmla="*/ 339378 h 21600"/>
                  <a:gd name="T6" fmla="*/ 3990376 w 21600"/>
                  <a:gd name="T7" fmla="*/ 354919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10327" y="10800"/>
                    </a:moveTo>
                    <a:cubicBezTo>
                      <a:pt x="10327" y="10538"/>
                      <a:pt x="10538" y="10327"/>
                      <a:pt x="10800" y="10327"/>
                    </a:cubicBezTo>
                    <a:cubicBezTo>
                      <a:pt x="11061" y="10326"/>
                      <a:pt x="11272" y="10538"/>
                      <a:pt x="11273" y="10799"/>
                    </a:cubicBezTo>
                    <a:lnTo>
                      <a:pt x="21600" y="10800"/>
                    </a:lnTo>
                    <a:cubicBezTo>
                      <a:pt x="21600" y="4835"/>
                      <a:pt x="16764" y="0"/>
                      <a:pt x="10800" y="0"/>
                    </a:cubicBezTo>
                    <a:cubicBezTo>
                      <a:pt x="4835" y="0"/>
                      <a:pt x="0" y="4835"/>
                      <a:pt x="0" y="10800"/>
                    </a:cubicBezTo>
                    <a:close/>
                  </a:path>
                </a:pathLst>
              </a:custGeom>
              <a:solidFill>
                <a:srgbClr val="808080"/>
              </a:solidFill>
              <a:ln w="9525">
                <a:solidFill>
                  <a:schemeClr val="tx1"/>
                </a:solidFill>
                <a:miter lim="800000"/>
                <a:headEnd/>
                <a:tailEnd/>
              </a:ln>
            </p:spPr>
            <p:txBody>
              <a:bodyPr vert="horz"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399" name="Freeform 135"/>
              <p:cNvSpPr>
                <a:spLocks/>
              </p:cNvSpPr>
              <p:nvPr/>
            </p:nvSpPr>
            <p:spPr bwMode="auto">
              <a:xfrm>
                <a:off x="2389188" y="4695825"/>
                <a:ext cx="196850" cy="185738"/>
              </a:xfrm>
              <a:custGeom>
                <a:avLst/>
                <a:gdLst>
                  <a:gd name="T0" fmla="*/ 0 w 169"/>
                  <a:gd name="T1" fmla="*/ 0 h 145"/>
                  <a:gd name="T2" fmla="*/ 0 w 169"/>
                  <a:gd name="T3" fmla="*/ 185738 h 145"/>
                  <a:gd name="T4" fmla="*/ 196850 w 169"/>
                  <a:gd name="T5" fmla="*/ 185738 h 145"/>
                  <a:gd name="T6" fmla="*/ 196850 w 169"/>
                  <a:gd name="T7" fmla="*/ 0 h 145"/>
                  <a:gd name="T8" fmla="*/ 0 w 169"/>
                  <a:gd name="T9" fmla="*/ 0 h 145"/>
                  <a:gd name="T10" fmla="*/ 0 60000 65536"/>
                  <a:gd name="T11" fmla="*/ 0 60000 65536"/>
                  <a:gd name="T12" fmla="*/ 0 60000 65536"/>
                  <a:gd name="T13" fmla="*/ 0 60000 65536"/>
                  <a:gd name="T14" fmla="*/ 0 60000 65536"/>
                  <a:gd name="T15" fmla="*/ 0 w 169"/>
                  <a:gd name="T16" fmla="*/ 0 h 145"/>
                  <a:gd name="T17" fmla="*/ 169 w 169"/>
                  <a:gd name="T18" fmla="*/ 145 h 145"/>
                </a:gdLst>
                <a:ahLst/>
                <a:cxnLst>
                  <a:cxn ang="T10">
                    <a:pos x="T0" y="T1"/>
                  </a:cxn>
                  <a:cxn ang="T11">
                    <a:pos x="T2" y="T3"/>
                  </a:cxn>
                  <a:cxn ang="T12">
                    <a:pos x="T4" y="T5"/>
                  </a:cxn>
                  <a:cxn ang="T13">
                    <a:pos x="T6" y="T7"/>
                  </a:cxn>
                  <a:cxn ang="T14">
                    <a:pos x="T8" y="T9"/>
                  </a:cxn>
                </a:cxnLst>
                <a:rect l="T15" t="T16" r="T17" b="T18"/>
                <a:pathLst>
                  <a:path w="169" h="145">
                    <a:moveTo>
                      <a:pt x="0" y="0"/>
                    </a:moveTo>
                    <a:lnTo>
                      <a:pt x="0" y="145"/>
                    </a:lnTo>
                    <a:lnTo>
                      <a:pt x="169" y="145"/>
                    </a:lnTo>
                    <a:lnTo>
                      <a:pt x="169" y="0"/>
                    </a:lnTo>
                    <a:lnTo>
                      <a:pt x="0" y="0"/>
                    </a:lnTo>
                    <a:close/>
                  </a:path>
                </a:pathLst>
              </a:custGeom>
              <a:noFill/>
              <a:ln w="12700">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nvGrpSpPr>
              <p:cNvPr id="739" name="Group 123"/>
              <p:cNvGrpSpPr>
                <a:grpSpLocks/>
              </p:cNvGrpSpPr>
              <p:nvPr/>
            </p:nvGrpSpPr>
            <p:grpSpPr bwMode="auto">
              <a:xfrm>
                <a:off x="3105142" y="4511675"/>
                <a:ext cx="473072" cy="563563"/>
                <a:chOff x="2112" y="3264"/>
                <a:chExt cx="768" cy="912"/>
              </a:xfrm>
            </p:grpSpPr>
            <p:sp>
              <p:nvSpPr>
                <p:cNvPr id="406" name="Rectangle 124"/>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7" name="Rectangle 125"/>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8"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9"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nvGrpSpPr>
              <p:cNvPr id="740" name="Group 128"/>
              <p:cNvGrpSpPr>
                <a:grpSpLocks/>
              </p:cNvGrpSpPr>
              <p:nvPr/>
            </p:nvGrpSpPr>
            <p:grpSpPr bwMode="auto">
              <a:xfrm>
                <a:off x="1462091" y="4389438"/>
                <a:ext cx="474663" cy="561975"/>
                <a:chOff x="2112" y="3264"/>
                <a:chExt cx="768" cy="912"/>
              </a:xfrm>
            </p:grpSpPr>
            <p:sp>
              <p:nvSpPr>
                <p:cNvPr id="402" name="Rectangle 129"/>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3" name="Rectangle 130"/>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p:spPr>
              <p:txBody>
                <a:bodyPr rot="10800000" vert="eaVert" wrap="none" lIns="91440" tIns="45720" rIns="91440" bIns="45720" numCol="1" anchor="ctr" anchorCtr="0" compatLnSpc="1">
                  <a:prstTxWarp prst="textNoShape">
                    <a:avLst/>
                  </a:prstTxWarp>
                </a:bodyPr>
                <a:lstStyle/>
                <a:p>
                  <a:pPr algn="ctr"/>
                  <a:endParaRPr lang="en-US" sz="1800" dirty="0">
                    <a:solidFill>
                      <a:prstClr val="black"/>
                    </a:solidFill>
                    <a:latin typeface="Arial" pitchFamily="34" charset="0"/>
                  </a:endParaRPr>
                </a:p>
              </p:txBody>
            </p:sp>
            <p:sp>
              <p:nvSpPr>
                <p:cNvPr id="404" name="Cloud"/>
                <p:cNvSpPr>
                  <a:spLocks noChangeAspect="1" noEditPoints="1" noChangeArrowheads="1"/>
                </p:cNvSpPr>
                <p:nvPr/>
              </p:nvSpPr>
              <p:spPr bwMode="auto">
                <a:xfrm rot="1254962">
                  <a:off x="2496" y="3648"/>
                  <a:ext cx="288" cy="273"/>
                </a:xfrm>
                <a:custGeom>
                  <a:avLst/>
                  <a:gdLst>
                    <a:gd name="T0" fmla="*/ 0 w 21600"/>
                    <a:gd name="T1" fmla="*/ 2 h 21600"/>
                    <a:gd name="T2" fmla="*/ 2 w 21600"/>
                    <a:gd name="T3" fmla="*/ 3 h 21600"/>
                    <a:gd name="T4" fmla="*/ 4 w 21600"/>
                    <a:gd name="T5" fmla="*/ 2 h 21600"/>
                    <a:gd name="T6" fmla="*/ 2 w 21600"/>
                    <a:gd name="T7" fmla="*/ 0 h 21600"/>
                    <a:gd name="T8" fmla="*/ 0 60000 65536"/>
                    <a:gd name="T9" fmla="*/ 0 60000 65536"/>
                    <a:gd name="T10" fmla="*/ 0 60000 65536"/>
                    <a:gd name="T11" fmla="*/ 0 60000 65536"/>
                    <a:gd name="T12" fmla="*/ 3000 w 21600"/>
                    <a:gd name="T13" fmla="*/ 3244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sp>
              <p:nvSpPr>
                <p:cNvPr id="405" name="Cloud"/>
                <p:cNvSpPr>
                  <a:spLocks noChangeAspect="1" noEditPoints="1" noChangeArrowheads="1"/>
                </p:cNvSpPr>
                <p:nvPr/>
              </p:nvSpPr>
              <p:spPr bwMode="auto">
                <a:xfrm>
                  <a:off x="2112" y="3264"/>
                  <a:ext cx="768" cy="637"/>
                </a:xfrm>
                <a:custGeom>
                  <a:avLst/>
                  <a:gdLst>
                    <a:gd name="T0" fmla="*/ 0 w 21600"/>
                    <a:gd name="T1" fmla="*/ 9 h 21600"/>
                    <a:gd name="T2" fmla="*/ 14 w 21600"/>
                    <a:gd name="T3" fmla="*/ 19 h 21600"/>
                    <a:gd name="T4" fmla="*/ 27 w 21600"/>
                    <a:gd name="T5" fmla="*/ 9 h 21600"/>
                    <a:gd name="T6" fmla="*/ 14 w 21600"/>
                    <a:gd name="T7" fmla="*/ 1 h 21600"/>
                    <a:gd name="T8" fmla="*/ 0 60000 65536"/>
                    <a:gd name="T9" fmla="*/ 0 60000 65536"/>
                    <a:gd name="T10" fmla="*/ 0 60000 65536"/>
                    <a:gd name="T11" fmla="*/ 0 60000 65536"/>
                    <a:gd name="T12" fmla="*/ 2981 w 21600"/>
                    <a:gd name="T13" fmla="*/ 3255 h 21600"/>
                    <a:gd name="T14" fmla="*/ 17100 w 21600"/>
                    <a:gd name="T15" fmla="*/ 1732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6350">
                  <a:solidFill>
                    <a:srgbClr val="63CF78"/>
                  </a:solidFill>
                  <a:miter lim="800000"/>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latin typeface="Arial" pitchFamily="34" charset="0"/>
                  </a:endParaRPr>
                </a:p>
              </p:txBody>
            </p:sp>
          </p:grpSp>
        </p:grpSp>
        <p:pic>
          <p:nvPicPr>
            <p:cNvPr id="394" name="Picture 6" descr="j0227734"/>
            <p:cNvPicPr>
              <a:picLocks noChangeAspect="1" noChangeArrowheads="1"/>
            </p:cNvPicPr>
            <p:nvPr/>
          </p:nvPicPr>
          <p:blipFill>
            <a:blip r:embed="rId9" cstate="print">
              <a:lum bright="12000"/>
            </a:blip>
            <a:srcRect l="24885" t="9852" b="18978"/>
            <a:stretch>
              <a:fillRect/>
            </a:stretch>
          </p:blipFill>
          <p:spPr bwMode="auto">
            <a:xfrm>
              <a:off x="1524000" y="1371600"/>
              <a:ext cx="266877" cy="381000"/>
            </a:xfrm>
            <a:prstGeom prst="rect">
              <a:avLst/>
            </a:prstGeom>
            <a:noFill/>
            <a:ln w="9525">
              <a:solidFill>
                <a:schemeClr val="tx1"/>
              </a:solidFill>
              <a:miter lim="800000"/>
              <a:headEnd/>
              <a:tailEnd/>
            </a:ln>
          </p:spPr>
        </p:pic>
      </p:grpSp>
      <p:sp>
        <p:nvSpPr>
          <p:cNvPr id="410" name="TextBox 409"/>
          <p:cNvSpPr txBox="1"/>
          <p:nvPr/>
        </p:nvSpPr>
        <p:spPr>
          <a:xfrm>
            <a:off x="6019800" y="1637048"/>
            <a:ext cx="1143000" cy="253916"/>
          </a:xfrm>
          <a:prstGeom prst="rect">
            <a:avLst/>
          </a:prstGeom>
          <a:noFill/>
        </p:spPr>
        <p:txBody>
          <a:bodyPr wrap="square" rtlCol="0">
            <a:spAutoFit/>
          </a:bodyPr>
          <a:lstStyle/>
          <a:p>
            <a:pPr algn="ctr"/>
            <a:r>
              <a:rPr lang="en-US" sz="1050" b="1" dirty="0">
                <a:latin typeface="Arial" pitchFamily="34" charset="0"/>
                <a:cs typeface="Arial" pitchFamily="34" charset="0"/>
              </a:rPr>
              <a:t>Investor</a:t>
            </a:r>
          </a:p>
        </p:txBody>
      </p:sp>
      <p:sp>
        <p:nvSpPr>
          <p:cNvPr id="468" name="Text Box 140"/>
          <p:cNvSpPr txBox="1">
            <a:spLocks noChangeArrowheads="1"/>
          </p:cNvSpPr>
          <p:nvPr/>
        </p:nvSpPr>
        <p:spPr bwMode="auto">
          <a:xfrm>
            <a:off x="5175880" y="1551801"/>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nvGrpSpPr>
          <p:cNvPr id="757" name="Group 396"/>
          <p:cNvGrpSpPr>
            <a:grpSpLocks/>
          </p:cNvGrpSpPr>
          <p:nvPr/>
        </p:nvGrpSpPr>
        <p:grpSpPr bwMode="auto">
          <a:xfrm>
            <a:off x="3581400" y="3505200"/>
            <a:ext cx="416032" cy="495523"/>
            <a:chOff x="2112" y="3264"/>
            <a:chExt cx="768" cy="912"/>
          </a:xfrm>
        </p:grpSpPr>
        <p:sp>
          <p:nvSpPr>
            <p:cNvPr id="573" name="Rectangle 397"/>
            <p:cNvSpPr>
              <a:spLocks noChangeArrowheads="1"/>
            </p:cNvSpPr>
            <p:nvPr/>
          </p:nvSpPr>
          <p:spPr bwMode="auto">
            <a:xfrm rot="5400000">
              <a:off x="2160" y="3792"/>
              <a:ext cx="672" cy="96"/>
            </a:xfrm>
            <a:prstGeom prst="rect">
              <a:avLst/>
            </a:prstGeom>
            <a:blipFill dpi="0" rotWithShape="1">
              <a:blip r:embed="rId8"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4" name="Rectangle 398"/>
            <p:cNvSpPr>
              <a:spLocks noChangeArrowheads="1"/>
            </p:cNvSpPr>
            <p:nvPr/>
          </p:nvSpPr>
          <p:spPr bwMode="auto">
            <a:xfrm rot="7257826">
              <a:off x="2426" y="3918"/>
              <a:ext cx="288" cy="35"/>
            </a:xfrm>
            <a:prstGeom prst="rect">
              <a:avLst/>
            </a:prstGeom>
            <a:blipFill dpi="0" rotWithShape="1">
              <a:blip r:embed="rId8" cstate="print"/>
              <a:srcRect/>
              <a:tile tx="0" ty="0" sx="100000" sy="100000" flip="none" algn="tl"/>
            </a:blipFill>
            <a:ln w="9525">
              <a:noFill/>
              <a:miter lim="800000"/>
              <a:headEnd/>
              <a:tailEnd/>
            </a:ln>
            <a:effectLst/>
          </p:spPr>
          <p:txBody>
            <a:bodyPr wrap="none" anchor="ctr"/>
            <a:lstStyle/>
            <a:p>
              <a:pPr fontAlgn="base">
                <a:spcBef>
                  <a:spcPct val="0"/>
                </a:spcBef>
                <a:spcAft>
                  <a:spcPct val="0"/>
                </a:spcAft>
              </a:pPr>
              <a:endParaRPr lang="en-US" sz="3600" dirty="0">
                <a:solidFill>
                  <a:srgbClr val="EE4A00"/>
                </a:solidFill>
              </a:endParaRPr>
            </a:p>
          </p:txBody>
        </p:sp>
        <p:sp>
          <p:nvSpPr>
            <p:cNvPr id="575" name="Cloud"/>
            <p:cNvSpPr>
              <a:spLocks noChangeAspect="1" noEditPoints="1" noChangeArrowheads="1"/>
            </p:cNvSpPr>
            <p:nvPr/>
          </p:nvSpPr>
          <p:spPr bwMode="auto">
            <a:xfrm rot="1254962">
              <a:off x="2496" y="3648"/>
              <a:ext cx="288" cy="27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sp>
          <p:nvSpPr>
            <p:cNvPr id="576" name="Cloud"/>
            <p:cNvSpPr>
              <a:spLocks noChangeAspect="1" noEditPoints="1" noChangeArrowheads="1"/>
            </p:cNvSpPr>
            <p:nvPr/>
          </p:nvSpPr>
          <p:spPr bwMode="auto">
            <a:xfrm>
              <a:off x="2112" y="3264"/>
              <a:ext cx="768" cy="6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8000"/>
            </a:solidFill>
            <a:ln w="15875">
              <a:solidFill>
                <a:srgbClr val="339966"/>
              </a:solidFill>
              <a:miter lim="800000"/>
              <a:headEnd/>
              <a:tailEnd/>
            </a:ln>
            <a:effectLst/>
          </p:spPr>
          <p:txBody>
            <a:bodyPr/>
            <a:lstStyle/>
            <a:p>
              <a:pPr fontAlgn="base">
                <a:spcBef>
                  <a:spcPct val="0"/>
                </a:spcBef>
                <a:spcAft>
                  <a:spcPct val="0"/>
                </a:spcAft>
              </a:pPr>
              <a:endParaRPr lang="en-US" sz="3600" dirty="0">
                <a:solidFill>
                  <a:srgbClr val="EE4A00"/>
                </a:solidFill>
              </a:endParaRPr>
            </a:p>
          </p:txBody>
        </p:sp>
      </p:grpSp>
      <p:sp>
        <p:nvSpPr>
          <p:cNvPr id="857" name="TextBox 856"/>
          <p:cNvSpPr txBox="1"/>
          <p:nvPr/>
        </p:nvSpPr>
        <p:spPr>
          <a:xfrm>
            <a:off x="914400" y="191869"/>
            <a:ext cx="928459" cy="646331"/>
          </a:xfrm>
          <a:prstGeom prst="rect">
            <a:avLst/>
          </a:prstGeom>
          <a:noFill/>
          <a:effectLst>
            <a:outerShdw blurRad="50800" dist="50800" dir="2700000" algn="tl" rotWithShape="0">
              <a:prstClr val="black">
                <a:alpha val="70000"/>
              </a:prstClr>
            </a:outerShdw>
          </a:effectLst>
        </p:spPr>
        <p:txBody>
          <a:bodyPr wrap="none" rtlCol="0">
            <a:spAutoFit/>
          </a:bodyPr>
          <a:lstStyle/>
          <a:p>
            <a:r>
              <a:rPr lang="en-US" sz="3600" b="1" dirty="0">
                <a:ln w="22225">
                  <a:solidFill>
                    <a:schemeClr val="bg1">
                      <a:lumMod val="85000"/>
                    </a:schemeClr>
                  </a:solidFill>
                </a:ln>
                <a:solidFill>
                  <a:schemeClr val="bg1">
                    <a:lumMod val="50000"/>
                  </a:schemeClr>
                </a:solidFill>
                <a:latin typeface="Arial Black" pitchFamily="34" charset="0"/>
                <a:cs typeface="Arial" pitchFamily="34" charset="0"/>
              </a:rPr>
              <a:t>‘86</a:t>
            </a:r>
          </a:p>
        </p:txBody>
      </p:sp>
      <p:cxnSp>
        <p:nvCxnSpPr>
          <p:cNvPr id="829" name="Straight Arrow Connector 828"/>
          <p:cNvCxnSpPr/>
          <p:nvPr/>
        </p:nvCxnSpPr>
        <p:spPr>
          <a:xfrm rot="10800000" flipV="1">
            <a:off x="4502626" y="1757797"/>
            <a:ext cx="1677988" cy="1600200"/>
          </a:xfrm>
          <a:prstGeom prst="straightConnector1">
            <a:avLst/>
          </a:prstGeom>
          <a:ln w="38100">
            <a:solidFill>
              <a:srgbClr val="2CB22C"/>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39" name="Rectangle 838"/>
          <p:cNvSpPr/>
          <p:nvPr/>
        </p:nvSpPr>
        <p:spPr>
          <a:xfrm>
            <a:off x="4863152" y="2156220"/>
            <a:ext cx="533400" cy="584775"/>
          </a:xfrm>
          <a:prstGeom prst="rect">
            <a:avLst/>
          </a:prstGeom>
          <a:noFill/>
        </p:spPr>
        <p:txBody>
          <a:bodyPr wrap="square" lIns="91440" tIns="45720" rIns="91440" bIns="45720">
            <a:spAutoFit/>
            <a:scene3d>
              <a:camera prst="orthographicFront"/>
              <a:lightRig rig="flat" dir="tl">
                <a:rot lat="0" lon="0" rev="6600000"/>
              </a:lightRig>
            </a:scene3d>
            <a:sp3d extrusionH="12700" contourW="12700">
              <a:bevelT w="38100" h="25400"/>
              <a:contourClr>
                <a:srgbClr val="008000"/>
              </a:contourClr>
            </a:sp3d>
          </a:bodyPr>
          <a:lstStyle/>
          <a:p>
            <a:pPr algn="ctr">
              <a:lnSpc>
                <a:spcPct val="80000"/>
              </a:lnSpc>
            </a:pPr>
            <a:r>
              <a:rPr lang="en-US" sz="4000" b="1" dirty="0">
                <a:ln w="3175">
                  <a:noFill/>
                </a:ln>
                <a:gradFill>
                  <a:gsLst>
                    <a:gs pos="0">
                      <a:srgbClr val="30C230"/>
                    </a:gs>
                    <a:gs pos="75000">
                      <a:srgbClr val="2CB22C"/>
                    </a:gs>
                    <a:gs pos="100000">
                      <a:srgbClr val="2CB22C"/>
                    </a:gs>
                  </a:gsLst>
                  <a:lin ang="5400000" scaled="0"/>
                </a:gradFill>
                <a:effectLst>
                  <a:outerShdw blurRad="50800" dist="39000" dir="3600000" algn="tl">
                    <a:srgbClr val="000000">
                      <a:alpha val="38000"/>
                    </a:srgbClr>
                  </a:outerShdw>
                </a:effectLst>
                <a:latin typeface="Arial" pitchFamily="34" charset="0"/>
                <a:cs typeface="Arial" pitchFamily="34" charset="0"/>
              </a:rPr>
              <a:t>$</a:t>
            </a:r>
          </a:p>
        </p:txBody>
      </p:sp>
      <p:grpSp>
        <p:nvGrpSpPr>
          <p:cNvPr id="758" name="Group 852"/>
          <p:cNvGrpSpPr/>
          <p:nvPr/>
        </p:nvGrpSpPr>
        <p:grpSpPr>
          <a:xfrm>
            <a:off x="91440" y="1734458"/>
            <a:ext cx="1600200" cy="475342"/>
            <a:chOff x="654135" y="0"/>
            <a:chExt cx="2271278" cy="674688"/>
          </a:xfrm>
        </p:grpSpPr>
        <p:grpSp>
          <p:nvGrpSpPr>
            <p:cNvPr id="759" name="Group 40"/>
            <p:cNvGrpSpPr/>
            <p:nvPr/>
          </p:nvGrpSpPr>
          <p:grpSpPr>
            <a:xfrm>
              <a:off x="1143000" y="0"/>
              <a:ext cx="759023" cy="674688"/>
              <a:chOff x="4572000" y="990603"/>
              <a:chExt cx="759023" cy="674688"/>
            </a:xfrm>
          </p:grpSpPr>
          <p:grpSp>
            <p:nvGrpSpPr>
              <p:cNvPr id="760" name="Group 20"/>
              <p:cNvGrpSpPr>
                <a:grpSpLocks/>
              </p:cNvGrpSpPr>
              <p:nvPr/>
            </p:nvGrpSpPr>
            <p:grpSpPr bwMode="auto">
              <a:xfrm>
                <a:off x="4648200" y="990603"/>
                <a:ext cx="541338" cy="674688"/>
                <a:chOff x="2767" y="2204"/>
                <a:chExt cx="617" cy="768"/>
              </a:xfrm>
            </p:grpSpPr>
            <p:sp>
              <p:nvSpPr>
                <p:cNvPr id="255" name="Freeform 21"/>
                <p:cNvSpPr>
                  <a:spLocks/>
                </p:cNvSpPr>
                <p:nvPr/>
              </p:nvSpPr>
              <p:spPr bwMode="auto">
                <a:xfrm>
                  <a:off x="2767" y="2204"/>
                  <a:ext cx="616" cy="20"/>
                </a:xfrm>
                <a:custGeom>
                  <a:avLst/>
                  <a:gdLst/>
                  <a:ahLst/>
                  <a:cxnLst>
                    <a:cxn ang="0">
                      <a:pos x="0" y="96"/>
                    </a:cxn>
                    <a:cxn ang="0">
                      <a:pos x="384" y="0"/>
                    </a:cxn>
                    <a:cxn ang="0">
                      <a:pos x="2928" y="0"/>
                    </a:cxn>
                    <a:cxn ang="0">
                      <a:pos x="2592" y="96"/>
                    </a:cxn>
                    <a:cxn ang="0">
                      <a:pos x="0" y="96"/>
                    </a:cxn>
                  </a:cxnLst>
                  <a:rect l="0" t="0" r="r" b="b"/>
                  <a:pathLst>
                    <a:path w="2928" h="96">
                      <a:moveTo>
                        <a:pt x="0" y="96"/>
                      </a:moveTo>
                      <a:lnTo>
                        <a:pt x="384" y="0"/>
                      </a:lnTo>
                      <a:lnTo>
                        <a:pt x="2928" y="0"/>
                      </a:lnTo>
                      <a:lnTo>
                        <a:pt x="2592" y="96"/>
                      </a:lnTo>
                      <a:lnTo>
                        <a:pt x="0" y="96"/>
                      </a:lnTo>
                      <a:close/>
                    </a:path>
                  </a:pathLst>
                </a:custGeom>
                <a:pattFill prst="narHorz">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56" name="Rectangle 22"/>
                <p:cNvSpPr>
                  <a:spLocks noChangeArrowheads="1"/>
                </p:cNvSpPr>
                <p:nvPr/>
              </p:nvSpPr>
              <p:spPr bwMode="auto">
                <a:xfrm>
                  <a:off x="2768" y="2224"/>
                  <a:ext cx="546" cy="748"/>
                </a:xfrm>
                <a:prstGeom prst="rect">
                  <a:avLst/>
                </a:prstGeom>
                <a:gradFill rotWithShape="1">
                  <a:gsLst>
                    <a:gs pos="0">
                      <a:srgbClr val="4D4D4D">
                        <a:gamma/>
                        <a:shade val="46275"/>
                        <a:invGamma/>
                      </a:srgbClr>
                    </a:gs>
                    <a:gs pos="50000">
                      <a:srgbClr val="4D4D4D"/>
                    </a:gs>
                    <a:gs pos="100000">
                      <a:srgbClr val="4D4D4D">
                        <a:gamma/>
                        <a:shade val="46275"/>
                        <a:invGamma/>
                      </a:srgbClr>
                    </a:gs>
                  </a:gsLst>
                  <a:lin ang="2700000" scaled="1"/>
                </a:gradFill>
                <a:ln w="9525">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57" name="Freeform 23"/>
                <p:cNvSpPr>
                  <a:spLocks/>
                </p:cNvSpPr>
                <p:nvPr/>
              </p:nvSpPr>
              <p:spPr bwMode="auto">
                <a:xfrm>
                  <a:off x="3314" y="2204"/>
                  <a:ext cx="70" cy="768"/>
                </a:xfrm>
                <a:custGeom>
                  <a:avLst/>
                  <a:gdLst/>
                  <a:ahLst/>
                  <a:cxnLst>
                    <a:cxn ang="0">
                      <a:pos x="0" y="2112"/>
                    </a:cxn>
                    <a:cxn ang="0">
                      <a:pos x="192" y="2016"/>
                    </a:cxn>
                    <a:cxn ang="0">
                      <a:pos x="192" y="0"/>
                    </a:cxn>
                    <a:cxn ang="0">
                      <a:pos x="0" y="48"/>
                    </a:cxn>
                    <a:cxn ang="0">
                      <a:pos x="0" y="2112"/>
                    </a:cxn>
                  </a:cxnLst>
                  <a:rect l="0" t="0" r="r" b="b"/>
                  <a:pathLst>
                    <a:path w="192" h="2112">
                      <a:moveTo>
                        <a:pt x="0" y="2112"/>
                      </a:moveTo>
                      <a:lnTo>
                        <a:pt x="192" y="2016"/>
                      </a:lnTo>
                      <a:lnTo>
                        <a:pt x="192" y="0"/>
                      </a:lnTo>
                      <a:lnTo>
                        <a:pt x="0" y="48"/>
                      </a:lnTo>
                      <a:lnTo>
                        <a:pt x="0" y="2112"/>
                      </a:lnTo>
                      <a:close/>
                    </a:path>
                  </a:pathLst>
                </a:custGeom>
                <a:pattFill prst="narVert">
                  <a:fgClr>
                    <a:srgbClr val="C0C0C0"/>
                  </a:fgClr>
                  <a:bgClr>
                    <a:schemeClr val="bg1"/>
                  </a:bgClr>
                </a:pattFill>
                <a:ln w="9525">
                  <a:solidFill>
                    <a:schemeClr val="tx1"/>
                  </a:solid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254" name="TextBox 253"/>
              <p:cNvSpPr txBox="1"/>
              <p:nvPr/>
            </p:nvSpPr>
            <p:spPr>
              <a:xfrm>
                <a:off x="4572000" y="1143000"/>
                <a:ext cx="759023" cy="306575"/>
              </a:xfrm>
              <a:prstGeom prst="rect">
                <a:avLst/>
              </a:prstGeom>
              <a:noFill/>
            </p:spPr>
            <p:txBody>
              <a:bodyPr wrap="square" rtlCol="0">
                <a:spAutoFit/>
              </a:bodyPr>
              <a:lstStyle/>
              <a:p>
                <a:r>
                  <a:rPr lang="en-US" sz="1200" dirty="0">
                    <a:ln>
                      <a:solidFill>
                        <a:schemeClr val="tx1"/>
                      </a:solidFill>
                    </a:ln>
                    <a:solidFill>
                      <a:srgbClr val="FFFF66"/>
                    </a:solidFill>
                    <a:latin typeface="Arial Black" pitchFamily="34" charset="0"/>
                  </a:rPr>
                  <a:t>IRC</a:t>
                </a:r>
              </a:p>
            </p:txBody>
          </p:sp>
        </p:grpSp>
        <p:sp>
          <p:nvSpPr>
            <p:cNvPr id="252" name="TextBox 251"/>
            <p:cNvSpPr txBox="1"/>
            <p:nvPr/>
          </p:nvSpPr>
          <p:spPr>
            <a:xfrm>
              <a:off x="654135" y="108153"/>
              <a:ext cx="2271278" cy="371322"/>
            </a:xfrm>
            <a:prstGeom prst="rect">
              <a:avLst/>
            </a:prstGeom>
            <a:noFill/>
          </p:spPr>
          <p:txBody>
            <a:bodyPr wrap="square" rtlCol="0">
              <a:spAutoFit/>
            </a:bodyPr>
            <a:lstStyle/>
            <a:p>
              <a:pPr algn="r"/>
              <a:r>
                <a:rPr lang="en-US" sz="1100" b="1" dirty="0">
                  <a:latin typeface="Arial" pitchFamily="34" charset="0"/>
                  <a:cs typeface="Arial" pitchFamily="34" charset="0"/>
                </a:rPr>
                <a:t>Section 42</a:t>
              </a:r>
            </a:p>
          </p:txBody>
        </p:sp>
      </p:grpSp>
      <p:sp>
        <p:nvSpPr>
          <p:cNvPr id="259" name="TextBox 258"/>
          <p:cNvSpPr txBox="1"/>
          <p:nvPr/>
        </p:nvSpPr>
        <p:spPr>
          <a:xfrm>
            <a:off x="76200" y="2286000"/>
            <a:ext cx="4114800" cy="369332"/>
          </a:xfrm>
          <a:prstGeom prst="rect">
            <a:avLst/>
          </a:prstGeom>
          <a:noFill/>
        </p:spPr>
        <p:txBody>
          <a:bodyPr wrap="square" rtlCol="0">
            <a:spAutoFit/>
          </a:bodyPr>
          <a:lstStyle/>
          <a:p>
            <a:pPr algn="ctr"/>
            <a:r>
              <a:rPr lang="en-US" b="1" dirty="0">
                <a:solidFill>
                  <a:schemeClr val="accent1">
                    <a:lumMod val="75000"/>
                  </a:schemeClr>
                </a:solidFill>
                <a:latin typeface="Arial" pitchFamily="34" charset="0"/>
                <a:cs typeface="Arial" pitchFamily="34" charset="0"/>
              </a:rPr>
              <a:t>“Low-Income Housing Tax Credit”</a:t>
            </a:r>
          </a:p>
        </p:txBody>
      </p:sp>
      <p:grpSp>
        <p:nvGrpSpPr>
          <p:cNvPr id="761" name="Group 1346" hidden="1"/>
          <p:cNvGrpSpPr/>
          <p:nvPr/>
        </p:nvGrpSpPr>
        <p:grpSpPr>
          <a:xfrm>
            <a:off x="2590800" y="3327484"/>
            <a:ext cx="914400" cy="1177498"/>
            <a:chOff x="6477000" y="4572000"/>
            <a:chExt cx="914400" cy="1177498"/>
          </a:xfrm>
        </p:grpSpPr>
        <p:grpSp>
          <p:nvGrpSpPr>
            <p:cNvPr id="762" name="Group 260"/>
            <p:cNvGrpSpPr>
              <a:grpSpLocks/>
            </p:cNvGrpSpPr>
            <p:nvPr/>
          </p:nvGrpSpPr>
          <p:grpSpPr bwMode="auto">
            <a:xfrm>
              <a:off x="6703219" y="4572000"/>
              <a:ext cx="461962" cy="779488"/>
              <a:chOff x="4235" y="152"/>
              <a:chExt cx="387" cy="653"/>
            </a:xfrm>
          </p:grpSpPr>
          <p:grpSp>
            <p:nvGrpSpPr>
              <p:cNvPr id="763" name="Group 3"/>
              <p:cNvGrpSpPr>
                <a:grpSpLocks/>
              </p:cNvGrpSpPr>
              <p:nvPr/>
            </p:nvGrpSpPr>
            <p:grpSpPr bwMode="auto">
              <a:xfrm>
                <a:off x="4235" y="358"/>
                <a:ext cx="387" cy="447"/>
                <a:chOff x="4235" y="358"/>
                <a:chExt cx="387" cy="447"/>
              </a:xfrm>
            </p:grpSpPr>
            <p:sp>
              <p:nvSpPr>
                <p:cNvPr id="269" name="Oval 4"/>
                <p:cNvSpPr>
                  <a:spLocks noChangeArrowheads="1"/>
                </p:cNvSpPr>
                <p:nvPr/>
              </p:nvSpPr>
              <p:spPr bwMode="auto">
                <a:xfrm>
                  <a:off x="4235" y="358"/>
                  <a:ext cx="387" cy="447"/>
                </a:xfrm>
                <a:prstGeom prst="ellipse">
                  <a:avLst/>
                </a:prstGeom>
                <a:solidFill>
                  <a:srgbClr val="F0A30A"/>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70" name="Oval 5"/>
                <p:cNvSpPr>
                  <a:spLocks noChangeArrowheads="1"/>
                </p:cNvSpPr>
                <p:nvPr/>
              </p:nvSpPr>
              <p:spPr bwMode="auto">
                <a:xfrm>
                  <a:off x="4241" y="385"/>
                  <a:ext cx="351" cy="413"/>
                </a:xfrm>
                <a:prstGeom prst="ellipse">
                  <a:avLst/>
                </a:prstGeom>
                <a:solidFill>
                  <a:srgbClr val="FEB64C"/>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71" name="Oval 6"/>
                <p:cNvSpPr>
                  <a:spLocks noChangeArrowheads="1"/>
                </p:cNvSpPr>
                <p:nvPr/>
              </p:nvSpPr>
              <p:spPr bwMode="auto">
                <a:xfrm>
                  <a:off x="4247" y="419"/>
                  <a:ext cx="315" cy="379"/>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72" name="Freeform 7"/>
                <p:cNvSpPr>
                  <a:spLocks/>
                </p:cNvSpPr>
                <p:nvPr/>
              </p:nvSpPr>
              <p:spPr bwMode="auto">
                <a:xfrm>
                  <a:off x="4322" y="419"/>
                  <a:ext cx="162" cy="70"/>
                </a:xfrm>
                <a:custGeom>
                  <a:avLst/>
                  <a:gdLst/>
                  <a:ahLst/>
                  <a:cxnLst>
                    <a:cxn ang="0">
                      <a:pos x="241" y="24"/>
                    </a:cxn>
                    <a:cxn ang="0">
                      <a:pos x="95" y="75"/>
                    </a:cxn>
                    <a:cxn ang="0">
                      <a:pos x="0" y="228"/>
                    </a:cxn>
                    <a:cxn ang="0">
                      <a:pos x="372" y="250"/>
                    </a:cxn>
                    <a:cxn ang="0">
                      <a:pos x="569" y="221"/>
                    </a:cxn>
                    <a:cxn ang="0">
                      <a:pos x="715" y="228"/>
                    </a:cxn>
                    <a:cxn ang="0">
                      <a:pos x="686" y="221"/>
                    </a:cxn>
                    <a:cxn ang="0">
                      <a:pos x="635" y="192"/>
                    </a:cxn>
                    <a:cxn ang="0">
                      <a:pos x="511" y="97"/>
                    </a:cxn>
                    <a:cxn ang="0">
                      <a:pos x="394" y="90"/>
                    </a:cxn>
                    <a:cxn ang="0">
                      <a:pos x="241" y="24"/>
                    </a:cxn>
                  </a:cxnLst>
                  <a:rect l="0" t="0" r="r" b="b"/>
                  <a:pathLst>
                    <a:path w="725" h="257">
                      <a:moveTo>
                        <a:pt x="241" y="24"/>
                      </a:moveTo>
                      <a:cubicBezTo>
                        <a:pt x="166" y="0"/>
                        <a:pt x="152" y="45"/>
                        <a:pt x="95" y="75"/>
                      </a:cubicBezTo>
                      <a:cubicBezTo>
                        <a:pt x="59" y="132"/>
                        <a:pt x="24" y="163"/>
                        <a:pt x="0" y="228"/>
                      </a:cubicBezTo>
                      <a:cubicBezTo>
                        <a:pt x="122" y="257"/>
                        <a:pt x="252" y="212"/>
                        <a:pt x="372" y="250"/>
                      </a:cubicBezTo>
                      <a:cubicBezTo>
                        <a:pt x="445" y="245"/>
                        <a:pt x="500" y="234"/>
                        <a:pt x="569" y="221"/>
                      </a:cubicBezTo>
                      <a:cubicBezTo>
                        <a:pt x="618" y="223"/>
                        <a:pt x="666" y="228"/>
                        <a:pt x="715" y="228"/>
                      </a:cubicBezTo>
                      <a:cubicBezTo>
                        <a:pt x="725" y="228"/>
                        <a:pt x="695" y="225"/>
                        <a:pt x="686" y="221"/>
                      </a:cubicBezTo>
                      <a:cubicBezTo>
                        <a:pt x="601" y="178"/>
                        <a:pt x="700" y="213"/>
                        <a:pt x="635" y="192"/>
                      </a:cubicBezTo>
                      <a:cubicBezTo>
                        <a:pt x="609" y="166"/>
                        <a:pt x="544" y="102"/>
                        <a:pt x="511" y="97"/>
                      </a:cubicBezTo>
                      <a:cubicBezTo>
                        <a:pt x="472" y="91"/>
                        <a:pt x="433" y="92"/>
                        <a:pt x="394" y="90"/>
                      </a:cubicBezTo>
                      <a:cubicBezTo>
                        <a:pt x="338" y="52"/>
                        <a:pt x="308" y="35"/>
                        <a:pt x="241" y="24"/>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nvGrpSpPr>
                <p:cNvPr id="764" name="Group 8"/>
                <p:cNvGrpSpPr>
                  <a:grpSpLocks/>
                </p:cNvGrpSpPr>
                <p:nvPr/>
              </p:nvGrpSpPr>
              <p:grpSpPr bwMode="auto">
                <a:xfrm>
                  <a:off x="4356" y="373"/>
                  <a:ext cx="146" cy="238"/>
                  <a:chOff x="4376" y="2314"/>
                  <a:chExt cx="180" cy="294"/>
                </a:xfrm>
              </p:grpSpPr>
              <p:grpSp>
                <p:nvGrpSpPr>
                  <p:cNvPr id="765" name="Group 9"/>
                  <p:cNvGrpSpPr>
                    <a:grpSpLocks/>
                  </p:cNvGrpSpPr>
                  <p:nvPr/>
                </p:nvGrpSpPr>
                <p:grpSpPr bwMode="auto">
                  <a:xfrm>
                    <a:off x="4376" y="2314"/>
                    <a:ext cx="180" cy="69"/>
                    <a:chOff x="2544" y="2688"/>
                    <a:chExt cx="768" cy="336"/>
                  </a:xfrm>
                </p:grpSpPr>
                <p:sp>
                  <p:nvSpPr>
                    <p:cNvPr id="277" name="AutoShape 10"/>
                    <p:cNvSpPr>
                      <a:spLocks noChangeArrowheads="1"/>
                    </p:cNvSpPr>
                    <p:nvPr/>
                  </p:nvSpPr>
                  <p:spPr bwMode="auto">
                    <a:xfrm rot="10800000">
                      <a:off x="2928"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78" name="AutoShape 11"/>
                    <p:cNvSpPr>
                      <a:spLocks noChangeArrowheads="1"/>
                    </p:cNvSpPr>
                    <p:nvPr/>
                  </p:nvSpPr>
                  <p:spPr bwMode="auto">
                    <a:xfrm rot="10800000" flipH="1">
                      <a:off x="2544" y="2688"/>
                      <a:ext cx="384" cy="336"/>
                    </a:xfrm>
                    <a:prstGeom prst="rtTriangle">
                      <a:avLst/>
                    </a:prstGeom>
                    <a:solidFill>
                      <a:schemeClr val="bg1"/>
                    </a:solid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grpSp>
              <p:sp>
                <p:nvSpPr>
                  <p:cNvPr id="275" name="AutoShape 12"/>
                  <p:cNvSpPr>
                    <a:spLocks noChangeArrowheads="1"/>
                  </p:cNvSpPr>
                  <p:nvPr/>
                </p:nvSpPr>
                <p:spPr bwMode="auto">
                  <a:xfrm>
                    <a:off x="4418" y="2314"/>
                    <a:ext cx="96" cy="74"/>
                  </a:xfrm>
                  <a:prstGeom prst="diamond">
                    <a:avLst/>
                  </a:prstGeom>
                  <a:pattFill prst="openDmnd">
                    <a:fgClr>
                      <a:srgbClr val="E84655"/>
                    </a:fgClr>
                    <a:bgClr>
                      <a:srgbClr val="96D3F8"/>
                    </a:bgClr>
                  </a:pattFill>
                  <a:ln w="12700">
                    <a:solidFill>
                      <a:schemeClr val="tx1"/>
                    </a:solid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76" name="Freeform 13"/>
                  <p:cNvSpPr>
                    <a:spLocks/>
                  </p:cNvSpPr>
                  <p:nvPr/>
                </p:nvSpPr>
                <p:spPr bwMode="auto">
                  <a:xfrm>
                    <a:off x="4413" y="2378"/>
                    <a:ext cx="106" cy="230"/>
                  </a:xfrm>
                  <a:custGeom>
                    <a:avLst/>
                    <a:gdLst/>
                    <a:ahLst/>
                    <a:cxnLst>
                      <a:cxn ang="0">
                        <a:pos x="192" y="0"/>
                      </a:cxn>
                      <a:cxn ang="0">
                        <a:pos x="0" y="960"/>
                      </a:cxn>
                      <a:cxn ang="0">
                        <a:pos x="240" y="1296"/>
                      </a:cxn>
                      <a:cxn ang="0">
                        <a:pos x="480" y="960"/>
                      </a:cxn>
                      <a:cxn ang="0">
                        <a:pos x="288" y="0"/>
                      </a:cxn>
                      <a:cxn ang="0">
                        <a:pos x="192" y="0"/>
                      </a:cxn>
                    </a:cxnLst>
                    <a:rect l="0" t="0" r="r" b="b"/>
                    <a:pathLst>
                      <a:path w="480" h="1296">
                        <a:moveTo>
                          <a:pt x="192" y="0"/>
                        </a:moveTo>
                        <a:lnTo>
                          <a:pt x="0" y="960"/>
                        </a:lnTo>
                        <a:lnTo>
                          <a:pt x="240" y="1296"/>
                        </a:lnTo>
                        <a:lnTo>
                          <a:pt x="480" y="960"/>
                        </a:lnTo>
                        <a:lnTo>
                          <a:pt x="288" y="0"/>
                        </a:lnTo>
                        <a:lnTo>
                          <a:pt x="192" y="0"/>
                        </a:lnTo>
                        <a:close/>
                      </a:path>
                    </a:pathLst>
                  </a:custGeom>
                  <a:pattFill prst="openDmnd">
                    <a:fgClr>
                      <a:srgbClr val="E84655"/>
                    </a:fgClr>
                    <a:bgClr>
                      <a:srgbClr val="96D3F8"/>
                    </a:bgClr>
                  </a:pattFill>
                  <a:ln w="12700" cap="flat" cmpd="sng">
                    <a:solidFill>
                      <a:schemeClr val="tx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766" name="Group 14"/>
              <p:cNvGrpSpPr>
                <a:grpSpLocks/>
              </p:cNvGrpSpPr>
              <p:nvPr/>
            </p:nvGrpSpPr>
            <p:grpSpPr bwMode="auto">
              <a:xfrm>
                <a:off x="4329" y="152"/>
                <a:ext cx="206" cy="240"/>
                <a:chOff x="4329" y="152"/>
                <a:chExt cx="206" cy="240"/>
              </a:xfrm>
            </p:grpSpPr>
            <p:sp>
              <p:nvSpPr>
                <p:cNvPr id="265" name="Oval 15"/>
                <p:cNvSpPr>
                  <a:spLocks noChangeArrowheads="1"/>
                </p:cNvSpPr>
                <p:nvPr/>
              </p:nvSpPr>
              <p:spPr bwMode="auto">
                <a:xfrm>
                  <a:off x="4329" y="152"/>
                  <a:ext cx="206" cy="240"/>
                </a:xfrm>
                <a:prstGeom prst="ellipse">
                  <a:avLst/>
                </a:prstGeom>
                <a:solidFill>
                  <a:srgbClr val="F0A30A"/>
                </a:solidFill>
                <a:ln w="6350">
                  <a:solidFill>
                    <a:srgbClr val="D28D04"/>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66" name="Oval 16"/>
                <p:cNvSpPr>
                  <a:spLocks noChangeArrowheads="1"/>
                </p:cNvSpPr>
                <p:nvPr/>
              </p:nvSpPr>
              <p:spPr bwMode="auto">
                <a:xfrm>
                  <a:off x="4341" y="159"/>
                  <a:ext cx="169" cy="219"/>
                </a:xfrm>
                <a:prstGeom prst="ellipse">
                  <a:avLst/>
                </a:prstGeom>
                <a:solidFill>
                  <a:srgbClr val="FEB64C"/>
                </a:solidFill>
                <a:ln w="6350">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67" name="Oval 17"/>
                <p:cNvSpPr>
                  <a:spLocks noChangeArrowheads="1"/>
                </p:cNvSpPr>
                <p:nvPr/>
              </p:nvSpPr>
              <p:spPr bwMode="auto">
                <a:xfrm>
                  <a:off x="4353" y="172"/>
                  <a:ext cx="138" cy="200"/>
                </a:xfrm>
                <a:prstGeom prst="ellipse">
                  <a:avLst/>
                </a:prstGeom>
                <a:solidFill>
                  <a:srgbClr val="FEC572"/>
                </a:solidFill>
                <a:ln w="2857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268" name="Freeform 18"/>
                <p:cNvSpPr>
                  <a:spLocks/>
                </p:cNvSpPr>
                <p:nvPr/>
              </p:nvSpPr>
              <p:spPr bwMode="auto">
                <a:xfrm>
                  <a:off x="4377" y="196"/>
                  <a:ext cx="52" cy="66"/>
                </a:xfrm>
                <a:custGeom>
                  <a:avLst/>
                  <a:gdLst/>
                  <a:ahLst/>
                  <a:cxnLst>
                    <a:cxn ang="0">
                      <a:pos x="101" y="0"/>
                    </a:cxn>
                    <a:cxn ang="0">
                      <a:pos x="71" y="44"/>
                    </a:cxn>
                    <a:cxn ang="0">
                      <a:pos x="28" y="131"/>
                    </a:cxn>
                    <a:cxn ang="0">
                      <a:pos x="20" y="226"/>
                    </a:cxn>
                    <a:cxn ang="0">
                      <a:pos x="64" y="241"/>
                    </a:cxn>
                    <a:cxn ang="0">
                      <a:pos x="152" y="212"/>
                    </a:cxn>
                    <a:cxn ang="0">
                      <a:pos x="203" y="102"/>
                    </a:cxn>
                    <a:cxn ang="0">
                      <a:pos x="137" y="15"/>
                    </a:cxn>
                    <a:cxn ang="0">
                      <a:pos x="101" y="0"/>
                    </a:cxn>
                  </a:cxnLst>
                  <a:rect l="0" t="0" r="r" b="b"/>
                  <a:pathLst>
                    <a:path w="203" h="241">
                      <a:moveTo>
                        <a:pt x="101" y="0"/>
                      </a:moveTo>
                      <a:cubicBezTo>
                        <a:pt x="91" y="15"/>
                        <a:pt x="81" y="29"/>
                        <a:pt x="71" y="44"/>
                      </a:cubicBezTo>
                      <a:cubicBezTo>
                        <a:pt x="41" y="89"/>
                        <a:pt x="67" y="94"/>
                        <a:pt x="28" y="131"/>
                      </a:cubicBezTo>
                      <a:cubicBezTo>
                        <a:pt x="10" y="168"/>
                        <a:pt x="0" y="174"/>
                        <a:pt x="20" y="226"/>
                      </a:cubicBezTo>
                      <a:cubicBezTo>
                        <a:pt x="21" y="228"/>
                        <a:pt x="63" y="241"/>
                        <a:pt x="64" y="241"/>
                      </a:cubicBezTo>
                      <a:cubicBezTo>
                        <a:pt x="94" y="235"/>
                        <a:pt x="127" y="232"/>
                        <a:pt x="152" y="212"/>
                      </a:cubicBezTo>
                      <a:cubicBezTo>
                        <a:pt x="171" y="197"/>
                        <a:pt x="193" y="129"/>
                        <a:pt x="203" y="102"/>
                      </a:cubicBezTo>
                      <a:cubicBezTo>
                        <a:pt x="186" y="77"/>
                        <a:pt x="172" y="22"/>
                        <a:pt x="137" y="15"/>
                      </a:cubicBezTo>
                      <a:cubicBezTo>
                        <a:pt x="98" y="7"/>
                        <a:pt x="101" y="20"/>
                        <a:pt x="101" y="0"/>
                      </a:cubicBezTo>
                      <a:close/>
                    </a:path>
                  </a:pathLst>
                </a:custGeom>
                <a:solidFill>
                  <a:srgbClr val="FEDEB0"/>
                </a:solidFill>
                <a:ln w="28575"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US" dirty="0"/>
                </a:p>
              </p:txBody>
            </p:sp>
          </p:grpSp>
        </p:grpSp>
        <p:sp>
          <p:nvSpPr>
            <p:cNvPr id="262" name="TextBox 261"/>
            <p:cNvSpPr txBox="1"/>
            <p:nvPr/>
          </p:nvSpPr>
          <p:spPr>
            <a:xfrm>
              <a:off x="6477000" y="5334000"/>
              <a:ext cx="914400" cy="415498"/>
            </a:xfrm>
            <a:prstGeom prst="rect">
              <a:avLst/>
            </a:prstGeom>
            <a:noFill/>
          </p:spPr>
          <p:txBody>
            <a:bodyPr wrap="square" rtlCol="0">
              <a:spAutoFit/>
            </a:bodyPr>
            <a:lstStyle/>
            <a:p>
              <a:pPr algn="ctr"/>
              <a:r>
                <a:rPr lang="en-US" sz="1050" b="1" dirty="0">
                  <a:latin typeface="Arial" pitchFamily="34" charset="0"/>
                  <a:cs typeface="Arial" pitchFamily="34" charset="0"/>
                </a:rPr>
                <a:t>Developer/</a:t>
              </a:r>
              <a:br>
                <a:rPr lang="en-US" sz="1050" b="1" dirty="0">
                  <a:latin typeface="Arial" pitchFamily="34" charset="0"/>
                  <a:cs typeface="Arial" pitchFamily="34" charset="0"/>
                </a:rPr>
              </a:br>
              <a:r>
                <a:rPr lang="en-US" sz="1050" b="1" dirty="0">
                  <a:latin typeface="Arial" pitchFamily="34" charset="0"/>
                  <a:cs typeface="Arial" pitchFamily="34" charset="0"/>
                </a:rPr>
                <a:t>Owner</a:t>
              </a:r>
            </a:p>
          </p:txBody>
        </p:sp>
      </p:grpSp>
      <p:pic>
        <p:nvPicPr>
          <p:cNvPr id="279" name="Picture 278" descr="iStock_000005703089XSmall.jpg"/>
          <p:cNvPicPr>
            <a:picLocks noChangeAspect="1"/>
          </p:cNvPicPr>
          <p:nvPr/>
        </p:nvPicPr>
        <p:blipFill>
          <a:blip r:embed="rId10" cstate="print">
            <a:lum bright="20000" contrast="-20000"/>
          </a:blip>
          <a:srcRect l="7362" t="4914" b="11552"/>
          <a:stretch>
            <a:fillRect/>
          </a:stretch>
        </p:blipFill>
        <p:spPr>
          <a:xfrm>
            <a:off x="3886200" y="5105400"/>
            <a:ext cx="733237" cy="990600"/>
          </a:xfrm>
          <a:prstGeom prst="rect">
            <a:avLst/>
          </a:prstGeom>
          <a:ln w="12700">
            <a:solidFill>
              <a:schemeClr val="tx1">
                <a:lumMod val="85000"/>
                <a:lumOff val="15000"/>
              </a:schemeClr>
            </a:solidFill>
          </a:ln>
          <a:effectLst>
            <a:outerShdw blurRad="50800" dist="38100" dir="2700000" algn="tl" rotWithShape="0">
              <a:prstClr val="black">
                <a:alpha val="40000"/>
              </a:prstClr>
            </a:outerShdw>
          </a:effectLst>
        </p:spPr>
      </p:pic>
      <p:sp>
        <p:nvSpPr>
          <p:cNvPr id="281" name="Left Brace 280"/>
          <p:cNvSpPr/>
          <p:nvPr/>
        </p:nvSpPr>
        <p:spPr>
          <a:xfrm>
            <a:off x="5273040" y="777240"/>
            <a:ext cx="137160" cy="256032"/>
          </a:xfrm>
          <a:prstGeom prst="leftBrace">
            <a:avLst>
              <a:gd name="adj1" fmla="val 19444"/>
              <a:gd name="adj2" fmla="val 50000"/>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4" name="TextBox 283"/>
          <p:cNvSpPr txBox="1"/>
          <p:nvPr/>
        </p:nvSpPr>
        <p:spPr>
          <a:xfrm>
            <a:off x="4615157" y="317000"/>
            <a:ext cx="1424658" cy="400110"/>
          </a:xfrm>
          <a:prstGeom prst="rect">
            <a:avLst/>
          </a:prstGeom>
          <a:noFill/>
        </p:spPr>
        <p:txBody>
          <a:bodyPr wrap="square" rtlCol="0">
            <a:spAutoFit/>
          </a:bodyPr>
          <a:lstStyle/>
          <a:p>
            <a:r>
              <a:rPr lang="en-US" sz="2000" b="1" dirty="0">
                <a:latin typeface="Arial" pitchFamily="34" charset="0"/>
                <a:cs typeface="Arial" pitchFamily="34" charset="0"/>
              </a:rPr>
              <a:t>x 10 years</a:t>
            </a:r>
          </a:p>
        </p:txBody>
      </p:sp>
      <p:sp>
        <p:nvSpPr>
          <p:cNvPr id="184" name="TextBox 183"/>
          <p:cNvSpPr txBox="1"/>
          <p:nvPr/>
        </p:nvSpPr>
        <p:spPr>
          <a:xfrm>
            <a:off x="4687590" y="5191808"/>
            <a:ext cx="2577797" cy="738664"/>
          </a:xfrm>
          <a:prstGeom prst="rect">
            <a:avLst/>
          </a:prstGeom>
          <a:noFill/>
        </p:spPr>
        <p:txBody>
          <a:bodyPr wrap="square" rtlCol="0">
            <a:spAutoFit/>
          </a:bodyPr>
          <a:lstStyle/>
          <a:p>
            <a:pPr marL="174625" indent="-174625">
              <a:buFont typeface="Arial" pitchFamily="34" charset="0"/>
              <a:buChar char="•"/>
            </a:pPr>
            <a:r>
              <a:rPr lang="en-US" sz="1400" dirty="0">
                <a:latin typeface="Arial" pitchFamily="34" charset="0"/>
                <a:cs typeface="Arial" pitchFamily="34" charset="0"/>
              </a:rPr>
              <a:t>Income limits</a:t>
            </a:r>
            <a:endParaRPr lang="en-US" sz="1600" b="1" dirty="0">
              <a:latin typeface="Arial" pitchFamily="34" charset="0"/>
              <a:cs typeface="Arial" pitchFamily="34" charset="0"/>
            </a:endParaRPr>
          </a:p>
          <a:p>
            <a:pPr marL="174625" indent="-174625">
              <a:buFont typeface="Arial" pitchFamily="34" charset="0"/>
              <a:buChar char="•"/>
            </a:pPr>
            <a:r>
              <a:rPr lang="en-US" sz="1400" dirty="0">
                <a:latin typeface="Arial" pitchFamily="34" charset="0"/>
                <a:cs typeface="Arial" pitchFamily="34" charset="0"/>
              </a:rPr>
              <a:t>Rent limits</a:t>
            </a:r>
          </a:p>
          <a:p>
            <a:pPr marL="174625" indent="-174625">
              <a:buFont typeface="Arial" pitchFamily="34" charset="0"/>
              <a:buChar char="•"/>
            </a:pPr>
            <a:r>
              <a:rPr lang="en-US" sz="1400" dirty="0">
                <a:latin typeface="Arial" pitchFamily="34" charset="0"/>
                <a:cs typeface="Arial" pitchFamily="34" charset="0"/>
              </a:rPr>
              <a:t>Suitability for Occupancy</a:t>
            </a:r>
          </a:p>
        </p:txBody>
      </p:sp>
      <p:grpSp>
        <p:nvGrpSpPr>
          <p:cNvPr id="185" name="Frown"/>
          <p:cNvGrpSpPr/>
          <p:nvPr/>
        </p:nvGrpSpPr>
        <p:grpSpPr>
          <a:xfrm>
            <a:off x="3276600" y="5071872"/>
            <a:ext cx="640080" cy="594360"/>
            <a:chOff x="3276600" y="5105400"/>
            <a:chExt cx="612648" cy="566928"/>
          </a:xfrm>
          <a:effectLst>
            <a:outerShdw blurRad="50800" dist="38100" dir="2700000" algn="tl" rotWithShape="0">
              <a:prstClr val="black">
                <a:alpha val="40000"/>
              </a:prstClr>
            </a:outerShdw>
          </a:effectLst>
        </p:grpSpPr>
        <p:sp>
          <p:nvSpPr>
            <p:cNvPr id="186" name="Oval 32"/>
            <p:cNvSpPr>
              <a:spLocks noChangeArrowheads="1"/>
            </p:cNvSpPr>
            <p:nvPr/>
          </p:nvSpPr>
          <p:spPr bwMode="auto">
            <a:xfrm>
              <a:off x="3276600" y="5105400"/>
              <a:ext cx="612648" cy="566928"/>
            </a:xfrm>
            <a:prstGeom prst="ellipse">
              <a:avLst/>
            </a:prstGeom>
            <a:solidFill>
              <a:srgbClr val="FFFF00"/>
            </a:solid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nvGrpSpPr>
            <p:cNvPr id="187" name="Group 33"/>
            <p:cNvGrpSpPr>
              <a:grpSpLocks/>
            </p:cNvGrpSpPr>
            <p:nvPr/>
          </p:nvGrpSpPr>
          <p:grpSpPr bwMode="auto">
            <a:xfrm>
              <a:off x="3462794" y="5288055"/>
              <a:ext cx="240212" cy="105800"/>
              <a:chOff x="3824" y="2983"/>
              <a:chExt cx="507" cy="241"/>
            </a:xfrm>
          </p:grpSpPr>
          <p:sp>
            <p:nvSpPr>
              <p:cNvPr id="194" name="Oval 34"/>
              <p:cNvSpPr>
                <a:spLocks noChangeArrowheads="1"/>
              </p:cNvSpPr>
              <p:nvPr/>
            </p:nvSpPr>
            <p:spPr bwMode="auto">
              <a:xfrm>
                <a:off x="3824" y="2983"/>
                <a:ext cx="96" cy="241"/>
              </a:xfrm>
              <a:prstGeom prst="ellipse">
                <a:avLst/>
              </a:prstGeom>
              <a:solidFill>
                <a:schemeClr val="tx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95" name="Oval 35"/>
              <p:cNvSpPr>
                <a:spLocks noChangeArrowheads="1"/>
              </p:cNvSpPr>
              <p:nvPr/>
            </p:nvSpPr>
            <p:spPr bwMode="auto">
              <a:xfrm>
                <a:off x="4235" y="2983"/>
                <a:ext cx="96" cy="241"/>
              </a:xfrm>
              <a:prstGeom prst="ellipse">
                <a:avLst/>
              </a:prstGeom>
              <a:solidFill>
                <a:schemeClr val="tx1"/>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nvGrpSpPr>
            <p:cNvPr id="188" name="Group 36"/>
            <p:cNvGrpSpPr>
              <a:grpSpLocks/>
            </p:cNvGrpSpPr>
            <p:nvPr/>
          </p:nvGrpSpPr>
          <p:grpSpPr bwMode="auto">
            <a:xfrm rot="10800000">
              <a:off x="3394689" y="5475700"/>
              <a:ext cx="383536" cy="74858"/>
              <a:chOff x="384" y="1920"/>
              <a:chExt cx="1105" cy="336"/>
            </a:xfrm>
          </p:grpSpPr>
          <p:sp>
            <p:nvSpPr>
              <p:cNvPr id="192" name="Arc 37"/>
              <p:cNvSpPr>
                <a:spLocks/>
              </p:cNvSpPr>
              <p:nvPr/>
            </p:nvSpPr>
            <p:spPr bwMode="auto">
              <a:xfrm flipV="1">
                <a:off x="931" y="1920"/>
                <a:ext cx="558"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93" name="Arc 38"/>
              <p:cNvSpPr>
                <a:spLocks/>
              </p:cNvSpPr>
              <p:nvPr/>
            </p:nvSpPr>
            <p:spPr bwMode="auto">
              <a:xfrm flipH="1" flipV="1">
                <a:off x="384" y="1920"/>
                <a:ext cx="576"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nvGrpSpPr>
            <p:cNvPr id="189" name="Group 39"/>
            <p:cNvGrpSpPr>
              <a:grpSpLocks noChangeAspect="1"/>
            </p:cNvGrpSpPr>
            <p:nvPr/>
          </p:nvGrpSpPr>
          <p:grpSpPr bwMode="auto">
            <a:xfrm>
              <a:off x="3712620" y="5353933"/>
              <a:ext cx="81754" cy="134746"/>
              <a:chOff x="720" y="1209"/>
              <a:chExt cx="288" cy="519"/>
            </a:xfrm>
          </p:grpSpPr>
          <p:sp>
            <p:nvSpPr>
              <p:cNvPr id="190" name="AutoShape 40"/>
              <p:cNvSpPr>
                <a:spLocks noChangeAspect="1" noChangeArrowheads="1"/>
              </p:cNvSpPr>
              <p:nvPr/>
            </p:nvSpPr>
            <p:spPr bwMode="auto">
              <a:xfrm>
                <a:off x="725" y="1209"/>
                <a:ext cx="276" cy="334"/>
              </a:xfrm>
              <a:prstGeom prst="triangle">
                <a:avLst>
                  <a:gd name="adj" fmla="val 50000"/>
                </a:avLst>
              </a:prstGeom>
              <a:solidFill>
                <a:srgbClr val="FFFF00"/>
              </a:solidFill>
              <a:ln w="9525">
                <a:noFill/>
                <a:miter lim="800000"/>
                <a:headEnd/>
                <a:tailEnd/>
              </a:ln>
              <a:effectLst/>
            </p:spPr>
            <p:txBody>
              <a:bodyPr vert="horz" wrap="none" lIns="91440" tIns="45720" rIns="91440" bIns="45720" numCol="1" anchor="ctr" anchorCtr="0" compatLnSpc="1">
                <a:prstTxWarp prst="textNoShape">
                  <a:avLst/>
                </a:prstTxWarp>
              </a:bodyPr>
              <a:lstStyle/>
              <a:p>
                <a:endParaRPr lang="en-US" dirty="0"/>
              </a:p>
            </p:txBody>
          </p:sp>
          <p:sp>
            <p:nvSpPr>
              <p:cNvPr id="191" name="Oval 41"/>
              <p:cNvSpPr>
                <a:spLocks noChangeAspect="1" noChangeArrowheads="1"/>
              </p:cNvSpPr>
              <p:nvPr/>
            </p:nvSpPr>
            <p:spPr bwMode="auto">
              <a:xfrm>
                <a:off x="720" y="1440"/>
                <a:ext cx="288" cy="288"/>
              </a:xfrm>
              <a:prstGeom prst="ellipse">
                <a:avLst/>
              </a:prstGeom>
              <a:solidFill>
                <a:srgbClr val="FFFF00"/>
              </a:solidFill>
              <a:ln w="9525">
                <a:noFill/>
                <a:round/>
                <a:headEnd/>
                <a:tailEnd/>
              </a:ln>
              <a:effectLst/>
            </p:spPr>
            <p:txBody>
              <a:bodyPr vert="horz" wrap="none" lIns="91440" tIns="45720" rIns="91440" bIns="45720" numCol="1" anchor="ctr" anchorCtr="0" compatLnSpc="1">
                <a:prstTxWarp prst="textNoShape">
                  <a:avLst/>
                </a:prstTxWarp>
              </a:bodyPr>
              <a:lstStyle/>
              <a:p>
                <a:endParaRPr lang="en-US" dirty="0"/>
              </a:p>
            </p:txBody>
          </p:sp>
        </p:grpSp>
      </p:grpSp>
      <p:sp>
        <p:nvSpPr>
          <p:cNvPr id="1024" name="Rectangle 1023"/>
          <p:cNvSpPr/>
          <p:nvPr/>
        </p:nvSpPr>
        <p:spPr>
          <a:xfrm>
            <a:off x="3886200" y="5105400"/>
            <a:ext cx="731520" cy="990600"/>
          </a:xfrm>
          <a:prstGeom prst="rect">
            <a:avLst/>
          </a:prstGeom>
          <a:noFill/>
          <a:ln w="44450">
            <a:solidFill>
              <a:srgbClr val="FEE31A"/>
            </a:solidFill>
          </a:ln>
          <a:effectLst>
            <a:glow rad="88900">
              <a:srgbClr val="FEE31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8" name="Straight Arrow Connector 197"/>
          <p:cNvCxnSpPr/>
          <p:nvPr/>
        </p:nvCxnSpPr>
        <p:spPr>
          <a:xfrm rot="10800000" flipV="1">
            <a:off x="4603011" y="1844225"/>
            <a:ext cx="1677988" cy="1600200"/>
          </a:xfrm>
          <a:prstGeom prst="straightConnector1">
            <a:avLst/>
          </a:prstGeom>
          <a:ln w="381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00" name="TextBox 199"/>
          <p:cNvSpPr txBox="1"/>
          <p:nvPr/>
        </p:nvSpPr>
        <p:spPr>
          <a:xfrm>
            <a:off x="5506523" y="2531626"/>
            <a:ext cx="1727953" cy="523220"/>
          </a:xfrm>
          <a:prstGeom prst="rect">
            <a:avLst/>
          </a:prstGeom>
          <a:noFill/>
        </p:spPr>
        <p:txBody>
          <a:bodyPr wrap="square" rtlCol="0">
            <a:spAutoFit/>
          </a:bodyPr>
          <a:lstStyle/>
          <a:p>
            <a:pPr marL="174625" indent="-174625">
              <a:buFont typeface="Arial" pitchFamily="34" charset="0"/>
              <a:buChar char="•"/>
            </a:pPr>
            <a:r>
              <a:rPr lang="en-US" sz="1400" b="1" dirty="0">
                <a:latin typeface="Arial" pitchFamily="34" charset="0"/>
                <a:cs typeface="Arial" pitchFamily="34" charset="0"/>
              </a:rPr>
              <a:t>Partnership</a:t>
            </a:r>
            <a:endParaRPr lang="en-US" sz="1600" b="1" dirty="0">
              <a:latin typeface="Arial" pitchFamily="34" charset="0"/>
              <a:cs typeface="Arial" pitchFamily="34" charset="0"/>
            </a:endParaRPr>
          </a:p>
          <a:p>
            <a:pPr marL="174625" indent="-174625">
              <a:buFont typeface="Arial" pitchFamily="34" charset="0"/>
              <a:buChar char="•"/>
            </a:pPr>
            <a:r>
              <a:rPr lang="en-US" sz="1400" b="1" dirty="0">
                <a:latin typeface="Arial" pitchFamily="34" charset="0"/>
                <a:cs typeface="Arial" pitchFamily="34" charset="0"/>
              </a:rPr>
              <a:t>LLC</a:t>
            </a:r>
          </a:p>
        </p:txBody>
      </p:sp>
      <p:grpSp>
        <p:nvGrpSpPr>
          <p:cNvPr id="1025" name="Group 1024"/>
          <p:cNvGrpSpPr/>
          <p:nvPr/>
        </p:nvGrpSpPr>
        <p:grpSpPr>
          <a:xfrm>
            <a:off x="1635440" y="3872409"/>
            <a:ext cx="996320" cy="343989"/>
            <a:chOff x="603421" y="5632704"/>
            <a:chExt cx="996320" cy="343989"/>
          </a:xfrm>
        </p:grpSpPr>
        <p:sp>
          <p:nvSpPr>
            <p:cNvPr id="203" name="Rounded Rectangle 202"/>
            <p:cNvSpPr/>
            <p:nvPr/>
          </p:nvSpPr>
          <p:spPr>
            <a:xfrm>
              <a:off x="893460" y="5632704"/>
              <a:ext cx="416240" cy="45719"/>
            </a:xfrm>
            <a:prstGeom prst="roundRect">
              <a:avLst>
                <a:gd name="adj" fmla="val 5128"/>
              </a:avLst>
            </a:prstGeom>
            <a:solidFill>
              <a:srgbClr val="FF534F"/>
            </a:solidFill>
            <a:ln w="158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cxnSp>
          <p:nvCxnSpPr>
            <p:cNvPr id="205" name="Straight Connector 204"/>
            <p:cNvCxnSpPr/>
            <p:nvPr/>
          </p:nvCxnSpPr>
          <p:spPr>
            <a:xfrm>
              <a:off x="737371" y="5707964"/>
              <a:ext cx="728419" cy="108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 Box 140"/>
            <p:cNvSpPr txBox="1">
              <a:spLocks noChangeArrowheads="1"/>
            </p:cNvSpPr>
            <p:nvPr/>
          </p:nvSpPr>
          <p:spPr bwMode="auto">
            <a:xfrm>
              <a:off x="603421" y="5699694"/>
              <a:ext cx="996320" cy="276999"/>
            </a:xfrm>
            <a:prstGeom prst="rect">
              <a:avLst/>
            </a:prstGeom>
            <a:noFill/>
            <a:ln w="9525">
              <a:noFill/>
              <a:miter lim="800000"/>
              <a:headEnd/>
              <a:tailEnd/>
            </a:ln>
            <a:effectLst/>
          </p:spPr>
          <p:txBody>
            <a:bodyPr wrap="square">
              <a:spAutoFit/>
            </a:bodyPr>
            <a:lstStyle/>
            <a:p>
              <a:pPr algn="ctr"/>
              <a:r>
                <a:rPr lang="en-US" sz="1200" b="1" dirty="0">
                  <a:solidFill>
                    <a:srgbClr val="000000"/>
                  </a:solidFill>
                </a:rPr>
                <a:t>Tax Liability</a:t>
              </a:r>
              <a:endParaRPr lang="en-US" sz="1200" b="1" baseline="-25000" dirty="0">
                <a:solidFill>
                  <a:srgbClr val="000000"/>
                </a:solidFill>
              </a:endParaRPr>
            </a:p>
          </p:txBody>
        </p:sp>
      </p:grpSp>
      <p:sp>
        <p:nvSpPr>
          <p:cNvPr id="1029" name="Title 1028"/>
          <p:cNvSpPr>
            <a:spLocks noGrp="1"/>
          </p:cNvSpPr>
          <p:nvPr>
            <p:ph type="title" idx="4294967295"/>
          </p:nvPr>
        </p:nvSpPr>
        <p:spPr>
          <a:xfrm>
            <a:off x="914400" y="-1219200"/>
            <a:ext cx="8229600" cy="884237"/>
          </a:xfrm>
        </p:spPr>
        <p:txBody>
          <a:bodyPr/>
          <a:lstStyle/>
          <a:p>
            <a:r>
              <a:rPr lang="en-US" dirty="0"/>
              <a:t>Intro to LIHTC and Section 42</a:t>
            </a:r>
          </a:p>
        </p:txBody>
      </p:sp>
      <p:sp>
        <p:nvSpPr>
          <p:cNvPr id="207" name="Rounded Rectangle 206"/>
          <p:cNvSpPr/>
          <p:nvPr/>
        </p:nvSpPr>
        <p:spPr>
          <a:xfrm>
            <a:off x="7447549" y="2704031"/>
            <a:ext cx="457200" cy="1438630"/>
          </a:xfrm>
          <a:prstGeom prst="roundRect">
            <a:avLst>
              <a:gd name="adj" fmla="val 5128"/>
            </a:avLst>
          </a:prstGeom>
          <a:solidFill>
            <a:srgbClr val="3C8C3C"/>
          </a:solidFill>
          <a:ln w="15875">
            <a:solidFill>
              <a:srgbClr val="00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92" name="TextBox 291"/>
          <p:cNvSpPr txBox="1"/>
          <p:nvPr/>
        </p:nvSpPr>
        <p:spPr>
          <a:xfrm>
            <a:off x="-284263" y="-615819"/>
            <a:ext cx="3200400" cy="461665"/>
          </a:xfrm>
          <a:prstGeom prst="rect">
            <a:avLst/>
          </a:prstGeom>
          <a:noFill/>
        </p:spPr>
        <p:txBody>
          <a:bodyPr wrap="square" rtlCol="0">
            <a:spAutoFit/>
          </a:bodyPr>
          <a:lstStyle/>
          <a:p>
            <a:pPr algn="ctr"/>
            <a:r>
              <a:rPr lang="en-US" sz="2400" b="1" dirty="0">
                <a:solidFill>
                  <a:schemeClr val="accent1">
                    <a:lumMod val="75000"/>
                  </a:schemeClr>
                </a:solidFill>
                <a:latin typeface="Arial" pitchFamily="34" charset="0"/>
                <a:cs typeface="Arial" pitchFamily="34" charset="0"/>
              </a:rPr>
              <a:t>Basic Zoom (out)</a:t>
            </a:r>
          </a:p>
        </p:txBody>
      </p:sp>
      <p:sp>
        <p:nvSpPr>
          <p:cNvPr id="231" name="Rounded Rectangle 230"/>
          <p:cNvSpPr/>
          <p:nvPr/>
        </p:nvSpPr>
        <p:spPr>
          <a:xfrm>
            <a:off x="7447549" y="2538345"/>
            <a:ext cx="457200" cy="374706"/>
          </a:xfrm>
          <a:prstGeom prst="roundRect">
            <a:avLst>
              <a:gd name="adj" fmla="val 5128"/>
            </a:avLst>
          </a:prstGeom>
          <a:solidFill>
            <a:srgbClr val="3C8C3C"/>
          </a:solidFill>
          <a:ln w="15875">
            <a:solidFill>
              <a:srgbClr val="00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32" name="AutoShape 150"/>
          <p:cNvSpPr>
            <a:spLocks/>
          </p:cNvSpPr>
          <p:nvPr/>
        </p:nvSpPr>
        <p:spPr bwMode="auto">
          <a:xfrm flipH="1">
            <a:off x="7901398" y="2538344"/>
            <a:ext cx="190826" cy="374707"/>
          </a:xfrm>
          <a:prstGeom prst="leftBrace">
            <a:avLst>
              <a:gd name="adj1" fmla="val 28333"/>
              <a:gd name="adj2" fmla="val 46093"/>
            </a:avLst>
          </a:prstGeom>
          <a:noFill/>
          <a:ln w="19050">
            <a:solidFill>
              <a:schemeClr val="tx1"/>
            </a:solidFill>
            <a:round/>
            <a:headEnd/>
            <a:tailEnd/>
          </a:ln>
          <a:effectLst/>
        </p:spPr>
        <p:txBody>
          <a:bodyPr wrap="none" anchor="ctr"/>
          <a:lstStyle/>
          <a:p>
            <a:endParaRPr lang="en-US" dirty="0"/>
          </a:p>
        </p:txBody>
      </p:sp>
      <p:sp>
        <p:nvSpPr>
          <p:cNvPr id="233" name="Text Box 140"/>
          <p:cNvSpPr txBox="1">
            <a:spLocks noChangeArrowheads="1"/>
          </p:cNvSpPr>
          <p:nvPr/>
        </p:nvSpPr>
        <p:spPr bwMode="auto">
          <a:xfrm>
            <a:off x="8046720" y="2608169"/>
            <a:ext cx="808685" cy="255079"/>
          </a:xfrm>
          <a:prstGeom prst="rect">
            <a:avLst/>
          </a:prstGeom>
          <a:noFill/>
          <a:ln w="9525">
            <a:noFill/>
            <a:miter lim="800000"/>
            <a:headEnd/>
            <a:tailEnd/>
          </a:ln>
          <a:effectLst/>
        </p:spPr>
        <p:txBody>
          <a:bodyPr wrap="square">
            <a:spAutoFit/>
          </a:bodyPr>
          <a:lstStyle/>
          <a:p>
            <a:pPr>
              <a:lnSpc>
                <a:spcPct val="80000"/>
              </a:lnSpc>
            </a:pPr>
            <a:r>
              <a:rPr lang="en-US" sz="1200" b="1" dirty="0">
                <a:solidFill>
                  <a:schemeClr val="tx1">
                    <a:lumMod val="85000"/>
                    <a:lumOff val="15000"/>
                  </a:schemeClr>
                </a:solidFill>
                <a:latin typeface="Arial" pitchFamily="34" charset="0"/>
                <a:cs typeface="Arial" pitchFamily="34" charset="0"/>
              </a:rPr>
              <a:t>DEBT</a:t>
            </a:r>
            <a:endParaRPr lang="en-US" sz="1400" b="1" baseline="-25000" dirty="0">
              <a:solidFill>
                <a:schemeClr val="tx1">
                  <a:lumMod val="85000"/>
                  <a:lumOff val="15000"/>
                </a:schemeClr>
              </a:solidFill>
              <a:latin typeface="Arial" pitchFamily="34" charset="0"/>
              <a:cs typeface="Arial" pitchFamily="34" charset="0"/>
            </a:endParaRPr>
          </a:p>
        </p:txBody>
      </p:sp>
      <p:sp>
        <p:nvSpPr>
          <p:cNvPr id="234" name="Rounded Rectangle 233"/>
          <p:cNvSpPr/>
          <p:nvPr/>
        </p:nvSpPr>
        <p:spPr>
          <a:xfrm>
            <a:off x="7447549" y="2912978"/>
            <a:ext cx="457200" cy="1219436"/>
          </a:xfrm>
          <a:prstGeom prst="roundRect">
            <a:avLst>
              <a:gd name="adj" fmla="val 5128"/>
            </a:avLst>
          </a:prstGeom>
          <a:solidFill>
            <a:srgbClr val="58C553"/>
          </a:solidFill>
          <a:ln w="15875">
            <a:solidFill>
              <a:srgbClr val="0033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grpSp>
        <p:nvGrpSpPr>
          <p:cNvPr id="212" name="Group 332"/>
          <p:cNvGrpSpPr/>
          <p:nvPr/>
        </p:nvGrpSpPr>
        <p:grpSpPr>
          <a:xfrm>
            <a:off x="7048183" y="2538345"/>
            <a:ext cx="1262028" cy="1868859"/>
            <a:chOff x="4931586" y="2743200"/>
            <a:chExt cx="1262028" cy="1250698"/>
          </a:xfrm>
        </p:grpSpPr>
        <p:sp>
          <p:nvSpPr>
            <p:cNvPr id="213" name="Rounded Rectangle 212"/>
            <p:cNvSpPr/>
            <p:nvPr/>
          </p:nvSpPr>
          <p:spPr>
            <a:xfrm>
              <a:off x="5334000" y="2743200"/>
              <a:ext cx="457200" cy="1066800"/>
            </a:xfrm>
            <a:prstGeom prst="roundRect">
              <a:avLst>
                <a:gd name="adj" fmla="val 5128"/>
              </a:avLst>
            </a:prstGeom>
            <a:noFill/>
            <a:ln w="22225">
              <a:solidFill>
                <a:schemeClr val="tx1">
                  <a:lumMod val="75000"/>
                  <a:lumOff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latin typeface="Calibri"/>
              </a:endParaRPr>
            </a:p>
          </p:txBody>
        </p:sp>
        <p:sp>
          <p:nvSpPr>
            <p:cNvPr id="214" name="Text Box 140"/>
            <p:cNvSpPr txBox="1">
              <a:spLocks noChangeArrowheads="1"/>
            </p:cNvSpPr>
            <p:nvPr/>
          </p:nvSpPr>
          <p:spPr bwMode="auto">
            <a:xfrm>
              <a:off x="4931586" y="3845597"/>
              <a:ext cx="1262028" cy="148301"/>
            </a:xfrm>
            <a:prstGeom prst="rect">
              <a:avLst/>
            </a:prstGeom>
            <a:noFill/>
            <a:ln w="9525">
              <a:noFill/>
              <a:miter lim="800000"/>
              <a:headEnd/>
              <a:tailEnd/>
            </a:ln>
            <a:effectLst/>
          </p:spPr>
          <p:txBody>
            <a:bodyPr wrap="square">
              <a:spAutoFit/>
            </a:bodyPr>
            <a:lstStyle/>
            <a:p>
              <a:pPr algn="ctr">
                <a:lnSpc>
                  <a:spcPct val="80000"/>
                </a:lnSpc>
              </a:pPr>
              <a:r>
                <a:rPr lang="en-US" sz="1050" b="1" dirty="0">
                  <a:solidFill>
                    <a:srgbClr val="000000"/>
                  </a:solidFill>
                </a:rPr>
                <a:t>Total Project Costs</a:t>
              </a:r>
              <a:endParaRPr lang="en-US" sz="1100" b="1" baseline="-25000" dirty="0">
                <a:solidFill>
                  <a:srgbClr val="000000"/>
                </a:solidFill>
              </a:endParaRPr>
            </a:p>
          </p:txBody>
        </p:sp>
        <p:cxnSp>
          <p:nvCxnSpPr>
            <p:cNvPr id="215" name="Straight Connector 214"/>
            <p:cNvCxnSpPr/>
            <p:nvPr/>
          </p:nvCxnSpPr>
          <p:spPr>
            <a:xfrm>
              <a:off x="5181600" y="3813321"/>
              <a:ext cx="762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5" name="Group 336"/>
          <p:cNvGrpSpPr/>
          <p:nvPr/>
        </p:nvGrpSpPr>
        <p:grpSpPr>
          <a:xfrm>
            <a:off x="7901461" y="2912979"/>
            <a:ext cx="811407" cy="1192772"/>
            <a:chOff x="6197274" y="2269120"/>
            <a:chExt cx="624915" cy="659757"/>
          </a:xfrm>
        </p:grpSpPr>
        <p:sp>
          <p:nvSpPr>
            <p:cNvPr id="236" name="AutoShape 150"/>
            <p:cNvSpPr>
              <a:spLocks/>
            </p:cNvSpPr>
            <p:nvPr/>
          </p:nvSpPr>
          <p:spPr bwMode="auto">
            <a:xfrm flipH="1">
              <a:off x="6197274" y="2269120"/>
              <a:ext cx="147889" cy="659757"/>
            </a:xfrm>
            <a:prstGeom prst="leftBrace">
              <a:avLst>
                <a:gd name="adj1" fmla="val 28333"/>
                <a:gd name="adj2" fmla="val 46093"/>
              </a:avLst>
            </a:prstGeom>
            <a:noFill/>
            <a:ln w="19050">
              <a:solidFill>
                <a:schemeClr val="tx1"/>
              </a:solidFill>
              <a:round/>
              <a:headEnd/>
              <a:tailEnd/>
            </a:ln>
            <a:effectLst/>
          </p:spPr>
          <p:txBody>
            <a:bodyPr wrap="none" anchor="ctr"/>
            <a:lstStyle/>
            <a:p>
              <a:endParaRPr lang="en-US" dirty="0"/>
            </a:p>
          </p:txBody>
        </p:sp>
        <p:sp>
          <p:nvSpPr>
            <p:cNvPr id="237" name="Text Box 140"/>
            <p:cNvSpPr txBox="1">
              <a:spLocks noChangeArrowheads="1"/>
            </p:cNvSpPr>
            <p:nvPr/>
          </p:nvSpPr>
          <p:spPr bwMode="auto">
            <a:xfrm>
              <a:off x="6313469" y="2520153"/>
              <a:ext cx="508720" cy="195445"/>
            </a:xfrm>
            <a:prstGeom prst="rect">
              <a:avLst/>
            </a:prstGeom>
            <a:noFill/>
            <a:ln w="9525">
              <a:noFill/>
              <a:miter lim="800000"/>
              <a:headEnd/>
              <a:tailEnd/>
            </a:ln>
            <a:effectLst/>
          </p:spPr>
          <p:txBody>
            <a:bodyPr wrap="square">
              <a:spAutoFit/>
            </a:bodyPr>
            <a:lstStyle/>
            <a:p>
              <a:pPr>
                <a:lnSpc>
                  <a:spcPct val="80000"/>
                </a:lnSpc>
              </a:pPr>
              <a:r>
                <a:rPr lang="en-US" sz="1200" b="1" dirty="0">
                  <a:solidFill>
                    <a:schemeClr val="tx1">
                      <a:lumMod val="85000"/>
                      <a:lumOff val="15000"/>
                    </a:schemeClr>
                  </a:solidFill>
                  <a:latin typeface="Arial" pitchFamily="34" charset="0"/>
                  <a:cs typeface="Arial" pitchFamily="34" charset="0"/>
                </a:rPr>
                <a:t>Equity</a:t>
              </a:r>
              <a:endParaRPr lang="en-US" sz="1400" b="1" baseline="-25000" dirty="0">
                <a:solidFill>
                  <a:schemeClr val="tx1">
                    <a:lumMod val="85000"/>
                    <a:lumOff val="15000"/>
                  </a:schemeClr>
                </a:solidFill>
                <a:latin typeface="Arial" pitchFamily="34" charset="0"/>
                <a:cs typeface="Arial" pitchFamily="34" charset="0"/>
              </a:endParaRPr>
            </a:p>
          </p:txBody>
        </p:sp>
      </p:grpSp>
      <p:grpSp>
        <p:nvGrpSpPr>
          <p:cNvPr id="238" name="Group 101"/>
          <p:cNvGrpSpPr>
            <a:grpSpLocks/>
          </p:cNvGrpSpPr>
          <p:nvPr/>
        </p:nvGrpSpPr>
        <p:grpSpPr bwMode="auto">
          <a:xfrm>
            <a:off x="2286000" y="2924113"/>
            <a:ext cx="609600" cy="570433"/>
            <a:chOff x="1872" y="336"/>
            <a:chExt cx="1759" cy="1646"/>
          </a:xfrm>
          <a:effectLst>
            <a:outerShdw blurRad="50800" dist="38100" dir="2700000" algn="tl" rotWithShape="0">
              <a:prstClr val="black">
                <a:alpha val="40000"/>
              </a:prstClr>
            </a:outerShdw>
          </a:effectLst>
        </p:grpSpPr>
        <p:sp>
          <p:nvSpPr>
            <p:cNvPr id="239" name="Oval 102"/>
            <p:cNvSpPr>
              <a:spLocks noChangeArrowheads="1"/>
            </p:cNvSpPr>
            <p:nvPr/>
          </p:nvSpPr>
          <p:spPr bwMode="auto">
            <a:xfrm>
              <a:off x="1872" y="336"/>
              <a:ext cx="1759" cy="1646"/>
            </a:xfrm>
            <a:prstGeom prst="ellipse">
              <a:avLst/>
            </a:prstGeom>
            <a:solidFill>
              <a:srgbClr val="FFFF00"/>
            </a:solidFill>
            <a:ln w="15875">
              <a:solidFill>
                <a:schemeClr val="tx1"/>
              </a:solidFill>
              <a:round/>
              <a:headEnd/>
              <a:tailEnd/>
            </a:ln>
            <a:effectLst/>
          </p:spPr>
          <p:txBody>
            <a:bodyPr wrap="none" anchor="ctr"/>
            <a:lstStyle/>
            <a:p>
              <a:endParaRPr lang="en-US" dirty="0"/>
            </a:p>
          </p:txBody>
        </p:sp>
        <p:grpSp>
          <p:nvGrpSpPr>
            <p:cNvPr id="240" name="Group 103"/>
            <p:cNvGrpSpPr>
              <a:grpSpLocks/>
            </p:cNvGrpSpPr>
            <p:nvPr/>
          </p:nvGrpSpPr>
          <p:grpSpPr bwMode="auto">
            <a:xfrm>
              <a:off x="2411" y="865"/>
              <a:ext cx="697" cy="309"/>
              <a:chOff x="3824" y="2983"/>
              <a:chExt cx="507" cy="241"/>
            </a:xfrm>
          </p:grpSpPr>
          <p:sp>
            <p:nvSpPr>
              <p:cNvPr id="247" name="Oval 104"/>
              <p:cNvSpPr>
                <a:spLocks noChangeArrowheads="1"/>
              </p:cNvSpPr>
              <p:nvPr/>
            </p:nvSpPr>
            <p:spPr bwMode="auto">
              <a:xfrm>
                <a:off x="3824" y="2983"/>
                <a:ext cx="96" cy="241"/>
              </a:xfrm>
              <a:prstGeom prst="ellipse">
                <a:avLst/>
              </a:prstGeom>
              <a:solidFill>
                <a:schemeClr val="tx1"/>
              </a:solidFill>
              <a:ln w="9525">
                <a:noFill/>
                <a:round/>
                <a:headEnd/>
                <a:tailEnd/>
              </a:ln>
              <a:effectLst/>
            </p:spPr>
            <p:txBody>
              <a:bodyPr wrap="none" anchor="ctr"/>
              <a:lstStyle/>
              <a:p>
                <a:endParaRPr lang="en-US" dirty="0"/>
              </a:p>
            </p:txBody>
          </p:sp>
          <p:sp>
            <p:nvSpPr>
              <p:cNvPr id="248" name="Oval 105"/>
              <p:cNvSpPr>
                <a:spLocks noChangeArrowheads="1"/>
              </p:cNvSpPr>
              <p:nvPr/>
            </p:nvSpPr>
            <p:spPr bwMode="auto">
              <a:xfrm>
                <a:off x="4235" y="2983"/>
                <a:ext cx="96" cy="241"/>
              </a:xfrm>
              <a:prstGeom prst="ellipse">
                <a:avLst/>
              </a:prstGeom>
              <a:solidFill>
                <a:schemeClr val="tx1"/>
              </a:solidFill>
              <a:ln w="9525">
                <a:noFill/>
                <a:round/>
                <a:headEnd/>
                <a:tailEnd/>
              </a:ln>
              <a:effectLst/>
            </p:spPr>
            <p:txBody>
              <a:bodyPr wrap="none" anchor="ctr"/>
              <a:lstStyle/>
              <a:p>
                <a:endParaRPr lang="en-US" dirty="0"/>
              </a:p>
            </p:txBody>
          </p:sp>
        </p:grpSp>
        <p:grpSp>
          <p:nvGrpSpPr>
            <p:cNvPr id="244" name="Group 106"/>
            <p:cNvGrpSpPr>
              <a:grpSpLocks/>
            </p:cNvGrpSpPr>
            <p:nvPr/>
          </p:nvGrpSpPr>
          <p:grpSpPr bwMode="auto">
            <a:xfrm>
              <a:off x="2208" y="1344"/>
              <a:ext cx="1103" cy="384"/>
              <a:chOff x="384" y="1920"/>
              <a:chExt cx="1105" cy="336"/>
            </a:xfrm>
          </p:grpSpPr>
          <p:sp>
            <p:nvSpPr>
              <p:cNvPr id="245" name="Arc 107"/>
              <p:cNvSpPr>
                <a:spLocks/>
              </p:cNvSpPr>
              <p:nvPr/>
            </p:nvSpPr>
            <p:spPr bwMode="auto">
              <a:xfrm flipV="1">
                <a:off x="931" y="1920"/>
                <a:ext cx="558"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wrap="none" anchor="ctr"/>
              <a:lstStyle/>
              <a:p>
                <a:endParaRPr lang="en-US" dirty="0"/>
              </a:p>
            </p:txBody>
          </p:sp>
          <p:sp>
            <p:nvSpPr>
              <p:cNvPr id="246" name="Arc 108"/>
              <p:cNvSpPr>
                <a:spLocks/>
              </p:cNvSpPr>
              <p:nvPr/>
            </p:nvSpPr>
            <p:spPr bwMode="auto">
              <a:xfrm flipH="1" flipV="1">
                <a:off x="384" y="1920"/>
                <a:ext cx="576"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wrap="none" anchor="ctr"/>
              <a:lstStyle/>
              <a:p>
                <a:endParaRPr lang="en-US" dirty="0"/>
              </a:p>
            </p:txBody>
          </p:sp>
        </p:grpSp>
      </p:grpSp>
      <p:sp>
        <p:nvSpPr>
          <p:cNvPr id="296" name="Rounded Rectangle 295"/>
          <p:cNvSpPr/>
          <p:nvPr/>
        </p:nvSpPr>
        <p:spPr>
          <a:xfrm>
            <a:off x="7450597" y="2927680"/>
            <a:ext cx="457200" cy="1170936"/>
          </a:xfrm>
          <a:prstGeom prst="roundRect">
            <a:avLst>
              <a:gd name="adj" fmla="val 5128"/>
            </a:avLst>
          </a:prstGeom>
          <a:noFill/>
          <a:ln w="44450">
            <a:solidFill>
              <a:srgbClr val="FEE31A"/>
            </a:solidFill>
          </a:ln>
          <a:effectLst>
            <a:glow rad="88900">
              <a:srgbClr val="FEE31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Rounded Rectangle 248"/>
          <p:cNvSpPr/>
          <p:nvPr/>
        </p:nvSpPr>
        <p:spPr>
          <a:xfrm>
            <a:off x="5303520" y="685800"/>
            <a:ext cx="731520" cy="457200"/>
          </a:xfrm>
          <a:prstGeom prst="roundRect">
            <a:avLst>
              <a:gd name="adj" fmla="val 50000"/>
            </a:avLst>
          </a:prstGeom>
          <a:noFill/>
          <a:ln w="38100">
            <a:solidFill>
              <a:srgbClr val="FF99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0" name="Oval 249"/>
          <p:cNvSpPr/>
          <p:nvPr/>
        </p:nvSpPr>
        <p:spPr>
          <a:xfrm>
            <a:off x="4825052" y="2003379"/>
            <a:ext cx="609600" cy="762000"/>
          </a:xfrm>
          <a:prstGeom prst="ellipse">
            <a:avLst/>
          </a:prstGeom>
          <a:noFill/>
          <a:ln w="38100">
            <a:solidFill>
              <a:srgbClr val="3BCD3B"/>
            </a:solidFill>
          </a:ln>
          <a:effectLst>
            <a:glow rad="63500">
              <a:srgbClr val="33CC33">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1" name="Group 101"/>
          <p:cNvGrpSpPr>
            <a:grpSpLocks/>
          </p:cNvGrpSpPr>
          <p:nvPr/>
        </p:nvGrpSpPr>
        <p:grpSpPr bwMode="auto">
          <a:xfrm>
            <a:off x="3286318" y="5086502"/>
            <a:ext cx="609600" cy="570433"/>
            <a:chOff x="1872" y="336"/>
            <a:chExt cx="1759" cy="1646"/>
          </a:xfrm>
          <a:effectLst>
            <a:outerShdw blurRad="50800" dist="38100" dir="2700000" algn="tl" rotWithShape="0">
              <a:prstClr val="black">
                <a:alpha val="40000"/>
              </a:prstClr>
            </a:outerShdw>
          </a:effectLst>
        </p:grpSpPr>
        <p:sp>
          <p:nvSpPr>
            <p:cNvPr id="253" name="Oval 102"/>
            <p:cNvSpPr>
              <a:spLocks noChangeArrowheads="1"/>
            </p:cNvSpPr>
            <p:nvPr/>
          </p:nvSpPr>
          <p:spPr bwMode="auto">
            <a:xfrm>
              <a:off x="1872" y="336"/>
              <a:ext cx="1759" cy="1646"/>
            </a:xfrm>
            <a:prstGeom prst="ellipse">
              <a:avLst/>
            </a:prstGeom>
            <a:solidFill>
              <a:srgbClr val="FFFF00"/>
            </a:solidFill>
            <a:ln w="15875">
              <a:solidFill>
                <a:schemeClr val="tx1"/>
              </a:solidFill>
              <a:round/>
              <a:headEnd/>
              <a:tailEnd/>
            </a:ln>
            <a:effectLst/>
          </p:spPr>
          <p:txBody>
            <a:bodyPr wrap="none" anchor="ctr"/>
            <a:lstStyle/>
            <a:p>
              <a:endParaRPr lang="en-US" dirty="0"/>
            </a:p>
          </p:txBody>
        </p:sp>
        <p:grpSp>
          <p:nvGrpSpPr>
            <p:cNvPr id="258" name="Group 103"/>
            <p:cNvGrpSpPr>
              <a:grpSpLocks/>
            </p:cNvGrpSpPr>
            <p:nvPr/>
          </p:nvGrpSpPr>
          <p:grpSpPr bwMode="auto">
            <a:xfrm>
              <a:off x="2411" y="865"/>
              <a:ext cx="697" cy="309"/>
              <a:chOff x="3824" y="2983"/>
              <a:chExt cx="507" cy="241"/>
            </a:xfrm>
          </p:grpSpPr>
          <p:sp>
            <p:nvSpPr>
              <p:cNvPr id="264" name="Oval 104"/>
              <p:cNvSpPr>
                <a:spLocks noChangeArrowheads="1"/>
              </p:cNvSpPr>
              <p:nvPr/>
            </p:nvSpPr>
            <p:spPr bwMode="auto">
              <a:xfrm>
                <a:off x="3824" y="2983"/>
                <a:ext cx="96" cy="241"/>
              </a:xfrm>
              <a:prstGeom prst="ellipse">
                <a:avLst/>
              </a:prstGeom>
              <a:solidFill>
                <a:schemeClr val="tx1"/>
              </a:solidFill>
              <a:ln w="9525">
                <a:noFill/>
                <a:round/>
                <a:headEnd/>
                <a:tailEnd/>
              </a:ln>
              <a:effectLst/>
            </p:spPr>
            <p:txBody>
              <a:bodyPr wrap="none" anchor="ctr"/>
              <a:lstStyle/>
              <a:p>
                <a:endParaRPr lang="en-US" dirty="0"/>
              </a:p>
            </p:txBody>
          </p:sp>
          <p:sp>
            <p:nvSpPr>
              <p:cNvPr id="273" name="Oval 105"/>
              <p:cNvSpPr>
                <a:spLocks noChangeArrowheads="1"/>
              </p:cNvSpPr>
              <p:nvPr/>
            </p:nvSpPr>
            <p:spPr bwMode="auto">
              <a:xfrm>
                <a:off x="4235" y="2983"/>
                <a:ext cx="96" cy="241"/>
              </a:xfrm>
              <a:prstGeom prst="ellipse">
                <a:avLst/>
              </a:prstGeom>
              <a:solidFill>
                <a:schemeClr val="tx1"/>
              </a:solidFill>
              <a:ln w="9525">
                <a:noFill/>
                <a:round/>
                <a:headEnd/>
                <a:tailEnd/>
              </a:ln>
              <a:effectLst/>
            </p:spPr>
            <p:txBody>
              <a:bodyPr wrap="none" anchor="ctr"/>
              <a:lstStyle/>
              <a:p>
                <a:endParaRPr lang="en-US" dirty="0"/>
              </a:p>
            </p:txBody>
          </p:sp>
        </p:grpSp>
        <p:grpSp>
          <p:nvGrpSpPr>
            <p:cNvPr id="260" name="Group 106"/>
            <p:cNvGrpSpPr>
              <a:grpSpLocks/>
            </p:cNvGrpSpPr>
            <p:nvPr/>
          </p:nvGrpSpPr>
          <p:grpSpPr bwMode="auto">
            <a:xfrm>
              <a:off x="2208" y="1344"/>
              <a:ext cx="1103" cy="384"/>
              <a:chOff x="384" y="1920"/>
              <a:chExt cx="1105" cy="336"/>
            </a:xfrm>
          </p:grpSpPr>
          <p:sp>
            <p:nvSpPr>
              <p:cNvPr id="261" name="Arc 107"/>
              <p:cNvSpPr>
                <a:spLocks/>
              </p:cNvSpPr>
              <p:nvPr/>
            </p:nvSpPr>
            <p:spPr bwMode="auto">
              <a:xfrm flipV="1">
                <a:off x="931" y="1920"/>
                <a:ext cx="558"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wrap="none" anchor="ctr"/>
              <a:lstStyle/>
              <a:p>
                <a:endParaRPr lang="en-US" dirty="0"/>
              </a:p>
            </p:txBody>
          </p:sp>
          <p:sp>
            <p:nvSpPr>
              <p:cNvPr id="263" name="Arc 108"/>
              <p:cNvSpPr>
                <a:spLocks/>
              </p:cNvSpPr>
              <p:nvPr/>
            </p:nvSpPr>
            <p:spPr bwMode="auto">
              <a:xfrm flipH="1" flipV="1">
                <a:off x="384" y="1920"/>
                <a:ext cx="576" cy="336"/>
              </a:xfrm>
              <a:custGeom>
                <a:avLst/>
                <a:gdLst>
                  <a:gd name="G0" fmla="+- 1221 0 0"/>
                  <a:gd name="G1" fmla="+- 21600 0 0"/>
                  <a:gd name="G2" fmla="+- 21600 0 0"/>
                  <a:gd name="T0" fmla="*/ 0 w 22821"/>
                  <a:gd name="T1" fmla="*/ 35 h 21600"/>
                  <a:gd name="T2" fmla="*/ 22821 w 22821"/>
                  <a:gd name="T3" fmla="*/ 21600 h 21600"/>
                  <a:gd name="T4" fmla="*/ 1221 w 22821"/>
                  <a:gd name="T5" fmla="*/ 21600 h 21600"/>
                </a:gdLst>
                <a:ahLst/>
                <a:cxnLst>
                  <a:cxn ang="0">
                    <a:pos x="T0" y="T1"/>
                  </a:cxn>
                  <a:cxn ang="0">
                    <a:pos x="T2" y="T3"/>
                  </a:cxn>
                  <a:cxn ang="0">
                    <a:pos x="T4" y="T5"/>
                  </a:cxn>
                </a:cxnLst>
                <a:rect l="0" t="0" r="r" b="b"/>
                <a:pathLst>
                  <a:path w="22821" h="21600" fill="none" extrusionOk="0">
                    <a:moveTo>
                      <a:pt x="-1" y="34"/>
                    </a:moveTo>
                    <a:cubicBezTo>
                      <a:pt x="406" y="11"/>
                      <a:pt x="813" y="-1"/>
                      <a:pt x="1221" y="0"/>
                    </a:cubicBezTo>
                    <a:cubicBezTo>
                      <a:pt x="13150" y="0"/>
                      <a:pt x="22821" y="9670"/>
                      <a:pt x="22821" y="21600"/>
                    </a:cubicBezTo>
                  </a:path>
                  <a:path w="22821" h="21600" stroke="0" extrusionOk="0">
                    <a:moveTo>
                      <a:pt x="-1" y="34"/>
                    </a:moveTo>
                    <a:cubicBezTo>
                      <a:pt x="406" y="11"/>
                      <a:pt x="813" y="-1"/>
                      <a:pt x="1221" y="0"/>
                    </a:cubicBezTo>
                    <a:cubicBezTo>
                      <a:pt x="13150" y="0"/>
                      <a:pt x="22821" y="9670"/>
                      <a:pt x="22821" y="21600"/>
                    </a:cubicBezTo>
                    <a:lnTo>
                      <a:pt x="1221" y="21600"/>
                    </a:lnTo>
                    <a:close/>
                  </a:path>
                </a:pathLst>
              </a:custGeom>
              <a:noFill/>
              <a:ln w="15875">
                <a:solidFill>
                  <a:schemeClr val="tx1"/>
                </a:solidFill>
                <a:round/>
                <a:headEnd/>
                <a:tailEnd/>
              </a:ln>
              <a:effectLst/>
            </p:spPr>
            <p:txBody>
              <a:bodyPr wrap="none" anchor="ctr"/>
              <a:lstStyle/>
              <a:p>
                <a:endParaRPr lang="en-US" dirty="0"/>
              </a:p>
            </p:txBody>
          </p:sp>
        </p:grpSp>
      </p:grpSp>
      <p:sp>
        <p:nvSpPr>
          <p:cNvPr id="274" name="Rectangle 273"/>
          <p:cNvSpPr/>
          <p:nvPr/>
        </p:nvSpPr>
        <p:spPr>
          <a:xfrm>
            <a:off x="3173783" y="749426"/>
            <a:ext cx="2136776"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lnSpc>
                <a:spcPct val="80000"/>
              </a:lnSpc>
            </a:pPr>
            <a:r>
              <a:rPr lang="en-US" sz="20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 TAX CREDITS</a:t>
            </a:r>
          </a:p>
        </p:txBody>
      </p:sp>
      <p:sp>
        <p:nvSpPr>
          <p:cNvPr id="183" name="Rectangle 182"/>
          <p:cNvSpPr/>
          <p:nvPr/>
        </p:nvSpPr>
        <p:spPr>
          <a:xfrm>
            <a:off x="870324" y="3520799"/>
            <a:ext cx="1946389" cy="33855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lnSpc>
                <a:spcPct val="80000"/>
              </a:lnSpc>
            </a:pPr>
            <a:r>
              <a:rPr lang="en-US" sz="2000" b="1" dirty="0">
                <a:ln w="11430"/>
                <a:gradFill>
                  <a:gsLst>
                    <a:gs pos="0">
                      <a:srgbClr val="FA5F00"/>
                    </a:gs>
                    <a:gs pos="75000">
                      <a:srgbClr val="EA5B0C"/>
                    </a:gs>
                    <a:gs pos="100000">
                      <a:srgbClr val="F66900"/>
                    </a:gs>
                  </a:gsLst>
                  <a:lin ang="5400000"/>
                </a:gradFill>
                <a:effectLst>
                  <a:outerShdw blurRad="50800" dist="39000" dir="5460000" algn="tl">
                    <a:srgbClr val="000000">
                      <a:alpha val="38000"/>
                    </a:srgbClr>
                  </a:outerShdw>
                </a:effectLst>
                <a:latin typeface="Arial" pitchFamily="34" charset="0"/>
                <a:cs typeface="Arial" pitchFamily="34" charset="0"/>
              </a:rPr>
              <a:t> TAX CREDITS</a:t>
            </a:r>
          </a:p>
        </p:txBody>
      </p:sp>
      <p:sp>
        <p:nvSpPr>
          <p:cNvPr id="280" name="Question Mark"/>
          <p:cNvSpPr>
            <a:spLocks noChangeArrowheads="1" noChangeShapeType="1" noTextEdit="1"/>
          </p:cNvSpPr>
          <p:nvPr/>
        </p:nvSpPr>
        <p:spPr bwMode="auto">
          <a:xfrm>
            <a:off x="2115725" y="3001454"/>
            <a:ext cx="950149" cy="462489"/>
          </a:xfrm>
          <a:prstGeom prst="rect">
            <a:avLst/>
          </a:prstGeom>
        </p:spPr>
        <p:txBody>
          <a:bodyPr wrap="none" fromWordArt="1">
            <a:prstTxWarp prst="textPlain">
              <a:avLst>
                <a:gd name="adj" fmla="val 50000"/>
              </a:avLst>
            </a:prstTxWarp>
          </a:bodyPr>
          <a:lstStyle/>
          <a:p>
            <a:pPr algn="ctr" rtl="0"/>
            <a:r>
              <a:rPr lang="en-US" sz="3600" b="1" kern="10" spc="0" dirty="0">
                <a:ln w="22225">
                  <a:solidFill>
                    <a:schemeClr val="tx1">
                      <a:lumMod val="75000"/>
                      <a:lumOff val="25000"/>
                    </a:schemeClr>
                  </a:solidFill>
                  <a:round/>
                  <a:headEnd/>
                  <a:tailEnd/>
                </a:ln>
                <a:solidFill>
                  <a:schemeClr val="tx1">
                    <a:lumMod val="50000"/>
                    <a:lumOff val="50000"/>
                  </a:schemeClr>
                </a:solidFill>
                <a:effectLst>
                  <a:outerShdw blurRad="38100" dist="38100" dir="2700000" algn="tl">
                    <a:srgbClr val="000000">
                      <a:alpha val="43137"/>
                    </a:srgbClr>
                  </a:outerShdw>
                </a:effectLst>
                <a:latin typeface="Times New Roman"/>
                <a:cs typeface="Times New Roman"/>
              </a:rPr>
              <a:t>?</a:t>
            </a:r>
          </a:p>
        </p:txBody>
      </p:sp>
      <p:sp>
        <p:nvSpPr>
          <p:cNvPr id="160" name="Date Placeholder 159">
            <a:extLst>
              <a:ext uri="{FF2B5EF4-FFF2-40B4-BE49-F238E27FC236}">
                <a16:creationId xmlns:a16="http://schemas.microsoft.com/office/drawing/2014/main" id="{EA01022C-6541-7DC9-5E3C-FA0635EFFA3F}"/>
              </a:ext>
            </a:extLst>
          </p:cNvPr>
          <p:cNvSpPr>
            <a:spLocks noGrp="1"/>
          </p:cNvSpPr>
          <p:nvPr>
            <p:ph type="dt" sz="half" idx="2"/>
          </p:nvPr>
        </p:nvSpPr>
        <p:spPr/>
        <p:txBody>
          <a:bodyPr/>
          <a:lstStyle/>
          <a:p>
            <a:r>
              <a:rPr lang="en-US"/>
              <a:t>September 7, 2022</a:t>
            </a:r>
            <a:endParaRPr lang="en-US" dirty="0"/>
          </a:p>
        </p:txBody>
      </p:sp>
      <p:sp>
        <p:nvSpPr>
          <p:cNvPr id="161" name="Footer Placeholder 160">
            <a:extLst>
              <a:ext uri="{FF2B5EF4-FFF2-40B4-BE49-F238E27FC236}">
                <a16:creationId xmlns:a16="http://schemas.microsoft.com/office/drawing/2014/main" id="{682283E8-3105-E682-974A-5A142D55DA96}"/>
              </a:ext>
            </a:extLst>
          </p:cNvPr>
          <p:cNvSpPr>
            <a:spLocks noGrp="1"/>
          </p:cNvSpPr>
          <p:nvPr>
            <p:ph type="ftr" sz="quarter" idx="3"/>
          </p:nvPr>
        </p:nvSpPr>
        <p:spPr/>
        <p:txBody>
          <a:bodyPr/>
          <a:lstStyle/>
          <a:p>
            <a:r>
              <a:rPr lang="en-US"/>
              <a:t>www.novoco.com</a:t>
            </a:r>
            <a:endParaRPr lang="en-US" dirty="0"/>
          </a:p>
        </p:txBody>
      </p:sp>
    </p:spTree>
    <p:custDataLst>
      <p:tags r:id="rId1"/>
    </p:custDataLst>
    <p:extLst>
      <p:ext uri="{BB962C8B-B14F-4D97-AF65-F5344CB8AC3E}">
        <p14:creationId xmlns:p14="http://schemas.microsoft.com/office/powerpoint/2010/main" val="208879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59"/>
                                        </p:tgtEl>
                                        <p:attrNameLst>
                                          <p:attrName>style.visibility</p:attrName>
                                        </p:attrNameLst>
                                      </p:cBhvr>
                                      <p:to>
                                        <p:strVal val="visible"/>
                                      </p:to>
                                    </p:set>
                                    <p:anim calcmode="lin" valueType="num">
                                      <p:cBhvr>
                                        <p:cTn id="17" dur="700" fill="hold"/>
                                        <p:tgtEl>
                                          <p:spTgt spid="259"/>
                                        </p:tgtEl>
                                        <p:attrNameLst>
                                          <p:attrName>ppt_w</p:attrName>
                                        </p:attrNameLst>
                                      </p:cBhvr>
                                      <p:tavLst>
                                        <p:tav tm="0">
                                          <p:val>
                                            <p:strVal val="#ppt_w+.3"/>
                                          </p:val>
                                        </p:tav>
                                        <p:tav tm="100000">
                                          <p:val>
                                            <p:strVal val="#ppt_w"/>
                                          </p:val>
                                        </p:tav>
                                      </p:tavLst>
                                    </p:anim>
                                    <p:anim calcmode="lin" valueType="num">
                                      <p:cBhvr>
                                        <p:cTn id="18" dur="700" fill="hold"/>
                                        <p:tgtEl>
                                          <p:spTgt spid="259"/>
                                        </p:tgtEl>
                                        <p:attrNameLst>
                                          <p:attrName>ppt_h</p:attrName>
                                        </p:attrNameLst>
                                      </p:cBhvr>
                                      <p:tavLst>
                                        <p:tav tm="0">
                                          <p:val>
                                            <p:strVal val="#ppt_h"/>
                                          </p:val>
                                        </p:tav>
                                        <p:tav tm="100000">
                                          <p:val>
                                            <p:strVal val="#ppt_h"/>
                                          </p:val>
                                        </p:tav>
                                      </p:tavLst>
                                    </p:anim>
                                    <p:animEffect transition="in" filter="fade">
                                      <p:cBhvr>
                                        <p:cTn id="19" dur="700"/>
                                        <p:tgtEl>
                                          <p:spTgt spid="25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24"/>
                                        </p:tgtEl>
                                        <p:attrNameLst>
                                          <p:attrName>style.visibility</p:attrName>
                                        </p:attrNameLst>
                                      </p:cBhvr>
                                      <p:to>
                                        <p:strVal val="visible"/>
                                      </p:to>
                                    </p:set>
                                  </p:childTnLst>
                                </p:cTn>
                              </p:par>
                              <p:par>
                                <p:cTn id="24" presetID="1" presetClass="exit" presetSubtype="0" fill="hold" nodeType="withEffect">
                                  <p:stCondLst>
                                    <p:cond delay="0"/>
                                  </p:stCondLst>
                                  <p:childTnLst>
                                    <p:set>
                                      <p:cBhvr>
                                        <p:cTn id="25" dur="1" fill="hold">
                                          <p:stCondLst>
                                            <p:cond delay="0"/>
                                          </p:stCondLst>
                                        </p:cTn>
                                        <p:tgtEl>
                                          <p:spTgt spid="185"/>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84">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4">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84">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32" fill="hold" nodeType="clickEffect">
                                  <p:stCondLst>
                                    <p:cond delay="0"/>
                                  </p:stCondLst>
                                  <p:childTnLst>
                                    <p:set>
                                      <p:cBhvr>
                                        <p:cTn id="39" dur="1" fill="hold">
                                          <p:stCondLst>
                                            <p:cond delay="0"/>
                                          </p:stCondLst>
                                        </p:cTn>
                                        <p:tgtEl>
                                          <p:spTgt spid="251"/>
                                        </p:tgtEl>
                                        <p:attrNameLst>
                                          <p:attrName>style.visibility</p:attrName>
                                        </p:attrNameLst>
                                      </p:cBhvr>
                                      <p:to>
                                        <p:strVal val="visible"/>
                                      </p:to>
                                    </p:set>
                                    <p:anim calcmode="lin" valueType="num">
                                      <p:cBhvr>
                                        <p:cTn id="40" dur="500" fill="hold"/>
                                        <p:tgtEl>
                                          <p:spTgt spid="251"/>
                                        </p:tgtEl>
                                        <p:attrNameLst>
                                          <p:attrName>ppt_w</p:attrName>
                                        </p:attrNameLst>
                                      </p:cBhvr>
                                      <p:tavLst>
                                        <p:tav tm="0">
                                          <p:val>
                                            <p:strVal val="4*#ppt_w"/>
                                          </p:val>
                                        </p:tav>
                                        <p:tav tm="100000">
                                          <p:val>
                                            <p:strVal val="#ppt_w"/>
                                          </p:val>
                                        </p:tav>
                                      </p:tavLst>
                                    </p:anim>
                                    <p:anim calcmode="lin" valueType="num">
                                      <p:cBhvr>
                                        <p:cTn id="41" dur="500" fill="hold"/>
                                        <p:tgtEl>
                                          <p:spTgt spid="251"/>
                                        </p:tgtEl>
                                        <p:attrNameLst>
                                          <p:attrName>ppt_h</p:attrName>
                                        </p:attrNameLst>
                                      </p:cBhvr>
                                      <p:tavLst>
                                        <p:tav tm="0">
                                          <p:val>
                                            <p:strVal val="4*#ppt_h"/>
                                          </p:val>
                                        </p:tav>
                                        <p:tav tm="100000">
                                          <p:val>
                                            <p:strVal val="#ppt_h"/>
                                          </p:val>
                                        </p:tav>
                                      </p:tavLst>
                                    </p:anim>
                                  </p:childTnLst>
                                </p:cTn>
                              </p:par>
                              <p:par>
                                <p:cTn id="42" presetID="1" presetClass="exit" presetSubtype="0" fill="hold" grpId="1" nodeType="withEffect">
                                  <p:stCondLst>
                                    <p:cond delay="0"/>
                                  </p:stCondLst>
                                  <p:childTnLst>
                                    <p:set>
                                      <p:cBhvr>
                                        <p:cTn id="43" dur="1" fill="hold">
                                          <p:stCondLst>
                                            <p:cond delay="0"/>
                                          </p:stCondLst>
                                        </p:cTn>
                                        <p:tgtEl>
                                          <p:spTgt spid="102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grpId="0" nodeType="clickEffect">
                                  <p:stCondLst>
                                    <p:cond delay="0"/>
                                  </p:stCondLst>
                                  <p:childTnLst>
                                    <p:set>
                                      <p:cBhvr>
                                        <p:cTn id="47" dur="1" fill="hold">
                                          <p:stCondLst>
                                            <p:cond delay="0"/>
                                          </p:stCondLst>
                                        </p:cTn>
                                        <p:tgtEl>
                                          <p:spTgt spid="183"/>
                                        </p:tgtEl>
                                        <p:attrNameLst>
                                          <p:attrName>style.visibility</p:attrName>
                                        </p:attrNameLst>
                                      </p:cBhvr>
                                      <p:to>
                                        <p:strVal val="visible"/>
                                      </p:to>
                                    </p:set>
                                    <p:anim calcmode="lin" valueType="num">
                                      <p:cBhvr>
                                        <p:cTn id="48" dur="700" fill="hold"/>
                                        <p:tgtEl>
                                          <p:spTgt spid="183"/>
                                        </p:tgtEl>
                                        <p:attrNameLst>
                                          <p:attrName>ppt_w</p:attrName>
                                        </p:attrNameLst>
                                      </p:cBhvr>
                                      <p:tavLst>
                                        <p:tav tm="0">
                                          <p:val>
                                            <p:strVal val="#ppt_w+.3"/>
                                          </p:val>
                                        </p:tav>
                                        <p:tav tm="100000">
                                          <p:val>
                                            <p:strVal val="#ppt_w"/>
                                          </p:val>
                                        </p:tav>
                                      </p:tavLst>
                                    </p:anim>
                                    <p:anim calcmode="lin" valueType="num">
                                      <p:cBhvr>
                                        <p:cTn id="49" dur="700" fill="hold"/>
                                        <p:tgtEl>
                                          <p:spTgt spid="183"/>
                                        </p:tgtEl>
                                        <p:attrNameLst>
                                          <p:attrName>ppt_h</p:attrName>
                                        </p:attrNameLst>
                                      </p:cBhvr>
                                      <p:tavLst>
                                        <p:tav tm="0">
                                          <p:val>
                                            <p:strVal val="#ppt_h"/>
                                          </p:val>
                                        </p:tav>
                                        <p:tav tm="100000">
                                          <p:val>
                                            <p:strVal val="#ppt_h"/>
                                          </p:val>
                                        </p:tav>
                                      </p:tavLst>
                                    </p:anim>
                                    <p:animEffect transition="in" filter="fade">
                                      <p:cBhvr>
                                        <p:cTn id="50" dur="700"/>
                                        <p:tgtEl>
                                          <p:spTgt spid="18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46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6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4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73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0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9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42" presetClass="path" presetSubtype="0" accel="50000" decel="50000" fill="hold" grpId="1" nodeType="clickEffect">
                                  <p:stCondLst>
                                    <p:cond delay="0"/>
                                  </p:stCondLst>
                                  <p:childTnLst>
                                    <p:animMotion origin="layout" path="M -2.5E-6 -2.96296E-6 L 0.27309 -0.40416 " pathEditMode="relative" rAng="0" ptsTypes="AA">
                                      <p:cBhvr>
                                        <p:cTn id="86" dur="1000" fill="hold"/>
                                        <p:tgtEl>
                                          <p:spTgt spid="183"/>
                                        </p:tgtEl>
                                        <p:attrNameLst>
                                          <p:attrName>ppt_x</p:attrName>
                                          <p:attrName>ppt_y</p:attrName>
                                        </p:attrNameLst>
                                      </p:cBhvr>
                                      <p:rCtr x="13646" y="-20208"/>
                                    </p:animMotion>
                                  </p:childTnLst>
                                </p:cTn>
                              </p:par>
                            </p:childTnLst>
                          </p:cTn>
                        </p:par>
                        <p:par>
                          <p:cTn id="87" fill="hold">
                            <p:stCondLst>
                              <p:cond delay="1000"/>
                            </p:stCondLst>
                            <p:childTnLst>
                              <p:par>
                                <p:cTn id="88" presetID="1" presetClass="exit" presetSubtype="0" fill="hold" grpId="2" nodeType="afterEffect">
                                  <p:stCondLst>
                                    <p:cond delay="0"/>
                                  </p:stCondLst>
                                  <p:childTnLst>
                                    <p:set>
                                      <p:cBhvr>
                                        <p:cTn id="89" dur="1" fill="hold">
                                          <p:stCondLst>
                                            <p:cond delay="0"/>
                                          </p:stCondLst>
                                        </p:cTn>
                                        <p:tgtEl>
                                          <p:spTgt spid="183"/>
                                        </p:tgtEl>
                                        <p:attrNameLst>
                                          <p:attrName>style.visibility</p:attrName>
                                        </p:attrNameLst>
                                      </p:cBhvr>
                                      <p:to>
                                        <p:strVal val="hidden"/>
                                      </p:to>
                                    </p:set>
                                  </p:childTnLst>
                                </p:cTn>
                              </p:par>
                              <p:par>
                                <p:cTn id="90" presetID="1" presetClass="entr" presetSubtype="0" fill="hold" grpId="0" nodeType="withEffect">
                                  <p:stCondLst>
                                    <p:cond delay="0"/>
                                  </p:stCondLst>
                                  <p:childTnLst>
                                    <p:set>
                                      <p:cBhvr>
                                        <p:cTn id="91" dur="1" fill="hold">
                                          <p:stCondLst>
                                            <p:cond delay="0"/>
                                          </p:stCondLst>
                                        </p:cTn>
                                        <p:tgtEl>
                                          <p:spTgt spid="274"/>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grpId="0" nodeType="clickEffect">
                                  <p:stCondLst>
                                    <p:cond delay="0"/>
                                  </p:stCondLst>
                                  <p:childTnLst>
                                    <p:set>
                                      <p:cBhvr>
                                        <p:cTn id="95" dur="1" fill="hold">
                                          <p:stCondLst>
                                            <p:cond delay="0"/>
                                          </p:stCondLst>
                                        </p:cTn>
                                        <p:tgtEl>
                                          <p:spTgt spid="467"/>
                                        </p:tgtEl>
                                        <p:attrNameLst>
                                          <p:attrName>style.visibility</p:attrName>
                                        </p:attrNameLst>
                                      </p:cBhvr>
                                      <p:to>
                                        <p:strVal val="hidden"/>
                                      </p:to>
                                    </p:set>
                                  </p:childTnLst>
                                </p:cTn>
                              </p:par>
                              <p:par>
                                <p:cTn id="96" presetID="1" presetClass="entr" presetSubtype="0" fill="hold" grpId="0" nodeType="withEffect">
                                  <p:stCondLst>
                                    <p:cond delay="0"/>
                                  </p:stCondLst>
                                  <p:childTnLst>
                                    <p:set>
                                      <p:cBhvr>
                                        <p:cTn id="97" dur="1" fill="hold">
                                          <p:stCondLst>
                                            <p:cond delay="0"/>
                                          </p:stCondLst>
                                        </p:cTn>
                                        <p:tgtEl>
                                          <p:spTgt spid="281"/>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284"/>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nodeType="clickEffect">
                                  <p:stCondLst>
                                    <p:cond delay="0"/>
                                  </p:stCondLst>
                                  <p:childTnLst>
                                    <p:set>
                                      <p:cBhvr>
                                        <p:cTn id="103" dur="1" fill="hold">
                                          <p:stCondLst>
                                            <p:cond delay="0"/>
                                          </p:stCondLst>
                                        </p:cTn>
                                        <p:tgtEl>
                                          <p:spTgt spid="2"/>
                                        </p:tgtEl>
                                        <p:attrNameLst>
                                          <p:attrName>style.visibility</p:attrName>
                                        </p:attrNameLst>
                                      </p:cBhvr>
                                      <p:to>
                                        <p:strVal val="visible"/>
                                      </p:to>
                                    </p:set>
                                    <p:anim calcmode="lin" valueType="num">
                                      <p:cBhvr>
                                        <p:cTn id="104" dur="400" fill="hold"/>
                                        <p:tgtEl>
                                          <p:spTgt spid="2"/>
                                        </p:tgtEl>
                                        <p:attrNameLst>
                                          <p:attrName>ppt_w</p:attrName>
                                        </p:attrNameLst>
                                      </p:cBhvr>
                                      <p:tavLst>
                                        <p:tav tm="0">
                                          <p:val>
                                            <p:fltVal val="0"/>
                                          </p:val>
                                        </p:tav>
                                        <p:tav tm="100000">
                                          <p:val>
                                            <p:strVal val="#ppt_w"/>
                                          </p:val>
                                        </p:tav>
                                      </p:tavLst>
                                    </p:anim>
                                    <p:anim calcmode="lin" valueType="num">
                                      <p:cBhvr>
                                        <p:cTn id="105" dur="400" fill="hold"/>
                                        <p:tgtEl>
                                          <p:spTgt spid="2"/>
                                        </p:tgtEl>
                                        <p:attrNameLst>
                                          <p:attrName>ppt_h</p:attrName>
                                        </p:attrNameLst>
                                      </p:cBhvr>
                                      <p:tavLst>
                                        <p:tav tm="0">
                                          <p:val>
                                            <p:strVal val="#ppt_h"/>
                                          </p:val>
                                        </p:tav>
                                        <p:tav tm="100000">
                                          <p:val>
                                            <p:strVal val="#ppt_h"/>
                                          </p:val>
                                        </p:tav>
                                      </p:tavLst>
                                    </p:anim>
                                  </p:childTnLst>
                                </p:cTn>
                              </p:par>
                              <p:par>
                                <p:cTn id="106" presetID="1" presetClass="exit" presetSubtype="0" fill="hold" nodeType="withEffect">
                                  <p:stCondLst>
                                    <p:cond delay="0"/>
                                  </p:stCondLst>
                                  <p:childTnLst>
                                    <p:set>
                                      <p:cBhvr>
                                        <p:cTn id="107" dur="1" fill="hold">
                                          <p:stCondLst>
                                            <p:cond delay="0"/>
                                          </p:stCondLst>
                                        </p:cTn>
                                        <p:tgtEl>
                                          <p:spTgt spid="2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50" presetClass="entr" presetSubtype="0" decel="100000" fill="hold" grpId="0" nodeType="clickEffect">
                                  <p:stCondLst>
                                    <p:cond delay="0"/>
                                  </p:stCondLst>
                                  <p:childTnLst>
                                    <p:set>
                                      <p:cBhvr>
                                        <p:cTn id="111" dur="1" fill="hold">
                                          <p:stCondLst>
                                            <p:cond delay="0"/>
                                          </p:stCondLst>
                                        </p:cTn>
                                        <p:tgtEl>
                                          <p:spTgt spid="280"/>
                                        </p:tgtEl>
                                        <p:attrNameLst>
                                          <p:attrName>style.visibility</p:attrName>
                                        </p:attrNameLst>
                                      </p:cBhvr>
                                      <p:to>
                                        <p:strVal val="visible"/>
                                      </p:to>
                                    </p:set>
                                    <p:anim calcmode="lin" valueType="num">
                                      <p:cBhvr>
                                        <p:cTn id="112" dur="500" fill="hold"/>
                                        <p:tgtEl>
                                          <p:spTgt spid="280"/>
                                        </p:tgtEl>
                                        <p:attrNameLst>
                                          <p:attrName>ppt_w</p:attrName>
                                        </p:attrNameLst>
                                      </p:cBhvr>
                                      <p:tavLst>
                                        <p:tav tm="0">
                                          <p:val>
                                            <p:strVal val="#ppt_w+.3"/>
                                          </p:val>
                                        </p:tav>
                                        <p:tav tm="100000">
                                          <p:val>
                                            <p:strVal val="#ppt_w"/>
                                          </p:val>
                                        </p:tav>
                                      </p:tavLst>
                                    </p:anim>
                                    <p:anim calcmode="lin" valueType="num">
                                      <p:cBhvr>
                                        <p:cTn id="113" dur="500" fill="hold"/>
                                        <p:tgtEl>
                                          <p:spTgt spid="280"/>
                                        </p:tgtEl>
                                        <p:attrNameLst>
                                          <p:attrName>ppt_h</p:attrName>
                                        </p:attrNameLst>
                                      </p:cBhvr>
                                      <p:tavLst>
                                        <p:tav tm="0">
                                          <p:val>
                                            <p:strVal val="#ppt_h"/>
                                          </p:val>
                                        </p:tav>
                                        <p:tav tm="100000">
                                          <p:val>
                                            <p:strVal val="#ppt_h"/>
                                          </p:val>
                                        </p:tav>
                                      </p:tavLst>
                                    </p:anim>
                                    <p:animEffect transition="in" filter="fade">
                                      <p:cBhvr>
                                        <p:cTn id="114" dur="500"/>
                                        <p:tgtEl>
                                          <p:spTgt spid="280"/>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1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829"/>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3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34"/>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35"/>
                                        </p:tgtEl>
                                        <p:attrNameLst>
                                          <p:attrName>style.visibility</p:attrName>
                                        </p:attrNameLst>
                                      </p:cBhvr>
                                      <p:to>
                                        <p:strVal val="visible"/>
                                      </p:to>
                                    </p:set>
                                  </p:childTnLst>
                                </p:cTn>
                              </p:par>
                              <p:par>
                                <p:cTn id="129" presetID="1" presetClass="exit" presetSubtype="0" fill="hold" nodeType="withEffect">
                                  <p:stCondLst>
                                    <p:cond delay="0"/>
                                  </p:stCondLst>
                                  <p:childTnLst>
                                    <p:set>
                                      <p:cBhvr>
                                        <p:cTn id="130" dur="1" fill="hold">
                                          <p:stCondLst>
                                            <p:cond delay="0"/>
                                          </p:stCondLst>
                                        </p:cTn>
                                        <p:tgtEl>
                                          <p:spTgt spid="289"/>
                                        </p:tgtEl>
                                        <p:attrNameLst>
                                          <p:attrName>style.visibility</p:attrName>
                                        </p:attrNameLst>
                                      </p:cBhvr>
                                      <p:to>
                                        <p:strVal val="hidden"/>
                                      </p:to>
                                    </p:set>
                                  </p:childTnLst>
                                </p:cTn>
                              </p:par>
                              <p:par>
                                <p:cTn id="131" presetID="1" presetClass="exit" presetSubtype="0" fill="hold" grpId="0" nodeType="withEffect">
                                  <p:stCondLst>
                                    <p:cond delay="0"/>
                                  </p:stCondLst>
                                  <p:childTnLst>
                                    <p:set>
                                      <p:cBhvr>
                                        <p:cTn id="132" dur="1" fill="hold">
                                          <p:stCondLst>
                                            <p:cond delay="0"/>
                                          </p:stCondLst>
                                        </p:cTn>
                                        <p:tgtEl>
                                          <p:spTgt spid="207"/>
                                        </p:tgtEl>
                                        <p:attrNameLst>
                                          <p:attrName>style.visibility</p:attrName>
                                        </p:attrNameLst>
                                      </p:cBhvr>
                                      <p:to>
                                        <p:strVal val="hidden"/>
                                      </p:to>
                                    </p:set>
                                  </p:childTnLst>
                                </p:cTn>
                              </p:par>
                              <p:par>
                                <p:cTn id="133" presetID="1" presetClass="entr" presetSubtype="0" fill="hold" grpId="0" nodeType="withEffect">
                                  <p:stCondLst>
                                    <p:cond delay="0"/>
                                  </p:stCondLst>
                                  <p:childTnLst>
                                    <p:set>
                                      <p:cBhvr>
                                        <p:cTn id="134" dur="1" fill="hold">
                                          <p:stCondLst>
                                            <p:cond delay="0"/>
                                          </p:stCondLst>
                                        </p:cTn>
                                        <p:tgtEl>
                                          <p:spTgt spid="23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3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31"/>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23" presetClass="entr" presetSubtype="32" fill="hold" nodeType="clickEffect">
                                  <p:stCondLst>
                                    <p:cond delay="0"/>
                                  </p:stCondLst>
                                  <p:childTnLst>
                                    <p:set>
                                      <p:cBhvr>
                                        <p:cTn id="142" dur="1" fill="hold">
                                          <p:stCondLst>
                                            <p:cond delay="0"/>
                                          </p:stCondLst>
                                        </p:cTn>
                                        <p:tgtEl>
                                          <p:spTgt spid="238"/>
                                        </p:tgtEl>
                                        <p:attrNameLst>
                                          <p:attrName>style.visibility</p:attrName>
                                        </p:attrNameLst>
                                      </p:cBhvr>
                                      <p:to>
                                        <p:strVal val="visible"/>
                                      </p:to>
                                    </p:set>
                                    <p:anim calcmode="lin" valueType="num">
                                      <p:cBhvr>
                                        <p:cTn id="143" dur="500" fill="hold"/>
                                        <p:tgtEl>
                                          <p:spTgt spid="238"/>
                                        </p:tgtEl>
                                        <p:attrNameLst>
                                          <p:attrName>ppt_w</p:attrName>
                                        </p:attrNameLst>
                                      </p:cBhvr>
                                      <p:tavLst>
                                        <p:tav tm="0">
                                          <p:val>
                                            <p:strVal val="4*#ppt_w"/>
                                          </p:val>
                                        </p:tav>
                                        <p:tav tm="100000">
                                          <p:val>
                                            <p:strVal val="#ppt_w"/>
                                          </p:val>
                                        </p:tav>
                                      </p:tavLst>
                                    </p:anim>
                                    <p:anim calcmode="lin" valueType="num">
                                      <p:cBhvr>
                                        <p:cTn id="144" dur="500" fill="hold"/>
                                        <p:tgtEl>
                                          <p:spTgt spid="238"/>
                                        </p:tgtEl>
                                        <p:attrNameLst>
                                          <p:attrName>ppt_h</p:attrName>
                                        </p:attrNameLst>
                                      </p:cBhvr>
                                      <p:tavLst>
                                        <p:tav tm="0">
                                          <p:val>
                                            <p:strVal val="4*#ppt_h"/>
                                          </p:val>
                                        </p:tav>
                                        <p:tav tm="100000">
                                          <p:val>
                                            <p:strVal val="#ppt_h"/>
                                          </p:val>
                                        </p:tav>
                                      </p:tavLst>
                                    </p:anim>
                                  </p:childTnLst>
                                </p:cTn>
                              </p:par>
                              <p:par>
                                <p:cTn id="145" presetID="23" presetClass="entr" presetSubtype="32" fill="hold" grpId="0" nodeType="withEffect">
                                  <p:stCondLst>
                                    <p:cond delay="0"/>
                                  </p:stCondLst>
                                  <p:childTnLst>
                                    <p:set>
                                      <p:cBhvr>
                                        <p:cTn id="146" dur="1" fill="hold">
                                          <p:stCondLst>
                                            <p:cond delay="0"/>
                                          </p:stCondLst>
                                        </p:cTn>
                                        <p:tgtEl>
                                          <p:spTgt spid="296"/>
                                        </p:tgtEl>
                                        <p:attrNameLst>
                                          <p:attrName>style.visibility</p:attrName>
                                        </p:attrNameLst>
                                      </p:cBhvr>
                                      <p:to>
                                        <p:strVal val="visible"/>
                                      </p:to>
                                    </p:set>
                                    <p:anim calcmode="lin" valueType="num">
                                      <p:cBhvr>
                                        <p:cTn id="147" dur="500" fill="hold"/>
                                        <p:tgtEl>
                                          <p:spTgt spid="296"/>
                                        </p:tgtEl>
                                        <p:attrNameLst>
                                          <p:attrName>ppt_w</p:attrName>
                                        </p:attrNameLst>
                                      </p:cBhvr>
                                      <p:tavLst>
                                        <p:tav tm="0">
                                          <p:val>
                                            <p:strVal val="4*#ppt_w"/>
                                          </p:val>
                                        </p:tav>
                                        <p:tav tm="100000">
                                          <p:val>
                                            <p:strVal val="#ppt_w"/>
                                          </p:val>
                                        </p:tav>
                                      </p:tavLst>
                                    </p:anim>
                                    <p:anim calcmode="lin" valueType="num">
                                      <p:cBhvr>
                                        <p:cTn id="148" dur="500" fill="hold"/>
                                        <p:tgtEl>
                                          <p:spTgt spid="296"/>
                                        </p:tgtEl>
                                        <p:attrNameLst>
                                          <p:attrName>ppt_h</p:attrName>
                                        </p:attrNameLst>
                                      </p:cBhvr>
                                      <p:tavLst>
                                        <p:tav tm="0">
                                          <p:val>
                                            <p:strVal val="4*#ppt_h"/>
                                          </p:val>
                                        </p:tav>
                                        <p:tav tm="100000">
                                          <p:val>
                                            <p:strVal val="#ppt_h"/>
                                          </p:val>
                                        </p:tav>
                                      </p:tavLst>
                                    </p:anim>
                                  </p:childTnLst>
                                </p:cTn>
                              </p:par>
                              <p:par>
                                <p:cTn id="149" presetID="1" presetClass="exit" presetSubtype="0" fill="hold" grpId="1" nodeType="withEffect">
                                  <p:stCondLst>
                                    <p:cond delay="0"/>
                                  </p:stCondLst>
                                  <p:childTnLst>
                                    <p:set>
                                      <p:cBhvr>
                                        <p:cTn id="150" dur="1" fill="hold">
                                          <p:stCondLst>
                                            <p:cond delay="0"/>
                                          </p:stCondLst>
                                        </p:cTn>
                                        <p:tgtEl>
                                          <p:spTgt spid="280"/>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249"/>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animBg="1"/>
      <p:bldP spid="466" grpId="0" animBg="1"/>
      <p:bldP spid="467" grpId="0" animBg="1"/>
      <p:bldP spid="467" grpId="1" animBg="1"/>
      <p:bldP spid="469" grpId="0" animBg="1"/>
      <p:bldP spid="675" grpId="0" animBg="1"/>
      <p:bldP spid="410" grpId="0"/>
      <p:bldP spid="468" grpId="0"/>
      <p:bldP spid="857" grpId="0"/>
      <p:bldP spid="839" grpId="0"/>
      <p:bldP spid="259" grpId="0"/>
      <p:bldP spid="281" grpId="0" animBg="1"/>
      <p:bldP spid="284" grpId="0"/>
      <p:bldP spid="184" grpId="0" build="p"/>
      <p:bldP spid="1024" grpId="0" animBg="1"/>
      <p:bldP spid="1024" grpId="1" animBg="1"/>
      <p:bldP spid="200" grpId="0"/>
      <p:bldP spid="207" grpId="0" animBg="1"/>
      <p:bldP spid="231" grpId="0" animBg="1"/>
      <p:bldP spid="232" grpId="0" animBg="1"/>
      <p:bldP spid="233" grpId="0"/>
      <p:bldP spid="234" grpId="0" animBg="1"/>
      <p:bldP spid="296" grpId="0" animBg="1"/>
      <p:bldP spid="249" grpId="0" animBg="1"/>
      <p:bldP spid="250" grpId="0" animBg="1"/>
      <p:bldP spid="274" grpId="0"/>
      <p:bldP spid="183" grpId="0"/>
      <p:bldP spid="183" grpId="1"/>
      <p:bldP spid="183" grpId="2"/>
      <p:bldP spid="280" grpId="0"/>
      <p:bldP spid="28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197897"/>
            <a:ext cx="7467600" cy="3016210"/>
          </a:xfrm>
          <a:prstGeom prst="rect">
            <a:avLst/>
          </a:prstGeom>
          <a:noFill/>
        </p:spPr>
        <p:txBody>
          <a:bodyPr wrap="square" rtlCol="0">
            <a:spAutoFit/>
          </a:bodyPr>
          <a:lstStyle/>
          <a:p>
            <a:pPr>
              <a:lnSpc>
                <a:spcPts val="2300"/>
              </a:lnSpc>
              <a:spcBef>
                <a:spcPts val="1800"/>
              </a:spcBef>
            </a:pPr>
            <a:r>
              <a:rPr lang="en-US" sz="2200" dirty="0">
                <a:solidFill>
                  <a:schemeClr val="bg1">
                    <a:lumMod val="85000"/>
                  </a:schemeClr>
                </a:solidFill>
                <a:cs typeface="Arial" pitchFamily="34" charset="0"/>
              </a:rPr>
              <a:t>LIHTC Overview</a:t>
            </a:r>
          </a:p>
          <a:p>
            <a:pPr>
              <a:lnSpc>
                <a:spcPts val="2300"/>
              </a:lnSpc>
              <a:spcBef>
                <a:spcPts val="1800"/>
              </a:spcBef>
            </a:pPr>
            <a:r>
              <a:rPr lang="en-US" sz="2800" dirty="0">
                <a:solidFill>
                  <a:schemeClr val="tx1">
                    <a:lumMod val="75000"/>
                    <a:lumOff val="25000"/>
                  </a:schemeClr>
                </a:solidFill>
                <a:latin typeface="+mj-lt"/>
                <a:cs typeface="Arial" pitchFamily="34" charset="0"/>
              </a:rPr>
              <a:t>Credit Calculation at the Building Level</a:t>
            </a:r>
          </a:p>
          <a:p>
            <a:pPr>
              <a:lnSpc>
                <a:spcPts val="2300"/>
              </a:lnSpc>
              <a:spcBef>
                <a:spcPts val="1800"/>
              </a:spcBef>
            </a:pPr>
            <a:r>
              <a:rPr lang="en-US" sz="2200" dirty="0">
                <a:solidFill>
                  <a:schemeClr val="bg1">
                    <a:lumMod val="85000"/>
                  </a:schemeClr>
                </a:solidFill>
                <a:cs typeface="Arial" pitchFamily="34" charset="0"/>
              </a:rPr>
              <a:t>Typical Ownership Structure</a:t>
            </a:r>
          </a:p>
          <a:p>
            <a:pPr>
              <a:lnSpc>
                <a:spcPts val="2300"/>
              </a:lnSpc>
              <a:spcBef>
                <a:spcPts val="1800"/>
              </a:spcBef>
            </a:pPr>
            <a:r>
              <a:rPr lang="en-US" sz="2200" dirty="0">
                <a:solidFill>
                  <a:schemeClr val="bg1">
                    <a:lumMod val="85000"/>
                  </a:schemeClr>
                </a:solidFill>
                <a:cs typeface="Arial" pitchFamily="34" charset="0"/>
              </a:rPr>
              <a:t>Development Timeline</a:t>
            </a:r>
          </a:p>
          <a:p>
            <a:pPr>
              <a:lnSpc>
                <a:spcPts val="2300"/>
              </a:lnSpc>
              <a:spcBef>
                <a:spcPts val="1800"/>
              </a:spcBef>
            </a:pPr>
            <a:r>
              <a:rPr lang="en-US" sz="2200" dirty="0">
                <a:solidFill>
                  <a:schemeClr val="bg1">
                    <a:lumMod val="85000"/>
                  </a:schemeClr>
                </a:solidFill>
                <a:cs typeface="Arial" pitchFamily="34" charset="0"/>
              </a:rPr>
              <a:t>Minimum Set-Aside, Income Limits, Rent Limits</a:t>
            </a:r>
          </a:p>
          <a:p>
            <a:pPr>
              <a:lnSpc>
                <a:spcPts val="2300"/>
              </a:lnSpc>
              <a:spcBef>
                <a:spcPts val="1800"/>
              </a:spcBef>
            </a:pPr>
            <a:r>
              <a:rPr lang="en-US" sz="2200" dirty="0">
                <a:solidFill>
                  <a:schemeClr val="bg1">
                    <a:lumMod val="85000"/>
                  </a:schemeClr>
                </a:solidFill>
                <a:cs typeface="Arial" pitchFamily="34" charset="0"/>
              </a:rPr>
              <a:t>How Credits Are Earned, Claimed, and Recaptured</a:t>
            </a:r>
          </a:p>
        </p:txBody>
      </p:sp>
      <p:sp>
        <p:nvSpPr>
          <p:cNvPr id="2" name="Title 1"/>
          <p:cNvSpPr>
            <a:spLocks noGrp="1"/>
          </p:cNvSpPr>
          <p:nvPr>
            <p:ph type="title"/>
          </p:nvPr>
        </p:nvSpPr>
        <p:spPr>
          <a:xfrm>
            <a:off x="711200" y="0"/>
            <a:ext cx="7975600" cy="952500"/>
          </a:xfrm>
        </p:spPr>
        <p:txBody>
          <a:bodyPr/>
          <a:lstStyle/>
          <a:p>
            <a:pPr algn="l"/>
            <a:r>
              <a:rPr lang="en-US" dirty="0"/>
              <a:t>Outline</a:t>
            </a:r>
          </a:p>
        </p:txBody>
      </p:sp>
      <p:cxnSp>
        <p:nvCxnSpPr>
          <p:cNvPr id="6" name="Straight Connector 5"/>
          <p:cNvCxnSpPr/>
          <p:nvPr/>
        </p:nvCxnSpPr>
        <p:spPr>
          <a:xfrm>
            <a:off x="711200" y="992595"/>
            <a:ext cx="7594600" cy="0"/>
          </a:xfrm>
          <a:prstGeom prst="line">
            <a:avLst/>
          </a:prstGeom>
          <a:ln w="53975">
            <a:solidFill>
              <a:srgbClr val="E6AF00"/>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06D28EC3-28A3-3999-99CB-074943A24B35}"/>
              </a:ext>
            </a:extLst>
          </p:cNvPr>
          <p:cNvSpPr>
            <a:spLocks noGrp="1"/>
          </p:cNvSpPr>
          <p:nvPr>
            <p:ph type="dt" sz="half" idx="2"/>
          </p:nvPr>
        </p:nvSpPr>
        <p:spPr/>
        <p:txBody>
          <a:bodyPr/>
          <a:lstStyle/>
          <a:p>
            <a:r>
              <a:rPr lang="en-US"/>
              <a:t>September 7, 2022</a:t>
            </a:r>
            <a:endParaRPr lang="en-US" dirty="0"/>
          </a:p>
        </p:txBody>
      </p:sp>
      <p:sp>
        <p:nvSpPr>
          <p:cNvPr id="5" name="Footer Placeholder 4">
            <a:extLst>
              <a:ext uri="{FF2B5EF4-FFF2-40B4-BE49-F238E27FC236}">
                <a16:creationId xmlns:a16="http://schemas.microsoft.com/office/drawing/2014/main" id="{BB269A4A-5726-5956-F081-8B2C27E89DD8}"/>
              </a:ext>
            </a:extLst>
          </p:cNvPr>
          <p:cNvSpPr>
            <a:spLocks noGrp="1"/>
          </p:cNvSpPr>
          <p:nvPr>
            <p:ph type="ftr" sz="quarter" idx="3"/>
          </p:nvPr>
        </p:nvSpPr>
        <p:spPr/>
        <p:txBody>
          <a:bodyPr/>
          <a:lstStyle/>
          <a:p>
            <a:r>
              <a:rPr lang="en-US"/>
              <a:t>www.novoco.com</a:t>
            </a:r>
            <a:endParaRPr lang="en-US" dirty="0"/>
          </a:p>
        </p:txBody>
      </p:sp>
    </p:spTree>
    <p:extLst>
      <p:ext uri="{BB962C8B-B14F-4D97-AF65-F5344CB8AC3E}">
        <p14:creationId xmlns:p14="http://schemas.microsoft.com/office/powerpoint/2010/main" val="20475541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8|0.6|0.3|0.4|0.2|0.2|0.2|0.3|0.3|0.5"/>
</p:tagLst>
</file>

<file path=ppt/tags/tag2.xml><?xml version="1.0" encoding="utf-8"?>
<p:tagLst xmlns:a="http://schemas.openxmlformats.org/drawingml/2006/main" xmlns:r="http://schemas.openxmlformats.org/officeDocument/2006/relationships" xmlns:p="http://schemas.openxmlformats.org/presentationml/2006/main">
  <p:tag name="TIMING" val="|0.6|6.1|3.1|3.7|1.5|0.8|0.6"/>
</p:tagLst>
</file>

<file path=ppt/tags/tag3.xml><?xml version="1.0" encoding="utf-8"?>
<p:tagLst xmlns:a="http://schemas.openxmlformats.org/drawingml/2006/main" xmlns:r="http://schemas.openxmlformats.org/officeDocument/2006/relationships" xmlns:p="http://schemas.openxmlformats.org/presentationml/2006/main">
  <p:tag name="TIMING" val="|0.2|0.2|0.2|0.2|0.2|1|0.5|0.7|0.2|0.2|0.3|0.4|0.5|0.5|0.7|0.3|1.1|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vo">
      <a:majorFont>
        <a:latin typeface="Franklin Gothic Demi"/>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2018 Novogradac Colors">
      <a:dk1>
        <a:srgbClr val="000000"/>
      </a:dk1>
      <a:lt1>
        <a:srgbClr val="FFFFFF"/>
      </a:lt1>
      <a:dk2>
        <a:srgbClr val="162F7F"/>
      </a:dk2>
      <a:lt2>
        <a:srgbClr val="F2F1ED"/>
      </a:lt2>
      <a:accent1>
        <a:srgbClr val="162F7F"/>
      </a:accent1>
      <a:accent2>
        <a:srgbClr val="D37A26"/>
      </a:accent2>
      <a:accent3>
        <a:srgbClr val="7A8189"/>
      </a:accent3>
      <a:accent4>
        <a:srgbClr val="E49F15"/>
      </a:accent4>
      <a:accent5>
        <a:srgbClr val="AFB3B8"/>
      </a:accent5>
      <a:accent6>
        <a:srgbClr val="D37A26"/>
      </a:accent6>
      <a:hlink>
        <a:srgbClr val="0000FF"/>
      </a:hlink>
      <a:folHlink>
        <a:srgbClr val="800080"/>
      </a:folHlink>
    </a:clrScheme>
    <a:fontScheme name="Novo">
      <a:majorFont>
        <a:latin typeface="Franklin Gothic Demi"/>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4x3_2019NovogradacPresentationTemplate_External.potx" id="{9AF3DD0F-C17E-4AC4-B020-FDA77CB45625}" vid="{E0E9088D-7543-4084-B6F2-C8CD949F73C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168700</TotalTime>
  <Words>5205</Words>
  <Application>Microsoft Office PowerPoint</Application>
  <PresentationFormat>On-screen Show (4:3)</PresentationFormat>
  <Paragraphs>1946</Paragraphs>
  <Slides>56</Slides>
  <Notes>4</Notes>
  <HiddenSlides>0</HiddenSlides>
  <MMClips>4</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56</vt:i4>
      </vt:variant>
    </vt:vector>
  </HeadingPairs>
  <TitlesOfParts>
    <vt:vector size="66" baseType="lpstr">
      <vt:lpstr>Arial</vt:lpstr>
      <vt:lpstr>Arial Black</vt:lpstr>
      <vt:lpstr>Arial Narrow</vt:lpstr>
      <vt:lpstr>Calibri</vt:lpstr>
      <vt:lpstr>Century Schoolbook</vt:lpstr>
      <vt:lpstr>Franklin Gothic Demi</vt:lpstr>
      <vt:lpstr>Franklin Gothic Medium</vt:lpstr>
      <vt:lpstr>Times New Roman</vt:lpstr>
      <vt:lpstr>1_Office Theme</vt:lpstr>
      <vt:lpstr>2_Office Theme</vt:lpstr>
      <vt:lpstr>LIHTC 101: The Basics</vt:lpstr>
      <vt:lpstr>PowerPoint Presentation</vt:lpstr>
      <vt:lpstr>Let’s begin.</vt:lpstr>
      <vt:lpstr>Outline</vt:lpstr>
      <vt:lpstr>Outline</vt:lpstr>
      <vt:lpstr>Affordable Housing Overview</vt:lpstr>
      <vt:lpstr>Affordable Housing Overview</vt:lpstr>
      <vt:lpstr>Intro to LIHTC and Section 42</vt:lpstr>
      <vt:lpstr>Outline</vt:lpstr>
      <vt:lpstr>9% credits vs. bonds and 4% credits</vt:lpstr>
      <vt:lpstr>9% credits vs. bonds and 4% credits</vt:lpstr>
      <vt:lpstr>Eligible basis, DDA and QCT and basis boost</vt:lpstr>
      <vt:lpstr>QCT and basis boost</vt:lpstr>
      <vt:lpstr>QCT and basis boost</vt:lpstr>
      <vt:lpstr>Eligible basis, DDA and QCT and basis boost</vt:lpstr>
      <vt:lpstr>Tax credit calculation, continued</vt:lpstr>
      <vt:lpstr>Applicable fraction</vt:lpstr>
      <vt:lpstr>Qualified basis</vt:lpstr>
      <vt:lpstr>Annual credits, total credits</vt:lpstr>
      <vt:lpstr>Tax Credit Calculation: 70% PV Rate</vt:lpstr>
      <vt:lpstr>Tax Credit Calculation: 70% PV Rate</vt:lpstr>
      <vt:lpstr>Tax Credit Calculation: 70% PV Rate</vt:lpstr>
      <vt:lpstr>Tax Credit Calculation: 70% PV Rate</vt:lpstr>
      <vt:lpstr>Tax Credit Calculation: 9% Floor</vt:lpstr>
      <vt:lpstr>9% credits vs. bonds and 4% credits</vt:lpstr>
      <vt:lpstr>9% credits vs. bonds and 4% credits</vt:lpstr>
      <vt:lpstr>Outline</vt:lpstr>
      <vt:lpstr>Typical ownership structure</vt:lpstr>
      <vt:lpstr>Outline</vt:lpstr>
      <vt:lpstr>Ten Percent Test</vt:lpstr>
      <vt:lpstr>Finish construction, inspection, COO</vt:lpstr>
      <vt:lpstr>Placed-in-service package, 8609s, etc.</vt:lpstr>
      <vt:lpstr>Placed-in-service package, 8609s, etc.</vt:lpstr>
      <vt:lpstr>Important things</vt:lpstr>
      <vt:lpstr>Outline</vt:lpstr>
      <vt:lpstr>Minimum Set-Aside</vt:lpstr>
      <vt:lpstr>Minimum Set-Aside</vt:lpstr>
      <vt:lpstr>Minimum Set-Aside</vt:lpstr>
      <vt:lpstr>Minimum Set-Aside</vt:lpstr>
      <vt:lpstr>Rent Limits</vt:lpstr>
      <vt:lpstr>Outline</vt:lpstr>
      <vt:lpstr>Noncompliance</vt:lpstr>
      <vt:lpstr>Earning and claiming tax credits</vt:lpstr>
      <vt:lpstr>Earning and claiming tax credits</vt:lpstr>
      <vt:lpstr>Non-compliance, Form 8823</vt:lpstr>
      <vt:lpstr>Tax Credit Recapture Calculations</vt:lpstr>
      <vt:lpstr>Tax Credit Recapture Calculations</vt:lpstr>
      <vt:lpstr>Tax Credit Recapture Calculations</vt:lpstr>
      <vt:lpstr>Tax Credit Recapture Calculations</vt:lpstr>
      <vt:lpstr>Tax Credit Recapture Calculations</vt:lpstr>
      <vt:lpstr>Tax Credit Recapture Calculations</vt:lpstr>
      <vt:lpstr>Tax Credit Recapture Calculations</vt:lpstr>
      <vt:lpstr>Outline</vt:lpstr>
      <vt:lpstr>PowerPoint Presentation</vt:lpstr>
      <vt:lpstr>PowerPoint Presentation</vt:lpstr>
      <vt:lpstr>LIHTC 101: The Basics</vt:lpstr>
    </vt:vector>
  </TitlesOfParts>
  <Company>Novogradac &amp; Company,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michway</dc:creator>
  <cp:lastModifiedBy>Rebecca Darling</cp:lastModifiedBy>
  <cp:revision>3491</cp:revision>
  <dcterms:created xsi:type="dcterms:W3CDTF">2010-02-02T02:11:57Z</dcterms:created>
  <dcterms:modified xsi:type="dcterms:W3CDTF">2022-09-06T14:54:33Z</dcterms:modified>
</cp:coreProperties>
</file>