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1281" r:id="rId2"/>
    <p:sldId id="506" r:id="rId3"/>
    <p:sldId id="1282" r:id="rId4"/>
    <p:sldId id="761" r:id="rId5"/>
    <p:sldId id="754" r:id="rId6"/>
    <p:sldId id="755" r:id="rId7"/>
    <p:sldId id="488" r:id="rId8"/>
    <p:sldId id="1249" r:id="rId9"/>
    <p:sldId id="753" r:id="rId10"/>
    <p:sldId id="1285" r:id="rId11"/>
    <p:sldId id="460" r:id="rId12"/>
    <p:sldId id="289" r:id="rId13"/>
    <p:sldId id="268" r:id="rId14"/>
    <p:sldId id="462" r:id="rId15"/>
    <p:sldId id="1276" r:id="rId16"/>
    <p:sldId id="349" r:id="rId17"/>
    <p:sldId id="1275" r:id="rId18"/>
    <p:sldId id="1273" r:id="rId19"/>
    <p:sldId id="1277" r:id="rId20"/>
    <p:sldId id="631" r:id="rId21"/>
    <p:sldId id="625" r:id="rId22"/>
    <p:sldId id="619" r:id="rId23"/>
    <p:sldId id="623" r:id="rId24"/>
    <p:sldId id="1288" r:id="rId25"/>
    <p:sldId id="561" r:id="rId26"/>
    <p:sldId id="695" r:id="rId27"/>
    <p:sldId id="434" r:id="rId28"/>
    <p:sldId id="281" r:id="rId29"/>
    <p:sldId id="698" r:id="rId30"/>
    <p:sldId id="1289" r:id="rId31"/>
    <p:sldId id="495" r:id="rId32"/>
    <p:sldId id="1262" r:id="rId33"/>
    <p:sldId id="594" r:id="rId34"/>
    <p:sldId id="269" r:id="rId35"/>
    <p:sldId id="270" r:id="rId36"/>
    <p:sldId id="1261" r:id="rId37"/>
    <p:sldId id="1271" r:id="rId38"/>
    <p:sldId id="1290" r:id="rId39"/>
    <p:sldId id="416" r:id="rId40"/>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097" autoAdjust="0"/>
  </p:normalViewPr>
  <p:slideViewPr>
    <p:cSldViewPr snapToGrid="0">
      <p:cViewPr varScale="1">
        <p:scale>
          <a:sx n="79" d="100"/>
          <a:sy n="79" d="100"/>
        </p:scale>
        <p:origin x="821" y="77"/>
      </p:cViewPr>
      <p:guideLst/>
    </p:cSldViewPr>
  </p:slideViewPr>
  <p:notesTextViewPr>
    <p:cViewPr>
      <p:scale>
        <a:sx n="1" d="1"/>
        <a:sy n="1" d="1"/>
      </p:scale>
      <p:origin x="0" y="0"/>
    </p:cViewPr>
  </p:notesTextViewPr>
  <p:sorterViewPr>
    <p:cViewPr varScale="1">
      <p:scale>
        <a:sx n="100" d="100"/>
        <a:sy n="100" d="100"/>
      </p:scale>
      <p:origin x="0" y="-10320"/>
    </p:cViewPr>
  </p:sorterViewPr>
  <p:notesViewPr>
    <p:cSldViewPr snapToGrid="0">
      <p:cViewPr>
        <p:scale>
          <a:sx n="1" d="2"/>
          <a:sy n="1" d="2"/>
        </p:scale>
        <p:origin x="3408" y="365"/>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6/11/relationships/changesInfo" Target="changesInfos/changesInfo1.xml"/><Relationship Id="rId20" Type="http://schemas.openxmlformats.org/officeDocument/2006/relationships/slide" Target="slides/slide19.xml"/><Relationship Id="rId41"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uren Brasil" userId="15d4cce4-f924-47be-bd8c-9c0ccb1e4d00" providerId="ADAL" clId="{E0B898B2-BE49-4D64-9508-D6E3AD467957}"/>
    <pc:docChg chg="modSld">
      <pc:chgData name="Lauren Brasil" userId="15d4cce4-f924-47be-bd8c-9c0ccb1e4d00" providerId="ADAL" clId="{E0B898B2-BE49-4D64-9508-D6E3AD467957}" dt="2023-10-23T15:15:36.329" v="24" actId="20577"/>
      <pc:docMkLst>
        <pc:docMk/>
      </pc:docMkLst>
      <pc:sldChg chg="modNotes">
        <pc:chgData name="Lauren Brasil" userId="15d4cce4-f924-47be-bd8c-9c0ccb1e4d00" providerId="ADAL" clId="{E0B898B2-BE49-4D64-9508-D6E3AD467957}" dt="2023-10-23T15:14:35.580" v="8" actId="20577"/>
        <pc:sldMkLst>
          <pc:docMk/>
          <pc:sldMk cId="0" sldId="268"/>
        </pc:sldMkLst>
      </pc:sldChg>
      <pc:sldChg chg="modNotes">
        <pc:chgData name="Lauren Brasil" userId="15d4cce4-f924-47be-bd8c-9c0ccb1e4d00" providerId="ADAL" clId="{E0B898B2-BE49-4D64-9508-D6E3AD467957}" dt="2023-10-23T15:15:25.392" v="21" actId="20577"/>
        <pc:sldMkLst>
          <pc:docMk/>
          <pc:sldMk cId="0" sldId="269"/>
        </pc:sldMkLst>
      </pc:sldChg>
      <pc:sldChg chg="modNotes">
        <pc:chgData name="Lauren Brasil" userId="15d4cce4-f924-47be-bd8c-9c0ccb1e4d00" providerId="ADAL" clId="{E0B898B2-BE49-4D64-9508-D6E3AD467957}" dt="2023-10-23T15:15:03.156" v="16" actId="20577"/>
        <pc:sldMkLst>
          <pc:docMk/>
          <pc:sldMk cId="2805751295" sldId="281"/>
        </pc:sldMkLst>
      </pc:sldChg>
      <pc:sldChg chg="modNotes">
        <pc:chgData name="Lauren Brasil" userId="15d4cce4-f924-47be-bd8c-9c0ccb1e4d00" providerId="ADAL" clId="{E0B898B2-BE49-4D64-9508-D6E3AD467957}" dt="2023-10-23T15:14:32.509" v="7" actId="20577"/>
        <pc:sldMkLst>
          <pc:docMk/>
          <pc:sldMk cId="0" sldId="289"/>
        </pc:sldMkLst>
      </pc:sldChg>
      <pc:sldChg chg="modNotes">
        <pc:chgData name="Lauren Brasil" userId="15d4cce4-f924-47be-bd8c-9c0ccb1e4d00" providerId="ADAL" clId="{E0B898B2-BE49-4D64-9508-D6E3AD467957}" dt="2023-10-23T15:14:41.764" v="10" actId="20577"/>
        <pc:sldMkLst>
          <pc:docMk/>
          <pc:sldMk cId="3523977840" sldId="349"/>
        </pc:sldMkLst>
      </pc:sldChg>
      <pc:sldChg chg="modNotes">
        <pc:chgData name="Lauren Brasil" userId="15d4cce4-f924-47be-bd8c-9c0ccb1e4d00" providerId="ADAL" clId="{E0B898B2-BE49-4D64-9508-D6E3AD467957}" dt="2023-10-23T15:14:28.716" v="6" actId="20577"/>
        <pc:sldMkLst>
          <pc:docMk/>
          <pc:sldMk cId="0" sldId="460"/>
        </pc:sldMkLst>
      </pc:sldChg>
      <pc:sldChg chg="modNotes">
        <pc:chgData name="Lauren Brasil" userId="15d4cce4-f924-47be-bd8c-9c0ccb1e4d00" providerId="ADAL" clId="{E0B898B2-BE49-4D64-9508-D6E3AD467957}" dt="2023-10-23T15:14:38.634" v="9" actId="20577"/>
        <pc:sldMkLst>
          <pc:docMk/>
          <pc:sldMk cId="0" sldId="462"/>
        </pc:sldMkLst>
      </pc:sldChg>
      <pc:sldChg chg="modNotes">
        <pc:chgData name="Lauren Brasil" userId="15d4cce4-f924-47be-bd8c-9c0ccb1e4d00" providerId="ADAL" clId="{E0B898B2-BE49-4D64-9508-D6E3AD467957}" dt="2023-10-23T15:14:17.610" v="3" actId="20577"/>
        <pc:sldMkLst>
          <pc:docMk/>
          <pc:sldMk cId="0" sldId="488"/>
        </pc:sldMkLst>
      </pc:sldChg>
      <pc:sldChg chg="modNotes">
        <pc:chgData name="Lauren Brasil" userId="15d4cce4-f924-47be-bd8c-9c0ccb1e4d00" providerId="ADAL" clId="{E0B898B2-BE49-4D64-9508-D6E3AD467957}" dt="2023-10-23T15:15:14.765" v="19" actId="20577"/>
        <pc:sldMkLst>
          <pc:docMk/>
          <pc:sldMk cId="0" sldId="495"/>
        </pc:sldMkLst>
      </pc:sldChg>
      <pc:sldChg chg="modNotes">
        <pc:chgData name="Lauren Brasil" userId="15d4cce4-f924-47be-bd8c-9c0ccb1e4d00" providerId="ADAL" clId="{E0B898B2-BE49-4D64-9508-D6E3AD467957}" dt="2023-10-23T15:15:19.788" v="20" actId="20577"/>
        <pc:sldMkLst>
          <pc:docMk/>
          <pc:sldMk cId="0" sldId="594"/>
        </pc:sldMkLst>
      </pc:sldChg>
      <pc:sldChg chg="modNotes">
        <pc:chgData name="Lauren Brasil" userId="15d4cce4-f924-47be-bd8c-9c0ccb1e4d00" providerId="ADAL" clId="{E0B898B2-BE49-4D64-9508-D6E3AD467957}" dt="2023-10-23T15:14:55.203" v="14" actId="20577"/>
        <pc:sldMkLst>
          <pc:docMk/>
          <pc:sldMk cId="3242791261" sldId="623"/>
        </pc:sldMkLst>
      </pc:sldChg>
      <pc:sldChg chg="modNotes">
        <pc:chgData name="Lauren Brasil" userId="15d4cce4-f924-47be-bd8c-9c0ccb1e4d00" providerId="ADAL" clId="{E0B898B2-BE49-4D64-9508-D6E3AD467957}" dt="2023-10-23T15:14:51.615" v="13" actId="20577"/>
        <pc:sldMkLst>
          <pc:docMk/>
          <pc:sldMk cId="3180916519" sldId="625"/>
        </pc:sldMkLst>
      </pc:sldChg>
      <pc:sldChg chg="modNotes">
        <pc:chgData name="Lauren Brasil" userId="15d4cce4-f924-47be-bd8c-9c0ccb1e4d00" providerId="ADAL" clId="{E0B898B2-BE49-4D64-9508-D6E3AD467957}" dt="2023-10-23T15:14:48.433" v="12" actId="20577"/>
        <pc:sldMkLst>
          <pc:docMk/>
          <pc:sldMk cId="2733692416" sldId="631"/>
        </pc:sldMkLst>
      </pc:sldChg>
      <pc:sldChg chg="modNotes">
        <pc:chgData name="Lauren Brasil" userId="15d4cce4-f924-47be-bd8c-9c0ccb1e4d00" providerId="ADAL" clId="{E0B898B2-BE49-4D64-9508-D6E3AD467957}" dt="2023-10-23T15:15:07.139" v="17" actId="20577"/>
        <pc:sldMkLst>
          <pc:docMk/>
          <pc:sldMk cId="4071956340" sldId="698"/>
        </pc:sldMkLst>
      </pc:sldChg>
      <pc:sldChg chg="modNotes">
        <pc:chgData name="Lauren Brasil" userId="15d4cce4-f924-47be-bd8c-9c0ccb1e4d00" providerId="ADAL" clId="{E0B898B2-BE49-4D64-9508-D6E3AD467957}" dt="2023-10-23T15:14:24.647" v="5" actId="20577"/>
        <pc:sldMkLst>
          <pc:docMk/>
          <pc:sldMk cId="0" sldId="753"/>
        </pc:sldMkLst>
      </pc:sldChg>
      <pc:sldChg chg="modNotes">
        <pc:chgData name="Lauren Brasil" userId="15d4cce4-f924-47be-bd8c-9c0ccb1e4d00" providerId="ADAL" clId="{E0B898B2-BE49-4D64-9508-D6E3AD467957}" dt="2023-10-23T15:14:10.558" v="1" actId="6549"/>
        <pc:sldMkLst>
          <pc:docMk/>
          <pc:sldMk cId="3925141100" sldId="754"/>
        </pc:sldMkLst>
      </pc:sldChg>
      <pc:sldChg chg="modNotes">
        <pc:chgData name="Lauren Brasil" userId="15d4cce4-f924-47be-bd8c-9c0ccb1e4d00" providerId="ADAL" clId="{E0B898B2-BE49-4D64-9508-D6E3AD467957}" dt="2023-10-23T15:14:14.449" v="2" actId="20577"/>
        <pc:sldMkLst>
          <pc:docMk/>
          <pc:sldMk cId="591442560" sldId="755"/>
        </pc:sldMkLst>
      </pc:sldChg>
      <pc:sldChg chg="modNotes">
        <pc:chgData name="Lauren Brasil" userId="15d4cce4-f924-47be-bd8c-9c0ccb1e4d00" providerId="ADAL" clId="{E0B898B2-BE49-4D64-9508-D6E3AD467957}" dt="2023-10-23T15:14:20.781" v="4" actId="20577"/>
        <pc:sldMkLst>
          <pc:docMk/>
          <pc:sldMk cId="1409018274" sldId="1249"/>
        </pc:sldMkLst>
      </pc:sldChg>
      <pc:sldChg chg="modNotes">
        <pc:chgData name="Lauren Brasil" userId="15d4cce4-f924-47be-bd8c-9c0ccb1e4d00" providerId="ADAL" clId="{E0B898B2-BE49-4D64-9508-D6E3AD467957}" dt="2023-10-23T15:15:29.707" v="22" actId="20577"/>
        <pc:sldMkLst>
          <pc:docMk/>
          <pc:sldMk cId="3871661415" sldId="1261"/>
        </pc:sldMkLst>
      </pc:sldChg>
      <pc:sldChg chg="modNotes">
        <pc:chgData name="Lauren Brasil" userId="15d4cce4-f924-47be-bd8c-9c0ccb1e4d00" providerId="ADAL" clId="{E0B898B2-BE49-4D64-9508-D6E3AD467957}" dt="2023-10-23T15:15:33.281" v="23" actId="20577"/>
        <pc:sldMkLst>
          <pc:docMk/>
          <pc:sldMk cId="2598660691" sldId="1271"/>
        </pc:sldMkLst>
      </pc:sldChg>
      <pc:sldChg chg="modNotes">
        <pc:chgData name="Lauren Brasil" userId="15d4cce4-f924-47be-bd8c-9c0ccb1e4d00" providerId="ADAL" clId="{E0B898B2-BE49-4D64-9508-D6E3AD467957}" dt="2023-10-23T15:14:45.472" v="11" actId="20577"/>
        <pc:sldMkLst>
          <pc:docMk/>
          <pc:sldMk cId="1923049217" sldId="1277"/>
        </pc:sldMkLst>
      </pc:sldChg>
      <pc:sldChg chg="modNotes">
        <pc:chgData name="Lauren Brasil" userId="15d4cce4-f924-47be-bd8c-9c0ccb1e4d00" providerId="ADAL" clId="{E0B898B2-BE49-4D64-9508-D6E3AD467957}" dt="2023-10-23T15:14:05.970" v="0" actId="20577"/>
        <pc:sldMkLst>
          <pc:docMk/>
          <pc:sldMk cId="3171397795" sldId="1282"/>
        </pc:sldMkLst>
      </pc:sldChg>
      <pc:sldChg chg="modNotes">
        <pc:chgData name="Lauren Brasil" userId="15d4cce4-f924-47be-bd8c-9c0ccb1e4d00" providerId="ADAL" clId="{E0B898B2-BE49-4D64-9508-D6E3AD467957}" dt="2023-10-23T15:14:58.745" v="15" actId="20577"/>
        <pc:sldMkLst>
          <pc:docMk/>
          <pc:sldMk cId="3556463023" sldId="1288"/>
        </pc:sldMkLst>
      </pc:sldChg>
      <pc:sldChg chg="modNotes">
        <pc:chgData name="Lauren Brasil" userId="15d4cce4-f924-47be-bd8c-9c0ccb1e4d00" providerId="ADAL" clId="{E0B898B2-BE49-4D64-9508-D6E3AD467957}" dt="2023-10-23T15:15:11.740" v="18" actId="20577"/>
        <pc:sldMkLst>
          <pc:docMk/>
          <pc:sldMk cId="37241186" sldId="1289"/>
        </pc:sldMkLst>
      </pc:sldChg>
      <pc:sldChg chg="modNotes">
        <pc:chgData name="Lauren Brasil" userId="15d4cce4-f924-47be-bd8c-9c0ccb1e4d00" providerId="ADAL" clId="{E0B898B2-BE49-4D64-9508-D6E3AD467957}" dt="2023-10-23T15:15:36.329" v="24" actId="20577"/>
        <pc:sldMkLst>
          <pc:docMk/>
          <pc:sldMk cId="202522140" sldId="1290"/>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F34522E-3F4D-490E-829C-BB062CC8BEDB}"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en-US"/>
        </a:p>
      </dgm:t>
    </dgm:pt>
    <dgm:pt modelId="{B0AF162B-2D01-4757-87F5-F5442C968420}">
      <dgm:prSet/>
      <dgm:spPr/>
      <dgm:t>
        <a:bodyPr/>
        <a:lstStyle/>
        <a:p>
          <a:r>
            <a:rPr lang="en-US"/>
            <a:t>Blanket prohibition based on conviction not permissible</a:t>
          </a:r>
        </a:p>
      </dgm:t>
    </dgm:pt>
    <dgm:pt modelId="{D3B7CD10-95BF-45F0-B4BE-AED3069931C9}" type="parTrans" cxnId="{328F8A9D-C744-4F96-B9A9-82CF0E95826F}">
      <dgm:prSet/>
      <dgm:spPr/>
      <dgm:t>
        <a:bodyPr/>
        <a:lstStyle/>
        <a:p>
          <a:endParaRPr lang="en-US"/>
        </a:p>
      </dgm:t>
    </dgm:pt>
    <dgm:pt modelId="{D08B2466-F635-4C50-997A-C1842A8D5465}" type="sibTrans" cxnId="{328F8A9D-C744-4F96-B9A9-82CF0E95826F}">
      <dgm:prSet/>
      <dgm:spPr/>
      <dgm:t>
        <a:bodyPr/>
        <a:lstStyle/>
        <a:p>
          <a:endParaRPr lang="en-US"/>
        </a:p>
      </dgm:t>
    </dgm:pt>
    <dgm:pt modelId="{212975BE-CD24-4B6B-A3BA-E597BA253C70}">
      <dgm:prSet/>
      <dgm:spPr/>
      <dgm:t>
        <a:bodyPr/>
        <a:lstStyle/>
        <a:p>
          <a:r>
            <a:rPr lang="en-US"/>
            <a:t>Tailored policy that excludes people with certain types of convictions may be permissible if it considers:</a:t>
          </a:r>
        </a:p>
      </dgm:t>
    </dgm:pt>
    <dgm:pt modelId="{2B161B34-B2F7-46AB-851C-5835004E7CA9}" type="parTrans" cxnId="{0D6DE041-B40C-44CD-8E5B-828D0ACC370A}">
      <dgm:prSet/>
      <dgm:spPr/>
      <dgm:t>
        <a:bodyPr/>
        <a:lstStyle/>
        <a:p>
          <a:endParaRPr lang="en-US"/>
        </a:p>
      </dgm:t>
    </dgm:pt>
    <dgm:pt modelId="{42713BE9-CB7A-4342-AB71-BF37BAB8B7D9}" type="sibTrans" cxnId="{0D6DE041-B40C-44CD-8E5B-828D0ACC370A}">
      <dgm:prSet/>
      <dgm:spPr/>
      <dgm:t>
        <a:bodyPr/>
        <a:lstStyle/>
        <a:p>
          <a:endParaRPr lang="en-US"/>
        </a:p>
      </dgm:t>
    </dgm:pt>
    <dgm:pt modelId="{F4CC8B4E-6817-4366-9624-1E6D55365CFB}">
      <dgm:prSet/>
      <dgm:spPr/>
      <dgm:t>
        <a:bodyPr/>
        <a:lstStyle/>
        <a:p>
          <a:r>
            <a:rPr lang="en-US"/>
            <a:t>Nature of offense</a:t>
          </a:r>
        </a:p>
      </dgm:t>
    </dgm:pt>
    <dgm:pt modelId="{FE341029-B4AF-4B9A-B759-69BF98228D2E}" type="parTrans" cxnId="{919AA8EA-0A2C-497A-94CC-A1BA6C548472}">
      <dgm:prSet/>
      <dgm:spPr/>
      <dgm:t>
        <a:bodyPr/>
        <a:lstStyle/>
        <a:p>
          <a:endParaRPr lang="en-US"/>
        </a:p>
      </dgm:t>
    </dgm:pt>
    <dgm:pt modelId="{26EA7251-4461-4492-BBD5-943691289279}" type="sibTrans" cxnId="{919AA8EA-0A2C-497A-94CC-A1BA6C548472}">
      <dgm:prSet/>
      <dgm:spPr/>
      <dgm:t>
        <a:bodyPr/>
        <a:lstStyle/>
        <a:p>
          <a:endParaRPr lang="en-US"/>
        </a:p>
      </dgm:t>
    </dgm:pt>
    <dgm:pt modelId="{07CDAB60-4EB5-4317-BB7B-652690854ECA}">
      <dgm:prSet/>
      <dgm:spPr/>
      <dgm:t>
        <a:bodyPr/>
        <a:lstStyle/>
        <a:p>
          <a:r>
            <a:rPr lang="en-US"/>
            <a:t>Severity of offense</a:t>
          </a:r>
        </a:p>
      </dgm:t>
    </dgm:pt>
    <dgm:pt modelId="{0828F7BA-E4C2-4E71-9454-0A8B1BE0569F}" type="parTrans" cxnId="{E0A2E517-A428-4C90-B783-4C90D512CFDC}">
      <dgm:prSet/>
      <dgm:spPr/>
      <dgm:t>
        <a:bodyPr/>
        <a:lstStyle/>
        <a:p>
          <a:endParaRPr lang="en-US"/>
        </a:p>
      </dgm:t>
    </dgm:pt>
    <dgm:pt modelId="{1016698E-0DCF-4900-A341-13AAD216FDCB}" type="sibTrans" cxnId="{E0A2E517-A428-4C90-B783-4C90D512CFDC}">
      <dgm:prSet/>
      <dgm:spPr/>
      <dgm:t>
        <a:bodyPr/>
        <a:lstStyle/>
        <a:p>
          <a:endParaRPr lang="en-US"/>
        </a:p>
      </dgm:t>
    </dgm:pt>
    <dgm:pt modelId="{364AE201-C6AE-4CDA-B6D6-C491E1A661B2}">
      <dgm:prSet/>
      <dgm:spPr/>
      <dgm:t>
        <a:bodyPr/>
        <a:lstStyle/>
        <a:p>
          <a:r>
            <a:rPr lang="en-US"/>
            <a:t>Amount of time that has passed since conduct</a:t>
          </a:r>
        </a:p>
      </dgm:t>
    </dgm:pt>
    <dgm:pt modelId="{AA290DDE-296B-42FF-A286-06394192D3A4}" type="parTrans" cxnId="{D4B4A3D0-81C1-477E-A28D-DCEE09B33C28}">
      <dgm:prSet/>
      <dgm:spPr/>
      <dgm:t>
        <a:bodyPr/>
        <a:lstStyle/>
        <a:p>
          <a:endParaRPr lang="en-US"/>
        </a:p>
      </dgm:t>
    </dgm:pt>
    <dgm:pt modelId="{72EEE97C-B3DA-49EF-8A1C-C9634A4CB9EE}" type="sibTrans" cxnId="{D4B4A3D0-81C1-477E-A28D-DCEE09B33C28}">
      <dgm:prSet/>
      <dgm:spPr/>
      <dgm:t>
        <a:bodyPr/>
        <a:lstStyle/>
        <a:p>
          <a:endParaRPr lang="en-US"/>
        </a:p>
      </dgm:t>
    </dgm:pt>
    <dgm:pt modelId="{5BCCB2B2-D13A-4D1A-987F-5930128C2EB5}" type="pres">
      <dgm:prSet presAssocID="{8F34522E-3F4D-490E-829C-BB062CC8BEDB}" presName="Name0" presStyleCnt="0">
        <dgm:presLayoutVars>
          <dgm:dir/>
          <dgm:animLvl val="lvl"/>
          <dgm:resizeHandles val="exact"/>
        </dgm:presLayoutVars>
      </dgm:prSet>
      <dgm:spPr/>
    </dgm:pt>
    <dgm:pt modelId="{EB9166D2-1446-4C85-BA5D-5DFE50279C26}" type="pres">
      <dgm:prSet presAssocID="{212975BE-CD24-4B6B-A3BA-E597BA253C70}" presName="boxAndChildren" presStyleCnt="0"/>
      <dgm:spPr/>
    </dgm:pt>
    <dgm:pt modelId="{4B912D84-2A23-4113-B00F-5AA085F53BEB}" type="pres">
      <dgm:prSet presAssocID="{212975BE-CD24-4B6B-A3BA-E597BA253C70}" presName="parentTextBox" presStyleLbl="node1" presStyleIdx="0" presStyleCnt="2"/>
      <dgm:spPr/>
    </dgm:pt>
    <dgm:pt modelId="{E7E922B7-F8D8-4F07-8A7A-4A88A0E58E6B}" type="pres">
      <dgm:prSet presAssocID="{212975BE-CD24-4B6B-A3BA-E597BA253C70}" presName="entireBox" presStyleLbl="node1" presStyleIdx="0" presStyleCnt="2"/>
      <dgm:spPr/>
    </dgm:pt>
    <dgm:pt modelId="{2B6B90EA-1360-4DFC-8040-556C69F87F34}" type="pres">
      <dgm:prSet presAssocID="{212975BE-CD24-4B6B-A3BA-E597BA253C70}" presName="descendantBox" presStyleCnt="0"/>
      <dgm:spPr/>
    </dgm:pt>
    <dgm:pt modelId="{AD6AD8CA-2CE3-4AB9-8EB1-2FD69BE43259}" type="pres">
      <dgm:prSet presAssocID="{F4CC8B4E-6817-4366-9624-1E6D55365CFB}" presName="childTextBox" presStyleLbl="fgAccFollowNode1" presStyleIdx="0" presStyleCnt="3">
        <dgm:presLayoutVars>
          <dgm:bulletEnabled val="1"/>
        </dgm:presLayoutVars>
      </dgm:prSet>
      <dgm:spPr/>
    </dgm:pt>
    <dgm:pt modelId="{A6C8C593-3CEB-4CA3-BA96-2B3F4DA7BE61}" type="pres">
      <dgm:prSet presAssocID="{07CDAB60-4EB5-4317-BB7B-652690854ECA}" presName="childTextBox" presStyleLbl="fgAccFollowNode1" presStyleIdx="1" presStyleCnt="3">
        <dgm:presLayoutVars>
          <dgm:bulletEnabled val="1"/>
        </dgm:presLayoutVars>
      </dgm:prSet>
      <dgm:spPr/>
    </dgm:pt>
    <dgm:pt modelId="{DD95C60F-2DA0-4ED5-81AE-D9C8B8628D2D}" type="pres">
      <dgm:prSet presAssocID="{364AE201-C6AE-4CDA-B6D6-C491E1A661B2}" presName="childTextBox" presStyleLbl="fgAccFollowNode1" presStyleIdx="2" presStyleCnt="3">
        <dgm:presLayoutVars>
          <dgm:bulletEnabled val="1"/>
        </dgm:presLayoutVars>
      </dgm:prSet>
      <dgm:spPr/>
    </dgm:pt>
    <dgm:pt modelId="{05A0B6AB-688E-4839-BE3A-7476249ACEF7}" type="pres">
      <dgm:prSet presAssocID="{D08B2466-F635-4C50-997A-C1842A8D5465}" presName="sp" presStyleCnt="0"/>
      <dgm:spPr/>
    </dgm:pt>
    <dgm:pt modelId="{87DE06E9-B073-4D59-8CB5-41B3BBFDA813}" type="pres">
      <dgm:prSet presAssocID="{B0AF162B-2D01-4757-87F5-F5442C968420}" presName="arrowAndChildren" presStyleCnt="0"/>
      <dgm:spPr/>
    </dgm:pt>
    <dgm:pt modelId="{FE13979D-9489-4D67-B841-641C359A71EE}" type="pres">
      <dgm:prSet presAssocID="{B0AF162B-2D01-4757-87F5-F5442C968420}" presName="parentTextArrow" presStyleLbl="node1" presStyleIdx="1" presStyleCnt="2" custScaleY="40284"/>
      <dgm:spPr/>
    </dgm:pt>
  </dgm:ptLst>
  <dgm:cxnLst>
    <dgm:cxn modelId="{BCDED403-21BC-4BC2-9888-5C3CEBD03CAD}" type="presOf" srcId="{364AE201-C6AE-4CDA-B6D6-C491E1A661B2}" destId="{DD95C60F-2DA0-4ED5-81AE-D9C8B8628D2D}" srcOrd="0" destOrd="0" presId="urn:microsoft.com/office/officeart/2005/8/layout/process4"/>
    <dgm:cxn modelId="{6CD96609-8A3B-4A2B-94CB-568C2A75EE42}" type="presOf" srcId="{B0AF162B-2D01-4757-87F5-F5442C968420}" destId="{FE13979D-9489-4D67-B841-641C359A71EE}" srcOrd="0" destOrd="0" presId="urn:microsoft.com/office/officeart/2005/8/layout/process4"/>
    <dgm:cxn modelId="{E0A2E517-A428-4C90-B783-4C90D512CFDC}" srcId="{212975BE-CD24-4B6B-A3BA-E597BA253C70}" destId="{07CDAB60-4EB5-4317-BB7B-652690854ECA}" srcOrd="1" destOrd="0" parTransId="{0828F7BA-E4C2-4E71-9454-0A8B1BE0569F}" sibTransId="{1016698E-0DCF-4900-A341-13AAD216FDCB}"/>
    <dgm:cxn modelId="{0D6DE041-B40C-44CD-8E5B-828D0ACC370A}" srcId="{8F34522E-3F4D-490E-829C-BB062CC8BEDB}" destId="{212975BE-CD24-4B6B-A3BA-E597BA253C70}" srcOrd="1" destOrd="0" parTransId="{2B161B34-B2F7-46AB-851C-5835004E7CA9}" sibTransId="{42713BE9-CB7A-4342-AB71-BF37BAB8B7D9}"/>
    <dgm:cxn modelId="{9C60064A-C125-487D-A56F-375F28605C7B}" type="presOf" srcId="{212975BE-CD24-4B6B-A3BA-E597BA253C70}" destId="{E7E922B7-F8D8-4F07-8A7A-4A88A0E58E6B}" srcOrd="1" destOrd="0" presId="urn:microsoft.com/office/officeart/2005/8/layout/process4"/>
    <dgm:cxn modelId="{D0D70E75-9B61-4F29-AB82-12F11F9AC2D3}" type="presOf" srcId="{07CDAB60-4EB5-4317-BB7B-652690854ECA}" destId="{A6C8C593-3CEB-4CA3-BA96-2B3F4DA7BE61}" srcOrd="0" destOrd="0" presId="urn:microsoft.com/office/officeart/2005/8/layout/process4"/>
    <dgm:cxn modelId="{865F5076-02FE-4EAA-968C-B3B535E49E0E}" type="presOf" srcId="{212975BE-CD24-4B6B-A3BA-E597BA253C70}" destId="{4B912D84-2A23-4113-B00F-5AA085F53BEB}" srcOrd="0" destOrd="0" presId="urn:microsoft.com/office/officeart/2005/8/layout/process4"/>
    <dgm:cxn modelId="{B32C678B-1300-4380-99DE-8CF51D04BDC2}" type="presOf" srcId="{8F34522E-3F4D-490E-829C-BB062CC8BEDB}" destId="{5BCCB2B2-D13A-4D1A-987F-5930128C2EB5}" srcOrd="0" destOrd="0" presId="urn:microsoft.com/office/officeart/2005/8/layout/process4"/>
    <dgm:cxn modelId="{328F8A9D-C744-4F96-B9A9-82CF0E95826F}" srcId="{8F34522E-3F4D-490E-829C-BB062CC8BEDB}" destId="{B0AF162B-2D01-4757-87F5-F5442C968420}" srcOrd="0" destOrd="0" parTransId="{D3B7CD10-95BF-45F0-B4BE-AED3069931C9}" sibTransId="{D08B2466-F635-4C50-997A-C1842A8D5465}"/>
    <dgm:cxn modelId="{9A31A5C9-92A4-46AC-A511-2DEBFB9EDBFB}" type="presOf" srcId="{F4CC8B4E-6817-4366-9624-1E6D55365CFB}" destId="{AD6AD8CA-2CE3-4AB9-8EB1-2FD69BE43259}" srcOrd="0" destOrd="0" presId="urn:microsoft.com/office/officeart/2005/8/layout/process4"/>
    <dgm:cxn modelId="{D4B4A3D0-81C1-477E-A28D-DCEE09B33C28}" srcId="{212975BE-CD24-4B6B-A3BA-E597BA253C70}" destId="{364AE201-C6AE-4CDA-B6D6-C491E1A661B2}" srcOrd="2" destOrd="0" parTransId="{AA290DDE-296B-42FF-A286-06394192D3A4}" sibTransId="{72EEE97C-B3DA-49EF-8A1C-C9634A4CB9EE}"/>
    <dgm:cxn modelId="{919AA8EA-0A2C-497A-94CC-A1BA6C548472}" srcId="{212975BE-CD24-4B6B-A3BA-E597BA253C70}" destId="{F4CC8B4E-6817-4366-9624-1E6D55365CFB}" srcOrd="0" destOrd="0" parTransId="{FE341029-B4AF-4B9A-B759-69BF98228D2E}" sibTransId="{26EA7251-4461-4492-BBD5-943691289279}"/>
    <dgm:cxn modelId="{2E783AE3-F974-4D69-9873-A1F6421A88CB}" type="presParOf" srcId="{5BCCB2B2-D13A-4D1A-987F-5930128C2EB5}" destId="{EB9166D2-1446-4C85-BA5D-5DFE50279C26}" srcOrd="0" destOrd="0" presId="urn:microsoft.com/office/officeart/2005/8/layout/process4"/>
    <dgm:cxn modelId="{E722CA01-6C15-4E5F-8F66-232E2100AED3}" type="presParOf" srcId="{EB9166D2-1446-4C85-BA5D-5DFE50279C26}" destId="{4B912D84-2A23-4113-B00F-5AA085F53BEB}" srcOrd="0" destOrd="0" presId="urn:microsoft.com/office/officeart/2005/8/layout/process4"/>
    <dgm:cxn modelId="{C29511C9-0D38-4E41-A7E8-B357E831D980}" type="presParOf" srcId="{EB9166D2-1446-4C85-BA5D-5DFE50279C26}" destId="{E7E922B7-F8D8-4F07-8A7A-4A88A0E58E6B}" srcOrd="1" destOrd="0" presId="urn:microsoft.com/office/officeart/2005/8/layout/process4"/>
    <dgm:cxn modelId="{88E0B844-78B3-4CB7-B60D-0C0274DC774E}" type="presParOf" srcId="{EB9166D2-1446-4C85-BA5D-5DFE50279C26}" destId="{2B6B90EA-1360-4DFC-8040-556C69F87F34}" srcOrd="2" destOrd="0" presId="urn:microsoft.com/office/officeart/2005/8/layout/process4"/>
    <dgm:cxn modelId="{2F7ED7D8-3D49-4D7D-8C0A-E6CA957988AF}" type="presParOf" srcId="{2B6B90EA-1360-4DFC-8040-556C69F87F34}" destId="{AD6AD8CA-2CE3-4AB9-8EB1-2FD69BE43259}" srcOrd="0" destOrd="0" presId="urn:microsoft.com/office/officeart/2005/8/layout/process4"/>
    <dgm:cxn modelId="{451F1C3F-9497-4F0B-AD3D-C9896FD73217}" type="presParOf" srcId="{2B6B90EA-1360-4DFC-8040-556C69F87F34}" destId="{A6C8C593-3CEB-4CA3-BA96-2B3F4DA7BE61}" srcOrd="1" destOrd="0" presId="urn:microsoft.com/office/officeart/2005/8/layout/process4"/>
    <dgm:cxn modelId="{B088FAFB-61E1-454D-BA64-5955127C668E}" type="presParOf" srcId="{2B6B90EA-1360-4DFC-8040-556C69F87F34}" destId="{DD95C60F-2DA0-4ED5-81AE-D9C8B8628D2D}" srcOrd="2" destOrd="0" presId="urn:microsoft.com/office/officeart/2005/8/layout/process4"/>
    <dgm:cxn modelId="{20489F7E-9A91-4549-873F-E1D89076EDFD}" type="presParOf" srcId="{5BCCB2B2-D13A-4D1A-987F-5930128C2EB5}" destId="{05A0B6AB-688E-4839-BE3A-7476249ACEF7}" srcOrd="1" destOrd="0" presId="urn:microsoft.com/office/officeart/2005/8/layout/process4"/>
    <dgm:cxn modelId="{41EAC62F-3DA3-44C1-9286-06948DA2F216}" type="presParOf" srcId="{5BCCB2B2-D13A-4D1A-987F-5930128C2EB5}" destId="{87DE06E9-B073-4D59-8CB5-41B3BBFDA813}" srcOrd="2" destOrd="0" presId="urn:microsoft.com/office/officeart/2005/8/layout/process4"/>
    <dgm:cxn modelId="{F9FFDBF8-7FEC-443D-B876-7781F78D09EE}" type="presParOf" srcId="{87DE06E9-B073-4D59-8CB5-41B3BBFDA813}" destId="{FE13979D-9489-4D67-B841-641C359A71EE}"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2E56814-489E-4740-8295-64AA0CECBC55}" type="doc">
      <dgm:prSet loTypeId="urn:microsoft.com/office/officeart/2005/8/layout/vList5" loCatId="list" qsTypeId="urn:microsoft.com/office/officeart/2005/8/quickstyle/simple1" qsCatId="simple" csTypeId="urn:microsoft.com/office/officeart/2005/8/colors/accent1_2" csCatId="accent1"/>
      <dgm:spPr/>
      <dgm:t>
        <a:bodyPr/>
        <a:lstStyle/>
        <a:p>
          <a:endParaRPr lang="en-US"/>
        </a:p>
      </dgm:t>
    </dgm:pt>
    <dgm:pt modelId="{5046FB60-0F79-4B1A-B7E1-E56BCFC254DA}">
      <dgm:prSet/>
      <dgm:spPr/>
      <dgm:t>
        <a:bodyPr/>
        <a:lstStyle/>
        <a:p>
          <a:r>
            <a:rPr lang="en-US" b="1"/>
            <a:t>Screening based on an individualized assessment is a less discriminatory alternative to overly broad exclusion policies </a:t>
          </a:r>
          <a:endParaRPr lang="en-US"/>
        </a:p>
      </dgm:t>
    </dgm:pt>
    <dgm:pt modelId="{2AD4A345-3F5D-454A-8086-F85D1DF137F4}" type="parTrans" cxnId="{D30CD23B-B9F2-4511-8393-8FA87FC6E0E2}">
      <dgm:prSet/>
      <dgm:spPr/>
      <dgm:t>
        <a:bodyPr/>
        <a:lstStyle/>
        <a:p>
          <a:endParaRPr lang="en-US"/>
        </a:p>
      </dgm:t>
    </dgm:pt>
    <dgm:pt modelId="{28A79AB2-268A-4111-80B6-3061AB1D8611}" type="sibTrans" cxnId="{D30CD23B-B9F2-4511-8393-8FA87FC6E0E2}">
      <dgm:prSet/>
      <dgm:spPr/>
      <dgm:t>
        <a:bodyPr/>
        <a:lstStyle/>
        <a:p>
          <a:endParaRPr lang="en-US"/>
        </a:p>
      </dgm:t>
    </dgm:pt>
    <dgm:pt modelId="{54B6CE7A-7FE3-483E-B356-45C736BCFA4F}">
      <dgm:prSet/>
      <dgm:spPr/>
      <dgm:t>
        <a:bodyPr/>
        <a:lstStyle/>
        <a:p>
          <a:r>
            <a:rPr lang="en-US"/>
            <a:t>Private landlords should allow for an individualized assessment. </a:t>
          </a:r>
        </a:p>
      </dgm:t>
    </dgm:pt>
    <dgm:pt modelId="{33FB3AF2-F853-4AF2-9AE8-998D0D299D66}" type="parTrans" cxnId="{1CC5DAD4-7726-4436-9CE4-BF2A386181A7}">
      <dgm:prSet/>
      <dgm:spPr/>
      <dgm:t>
        <a:bodyPr/>
        <a:lstStyle/>
        <a:p>
          <a:endParaRPr lang="en-US"/>
        </a:p>
      </dgm:t>
    </dgm:pt>
    <dgm:pt modelId="{5917E938-F0A5-456B-8297-6B1CA6505A73}" type="sibTrans" cxnId="{1CC5DAD4-7726-4436-9CE4-BF2A386181A7}">
      <dgm:prSet/>
      <dgm:spPr/>
      <dgm:t>
        <a:bodyPr/>
        <a:lstStyle/>
        <a:p>
          <a:endParaRPr lang="en-US"/>
        </a:p>
      </dgm:t>
    </dgm:pt>
    <dgm:pt modelId="{1859B2DC-7A66-4CEE-AD20-0EB586C346C8}">
      <dgm:prSet/>
      <dgm:spPr/>
      <dgm:t>
        <a:bodyPr/>
        <a:lstStyle/>
        <a:p>
          <a:r>
            <a:rPr lang="en-US"/>
            <a:t>Required for Low Income Housing Tax Credit housing properties, as well as subsidized housing</a:t>
          </a:r>
        </a:p>
      </dgm:t>
    </dgm:pt>
    <dgm:pt modelId="{FF2276CD-26E8-4934-850D-9463026E9B8E}" type="parTrans" cxnId="{09367E5B-2D72-4CBD-9CE1-1BF70DD53E23}">
      <dgm:prSet/>
      <dgm:spPr/>
      <dgm:t>
        <a:bodyPr/>
        <a:lstStyle/>
        <a:p>
          <a:endParaRPr lang="en-US"/>
        </a:p>
      </dgm:t>
    </dgm:pt>
    <dgm:pt modelId="{CA7443CC-BD8F-42DB-B996-2483DD3C80FA}" type="sibTrans" cxnId="{09367E5B-2D72-4CBD-9CE1-1BF70DD53E23}">
      <dgm:prSet/>
      <dgm:spPr/>
      <dgm:t>
        <a:bodyPr/>
        <a:lstStyle/>
        <a:p>
          <a:endParaRPr lang="en-US"/>
        </a:p>
      </dgm:t>
    </dgm:pt>
    <dgm:pt modelId="{B69C5447-394B-4F32-9842-B568D0AB6665}">
      <dgm:prSet/>
      <dgm:spPr/>
      <dgm:t>
        <a:bodyPr/>
        <a:lstStyle/>
        <a:p>
          <a:r>
            <a:rPr lang="en-US" b="1"/>
            <a:t>The apartment could consider the individual circumstances, such as:</a:t>
          </a:r>
          <a:endParaRPr lang="en-US"/>
        </a:p>
      </dgm:t>
    </dgm:pt>
    <dgm:pt modelId="{5F9D8B47-D4E2-40BA-9032-03E21B2E30EC}" type="parTrans" cxnId="{F76EF60E-7AD7-4D34-B4AF-464E69CC9C3A}">
      <dgm:prSet/>
      <dgm:spPr/>
      <dgm:t>
        <a:bodyPr/>
        <a:lstStyle/>
        <a:p>
          <a:endParaRPr lang="en-US"/>
        </a:p>
      </dgm:t>
    </dgm:pt>
    <dgm:pt modelId="{468497E3-50BF-4213-BB9C-A77A70112C23}" type="sibTrans" cxnId="{F76EF60E-7AD7-4D34-B4AF-464E69CC9C3A}">
      <dgm:prSet/>
      <dgm:spPr/>
      <dgm:t>
        <a:bodyPr/>
        <a:lstStyle/>
        <a:p>
          <a:endParaRPr lang="en-US"/>
        </a:p>
      </dgm:t>
    </dgm:pt>
    <dgm:pt modelId="{B48C52CD-F5CB-43AA-904C-9F91276031E5}">
      <dgm:prSet custT="1"/>
      <dgm:spPr/>
      <dgm:t>
        <a:bodyPr/>
        <a:lstStyle/>
        <a:p>
          <a:r>
            <a:rPr lang="en-US" sz="1400"/>
            <a:t>the length of time since the offense</a:t>
          </a:r>
        </a:p>
      </dgm:t>
    </dgm:pt>
    <dgm:pt modelId="{2EE91DE7-1D92-4D0A-AA30-4330A3D50582}" type="parTrans" cxnId="{53985C5C-DFD7-4DA6-BCE3-C2661EA75C9F}">
      <dgm:prSet/>
      <dgm:spPr/>
      <dgm:t>
        <a:bodyPr/>
        <a:lstStyle/>
        <a:p>
          <a:endParaRPr lang="en-US"/>
        </a:p>
      </dgm:t>
    </dgm:pt>
    <dgm:pt modelId="{58C41355-757D-4AFC-A7FC-9B0E89AB8AD6}" type="sibTrans" cxnId="{53985C5C-DFD7-4DA6-BCE3-C2661EA75C9F}">
      <dgm:prSet/>
      <dgm:spPr/>
      <dgm:t>
        <a:bodyPr/>
        <a:lstStyle/>
        <a:p>
          <a:endParaRPr lang="en-US"/>
        </a:p>
      </dgm:t>
    </dgm:pt>
    <dgm:pt modelId="{CC1268F8-7C90-4360-8CF1-363F2AE65743}">
      <dgm:prSet custT="1"/>
      <dgm:spPr/>
      <dgm:t>
        <a:bodyPr/>
        <a:lstStyle/>
        <a:p>
          <a:r>
            <a:rPr lang="en-US" sz="1400"/>
            <a:t>age at the time of the offense</a:t>
          </a:r>
        </a:p>
      </dgm:t>
    </dgm:pt>
    <dgm:pt modelId="{0B4B1C4C-7CCD-41E3-AF99-083101D4A047}" type="parTrans" cxnId="{E78F3CD0-B5CF-4070-8E88-AC46C12494F4}">
      <dgm:prSet/>
      <dgm:spPr/>
      <dgm:t>
        <a:bodyPr/>
        <a:lstStyle/>
        <a:p>
          <a:endParaRPr lang="en-US"/>
        </a:p>
      </dgm:t>
    </dgm:pt>
    <dgm:pt modelId="{14C83BE7-1581-4152-9B21-E9760412CD6A}" type="sibTrans" cxnId="{E78F3CD0-B5CF-4070-8E88-AC46C12494F4}">
      <dgm:prSet/>
      <dgm:spPr/>
      <dgm:t>
        <a:bodyPr/>
        <a:lstStyle/>
        <a:p>
          <a:endParaRPr lang="en-US"/>
        </a:p>
      </dgm:t>
    </dgm:pt>
    <dgm:pt modelId="{27D51F4D-5A7D-429B-A9EB-98C98BE7274F}">
      <dgm:prSet custT="1"/>
      <dgm:spPr/>
      <dgm:t>
        <a:bodyPr/>
        <a:lstStyle/>
        <a:p>
          <a:r>
            <a:rPr lang="en-US" sz="1400"/>
            <a:t>the seriousness of the criminal offense</a:t>
          </a:r>
        </a:p>
      </dgm:t>
    </dgm:pt>
    <dgm:pt modelId="{7B4CB7CB-18C4-4563-BB6F-46F4BA5CD9FC}" type="parTrans" cxnId="{8370A866-A4AB-496F-B83A-66244BFC2AD8}">
      <dgm:prSet/>
      <dgm:spPr/>
      <dgm:t>
        <a:bodyPr/>
        <a:lstStyle/>
        <a:p>
          <a:endParaRPr lang="en-US"/>
        </a:p>
      </dgm:t>
    </dgm:pt>
    <dgm:pt modelId="{AF5E2CE3-379E-496A-9882-16C3D52CAFAC}" type="sibTrans" cxnId="{8370A866-A4AB-496F-B83A-66244BFC2AD8}">
      <dgm:prSet/>
      <dgm:spPr/>
      <dgm:t>
        <a:bodyPr/>
        <a:lstStyle/>
        <a:p>
          <a:endParaRPr lang="en-US"/>
        </a:p>
      </dgm:t>
    </dgm:pt>
    <dgm:pt modelId="{98F3214C-18B9-4070-B7C5-877B6292F34B}">
      <dgm:prSet custT="1"/>
      <dgm:spPr/>
      <dgm:t>
        <a:bodyPr/>
        <a:lstStyle/>
        <a:p>
          <a:r>
            <a:rPr lang="en-US" sz="1400"/>
            <a:t>whether the offense affects the safety and security of residents, staff or property</a:t>
          </a:r>
        </a:p>
      </dgm:t>
    </dgm:pt>
    <dgm:pt modelId="{BB51C3CE-3A50-4868-9E18-55DAEC3B5600}" type="parTrans" cxnId="{C1CF9662-084C-4C2E-9F22-D7E9AC0120CE}">
      <dgm:prSet/>
      <dgm:spPr/>
      <dgm:t>
        <a:bodyPr/>
        <a:lstStyle/>
        <a:p>
          <a:endParaRPr lang="en-US"/>
        </a:p>
      </dgm:t>
    </dgm:pt>
    <dgm:pt modelId="{0E449316-FCEA-45ED-A8EB-549401248BBE}" type="sibTrans" cxnId="{C1CF9662-084C-4C2E-9F22-D7E9AC0120CE}">
      <dgm:prSet/>
      <dgm:spPr/>
      <dgm:t>
        <a:bodyPr/>
        <a:lstStyle/>
        <a:p>
          <a:endParaRPr lang="en-US"/>
        </a:p>
      </dgm:t>
    </dgm:pt>
    <dgm:pt modelId="{42C4778B-2718-40AB-9CF4-50F8A8ED7CB2}">
      <dgm:prSet custT="1"/>
      <dgm:spPr/>
      <dgm:t>
        <a:bodyPr/>
        <a:lstStyle/>
        <a:p>
          <a:r>
            <a:rPr lang="en-US" sz="1400"/>
            <a:t>evidence of rehabilitation, such as having a job or participating in a job training program, education, participation in a drug or alcohol treatment program</a:t>
          </a:r>
        </a:p>
      </dgm:t>
    </dgm:pt>
    <dgm:pt modelId="{7B937770-24E5-4B6B-8183-BDAE1214CEA1}" type="parTrans" cxnId="{F33D9A13-341F-46BC-A54A-4FD4A5A5B582}">
      <dgm:prSet/>
      <dgm:spPr/>
      <dgm:t>
        <a:bodyPr/>
        <a:lstStyle/>
        <a:p>
          <a:endParaRPr lang="en-US"/>
        </a:p>
      </dgm:t>
    </dgm:pt>
    <dgm:pt modelId="{A058E80E-E1C2-4EB2-9FF3-2902D0375EB4}" type="sibTrans" cxnId="{F33D9A13-341F-46BC-A54A-4FD4A5A5B582}">
      <dgm:prSet/>
      <dgm:spPr/>
      <dgm:t>
        <a:bodyPr/>
        <a:lstStyle/>
        <a:p>
          <a:endParaRPr lang="en-US"/>
        </a:p>
      </dgm:t>
    </dgm:pt>
    <dgm:pt modelId="{FD969B8F-BB81-4E56-B288-C9B5FBB99723}" type="pres">
      <dgm:prSet presAssocID="{62E56814-489E-4740-8295-64AA0CECBC55}" presName="Name0" presStyleCnt="0">
        <dgm:presLayoutVars>
          <dgm:dir/>
          <dgm:animLvl val="lvl"/>
          <dgm:resizeHandles val="exact"/>
        </dgm:presLayoutVars>
      </dgm:prSet>
      <dgm:spPr/>
    </dgm:pt>
    <dgm:pt modelId="{434D1C2F-6767-4288-89CF-F88EB70A6F68}" type="pres">
      <dgm:prSet presAssocID="{5046FB60-0F79-4B1A-B7E1-E56BCFC254DA}" presName="linNode" presStyleCnt="0"/>
      <dgm:spPr/>
    </dgm:pt>
    <dgm:pt modelId="{D0151819-66E7-4FCA-9C6C-2EC0405527B8}" type="pres">
      <dgm:prSet presAssocID="{5046FB60-0F79-4B1A-B7E1-E56BCFC254DA}" presName="parentText" presStyleLbl="node1" presStyleIdx="0" presStyleCnt="2">
        <dgm:presLayoutVars>
          <dgm:chMax val="1"/>
          <dgm:bulletEnabled val="1"/>
        </dgm:presLayoutVars>
      </dgm:prSet>
      <dgm:spPr/>
    </dgm:pt>
    <dgm:pt modelId="{46AD29C7-21A3-4660-A62F-8A111F96C74C}" type="pres">
      <dgm:prSet presAssocID="{5046FB60-0F79-4B1A-B7E1-E56BCFC254DA}" presName="descendantText" presStyleLbl="alignAccFollowNode1" presStyleIdx="0" presStyleCnt="2">
        <dgm:presLayoutVars>
          <dgm:bulletEnabled val="1"/>
        </dgm:presLayoutVars>
      </dgm:prSet>
      <dgm:spPr/>
    </dgm:pt>
    <dgm:pt modelId="{BE0EAB12-9A77-4372-BB1C-D67F5350D485}" type="pres">
      <dgm:prSet presAssocID="{28A79AB2-268A-4111-80B6-3061AB1D8611}" presName="sp" presStyleCnt="0"/>
      <dgm:spPr/>
    </dgm:pt>
    <dgm:pt modelId="{E968095C-C85A-4F92-896A-C27D22C26D6A}" type="pres">
      <dgm:prSet presAssocID="{B69C5447-394B-4F32-9842-B568D0AB6665}" presName="linNode" presStyleCnt="0"/>
      <dgm:spPr/>
    </dgm:pt>
    <dgm:pt modelId="{0207310A-8942-44CC-89C2-13C0F3E58752}" type="pres">
      <dgm:prSet presAssocID="{B69C5447-394B-4F32-9842-B568D0AB6665}" presName="parentText" presStyleLbl="node1" presStyleIdx="1" presStyleCnt="2">
        <dgm:presLayoutVars>
          <dgm:chMax val="1"/>
          <dgm:bulletEnabled val="1"/>
        </dgm:presLayoutVars>
      </dgm:prSet>
      <dgm:spPr/>
    </dgm:pt>
    <dgm:pt modelId="{03EDCF5D-10E2-40A7-B43C-EFAAD6E5843E}" type="pres">
      <dgm:prSet presAssocID="{B69C5447-394B-4F32-9842-B568D0AB6665}" presName="descendantText" presStyleLbl="alignAccFollowNode1" presStyleIdx="1" presStyleCnt="2">
        <dgm:presLayoutVars>
          <dgm:bulletEnabled val="1"/>
        </dgm:presLayoutVars>
      </dgm:prSet>
      <dgm:spPr/>
    </dgm:pt>
  </dgm:ptLst>
  <dgm:cxnLst>
    <dgm:cxn modelId="{F76EF60E-7AD7-4D34-B4AF-464E69CC9C3A}" srcId="{62E56814-489E-4740-8295-64AA0CECBC55}" destId="{B69C5447-394B-4F32-9842-B568D0AB6665}" srcOrd="1" destOrd="0" parTransId="{5F9D8B47-D4E2-40BA-9032-03E21B2E30EC}" sibTransId="{468497E3-50BF-4213-BB9C-A77A70112C23}"/>
    <dgm:cxn modelId="{F33D9A13-341F-46BC-A54A-4FD4A5A5B582}" srcId="{B69C5447-394B-4F32-9842-B568D0AB6665}" destId="{42C4778B-2718-40AB-9CF4-50F8A8ED7CB2}" srcOrd="4" destOrd="0" parTransId="{7B937770-24E5-4B6B-8183-BDAE1214CEA1}" sibTransId="{A058E80E-E1C2-4EB2-9FF3-2902D0375EB4}"/>
    <dgm:cxn modelId="{D30CD23B-B9F2-4511-8393-8FA87FC6E0E2}" srcId="{62E56814-489E-4740-8295-64AA0CECBC55}" destId="{5046FB60-0F79-4B1A-B7E1-E56BCFC254DA}" srcOrd="0" destOrd="0" parTransId="{2AD4A345-3F5D-454A-8086-F85D1DF137F4}" sibTransId="{28A79AB2-268A-4111-80B6-3061AB1D8611}"/>
    <dgm:cxn modelId="{D63AAE3F-F679-40A3-8EB1-1A71518D3185}" type="presOf" srcId="{42C4778B-2718-40AB-9CF4-50F8A8ED7CB2}" destId="{03EDCF5D-10E2-40A7-B43C-EFAAD6E5843E}" srcOrd="0" destOrd="4" presId="urn:microsoft.com/office/officeart/2005/8/layout/vList5"/>
    <dgm:cxn modelId="{09367E5B-2D72-4CBD-9CE1-1BF70DD53E23}" srcId="{5046FB60-0F79-4B1A-B7E1-E56BCFC254DA}" destId="{1859B2DC-7A66-4CEE-AD20-0EB586C346C8}" srcOrd="1" destOrd="0" parTransId="{FF2276CD-26E8-4934-850D-9463026E9B8E}" sibTransId="{CA7443CC-BD8F-42DB-B996-2483DD3C80FA}"/>
    <dgm:cxn modelId="{53985C5C-DFD7-4DA6-BCE3-C2661EA75C9F}" srcId="{B69C5447-394B-4F32-9842-B568D0AB6665}" destId="{B48C52CD-F5CB-43AA-904C-9F91276031E5}" srcOrd="0" destOrd="0" parTransId="{2EE91DE7-1D92-4D0A-AA30-4330A3D50582}" sibTransId="{58C41355-757D-4AFC-A7FC-9B0E89AB8AD6}"/>
    <dgm:cxn modelId="{C1CF9662-084C-4C2E-9F22-D7E9AC0120CE}" srcId="{B69C5447-394B-4F32-9842-B568D0AB6665}" destId="{98F3214C-18B9-4070-B7C5-877B6292F34B}" srcOrd="3" destOrd="0" parTransId="{BB51C3CE-3A50-4868-9E18-55DAEC3B5600}" sibTransId="{0E449316-FCEA-45ED-A8EB-549401248BBE}"/>
    <dgm:cxn modelId="{8370A866-A4AB-496F-B83A-66244BFC2AD8}" srcId="{B69C5447-394B-4F32-9842-B568D0AB6665}" destId="{27D51F4D-5A7D-429B-A9EB-98C98BE7274F}" srcOrd="2" destOrd="0" parTransId="{7B4CB7CB-18C4-4563-BB6F-46F4BA5CD9FC}" sibTransId="{AF5E2CE3-379E-496A-9882-16C3D52CAFAC}"/>
    <dgm:cxn modelId="{3D9FF251-CFA6-41C3-8274-674A6C236D6E}" type="presOf" srcId="{B69C5447-394B-4F32-9842-B568D0AB6665}" destId="{0207310A-8942-44CC-89C2-13C0F3E58752}" srcOrd="0" destOrd="0" presId="urn:microsoft.com/office/officeart/2005/8/layout/vList5"/>
    <dgm:cxn modelId="{3DF32858-BCE8-4B93-9511-2C1245143E6D}" type="presOf" srcId="{5046FB60-0F79-4B1A-B7E1-E56BCFC254DA}" destId="{D0151819-66E7-4FCA-9C6C-2EC0405527B8}" srcOrd="0" destOrd="0" presId="urn:microsoft.com/office/officeart/2005/8/layout/vList5"/>
    <dgm:cxn modelId="{0C5E9B58-6FD5-4039-8534-4B86ACC9BCCD}" type="presOf" srcId="{54B6CE7A-7FE3-483E-B356-45C736BCFA4F}" destId="{46AD29C7-21A3-4660-A62F-8A111F96C74C}" srcOrd="0" destOrd="0" presId="urn:microsoft.com/office/officeart/2005/8/layout/vList5"/>
    <dgm:cxn modelId="{71DEDC8E-7584-41E5-AEBD-544FA60BBD38}" type="presOf" srcId="{CC1268F8-7C90-4360-8CF1-363F2AE65743}" destId="{03EDCF5D-10E2-40A7-B43C-EFAAD6E5843E}" srcOrd="0" destOrd="1" presId="urn:microsoft.com/office/officeart/2005/8/layout/vList5"/>
    <dgm:cxn modelId="{37F0C9C5-A55E-4CF0-BEE3-195BE5B69B15}" type="presOf" srcId="{27D51F4D-5A7D-429B-A9EB-98C98BE7274F}" destId="{03EDCF5D-10E2-40A7-B43C-EFAAD6E5843E}" srcOrd="0" destOrd="2" presId="urn:microsoft.com/office/officeart/2005/8/layout/vList5"/>
    <dgm:cxn modelId="{B3F43FC8-4400-4CC9-B28A-64FBD4E8BFA1}" type="presOf" srcId="{98F3214C-18B9-4070-B7C5-877B6292F34B}" destId="{03EDCF5D-10E2-40A7-B43C-EFAAD6E5843E}" srcOrd="0" destOrd="3" presId="urn:microsoft.com/office/officeart/2005/8/layout/vList5"/>
    <dgm:cxn modelId="{21CF18D0-28FE-4085-AFD0-A6371BECA818}" type="presOf" srcId="{1859B2DC-7A66-4CEE-AD20-0EB586C346C8}" destId="{46AD29C7-21A3-4660-A62F-8A111F96C74C}" srcOrd="0" destOrd="1" presId="urn:microsoft.com/office/officeart/2005/8/layout/vList5"/>
    <dgm:cxn modelId="{E78F3CD0-B5CF-4070-8E88-AC46C12494F4}" srcId="{B69C5447-394B-4F32-9842-B568D0AB6665}" destId="{CC1268F8-7C90-4360-8CF1-363F2AE65743}" srcOrd="1" destOrd="0" parTransId="{0B4B1C4C-7CCD-41E3-AF99-083101D4A047}" sibTransId="{14C83BE7-1581-4152-9B21-E9760412CD6A}"/>
    <dgm:cxn modelId="{1CC5DAD4-7726-4436-9CE4-BF2A386181A7}" srcId="{5046FB60-0F79-4B1A-B7E1-E56BCFC254DA}" destId="{54B6CE7A-7FE3-483E-B356-45C736BCFA4F}" srcOrd="0" destOrd="0" parTransId="{33FB3AF2-F853-4AF2-9AE8-998D0D299D66}" sibTransId="{5917E938-F0A5-456B-8297-6B1CA6505A73}"/>
    <dgm:cxn modelId="{FAD18AE5-645B-4C48-B21D-DBB126B5871C}" type="presOf" srcId="{62E56814-489E-4740-8295-64AA0CECBC55}" destId="{FD969B8F-BB81-4E56-B288-C9B5FBB99723}" srcOrd="0" destOrd="0" presId="urn:microsoft.com/office/officeart/2005/8/layout/vList5"/>
    <dgm:cxn modelId="{2DBBB1F1-8A30-459D-9370-C2669D253746}" type="presOf" srcId="{B48C52CD-F5CB-43AA-904C-9F91276031E5}" destId="{03EDCF5D-10E2-40A7-B43C-EFAAD6E5843E}" srcOrd="0" destOrd="0" presId="urn:microsoft.com/office/officeart/2005/8/layout/vList5"/>
    <dgm:cxn modelId="{B25FD1E8-9EB6-400B-AE15-8AAB5447317E}" type="presParOf" srcId="{FD969B8F-BB81-4E56-B288-C9B5FBB99723}" destId="{434D1C2F-6767-4288-89CF-F88EB70A6F68}" srcOrd="0" destOrd="0" presId="urn:microsoft.com/office/officeart/2005/8/layout/vList5"/>
    <dgm:cxn modelId="{2FAA964C-7D36-41CC-A23A-4514AB4E7982}" type="presParOf" srcId="{434D1C2F-6767-4288-89CF-F88EB70A6F68}" destId="{D0151819-66E7-4FCA-9C6C-2EC0405527B8}" srcOrd="0" destOrd="0" presId="urn:microsoft.com/office/officeart/2005/8/layout/vList5"/>
    <dgm:cxn modelId="{E55978CA-0AEF-4388-AC7A-3776D25D74FC}" type="presParOf" srcId="{434D1C2F-6767-4288-89CF-F88EB70A6F68}" destId="{46AD29C7-21A3-4660-A62F-8A111F96C74C}" srcOrd="1" destOrd="0" presId="urn:microsoft.com/office/officeart/2005/8/layout/vList5"/>
    <dgm:cxn modelId="{8FF61EDE-1BCB-4AF4-A63B-0C4A60886DAD}" type="presParOf" srcId="{FD969B8F-BB81-4E56-B288-C9B5FBB99723}" destId="{BE0EAB12-9A77-4372-BB1C-D67F5350D485}" srcOrd="1" destOrd="0" presId="urn:microsoft.com/office/officeart/2005/8/layout/vList5"/>
    <dgm:cxn modelId="{6727C2BA-6CA7-43A9-A8CF-B32B90C05EF9}" type="presParOf" srcId="{FD969B8F-BB81-4E56-B288-C9B5FBB99723}" destId="{E968095C-C85A-4F92-896A-C27D22C26D6A}" srcOrd="2" destOrd="0" presId="urn:microsoft.com/office/officeart/2005/8/layout/vList5"/>
    <dgm:cxn modelId="{A4D70C73-2954-4A78-BBED-AC6F9E088AAA}" type="presParOf" srcId="{E968095C-C85A-4F92-896A-C27D22C26D6A}" destId="{0207310A-8942-44CC-89C2-13C0F3E58752}" srcOrd="0" destOrd="0" presId="urn:microsoft.com/office/officeart/2005/8/layout/vList5"/>
    <dgm:cxn modelId="{3D9CB694-8753-4E6B-8A32-F58434B05D02}" type="presParOf" srcId="{E968095C-C85A-4F92-896A-C27D22C26D6A}" destId="{03EDCF5D-10E2-40A7-B43C-EFAAD6E5843E}"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7F1E946-1838-485B-9FD6-453CDB35283A}" type="doc">
      <dgm:prSet loTypeId="urn:microsoft.com/office/officeart/2005/8/layout/vList5" loCatId="list" qsTypeId="urn:microsoft.com/office/officeart/2005/8/quickstyle/simple1" qsCatId="simple" csTypeId="urn:microsoft.com/office/officeart/2005/8/colors/accent0_3" csCatId="mainScheme" phldr="1"/>
      <dgm:spPr/>
      <dgm:t>
        <a:bodyPr/>
        <a:lstStyle/>
        <a:p>
          <a:endParaRPr lang="en-US"/>
        </a:p>
      </dgm:t>
    </dgm:pt>
    <dgm:pt modelId="{817B0395-C32E-465A-99EF-58313F8ACE85}">
      <dgm:prSet custT="1"/>
      <dgm:spPr>
        <a:solidFill>
          <a:srgbClr val="1F497D">
            <a:alpha val="25098"/>
          </a:srgbClr>
        </a:solidFill>
      </dgm:spPr>
      <dgm:t>
        <a:bodyPr/>
        <a:lstStyle/>
        <a:p>
          <a:pPr rtl="0"/>
          <a:r>
            <a:rPr lang="en-US" sz="2300" b="1">
              <a:solidFill>
                <a:schemeClr val="tx2">
                  <a:lumMod val="50000"/>
                </a:schemeClr>
              </a:solidFill>
            </a:rPr>
            <a:t>Definition</a:t>
          </a:r>
          <a:endParaRPr lang="en-US" sz="2300">
            <a:solidFill>
              <a:schemeClr val="tx2">
                <a:lumMod val="50000"/>
              </a:schemeClr>
            </a:solidFill>
          </a:endParaRPr>
        </a:p>
      </dgm:t>
    </dgm:pt>
    <dgm:pt modelId="{E240C7F9-149A-4AA4-B0FD-948D4C1EA7F1}" type="parTrans" cxnId="{19C6CE9D-67A4-422F-83ED-B342F7C5C781}">
      <dgm:prSet/>
      <dgm:spPr/>
      <dgm:t>
        <a:bodyPr/>
        <a:lstStyle/>
        <a:p>
          <a:endParaRPr lang="en-US"/>
        </a:p>
      </dgm:t>
    </dgm:pt>
    <dgm:pt modelId="{683A640F-460B-47A4-A797-613159A62CB6}" type="sibTrans" cxnId="{19C6CE9D-67A4-422F-83ED-B342F7C5C781}">
      <dgm:prSet/>
      <dgm:spPr/>
      <dgm:t>
        <a:bodyPr/>
        <a:lstStyle/>
        <a:p>
          <a:endParaRPr lang="en-US"/>
        </a:p>
      </dgm:t>
    </dgm:pt>
    <dgm:pt modelId="{3D7B8045-BA1A-4D4F-898A-97DA12402DAC}">
      <dgm:prSet/>
      <dgm:spPr>
        <a:solidFill>
          <a:schemeClr val="bg1">
            <a:lumMod val="95000"/>
            <a:alpha val="90000"/>
          </a:schemeClr>
        </a:solidFill>
      </dgm:spPr>
      <dgm:t>
        <a:bodyPr/>
        <a:lstStyle/>
        <a:p>
          <a:pPr rtl="0">
            <a:lnSpc>
              <a:spcPct val="100000"/>
            </a:lnSpc>
            <a:spcAft>
              <a:spcPts val="600"/>
            </a:spcAft>
          </a:pPr>
          <a:r>
            <a:rPr lang="en-US" b="1"/>
            <a:t>A change in rules, policies or procedures</a:t>
          </a:r>
        </a:p>
      </dgm:t>
    </dgm:pt>
    <dgm:pt modelId="{E583AAA5-BA1D-4B9D-8F40-98C07B8B3364}" type="parTrans" cxnId="{4B9D9369-F248-4855-918F-A8ED6A5DF0DD}">
      <dgm:prSet/>
      <dgm:spPr/>
      <dgm:t>
        <a:bodyPr/>
        <a:lstStyle/>
        <a:p>
          <a:endParaRPr lang="en-US"/>
        </a:p>
      </dgm:t>
    </dgm:pt>
    <dgm:pt modelId="{252DD98F-D575-4C70-A773-AC7B9F572281}" type="sibTrans" cxnId="{4B9D9369-F248-4855-918F-A8ED6A5DF0DD}">
      <dgm:prSet/>
      <dgm:spPr/>
      <dgm:t>
        <a:bodyPr/>
        <a:lstStyle/>
        <a:p>
          <a:endParaRPr lang="en-US"/>
        </a:p>
      </dgm:t>
    </dgm:pt>
    <dgm:pt modelId="{C663E60E-35FD-4476-99DD-6E2F6AC80C7B}">
      <dgm:prSet/>
      <dgm:spPr>
        <a:solidFill>
          <a:schemeClr val="bg1">
            <a:lumMod val="95000"/>
            <a:alpha val="90000"/>
          </a:schemeClr>
        </a:solidFill>
      </dgm:spPr>
      <dgm:t>
        <a:bodyPr/>
        <a:lstStyle/>
        <a:p>
          <a:pPr rtl="0">
            <a:lnSpc>
              <a:spcPct val="100000"/>
            </a:lnSpc>
            <a:spcAft>
              <a:spcPts val="600"/>
            </a:spcAft>
          </a:pPr>
          <a:r>
            <a:rPr lang="en-US" b="1"/>
            <a:t>Necessary because of the person’s disability</a:t>
          </a:r>
        </a:p>
      </dgm:t>
    </dgm:pt>
    <dgm:pt modelId="{A3227357-9BE3-49AE-9C2D-99F6EC694E09}" type="parTrans" cxnId="{871B8760-BAE9-44CA-BFDE-7CC100B73F7E}">
      <dgm:prSet/>
      <dgm:spPr/>
      <dgm:t>
        <a:bodyPr/>
        <a:lstStyle/>
        <a:p>
          <a:endParaRPr lang="en-US"/>
        </a:p>
      </dgm:t>
    </dgm:pt>
    <dgm:pt modelId="{6A2F62FC-A0C7-41F2-9539-1B29EC9158A1}" type="sibTrans" cxnId="{871B8760-BAE9-44CA-BFDE-7CC100B73F7E}">
      <dgm:prSet/>
      <dgm:spPr/>
      <dgm:t>
        <a:bodyPr/>
        <a:lstStyle/>
        <a:p>
          <a:endParaRPr lang="en-US"/>
        </a:p>
      </dgm:t>
    </dgm:pt>
    <dgm:pt modelId="{B63BAB63-F901-41E2-9EF7-0E12A38CE812}">
      <dgm:prSet/>
      <dgm:spPr>
        <a:solidFill>
          <a:schemeClr val="bg1">
            <a:lumMod val="95000"/>
            <a:alpha val="90000"/>
          </a:schemeClr>
        </a:solidFill>
      </dgm:spPr>
      <dgm:t>
        <a:bodyPr/>
        <a:lstStyle/>
        <a:p>
          <a:pPr rtl="0">
            <a:lnSpc>
              <a:spcPct val="100000"/>
            </a:lnSpc>
            <a:spcAft>
              <a:spcPts val="600"/>
            </a:spcAft>
          </a:pPr>
          <a:r>
            <a:rPr lang="en-US" b="1"/>
            <a:t>Provides full/equal use and enjoyment of housing</a:t>
          </a:r>
        </a:p>
      </dgm:t>
    </dgm:pt>
    <dgm:pt modelId="{7784F2A8-57BE-4DAE-84CC-571C703349DD}" type="parTrans" cxnId="{17A8DEE5-25D7-4699-80AC-B042FA80AD22}">
      <dgm:prSet/>
      <dgm:spPr/>
      <dgm:t>
        <a:bodyPr/>
        <a:lstStyle/>
        <a:p>
          <a:endParaRPr lang="en-US"/>
        </a:p>
      </dgm:t>
    </dgm:pt>
    <dgm:pt modelId="{CABA8269-5A3C-4A82-90C9-BA89477C8EAF}" type="sibTrans" cxnId="{17A8DEE5-25D7-4699-80AC-B042FA80AD22}">
      <dgm:prSet/>
      <dgm:spPr/>
      <dgm:t>
        <a:bodyPr/>
        <a:lstStyle/>
        <a:p>
          <a:endParaRPr lang="en-US"/>
        </a:p>
      </dgm:t>
    </dgm:pt>
    <dgm:pt modelId="{74DE6A46-E7B0-44F2-9F4E-9F805FD83F32}">
      <dgm:prSet custT="1"/>
      <dgm:spPr>
        <a:solidFill>
          <a:srgbClr val="1F497D">
            <a:alpha val="25098"/>
          </a:srgbClr>
        </a:solidFill>
      </dgm:spPr>
      <dgm:t>
        <a:bodyPr/>
        <a:lstStyle/>
        <a:p>
          <a:pPr rtl="0"/>
          <a:r>
            <a:rPr lang="en-US" sz="2300" b="1">
              <a:solidFill>
                <a:schemeClr val="tx2">
                  <a:lumMod val="50000"/>
                </a:schemeClr>
              </a:solidFill>
            </a:rPr>
            <a:t>Can request at any time</a:t>
          </a:r>
          <a:endParaRPr lang="en-US" sz="2300">
            <a:solidFill>
              <a:schemeClr val="tx2">
                <a:lumMod val="50000"/>
              </a:schemeClr>
            </a:solidFill>
          </a:endParaRPr>
        </a:p>
      </dgm:t>
    </dgm:pt>
    <dgm:pt modelId="{7DD262CF-EE8E-4404-9E92-5444050EA5B1}" type="parTrans" cxnId="{F97E7F52-A55F-48AF-B433-E3B77192D3B2}">
      <dgm:prSet/>
      <dgm:spPr/>
      <dgm:t>
        <a:bodyPr/>
        <a:lstStyle/>
        <a:p>
          <a:endParaRPr lang="en-US"/>
        </a:p>
      </dgm:t>
    </dgm:pt>
    <dgm:pt modelId="{93FD0729-1EAD-42CD-B0AC-7BD9B41832AC}" type="sibTrans" cxnId="{F97E7F52-A55F-48AF-B433-E3B77192D3B2}">
      <dgm:prSet/>
      <dgm:spPr/>
      <dgm:t>
        <a:bodyPr/>
        <a:lstStyle/>
        <a:p>
          <a:endParaRPr lang="en-US"/>
        </a:p>
      </dgm:t>
    </dgm:pt>
    <dgm:pt modelId="{9E93AC34-32BB-4562-852C-BED08134B5DE}">
      <dgm:prSet/>
      <dgm:spPr>
        <a:solidFill>
          <a:schemeClr val="bg1">
            <a:lumMod val="95000"/>
            <a:alpha val="90000"/>
          </a:schemeClr>
        </a:solidFill>
      </dgm:spPr>
      <dgm:t>
        <a:bodyPr/>
        <a:lstStyle/>
        <a:p>
          <a:pPr rtl="0">
            <a:lnSpc>
              <a:spcPct val="100000"/>
            </a:lnSpc>
            <a:spcAft>
              <a:spcPts val="600"/>
            </a:spcAft>
          </a:pPr>
          <a:r>
            <a:rPr lang="en-US" b="1"/>
            <a:t>Before tenancy/when applying</a:t>
          </a:r>
        </a:p>
      </dgm:t>
    </dgm:pt>
    <dgm:pt modelId="{89C594A2-1BC8-49F5-BD0B-7F1F190D1F3E}" type="parTrans" cxnId="{FA753B9E-EC6E-44E4-9407-03226BF0C542}">
      <dgm:prSet/>
      <dgm:spPr/>
      <dgm:t>
        <a:bodyPr/>
        <a:lstStyle/>
        <a:p>
          <a:endParaRPr lang="en-US"/>
        </a:p>
      </dgm:t>
    </dgm:pt>
    <dgm:pt modelId="{76D14F84-17A4-42C3-B769-D95215CD4D73}" type="sibTrans" cxnId="{FA753B9E-EC6E-44E4-9407-03226BF0C542}">
      <dgm:prSet/>
      <dgm:spPr/>
      <dgm:t>
        <a:bodyPr/>
        <a:lstStyle/>
        <a:p>
          <a:endParaRPr lang="en-US"/>
        </a:p>
      </dgm:t>
    </dgm:pt>
    <dgm:pt modelId="{F5BD135A-51C9-492B-B73F-5B29544A5FA6}">
      <dgm:prSet/>
      <dgm:spPr>
        <a:solidFill>
          <a:schemeClr val="bg1">
            <a:lumMod val="95000"/>
            <a:alpha val="90000"/>
          </a:schemeClr>
        </a:solidFill>
      </dgm:spPr>
      <dgm:t>
        <a:bodyPr/>
        <a:lstStyle/>
        <a:p>
          <a:pPr rtl="0">
            <a:lnSpc>
              <a:spcPct val="100000"/>
            </a:lnSpc>
            <a:spcAft>
              <a:spcPts val="600"/>
            </a:spcAft>
          </a:pPr>
          <a:r>
            <a:rPr lang="en-US" b="1"/>
            <a:t>During tenancy</a:t>
          </a:r>
        </a:p>
      </dgm:t>
    </dgm:pt>
    <dgm:pt modelId="{9599343F-D965-435C-9CAC-8F2647BAEF88}" type="parTrans" cxnId="{BC729FA4-2237-4C5A-A7FD-65524D76EA17}">
      <dgm:prSet/>
      <dgm:spPr/>
      <dgm:t>
        <a:bodyPr/>
        <a:lstStyle/>
        <a:p>
          <a:endParaRPr lang="en-US"/>
        </a:p>
      </dgm:t>
    </dgm:pt>
    <dgm:pt modelId="{74F30559-3F1E-406A-A750-AF2548EEC7CA}" type="sibTrans" cxnId="{BC729FA4-2237-4C5A-A7FD-65524D76EA17}">
      <dgm:prSet/>
      <dgm:spPr/>
      <dgm:t>
        <a:bodyPr/>
        <a:lstStyle/>
        <a:p>
          <a:endParaRPr lang="en-US"/>
        </a:p>
      </dgm:t>
    </dgm:pt>
    <dgm:pt modelId="{6C71111C-064F-45FE-BDF5-C38709FF0D71}">
      <dgm:prSet/>
      <dgm:spPr>
        <a:solidFill>
          <a:schemeClr val="bg1">
            <a:lumMod val="95000"/>
            <a:alpha val="90000"/>
          </a:schemeClr>
        </a:solidFill>
      </dgm:spPr>
      <dgm:t>
        <a:bodyPr/>
        <a:lstStyle/>
        <a:p>
          <a:pPr rtl="0">
            <a:lnSpc>
              <a:spcPct val="100000"/>
            </a:lnSpc>
            <a:spcAft>
              <a:spcPts val="600"/>
            </a:spcAft>
          </a:pPr>
          <a:r>
            <a:rPr lang="en-US" b="1"/>
            <a:t>When facing eviction, if RA could remove basis for eviction</a:t>
          </a:r>
        </a:p>
      </dgm:t>
    </dgm:pt>
    <dgm:pt modelId="{B4017278-525F-4A97-B0DF-4286C8986515}" type="parTrans" cxnId="{2CDFFC93-7EE4-4FAF-B2C5-8D1ACBBC7F7D}">
      <dgm:prSet/>
      <dgm:spPr/>
      <dgm:t>
        <a:bodyPr/>
        <a:lstStyle/>
        <a:p>
          <a:endParaRPr lang="en-US"/>
        </a:p>
      </dgm:t>
    </dgm:pt>
    <dgm:pt modelId="{B5F5E576-2394-46E9-A249-6C6E7242F87C}" type="sibTrans" cxnId="{2CDFFC93-7EE4-4FAF-B2C5-8D1ACBBC7F7D}">
      <dgm:prSet/>
      <dgm:spPr/>
      <dgm:t>
        <a:bodyPr/>
        <a:lstStyle/>
        <a:p>
          <a:endParaRPr lang="en-US"/>
        </a:p>
      </dgm:t>
    </dgm:pt>
    <dgm:pt modelId="{2ADEC8C2-ECB6-4B25-B07A-4A79FB8C8AEF}">
      <dgm:prSet custT="1"/>
      <dgm:spPr>
        <a:solidFill>
          <a:srgbClr val="1F497D">
            <a:alpha val="25098"/>
          </a:srgbClr>
        </a:solidFill>
      </dgm:spPr>
      <dgm:t>
        <a:bodyPr/>
        <a:lstStyle/>
        <a:p>
          <a:pPr rtl="0"/>
          <a:r>
            <a:rPr lang="en-US" sz="2300" b="1">
              <a:solidFill>
                <a:schemeClr val="tx2">
                  <a:lumMod val="50000"/>
                </a:schemeClr>
              </a:solidFill>
            </a:rPr>
            <a:t>Can be requested by</a:t>
          </a:r>
        </a:p>
      </dgm:t>
    </dgm:pt>
    <dgm:pt modelId="{56DB8587-F36A-4966-A85B-FFD4197224A5}" type="parTrans" cxnId="{E79BD561-DEC3-4CB3-B26C-32118E274E88}">
      <dgm:prSet/>
      <dgm:spPr/>
      <dgm:t>
        <a:bodyPr/>
        <a:lstStyle/>
        <a:p>
          <a:endParaRPr lang="en-US"/>
        </a:p>
      </dgm:t>
    </dgm:pt>
    <dgm:pt modelId="{4066F1C7-98E3-43C2-83D8-06FD8FC77FB0}" type="sibTrans" cxnId="{E79BD561-DEC3-4CB3-B26C-32118E274E88}">
      <dgm:prSet/>
      <dgm:spPr/>
      <dgm:t>
        <a:bodyPr/>
        <a:lstStyle/>
        <a:p>
          <a:endParaRPr lang="en-US"/>
        </a:p>
      </dgm:t>
    </dgm:pt>
    <dgm:pt modelId="{D2C69865-85B5-4023-85FB-892F628CE6FB}">
      <dgm:prSet custT="1"/>
      <dgm:spPr>
        <a:solidFill>
          <a:schemeClr val="bg1">
            <a:lumMod val="85000"/>
            <a:alpha val="25098"/>
          </a:schemeClr>
        </a:solidFill>
      </dgm:spPr>
      <dgm:t>
        <a:bodyPr/>
        <a:lstStyle/>
        <a:p>
          <a:pPr rtl="0">
            <a:lnSpc>
              <a:spcPct val="100000"/>
            </a:lnSpc>
            <a:spcAft>
              <a:spcPts val="600"/>
            </a:spcAft>
          </a:pPr>
          <a:r>
            <a:rPr lang="en-US" sz="1800" b="1">
              <a:solidFill>
                <a:schemeClr val="tx1"/>
              </a:solidFill>
            </a:rPr>
            <a:t>Tenant, family member, </a:t>
          </a:r>
        </a:p>
      </dgm:t>
    </dgm:pt>
    <dgm:pt modelId="{D3E74DC7-A80B-4A3E-BC96-54A866424A4B}" type="parTrans" cxnId="{A25C063A-2761-4A48-B5CA-28273312A8C5}">
      <dgm:prSet/>
      <dgm:spPr/>
      <dgm:t>
        <a:bodyPr/>
        <a:lstStyle/>
        <a:p>
          <a:endParaRPr lang="en-US"/>
        </a:p>
      </dgm:t>
    </dgm:pt>
    <dgm:pt modelId="{592A7914-3ABB-4FE8-BD7E-87B1DEC04292}" type="sibTrans" cxnId="{A25C063A-2761-4A48-B5CA-28273312A8C5}">
      <dgm:prSet/>
      <dgm:spPr/>
      <dgm:t>
        <a:bodyPr/>
        <a:lstStyle/>
        <a:p>
          <a:endParaRPr lang="en-US"/>
        </a:p>
      </dgm:t>
    </dgm:pt>
    <dgm:pt modelId="{E0D617EC-7F65-46AD-8698-425BC10CECC4}">
      <dgm:prSet custT="1"/>
      <dgm:spPr>
        <a:solidFill>
          <a:schemeClr val="bg1">
            <a:lumMod val="85000"/>
            <a:alpha val="25098"/>
          </a:schemeClr>
        </a:solidFill>
      </dgm:spPr>
      <dgm:t>
        <a:bodyPr/>
        <a:lstStyle/>
        <a:p>
          <a:pPr rtl="0">
            <a:lnSpc>
              <a:spcPct val="100000"/>
            </a:lnSpc>
            <a:spcAft>
              <a:spcPts val="600"/>
            </a:spcAft>
          </a:pPr>
          <a:r>
            <a:rPr lang="en-US" sz="1800" b="1">
              <a:solidFill>
                <a:schemeClr val="tx1"/>
              </a:solidFill>
            </a:rPr>
            <a:t>MD, social worker, therapist, or</a:t>
          </a:r>
        </a:p>
      </dgm:t>
    </dgm:pt>
    <dgm:pt modelId="{F39CDEA2-348D-4D79-97DF-91A4F80DEBB3}" type="parTrans" cxnId="{7485B710-CC5B-49B4-ADAE-ED608BA95554}">
      <dgm:prSet/>
      <dgm:spPr/>
      <dgm:t>
        <a:bodyPr/>
        <a:lstStyle/>
        <a:p>
          <a:endParaRPr lang="en-US"/>
        </a:p>
      </dgm:t>
    </dgm:pt>
    <dgm:pt modelId="{BA164A7F-6CA5-412F-8337-04F684ECFB71}" type="sibTrans" cxnId="{7485B710-CC5B-49B4-ADAE-ED608BA95554}">
      <dgm:prSet/>
      <dgm:spPr/>
      <dgm:t>
        <a:bodyPr/>
        <a:lstStyle/>
        <a:p>
          <a:endParaRPr lang="en-US"/>
        </a:p>
      </dgm:t>
    </dgm:pt>
    <dgm:pt modelId="{5DBE384E-9EDE-4219-BFCF-8D1BAD6330E1}">
      <dgm:prSet custT="1"/>
      <dgm:spPr>
        <a:solidFill>
          <a:schemeClr val="bg1">
            <a:lumMod val="85000"/>
            <a:alpha val="25098"/>
          </a:schemeClr>
        </a:solidFill>
      </dgm:spPr>
      <dgm:t>
        <a:bodyPr/>
        <a:lstStyle/>
        <a:p>
          <a:pPr rtl="0">
            <a:lnSpc>
              <a:spcPct val="100000"/>
            </a:lnSpc>
            <a:spcAft>
              <a:spcPts val="600"/>
            </a:spcAft>
          </a:pPr>
          <a:r>
            <a:rPr lang="en-US" sz="1800" b="1">
              <a:solidFill>
                <a:schemeClr val="tx1"/>
              </a:solidFill>
            </a:rPr>
            <a:t>Others</a:t>
          </a:r>
        </a:p>
      </dgm:t>
    </dgm:pt>
    <dgm:pt modelId="{ED47A87A-36B7-4126-9ACC-1880E4C06250}" type="parTrans" cxnId="{E9E8730C-1C74-4A12-89EA-16C0027FDD30}">
      <dgm:prSet/>
      <dgm:spPr/>
      <dgm:t>
        <a:bodyPr/>
        <a:lstStyle/>
        <a:p>
          <a:endParaRPr lang="en-US"/>
        </a:p>
      </dgm:t>
    </dgm:pt>
    <dgm:pt modelId="{F58FBA22-A57E-4E42-BC63-F9F4F6B210EA}" type="sibTrans" cxnId="{E9E8730C-1C74-4A12-89EA-16C0027FDD30}">
      <dgm:prSet/>
      <dgm:spPr/>
      <dgm:t>
        <a:bodyPr/>
        <a:lstStyle/>
        <a:p>
          <a:endParaRPr lang="en-US"/>
        </a:p>
      </dgm:t>
    </dgm:pt>
    <dgm:pt modelId="{4B775C46-5A58-4895-AD43-E6F3239E7652}" type="pres">
      <dgm:prSet presAssocID="{C7F1E946-1838-485B-9FD6-453CDB35283A}" presName="Name0" presStyleCnt="0">
        <dgm:presLayoutVars>
          <dgm:dir/>
          <dgm:animLvl val="lvl"/>
          <dgm:resizeHandles val="exact"/>
        </dgm:presLayoutVars>
      </dgm:prSet>
      <dgm:spPr/>
    </dgm:pt>
    <dgm:pt modelId="{3B064395-2803-4167-A9CD-A0BBD534A34D}" type="pres">
      <dgm:prSet presAssocID="{817B0395-C32E-465A-99EF-58313F8ACE85}" presName="linNode" presStyleCnt="0"/>
      <dgm:spPr/>
    </dgm:pt>
    <dgm:pt modelId="{F5F806CB-5C0C-4413-BFE0-7116C398D2AA}" type="pres">
      <dgm:prSet presAssocID="{817B0395-C32E-465A-99EF-58313F8ACE85}" presName="parentText" presStyleLbl="node1" presStyleIdx="0" presStyleCnt="3" custScaleX="69368" custScaleY="90909">
        <dgm:presLayoutVars>
          <dgm:chMax val="1"/>
          <dgm:bulletEnabled val="1"/>
        </dgm:presLayoutVars>
      </dgm:prSet>
      <dgm:spPr/>
    </dgm:pt>
    <dgm:pt modelId="{79EE16E0-43D6-4A5B-98D7-B17F397936F7}" type="pres">
      <dgm:prSet presAssocID="{817B0395-C32E-465A-99EF-58313F8ACE85}" presName="descendantText" presStyleLbl="alignAccFollowNode1" presStyleIdx="0" presStyleCnt="3" custScaleX="116671" custScaleY="107046">
        <dgm:presLayoutVars>
          <dgm:bulletEnabled val="1"/>
        </dgm:presLayoutVars>
      </dgm:prSet>
      <dgm:spPr/>
    </dgm:pt>
    <dgm:pt modelId="{C6C0374C-3F64-45DE-9174-29E74DB5AC45}" type="pres">
      <dgm:prSet presAssocID="{683A640F-460B-47A4-A797-613159A62CB6}" presName="sp" presStyleCnt="0"/>
      <dgm:spPr/>
    </dgm:pt>
    <dgm:pt modelId="{B379CF51-2B54-43E3-9508-23E45AF8AB71}" type="pres">
      <dgm:prSet presAssocID="{74DE6A46-E7B0-44F2-9F4E-9F805FD83F32}" presName="linNode" presStyleCnt="0"/>
      <dgm:spPr/>
    </dgm:pt>
    <dgm:pt modelId="{257B8EFA-8106-4C41-8736-D6BB91670631}" type="pres">
      <dgm:prSet presAssocID="{74DE6A46-E7B0-44F2-9F4E-9F805FD83F32}" presName="parentText" presStyleLbl="node1" presStyleIdx="1" presStyleCnt="3" custScaleX="69368" custScaleY="90909">
        <dgm:presLayoutVars>
          <dgm:chMax val="1"/>
          <dgm:bulletEnabled val="1"/>
        </dgm:presLayoutVars>
      </dgm:prSet>
      <dgm:spPr/>
    </dgm:pt>
    <dgm:pt modelId="{94217E8C-9DD3-4200-9FCE-EDFD0A72123D}" type="pres">
      <dgm:prSet presAssocID="{74DE6A46-E7B0-44F2-9F4E-9F805FD83F32}" presName="descendantText" presStyleLbl="alignAccFollowNode1" presStyleIdx="1" presStyleCnt="3" custScaleX="116671" custScaleY="107046">
        <dgm:presLayoutVars>
          <dgm:bulletEnabled val="1"/>
        </dgm:presLayoutVars>
      </dgm:prSet>
      <dgm:spPr/>
    </dgm:pt>
    <dgm:pt modelId="{76CC47B2-12DD-4362-9A61-9B150234049C}" type="pres">
      <dgm:prSet presAssocID="{93FD0729-1EAD-42CD-B0AC-7BD9B41832AC}" presName="sp" presStyleCnt="0"/>
      <dgm:spPr/>
    </dgm:pt>
    <dgm:pt modelId="{10A594CB-90CB-4534-82E1-1D4FB1743477}" type="pres">
      <dgm:prSet presAssocID="{2ADEC8C2-ECB6-4B25-B07A-4A79FB8C8AEF}" presName="linNode" presStyleCnt="0"/>
      <dgm:spPr/>
    </dgm:pt>
    <dgm:pt modelId="{6759CAE0-ED60-4DB8-97B2-BFCD9D52AD00}" type="pres">
      <dgm:prSet presAssocID="{2ADEC8C2-ECB6-4B25-B07A-4A79FB8C8AEF}" presName="parentText" presStyleLbl="node1" presStyleIdx="2" presStyleCnt="3" custScaleX="71253" custScaleY="96022">
        <dgm:presLayoutVars>
          <dgm:chMax val="1"/>
          <dgm:bulletEnabled val="1"/>
        </dgm:presLayoutVars>
      </dgm:prSet>
      <dgm:spPr/>
    </dgm:pt>
    <dgm:pt modelId="{156C1815-E407-4BCF-A02D-C971E15ADA24}" type="pres">
      <dgm:prSet presAssocID="{2ADEC8C2-ECB6-4B25-B07A-4A79FB8C8AEF}" presName="descendantText" presStyleLbl="alignAccFollowNode1" presStyleIdx="2" presStyleCnt="3" custScaleX="116131" custScaleY="101997">
        <dgm:presLayoutVars>
          <dgm:bulletEnabled val="1"/>
        </dgm:presLayoutVars>
      </dgm:prSet>
      <dgm:spPr/>
    </dgm:pt>
  </dgm:ptLst>
  <dgm:cxnLst>
    <dgm:cxn modelId="{E9E8730C-1C74-4A12-89EA-16C0027FDD30}" srcId="{2ADEC8C2-ECB6-4B25-B07A-4A79FB8C8AEF}" destId="{5DBE384E-9EDE-4219-BFCF-8D1BAD6330E1}" srcOrd="2" destOrd="0" parTransId="{ED47A87A-36B7-4126-9ACC-1880E4C06250}" sibTransId="{F58FBA22-A57E-4E42-BC63-F9F4F6B210EA}"/>
    <dgm:cxn modelId="{7485B710-CC5B-49B4-ADAE-ED608BA95554}" srcId="{2ADEC8C2-ECB6-4B25-B07A-4A79FB8C8AEF}" destId="{E0D617EC-7F65-46AD-8698-425BC10CECC4}" srcOrd="1" destOrd="0" parTransId="{F39CDEA2-348D-4D79-97DF-91A4F80DEBB3}" sibTransId="{BA164A7F-6CA5-412F-8337-04F684ECFB71}"/>
    <dgm:cxn modelId="{30A38135-FBCF-478D-A931-50D12399CCC9}" type="presOf" srcId="{817B0395-C32E-465A-99EF-58313F8ACE85}" destId="{F5F806CB-5C0C-4413-BFE0-7116C398D2AA}" srcOrd="0" destOrd="0" presId="urn:microsoft.com/office/officeart/2005/8/layout/vList5"/>
    <dgm:cxn modelId="{A25C063A-2761-4A48-B5CA-28273312A8C5}" srcId="{2ADEC8C2-ECB6-4B25-B07A-4A79FB8C8AEF}" destId="{D2C69865-85B5-4023-85FB-892F628CE6FB}" srcOrd="0" destOrd="0" parTransId="{D3E74DC7-A80B-4A3E-BC96-54A866424A4B}" sibTransId="{592A7914-3ABB-4FE8-BD7E-87B1DEC04292}"/>
    <dgm:cxn modelId="{871B8760-BAE9-44CA-BFDE-7CC100B73F7E}" srcId="{817B0395-C32E-465A-99EF-58313F8ACE85}" destId="{C663E60E-35FD-4476-99DD-6E2F6AC80C7B}" srcOrd="1" destOrd="0" parTransId="{A3227357-9BE3-49AE-9C2D-99F6EC694E09}" sibTransId="{6A2F62FC-A0C7-41F2-9539-1B29EC9158A1}"/>
    <dgm:cxn modelId="{E79BD561-DEC3-4CB3-B26C-32118E274E88}" srcId="{C7F1E946-1838-485B-9FD6-453CDB35283A}" destId="{2ADEC8C2-ECB6-4B25-B07A-4A79FB8C8AEF}" srcOrd="2" destOrd="0" parTransId="{56DB8587-F36A-4966-A85B-FFD4197224A5}" sibTransId="{4066F1C7-98E3-43C2-83D8-06FD8FC77FB0}"/>
    <dgm:cxn modelId="{31666963-9E30-449F-8C5A-ED548E3E7488}" type="presOf" srcId="{74DE6A46-E7B0-44F2-9F4E-9F805FD83F32}" destId="{257B8EFA-8106-4C41-8736-D6BB91670631}" srcOrd="0" destOrd="0" presId="urn:microsoft.com/office/officeart/2005/8/layout/vList5"/>
    <dgm:cxn modelId="{F3A82E64-233A-4982-9436-E10BD3A6781F}" type="presOf" srcId="{D2C69865-85B5-4023-85FB-892F628CE6FB}" destId="{156C1815-E407-4BCF-A02D-C971E15ADA24}" srcOrd="0" destOrd="0" presId="urn:microsoft.com/office/officeart/2005/8/layout/vList5"/>
    <dgm:cxn modelId="{4B9D9369-F248-4855-918F-A8ED6A5DF0DD}" srcId="{817B0395-C32E-465A-99EF-58313F8ACE85}" destId="{3D7B8045-BA1A-4D4F-898A-97DA12402DAC}" srcOrd="0" destOrd="0" parTransId="{E583AAA5-BA1D-4B9D-8F40-98C07B8B3364}" sibTransId="{252DD98F-D575-4C70-A773-AC7B9F572281}"/>
    <dgm:cxn modelId="{4333C94E-39D7-4C86-9506-F4A10E9BF930}" type="presOf" srcId="{6C71111C-064F-45FE-BDF5-C38709FF0D71}" destId="{94217E8C-9DD3-4200-9FCE-EDFD0A72123D}" srcOrd="0" destOrd="2" presId="urn:microsoft.com/office/officeart/2005/8/layout/vList5"/>
    <dgm:cxn modelId="{F97E7F52-A55F-48AF-B433-E3B77192D3B2}" srcId="{C7F1E946-1838-485B-9FD6-453CDB35283A}" destId="{74DE6A46-E7B0-44F2-9F4E-9F805FD83F32}" srcOrd="1" destOrd="0" parTransId="{7DD262CF-EE8E-4404-9E92-5444050EA5B1}" sibTransId="{93FD0729-1EAD-42CD-B0AC-7BD9B41832AC}"/>
    <dgm:cxn modelId="{93524B7B-1373-41A8-833E-B192A654ED69}" type="presOf" srcId="{C7F1E946-1838-485B-9FD6-453CDB35283A}" destId="{4B775C46-5A58-4895-AD43-E6F3239E7652}" srcOrd="0" destOrd="0" presId="urn:microsoft.com/office/officeart/2005/8/layout/vList5"/>
    <dgm:cxn modelId="{2CDFFC93-7EE4-4FAF-B2C5-8D1ACBBC7F7D}" srcId="{74DE6A46-E7B0-44F2-9F4E-9F805FD83F32}" destId="{6C71111C-064F-45FE-BDF5-C38709FF0D71}" srcOrd="2" destOrd="0" parTransId="{B4017278-525F-4A97-B0DF-4286C8986515}" sibTransId="{B5F5E576-2394-46E9-A249-6C6E7242F87C}"/>
    <dgm:cxn modelId="{19C6CE9D-67A4-422F-83ED-B342F7C5C781}" srcId="{C7F1E946-1838-485B-9FD6-453CDB35283A}" destId="{817B0395-C32E-465A-99EF-58313F8ACE85}" srcOrd="0" destOrd="0" parTransId="{E240C7F9-149A-4AA4-B0FD-948D4C1EA7F1}" sibTransId="{683A640F-460B-47A4-A797-613159A62CB6}"/>
    <dgm:cxn modelId="{FA753B9E-EC6E-44E4-9407-03226BF0C542}" srcId="{74DE6A46-E7B0-44F2-9F4E-9F805FD83F32}" destId="{9E93AC34-32BB-4562-852C-BED08134B5DE}" srcOrd="0" destOrd="0" parTransId="{89C594A2-1BC8-49F5-BD0B-7F1F190D1F3E}" sibTransId="{76D14F84-17A4-42C3-B769-D95215CD4D73}"/>
    <dgm:cxn modelId="{BC729FA4-2237-4C5A-A7FD-65524D76EA17}" srcId="{74DE6A46-E7B0-44F2-9F4E-9F805FD83F32}" destId="{F5BD135A-51C9-492B-B73F-5B29544A5FA6}" srcOrd="1" destOrd="0" parTransId="{9599343F-D965-435C-9CAC-8F2647BAEF88}" sibTransId="{74F30559-3F1E-406A-A750-AF2548EEC7CA}"/>
    <dgm:cxn modelId="{64F9BDA6-8E88-4E6B-838A-AFB85CA2D5D2}" type="presOf" srcId="{2ADEC8C2-ECB6-4B25-B07A-4A79FB8C8AEF}" destId="{6759CAE0-ED60-4DB8-97B2-BFCD9D52AD00}" srcOrd="0" destOrd="0" presId="urn:microsoft.com/office/officeart/2005/8/layout/vList5"/>
    <dgm:cxn modelId="{758BBFB1-ACF5-4332-91DB-B4ED3AD3D34E}" type="presOf" srcId="{E0D617EC-7F65-46AD-8698-425BC10CECC4}" destId="{156C1815-E407-4BCF-A02D-C971E15ADA24}" srcOrd="0" destOrd="1" presId="urn:microsoft.com/office/officeart/2005/8/layout/vList5"/>
    <dgm:cxn modelId="{EB9AAEBB-3471-4940-B1A9-BE2E4AEB8470}" type="presOf" srcId="{F5BD135A-51C9-492B-B73F-5B29544A5FA6}" destId="{94217E8C-9DD3-4200-9FCE-EDFD0A72123D}" srcOrd="0" destOrd="1" presId="urn:microsoft.com/office/officeart/2005/8/layout/vList5"/>
    <dgm:cxn modelId="{493A57C3-18CF-4E41-B004-D045D4BA5BEC}" type="presOf" srcId="{C663E60E-35FD-4476-99DD-6E2F6AC80C7B}" destId="{79EE16E0-43D6-4A5B-98D7-B17F397936F7}" srcOrd="0" destOrd="1" presId="urn:microsoft.com/office/officeart/2005/8/layout/vList5"/>
    <dgm:cxn modelId="{7C5805CA-7AAF-47FC-B5D4-666FDA88BEAB}" type="presOf" srcId="{9E93AC34-32BB-4562-852C-BED08134B5DE}" destId="{94217E8C-9DD3-4200-9FCE-EDFD0A72123D}" srcOrd="0" destOrd="0" presId="urn:microsoft.com/office/officeart/2005/8/layout/vList5"/>
    <dgm:cxn modelId="{7FCD9FDA-8099-4F85-A2FE-5C87F37FD098}" type="presOf" srcId="{3D7B8045-BA1A-4D4F-898A-97DA12402DAC}" destId="{79EE16E0-43D6-4A5B-98D7-B17F397936F7}" srcOrd="0" destOrd="0" presId="urn:microsoft.com/office/officeart/2005/8/layout/vList5"/>
    <dgm:cxn modelId="{CA8D2BE5-80E6-4A33-8889-19AFE9F3C5C4}" type="presOf" srcId="{5DBE384E-9EDE-4219-BFCF-8D1BAD6330E1}" destId="{156C1815-E407-4BCF-A02D-C971E15ADA24}" srcOrd="0" destOrd="2" presId="urn:microsoft.com/office/officeart/2005/8/layout/vList5"/>
    <dgm:cxn modelId="{17A8DEE5-25D7-4699-80AC-B042FA80AD22}" srcId="{817B0395-C32E-465A-99EF-58313F8ACE85}" destId="{B63BAB63-F901-41E2-9EF7-0E12A38CE812}" srcOrd="2" destOrd="0" parTransId="{7784F2A8-57BE-4DAE-84CC-571C703349DD}" sibTransId="{CABA8269-5A3C-4A82-90C9-BA89477C8EAF}"/>
    <dgm:cxn modelId="{59004DFE-6E3A-4D77-8DE5-44AAD827C0BE}" type="presOf" srcId="{B63BAB63-F901-41E2-9EF7-0E12A38CE812}" destId="{79EE16E0-43D6-4A5B-98D7-B17F397936F7}" srcOrd="0" destOrd="2" presId="urn:microsoft.com/office/officeart/2005/8/layout/vList5"/>
    <dgm:cxn modelId="{15DBE660-A8AF-4F01-B741-B95F0D698FF2}" type="presParOf" srcId="{4B775C46-5A58-4895-AD43-E6F3239E7652}" destId="{3B064395-2803-4167-A9CD-A0BBD534A34D}" srcOrd="0" destOrd="0" presId="urn:microsoft.com/office/officeart/2005/8/layout/vList5"/>
    <dgm:cxn modelId="{EEF7112F-F7F9-4D31-BE15-66114B285886}" type="presParOf" srcId="{3B064395-2803-4167-A9CD-A0BBD534A34D}" destId="{F5F806CB-5C0C-4413-BFE0-7116C398D2AA}" srcOrd="0" destOrd="0" presId="urn:microsoft.com/office/officeart/2005/8/layout/vList5"/>
    <dgm:cxn modelId="{E1FE943F-BB09-4C8C-8AD6-A02BC7877F28}" type="presParOf" srcId="{3B064395-2803-4167-A9CD-A0BBD534A34D}" destId="{79EE16E0-43D6-4A5B-98D7-B17F397936F7}" srcOrd="1" destOrd="0" presId="urn:microsoft.com/office/officeart/2005/8/layout/vList5"/>
    <dgm:cxn modelId="{D81D6020-95FC-477A-BF85-A2340EE7BEE1}" type="presParOf" srcId="{4B775C46-5A58-4895-AD43-E6F3239E7652}" destId="{C6C0374C-3F64-45DE-9174-29E74DB5AC45}" srcOrd="1" destOrd="0" presId="urn:microsoft.com/office/officeart/2005/8/layout/vList5"/>
    <dgm:cxn modelId="{22C9B0A1-55D6-4E22-99D0-96FF4D7E5CAE}" type="presParOf" srcId="{4B775C46-5A58-4895-AD43-E6F3239E7652}" destId="{B379CF51-2B54-43E3-9508-23E45AF8AB71}" srcOrd="2" destOrd="0" presId="urn:microsoft.com/office/officeart/2005/8/layout/vList5"/>
    <dgm:cxn modelId="{4ABD2B65-3C8F-4324-98AC-D0FDCF447C67}" type="presParOf" srcId="{B379CF51-2B54-43E3-9508-23E45AF8AB71}" destId="{257B8EFA-8106-4C41-8736-D6BB91670631}" srcOrd="0" destOrd="0" presId="urn:microsoft.com/office/officeart/2005/8/layout/vList5"/>
    <dgm:cxn modelId="{C36CDDA8-34CF-402F-A353-CDC22D608A86}" type="presParOf" srcId="{B379CF51-2B54-43E3-9508-23E45AF8AB71}" destId="{94217E8C-9DD3-4200-9FCE-EDFD0A72123D}" srcOrd="1" destOrd="0" presId="urn:microsoft.com/office/officeart/2005/8/layout/vList5"/>
    <dgm:cxn modelId="{75693B66-AADF-42DC-95A3-26C1EC1F4532}" type="presParOf" srcId="{4B775C46-5A58-4895-AD43-E6F3239E7652}" destId="{76CC47B2-12DD-4362-9A61-9B150234049C}" srcOrd="3" destOrd="0" presId="urn:microsoft.com/office/officeart/2005/8/layout/vList5"/>
    <dgm:cxn modelId="{D3CE0F5D-18B9-483D-ABA8-8A270B109797}" type="presParOf" srcId="{4B775C46-5A58-4895-AD43-E6F3239E7652}" destId="{10A594CB-90CB-4534-82E1-1D4FB1743477}" srcOrd="4" destOrd="0" presId="urn:microsoft.com/office/officeart/2005/8/layout/vList5"/>
    <dgm:cxn modelId="{191F3AFD-903A-4FB0-AE91-19891877614F}" type="presParOf" srcId="{10A594CB-90CB-4534-82E1-1D4FB1743477}" destId="{6759CAE0-ED60-4DB8-97B2-BFCD9D52AD00}" srcOrd="0" destOrd="0" presId="urn:microsoft.com/office/officeart/2005/8/layout/vList5"/>
    <dgm:cxn modelId="{980521E4-6CEB-433D-82DC-4A35B883504F}" type="presParOf" srcId="{10A594CB-90CB-4534-82E1-1D4FB1743477}" destId="{156C1815-E407-4BCF-A02D-C971E15ADA24}"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E922B7-F8D8-4F07-8A7A-4A88A0E58E6B}">
      <dsp:nvSpPr>
        <dsp:cNvPr id="0" name=""/>
        <dsp:cNvSpPr/>
      </dsp:nvSpPr>
      <dsp:spPr>
        <a:xfrm>
          <a:off x="0" y="1306861"/>
          <a:ext cx="8007927" cy="216084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en-US" sz="2600" kern="1200"/>
            <a:t>Tailored policy that excludes people with certain types of convictions may be permissible if it considers:</a:t>
          </a:r>
        </a:p>
      </dsp:txBody>
      <dsp:txXfrm>
        <a:off x="0" y="1306861"/>
        <a:ext cx="8007927" cy="1166856"/>
      </dsp:txXfrm>
    </dsp:sp>
    <dsp:sp modelId="{AD6AD8CA-2CE3-4AB9-8EB1-2FD69BE43259}">
      <dsp:nvSpPr>
        <dsp:cNvPr id="0" name=""/>
        <dsp:cNvSpPr/>
      </dsp:nvSpPr>
      <dsp:spPr>
        <a:xfrm>
          <a:off x="3910" y="2430500"/>
          <a:ext cx="2666702" cy="993988"/>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464" tIns="27940" rIns="156464" bIns="27940" numCol="1" spcCol="1270" anchor="ctr" anchorCtr="0">
          <a:noAutofit/>
        </a:bodyPr>
        <a:lstStyle/>
        <a:p>
          <a:pPr marL="0" lvl="0" indent="0" algn="ctr" defTabSz="977900">
            <a:lnSpc>
              <a:spcPct val="90000"/>
            </a:lnSpc>
            <a:spcBef>
              <a:spcPct val="0"/>
            </a:spcBef>
            <a:spcAft>
              <a:spcPct val="35000"/>
            </a:spcAft>
            <a:buNone/>
          </a:pPr>
          <a:r>
            <a:rPr lang="en-US" sz="2200" kern="1200"/>
            <a:t>Nature of offense</a:t>
          </a:r>
        </a:p>
      </dsp:txBody>
      <dsp:txXfrm>
        <a:off x="3910" y="2430500"/>
        <a:ext cx="2666702" cy="993988"/>
      </dsp:txXfrm>
    </dsp:sp>
    <dsp:sp modelId="{A6C8C593-3CEB-4CA3-BA96-2B3F4DA7BE61}">
      <dsp:nvSpPr>
        <dsp:cNvPr id="0" name=""/>
        <dsp:cNvSpPr/>
      </dsp:nvSpPr>
      <dsp:spPr>
        <a:xfrm>
          <a:off x="2670612" y="2430500"/>
          <a:ext cx="2666702" cy="993988"/>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464" tIns="27940" rIns="156464" bIns="27940" numCol="1" spcCol="1270" anchor="ctr" anchorCtr="0">
          <a:noAutofit/>
        </a:bodyPr>
        <a:lstStyle/>
        <a:p>
          <a:pPr marL="0" lvl="0" indent="0" algn="ctr" defTabSz="977900">
            <a:lnSpc>
              <a:spcPct val="90000"/>
            </a:lnSpc>
            <a:spcBef>
              <a:spcPct val="0"/>
            </a:spcBef>
            <a:spcAft>
              <a:spcPct val="35000"/>
            </a:spcAft>
            <a:buNone/>
          </a:pPr>
          <a:r>
            <a:rPr lang="en-US" sz="2200" kern="1200"/>
            <a:t>Severity of offense</a:t>
          </a:r>
        </a:p>
      </dsp:txBody>
      <dsp:txXfrm>
        <a:off x="2670612" y="2430500"/>
        <a:ext cx="2666702" cy="993988"/>
      </dsp:txXfrm>
    </dsp:sp>
    <dsp:sp modelId="{DD95C60F-2DA0-4ED5-81AE-D9C8B8628D2D}">
      <dsp:nvSpPr>
        <dsp:cNvPr id="0" name=""/>
        <dsp:cNvSpPr/>
      </dsp:nvSpPr>
      <dsp:spPr>
        <a:xfrm>
          <a:off x="5337314" y="2430500"/>
          <a:ext cx="2666702" cy="993988"/>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464" tIns="27940" rIns="156464" bIns="27940" numCol="1" spcCol="1270" anchor="ctr" anchorCtr="0">
          <a:noAutofit/>
        </a:bodyPr>
        <a:lstStyle/>
        <a:p>
          <a:pPr marL="0" lvl="0" indent="0" algn="ctr" defTabSz="977900">
            <a:lnSpc>
              <a:spcPct val="90000"/>
            </a:lnSpc>
            <a:spcBef>
              <a:spcPct val="0"/>
            </a:spcBef>
            <a:spcAft>
              <a:spcPct val="35000"/>
            </a:spcAft>
            <a:buNone/>
          </a:pPr>
          <a:r>
            <a:rPr lang="en-US" sz="2200" kern="1200"/>
            <a:t>Amount of time that has passed since conduct</a:t>
          </a:r>
        </a:p>
      </dsp:txBody>
      <dsp:txXfrm>
        <a:off x="5337314" y="2430500"/>
        <a:ext cx="2666702" cy="993988"/>
      </dsp:txXfrm>
    </dsp:sp>
    <dsp:sp modelId="{FE13979D-9489-4D67-B841-641C359A71EE}">
      <dsp:nvSpPr>
        <dsp:cNvPr id="0" name=""/>
        <dsp:cNvSpPr/>
      </dsp:nvSpPr>
      <dsp:spPr>
        <a:xfrm rot="10800000">
          <a:off x="0" y="483"/>
          <a:ext cx="8007927" cy="1338790"/>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en-US" sz="2600" kern="1200"/>
            <a:t>Blanket prohibition based on conviction not permissible</a:t>
          </a:r>
        </a:p>
      </dsp:txBody>
      <dsp:txXfrm rot="10800000">
        <a:off x="0" y="483"/>
        <a:ext cx="8007927" cy="8699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AD29C7-21A3-4660-A62F-8A111F96C74C}">
      <dsp:nvSpPr>
        <dsp:cNvPr id="0" name=""/>
        <dsp:cNvSpPr/>
      </dsp:nvSpPr>
      <dsp:spPr>
        <a:xfrm rot="5400000">
          <a:off x="4494611" y="-1415838"/>
          <a:ext cx="1794216" cy="5074559"/>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en-US" sz="2100" kern="1200"/>
            <a:t>Private landlords should allow for an individualized assessment. </a:t>
          </a:r>
        </a:p>
        <a:p>
          <a:pPr marL="228600" lvl="1" indent="-228600" algn="l" defTabSz="933450">
            <a:lnSpc>
              <a:spcPct val="90000"/>
            </a:lnSpc>
            <a:spcBef>
              <a:spcPct val="0"/>
            </a:spcBef>
            <a:spcAft>
              <a:spcPct val="15000"/>
            </a:spcAft>
            <a:buChar char="•"/>
          </a:pPr>
          <a:r>
            <a:rPr lang="en-US" sz="2100" kern="1200"/>
            <a:t>Required for Low Income Housing Tax Credit housing properties, as well as subsidized housing</a:t>
          </a:r>
        </a:p>
      </dsp:txBody>
      <dsp:txXfrm rot="-5400000">
        <a:off x="2854440" y="311919"/>
        <a:ext cx="4986973" cy="1619044"/>
      </dsp:txXfrm>
    </dsp:sp>
    <dsp:sp modelId="{D0151819-66E7-4FCA-9C6C-2EC0405527B8}">
      <dsp:nvSpPr>
        <dsp:cNvPr id="0" name=""/>
        <dsp:cNvSpPr/>
      </dsp:nvSpPr>
      <dsp:spPr>
        <a:xfrm>
          <a:off x="0" y="56"/>
          <a:ext cx="2854439" cy="22427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n-US" sz="1900" b="1" kern="1200"/>
            <a:t>Screening based on an individualized assessment is a less discriminatory alternative to overly broad exclusion policies </a:t>
          </a:r>
          <a:endParaRPr lang="en-US" sz="1900" kern="1200"/>
        </a:p>
      </dsp:txBody>
      <dsp:txXfrm>
        <a:off x="109483" y="109539"/>
        <a:ext cx="2635473" cy="2023804"/>
      </dsp:txXfrm>
    </dsp:sp>
    <dsp:sp modelId="{03EDCF5D-10E2-40A7-B43C-EFAAD6E5843E}">
      <dsp:nvSpPr>
        <dsp:cNvPr id="0" name=""/>
        <dsp:cNvSpPr/>
      </dsp:nvSpPr>
      <dsp:spPr>
        <a:xfrm rot="5400000">
          <a:off x="4494611" y="939070"/>
          <a:ext cx="1794216" cy="5074559"/>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114300" lvl="1" indent="-114300" algn="l" defTabSz="622300">
            <a:lnSpc>
              <a:spcPct val="90000"/>
            </a:lnSpc>
            <a:spcBef>
              <a:spcPct val="0"/>
            </a:spcBef>
            <a:spcAft>
              <a:spcPct val="15000"/>
            </a:spcAft>
            <a:buChar char="•"/>
          </a:pPr>
          <a:r>
            <a:rPr lang="en-US" sz="1400" kern="1200"/>
            <a:t>the length of time since the offense</a:t>
          </a:r>
        </a:p>
        <a:p>
          <a:pPr marL="114300" lvl="1" indent="-114300" algn="l" defTabSz="622300">
            <a:lnSpc>
              <a:spcPct val="90000"/>
            </a:lnSpc>
            <a:spcBef>
              <a:spcPct val="0"/>
            </a:spcBef>
            <a:spcAft>
              <a:spcPct val="15000"/>
            </a:spcAft>
            <a:buChar char="•"/>
          </a:pPr>
          <a:r>
            <a:rPr lang="en-US" sz="1400" kern="1200"/>
            <a:t>age at the time of the offense</a:t>
          </a:r>
        </a:p>
        <a:p>
          <a:pPr marL="114300" lvl="1" indent="-114300" algn="l" defTabSz="622300">
            <a:lnSpc>
              <a:spcPct val="90000"/>
            </a:lnSpc>
            <a:spcBef>
              <a:spcPct val="0"/>
            </a:spcBef>
            <a:spcAft>
              <a:spcPct val="15000"/>
            </a:spcAft>
            <a:buChar char="•"/>
          </a:pPr>
          <a:r>
            <a:rPr lang="en-US" sz="1400" kern="1200"/>
            <a:t>the seriousness of the criminal offense</a:t>
          </a:r>
        </a:p>
        <a:p>
          <a:pPr marL="114300" lvl="1" indent="-114300" algn="l" defTabSz="622300">
            <a:lnSpc>
              <a:spcPct val="90000"/>
            </a:lnSpc>
            <a:spcBef>
              <a:spcPct val="0"/>
            </a:spcBef>
            <a:spcAft>
              <a:spcPct val="15000"/>
            </a:spcAft>
            <a:buChar char="•"/>
          </a:pPr>
          <a:r>
            <a:rPr lang="en-US" sz="1400" kern="1200"/>
            <a:t>whether the offense affects the safety and security of residents, staff or property</a:t>
          </a:r>
        </a:p>
        <a:p>
          <a:pPr marL="114300" lvl="1" indent="-114300" algn="l" defTabSz="622300">
            <a:lnSpc>
              <a:spcPct val="90000"/>
            </a:lnSpc>
            <a:spcBef>
              <a:spcPct val="0"/>
            </a:spcBef>
            <a:spcAft>
              <a:spcPct val="15000"/>
            </a:spcAft>
            <a:buChar char="•"/>
          </a:pPr>
          <a:r>
            <a:rPr lang="en-US" sz="1400" kern="1200"/>
            <a:t>evidence of rehabilitation, such as having a job or participating in a job training program, education, participation in a drug or alcohol treatment program</a:t>
          </a:r>
        </a:p>
      </dsp:txBody>
      <dsp:txXfrm rot="-5400000">
        <a:off x="2854440" y="2666827"/>
        <a:ext cx="4986973" cy="1619044"/>
      </dsp:txXfrm>
    </dsp:sp>
    <dsp:sp modelId="{0207310A-8942-44CC-89C2-13C0F3E58752}">
      <dsp:nvSpPr>
        <dsp:cNvPr id="0" name=""/>
        <dsp:cNvSpPr/>
      </dsp:nvSpPr>
      <dsp:spPr>
        <a:xfrm>
          <a:off x="0" y="2354964"/>
          <a:ext cx="2854439" cy="22427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n-US" sz="1900" b="1" kern="1200"/>
            <a:t>The apartment could consider the individual circumstances, such as:</a:t>
          </a:r>
          <a:endParaRPr lang="en-US" sz="1900" kern="1200"/>
        </a:p>
      </dsp:txBody>
      <dsp:txXfrm>
        <a:off x="109483" y="2464447"/>
        <a:ext cx="2635473" cy="202380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EE16E0-43D6-4A5B-98D7-B17F397936F7}">
      <dsp:nvSpPr>
        <dsp:cNvPr id="0" name=""/>
        <dsp:cNvSpPr/>
      </dsp:nvSpPr>
      <dsp:spPr>
        <a:xfrm rot="5400000">
          <a:off x="3980996" y="-2072184"/>
          <a:ext cx="1345584" cy="5576015"/>
        </a:xfrm>
        <a:prstGeom prst="round2SameRect">
          <a:avLst/>
        </a:prstGeom>
        <a:solidFill>
          <a:schemeClr val="bg1">
            <a:lumMod val="95000"/>
            <a:alpha val="9000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rtl="0">
            <a:lnSpc>
              <a:spcPct val="100000"/>
            </a:lnSpc>
            <a:spcBef>
              <a:spcPct val="0"/>
            </a:spcBef>
            <a:spcAft>
              <a:spcPts val="600"/>
            </a:spcAft>
            <a:buChar char="•"/>
          </a:pPr>
          <a:r>
            <a:rPr lang="en-US" sz="1600" b="1" kern="1200"/>
            <a:t>A change in rules, policies or procedures</a:t>
          </a:r>
        </a:p>
        <a:p>
          <a:pPr marL="171450" lvl="1" indent="-171450" algn="l" defTabSz="711200" rtl="0">
            <a:lnSpc>
              <a:spcPct val="100000"/>
            </a:lnSpc>
            <a:spcBef>
              <a:spcPct val="0"/>
            </a:spcBef>
            <a:spcAft>
              <a:spcPts val="600"/>
            </a:spcAft>
            <a:buChar char="•"/>
          </a:pPr>
          <a:r>
            <a:rPr lang="en-US" sz="1600" b="1" kern="1200"/>
            <a:t>Necessary because of the person’s disability</a:t>
          </a:r>
        </a:p>
        <a:p>
          <a:pPr marL="171450" lvl="1" indent="-171450" algn="l" defTabSz="711200" rtl="0">
            <a:lnSpc>
              <a:spcPct val="100000"/>
            </a:lnSpc>
            <a:spcBef>
              <a:spcPct val="0"/>
            </a:spcBef>
            <a:spcAft>
              <a:spcPts val="600"/>
            </a:spcAft>
            <a:buChar char="•"/>
          </a:pPr>
          <a:r>
            <a:rPr lang="en-US" sz="1600" b="1" kern="1200"/>
            <a:t>Provides full/equal use and enjoyment of housing</a:t>
          </a:r>
        </a:p>
      </dsp:txBody>
      <dsp:txXfrm rot="-5400000">
        <a:off x="1865781" y="108717"/>
        <a:ext cx="5510329" cy="1214212"/>
      </dsp:txXfrm>
    </dsp:sp>
    <dsp:sp modelId="{F5F806CB-5C0C-4413-BFE0-7116C398D2AA}">
      <dsp:nvSpPr>
        <dsp:cNvPr id="0" name=""/>
        <dsp:cNvSpPr/>
      </dsp:nvSpPr>
      <dsp:spPr>
        <a:xfrm>
          <a:off x="936" y="1610"/>
          <a:ext cx="1864844" cy="1428425"/>
        </a:xfrm>
        <a:prstGeom prst="roundRect">
          <a:avLst/>
        </a:prstGeom>
        <a:solidFill>
          <a:srgbClr val="1F497D">
            <a:alpha val="25098"/>
          </a:srgb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rtl="0">
            <a:lnSpc>
              <a:spcPct val="90000"/>
            </a:lnSpc>
            <a:spcBef>
              <a:spcPct val="0"/>
            </a:spcBef>
            <a:spcAft>
              <a:spcPct val="35000"/>
            </a:spcAft>
            <a:buNone/>
          </a:pPr>
          <a:r>
            <a:rPr lang="en-US" sz="2300" b="1" kern="1200">
              <a:solidFill>
                <a:schemeClr val="tx2">
                  <a:lumMod val="50000"/>
                </a:schemeClr>
              </a:solidFill>
            </a:rPr>
            <a:t>Definition</a:t>
          </a:r>
          <a:endParaRPr lang="en-US" sz="2300" kern="1200">
            <a:solidFill>
              <a:schemeClr val="tx2">
                <a:lumMod val="50000"/>
              </a:schemeClr>
            </a:solidFill>
          </a:endParaRPr>
        </a:p>
      </dsp:txBody>
      <dsp:txXfrm>
        <a:off x="70666" y="71340"/>
        <a:ext cx="1725384" cy="1288965"/>
      </dsp:txXfrm>
    </dsp:sp>
    <dsp:sp modelId="{94217E8C-9DD3-4200-9FCE-EDFD0A72123D}">
      <dsp:nvSpPr>
        <dsp:cNvPr id="0" name=""/>
        <dsp:cNvSpPr/>
      </dsp:nvSpPr>
      <dsp:spPr>
        <a:xfrm rot="5400000">
          <a:off x="3980996" y="-565195"/>
          <a:ext cx="1345584" cy="5576015"/>
        </a:xfrm>
        <a:prstGeom prst="round2SameRect">
          <a:avLst/>
        </a:prstGeom>
        <a:solidFill>
          <a:schemeClr val="bg1">
            <a:lumMod val="95000"/>
            <a:alpha val="9000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rtl="0">
            <a:lnSpc>
              <a:spcPct val="100000"/>
            </a:lnSpc>
            <a:spcBef>
              <a:spcPct val="0"/>
            </a:spcBef>
            <a:spcAft>
              <a:spcPts val="600"/>
            </a:spcAft>
            <a:buChar char="•"/>
          </a:pPr>
          <a:r>
            <a:rPr lang="en-US" sz="1600" b="1" kern="1200"/>
            <a:t>Before tenancy/when applying</a:t>
          </a:r>
        </a:p>
        <a:p>
          <a:pPr marL="171450" lvl="1" indent="-171450" algn="l" defTabSz="711200" rtl="0">
            <a:lnSpc>
              <a:spcPct val="100000"/>
            </a:lnSpc>
            <a:spcBef>
              <a:spcPct val="0"/>
            </a:spcBef>
            <a:spcAft>
              <a:spcPts val="600"/>
            </a:spcAft>
            <a:buChar char="•"/>
          </a:pPr>
          <a:r>
            <a:rPr lang="en-US" sz="1600" b="1" kern="1200"/>
            <a:t>During tenancy</a:t>
          </a:r>
        </a:p>
        <a:p>
          <a:pPr marL="171450" lvl="1" indent="-171450" algn="l" defTabSz="711200" rtl="0">
            <a:lnSpc>
              <a:spcPct val="100000"/>
            </a:lnSpc>
            <a:spcBef>
              <a:spcPct val="0"/>
            </a:spcBef>
            <a:spcAft>
              <a:spcPts val="600"/>
            </a:spcAft>
            <a:buChar char="•"/>
          </a:pPr>
          <a:r>
            <a:rPr lang="en-US" sz="1600" b="1" kern="1200"/>
            <a:t>When facing eviction, if RA could remove basis for eviction</a:t>
          </a:r>
        </a:p>
      </dsp:txBody>
      <dsp:txXfrm rot="-5400000">
        <a:off x="1865781" y="1615706"/>
        <a:ext cx="5510329" cy="1214212"/>
      </dsp:txXfrm>
    </dsp:sp>
    <dsp:sp modelId="{257B8EFA-8106-4C41-8736-D6BB91670631}">
      <dsp:nvSpPr>
        <dsp:cNvPr id="0" name=""/>
        <dsp:cNvSpPr/>
      </dsp:nvSpPr>
      <dsp:spPr>
        <a:xfrm>
          <a:off x="936" y="1508599"/>
          <a:ext cx="1864844" cy="1428425"/>
        </a:xfrm>
        <a:prstGeom prst="roundRect">
          <a:avLst/>
        </a:prstGeom>
        <a:solidFill>
          <a:srgbClr val="1F497D">
            <a:alpha val="25098"/>
          </a:srgb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rtl="0">
            <a:lnSpc>
              <a:spcPct val="90000"/>
            </a:lnSpc>
            <a:spcBef>
              <a:spcPct val="0"/>
            </a:spcBef>
            <a:spcAft>
              <a:spcPct val="35000"/>
            </a:spcAft>
            <a:buNone/>
          </a:pPr>
          <a:r>
            <a:rPr lang="en-US" sz="2300" b="1" kern="1200">
              <a:solidFill>
                <a:schemeClr val="tx2">
                  <a:lumMod val="50000"/>
                </a:schemeClr>
              </a:solidFill>
            </a:rPr>
            <a:t>Can request at any time</a:t>
          </a:r>
          <a:endParaRPr lang="en-US" sz="2300" kern="1200">
            <a:solidFill>
              <a:schemeClr val="tx2">
                <a:lumMod val="50000"/>
              </a:schemeClr>
            </a:solidFill>
          </a:endParaRPr>
        </a:p>
      </dsp:txBody>
      <dsp:txXfrm>
        <a:off x="70666" y="1578329"/>
        <a:ext cx="1725384" cy="1288965"/>
      </dsp:txXfrm>
    </dsp:sp>
    <dsp:sp modelId="{156C1815-E407-4BCF-A02D-C971E15ADA24}">
      <dsp:nvSpPr>
        <dsp:cNvPr id="0" name=""/>
        <dsp:cNvSpPr/>
      </dsp:nvSpPr>
      <dsp:spPr>
        <a:xfrm rot="5400000">
          <a:off x="4050500" y="994866"/>
          <a:ext cx="1282118" cy="5550207"/>
        </a:xfrm>
        <a:prstGeom prst="round2SameRect">
          <a:avLst/>
        </a:prstGeom>
        <a:solidFill>
          <a:schemeClr val="bg1">
            <a:lumMod val="85000"/>
            <a:alpha val="25098"/>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800100" rtl="0">
            <a:lnSpc>
              <a:spcPct val="100000"/>
            </a:lnSpc>
            <a:spcBef>
              <a:spcPct val="0"/>
            </a:spcBef>
            <a:spcAft>
              <a:spcPts val="600"/>
            </a:spcAft>
            <a:buChar char="•"/>
          </a:pPr>
          <a:r>
            <a:rPr lang="en-US" sz="1800" b="1" kern="1200">
              <a:solidFill>
                <a:schemeClr val="tx1"/>
              </a:solidFill>
            </a:rPr>
            <a:t>Tenant, family member, </a:t>
          </a:r>
        </a:p>
        <a:p>
          <a:pPr marL="171450" lvl="1" indent="-171450" algn="l" defTabSz="800100" rtl="0">
            <a:lnSpc>
              <a:spcPct val="100000"/>
            </a:lnSpc>
            <a:spcBef>
              <a:spcPct val="0"/>
            </a:spcBef>
            <a:spcAft>
              <a:spcPts val="600"/>
            </a:spcAft>
            <a:buChar char="•"/>
          </a:pPr>
          <a:r>
            <a:rPr lang="en-US" sz="1800" b="1" kern="1200">
              <a:solidFill>
                <a:schemeClr val="tx1"/>
              </a:solidFill>
            </a:rPr>
            <a:t>MD, social worker, therapist, or</a:t>
          </a:r>
        </a:p>
        <a:p>
          <a:pPr marL="171450" lvl="1" indent="-171450" algn="l" defTabSz="800100" rtl="0">
            <a:lnSpc>
              <a:spcPct val="100000"/>
            </a:lnSpc>
            <a:spcBef>
              <a:spcPct val="0"/>
            </a:spcBef>
            <a:spcAft>
              <a:spcPts val="600"/>
            </a:spcAft>
            <a:buChar char="•"/>
          </a:pPr>
          <a:r>
            <a:rPr lang="en-US" sz="1800" b="1" kern="1200">
              <a:solidFill>
                <a:schemeClr val="tx1"/>
              </a:solidFill>
            </a:rPr>
            <a:t>Others</a:t>
          </a:r>
        </a:p>
      </dsp:txBody>
      <dsp:txXfrm rot="-5400000">
        <a:off x="1916456" y="3191498"/>
        <a:ext cx="5487619" cy="1156942"/>
      </dsp:txXfrm>
    </dsp:sp>
    <dsp:sp modelId="{6759CAE0-ED60-4DB8-97B2-BFCD9D52AD00}">
      <dsp:nvSpPr>
        <dsp:cNvPr id="0" name=""/>
        <dsp:cNvSpPr/>
      </dsp:nvSpPr>
      <dsp:spPr>
        <a:xfrm>
          <a:off x="936" y="3015588"/>
          <a:ext cx="1915520" cy="1508764"/>
        </a:xfrm>
        <a:prstGeom prst="roundRect">
          <a:avLst/>
        </a:prstGeom>
        <a:solidFill>
          <a:srgbClr val="1F497D">
            <a:alpha val="25098"/>
          </a:srgb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rtl="0">
            <a:lnSpc>
              <a:spcPct val="90000"/>
            </a:lnSpc>
            <a:spcBef>
              <a:spcPct val="0"/>
            </a:spcBef>
            <a:spcAft>
              <a:spcPct val="35000"/>
            </a:spcAft>
            <a:buNone/>
          </a:pPr>
          <a:r>
            <a:rPr lang="en-US" sz="2300" b="1" kern="1200">
              <a:solidFill>
                <a:schemeClr val="tx2">
                  <a:lumMod val="50000"/>
                </a:schemeClr>
              </a:solidFill>
            </a:rPr>
            <a:t>Can be requested by</a:t>
          </a:r>
        </a:p>
      </dsp:txBody>
      <dsp:txXfrm>
        <a:off x="74588" y="3089240"/>
        <a:ext cx="1768216" cy="1361460"/>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8"/>
          </a:xfrm>
          <a:prstGeom prst="rect">
            <a:avLst/>
          </a:prstGeom>
        </p:spPr>
        <p:txBody>
          <a:bodyPr vert="horz" lIns="96651" tIns="48326" rIns="96651" bIns="48326" rtlCol="0"/>
          <a:lstStyle>
            <a:lvl1pPr algn="l">
              <a:defRPr sz="1200"/>
            </a:lvl1pPr>
          </a:lstStyle>
          <a:p>
            <a:endParaRPr lang="en-US"/>
          </a:p>
        </p:txBody>
      </p:sp>
      <p:sp>
        <p:nvSpPr>
          <p:cNvPr id="3" name="Date Placeholder 2"/>
          <p:cNvSpPr>
            <a:spLocks noGrp="1"/>
          </p:cNvSpPr>
          <p:nvPr>
            <p:ph type="dt" idx="1"/>
          </p:nvPr>
        </p:nvSpPr>
        <p:spPr>
          <a:xfrm>
            <a:off x="4143587" y="0"/>
            <a:ext cx="3169920" cy="481728"/>
          </a:xfrm>
          <a:prstGeom prst="rect">
            <a:avLst/>
          </a:prstGeom>
        </p:spPr>
        <p:txBody>
          <a:bodyPr vert="horz" lIns="96651" tIns="48326" rIns="96651" bIns="48326" rtlCol="0"/>
          <a:lstStyle>
            <a:lvl1pPr algn="r">
              <a:defRPr sz="1200"/>
            </a:lvl1pPr>
          </a:lstStyle>
          <a:p>
            <a:fld id="{FF2EF1FB-54D1-4AFB-B510-746C7702801E}" type="datetimeFigureOut">
              <a:rPr lang="en-US" smtClean="0"/>
              <a:t>10/23/2023</a:t>
            </a:fld>
            <a:endParaRPr lang="en-US"/>
          </a:p>
        </p:txBody>
      </p:sp>
      <p:sp>
        <p:nvSpPr>
          <p:cNvPr id="4" name="Slide Image Placeholder 3"/>
          <p:cNvSpPr>
            <a:spLocks noGrp="1" noRot="1" noChangeAspect="1"/>
          </p:cNvSpPr>
          <p:nvPr>
            <p:ph type="sldImg" idx="2"/>
          </p:nvPr>
        </p:nvSpPr>
        <p:spPr>
          <a:xfrm>
            <a:off x="774700" y="1198563"/>
            <a:ext cx="5765800" cy="3243262"/>
          </a:xfrm>
          <a:prstGeom prst="rect">
            <a:avLst/>
          </a:prstGeom>
          <a:noFill/>
          <a:ln w="12700">
            <a:solidFill>
              <a:prstClr val="black"/>
            </a:solidFill>
          </a:ln>
        </p:spPr>
        <p:txBody>
          <a:bodyPr vert="horz" lIns="96651" tIns="48326" rIns="96651" bIns="48326" rtlCol="0" anchor="ctr"/>
          <a:lstStyle/>
          <a:p>
            <a:endParaRPr lang="en-US"/>
          </a:p>
        </p:txBody>
      </p:sp>
      <p:sp>
        <p:nvSpPr>
          <p:cNvPr id="5" name="Notes Placeholder 4"/>
          <p:cNvSpPr>
            <a:spLocks noGrp="1"/>
          </p:cNvSpPr>
          <p:nvPr>
            <p:ph type="body" sz="quarter" idx="3"/>
          </p:nvPr>
        </p:nvSpPr>
        <p:spPr>
          <a:xfrm>
            <a:off x="731520" y="4620579"/>
            <a:ext cx="5852160" cy="3780472"/>
          </a:xfrm>
          <a:prstGeom prst="rect">
            <a:avLst/>
          </a:prstGeom>
        </p:spPr>
        <p:txBody>
          <a:bodyPr vert="horz" lIns="96651" tIns="48326" rIns="96651" bIns="4832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5"/>
            <a:ext cx="3169920" cy="481727"/>
          </a:xfrm>
          <a:prstGeom prst="rect">
            <a:avLst/>
          </a:prstGeom>
        </p:spPr>
        <p:txBody>
          <a:bodyPr vert="horz" lIns="96651" tIns="48326" rIns="96651" bIns="48326" rtlCol="0" anchor="b"/>
          <a:lstStyle>
            <a:lvl1pPr algn="l">
              <a:defRPr sz="1200"/>
            </a:lvl1pPr>
          </a:lstStyle>
          <a:p>
            <a:endParaRPr lang="en-US"/>
          </a:p>
        </p:txBody>
      </p:sp>
      <p:sp>
        <p:nvSpPr>
          <p:cNvPr id="7" name="Slide Number Placeholder 6"/>
          <p:cNvSpPr>
            <a:spLocks noGrp="1"/>
          </p:cNvSpPr>
          <p:nvPr>
            <p:ph type="sldNum" sz="quarter" idx="5"/>
          </p:nvPr>
        </p:nvSpPr>
        <p:spPr>
          <a:xfrm>
            <a:off x="4143587" y="9119475"/>
            <a:ext cx="3169920" cy="481727"/>
          </a:xfrm>
          <a:prstGeom prst="rect">
            <a:avLst/>
          </a:prstGeom>
        </p:spPr>
        <p:txBody>
          <a:bodyPr vert="horz" lIns="96651" tIns="48326" rIns="96651" bIns="48326" rtlCol="0" anchor="b"/>
          <a:lstStyle>
            <a:lvl1pPr algn="r">
              <a:defRPr sz="1200"/>
            </a:lvl1pPr>
          </a:lstStyle>
          <a:p>
            <a:fld id="{09B464EE-19D7-431D-8EBF-F54E3D4DA1D8}" type="slidenum">
              <a:rPr lang="en-US" smtClean="0"/>
              <a:t>‹#›</a:t>
            </a:fld>
            <a:endParaRPr lang="en-US"/>
          </a:p>
        </p:txBody>
      </p:sp>
    </p:spTree>
    <p:extLst>
      <p:ext uri="{BB962C8B-B14F-4D97-AF65-F5344CB8AC3E}">
        <p14:creationId xmlns:p14="http://schemas.microsoft.com/office/powerpoint/2010/main" val="36991293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9B464EE-19D7-431D-8EBF-F54E3D4DA1D8}" type="slidenum">
              <a:rPr lang="en-US" smtClean="0"/>
              <a:t>1</a:t>
            </a:fld>
            <a:endParaRPr lang="en-US"/>
          </a:p>
        </p:txBody>
      </p:sp>
    </p:spTree>
    <p:extLst>
      <p:ext uri="{BB962C8B-B14F-4D97-AF65-F5344CB8AC3E}">
        <p14:creationId xmlns:p14="http://schemas.microsoft.com/office/powerpoint/2010/main" val="15879780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9B464EE-19D7-431D-8EBF-F54E3D4DA1D8}" type="slidenum">
              <a:rPr lang="en-US" smtClean="0"/>
              <a:t>10</a:t>
            </a:fld>
            <a:endParaRPr lang="en-US"/>
          </a:p>
        </p:txBody>
      </p:sp>
    </p:spTree>
    <p:extLst>
      <p:ext uri="{BB962C8B-B14F-4D97-AF65-F5344CB8AC3E}">
        <p14:creationId xmlns:p14="http://schemas.microsoft.com/office/powerpoint/2010/main" val="25210283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2BC0A161-A18B-D826-8FA1-A7364A6C092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2910" indent="-287504">
              <a:spcBef>
                <a:spcPct val="30000"/>
              </a:spcBef>
              <a:defRPr sz="1200">
                <a:solidFill>
                  <a:schemeClr val="tx1"/>
                </a:solidFill>
                <a:latin typeface="Arial" panose="020B0604020202020204" pitchFamily="34" charset="0"/>
              </a:defRPr>
            </a:lvl2pPr>
            <a:lvl3pPr marL="1161135" indent="-228732">
              <a:spcBef>
                <a:spcPct val="30000"/>
              </a:spcBef>
              <a:defRPr sz="1200">
                <a:solidFill>
                  <a:schemeClr val="tx1"/>
                </a:solidFill>
                <a:latin typeface="Arial" panose="020B0604020202020204" pitchFamily="34" charset="0"/>
              </a:defRPr>
            </a:lvl3pPr>
            <a:lvl4pPr marL="1626540" indent="-228732">
              <a:spcBef>
                <a:spcPct val="30000"/>
              </a:spcBef>
              <a:defRPr sz="1200">
                <a:solidFill>
                  <a:schemeClr val="tx1"/>
                </a:solidFill>
                <a:latin typeface="Arial" panose="020B0604020202020204" pitchFamily="34" charset="0"/>
              </a:defRPr>
            </a:lvl4pPr>
            <a:lvl5pPr marL="2093535" indent="-228732">
              <a:spcBef>
                <a:spcPct val="30000"/>
              </a:spcBef>
              <a:defRPr sz="1200">
                <a:solidFill>
                  <a:schemeClr val="tx1"/>
                </a:solidFill>
                <a:latin typeface="Arial" panose="020B0604020202020204" pitchFamily="34" charset="0"/>
              </a:defRPr>
            </a:lvl5pPr>
            <a:lvl6pPr marL="2550999" indent="-228732" eaLnBrk="0" fontAlgn="base" hangingPunct="0">
              <a:spcBef>
                <a:spcPct val="30000"/>
              </a:spcBef>
              <a:spcAft>
                <a:spcPct val="0"/>
              </a:spcAft>
              <a:defRPr sz="1200">
                <a:solidFill>
                  <a:schemeClr val="tx1"/>
                </a:solidFill>
                <a:latin typeface="Arial" panose="020B0604020202020204" pitchFamily="34" charset="0"/>
              </a:defRPr>
            </a:lvl6pPr>
            <a:lvl7pPr marL="3008464" indent="-228732" eaLnBrk="0" fontAlgn="base" hangingPunct="0">
              <a:spcBef>
                <a:spcPct val="30000"/>
              </a:spcBef>
              <a:spcAft>
                <a:spcPct val="0"/>
              </a:spcAft>
              <a:defRPr sz="1200">
                <a:solidFill>
                  <a:schemeClr val="tx1"/>
                </a:solidFill>
                <a:latin typeface="Arial" panose="020B0604020202020204" pitchFamily="34" charset="0"/>
              </a:defRPr>
            </a:lvl7pPr>
            <a:lvl8pPr marL="3465927" indent="-228732" eaLnBrk="0" fontAlgn="base" hangingPunct="0">
              <a:spcBef>
                <a:spcPct val="30000"/>
              </a:spcBef>
              <a:spcAft>
                <a:spcPct val="0"/>
              </a:spcAft>
              <a:defRPr sz="1200">
                <a:solidFill>
                  <a:schemeClr val="tx1"/>
                </a:solidFill>
                <a:latin typeface="Arial" panose="020B0604020202020204" pitchFamily="34" charset="0"/>
              </a:defRPr>
            </a:lvl8pPr>
            <a:lvl9pPr marL="3923392" indent="-22873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D24AB3A-5FA8-4104-B54B-BB1989BC611C}" type="slidenum">
              <a:rPr lang="en-US" altLang="en-US" smtClean="0"/>
              <a:pPr>
                <a:spcBef>
                  <a:spcPct val="0"/>
                </a:spcBef>
              </a:pPr>
              <a:t>11</a:t>
            </a:fld>
            <a:endParaRPr lang="en-US" altLang="en-US"/>
          </a:p>
        </p:txBody>
      </p:sp>
      <p:sp>
        <p:nvSpPr>
          <p:cNvPr id="34819" name="Rectangle 2">
            <a:extLst>
              <a:ext uri="{FF2B5EF4-FFF2-40B4-BE49-F238E27FC236}">
                <a16:creationId xmlns:a16="http://schemas.microsoft.com/office/drawing/2014/main" id="{DEDCB6B4-8067-831D-0406-C012C09DA669}"/>
              </a:ext>
            </a:extLst>
          </p:cNvPr>
          <p:cNvSpPr>
            <a:spLocks noGrp="1" noRot="1" noChangeAspect="1" noChangeArrowheads="1" noTextEdit="1"/>
          </p:cNvSpPr>
          <p:nvPr>
            <p:ph type="sldImg"/>
          </p:nvPr>
        </p:nvSpPr>
        <p:spPr>
          <a:ln/>
        </p:spPr>
      </p:sp>
      <p:sp>
        <p:nvSpPr>
          <p:cNvPr id="34820" name="Rectangle 3">
            <a:extLst>
              <a:ext uri="{FF2B5EF4-FFF2-40B4-BE49-F238E27FC236}">
                <a16:creationId xmlns:a16="http://schemas.microsoft.com/office/drawing/2014/main" id="{2C1B21E9-B591-BD74-BC4C-DD88DCA8330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3034A46D-EAA9-A6E0-78B8-6D3027BF677D}"/>
              </a:ext>
            </a:extLst>
          </p:cNvPr>
          <p:cNvSpPr>
            <a:spLocks noGrp="1" noRot="1" noChangeAspect="1" noChangeArrowheads="1" noTextEdit="1"/>
          </p:cNvSpPr>
          <p:nvPr>
            <p:ph type="sldImg"/>
          </p:nvPr>
        </p:nvSpPr>
        <p:spPr>
          <a:ln/>
        </p:spPr>
      </p:sp>
      <p:sp>
        <p:nvSpPr>
          <p:cNvPr id="40963" name="Notes Placeholder 2">
            <a:extLst>
              <a:ext uri="{FF2B5EF4-FFF2-40B4-BE49-F238E27FC236}">
                <a16:creationId xmlns:a16="http://schemas.microsoft.com/office/drawing/2014/main" id="{DFB6A551-C056-F2CB-7BD7-659C896E55A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40964" name="Slide Number Placeholder 3">
            <a:extLst>
              <a:ext uri="{FF2B5EF4-FFF2-40B4-BE49-F238E27FC236}">
                <a16:creationId xmlns:a16="http://schemas.microsoft.com/office/drawing/2014/main" id="{987B2622-9265-431A-D188-1543267B447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6650">
              <a:spcBef>
                <a:spcPct val="30000"/>
              </a:spcBef>
              <a:defRPr sz="1200">
                <a:solidFill>
                  <a:schemeClr val="tx1"/>
                </a:solidFill>
                <a:latin typeface="Arial" panose="020B0604020202020204" pitchFamily="34" charset="0"/>
              </a:defRPr>
            </a:lvl1pPr>
            <a:lvl2pPr marL="716096" indent="-275422" defTabSz="896650">
              <a:spcBef>
                <a:spcPct val="30000"/>
              </a:spcBef>
              <a:defRPr sz="1200">
                <a:solidFill>
                  <a:schemeClr val="tx1"/>
                </a:solidFill>
                <a:latin typeface="Arial" panose="020B0604020202020204" pitchFamily="34" charset="0"/>
              </a:defRPr>
            </a:lvl2pPr>
            <a:lvl3pPr marL="1101686" indent="-220337" defTabSz="896650">
              <a:spcBef>
                <a:spcPct val="30000"/>
              </a:spcBef>
              <a:defRPr sz="1200">
                <a:solidFill>
                  <a:schemeClr val="tx1"/>
                </a:solidFill>
                <a:latin typeface="Arial" panose="020B0604020202020204" pitchFamily="34" charset="0"/>
              </a:defRPr>
            </a:lvl3pPr>
            <a:lvl4pPr marL="1542361" indent="-220337" defTabSz="896650">
              <a:spcBef>
                <a:spcPct val="30000"/>
              </a:spcBef>
              <a:defRPr sz="1200">
                <a:solidFill>
                  <a:schemeClr val="tx1"/>
                </a:solidFill>
                <a:latin typeface="Arial" panose="020B0604020202020204" pitchFamily="34" charset="0"/>
              </a:defRPr>
            </a:lvl4pPr>
            <a:lvl5pPr marL="1983036" indent="-220337" defTabSz="896650">
              <a:spcBef>
                <a:spcPct val="30000"/>
              </a:spcBef>
              <a:defRPr sz="1200">
                <a:solidFill>
                  <a:schemeClr val="tx1"/>
                </a:solidFill>
                <a:latin typeface="Arial" panose="020B0604020202020204" pitchFamily="34" charset="0"/>
              </a:defRPr>
            </a:lvl5pPr>
            <a:lvl6pPr marL="2423711" indent="-220337" defTabSz="896650" eaLnBrk="0" fontAlgn="base" hangingPunct="0">
              <a:spcBef>
                <a:spcPct val="30000"/>
              </a:spcBef>
              <a:spcAft>
                <a:spcPct val="0"/>
              </a:spcAft>
              <a:defRPr sz="1200">
                <a:solidFill>
                  <a:schemeClr val="tx1"/>
                </a:solidFill>
                <a:latin typeface="Arial" panose="020B0604020202020204" pitchFamily="34" charset="0"/>
              </a:defRPr>
            </a:lvl6pPr>
            <a:lvl7pPr marL="2864386" indent="-220337" defTabSz="896650" eaLnBrk="0" fontAlgn="base" hangingPunct="0">
              <a:spcBef>
                <a:spcPct val="30000"/>
              </a:spcBef>
              <a:spcAft>
                <a:spcPct val="0"/>
              </a:spcAft>
              <a:defRPr sz="1200">
                <a:solidFill>
                  <a:schemeClr val="tx1"/>
                </a:solidFill>
                <a:latin typeface="Arial" panose="020B0604020202020204" pitchFamily="34" charset="0"/>
              </a:defRPr>
            </a:lvl7pPr>
            <a:lvl8pPr marL="3305060" indent="-220337" defTabSz="896650" eaLnBrk="0" fontAlgn="base" hangingPunct="0">
              <a:spcBef>
                <a:spcPct val="30000"/>
              </a:spcBef>
              <a:spcAft>
                <a:spcPct val="0"/>
              </a:spcAft>
              <a:defRPr sz="1200">
                <a:solidFill>
                  <a:schemeClr val="tx1"/>
                </a:solidFill>
                <a:latin typeface="Arial" panose="020B0604020202020204" pitchFamily="34" charset="0"/>
              </a:defRPr>
            </a:lvl8pPr>
            <a:lvl9pPr marL="3745734" indent="-220337" defTabSz="89665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67D5C22-0D4E-403F-8421-C5FF6BBF47D6}" type="slidenum">
              <a:rPr lang="en-US" altLang="en-US" smtClean="0"/>
              <a:pPr>
                <a:spcBef>
                  <a:spcPct val="0"/>
                </a:spcBef>
              </a:pPr>
              <a:t>12</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633C6ABA-2E6F-8595-227E-553842ECFF4C}"/>
              </a:ext>
            </a:extLst>
          </p:cNvPr>
          <p:cNvSpPr>
            <a:spLocks noGrp="1" noRot="1" noChangeAspect="1" noChangeArrowheads="1" noTextEdit="1"/>
          </p:cNvSpPr>
          <p:nvPr>
            <p:ph type="sldImg"/>
          </p:nvPr>
        </p:nvSpPr>
        <p:spPr>
          <a:xfrm>
            <a:off x="628650" y="1104900"/>
            <a:ext cx="5305425" cy="2984500"/>
          </a:xfrm>
          <a:ln/>
        </p:spPr>
      </p:sp>
      <p:sp>
        <p:nvSpPr>
          <p:cNvPr id="43011" name="Notes Placeholder 2">
            <a:extLst>
              <a:ext uri="{FF2B5EF4-FFF2-40B4-BE49-F238E27FC236}">
                <a16:creationId xmlns:a16="http://schemas.microsoft.com/office/drawing/2014/main" id="{43326201-37AF-6C64-3DA2-3FBF9522798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43012" name="Slide Number Placeholder 3">
            <a:extLst>
              <a:ext uri="{FF2B5EF4-FFF2-40B4-BE49-F238E27FC236}">
                <a16:creationId xmlns:a16="http://schemas.microsoft.com/office/drawing/2014/main" id="{3BD4D64F-2C88-1181-2941-E3224A5629E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13036" indent="-273892">
              <a:defRPr>
                <a:solidFill>
                  <a:schemeClr val="tx1"/>
                </a:solidFill>
                <a:latin typeface="Arial" panose="020B0604020202020204" pitchFamily="34" charset="0"/>
              </a:defRPr>
            </a:lvl2pPr>
            <a:lvl3pPr marL="1098626" indent="-218807">
              <a:defRPr>
                <a:solidFill>
                  <a:schemeClr val="tx1"/>
                </a:solidFill>
                <a:latin typeface="Arial" panose="020B0604020202020204" pitchFamily="34" charset="0"/>
              </a:defRPr>
            </a:lvl3pPr>
            <a:lvl4pPr marL="1537772" indent="-218807">
              <a:defRPr>
                <a:solidFill>
                  <a:schemeClr val="tx1"/>
                </a:solidFill>
                <a:latin typeface="Arial" panose="020B0604020202020204" pitchFamily="34" charset="0"/>
              </a:defRPr>
            </a:lvl4pPr>
            <a:lvl5pPr marL="1978446" indent="-218807">
              <a:defRPr>
                <a:solidFill>
                  <a:schemeClr val="tx1"/>
                </a:solidFill>
                <a:latin typeface="Arial" panose="020B0604020202020204" pitchFamily="34" charset="0"/>
              </a:defRPr>
            </a:lvl5pPr>
            <a:lvl6pPr marL="2419121" indent="-218807" eaLnBrk="0" fontAlgn="base" hangingPunct="0">
              <a:spcBef>
                <a:spcPct val="0"/>
              </a:spcBef>
              <a:spcAft>
                <a:spcPct val="0"/>
              </a:spcAft>
              <a:defRPr>
                <a:solidFill>
                  <a:schemeClr val="tx1"/>
                </a:solidFill>
                <a:latin typeface="Arial" panose="020B0604020202020204" pitchFamily="34" charset="0"/>
              </a:defRPr>
            </a:lvl6pPr>
            <a:lvl7pPr marL="2859795" indent="-218807" eaLnBrk="0" fontAlgn="base" hangingPunct="0">
              <a:spcBef>
                <a:spcPct val="0"/>
              </a:spcBef>
              <a:spcAft>
                <a:spcPct val="0"/>
              </a:spcAft>
              <a:defRPr>
                <a:solidFill>
                  <a:schemeClr val="tx1"/>
                </a:solidFill>
                <a:latin typeface="Arial" panose="020B0604020202020204" pitchFamily="34" charset="0"/>
              </a:defRPr>
            </a:lvl7pPr>
            <a:lvl8pPr marL="3300470" indent="-218807" eaLnBrk="0" fontAlgn="base" hangingPunct="0">
              <a:spcBef>
                <a:spcPct val="0"/>
              </a:spcBef>
              <a:spcAft>
                <a:spcPct val="0"/>
              </a:spcAft>
              <a:defRPr>
                <a:solidFill>
                  <a:schemeClr val="tx1"/>
                </a:solidFill>
                <a:latin typeface="Arial" panose="020B0604020202020204" pitchFamily="34" charset="0"/>
              </a:defRPr>
            </a:lvl8pPr>
            <a:lvl9pPr marL="3741145" indent="-218807" eaLnBrk="0" fontAlgn="base" hangingPunct="0">
              <a:spcBef>
                <a:spcPct val="0"/>
              </a:spcBef>
              <a:spcAft>
                <a:spcPct val="0"/>
              </a:spcAft>
              <a:defRPr>
                <a:solidFill>
                  <a:schemeClr val="tx1"/>
                </a:solidFill>
                <a:latin typeface="Arial" panose="020B0604020202020204" pitchFamily="34" charset="0"/>
              </a:defRPr>
            </a:lvl9pPr>
          </a:lstStyle>
          <a:p>
            <a:fld id="{1B3D97BD-D402-4330-B8C6-C5CCA487D38A}" type="slidenum">
              <a:rPr lang="en-US" altLang="en-US" smtClean="0"/>
              <a:pPr/>
              <a:t>13</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id="{F634A140-14AD-1862-3B4A-B69E401A569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2910" indent="-287504">
              <a:spcBef>
                <a:spcPct val="30000"/>
              </a:spcBef>
              <a:defRPr sz="1200">
                <a:solidFill>
                  <a:schemeClr val="tx1"/>
                </a:solidFill>
                <a:latin typeface="Arial" panose="020B0604020202020204" pitchFamily="34" charset="0"/>
              </a:defRPr>
            </a:lvl2pPr>
            <a:lvl3pPr marL="1161135" indent="-228732">
              <a:spcBef>
                <a:spcPct val="30000"/>
              </a:spcBef>
              <a:defRPr sz="1200">
                <a:solidFill>
                  <a:schemeClr val="tx1"/>
                </a:solidFill>
                <a:latin typeface="Arial" panose="020B0604020202020204" pitchFamily="34" charset="0"/>
              </a:defRPr>
            </a:lvl3pPr>
            <a:lvl4pPr marL="1626540" indent="-228732">
              <a:spcBef>
                <a:spcPct val="30000"/>
              </a:spcBef>
              <a:defRPr sz="1200">
                <a:solidFill>
                  <a:schemeClr val="tx1"/>
                </a:solidFill>
                <a:latin typeface="Arial" panose="020B0604020202020204" pitchFamily="34" charset="0"/>
              </a:defRPr>
            </a:lvl4pPr>
            <a:lvl5pPr marL="2093535" indent="-228732">
              <a:spcBef>
                <a:spcPct val="30000"/>
              </a:spcBef>
              <a:defRPr sz="1200">
                <a:solidFill>
                  <a:schemeClr val="tx1"/>
                </a:solidFill>
                <a:latin typeface="Arial" panose="020B0604020202020204" pitchFamily="34" charset="0"/>
              </a:defRPr>
            </a:lvl5pPr>
            <a:lvl6pPr marL="2550999" indent="-228732" eaLnBrk="0" fontAlgn="base" hangingPunct="0">
              <a:spcBef>
                <a:spcPct val="30000"/>
              </a:spcBef>
              <a:spcAft>
                <a:spcPct val="0"/>
              </a:spcAft>
              <a:defRPr sz="1200">
                <a:solidFill>
                  <a:schemeClr val="tx1"/>
                </a:solidFill>
                <a:latin typeface="Arial" panose="020B0604020202020204" pitchFamily="34" charset="0"/>
              </a:defRPr>
            </a:lvl6pPr>
            <a:lvl7pPr marL="3008464" indent="-228732" eaLnBrk="0" fontAlgn="base" hangingPunct="0">
              <a:spcBef>
                <a:spcPct val="30000"/>
              </a:spcBef>
              <a:spcAft>
                <a:spcPct val="0"/>
              </a:spcAft>
              <a:defRPr sz="1200">
                <a:solidFill>
                  <a:schemeClr val="tx1"/>
                </a:solidFill>
                <a:latin typeface="Arial" panose="020B0604020202020204" pitchFamily="34" charset="0"/>
              </a:defRPr>
            </a:lvl7pPr>
            <a:lvl8pPr marL="3465927" indent="-228732" eaLnBrk="0" fontAlgn="base" hangingPunct="0">
              <a:spcBef>
                <a:spcPct val="30000"/>
              </a:spcBef>
              <a:spcAft>
                <a:spcPct val="0"/>
              </a:spcAft>
              <a:defRPr sz="1200">
                <a:solidFill>
                  <a:schemeClr val="tx1"/>
                </a:solidFill>
                <a:latin typeface="Arial" panose="020B0604020202020204" pitchFamily="34" charset="0"/>
              </a:defRPr>
            </a:lvl8pPr>
            <a:lvl9pPr marL="3923392" indent="-22873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D924072-4DDC-4FDC-B63A-983F50390B15}" type="slidenum">
              <a:rPr lang="en-US" altLang="en-US" smtClean="0"/>
              <a:pPr>
                <a:spcBef>
                  <a:spcPct val="0"/>
                </a:spcBef>
              </a:pPr>
              <a:t>14</a:t>
            </a:fld>
            <a:endParaRPr lang="en-US" altLang="en-US"/>
          </a:p>
        </p:txBody>
      </p:sp>
      <p:sp>
        <p:nvSpPr>
          <p:cNvPr id="38915" name="Rectangle 2">
            <a:extLst>
              <a:ext uri="{FF2B5EF4-FFF2-40B4-BE49-F238E27FC236}">
                <a16:creationId xmlns:a16="http://schemas.microsoft.com/office/drawing/2014/main" id="{F805FFD8-9E2F-44D3-9658-DF14F1E7EE5C}"/>
              </a:ext>
            </a:extLst>
          </p:cNvPr>
          <p:cNvSpPr>
            <a:spLocks noGrp="1" noRot="1" noChangeAspect="1" noChangeArrowheads="1" noTextEdit="1"/>
          </p:cNvSpPr>
          <p:nvPr>
            <p:ph type="sldImg"/>
          </p:nvPr>
        </p:nvSpPr>
        <p:spPr>
          <a:ln/>
        </p:spPr>
      </p:sp>
      <p:sp>
        <p:nvSpPr>
          <p:cNvPr id="38916" name="Rectangle 3">
            <a:extLst>
              <a:ext uri="{FF2B5EF4-FFF2-40B4-BE49-F238E27FC236}">
                <a16:creationId xmlns:a16="http://schemas.microsoft.com/office/drawing/2014/main" id="{BA794DB2-1532-8289-2AD6-47B9CABB405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9B464EE-19D7-431D-8EBF-F54E3D4DA1D8}" type="slidenum">
              <a:rPr lang="en-US" smtClean="0"/>
              <a:t>15</a:t>
            </a:fld>
            <a:endParaRPr lang="en-US"/>
          </a:p>
        </p:txBody>
      </p:sp>
    </p:spTree>
    <p:extLst>
      <p:ext uri="{BB962C8B-B14F-4D97-AF65-F5344CB8AC3E}">
        <p14:creationId xmlns:p14="http://schemas.microsoft.com/office/powerpoint/2010/main" val="12969466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a:extLst>
              <a:ext uri="{FF2B5EF4-FFF2-40B4-BE49-F238E27FC236}">
                <a16:creationId xmlns:a16="http://schemas.microsoft.com/office/drawing/2014/main" id="{D0E13869-A431-8DB5-0179-7E5C2690A901}"/>
              </a:ext>
            </a:extLst>
          </p:cNvPr>
          <p:cNvSpPr>
            <a:spLocks noGrp="1" noRot="1" noChangeAspect="1" noChangeArrowheads="1" noTextEdit="1"/>
          </p:cNvSpPr>
          <p:nvPr>
            <p:ph type="sldImg"/>
          </p:nvPr>
        </p:nvSpPr>
        <p:spPr>
          <a:ln/>
        </p:spPr>
      </p:sp>
      <p:sp>
        <p:nvSpPr>
          <p:cNvPr id="57347" name="Notes Placeholder 2">
            <a:extLst>
              <a:ext uri="{FF2B5EF4-FFF2-40B4-BE49-F238E27FC236}">
                <a16:creationId xmlns:a16="http://schemas.microsoft.com/office/drawing/2014/main" id="{5BE5CA43-AC11-CC73-9F79-D625F130CF6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200" dirty="0">
              <a:latin typeface="Arial" panose="020B0604020202020204" pitchFamily="34" charset="0"/>
            </a:endParaRPr>
          </a:p>
        </p:txBody>
      </p:sp>
      <p:sp>
        <p:nvSpPr>
          <p:cNvPr id="57348" name="Slide Number Placeholder 3">
            <a:extLst>
              <a:ext uri="{FF2B5EF4-FFF2-40B4-BE49-F238E27FC236}">
                <a16:creationId xmlns:a16="http://schemas.microsoft.com/office/drawing/2014/main" id="{A01EEB68-9EBC-DA82-144D-2FA4F56E159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16096" indent="-275422">
              <a:defRPr>
                <a:solidFill>
                  <a:schemeClr val="tx1"/>
                </a:solidFill>
                <a:latin typeface="Arial" panose="020B0604020202020204" pitchFamily="34" charset="0"/>
              </a:defRPr>
            </a:lvl2pPr>
            <a:lvl3pPr marL="1101686" indent="-220337">
              <a:defRPr>
                <a:solidFill>
                  <a:schemeClr val="tx1"/>
                </a:solidFill>
                <a:latin typeface="Arial" panose="020B0604020202020204" pitchFamily="34" charset="0"/>
              </a:defRPr>
            </a:lvl3pPr>
            <a:lvl4pPr marL="1542361" indent="-220337">
              <a:defRPr>
                <a:solidFill>
                  <a:schemeClr val="tx1"/>
                </a:solidFill>
                <a:latin typeface="Arial" panose="020B0604020202020204" pitchFamily="34" charset="0"/>
              </a:defRPr>
            </a:lvl4pPr>
            <a:lvl5pPr marL="1983036" indent="-220337">
              <a:defRPr>
                <a:solidFill>
                  <a:schemeClr val="tx1"/>
                </a:solidFill>
                <a:latin typeface="Arial" panose="020B0604020202020204" pitchFamily="34" charset="0"/>
              </a:defRPr>
            </a:lvl5pPr>
            <a:lvl6pPr marL="2423711" indent="-220337" eaLnBrk="0" fontAlgn="base" hangingPunct="0">
              <a:spcBef>
                <a:spcPct val="0"/>
              </a:spcBef>
              <a:spcAft>
                <a:spcPct val="0"/>
              </a:spcAft>
              <a:defRPr>
                <a:solidFill>
                  <a:schemeClr val="tx1"/>
                </a:solidFill>
                <a:latin typeface="Arial" panose="020B0604020202020204" pitchFamily="34" charset="0"/>
              </a:defRPr>
            </a:lvl6pPr>
            <a:lvl7pPr marL="2864386" indent="-220337" eaLnBrk="0" fontAlgn="base" hangingPunct="0">
              <a:spcBef>
                <a:spcPct val="0"/>
              </a:spcBef>
              <a:spcAft>
                <a:spcPct val="0"/>
              </a:spcAft>
              <a:defRPr>
                <a:solidFill>
                  <a:schemeClr val="tx1"/>
                </a:solidFill>
                <a:latin typeface="Arial" panose="020B0604020202020204" pitchFamily="34" charset="0"/>
              </a:defRPr>
            </a:lvl7pPr>
            <a:lvl8pPr marL="3305060" indent="-220337" eaLnBrk="0" fontAlgn="base" hangingPunct="0">
              <a:spcBef>
                <a:spcPct val="0"/>
              </a:spcBef>
              <a:spcAft>
                <a:spcPct val="0"/>
              </a:spcAft>
              <a:defRPr>
                <a:solidFill>
                  <a:schemeClr val="tx1"/>
                </a:solidFill>
                <a:latin typeface="Arial" panose="020B0604020202020204" pitchFamily="34" charset="0"/>
              </a:defRPr>
            </a:lvl8pPr>
            <a:lvl9pPr marL="3745734" indent="-220337" eaLnBrk="0" fontAlgn="base" hangingPunct="0">
              <a:spcBef>
                <a:spcPct val="0"/>
              </a:spcBef>
              <a:spcAft>
                <a:spcPct val="0"/>
              </a:spcAft>
              <a:defRPr>
                <a:solidFill>
                  <a:schemeClr val="tx1"/>
                </a:solidFill>
                <a:latin typeface="Arial" panose="020B0604020202020204" pitchFamily="34" charset="0"/>
              </a:defRPr>
            </a:lvl9pPr>
          </a:lstStyle>
          <a:p>
            <a:fld id="{BD63C52E-BBDB-47BA-A381-50FF8C6CD9C4}" type="slidenum">
              <a:rPr lang="en-US" altLang="en-US" smtClean="0"/>
              <a:pPr/>
              <a:t>16</a:t>
            </a:fld>
            <a:endParaRPr lang="en-US" altLang="en-US"/>
          </a:p>
        </p:txBody>
      </p:sp>
    </p:spTree>
    <p:extLst>
      <p:ext uri="{BB962C8B-B14F-4D97-AF65-F5344CB8AC3E}">
        <p14:creationId xmlns:p14="http://schemas.microsoft.com/office/powerpoint/2010/main" val="42827397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9B464EE-19D7-431D-8EBF-F54E3D4DA1D8}" type="slidenum">
              <a:rPr lang="en-US" smtClean="0"/>
              <a:t>17</a:t>
            </a:fld>
            <a:endParaRPr lang="en-US"/>
          </a:p>
        </p:txBody>
      </p:sp>
    </p:spTree>
    <p:extLst>
      <p:ext uri="{BB962C8B-B14F-4D97-AF65-F5344CB8AC3E}">
        <p14:creationId xmlns:p14="http://schemas.microsoft.com/office/powerpoint/2010/main" val="21931158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a:extLst>
              <a:ext uri="{FF2B5EF4-FFF2-40B4-BE49-F238E27FC236}">
                <a16:creationId xmlns:a16="http://schemas.microsoft.com/office/drawing/2014/main" id="{919BA0A6-0530-E60A-243B-C0187B48426F}"/>
              </a:ext>
            </a:extLst>
          </p:cNvPr>
          <p:cNvSpPr>
            <a:spLocks noGrp="1" noRot="1" noChangeAspect="1" noChangeArrowheads="1" noTextEdit="1"/>
          </p:cNvSpPr>
          <p:nvPr>
            <p:ph type="sldImg"/>
          </p:nvPr>
        </p:nvSpPr>
        <p:spPr>
          <a:ln/>
        </p:spPr>
      </p:sp>
      <p:sp>
        <p:nvSpPr>
          <p:cNvPr id="59395" name="Notes Placeholder 2">
            <a:extLst>
              <a:ext uri="{FF2B5EF4-FFF2-40B4-BE49-F238E27FC236}">
                <a16:creationId xmlns:a16="http://schemas.microsoft.com/office/drawing/2014/main" id="{01E6DCFD-22BE-8D07-C971-BB37DAB001D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59396" name="Slide Number Placeholder 3">
            <a:extLst>
              <a:ext uri="{FF2B5EF4-FFF2-40B4-BE49-F238E27FC236}">
                <a16:creationId xmlns:a16="http://schemas.microsoft.com/office/drawing/2014/main" id="{68BD6AAA-1475-2898-110C-43478F515FC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16096" indent="-275422">
              <a:defRPr>
                <a:solidFill>
                  <a:schemeClr val="tx1"/>
                </a:solidFill>
                <a:latin typeface="Arial" panose="020B0604020202020204" pitchFamily="34" charset="0"/>
              </a:defRPr>
            </a:lvl2pPr>
            <a:lvl3pPr marL="1101686" indent="-220337">
              <a:defRPr>
                <a:solidFill>
                  <a:schemeClr val="tx1"/>
                </a:solidFill>
                <a:latin typeface="Arial" panose="020B0604020202020204" pitchFamily="34" charset="0"/>
              </a:defRPr>
            </a:lvl3pPr>
            <a:lvl4pPr marL="1542361" indent="-220337">
              <a:defRPr>
                <a:solidFill>
                  <a:schemeClr val="tx1"/>
                </a:solidFill>
                <a:latin typeface="Arial" panose="020B0604020202020204" pitchFamily="34" charset="0"/>
              </a:defRPr>
            </a:lvl4pPr>
            <a:lvl5pPr marL="1983036" indent="-220337">
              <a:defRPr>
                <a:solidFill>
                  <a:schemeClr val="tx1"/>
                </a:solidFill>
                <a:latin typeface="Arial" panose="020B0604020202020204" pitchFamily="34" charset="0"/>
              </a:defRPr>
            </a:lvl5pPr>
            <a:lvl6pPr marL="2423711" indent="-220337" eaLnBrk="0" fontAlgn="base" hangingPunct="0">
              <a:spcBef>
                <a:spcPct val="0"/>
              </a:spcBef>
              <a:spcAft>
                <a:spcPct val="0"/>
              </a:spcAft>
              <a:defRPr>
                <a:solidFill>
                  <a:schemeClr val="tx1"/>
                </a:solidFill>
                <a:latin typeface="Arial" panose="020B0604020202020204" pitchFamily="34" charset="0"/>
              </a:defRPr>
            </a:lvl6pPr>
            <a:lvl7pPr marL="2864386" indent="-220337" eaLnBrk="0" fontAlgn="base" hangingPunct="0">
              <a:spcBef>
                <a:spcPct val="0"/>
              </a:spcBef>
              <a:spcAft>
                <a:spcPct val="0"/>
              </a:spcAft>
              <a:defRPr>
                <a:solidFill>
                  <a:schemeClr val="tx1"/>
                </a:solidFill>
                <a:latin typeface="Arial" panose="020B0604020202020204" pitchFamily="34" charset="0"/>
              </a:defRPr>
            </a:lvl7pPr>
            <a:lvl8pPr marL="3305060" indent="-220337" eaLnBrk="0" fontAlgn="base" hangingPunct="0">
              <a:spcBef>
                <a:spcPct val="0"/>
              </a:spcBef>
              <a:spcAft>
                <a:spcPct val="0"/>
              </a:spcAft>
              <a:defRPr>
                <a:solidFill>
                  <a:schemeClr val="tx1"/>
                </a:solidFill>
                <a:latin typeface="Arial" panose="020B0604020202020204" pitchFamily="34" charset="0"/>
              </a:defRPr>
            </a:lvl8pPr>
            <a:lvl9pPr marL="3745734" indent="-220337" eaLnBrk="0" fontAlgn="base" hangingPunct="0">
              <a:spcBef>
                <a:spcPct val="0"/>
              </a:spcBef>
              <a:spcAft>
                <a:spcPct val="0"/>
              </a:spcAft>
              <a:defRPr>
                <a:solidFill>
                  <a:schemeClr val="tx1"/>
                </a:solidFill>
                <a:latin typeface="Arial" panose="020B0604020202020204" pitchFamily="34" charset="0"/>
              </a:defRPr>
            </a:lvl9pPr>
          </a:lstStyle>
          <a:p>
            <a:fld id="{CE83BBEC-00EE-4E27-9A51-4CB5870B6DB2}" type="slidenum">
              <a:rPr lang="en-US" altLang="en-US" smtClean="0"/>
              <a:pPr/>
              <a:t>18</a:t>
            </a:fld>
            <a:endParaRPr lang="en-US" altLang="en-US"/>
          </a:p>
        </p:txBody>
      </p:sp>
    </p:spTree>
    <p:extLst>
      <p:ext uri="{BB962C8B-B14F-4D97-AF65-F5344CB8AC3E}">
        <p14:creationId xmlns:p14="http://schemas.microsoft.com/office/powerpoint/2010/main" val="32490218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0" dirty="0">
              <a:solidFill>
                <a:srgbClr val="000000"/>
              </a:solidFill>
              <a:effectLst/>
              <a:latin typeface="+mn-lt"/>
            </a:endParaRPr>
          </a:p>
        </p:txBody>
      </p:sp>
      <p:sp>
        <p:nvSpPr>
          <p:cNvPr id="4" name="Slide Number Placeholder 3"/>
          <p:cNvSpPr>
            <a:spLocks noGrp="1"/>
          </p:cNvSpPr>
          <p:nvPr>
            <p:ph type="sldNum" sz="quarter" idx="5"/>
          </p:nvPr>
        </p:nvSpPr>
        <p:spPr/>
        <p:txBody>
          <a:bodyPr/>
          <a:lstStyle/>
          <a:p>
            <a:fld id="{09B464EE-19D7-431D-8EBF-F54E3D4DA1D8}" type="slidenum">
              <a:rPr lang="en-US" smtClean="0"/>
              <a:t>19</a:t>
            </a:fld>
            <a:endParaRPr lang="en-US"/>
          </a:p>
        </p:txBody>
      </p:sp>
    </p:spTree>
    <p:extLst>
      <p:ext uri="{BB962C8B-B14F-4D97-AF65-F5344CB8AC3E}">
        <p14:creationId xmlns:p14="http://schemas.microsoft.com/office/powerpoint/2010/main" val="17928518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C4ECD7B5-C256-14F2-2926-4233F60C5055}"/>
              </a:ext>
            </a:extLst>
          </p:cNvPr>
          <p:cNvSpPr>
            <a:spLocks noGrp="1" noRot="1" noChangeAspect="1" noChangeArrowheads="1" noTextEdit="1"/>
          </p:cNvSpPr>
          <p:nvPr>
            <p:ph type="sldImg"/>
          </p:nvPr>
        </p:nvSpPr>
        <p:spPr>
          <a:ln/>
        </p:spPr>
      </p:sp>
      <p:sp>
        <p:nvSpPr>
          <p:cNvPr id="17411" name="Notes Placeholder 2">
            <a:extLst>
              <a:ext uri="{FF2B5EF4-FFF2-40B4-BE49-F238E27FC236}">
                <a16:creationId xmlns:a16="http://schemas.microsoft.com/office/drawing/2014/main" id="{EB3CDC3C-5E90-14B3-CD83-B1F4A257C4E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7412" name="Slide Number Placeholder 3">
            <a:extLst>
              <a:ext uri="{FF2B5EF4-FFF2-40B4-BE49-F238E27FC236}">
                <a16:creationId xmlns:a16="http://schemas.microsoft.com/office/drawing/2014/main" id="{37E14152-4FDD-EBB4-BB2B-4E3364D3E80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38285639" indent="-37824997">
              <a:spcBef>
                <a:spcPct val="30000"/>
              </a:spcBef>
              <a:defRPr sz="1200">
                <a:solidFill>
                  <a:schemeClr val="tx1"/>
                </a:solidFill>
                <a:latin typeface="Arial" panose="020B0604020202020204" pitchFamily="34" charset="0"/>
              </a:defRPr>
            </a:lvl2pPr>
            <a:lvl3pPr marL="1145250" indent="-225555">
              <a:spcBef>
                <a:spcPct val="30000"/>
              </a:spcBef>
              <a:defRPr sz="1200">
                <a:solidFill>
                  <a:schemeClr val="tx1"/>
                </a:solidFill>
                <a:latin typeface="Arial" panose="020B0604020202020204" pitchFamily="34" charset="0"/>
              </a:defRPr>
            </a:lvl3pPr>
            <a:lvl4pPr marL="1610657" indent="-225555">
              <a:spcBef>
                <a:spcPct val="30000"/>
              </a:spcBef>
              <a:defRPr sz="1200">
                <a:solidFill>
                  <a:schemeClr val="tx1"/>
                </a:solidFill>
                <a:latin typeface="Arial" panose="020B0604020202020204" pitchFamily="34" charset="0"/>
              </a:defRPr>
            </a:lvl4pPr>
            <a:lvl5pPr marL="2072886" indent="-225555">
              <a:spcBef>
                <a:spcPct val="30000"/>
              </a:spcBef>
              <a:defRPr sz="1200">
                <a:solidFill>
                  <a:schemeClr val="tx1"/>
                </a:solidFill>
                <a:latin typeface="Arial" panose="020B0604020202020204" pitchFamily="34" charset="0"/>
              </a:defRPr>
            </a:lvl5pPr>
            <a:lvl6pPr marL="2530350" indent="-225555" eaLnBrk="0" fontAlgn="base" hangingPunct="0">
              <a:spcBef>
                <a:spcPct val="30000"/>
              </a:spcBef>
              <a:spcAft>
                <a:spcPct val="0"/>
              </a:spcAft>
              <a:defRPr sz="1200">
                <a:solidFill>
                  <a:schemeClr val="tx1"/>
                </a:solidFill>
                <a:latin typeface="Arial" panose="020B0604020202020204" pitchFamily="34" charset="0"/>
              </a:defRPr>
            </a:lvl6pPr>
            <a:lvl7pPr marL="2987815" indent="-225555" eaLnBrk="0" fontAlgn="base" hangingPunct="0">
              <a:spcBef>
                <a:spcPct val="30000"/>
              </a:spcBef>
              <a:spcAft>
                <a:spcPct val="0"/>
              </a:spcAft>
              <a:defRPr sz="1200">
                <a:solidFill>
                  <a:schemeClr val="tx1"/>
                </a:solidFill>
                <a:latin typeface="Arial" panose="020B0604020202020204" pitchFamily="34" charset="0"/>
              </a:defRPr>
            </a:lvl7pPr>
            <a:lvl8pPr marL="3445278" indent="-225555" eaLnBrk="0" fontAlgn="base" hangingPunct="0">
              <a:spcBef>
                <a:spcPct val="30000"/>
              </a:spcBef>
              <a:spcAft>
                <a:spcPct val="0"/>
              </a:spcAft>
              <a:defRPr sz="1200">
                <a:solidFill>
                  <a:schemeClr val="tx1"/>
                </a:solidFill>
                <a:latin typeface="Arial" panose="020B0604020202020204" pitchFamily="34" charset="0"/>
              </a:defRPr>
            </a:lvl8pPr>
            <a:lvl9pPr marL="3902743" indent="-22555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211E558-4B3F-4718-A689-71A60BADFF27}" type="slidenum">
              <a:rPr lang="en-US" altLang="en-US" smtClean="0">
                <a:ea typeface="MS PGothic" panose="020B0600070205080204" pitchFamily="34" charset="-128"/>
              </a:rPr>
              <a:pPr>
                <a:spcBef>
                  <a:spcPct val="0"/>
                </a:spcBef>
              </a:pPr>
              <a:t>2</a:t>
            </a:fld>
            <a:endParaRPr lang="en-US" altLang="en-US">
              <a:ea typeface="MS PGothic" panose="020B0600070205080204" pitchFamily="3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endParaRPr lang="en-US" dirty="0"/>
          </a:p>
        </p:txBody>
      </p:sp>
      <p:sp>
        <p:nvSpPr>
          <p:cNvPr id="4" name="Slide Number Placeholder 3"/>
          <p:cNvSpPr>
            <a:spLocks noGrp="1"/>
          </p:cNvSpPr>
          <p:nvPr>
            <p:ph type="sldNum" sz="quarter" idx="10"/>
          </p:nvPr>
        </p:nvSpPr>
        <p:spPr/>
        <p:txBody>
          <a:bodyPr/>
          <a:lstStyle/>
          <a:p>
            <a:fld id="{9226D45C-85BE-4727-83FF-D9501111D016}" type="slidenum">
              <a:rPr lang="en-US" smtClean="0"/>
              <a:t>20</a:t>
            </a:fld>
            <a:endParaRPr lang="en-US"/>
          </a:p>
        </p:txBody>
      </p:sp>
    </p:spTree>
    <p:extLst>
      <p:ext uri="{BB962C8B-B14F-4D97-AF65-F5344CB8AC3E}">
        <p14:creationId xmlns:p14="http://schemas.microsoft.com/office/powerpoint/2010/main" val="3584458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a:extLst>
              <a:ext uri="{FF2B5EF4-FFF2-40B4-BE49-F238E27FC236}">
                <a16:creationId xmlns:a16="http://schemas.microsoft.com/office/drawing/2014/main" id="{F3E3D305-F855-405D-9A55-54706F3E73C5}"/>
              </a:ext>
            </a:extLst>
          </p:cNvPr>
          <p:cNvSpPr>
            <a:spLocks noGrp="1" noRot="1" noChangeAspect="1" noTextEdit="1"/>
          </p:cNvSpPr>
          <p:nvPr>
            <p:ph type="sldImg"/>
          </p:nvPr>
        </p:nvSpPr>
        <p:spPr>
          <a:ln/>
        </p:spPr>
      </p:sp>
      <p:sp>
        <p:nvSpPr>
          <p:cNvPr id="82947" name="Notes Placeholder 2">
            <a:extLst>
              <a:ext uri="{FF2B5EF4-FFF2-40B4-BE49-F238E27FC236}">
                <a16:creationId xmlns:a16="http://schemas.microsoft.com/office/drawing/2014/main" id="{5D8CFE70-4023-4860-94EF-9A1F2C8D66D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82948" name="Slide Number Placeholder 3">
            <a:extLst>
              <a:ext uri="{FF2B5EF4-FFF2-40B4-BE49-F238E27FC236}">
                <a16:creationId xmlns:a16="http://schemas.microsoft.com/office/drawing/2014/main" id="{3D9B0DEC-9C46-4D20-929C-558C60FDAFB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56635" indent="-290017" eaLnBrk="0" hangingPunct="0">
              <a:spcBef>
                <a:spcPct val="30000"/>
              </a:spcBef>
              <a:defRPr sz="1200">
                <a:solidFill>
                  <a:schemeClr val="tx1"/>
                </a:solidFill>
                <a:latin typeface="Arial" panose="020B0604020202020204" pitchFamily="34" charset="0"/>
              </a:defRPr>
            </a:lvl2pPr>
            <a:lvl3pPr marL="1164926" indent="-231689" eaLnBrk="0" hangingPunct="0">
              <a:spcBef>
                <a:spcPct val="30000"/>
              </a:spcBef>
              <a:defRPr sz="1200">
                <a:solidFill>
                  <a:schemeClr val="tx1"/>
                </a:solidFill>
                <a:latin typeface="Arial" panose="020B0604020202020204" pitchFamily="34" charset="0"/>
              </a:defRPr>
            </a:lvl3pPr>
            <a:lvl4pPr marL="1631544" indent="-231689" eaLnBrk="0" hangingPunct="0">
              <a:spcBef>
                <a:spcPct val="30000"/>
              </a:spcBef>
              <a:defRPr sz="1200">
                <a:solidFill>
                  <a:schemeClr val="tx1"/>
                </a:solidFill>
                <a:latin typeface="Arial" panose="020B0604020202020204" pitchFamily="34" charset="0"/>
              </a:defRPr>
            </a:lvl4pPr>
            <a:lvl5pPr marL="2098163" indent="-231689" eaLnBrk="0" hangingPunct="0">
              <a:spcBef>
                <a:spcPct val="30000"/>
              </a:spcBef>
              <a:defRPr sz="1200">
                <a:solidFill>
                  <a:schemeClr val="tx1"/>
                </a:solidFill>
                <a:latin typeface="Arial" panose="020B0604020202020204" pitchFamily="34" charset="0"/>
              </a:defRPr>
            </a:lvl5pPr>
            <a:lvl6pPr marL="2564781" indent="-231689" eaLnBrk="0" fontAlgn="base" hangingPunct="0">
              <a:spcBef>
                <a:spcPct val="30000"/>
              </a:spcBef>
              <a:spcAft>
                <a:spcPct val="0"/>
              </a:spcAft>
              <a:defRPr sz="1200">
                <a:solidFill>
                  <a:schemeClr val="tx1"/>
                </a:solidFill>
                <a:latin typeface="Arial" panose="020B0604020202020204" pitchFamily="34" charset="0"/>
              </a:defRPr>
            </a:lvl6pPr>
            <a:lvl7pPr marL="3031399" indent="-231689" eaLnBrk="0" fontAlgn="base" hangingPunct="0">
              <a:spcBef>
                <a:spcPct val="30000"/>
              </a:spcBef>
              <a:spcAft>
                <a:spcPct val="0"/>
              </a:spcAft>
              <a:defRPr sz="1200">
                <a:solidFill>
                  <a:schemeClr val="tx1"/>
                </a:solidFill>
                <a:latin typeface="Arial" panose="020B0604020202020204" pitchFamily="34" charset="0"/>
              </a:defRPr>
            </a:lvl7pPr>
            <a:lvl8pPr marL="3498018" indent="-231689" eaLnBrk="0" fontAlgn="base" hangingPunct="0">
              <a:spcBef>
                <a:spcPct val="30000"/>
              </a:spcBef>
              <a:spcAft>
                <a:spcPct val="0"/>
              </a:spcAft>
              <a:defRPr sz="1200">
                <a:solidFill>
                  <a:schemeClr val="tx1"/>
                </a:solidFill>
                <a:latin typeface="Arial" panose="020B0604020202020204" pitchFamily="34" charset="0"/>
              </a:defRPr>
            </a:lvl8pPr>
            <a:lvl9pPr marL="3964636" indent="-231689"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E1C68960-AA6C-44D6-BEE1-E92F8507F5EE}" type="slidenum">
              <a:rPr lang="en-US" altLang="en-US"/>
              <a:pPr eaLnBrk="1" hangingPunct="1">
                <a:spcBef>
                  <a:spcPct val="0"/>
                </a:spcBef>
              </a:pPr>
              <a:t>21</a:t>
            </a:fld>
            <a:endParaRPr lang="en-US" altLang="en-US"/>
          </a:p>
        </p:txBody>
      </p:sp>
    </p:spTree>
    <p:extLst>
      <p:ext uri="{BB962C8B-B14F-4D97-AF65-F5344CB8AC3E}">
        <p14:creationId xmlns:p14="http://schemas.microsoft.com/office/powerpoint/2010/main" val="7455293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a:extLst>
              <a:ext uri="{FF2B5EF4-FFF2-40B4-BE49-F238E27FC236}">
                <a16:creationId xmlns:a16="http://schemas.microsoft.com/office/drawing/2014/main" id="{55FE65A3-55C8-44FF-B4B9-AD09FAFFF90F}"/>
              </a:ext>
            </a:extLst>
          </p:cNvPr>
          <p:cNvSpPr>
            <a:spLocks noGrp="1" noRot="1" noChangeAspect="1" noChangeArrowheads="1" noTextEdit="1"/>
          </p:cNvSpPr>
          <p:nvPr>
            <p:ph type="sldImg"/>
          </p:nvPr>
        </p:nvSpPr>
        <p:spPr>
          <a:ln/>
        </p:spPr>
      </p:sp>
      <p:sp>
        <p:nvSpPr>
          <p:cNvPr id="104451" name="Notes Placeholder 2">
            <a:extLst>
              <a:ext uri="{FF2B5EF4-FFF2-40B4-BE49-F238E27FC236}">
                <a16:creationId xmlns:a16="http://schemas.microsoft.com/office/drawing/2014/main" id="{0B676DC7-ACA8-49B6-BA8A-13B65175ABD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04452" name="Slide Number Placeholder 3">
            <a:extLst>
              <a:ext uri="{FF2B5EF4-FFF2-40B4-BE49-F238E27FC236}">
                <a16:creationId xmlns:a16="http://schemas.microsoft.com/office/drawing/2014/main" id="{DB792C3B-0D51-4C20-ADAC-1501F8580DC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8255" indent="-291636">
              <a:spcBef>
                <a:spcPct val="30000"/>
              </a:spcBef>
              <a:defRPr sz="1200">
                <a:solidFill>
                  <a:schemeClr val="tx1"/>
                </a:solidFill>
                <a:latin typeface="Arial" panose="020B0604020202020204" pitchFamily="34" charset="0"/>
              </a:defRPr>
            </a:lvl2pPr>
            <a:lvl3pPr marL="1166546" indent="-233309">
              <a:spcBef>
                <a:spcPct val="30000"/>
              </a:spcBef>
              <a:defRPr sz="1200">
                <a:solidFill>
                  <a:schemeClr val="tx1"/>
                </a:solidFill>
                <a:latin typeface="Arial" panose="020B0604020202020204" pitchFamily="34" charset="0"/>
              </a:defRPr>
            </a:lvl3pPr>
            <a:lvl4pPr marL="1633164" indent="-233309">
              <a:spcBef>
                <a:spcPct val="30000"/>
              </a:spcBef>
              <a:defRPr sz="1200">
                <a:solidFill>
                  <a:schemeClr val="tx1"/>
                </a:solidFill>
                <a:latin typeface="Arial" panose="020B0604020202020204" pitchFamily="34" charset="0"/>
              </a:defRPr>
            </a:lvl4pPr>
            <a:lvl5pPr marL="2099782" indent="-233309">
              <a:spcBef>
                <a:spcPct val="30000"/>
              </a:spcBef>
              <a:defRPr sz="1200">
                <a:solidFill>
                  <a:schemeClr val="tx1"/>
                </a:solidFill>
                <a:latin typeface="Arial" panose="020B0604020202020204" pitchFamily="34" charset="0"/>
              </a:defRPr>
            </a:lvl5pPr>
            <a:lvl6pPr marL="2566401" indent="-233309" eaLnBrk="0" fontAlgn="base" hangingPunct="0">
              <a:spcBef>
                <a:spcPct val="30000"/>
              </a:spcBef>
              <a:spcAft>
                <a:spcPct val="0"/>
              </a:spcAft>
              <a:defRPr sz="1200">
                <a:solidFill>
                  <a:schemeClr val="tx1"/>
                </a:solidFill>
                <a:latin typeface="Arial" panose="020B0604020202020204" pitchFamily="34" charset="0"/>
              </a:defRPr>
            </a:lvl6pPr>
            <a:lvl7pPr marL="3033019" indent="-233309" eaLnBrk="0" fontAlgn="base" hangingPunct="0">
              <a:spcBef>
                <a:spcPct val="30000"/>
              </a:spcBef>
              <a:spcAft>
                <a:spcPct val="0"/>
              </a:spcAft>
              <a:defRPr sz="1200">
                <a:solidFill>
                  <a:schemeClr val="tx1"/>
                </a:solidFill>
                <a:latin typeface="Arial" panose="020B0604020202020204" pitchFamily="34" charset="0"/>
              </a:defRPr>
            </a:lvl7pPr>
            <a:lvl8pPr marL="3499637" indent="-233309" eaLnBrk="0" fontAlgn="base" hangingPunct="0">
              <a:spcBef>
                <a:spcPct val="30000"/>
              </a:spcBef>
              <a:spcAft>
                <a:spcPct val="0"/>
              </a:spcAft>
              <a:defRPr sz="1200">
                <a:solidFill>
                  <a:schemeClr val="tx1"/>
                </a:solidFill>
                <a:latin typeface="Arial" panose="020B0604020202020204" pitchFamily="34" charset="0"/>
              </a:defRPr>
            </a:lvl8pPr>
            <a:lvl9pPr marL="3966256" indent="-233309"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C43FA07-A535-4386-9A98-506E88B73FA5}" type="slidenum">
              <a:rPr lang="en-US" altLang="en-US"/>
              <a:pPr>
                <a:spcBef>
                  <a:spcPct val="0"/>
                </a:spcBef>
              </a:pPr>
              <a:t>22</a:t>
            </a:fld>
            <a:endParaRPr lang="en-US" altLang="en-US"/>
          </a:p>
        </p:txBody>
      </p:sp>
    </p:spTree>
    <p:extLst>
      <p:ext uri="{BB962C8B-B14F-4D97-AF65-F5344CB8AC3E}">
        <p14:creationId xmlns:p14="http://schemas.microsoft.com/office/powerpoint/2010/main" val="14956217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26D45C-85BE-4727-83FF-D9501111D016}" type="slidenum">
              <a:rPr lang="en-US" smtClean="0"/>
              <a:t>23</a:t>
            </a:fld>
            <a:endParaRPr lang="en-US"/>
          </a:p>
        </p:txBody>
      </p:sp>
    </p:spTree>
    <p:extLst>
      <p:ext uri="{BB962C8B-B14F-4D97-AF65-F5344CB8AC3E}">
        <p14:creationId xmlns:p14="http://schemas.microsoft.com/office/powerpoint/2010/main" val="28033322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B464EE-19D7-431D-8EBF-F54E3D4DA1D8}" type="slidenum">
              <a:rPr lang="en-US" smtClean="0"/>
              <a:t>24</a:t>
            </a:fld>
            <a:endParaRPr lang="en-US"/>
          </a:p>
        </p:txBody>
      </p:sp>
    </p:spTree>
    <p:extLst>
      <p:ext uri="{BB962C8B-B14F-4D97-AF65-F5344CB8AC3E}">
        <p14:creationId xmlns:p14="http://schemas.microsoft.com/office/powerpoint/2010/main" val="10160887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a:extLst>
              <a:ext uri="{FF2B5EF4-FFF2-40B4-BE49-F238E27FC236}">
                <a16:creationId xmlns:a16="http://schemas.microsoft.com/office/drawing/2014/main" id="{553F7EDB-1C48-9D73-6C04-277C92912E43}"/>
              </a:ext>
            </a:extLst>
          </p:cNvPr>
          <p:cNvSpPr>
            <a:spLocks noGrp="1" noRot="1" noChangeAspect="1" noTextEdit="1"/>
          </p:cNvSpPr>
          <p:nvPr>
            <p:ph type="sldImg"/>
          </p:nvPr>
        </p:nvSpPr>
        <p:spPr>
          <a:xfrm>
            <a:off x="428625" y="709613"/>
            <a:ext cx="6297613" cy="3543300"/>
          </a:xfrm>
          <a:ln/>
        </p:spPr>
      </p:sp>
      <p:sp>
        <p:nvSpPr>
          <p:cNvPr id="79875" name="Notes Placeholder 2">
            <a:extLst>
              <a:ext uri="{FF2B5EF4-FFF2-40B4-BE49-F238E27FC236}">
                <a16:creationId xmlns:a16="http://schemas.microsoft.com/office/drawing/2014/main" id="{79684767-0E37-C06A-1269-C3F9511CA64B}"/>
              </a:ext>
            </a:extLst>
          </p:cNvPr>
          <p:cNvSpPr>
            <a:spLocks noGrp="1"/>
          </p:cNvSpPr>
          <p:nvPr>
            <p:ph type="body" idx="1"/>
          </p:nvPr>
        </p:nvSpPr>
        <p:spPr>
          <a:xfrm>
            <a:off x="715315" y="4488086"/>
            <a:ext cx="5724153" cy="425374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88" tIns="47044" rIns="94088" bIns="47044"/>
          <a:lstStyle/>
          <a:p>
            <a:endParaRPr lang="en-US" altLang="en-US">
              <a:latin typeface="Arial" panose="020B0604020202020204" pitchFamily="34" charset="0"/>
            </a:endParaRPr>
          </a:p>
        </p:txBody>
      </p:sp>
      <p:sp>
        <p:nvSpPr>
          <p:cNvPr id="79876" name="Slide Number Placeholder 3">
            <a:extLst>
              <a:ext uri="{FF2B5EF4-FFF2-40B4-BE49-F238E27FC236}">
                <a16:creationId xmlns:a16="http://schemas.microsoft.com/office/drawing/2014/main" id="{0EFC1E01-CAA1-7B2D-C42D-52652CA0A023}"/>
              </a:ext>
            </a:extLst>
          </p:cNvPr>
          <p:cNvSpPr txBox="1">
            <a:spLocks noGrp="1"/>
          </p:cNvSpPr>
          <p:nvPr/>
        </p:nvSpPr>
        <p:spPr bwMode="auto">
          <a:xfrm>
            <a:off x="4051290" y="8977787"/>
            <a:ext cx="3100244" cy="471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88" tIns="47044" rIns="94088" bIns="47044" anchor="b"/>
          <a:lstStyle>
            <a:lvl1pPr defTabSz="922338" eaLnBrk="0" hangingPunct="0">
              <a:spcBef>
                <a:spcPct val="30000"/>
              </a:spcBef>
              <a:defRPr sz="1200">
                <a:solidFill>
                  <a:schemeClr val="tx1"/>
                </a:solidFill>
                <a:latin typeface="Arial" panose="020B0604020202020204" pitchFamily="34" charset="0"/>
              </a:defRPr>
            </a:lvl1pPr>
            <a:lvl2pPr marL="742950" indent="-285750" defTabSz="922338" eaLnBrk="0" hangingPunct="0">
              <a:spcBef>
                <a:spcPct val="30000"/>
              </a:spcBef>
              <a:defRPr sz="1200">
                <a:solidFill>
                  <a:schemeClr val="tx1"/>
                </a:solidFill>
                <a:latin typeface="Arial" panose="020B0604020202020204" pitchFamily="34" charset="0"/>
              </a:defRPr>
            </a:lvl2pPr>
            <a:lvl3pPr marL="1143000" indent="-228600" defTabSz="922338" eaLnBrk="0" hangingPunct="0">
              <a:spcBef>
                <a:spcPct val="30000"/>
              </a:spcBef>
              <a:defRPr sz="1200">
                <a:solidFill>
                  <a:schemeClr val="tx1"/>
                </a:solidFill>
                <a:latin typeface="Arial" panose="020B0604020202020204" pitchFamily="34" charset="0"/>
              </a:defRPr>
            </a:lvl3pPr>
            <a:lvl4pPr marL="1600200" indent="-228600" defTabSz="922338" eaLnBrk="0" hangingPunct="0">
              <a:spcBef>
                <a:spcPct val="30000"/>
              </a:spcBef>
              <a:defRPr sz="1200">
                <a:solidFill>
                  <a:schemeClr val="tx1"/>
                </a:solidFill>
                <a:latin typeface="Arial" panose="020B0604020202020204" pitchFamily="34" charset="0"/>
              </a:defRPr>
            </a:lvl4pPr>
            <a:lvl5pPr marL="2057400" indent="-228600" defTabSz="922338" eaLnBrk="0" hangingPunct="0">
              <a:spcBef>
                <a:spcPct val="30000"/>
              </a:spcBef>
              <a:defRPr sz="1200">
                <a:solidFill>
                  <a:schemeClr val="tx1"/>
                </a:solidFill>
                <a:latin typeface="Arial" panose="020B0604020202020204" pitchFamily="34" charset="0"/>
              </a:defRPr>
            </a:lvl5pPr>
            <a:lvl6pPr marL="2514600" indent="-228600" defTabSz="92233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2233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2233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22338"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2844A25C-46E4-463C-B25F-AA40AECB6B51}" type="slidenum">
              <a:rPr lang="en-US" altLang="en-US"/>
              <a:pPr algn="r" eaLnBrk="1" hangingPunct="1">
                <a:spcBef>
                  <a:spcPct val="0"/>
                </a:spcBef>
              </a:pPr>
              <a:t>25</a:t>
            </a:fld>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84BFE3B-F11A-498B-AE31-CEFAC303737C}" type="slidenum">
              <a:rPr lang="en-US" smtClean="0"/>
              <a:t>26</a:t>
            </a:fld>
            <a:endParaRPr lang="en-US"/>
          </a:p>
        </p:txBody>
      </p:sp>
    </p:spTree>
    <p:extLst>
      <p:ext uri="{BB962C8B-B14F-4D97-AF65-F5344CB8AC3E}">
        <p14:creationId xmlns:p14="http://schemas.microsoft.com/office/powerpoint/2010/main" val="13849876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a:extLst>
              <a:ext uri="{FF2B5EF4-FFF2-40B4-BE49-F238E27FC236}">
                <a16:creationId xmlns:a16="http://schemas.microsoft.com/office/drawing/2014/main" id="{ABAD3944-A270-406A-812E-A33BB00C9DF5}"/>
              </a:ext>
            </a:extLst>
          </p:cNvPr>
          <p:cNvSpPr>
            <a:spLocks noGrp="1" noRot="1" noChangeAspect="1" noChangeArrowheads="1" noTextEdit="1"/>
          </p:cNvSpPr>
          <p:nvPr>
            <p:ph type="sldImg"/>
          </p:nvPr>
        </p:nvSpPr>
        <p:spPr>
          <a:ln/>
        </p:spPr>
      </p:sp>
      <p:sp>
        <p:nvSpPr>
          <p:cNvPr id="80899" name="Notes Placeholder 2">
            <a:extLst>
              <a:ext uri="{FF2B5EF4-FFF2-40B4-BE49-F238E27FC236}">
                <a16:creationId xmlns:a16="http://schemas.microsoft.com/office/drawing/2014/main" id="{E76EC507-C35E-4B02-84D1-2B90FD6E8A6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80900" name="Slide Number Placeholder 3">
            <a:extLst>
              <a:ext uri="{FF2B5EF4-FFF2-40B4-BE49-F238E27FC236}">
                <a16:creationId xmlns:a16="http://schemas.microsoft.com/office/drawing/2014/main" id="{364538FB-7947-4BC4-8AE0-34C54015C06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83502" indent="-300589">
              <a:spcBef>
                <a:spcPct val="30000"/>
              </a:spcBef>
              <a:defRPr sz="1200">
                <a:solidFill>
                  <a:schemeClr val="tx1"/>
                </a:solidFill>
                <a:latin typeface="Arial" panose="020B0604020202020204" pitchFamily="34" charset="0"/>
              </a:defRPr>
            </a:lvl2pPr>
            <a:lvl3pPr marL="1205640" indent="-239813">
              <a:spcBef>
                <a:spcPct val="30000"/>
              </a:spcBef>
              <a:defRPr sz="1200">
                <a:solidFill>
                  <a:schemeClr val="tx1"/>
                </a:solidFill>
                <a:latin typeface="Arial" panose="020B0604020202020204" pitchFamily="34" charset="0"/>
              </a:defRPr>
            </a:lvl3pPr>
            <a:lvl4pPr marL="1688553" indent="-239813">
              <a:spcBef>
                <a:spcPct val="30000"/>
              </a:spcBef>
              <a:defRPr sz="1200">
                <a:solidFill>
                  <a:schemeClr val="tx1"/>
                </a:solidFill>
                <a:latin typeface="Arial" panose="020B0604020202020204" pitchFamily="34" charset="0"/>
              </a:defRPr>
            </a:lvl4pPr>
            <a:lvl5pPr marL="2171466" indent="-239813">
              <a:spcBef>
                <a:spcPct val="30000"/>
              </a:spcBef>
              <a:defRPr sz="1200">
                <a:solidFill>
                  <a:schemeClr val="tx1"/>
                </a:solidFill>
                <a:latin typeface="Arial" panose="020B0604020202020204" pitchFamily="34" charset="0"/>
              </a:defRPr>
            </a:lvl5pPr>
            <a:lvl6pPr marL="2644524" indent="-239813" eaLnBrk="0" fontAlgn="base" hangingPunct="0">
              <a:spcBef>
                <a:spcPct val="30000"/>
              </a:spcBef>
              <a:spcAft>
                <a:spcPct val="0"/>
              </a:spcAft>
              <a:defRPr sz="1200">
                <a:solidFill>
                  <a:schemeClr val="tx1"/>
                </a:solidFill>
                <a:latin typeface="Arial" panose="020B0604020202020204" pitchFamily="34" charset="0"/>
              </a:defRPr>
            </a:lvl6pPr>
            <a:lvl7pPr marL="3117581" indent="-239813" eaLnBrk="0" fontAlgn="base" hangingPunct="0">
              <a:spcBef>
                <a:spcPct val="30000"/>
              </a:spcBef>
              <a:spcAft>
                <a:spcPct val="0"/>
              </a:spcAft>
              <a:defRPr sz="1200">
                <a:solidFill>
                  <a:schemeClr val="tx1"/>
                </a:solidFill>
                <a:latin typeface="Arial" panose="020B0604020202020204" pitchFamily="34" charset="0"/>
              </a:defRPr>
            </a:lvl7pPr>
            <a:lvl8pPr marL="3590639" indent="-239813" eaLnBrk="0" fontAlgn="base" hangingPunct="0">
              <a:spcBef>
                <a:spcPct val="30000"/>
              </a:spcBef>
              <a:spcAft>
                <a:spcPct val="0"/>
              </a:spcAft>
              <a:defRPr sz="1200">
                <a:solidFill>
                  <a:schemeClr val="tx1"/>
                </a:solidFill>
                <a:latin typeface="Arial" panose="020B0604020202020204" pitchFamily="34" charset="0"/>
              </a:defRPr>
            </a:lvl8pPr>
            <a:lvl9pPr marL="4063696" indent="-23981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14479F8-51BA-4C4D-A7E0-CD35CC70770B}" type="slidenum">
              <a:rPr lang="en-US" altLang="en-US"/>
              <a:pPr>
                <a:spcBef>
                  <a:spcPct val="0"/>
                </a:spcBef>
              </a:pPr>
              <a:t>27</a:t>
            </a:fld>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CFDC406-FFE4-4CB5-9618-5FD4D94E7D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564276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4BFE3B-F11A-498B-AE31-CEFAC303737C}" type="slidenum">
              <a:rPr lang="en-US" smtClean="0"/>
              <a:t>29</a:t>
            </a:fld>
            <a:endParaRPr lang="en-US"/>
          </a:p>
        </p:txBody>
      </p:sp>
    </p:spTree>
    <p:extLst>
      <p:ext uri="{BB962C8B-B14F-4D97-AF65-F5344CB8AC3E}">
        <p14:creationId xmlns:p14="http://schemas.microsoft.com/office/powerpoint/2010/main" val="15117211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B464EE-19D7-431D-8EBF-F54E3D4DA1D8}" type="slidenum">
              <a:rPr lang="en-US" smtClean="0"/>
              <a:t>3</a:t>
            </a:fld>
            <a:endParaRPr lang="en-US"/>
          </a:p>
        </p:txBody>
      </p:sp>
    </p:spTree>
    <p:extLst>
      <p:ext uri="{BB962C8B-B14F-4D97-AF65-F5344CB8AC3E}">
        <p14:creationId xmlns:p14="http://schemas.microsoft.com/office/powerpoint/2010/main" val="14813144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B464EE-19D7-431D-8EBF-F54E3D4DA1D8}" type="slidenum">
              <a:rPr lang="en-US" smtClean="0"/>
              <a:t>30</a:t>
            </a:fld>
            <a:endParaRPr lang="en-US"/>
          </a:p>
        </p:txBody>
      </p:sp>
    </p:spTree>
    <p:extLst>
      <p:ext uri="{BB962C8B-B14F-4D97-AF65-F5344CB8AC3E}">
        <p14:creationId xmlns:p14="http://schemas.microsoft.com/office/powerpoint/2010/main" val="11366968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a:extLst>
              <a:ext uri="{FF2B5EF4-FFF2-40B4-BE49-F238E27FC236}">
                <a16:creationId xmlns:a16="http://schemas.microsoft.com/office/drawing/2014/main" id="{E9FB745E-36FB-4217-A862-3EEF4AE041D1}"/>
              </a:ext>
            </a:extLst>
          </p:cNvPr>
          <p:cNvSpPr>
            <a:spLocks noGrp="1" noRot="1" noChangeAspect="1" noChangeArrowheads="1" noTextEdit="1"/>
          </p:cNvSpPr>
          <p:nvPr>
            <p:ph type="sldImg"/>
          </p:nvPr>
        </p:nvSpPr>
        <p:spPr>
          <a:ln/>
        </p:spPr>
      </p:sp>
      <p:sp>
        <p:nvSpPr>
          <p:cNvPr id="89091" name="Notes Placeholder 2">
            <a:extLst>
              <a:ext uri="{FF2B5EF4-FFF2-40B4-BE49-F238E27FC236}">
                <a16:creationId xmlns:a16="http://schemas.microsoft.com/office/drawing/2014/main" id="{64102AD9-45F9-4EC8-9E08-48B53064707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89092" name="Slide Number Placeholder 3">
            <a:extLst>
              <a:ext uri="{FF2B5EF4-FFF2-40B4-BE49-F238E27FC236}">
                <a16:creationId xmlns:a16="http://schemas.microsoft.com/office/drawing/2014/main" id="{DEDC8E6D-3D38-47C9-89FF-2CD833FFC23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7238" indent="-290513">
              <a:spcBef>
                <a:spcPct val="30000"/>
              </a:spcBef>
              <a:defRPr sz="1200">
                <a:solidFill>
                  <a:schemeClr val="tx1"/>
                </a:solidFill>
                <a:latin typeface="Arial" panose="020B0604020202020204" pitchFamily="34" charset="0"/>
              </a:defRPr>
            </a:lvl2pPr>
            <a:lvl3pPr marL="1165225" indent="-231775">
              <a:spcBef>
                <a:spcPct val="30000"/>
              </a:spcBef>
              <a:defRPr sz="1200">
                <a:solidFill>
                  <a:schemeClr val="tx1"/>
                </a:solidFill>
                <a:latin typeface="Arial" panose="020B0604020202020204" pitchFamily="34" charset="0"/>
              </a:defRPr>
            </a:lvl3pPr>
            <a:lvl4pPr marL="1631950" indent="-231775">
              <a:spcBef>
                <a:spcPct val="30000"/>
              </a:spcBef>
              <a:defRPr sz="1200">
                <a:solidFill>
                  <a:schemeClr val="tx1"/>
                </a:solidFill>
                <a:latin typeface="Arial" panose="020B0604020202020204" pitchFamily="34" charset="0"/>
              </a:defRPr>
            </a:lvl4pPr>
            <a:lvl5pPr marL="2098675" indent="-231775">
              <a:spcBef>
                <a:spcPct val="30000"/>
              </a:spcBef>
              <a:defRPr sz="1200">
                <a:solidFill>
                  <a:schemeClr val="tx1"/>
                </a:solidFill>
                <a:latin typeface="Arial" panose="020B0604020202020204" pitchFamily="34" charset="0"/>
              </a:defRPr>
            </a:lvl5pPr>
            <a:lvl6pPr marL="2555875" indent="-231775" eaLnBrk="0" fontAlgn="base" hangingPunct="0">
              <a:spcBef>
                <a:spcPct val="30000"/>
              </a:spcBef>
              <a:spcAft>
                <a:spcPct val="0"/>
              </a:spcAft>
              <a:defRPr sz="1200">
                <a:solidFill>
                  <a:schemeClr val="tx1"/>
                </a:solidFill>
                <a:latin typeface="Arial" panose="020B0604020202020204" pitchFamily="34" charset="0"/>
              </a:defRPr>
            </a:lvl6pPr>
            <a:lvl7pPr marL="3013075" indent="-231775" eaLnBrk="0" fontAlgn="base" hangingPunct="0">
              <a:spcBef>
                <a:spcPct val="30000"/>
              </a:spcBef>
              <a:spcAft>
                <a:spcPct val="0"/>
              </a:spcAft>
              <a:defRPr sz="1200">
                <a:solidFill>
                  <a:schemeClr val="tx1"/>
                </a:solidFill>
                <a:latin typeface="Arial" panose="020B0604020202020204" pitchFamily="34" charset="0"/>
              </a:defRPr>
            </a:lvl7pPr>
            <a:lvl8pPr marL="3470275" indent="-231775" eaLnBrk="0" fontAlgn="base" hangingPunct="0">
              <a:spcBef>
                <a:spcPct val="30000"/>
              </a:spcBef>
              <a:spcAft>
                <a:spcPct val="0"/>
              </a:spcAft>
              <a:defRPr sz="1200">
                <a:solidFill>
                  <a:schemeClr val="tx1"/>
                </a:solidFill>
                <a:latin typeface="Arial" panose="020B0604020202020204" pitchFamily="34" charset="0"/>
              </a:defRPr>
            </a:lvl8pPr>
            <a:lvl9pPr marL="3927475" indent="-2317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C59422C-DA86-4CB1-8811-B5D9EAEC6A38}" type="slidenum">
              <a:rPr lang="en-US" altLang="en-US"/>
              <a:pPr>
                <a:spcBef>
                  <a:spcPct val="0"/>
                </a:spcBef>
              </a:pPr>
              <a:t>31</a:t>
            </a:fld>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9B464EE-19D7-431D-8EBF-F54E3D4DA1D8}" type="slidenum">
              <a:rPr lang="en-US" smtClean="0"/>
              <a:t>32</a:t>
            </a:fld>
            <a:endParaRPr lang="en-US"/>
          </a:p>
        </p:txBody>
      </p:sp>
    </p:spTree>
    <p:extLst>
      <p:ext uri="{BB962C8B-B14F-4D97-AF65-F5344CB8AC3E}">
        <p14:creationId xmlns:p14="http://schemas.microsoft.com/office/powerpoint/2010/main" val="197967700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a:extLst>
              <a:ext uri="{FF2B5EF4-FFF2-40B4-BE49-F238E27FC236}">
                <a16:creationId xmlns:a16="http://schemas.microsoft.com/office/drawing/2014/main" id="{8C9D063F-6459-2910-5ED0-A9D12C866B2E}"/>
              </a:ext>
            </a:extLst>
          </p:cNvPr>
          <p:cNvSpPr txBox="1">
            <a:spLocks noGrp="1" noChangeArrowheads="1"/>
          </p:cNvSpPr>
          <p:nvPr/>
        </p:nvSpPr>
        <p:spPr bwMode="auto">
          <a:xfrm>
            <a:off x="3569097" y="8278837"/>
            <a:ext cx="2729310" cy="436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5747" tIns="42872" rIns="85747" bIns="42872" anchor="b"/>
          <a:lstStyle>
            <a:lvl1pPr defTabSz="904875">
              <a:defRPr>
                <a:solidFill>
                  <a:schemeClr val="tx1"/>
                </a:solidFill>
                <a:latin typeface="Arial" panose="020B0604020202020204" pitchFamily="34" charset="0"/>
              </a:defRPr>
            </a:lvl1pPr>
            <a:lvl2pPr marL="742950" indent="-285750" defTabSz="904875">
              <a:defRPr>
                <a:solidFill>
                  <a:schemeClr val="tx1"/>
                </a:solidFill>
                <a:latin typeface="Arial" panose="020B0604020202020204" pitchFamily="34" charset="0"/>
              </a:defRPr>
            </a:lvl2pPr>
            <a:lvl3pPr marL="1143000" indent="-228600" defTabSz="904875">
              <a:defRPr>
                <a:solidFill>
                  <a:schemeClr val="tx1"/>
                </a:solidFill>
                <a:latin typeface="Arial" panose="020B0604020202020204" pitchFamily="34" charset="0"/>
              </a:defRPr>
            </a:lvl3pPr>
            <a:lvl4pPr marL="1600200" indent="-228600" defTabSz="904875">
              <a:defRPr>
                <a:solidFill>
                  <a:schemeClr val="tx1"/>
                </a:solidFill>
                <a:latin typeface="Arial" panose="020B0604020202020204" pitchFamily="34" charset="0"/>
              </a:defRPr>
            </a:lvl4pPr>
            <a:lvl5pPr marL="2057400" indent="-228600" defTabSz="904875">
              <a:defRPr>
                <a:solidFill>
                  <a:schemeClr val="tx1"/>
                </a:solidFill>
                <a:latin typeface="Arial" panose="020B0604020202020204" pitchFamily="34" charset="0"/>
              </a:defRPr>
            </a:lvl5pPr>
            <a:lvl6pPr marL="2514600" indent="-228600" defTabSz="904875" eaLnBrk="0" fontAlgn="base" hangingPunct="0">
              <a:spcBef>
                <a:spcPct val="0"/>
              </a:spcBef>
              <a:spcAft>
                <a:spcPct val="0"/>
              </a:spcAft>
              <a:defRPr>
                <a:solidFill>
                  <a:schemeClr val="tx1"/>
                </a:solidFill>
                <a:latin typeface="Arial" panose="020B0604020202020204" pitchFamily="34" charset="0"/>
              </a:defRPr>
            </a:lvl6pPr>
            <a:lvl7pPr marL="2971800" indent="-228600" defTabSz="904875" eaLnBrk="0" fontAlgn="base" hangingPunct="0">
              <a:spcBef>
                <a:spcPct val="0"/>
              </a:spcBef>
              <a:spcAft>
                <a:spcPct val="0"/>
              </a:spcAft>
              <a:defRPr>
                <a:solidFill>
                  <a:schemeClr val="tx1"/>
                </a:solidFill>
                <a:latin typeface="Arial" panose="020B0604020202020204" pitchFamily="34" charset="0"/>
              </a:defRPr>
            </a:lvl7pPr>
            <a:lvl8pPr marL="3429000" indent="-228600" defTabSz="904875" eaLnBrk="0" fontAlgn="base" hangingPunct="0">
              <a:spcBef>
                <a:spcPct val="0"/>
              </a:spcBef>
              <a:spcAft>
                <a:spcPct val="0"/>
              </a:spcAft>
              <a:defRPr>
                <a:solidFill>
                  <a:schemeClr val="tx1"/>
                </a:solidFill>
                <a:latin typeface="Arial" panose="020B0604020202020204" pitchFamily="34" charset="0"/>
              </a:defRPr>
            </a:lvl8pPr>
            <a:lvl9pPr marL="3886200" indent="-228600" defTabSz="904875"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17EA908C-E26E-43B8-BCBC-44D74E1B9B9B}" type="slidenum">
              <a:rPr lang="en-US" altLang="en-US" sz="1100"/>
              <a:pPr algn="r" eaLnBrk="1" hangingPunct="1"/>
              <a:t>33</a:t>
            </a:fld>
            <a:endParaRPr lang="en-US" altLang="en-US" sz="1100"/>
          </a:p>
        </p:txBody>
      </p:sp>
      <p:sp>
        <p:nvSpPr>
          <p:cNvPr id="66563" name="Rectangle 2">
            <a:extLst>
              <a:ext uri="{FF2B5EF4-FFF2-40B4-BE49-F238E27FC236}">
                <a16:creationId xmlns:a16="http://schemas.microsoft.com/office/drawing/2014/main" id="{77140C9A-3336-3B61-77FE-8139C355C34D}"/>
              </a:ext>
            </a:extLst>
          </p:cNvPr>
          <p:cNvSpPr>
            <a:spLocks noGrp="1" noRot="1" noChangeAspect="1" noChangeArrowheads="1" noTextEdit="1"/>
          </p:cNvSpPr>
          <p:nvPr>
            <p:ph type="sldImg"/>
          </p:nvPr>
        </p:nvSpPr>
        <p:spPr>
          <a:xfrm>
            <a:off x="665163" y="373063"/>
            <a:ext cx="5808662" cy="3268662"/>
          </a:xfrm>
          <a:ln/>
        </p:spPr>
      </p:sp>
      <p:sp>
        <p:nvSpPr>
          <p:cNvPr id="66564" name="Rectangle 3">
            <a:extLst>
              <a:ext uri="{FF2B5EF4-FFF2-40B4-BE49-F238E27FC236}">
                <a16:creationId xmlns:a16="http://schemas.microsoft.com/office/drawing/2014/main" id="{5E0CBF34-9EA5-4A60-DB5E-AEB08E1A662F}"/>
              </a:ext>
            </a:extLst>
          </p:cNvPr>
          <p:cNvSpPr>
            <a:spLocks noGrp="1" noChangeArrowheads="1"/>
          </p:cNvSpPr>
          <p:nvPr>
            <p:ph type="body" idx="1"/>
          </p:nvPr>
        </p:nvSpPr>
        <p:spPr>
          <a:xfrm>
            <a:off x="841309" y="4140958"/>
            <a:ext cx="5720855" cy="3921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5747" tIns="42872" rIns="85747" bIns="42872"/>
          <a:lstStyle/>
          <a:p>
            <a:pPr eaLnBrk="1" hangingPunct="1"/>
            <a:endParaRPr lang="en-US" alt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a:extLst>
              <a:ext uri="{FF2B5EF4-FFF2-40B4-BE49-F238E27FC236}">
                <a16:creationId xmlns:a16="http://schemas.microsoft.com/office/drawing/2014/main" id="{499613A3-174D-7599-F969-AC686C8946A9}"/>
              </a:ext>
            </a:extLst>
          </p:cNvPr>
          <p:cNvSpPr txBox="1">
            <a:spLocks noGrp="1" noChangeArrowheads="1"/>
          </p:cNvSpPr>
          <p:nvPr/>
        </p:nvSpPr>
        <p:spPr bwMode="auto">
          <a:xfrm>
            <a:off x="3569097" y="8278837"/>
            <a:ext cx="2729310" cy="436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5747" tIns="42872" rIns="85747" bIns="42872" anchor="b"/>
          <a:lstStyle>
            <a:lvl1pPr defTabSz="904875">
              <a:defRPr>
                <a:solidFill>
                  <a:schemeClr val="tx1"/>
                </a:solidFill>
                <a:latin typeface="Arial" panose="020B0604020202020204" pitchFamily="34" charset="0"/>
              </a:defRPr>
            </a:lvl1pPr>
            <a:lvl2pPr marL="742950" indent="-285750" defTabSz="904875">
              <a:defRPr>
                <a:solidFill>
                  <a:schemeClr val="tx1"/>
                </a:solidFill>
                <a:latin typeface="Arial" panose="020B0604020202020204" pitchFamily="34" charset="0"/>
              </a:defRPr>
            </a:lvl2pPr>
            <a:lvl3pPr marL="1143000" indent="-228600" defTabSz="904875">
              <a:defRPr>
                <a:solidFill>
                  <a:schemeClr val="tx1"/>
                </a:solidFill>
                <a:latin typeface="Arial" panose="020B0604020202020204" pitchFamily="34" charset="0"/>
              </a:defRPr>
            </a:lvl3pPr>
            <a:lvl4pPr marL="1600200" indent="-228600" defTabSz="904875">
              <a:defRPr>
                <a:solidFill>
                  <a:schemeClr val="tx1"/>
                </a:solidFill>
                <a:latin typeface="Arial" panose="020B0604020202020204" pitchFamily="34" charset="0"/>
              </a:defRPr>
            </a:lvl4pPr>
            <a:lvl5pPr marL="2057400" indent="-228600" defTabSz="904875">
              <a:defRPr>
                <a:solidFill>
                  <a:schemeClr val="tx1"/>
                </a:solidFill>
                <a:latin typeface="Arial" panose="020B0604020202020204" pitchFamily="34" charset="0"/>
              </a:defRPr>
            </a:lvl5pPr>
            <a:lvl6pPr marL="2514600" indent="-228600" defTabSz="904875" eaLnBrk="0" fontAlgn="base" hangingPunct="0">
              <a:spcBef>
                <a:spcPct val="0"/>
              </a:spcBef>
              <a:spcAft>
                <a:spcPct val="0"/>
              </a:spcAft>
              <a:defRPr>
                <a:solidFill>
                  <a:schemeClr val="tx1"/>
                </a:solidFill>
                <a:latin typeface="Arial" panose="020B0604020202020204" pitchFamily="34" charset="0"/>
              </a:defRPr>
            </a:lvl6pPr>
            <a:lvl7pPr marL="2971800" indent="-228600" defTabSz="904875" eaLnBrk="0" fontAlgn="base" hangingPunct="0">
              <a:spcBef>
                <a:spcPct val="0"/>
              </a:spcBef>
              <a:spcAft>
                <a:spcPct val="0"/>
              </a:spcAft>
              <a:defRPr>
                <a:solidFill>
                  <a:schemeClr val="tx1"/>
                </a:solidFill>
                <a:latin typeface="Arial" panose="020B0604020202020204" pitchFamily="34" charset="0"/>
              </a:defRPr>
            </a:lvl7pPr>
            <a:lvl8pPr marL="3429000" indent="-228600" defTabSz="904875" eaLnBrk="0" fontAlgn="base" hangingPunct="0">
              <a:spcBef>
                <a:spcPct val="0"/>
              </a:spcBef>
              <a:spcAft>
                <a:spcPct val="0"/>
              </a:spcAft>
              <a:defRPr>
                <a:solidFill>
                  <a:schemeClr val="tx1"/>
                </a:solidFill>
                <a:latin typeface="Arial" panose="020B0604020202020204" pitchFamily="34" charset="0"/>
              </a:defRPr>
            </a:lvl8pPr>
            <a:lvl9pPr marL="3886200" indent="-228600" defTabSz="904875"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EEFB1BE4-3E72-454C-BC12-6292F975C8EF}" type="slidenum">
              <a:rPr lang="en-US" altLang="en-US" sz="1100"/>
              <a:pPr algn="r" eaLnBrk="1" hangingPunct="1"/>
              <a:t>34</a:t>
            </a:fld>
            <a:endParaRPr lang="en-US" altLang="en-US" sz="1100"/>
          </a:p>
        </p:txBody>
      </p:sp>
      <p:sp>
        <p:nvSpPr>
          <p:cNvPr id="68611" name="Rectangle 2">
            <a:extLst>
              <a:ext uri="{FF2B5EF4-FFF2-40B4-BE49-F238E27FC236}">
                <a16:creationId xmlns:a16="http://schemas.microsoft.com/office/drawing/2014/main" id="{48C88899-37F1-DB8E-F2D9-6A8C0C1721BE}"/>
              </a:ext>
            </a:extLst>
          </p:cNvPr>
          <p:cNvSpPr>
            <a:spLocks noGrp="1" noRot="1" noChangeAspect="1" noChangeArrowheads="1" noTextEdit="1"/>
          </p:cNvSpPr>
          <p:nvPr>
            <p:ph type="sldImg"/>
          </p:nvPr>
        </p:nvSpPr>
        <p:spPr>
          <a:xfrm>
            <a:off x="841375" y="655638"/>
            <a:ext cx="5808663" cy="3268662"/>
          </a:xfrm>
          <a:ln/>
        </p:spPr>
      </p:sp>
      <p:sp>
        <p:nvSpPr>
          <p:cNvPr id="68612" name="Rectangle 3">
            <a:extLst>
              <a:ext uri="{FF2B5EF4-FFF2-40B4-BE49-F238E27FC236}">
                <a16:creationId xmlns:a16="http://schemas.microsoft.com/office/drawing/2014/main" id="{F125BB2A-DD7E-4EA8-651A-AEA997222E43}"/>
              </a:ext>
            </a:extLst>
          </p:cNvPr>
          <p:cNvSpPr>
            <a:spLocks noGrp="1" noChangeArrowheads="1"/>
          </p:cNvSpPr>
          <p:nvPr>
            <p:ph type="body" idx="1"/>
          </p:nvPr>
        </p:nvSpPr>
        <p:spPr>
          <a:xfrm>
            <a:off x="841309" y="4140958"/>
            <a:ext cx="5656205" cy="3921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5747" tIns="42872" rIns="85747" bIns="42872"/>
          <a:lstStyle/>
          <a:p>
            <a:pPr eaLnBrk="1" hangingPunct="1"/>
            <a:endParaRPr lang="en-US" alt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a:extLst>
              <a:ext uri="{FF2B5EF4-FFF2-40B4-BE49-F238E27FC236}">
                <a16:creationId xmlns:a16="http://schemas.microsoft.com/office/drawing/2014/main" id="{27413EC4-C7D3-66F5-ACE3-0AABD7E4D6EE}"/>
              </a:ext>
            </a:extLst>
          </p:cNvPr>
          <p:cNvSpPr txBox="1">
            <a:spLocks noGrp="1" noChangeArrowheads="1"/>
          </p:cNvSpPr>
          <p:nvPr/>
        </p:nvSpPr>
        <p:spPr bwMode="auto">
          <a:xfrm>
            <a:off x="3569097" y="8278837"/>
            <a:ext cx="2729310" cy="436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5747" tIns="42872" rIns="85747" bIns="42872" anchor="b"/>
          <a:lstStyle>
            <a:lvl1pPr defTabSz="904875">
              <a:defRPr>
                <a:solidFill>
                  <a:schemeClr val="tx1"/>
                </a:solidFill>
                <a:latin typeface="Arial" panose="020B0604020202020204" pitchFamily="34" charset="0"/>
              </a:defRPr>
            </a:lvl1pPr>
            <a:lvl2pPr marL="742950" indent="-285750" defTabSz="904875">
              <a:defRPr>
                <a:solidFill>
                  <a:schemeClr val="tx1"/>
                </a:solidFill>
                <a:latin typeface="Arial" panose="020B0604020202020204" pitchFamily="34" charset="0"/>
              </a:defRPr>
            </a:lvl2pPr>
            <a:lvl3pPr marL="1143000" indent="-228600" defTabSz="904875">
              <a:defRPr>
                <a:solidFill>
                  <a:schemeClr val="tx1"/>
                </a:solidFill>
                <a:latin typeface="Arial" panose="020B0604020202020204" pitchFamily="34" charset="0"/>
              </a:defRPr>
            </a:lvl3pPr>
            <a:lvl4pPr marL="1600200" indent="-228600" defTabSz="904875">
              <a:defRPr>
                <a:solidFill>
                  <a:schemeClr val="tx1"/>
                </a:solidFill>
                <a:latin typeface="Arial" panose="020B0604020202020204" pitchFamily="34" charset="0"/>
              </a:defRPr>
            </a:lvl4pPr>
            <a:lvl5pPr marL="2057400" indent="-228600" defTabSz="904875">
              <a:defRPr>
                <a:solidFill>
                  <a:schemeClr val="tx1"/>
                </a:solidFill>
                <a:latin typeface="Arial" panose="020B0604020202020204" pitchFamily="34" charset="0"/>
              </a:defRPr>
            </a:lvl5pPr>
            <a:lvl6pPr marL="2514600" indent="-228600" defTabSz="904875" eaLnBrk="0" fontAlgn="base" hangingPunct="0">
              <a:spcBef>
                <a:spcPct val="0"/>
              </a:spcBef>
              <a:spcAft>
                <a:spcPct val="0"/>
              </a:spcAft>
              <a:defRPr>
                <a:solidFill>
                  <a:schemeClr val="tx1"/>
                </a:solidFill>
                <a:latin typeface="Arial" panose="020B0604020202020204" pitchFamily="34" charset="0"/>
              </a:defRPr>
            </a:lvl6pPr>
            <a:lvl7pPr marL="2971800" indent="-228600" defTabSz="904875" eaLnBrk="0" fontAlgn="base" hangingPunct="0">
              <a:spcBef>
                <a:spcPct val="0"/>
              </a:spcBef>
              <a:spcAft>
                <a:spcPct val="0"/>
              </a:spcAft>
              <a:defRPr>
                <a:solidFill>
                  <a:schemeClr val="tx1"/>
                </a:solidFill>
                <a:latin typeface="Arial" panose="020B0604020202020204" pitchFamily="34" charset="0"/>
              </a:defRPr>
            </a:lvl7pPr>
            <a:lvl8pPr marL="3429000" indent="-228600" defTabSz="904875" eaLnBrk="0" fontAlgn="base" hangingPunct="0">
              <a:spcBef>
                <a:spcPct val="0"/>
              </a:spcBef>
              <a:spcAft>
                <a:spcPct val="0"/>
              </a:spcAft>
              <a:defRPr>
                <a:solidFill>
                  <a:schemeClr val="tx1"/>
                </a:solidFill>
                <a:latin typeface="Arial" panose="020B0604020202020204" pitchFamily="34" charset="0"/>
              </a:defRPr>
            </a:lvl8pPr>
            <a:lvl9pPr marL="3886200" indent="-228600" defTabSz="904875"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E5F160AE-F5C3-4149-8744-044EA398D4EF}" type="slidenum">
              <a:rPr lang="en-US" altLang="en-US" sz="1100"/>
              <a:pPr algn="r" eaLnBrk="1" hangingPunct="1"/>
              <a:t>35</a:t>
            </a:fld>
            <a:endParaRPr lang="en-US" altLang="en-US" sz="1100"/>
          </a:p>
        </p:txBody>
      </p:sp>
      <p:sp>
        <p:nvSpPr>
          <p:cNvPr id="70659" name="Rectangle 2">
            <a:extLst>
              <a:ext uri="{FF2B5EF4-FFF2-40B4-BE49-F238E27FC236}">
                <a16:creationId xmlns:a16="http://schemas.microsoft.com/office/drawing/2014/main" id="{2BB975A3-DD83-3BEE-C893-FD03FE7D68A4}"/>
              </a:ext>
            </a:extLst>
          </p:cNvPr>
          <p:cNvSpPr>
            <a:spLocks noGrp="1" noRot="1" noChangeAspect="1" noChangeArrowheads="1" noTextEdit="1"/>
          </p:cNvSpPr>
          <p:nvPr>
            <p:ph type="sldImg"/>
          </p:nvPr>
        </p:nvSpPr>
        <p:spPr>
          <a:xfrm>
            <a:off x="841375" y="655638"/>
            <a:ext cx="5808663" cy="3268662"/>
          </a:xfrm>
          <a:ln/>
        </p:spPr>
      </p:sp>
      <p:sp>
        <p:nvSpPr>
          <p:cNvPr id="70660" name="Rectangle 3">
            <a:extLst>
              <a:ext uri="{FF2B5EF4-FFF2-40B4-BE49-F238E27FC236}">
                <a16:creationId xmlns:a16="http://schemas.microsoft.com/office/drawing/2014/main" id="{F204635E-D8F2-5E86-A3B0-DED16D21249E}"/>
              </a:ext>
            </a:extLst>
          </p:cNvPr>
          <p:cNvSpPr>
            <a:spLocks noGrp="1" noChangeArrowheads="1"/>
          </p:cNvSpPr>
          <p:nvPr>
            <p:ph type="body" idx="1"/>
          </p:nvPr>
        </p:nvSpPr>
        <p:spPr>
          <a:xfrm>
            <a:off x="841309" y="4140958"/>
            <a:ext cx="5808663" cy="3921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5747" tIns="42872" rIns="85747" bIns="42872"/>
          <a:lstStyle/>
          <a:p>
            <a:pPr eaLnBrk="1" hangingPunct="1"/>
            <a:endParaRPr lang="en-US"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a:extLst>
              <a:ext uri="{FF2B5EF4-FFF2-40B4-BE49-F238E27FC236}">
                <a16:creationId xmlns:a16="http://schemas.microsoft.com/office/drawing/2014/main" id="{27413EC4-C7D3-66F5-ACE3-0AABD7E4D6EE}"/>
              </a:ext>
            </a:extLst>
          </p:cNvPr>
          <p:cNvSpPr txBox="1">
            <a:spLocks noGrp="1" noChangeArrowheads="1"/>
          </p:cNvSpPr>
          <p:nvPr/>
        </p:nvSpPr>
        <p:spPr bwMode="auto">
          <a:xfrm>
            <a:off x="3569097" y="8278837"/>
            <a:ext cx="2729310" cy="436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5747" tIns="42872" rIns="85747" bIns="42872" anchor="b"/>
          <a:lstStyle>
            <a:lvl1pPr defTabSz="904875">
              <a:defRPr>
                <a:solidFill>
                  <a:schemeClr val="tx1"/>
                </a:solidFill>
                <a:latin typeface="Arial" panose="020B0604020202020204" pitchFamily="34" charset="0"/>
              </a:defRPr>
            </a:lvl1pPr>
            <a:lvl2pPr marL="742950" indent="-285750" defTabSz="904875">
              <a:defRPr>
                <a:solidFill>
                  <a:schemeClr val="tx1"/>
                </a:solidFill>
                <a:latin typeface="Arial" panose="020B0604020202020204" pitchFamily="34" charset="0"/>
              </a:defRPr>
            </a:lvl2pPr>
            <a:lvl3pPr marL="1143000" indent="-228600" defTabSz="904875">
              <a:defRPr>
                <a:solidFill>
                  <a:schemeClr val="tx1"/>
                </a:solidFill>
                <a:latin typeface="Arial" panose="020B0604020202020204" pitchFamily="34" charset="0"/>
              </a:defRPr>
            </a:lvl3pPr>
            <a:lvl4pPr marL="1600200" indent="-228600" defTabSz="904875">
              <a:defRPr>
                <a:solidFill>
                  <a:schemeClr val="tx1"/>
                </a:solidFill>
                <a:latin typeface="Arial" panose="020B0604020202020204" pitchFamily="34" charset="0"/>
              </a:defRPr>
            </a:lvl4pPr>
            <a:lvl5pPr marL="2057400" indent="-228600" defTabSz="904875">
              <a:defRPr>
                <a:solidFill>
                  <a:schemeClr val="tx1"/>
                </a:solidFill>
                <a:latin typeface="Arial" panose="020B0604020202020204" pitchFamily="34" charset="0"/>
              </a:defRPr>
            </a:lvl5pPr>
            <a:lvl6pPr marL="2514600" indent="-228600" defTabSz="904875" eaLnBrk="0" fontAlgn="base" hangingPunct="0">
              <a:spcBef>
                <a:spcPct val="0"/>
              </a:spcBef>
              <a:spcAft>
                <a:spcPct val="0"/>
              </a:spcAft>
              <a:defRPr>
                <a:solidFill>
                  <a:schemeClr val="tx1"/>
                </a:solidFill>
                <a:latin typeface="Arial" panose="020B0604020202020204" pitchFamily="34" charset="0"/>
              </a:defRPr>
            </a:lvl6pPr>
            <a:lvl7pPr marL="2971800" indent="-228600" defTabSz="904875" eaLnBrk="0" fontAlgn="base" hangingPunct="0">
              <a:spcBef>
                <a:spcPct val="0"/>
              </a:spcBef>
              <a:spcAft>
                <a:spcPct val="0"/>
              </a:spcAft>
              <a:defRPr>
                <a:solidFill>
                  <a:schemeClr val="tx1"/>
                </a:solidFill>
                <a:latin typeface="Arial" panose="020B0604020202020204" pitchFamily="34" charset="0"/>
              </a:defRPr>
            </a:lvl7pPr>
            <a:lvl8pPr marL="3429000" indent="-228600" defTabSz="904875" eaLnBrk="0" fontAlgn="base" hangingPunct="0">
              <a:spcBef>
                <a:spcPct val="0"/>
              </a:spcBef>
              <a:spcAft>
                <a:spcPct val="0"/>
              </a:spcAft>
              <a:defRPr>
                <a:solidFill>
                  <a:schemeClr val="tx1"/>
                </a:solidFill>
                <a:latin typeface="Arial" panose="020B0604020202020204" pitchFamily="34" charset="0"/>
              </a:defRPr>
            </a:lvl8pPr>
            <a:lvl9pPr marL="3886200" indent="-228600" defTabSz="904875"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E5F160AE-F5C3-4149-8744-044EA398D4EF}" type="slidenum">
              <a:rPr lang="en-US" altLang="en-US" sz="1100"/>
              <a:pPr algn="r" eaLnBrk="1" hangingPunct="1"/>
              <a:t>36</a:t>
            </a:fld>
            <a:endParaRPr lang="en-US" altLang="en-US" sz="1100"/>
          </a:p>
        </p:txBody>
      </p:sp>
      <p:sp>
        <p:nvSpPr>
          <p:cNvPr id="70659" name="Rectangle 2">
            <a:extLst>
              <a:ext uri="{FF2B5EF4-FFF2-40B4-BE49-F238E27FC236}">
                <a16:creationId xmlns:a16="http://schemas.microsoft.com/office/drawing/2014/main" id="{2BB975A3-DD83-3BEE-C893-FD03FE7D68A4}"/>
              </a:ext>
            </a:extLst>
          </p:cNvPr>
          <p:cNvSpPr>
            <a:spLocks noGrp="1" noRot="1" noChangeAspect="1" noChangeArrowheads="1" noTextEdit="1"/>
          </p:cNvSpPr>
          <p:nvPr>
            <p:ph type="sldImg"/>
          </p:nvPr>
        </p:nvSpPr>
        <p:spPr>
          <a:xfrm>
            <a:off x="841375" y="665163"/>
            <a:ext cx="5808663" cy="3268662"/>
          </a:xfrm>
          <a:ln/>
        </p:spPr>
      </p:sp>
      <p:sp>
        <p:nvSpPr>
          <p:cNvPr id="70660" name="Rectangle 3">
            <a:extLst>
              <a:ext uri="{FF2B5EF4-FFF2-40B4-BE49-F238E27FC236}">
                <a16:creationId xmlns:a16="http://schemas.microsoft.com/office/drawing/2014/main" id="{F204635E-D8F2-5E86-A3B0-DED16D21249E}"/>
              </a:ext>
            </a:extLst>
          </p:cNvPr>
          <p:cNvSpPr>
            <a:spLocks noGrp="1" noChangeArrowheads="1"/>
          </p:cNvSpPr>
          <p:nvPr>
            <p:ph type="body" idx="1"/>
          </p:nvPr>
        </p:nvSpPr>
        <p:spPr>
          <a:xfrm>
            <a:off x="841310" y="4140958"/>
            <a:ext cx="5808662" cy="3921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5747" tIns="42872" rIns="85747" bIns="42872"/>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102032415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0650" y="779463"/>
            <a:ext cx="4533900" cy="2549525"/>
          </a:xfrm>
        </p:spPr>
      </p:sp>
      <p:sp>
        <p:nvSpPr>
          <p:cNvPr id="3" name="Notes Placeholder 2"/>
          <p:cNvSpPr>
            <a:spLocks noGrp="1"/>
          </p:cNvSpPr>
          <p:nvPr>
            <p:ph type="body" idx="1"/>
          </p:nvPr>
        </p:nvSpPr>
        <p:spPr>
          <a:xfrm>
            <a:off x="651510" y="3589337"/>
            <a:ext cx="6012180" cy="5232400"/>
          </a:xfrm>
        </p:spPr>
        <p:txBody>
          <a:bodyPr/>
          <a:lstStyle/>
          <a:p>
            <a:endParaRPr lang="en-US" sz="1400" b="0" dirty="0">
              <a:effectLst/>
              <a:ea typeface="Calibri" panose="020F0502020204030204" pitchFamily="34" charset="0"/>
            </a:endParaRPr>
          </a:p>
        </p:txBody>
      </p:sp>
      <p:sp>
        <p:nvSpPr>
          <p:cNvPr id="4" name="Slide Number Placeholder 3"/>
          <p:cNvSpPr>
            <a:spLocks noGrp="1"/>
          </p:cNvSpPr>
          <p:nvPr>
            <p:ph type="sldNum" sz="quarter" idx="5"/>
          </p:nvPr>
        </p:nvSpPr>
        <p:spPr/>
        <p:txBody>
          <a:bodyPr/>
          <a:lstStyle/>
          <a:p>
            <a:fld id="{09B464EE-19D7-431D-8EBF-F54E3D4DA1D8}" type="slidenum">
              <a:rPr lang="en-US" smtClean="0"/>
              <a:t>37</a:t>
            </a:fld>
            <a:endParaRPr lang="en-US"/>
          </a:p>
        </p:txBody>
      </p:sp>
    </p:spTree>
    <p:extLst>
      <p:ext uri="{BB962C8B-B14F-4D97-AF65-F5344CB8AC3E}">
        <p14:creationId xmlns:p14="http://schemas.microsoft.com/office/powerpoint/2010/main" val="305902821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8550" y="703263"/>
            <a:ext cx="5118100" cy="2879725"/>
          </a:xfrm>
        </p:spPr>
      </p:sp>
      <p:sp>
        <p:nvSpPr>
          <p:cNvPr id="3" name="Notes Placeholder 2"/>
          <p:cNvSpPr>
            <a:spLocks noGrp="1"/>
          </p:cNvSpPr>
          <p:nvPr>
            <p:ph type="body" idx="1"/>
          </p:nvPr>
        </p:nvSpPr>
        <p:spPr>
          <a:xfrm>
            <a:off x="731520" y="3886676"/>
            <a:ext cx="5852160" cy="4241323"/>
          </a:xfrm>
        </p:spPr>
        <p:txBody>
          <a:bodyPr/>
          <a:lstStyle/>
          <a:p>
            <a:endParaRPr lang="en-US" b="0" dirty="0"/>
          </a:p>
        </p:txBody>
      </p:sp>
      <p:sp>
        <p:nvSpPr>
          <p:cNvPr id="4" name="Slide Number Placeholder 3"/>
          <p:cNvSpPr>
            <a:spLocks noGrp="1"/>
          </p:cNvSpPr>
          <p:nvPr>
            <p:ph type="sldNum" sz="quarter" idx="5"/>
          </p:nvPr>
        </p:nvSpPr>
        <p:spPr/>
        <p:txBody>
          <a:bodyPr/>
          <a:lstStyle/>
          <a:p>
            <a:fld id="{09B464EE-19D7-431D-8EBF-F54E3D4DA1D8}" type="slidenum">
              <a:rPr lang="en-US" smtClean="0"/>
              <a:t>38</a:t>
            </a:fld>
            <a:endParaRPr lang="en-US"/>
          </a:p>
        </p:txBody>
      </p:sp>
    </p:spTree>
    <p:extLst>
      <p:ext uri="{BB962C8B-B14F-4D97-AF65-F5344CB8AC3E}">
        <p14:creationId xmlns:p14="http://schemas.microsoft.com/office/powerpoint/2010/main" val="65603549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9B464EE-19D7-431D-8EBF-F54E3D4DA1D8}" type="slidenum">
              <a:rPr lang="en-US" smtClean="0"/>
              <a:t>39</a:t>
            </a:fld>
            <a:endParaRPr lang="en-US"/>
          </a:p>
        </p:txBody>
      </p:sp>
    </p:spTree>
    <p:extLst>
      <p:ext uri="{BB962C8B-B14F-4D97-AF65-F5344CB8AC3E}">
        <p14:creationId xmlns:p14="http://schemas.microsoft.com/office/powerpoint/2010/main" val="20993942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9B464EE-19D7-431D-8EBF-F54E3D4DA1D8}" type="slidenum">
              <a:rPr lang="en-US" smtClean="0"/>
              <a:t>4</a:t>
            </a:fld>
            <a:endParaRPr lang="en-US"/>
          </a:p>
        </p:txBody>
      </p:sp>
    </p:spTree>
    <p:extLst>
      <p:ext uri="{BB962C8B-B14F-4D97-AF65-F5344CB8AC3E}">
        <p14:creationId xmlns:p14="http://schemas.microsoft.com/office/powerpoint/2010/main" val="10381478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44675" y="522288"/>
            <a:ext cx="3625850" cy="2039937"/>
          </a:xfrm>
        </p:spPr>
      </p:sp>
      <p:sp>
        <p:nvSpPr>
          <p:cNvPr id="3" name="Notes Placeholder 2"/>
          <p:cNvSpPr>
            <a:spLocks noGrp="1"/>
          </p:cNvSpPr>
          <p:nvPr>
            <p:ph type="body" idx="1"/>
          </p:nvPr>
        </p:nvSpPr>
        <p:spPr>
          <a:xfrm>
            <a:off x="833120" y="2743638"/>
            <a:ext cx="5852160" cy="6616700"/>
          </a:xfrm>
        </p:spPr>
        <p:txBody>
          <a:bodyPr/>
          <a:lstStyle/>
          <a:p>
            <a:endParaRPr lang="en-US" dirty="0"/>
          </a:p>
        </p:txBody>
      </p:sp>
      <p:sp>
        <p:nvSpPr>
          <p:cNvPr id="4" name="Slide Number Placeholder 3"/>
          <p:cNvSpPr>
            <a:spLocks noGrp="1"/>
          </p:cNvSpPr>
          <p:nvPr>
            <p:ph type="sldNum" sz="quarter" idx="5"/>
          </p:nvPr>
        </p:nvSpPr>
        <p:spPr/>
        <p:txBody>
          <a:bodyPr/>
          <a:lstStyle/>
          <a:p>
            <a:fld id="{09B464EE-19D7-431D-8EBF-F54E3D4DA1D8}" type="slidenum">
              <a:rPr lang="en-US" smtClean="0"/>
              <a:t>5</a:t>
            </a:fld>
            <a:endParaRPr lang="en-US"/>
          </a:p>
        </p:txBody>
      </p:sp>
    </p:spTree>
    <p:extLst>
      <p:ext uri="{BB962C8B-B14F-4D97-AF65-F5344CB8AC3E}">
        <p14:creationId xmlns:p14="http://schemas.microsoft.com/office/powerpoint/2010/main" val="2567050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B464EE-19D7-431D-8EBF-F54E3D4DA1D8}" type="slidenum">
              <a:rPr lang="en-US" smtClean="0"/>
              <a:t>6</a:t>
            </a:fld>
            <a:endParaRPr lang="en-US"/>
          </a:p>
        </p:txBody>
      </p:sp>
    </p:spTree>
    <p:extLst>
      <p:ext uri="{BB962C8B-B14F-4D97-AF65-F5344CB8AC3E}">
        <p14:creationId xmlns:p14="http://schemas.microsoft.com/office/powerpoint/2010/main" val="30661807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24BC07AC-C24E-AF76-2873-A7D7E7D5A6F3}"/>
              </a:ext>
            </a:extLst>
          </p:cNvPr>
          <p:cNvSpPr>
            <a:spLocks noGrp="1" noRot="1" noChangeAspect="1" noChangeArrowheads="1" noTextEdit="1"/>
          </p:cNvSpPr>
          <p:nvPr>
            <p:ph type="sldImg"/>
          </p:nvPr>
        </p:nvSpPr>
        <p:spPr>
          <a:ln/>
        </p:spPr>
      </p:sp>
      <p:sp>
        <p:nvSpPr>
          <p:cNvPr id="23555" name="Notes Placeholder 2">
            <a:extLst>
              <a:ext uri="{FF2B5EF4-FFF2-40B4-BE49-F238E27FC236}">
                <a16:creationId xmlns:a16="http://schemas.microsoft.com/office/drawing/2014/main" id="{FAC5BE2D-13ED-BC83-407F-08E98F04628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23556" name="Slide Number Placeholder 3">
            <a:extLst>
              <a:ext uri="{FF2B5EF4-FFF2-40B4-BE49-F238E27FC236}">
                <a16:creationId xmlns:a16="http://schemas.microsoft.com/office/drawing/2014/main" id="{465E362C-8F9A-2B7F-E073-794B0E3201A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0203" indent="-284327">
              <a:spcBef>
                <a:spcPct val="30000"/>
              </a:spcBef>
              <a:defRPr sz="1200">
                <a:solidFill>
                  <a:schemeClr val="tx1"/>
                </a:solidFill>
                <a:latin typeface="Arial" panose="020B0604020202020204" pitchFamily="34" charset="0"/>
              </a:defRPr>
            </a:lvl2pPr>
            <a:lvl3pPr marL="1138896" indent="-227144">
              <a:spcBef>
                <a:spcPct val="30000"/>
              </a:spcBef>
              <a:defRPr sz="1200">
                <a:solidFill>
                  <a:schemeClr val="tx1"/>
                </a:solidFill>
                <a:latin typeface="Arial" panose="020B0604020202020204" pitchFamily="34" charset="0"/>
              </a:defRPr>
            </a:lvl3pPr>
            <a:lvl4pPr marL="1594772" indent="-227144">
              <a:spcBef>
                <a:spcPct val="30000"/>
              </a:spcBef>
              <a:defRPr sz="1200">
                <a:solidFill>
                  <a:schemeClr val="tx1"/>
                </a:solidFill>
                <a:latin typeface="Arial" panose="020B0604020202020204" pitchFamily="34" charset="0"/>
              </a:defRPr>
            </a:lvl4pPr>
            <a:lvl5pPr marL="2049060" indent="-227144">
              <a:spcBef>
                <a:spcPct val="30000"/>
              </a:spcBef>
              <a:defRPr sz="1200">
                <a:solidFill>
                  <a:schemeClr val="tx1"/>
                </a:solidFill>
                <a:latin typeface="Arial" panose="020B0604020202020204" pitchFamily="34" charset="0"/>
              </a:defRPr>
            </a:lvl5pPr>
            <a:lvl6pPr marL="2506524" indent="-227144" eaLnBrk="0" fontAlgn="base" hangingPunct="0">
              <a:spcBef>
                <a:spcPct val="30000"/>
              </a:spcBef>
              <a:spcAft>
                <a:spcPct val="0"/>
              </a:spcAft>
              <a:defRPr sz="1200">
                <a:solidFill>
                  <a:schemeClr val="tx1"/>
                </a:solidFill>
                <a:latin typeface="Arial" panose="020B0604020202020204" pitchFamily="34" charset="0"/>
              </a:defRPr>
            </a:lvl6pPr>
            <a:lvl7pPr marL="2963987" indent="-227144" eaLnBrk="0" fontAlgn="base" hangingPunct="0">
              <a:spcBef>
                <a:spcPct val="30000"/>
              </a:spcBef>
              <a:spcAft>
                <a:spcPct val="0"/>
              </a:spcAft>
              <a:defRPr sz="1200">
                <a:solidFill>
                  <a:schemeClr val="tx1"/>
                </a:solidFill>
                <a:latin typeface="Arial" panose="020B0604020202020204" pitchFamily="34" charset="0"/>
              </a:defRPr>
            </a:lvl7pPr>
            <a:lvl8pPr marL="3421452" indent="-227144" eaLnBrk="0" fontAlgn="base" hangingPunct="0">
              <a:spcBef>
                <a:spcPct val="30000"/>
              </a:spcBef>
              <a:spcAft>
                <a:spcPct val="0"/>
              </a:spcAft>
              <a:defRPr sz="1200">
                <a:solidFill>
                  <a:schemeClr val="tx1"/>
                </a:solidFill>
                <a:latin typeface="Arial" panose="020B0604020202020204" pitchFamily="34" charset="0"/>
              </a:defRPr>
            </a:lvl8pPr>
            <a:lvl9pPr marL="3878917" indent="-227144"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B41642C-CB99-45F3-AC05-5A40D86847F1}" type="slidenum">
              <a:rPr lang="en-US" altLang="en-US" smtClean="0"/>
              <a:pPr>
                <a:spcBef>
                  <a:spcPct val="0"/>
                </a:spcBef>
              </a:pPr>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B464EE-19D7-431D-8EBF-F54E3D4DA1D8}" type="slidenum">
              <a:rPr lang="en-US" smtClean="0"/>
              <a:t>8</a:t>
            </a:fld>
            <a:endParaRPr lang="en-US"/>
          </a:p>
        </p:txBody>
      </p:sp>
    </p:spTree>
    <p:extLst>
      <p:ext uri="{BB962C8B-B14F-4D97-AF65-F5344CB8AC3E}">
        <p14:creationId xmlns:p14="http://schemas.microsoft.com/office/powerpoint/2010/main" val="22082175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5"/>
          </p:nvPr>
        </p:nvSpPr>
        <p:spPr/>
        <p:txBody>
          <a:bodyPr/>
          <a:lstStyle/>
          <a:p>
            <a:pPr>
              <a:defRPr/>
            </a:pPr>
            <a:fld id="{C2657E1E-04EA-4C78-AE70-8CF5EBFDC999}" type="slidenum">
              <a:rPr lang="en-US" altLang="en-US" smtClean="0"/>
              <a:pPr>
                <a:defRPr/>
              </a:pPr>
              <a:t>9</a:t>
            </a:fld>
            <a:endParaRPr lang="en-US" altLang="en-US"/>
          </a:p>
        </p:txBody>
      </p:sp>
    </p:spTree>
    <p:extLst>
      <p:ext uri="{BB962C8B-B14F-4D97-AF65-F5344CB8AC3E}">
        <p14:creationId xmlns:p14="http://schemas.microsoft.com/office/powerpoint/2010/main" val="28555075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00267-9BAB-380D-9443-B9B1870255E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41329F3-0161-CCE7-90A1-ED867BFD35B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2FFFFBF-6EAA-EC3B-D568-67B704AC034D}"/>
              </a:ext>
            </a:extLst>
          </p:cNvPr>
          <p:cNvSpPr>
            <a:spLocks noGrp="1"/>
          </p:cNvSpPr>
          <p:nvPr>
            <p:ph type="dt" sz="half" idx="10"/>
          </p:nvPr>
        </p:nvSpPr>
        <p:spPr/>
        <p:txBody>
          <a:bodyPr/>
          <a:lstStyle/>
          <a:p>
            <a:fld id="{B2809688-377B-4F49-9D13-E720A2D0EE04}" type="datetimeFigureOut">
              <a:rPr lang="en-US" smtClean="0"/>
              <a:t>10/23/2023</a:t>
            </a:fld>
            <a:endParaRPr lang="en-US"/>
          </a:p>
        </p:txBody>
      </p:sp>
      <p:sp>
        <p:nvSpPr>
          <p:cNvPr id="5" name="Footer Placeholder 4">
            <a:extLst>
              <a:ext uri="{FF2B5EF4-FFF2-40B4-BE49-F238E27FC236}">
                <a16:creationId xmlns:a16="http://schemas.microsoft.com/office/drawing/2014/main" id="{B6D79120-ED40-10D7-3C30-A280AB49E3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7BBD54-208F-6541-2742-71F3EAF68E06}"/>
              </a:ext>
            </a:extLst>
          </p:cNvPr>
          <p:cNvSpPr>
            <a:spLocks noGrp="1"/>
          </p:cNvSpPr>
          <p:nvPr>
            <p:ph type="sldNum" sz="quarter" idx="12"/>
          </p:nvPr>
        </p:nvSpPr>
        <p:spPr/>
        <p:txBody>
          <a:bodyPr/>
          <a:lstStyle/>
          <a:p>
            <a:fld id="{DBFA7BF2-B8BE-4C71-B479-80DC51586DE7}" type="slidenum">
              <a:rPr lang="en-US" smtClean="0"/>
              <a:t>‹#›</a:t>
            </a:fld>
            <a:endParaRPr lang="en-US"/>
          </a:p>
        </p:txBody>
      </p:sp>
    </p:spTree>
    <p:extLst>
      <p:ext uri="{BB962C8B-B14F-4D97-AF65-F5344CB8AC3E}">
        <p14:creationId xmlns:p14="http://schemas.microsoft.com/office/powerpoint/2010/main" val="26656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BF1D08-020B-5A10-7F7B-1DFDD2AB203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1A92797-0EA5-CC28-B3A3-49F0FE9C89E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ACB777-852A-4DDF-C274-40891DC038B1}"/>
              </a:ext>
            </a:extLst>
          </p:cNvPr>
          <p:cNvSpPr>
            <a:spLocks noGrp="1"/>
          </p:cNvSpPr>
          <p:nvPr>
            <p:ph type="dt" sz="half" idx="10"/>
          </p:nvPr>
        </p:nvSpPr>
        <p:spPr/>
        <p:txBody>
          <a:bodyPr/>
          <a:lstStyle/>
          <a:p>
            <a:fld id="{B2809688-377B-4F49-9D13-E720A2D0EE04}" type="datetimeFigureOut">
              <a:rPr lang="en-US" smtClean="0"/>
              <a:t>10/23/2023</a:t>
            </a:fld>
            <a:endParaRPr lang="en-US"/>
          </a:p>
        </p:txBody>
      </p:sp>
      <p:sp>
        <p:nvSpPr>
          <p:cNvPr id="5" name="Footer Placeholder 4">
            <a:extLst>
              <a:ext uri="{FF2B5EF4-FFF2-40B4-BE49-F238E27FC236}">
                <a16:creationId xmlns:a16="http://schemas.microsoft.com/office/drawing/2014/main" id="{8058BBEA-CF26-68E1-0134-3550312A00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A460A4-AD05-B737-AEB9-9B7838E8DFE6}"/>
              </a:ext>
            </a:extLst>
          </p:cNvPr>
          <p:cNvSpPr>
            <a:spLocks noGrp="1"/>
          </p:cNvSpPr>
          <p:nvPr>
            <p:ph type="sldNum" sz="quarter" idx="12"/>
          </p:nvPr>
        </p:nvSpPr>
        <p:spPr/>
        <p:txBody>
          <a:bodyPr/>
          <a:lstStyle/>
          <a:p>
            <a:fld id="{DBFA7BF2-B8BE-4C71-B479-80DC51586DE7}" type="slidenum">
              <a:rPr lang="en-US" smtClean="0"/>
              <a:t>‹#›</a:t>
            </a:fld>
            <a:endParaRPr lang="en-US"/>
          </a:p>
        </p:txBody>
      </p:sp>
    </p:spTree>
    <p:extLst>
      <p:ext uri="{BB962C8B-B14F-4D97-AF65-F5344CB8AC3E}">
        <p14:creationId xmlns:p14="http://schemas.microsoft.com/office/powerpoint/2010/main" val="16971483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BF7A2C9-1563-0106-0017-2CD9C6CB58F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251238F-A130-5ECC-B4A9-026FE774C8D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C15683-B284-6AE7-8222-7CB98D56FFA1}"/>
              </a:ext>
            </a:extLst>
          </p:cNvPr>
          <p:cNvSpPr>
            <a:spLocks noGrp="1"/>
          </p:cNvSpPr>
          <p:nvPr>
            <p:ph type="dt" sz="half" idx="10"/>
          </p:nvPr>
        </p:nvSpPr>
        <p:spPr/>
        <p:txBody>
          <a:bodyPr/>
          <a:lstStyle/>
          <a:p>
            <a:fld id="{B2809688-377B-4F49-9D13-E720A2D0EE04}" type="datetimeFigureOut">
              <a:rPr lang="en-US" smtClean="0"/>
              <a:t>10/23/2023</a:t>
            </a:fld>
            <a:endParaRPr lang="en-US"/>
          </a:p>
        </p:txBody>
      </p:sp>
      <p:sp>
        <p:nvSpPr>
          <p:cNvPr id="5" name="Footer Placeholder 4">
            <a:extLst>
              <a:ext uri="{FF2B5EF4-FFF2-40B4-BE49-F238E27FC236}">
                <a16:creationId xmlns:a16="http://schemas.microsoft.com/office/drawing/2014/main" id="{E867C3F5-11CB-9C5F-E8A6-E27AD59E1A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B5503F-5E84-35BA-179F-69BE3172F1B9}"/>
              </a:ext>
            </a:extLst>
          </p:cNvPr>
          <p:cNvSpPr>
            <a:spLocks noGrp="1"/>
          </p:cNvSpPr>
          <p:nvPr>
            <p:ph type="sldNum" sz="quarter" idx="12"/>
          </p:nvPr>
        </p:nvSpPr>
        <p:spPr/>
        <p:txBody>
          <a:bodyPr/>
          <a:lstStyle/>
          <a:p>
            <a:fld id="{DBFA7BF2-B8BE-4C71-B479-80DC51586DE7}" type="slidenum">
              <a:rPr lang="en-US" smtClean="0"/>
              <a:t>‹#›</a:t>
            </a:fld>
            <a:endParaRPr lang="en-US"/>
          </a:p>
        </p:txBody>
      </p:sp>
    </p:spTree>
    <p:extLst>
      <p:ext uri="{BB962C8B-B14F-4D97-AF65-F5344CB8AC3E}">
        <p14:creationId xmlns:p14="http://schemas.microsoft.com/office/powerpoint/2010/main" val="27960783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layout 22">
    <p:bg>
      <p:bgPr>
        <a:solidFill>
          <a:schemeClr val="bg1">
            <a:alpha val="100000"/>
          </a:schemeClr>
        </a:solidFill>
        <a:effectLst/>
      </p:bgPr>
    </p:bg>
    <p:spTree>
      <p:nvGrpSpPr>
        <p:cNvPr id="1" name=""/>
        <p:cNvGrpSpPr/>
        <p:nvPr/>
      </p:nvGrpSpPr>
      <p:grpSpPr>
        <a:xfrm>
          <a:off x="0" y="0"/>
          <a:ext cx="0" cy="0"/>
          <a:chOff x="0" y="0"/>
          <a:chExt cx="0" cy="0"/>
        </a:xfrm>
      </p:grpSpPr>
      <p:sp>
        <p:nvSpPr>
          <p:cNvPr id="4" name="Text Placeholder 3"/>
          <p:cNvSpPr>
            <a:spLocks noGrp="1"/>
          </p:cNvSpPr>
          <p:nvPr>
            <p:ph type="body" idx="10"/>
          </p:nvPr>
        </p:nvSpPr>
        <p:spPr>
          <a:xfrm>
            <a:off x="451273" y="0"/>
            <a:ext cx="10769600" cy="6394450"/>
          </a:xfrm>
          <a:prstGeom prst="rect">
            <a:avLst/>
          </a:prstGeom>
          <a:noFill/>
          <a:ln w="0" cmpd="sng">
            <a:noFill/>
            <a:prstDash val="solid"/>
          </a:ln>
        </p:spPr>
        <p:txBody>
          <a:bodyPr vert="horz" lIns="0" tIns="63500" rIns="0" bIns="0" anchor="t">
            <a:normAutofit fontScale="90000"/>
          </a:bodyPr>
          <a:lstStyle>
            <a:lvl1pPr marL="457200" marR="0" indent="0" algn="l">
              <a:lnSpc>
                <a:spcPts val="4500"/>
              </a:lnSpc>
              <a:spcBef>
                <a:spcPts val="2895"/>
              </a:spcBef>
              <a:spcAft>
                <a:spcPts val="4940"/>
              </a:spcAft>
              <a:defRPr/>
            </a:lvl1pPr>
          </a:lstStyle>
          <a:p>
            <a:pPr marL="0" marR="0" indent="0" algn="ctr">
              <a:lnSpc>
                <a:spcPts val="4800"/>
              </a:lnSpc>
              <a:spcAft>
                <a:spcPts val="0"/>
              </a:spcAft>
            </a:pPr>
            <a:r>
              <a:rPr lang="en-US" sz="3900" b="1" spc="-45">
                <a:solidFill>
                  <a:srgbClr val="1F487C"/>
                </a:solidFill>
                <a:latin typeface="Arial" panose="02020603050405020304" pitchFamily="2"/>
              </a:rPr>
              <a:t>WHAT TYPE OF </a:t>
            </a:r>
          </a:p>
          <a:p>
            <a:pPr marL="0" marR="0" indent="0" algn="ctr">
              <a:lnSpc>
                <a:spcPts val="4800"/>
              </a:lnSpc>
              <a:spcBef>
                <a:spcPts val="0"/>
              </a:spcBef>
              <a:spcAft>
                <a:spcPts val="0"/>
              </a:spcAft>
            </a:pPr>
            <a:r>
              <a:rPr lang="en-US" sz="3900" b="1" spc="-40">
                <a:solidFill>
                  <a:srgbClr val="1F487C"/>
                </a:solidFill>
                <a:latin typeface="Arial" panose="02020603050405020304" pitchFamily="2"/>
              </a:rPr>
              <a:t>DISCRIMINATORY </a:t>
            </a:r>
          </a:p>
          <a:p>
            <a:pPr marL="365760" marR="0" indent="0" algn="l">
              <a:lnSpc>
                <a:spcPts val="4800"/>
              </a:lnSpc>
              <a:spcBef>
                <a:spcPts val="0"/>
              </a:spcBef>
              <a:spcAft>
                <a:spcPts val="0"/>
              </a:spcAft>
            </a:pPr>
            <a:r>
              <a:rPr lang="en-US" sz="3900" b="1" spc="-35">
                <a:solidFill>
                  <a:srgbClr val="1F487C"/>
                </a:solidFill>
                <a:latin typeface="Arial" panose="02020603050405020304" pitchFamily="2"/>
              </a:rPr>
              <a:t>CONDUCT IS PROHIBITED? </a:t>
            </a:r>
          </a:p>
          <a:p>
            <a:pPr marL="320040" marR="0" indent="0" algn="l">
              <a:lnSpc>
                <a:spcPts val="4300"/>
              </a:lnSpc>
              <a:spcBef>
                <a:spcPts val="1505"/>
              </a:spcBef>
              <a:spcAft>
                <a:spcPts val="0"/>
              </a:spcAft>
            </a:pPr>
            <a:r>
              <a:rPr lang="en-US" sz="3500" b="1" spc="0">
                <a:solidFill>
                  <a:srgbClr val="000000"/>
                </a:solidFill>
                <a:latin typeface="Arial" panose="02020603050405020304" pitchFamily="2"/>
              </a:rPr>
              <a:t>“Refusal to sell/rent after making a bona </a:t>
            </a:r>
            <a:r>
              <a:rPr lang="en-US" sz="3600" spc="0">
                <a:solidFill>
                  <a:srgbClr val="000000"/>
                </a:solidFill>
                <a:latin typeface="Arial" panose="02020603050405020304" pitchFamily="2"/>
              </a:rPr>
              <a:t>fide offer, refusal to negotiate, or otherwise make unavailable or deny. . . .because of race, color, religion, </a:t>
            </a:r>
            <a:r>
              <a:rPr lang="en-US" sz="3500" b="1" spc="0">
                <a:solidFill>
                  <a:srgbClr val="000000"/>
                </a:solidFill>
                <a:latin typeface="Arial" panose="02020603050405020304" pitchFamily="2"/>
              </a:rPr>
              <a:t>national origin, sex or familial status.” </a:t>
            </a:r>
          </a:p>
          <a:p>
            <a:pPr marL="457200" marR="0" indent="0" algn="l">
              <a:lnSpc>
                <a:spcPts val="4500"/>
              </a:lnSpc>
              <a:spcBef>
                <a:spcPts val="2895"/>
              </a:spcBef>
              <a:spcAft>
                <a:spcPts val="4940"/>
              </a:spcAft>
            </a:pPr>
            <a:r>
              <a:rPr lang="en-US" sz="3600" b="1" spc="0">
                <a:solidFill>
                  <a:srgbClr val="000000"/>
                </a:solidFill>
                <a:latin typeface="Arial" panose="02020603050405020304" pitchFamily="2"/>
              </a:rPr>
              <a:t>42 U.S.C.</a:t>
            </a:r>
            <a:r>
              <a:rPr lang="en-US" sz="3500" b="1" spc="0">
                <a:solidFill>
                  <a:srgbClr val="000000"/>
                </a:solidFill>
                <a:latin typeface="MS PGothic" panose="02020603050405020304" pitchFamily="2"/>
              </a:rPr>
              <a:t>§</a:t>
            </a:r>
            <a:r>
              <a:rPr lang="en-US" sz="3600" b="1" spc="0">
                <a:solidFill>
                  <a:srgbClr val="000000"/>
                </a:solidFill>
                <a:latin typeface="Arial" panose="02020603050405020304" pitchFamily="2"/>
              </a:rPr>
              <a:t>3604(a) </a:t>
            </a:r>
          </a:p>
        </p:txBody>
      </p:sp>
    </p:spTree>
    <p:extLst>
      <p:ext uri="{BB962C8B-B14F-4D97-AF65-F5344CB8AC3E}">
        <p14:creationId xmlns:p14="http://schemas.microsoft.com/office/powerpoint/2010/main" val="2806700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layout 23">
    <p:bg>
      <p:bgPr>
        <a:solidFill>
          <a:schemeClr val="bg1">
            <a:alpha val="100000"/>
          </a:schemeClr>
        </a:solidFill>
        <a:effectLst/>
      </p:bgPr>
    </p:bg>
    <p:spTree>
      <p:nvGrpSpPr>
        <p:cNvPr id="1" name=""/>
        <p:cNvGrpSpPr/>
        <p:nvPr/>
      </p:nvGrpSpPr>
      <p:grpSpPr>
        <a:xfrm>
          <a:off x="0" y="0"/>
          <a:ext cx="0" cy="0"/>
          <a:chOff x="0" y="0"/>
          <a:chExt cx="0" cy="0"/>
        </a:xfrm>
      </p:grpSpPr>
      <p:sp>
        <p:nvSpPr>
          <p:cNvPr id="4" name="Text Placeholder 3"/>
          <p:cNvSpPr>
            <a:spLocks noGrp="1"/>
          </p:cNvSpPr>
          <p:nvPr>
            <p:ph type="body" idx="10"/>
          </p:nvPr>
        </p:nvSpPr>
        <p:spPr>
          <a:xfrm>
            <a:off x="66887" y="0"/>
            <a:ext cx="11802533" cy="6394450"/>
          </a:xfrm>
          <a:prstGeom prst="rect">
            <a:avLst/>
          </a:prstGeom>
          <a:noFill/>
          <a:ln w="0" cmpd="sng">
            <a:noFill/>
            <a:prstDash val="solid"/>
          </a:ln>
        </p:spPr>
        <p:txBody>
          <a:bodyPr vert="horz" lIns="0" tIns="379095" rIns="0" bIns="0" anchor="t"/>
          <a:lstStyle>
            <a:lvl1pPr marL="365760" marR="0" indent="0" algn="l">
              <a:lnSpc>
                <a:spcPts val="4500"/>
              </a:lnSpc>
              <a:spcBef>
                <a:spcPts val="2900"/>
              </a:spcBef>
              <a:spcAft>
                <a:spcPts val="5205"/>
              </a:spcAft>
              <a:defRPr/>
            </a:lvl1pPr>
          </a:lstStyle>
          <a:p>
            <a:pPr marL="502920" marR="0" indent="0" algn="l">
              <a:lnSpc>
                <a:spcPts val="5000"/>
              </a:lnSpc>
              <a:spcAft>
                <a:spcPts val="0"/>
              </a:spcAft>
            </a:pPr>
            <a:r>
              <a:rPr lang="en-US" sz="4300" b="1" spc="-40">
                <a:solidFill>
                  <a:srgbClr val="1F487C"/>
                </a:solidFill>
                <a:latin typeface="Arial" panose="02020603050405020304" pitchFamily="2"/>
              </a:rPr>
              <a:t>CONDUCT PROHIBITED </a:t>
            </a:r>
          </a:p>
          <a:p>
            <a:pPr marL="685800" marR="960120" indent="0" algn="l">
              <a:lnSpc>
                <a:spcPts val="4300"/>
              </a:lnSpc>
              <a:spcBef>
                <a:spcPts val="3875"/>
              </a:spcBef>
              <a:spcAft>
                <a:spcPts val="0"/>
              </a:spcAft>
            </a:pPr>
            <a:r>
              <a:rPr lang="en-US" sz="3600" spc="-80">
                <a:solidFill>
                  <a:srgbClr val="000000"/>
                </a:solidFill>
                <a:latin typeface="Arial" panose="02020603050405020304" pitchFamily="2"/>
              </a:rPr>
              <a:t>Difference in terms, conditions, privileges of sale or rental of a dwelling or provision of services or facilities . . . because of race, color, religion, national origin, sex, familial status </a:t>
            </a:r>
          </a:p>
          <a:p>
            <a:pPr marL="365760" marR="0" indent="0" algn="l">
              <a:lnSpc>
                <a:spcPts val="4500"/>
              </a:lnSpc>
              <a:spcBef>
                <a:spcPts val="2900"/>
              </a:spcBef>
              <a:spcAft>
                <a:spcPts val="5205"/>
              </a:spcAft>
            </a:pPr>
            <a:r>
              <a:rPr lang="en-US" sz="3600" b="1" spc="-10">
                <a:solidFill>
                  <a:srgbClr val="000000"/>
                </a:solidFill>
                <a:latin typeface="Arial" panose="02020603050405020304" pitchFamily="2"/>
              </a:rPr>
              <a:t>42 U.S.C.</a:t>
            </a:r>
            <a:r>
              <a:rPr lang="en-US" sz="3500" b="1" spc="-10">
                <a:solidFill>
                  <a:srgbClr val="000000"/>
                </a:solidFill>
                <a:latin typeface="MS PGothic" panose="02020603050405020304" pitchFamily="2"/>
              </a:rPr>
              <a:t>§</a:t>
            </a:r>
            <a:r>
              <a:rPr lang="en-US" sz="3600" b="1" spc="-10">
                <a:solidFill>
                  <a:srgbClr val="000000"/>
                </a:solidFill>
                <a:latin typeface="Arial" panose="02020603050405020304" pitchFamily="2"/>
              </a:rPr>
              <a:t>3604(b) </a:t>
            </a:r>
          </a:p>
        </p:txBody>
      </p:sp>
    </p:spTree>
    <p:extLst>
      <p:ext uri="{BB962C8B-B14F-4D97-AF65-F5344CB8AC3E}">
        <p14:creationId xmlns:p14="http://schemas.microsoft.com/office/powerpoint/2010/main" val="4648156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layout 24">
    <p:bg>
      <p:bgPr>
        <a:solidFill>
          <a:schemeClr val="bg1">
            <a:alpha val="100000"/>
          </a:schemeClr>
        </a:solidFill>
        <a:effectLst/>
      </p:bgPr>
    </p:bg>
    <p:spTree>
      <p:nvGrpSpPr>
        <p:cNvPr id="1" name=""/>
        <p:cNvGrpSpPr/>
        <p:nvPr/>
      </p:nvGrpSpPr>
      <p:grpSpPr>
        <a:xfrm>
          <a:off x="0" y="0"/>
          <a:ext cx="0" cy="0"/>
          <a:chOff x="0" y="0"/>
          <a:chExt cx="0" cy="0"/>
        </a:xfrm>
      </p:grpSpPr>
      <p:sp>
        <p:nvSpPr>
          <p:cNvPr id="4" name="Text Placeholder 3"/>
          <p:cNvSpPr>
            <a:spLocks noGrp="1"/>
          </p:cNvSpPr>
          <p:nvPr>
            <p:ph type="body" idx="10"/>
          </p:nvPr>
        </p:nvSpPr>
        <p:spPr>
          <a:xfrm>
            <a:off x="66887" y="0"/>
            <a:ext cx="11802533" cy="6394450"/>
          </a:xfrm>
          <a:prstGeom prst="rect">
            <a:avLst/>
          </a:prstGeom>
          <a:noFill/>
          <a:ln w="0" cmpd="sng">
            <a:noFill/>
            <a:prstDash val="solid"/>
          </a:ln>
        </p:spPr>
        <p:txBody>
          <a:bodyPr vert="horz" lIns="0" tIns="387350" rIns="0" bIns="0" anchor="t"/>
          <a:lstStyle>
            <a:lvl1pPr marL="274320" marR="0" indent="0" algn="l">
              <a:lnSpc>
                <a:spcPts val="4500"/>
              </a:lnSpc>
              <a:spcBef>
                <a:spcPts val="2180"/>
              </a:spcBef>
              <a:spcAft>
                <a:spcPts val="5995"/>
              </a:spcAft>
              <a:defRPr/>
            </a:lvl1pPr>
          </a:lstStyle>
          <a:p>
            <a:pPr marL="502920" marR="0" indent="0" algn="l">
              <a:lnSpc>
                <a:spcPts val="4800"/>
              </a:lnSpc>
              <a:spcAft>
                <a:spcPts val="0"/>
              </a:spcAft>
            </a:pPr>
            <a:r>
              <a:rPr lang="en-US" sz="4200" b="1" spc="-40">
                <a:solidFill>
                  <a:srgbClr val="1F487C"/>
                </a:solidFill>
                <a:latin typeface="Arial" panose="02020603050405020304" pitchFamily="2"/>
              </a:rPr>
              <a:t>CONDUCT PROHIBITED </a:t>
            </a:r>
          </a:p>
          <a:p>
            <a:pPr marL="640080" marR="868680" indent="0" algn="l">
              <a:lnSpc>
                <a:spcPts val="3500"/>
              </a:lnSpc>
              <a:spcBef>
                <a:spcPts val="5585"/>
              </a:spcBef>
              <a:spcAft>
                <a:spcPts val="0"/>
              </a:spcAft>
            </a:pPr>
            <a:r>
              <a:rPr lang="en-US" sz="3600" spc="-85">
                <a:solidFill>
                  <a:srgbClr val="000000"/>
                </a:solidFill>
                <a:latin typeface="Arial" panose="02020603050405020304" pitchFamily="2"/>
              </a:rPr>
              <a:t>To make, print, publish, or cause to be made, printed, or published a notice, statement or advertisement . . . that indicates a preference, limitation, or discrimination based on race, color, religion, national origin, sex, familial status, or handicap status </a:t>
            </a:r>
          </a:p>
          <a:p>
            <a:pPr marL="274320" marR="0" indent="0" algn="l">
              <a:lnSpc>
                <a:spcPts val="4500"/>
              </a:lnSpc>
              <a:spcBef>
                <a:spcPts val="2180"/>
              </a:spcBef>
              <a:spcAft>
                <a:spcPts val="5995"/>
              </a:spcAft>
            </a:pPr>
            <a:r>
              <a:rPr lang="en-US" sz="3600" b="1" spc="-5">
                <a:solidFill>
                  <a:srgbClr val="000000"/>
                </a:solidFill>
                <a:latin typeface="Arial" panose="02020603050405020304" pitchFamily="2"/>
              </a:rPr>
              <a:t>42 U.S.C.</a:t>
            </a:r>
            <a:r>
              <a:rPr lang="en-US" sz="3550" b="1" spc="-5">
                <a:solidFill>
                  <a:srgbClr val="000000"/>
                </a:solidFill>
                <a:latin typeface="MS PGothic" panose="02020603050405020304" pitchFamily="2"/>
              </a:rPr>
              <a:t>§</a:t>
            </a:r>
            <a:r>
              <a:rPr lang="en-US" sz="3600" b="1" spc="-5">
                <a:solidFill>
                  <a:srgbClr val="000000"/>
                </a:solidFill>
                <a:latin typeface="Arial" panose="02020603050405020304" pitchFamily="2"/>
              </a:rPr>
              <a:t>3604(c) </a:t>
            </a:r>
          </a:p>
        </p:txBody>
      </p:sp>
    </p:spTree>
    <p:extLst>
      <p:ext uri="{BB962C8B-B14F-4D97-AF65-F5344CB8AC3E}">
        <p14:creationId xmlns:p14="http://schemas.microsoft.com/office/powerpoint/2010/main" val="6818751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layout 25">
    <p:bg>
      <p:bgPr>
        <a:solidFill>
          <a:schemeClr val="bg1">
            <a:alpha val="100000"/>
          </a:schemeClr>
        </a:solidFill>
        <a:effectLst/>
      </p:bgPr>
    </p:bg>
    <p:spTree>
      <p:nvGrpSpPr>
        <p:cNvPr id="1" name=""/>
        <p:cNvGrpSpPr/>
        <p:nvPr/>
      </p:nvGrpSpPr>
      <p:grpSpPr>
        <a:xfrm>
          <a:off x="0" y="0"/>
          <a:ext cx="0" cy="0"/>
          <a:chOff x="0" y="0"/>
          <a:chExt cx="0" cy="0"/>
        </a:xfrm>
      </p:grpSpPr>
      <p:sp>
        <p:nvSpPr>
          <p:cNvPr id="4" name="Text Placeholder 3"/>
          <p:cNvSpPr>
            <a:spLocks noGrp="1"/>
          </p:cNvSpPr>
          <p:nvPr>
            <p:ph type="body" idx="10"/>
          </p:nvPr>
        </p:nvSpPr>
        <p:spPr>
          <a:xfrm>
            <a:off x="68580" y="0"/>
            <a:ext cx="11802533" cy="6394450"/>
          </a:xfrm>
          <a:prstGeom prst="rect">
            <a:avLst/>
          </a:prstGeom>
          <a:noFill/>
          <a:ln w="0" cmpd="sng">
            <a:noFill/>
            <a:prstDash val="solid"/>
          </a:ln>
        </p:spPr>
        <p:txBody>
          <a:bodyPr vert="horz" lIns="0" tIns="405765" rIns="0" bIns="0" anchor="t"/>
          <a:lstStyle>
            <a:lvl1pPr marL="365760" marR="0" indent="0" algn="l">
              <a:lnSpc>
                <a:spcPts val="4200"/>
              </a:lnSpc>
              <a:spcBef>
                <a:spcPts val="6330"/>
              </a:spcBef>
              <a:spcAft>
                <a:spcPts val="6715"/>
              </a:spcAft>
              <a:defRPr/>
            </a:lvl1pPr>
          </a:lstStyle>
          <a:p>
            <a:pPr marL="502920" marR="0" indent="0" algn="l">
              <a:lnSpc>
                <a:spcPts val="4500"/>
              </a:lnSpc>
              <a:spcAft>
                <a:spcPts val="0"/>
              </a:spcAft>
            </a:pPr>
            <a:r>
              <a:rPr lang="en-US" sz="3900" b="1" spc="-35">
                <a:solidFill>
                  <a:srgbClr val="1F487C"/>
                </a:solidFill>
                <a:latin typeface="Arial" panose="02020603050405020304" pitchFamily="2"/>
              </a:rPr>
              <a:t>CONDUCT PROHIBITED </a:t>
            </a:r>
          </a:p>
          <a:p>
            <a:pPr marL="594360" marR="594360" indent="0" algn="l">
              <a:lnSpc>
                <a:spcPts val="3900"/>
              </a:lnSpc>
              <a:spcBef>
                <a:spcPts val="5930"/>
              </a:spcBef>
              <a:spcAft>
                <a:spcPts val="0"/>
              </a:spcAft>
            </a:pPr>
            <a:r>
              <a:rPr lang="en-US" sz="3600" spc="-65">
                <a:solidFill>
                  <a:srgbClr val="000000"/>
                </a:solidFill>
                <a:latin typeface="Arial" panose="02020603050405020304" pitchFamily="2"/>
              </a:rPr>
              <a:t>Representing that a dwelling is not available for inspection, sale, or rental when it is available, because of race, color, religion, national origin, sex, familial status, or handicap status </a:t>
            </a:r>
          </a:p>
          <a:p>
            <a:pPr marL="365760" marR="0" indent="0" algn="l">
              <a:lnSpc>
                <a:spcPts val="4200"/>
              </a:lnSpc>
              <a:spcBef>
                <a:spcPts val="6330"/>
              </a:spcBef>
              <a:spcAft>
                <a:spcPts val="6715"/>
              </a:spcAft>
            </a:pPr>
            <a:r>
              <a:rPr lang="en-US" sz="3550" b="1" spc="5">
                <a:solidFill>
                  <a:srgbClr val="000000"/>
                </a:solidFill>
                <a:latin typeface="Calibri" panose="02020603050405020304" pitchFamily="2"/>
              </a:rPr>
              <a:t>42 U.S.C.</a:t>
            </a:r>
            <a:r>
              <a:rPr lang="en-US" sz="3550" b="1" spc="5">
                <a:solidFill>
                  <a:srgbClr val="000000"/>
                </a:solidFill>
                <a:latin typeface="MS PGothic" panose="02020603050405020304" pitchFamily="2"/>
              </a:rPr>
              <a:t>§</a:t>
            </a:r>
            <a:r>
              <a:rPr lang="en-US" sz="3550" b="1" spc="5">
                <a:solidFill>
                  <a:srgbClr val="000000"/>
                </a:solidFill>
                <a:latin typeface="Calibri" panose="02020603050405020304" pitchFamily="2"/>
              </a:rPr>
              <a:t>3604(d) </a:t>
            </a:r>
          </a:p>
        </p:txBody>
      </p:sp>
    </p:spTree>
    <p:extLst>
      <p:ext uri="{BB962C8B-B14F-4D97-AF65-F5344CB8AC3E}">
        <p14:creationId xmlns:p14="http://schemas.microsoft.com/office/powerpoint/2010/main" val="32855964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layout 26">
    <p:bg>
      <p:bgPr>
        <a:solidFill>
          <a:schemeClr val="bg1">
            <a:alpha val="100000"/>
          </a:schemeClr>
        </a:solidFill>
        <a:effectLst/>
      </p:bgPr>
    </p:bg>
    <p:spTree>
      <p:nvGrpSpPr>
        <p:cNvPr id="1" name=""/>
        <p:cNvGrpSpPr/>
        <p:nvPr/>
      </p:nvGrpSpPr>
      <p:grpSpPr>
        <a:xfrm>
          <a:off x="0" y="0"/>
          <a:ext cx="0" cy="0"/>
          <a:chOff x="0" y="0"/>
          <a:chExt cx="0" cy="0"/>
        </a:xfrm>
      </p:grpSpPr>
      <p:sp>
        <p:nvSpPr>
          <p:cNvPr id="4" name="Text Placeholder 3"/>
          <p:cNvSpPr>
            <a:spLocks noGrp="1"/>
          </p:cNvSpPr>
          <p:nvPr>
            <p:ph type="body" idx="10"/>
          </p:nvPr>
        </p:nvSpPr>
        <p:spPr>
          <a:xfrm>
            <a:off x="72813" y="1"/>
            <a:ext cx="10092267" cy="1591945"/>
          </a:xfrm>
          <a:prstGeom prst="rect">
            <a:avLst/>
          </a:prstGeom>
          <a:noFill/>
          <a:ln w="0" cmpd="sng">
            <a:noFill/>
            <a:prstDash val="solid"/>
          </a:ln>
        </p:spPr>
        <p:txBody>
          <a:bodyPr vert="horz" lIns="0" tIns="558165" rIns="0" bIns="0" anchor="t"/>
          <a:lstStyle>
            <a:lvl1pPr marL="0" marR="0" indent="0" algn="ctr">
              <a:lnSpc>
                <a:spcPts val="4500"/>
              </a:lnSpc>
              <a:spcAft>
                <a:spcPts val="3625"/>
              </a:spcAft>
              <a:defRPr/>
            </a:lvl1pPr>
          </a:lstStyle>
          <a:p>
            <a:pPr marL="0" marR="0" indent="0" algn="ctr">
              <a:lnSpc>
                <a:spcPts val="4500"/>
              </a:lnSpc>
              <a:spcAft>
                <a:spcPts val="3625"/>
              </a:spcAft>
            </a:pPr>
            <a:r>
              <a:rPr lang="en-US" sz="3900" b="1" spc="-35">
                <a:solidFill>
                  <a:srgbClr val="1F487C"/>
                </a:solidFill>
                <a:latin typeface="Arial" panose="02020603050405020304" pitchFamily="2"/>
              </a:rPr>
              <a:t>CONDUCT PROHIBITED </a:t>
            </a:r>
          </a:p>
        </p:txBody>
      </p:sp>
      <p:sp>
        <p:nvSpPr>
          <p:cNvPr id="5" name="Text Placeholder 4"/>
          <p:cNvSpPr>
            <a:spLocks noGrp="1"/>
          </p:cNvSpPr>
          <p:nvPr>
            <p:ph type="body" idx="10"/>
          </p:nvPr>
        </p:nvSpPr>
        <p:spPr>
          <a:xfrm>
            <a:off x="72813" y="1591946"/>
            <a:ext cx="10092267" cy="4802505"/>
          </a:xfrm>
          <a:prstGeom prst="rect">
            <a:avLst/>
          </a:prstGeom>
          <a:noFill/>
          <a:ln w="0" cmpd="sng">
            <a:noFill/>
            <a:prstDash val="solid"/>
          </a:ln>
        </p:spPr>
        <p:txBody>
          <a:bodyPr vert="horz" lIns="0" tIns="64135" rIns="0" bIns="0" anchor="t"/>
          <a:lstStyle>
            <a:lvl1pPr marL="502920" marR="0" indent="0" algn="l">
              <a:lnSpc>
                <a:spcPts val="3500"/>
              </a:lnSpc>
              <a:spcBef>
                <a:spcPts val="2720"/>
              </a:spcBef>
              <a:spcAft>
                <a:spcPts val="4240"/>
              </a:spcAft>
              <a:defRPr/>
            </a:lvl1pPr>
          </a:lstStyle>
          <a:p>
            <a:pPr marL="822960" marR="0" indent="0" algn="l">
              <a:lnSpc>
                <a:spcPts val="2700"/>
              </a:lnSpc>
              <a:spcAft>
                <a:spcPts val="0"/>
              </a:spcAft>
            </a:pPr>
            <a:r>
              <a:rPr lang="en-US" sz="2800" spc="0">
                <a:solidFill>
                  <a:srgbClr val="000000"/>
                </a:solidFill>
                <a:latin typeface="Arial" panose="02020603050405020304" pitchFamily="2"/>
              </a:rPr>
              <a:t>Discriminatory conduct based upon membership in a protected class in residential real estate transactions such as purchasing of loans or providing other financial assistance for purchasing, constructing, improving, repairing, or maintaining a dwelling or such financial assistance secured by residential real estate. Includes selling, brokering, or appraisal of residential real estate. </a:t>
            </a:r>
          </a:p>
          <a:p>
            <a:pPr marL="502920" marR="0" indent="0" algn="l">
              <a:lnSpc>
                <a:spcPts val="3500"/>
              </a:lnSpc>
              <a:spcBef>
                <a:spcPts val="2720"/>
              </a:spcBef>
              <a:spcAft>
                <a:spcPts val="4240"/>
              </a:spcAft>
            </a:pPr>
            <a:r>
              <a:rPr lang="en-US" sz="2800" b="1" spc="0">
                <a:solidFill>
                  <a:srgbClr val="000000"/>
                </a:solidFill>
                <a:latin typeface="Arial" panose="02020603050405020304" pitchFamily="2"/>
              </a:rPr>
              <a:t>42 U.S.C.</a:t>
            </a:r>
            <a:r>
              <a:rPr lang="en-US" sz="2750" b="1" spc="0">
                <a:solidFill>
                  <a:srgbClr val="000000"/>
                </a:solidFill>
                <a:latin typeface="MS PGothic" panose="02020603050405020304" pitchFamily="2"/>
              </a:rPr>
              <a:t>§</a:t>
            </a:r>
            <a:r>
              <a:rPr lang="en-US" sz="2800" b="1" spc="0">
                <a:solidFill>
                  <a:srgbClr val="000000"/>
                </a:solidFill>
                <a:latin typeface="Arial" panose="02020603050405020304" pitchFamily="2"/>
              </a:rPr>
              <a:t>3605 </a:t>
            </a:r>
          </a:p>
        </p:txBody>
      </p:sp>
    </p:spTree>
    <p:extLst>
      <p:ext uri="{BB962C8B-B14F-4D97-AF65-F5344CB8AC3E}">
        <p14:creationId xmlns:p14="http://schemas.microsoft.com/office/powerpoint/2010/main" val="39844184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layout 27">
    <p:bg>
      <p:bgPr>
        <a:solidFill>
          <a:schemeClr val="bg1">
            <a:alpha val="100000"/>
          </a:schemeClr>
        </a:solidFill>
        <a:effectLst/>
      </p:bgPr>
    </p:bg>
    <p:spTree>
      <p:nvGrpSpPr>
        <p:cNvPr id="1" name=""/>
        <p:cNvGrpSpPr/>
        <p:nvPr/>
      </p:nvGrpSpPr>
      <p:grpSpPr>
        <a:xfrm>
          <a:off x="0" y="0"/>
          <a:ext cx="0" cy="0"/>
          <a:chOff x="0" y="0"/>
          <a:chExt cx="0" cy="0"/>
        </a:xfrm>
      </p:grpSpPr>
      <p:sp>
        <p:nvSpPr>
          <p:cNvPr id="4" name="Text Placeholder 3"/>
          <p:cNvSpPr>
            <a:spLocks noGrp="1"/>
          </p:cNvSpPr>
          <p:nvPr>
            <p:ph type="body" idx="10"/>
          </p:nvPr>
        </p:nvSpPr>
        <p:spPr>
          <a:xfrm>
            <a:off x="66887" y="0"/>
            <a:ext cx="11802533" cy="1271270"/>
          </a:xfrm>
          <a:prstGeom prst="rect">
            <a:avLst/>
          </a:prstGeom>
          <a:noFill/>
          <a:ln w="0" cmpd="sng">
            <a:noFill/>
            <a:prstDash val="solid"/>
          </a:ln>
        </p:spPr>
        <p:txBody>
          <a:bodyPr vert="horz" lIns="0" tIns="126365" rIns="0" bIns="0" anchor="t"/>
          <a:lstStyle>
            <a:lvl1pPr marL="502920" marR="0" indent="0" algn="l">
              <a:lnSpc>
                <a:spcPts val="4300"/>
              </a:lnSpc>
              <a:spcBef>
                <a:spcPts val="430"/>
              </a:spcBef>
              <a:spcAft>
                <a:spcPts val="0"/>
              </a:spcAft>
              <a:defRPr/>
            </a:lvl1pPr>
          </a:lstStyle>
          <a:p>
            <a:pPr marL="502920" marR="0" indent="0" algn="l">
              <a:lnSpc>
                <a:spcPts val="4300"/>
              </a:lnSpc>
              <a:spcAft>
                <a:spcPts val="0"/>
              </a:spcAft>
            </a:pPr>
            <a:r>
              <a:rPr lang="en-US" sz="3700" b="1" spc="-30">
                <a:solidFill>
                  <a:srgbClr val="1F487C"/>
                </a:solidFill>
                <a:latin typeface="Arial" panose="02020603050405020304" pitchFamily="2"/>
              </a:rPr>
              <a:t>CONDUCT PROHIBITED BY </a:t>
            </a:r>
          </a:p>
          <a:p>
            <a:pPr marL="502920" marR="0" indent="0" algn="l">
              <a:lnSpc>
                <a:spcPts val="4300"/>
              </a:lnSpc>
              <a:spcBef>
                <a:spcPts val="430"/>
              </a:spcBef>
              <a:spcAft>
                <a:spcPts val="0"/>
              </a:spcAft>
            </a:pPr>
            <a:r>
              <a:rPr lang="en-US" sz="4200" b="1" spc="-125">
                <a:solidFill>
                  <a:srgbClr val="1F487C"/>
                </a:solidFill>
                <a:latin typeface="Arial" panose="02020603050405020304" pitchFamily="2"/>
              </a:rPr>
              <a:t>42 U.S.C.</a:t>
            </a:r>
            <a:r>
              <a:rPr lang="en-US" sz="3750" b="1" spc="-229">
                <a:solidFill>
                  <a:srgbClr val="1F487C"/>
                </a:solidFill>
                <a:latin typeface="MS PGothic" panose="02020603050405020304" pitchFamily="2"/>
              </a:rPr>
              <a:t>§</a:t>
            </a:r>
            <a:r>
              <a:rPr lang="en-US" sz="4200" b="1" spc="-125">
                <a:solidFill>
                  <a:srgbClr val="1F487C"/>
                </a:solidFill>
                <a:latin typeface="Arial" panose="02020603050405020304" pitchFamily="2"/>
              </a:rPr>
              <a:t>3605 </a:t>
            </a:r>
          </a:p>
        </p:txBody>
      </p:sp>
      <p:sp>
        <p:nvSpPr>
          <p:cNvPr id="5" name="Text Placeholder 4"/>
          <p:cNvSpPr>
            <a:spLocks noGrp="1"/>
          </p:cNvSpPr>
          <p:nvPr>
            <p:ph type="body" idx="10"/>
          </p:nvPr>
        </p:nvSpPr>
        <p:spPr>
          <a:xfrm>
            <a:off x="66887" y="1271270"/>
            <a:ext cx="11802533" cy="5123180"/>
          </a:xfrm>
          <a:prstGeom prst="rect">
            <a:avLst/>
          </a:prstGeom>
          <a:noFill/>
          <a:ln w="0" cmpd="sng">
            <a:noFill/>
            <a:prstDash val="solid"/>
          </a:ln>
        </p:spPr>
        <p:txBody>
          <a:bodyPr vert="horz" lIns="0" tIns="0" rIns="0" bIns="0" anchor="t"/>
          <a:lstStyle>
            <a:lvl1pPr marL="640080" marR="502920" indent="320040" algn="l">
              <a:lnSpc>
                <a:spcPts val="2300"/>
              </a:lnSpc>
              <a:spcBef>
                <a:spcPts val="1895"/>
              </a:spcBef>
              <a:spcAft>
                <a:spcPts val="865"/>
              </a:spcAft>
              <a:buFont typeface="Arial"/>
              <a:buAutoNum type="arabicPeriod"/>
              <a:defRPr/>
            </a:lvl1pPr>
          </a:lstStyle>
          <a:p>
            <a:pPr marL="274320" marR="0" indent="0" algn="l">
              <a:lnSpc>
                <a:spcPts val="2300"/>
              </a:lnSpc>
              <a:spcAft>
                <a:spcPts val="0"/>
              </a:spcAft>
            </a:pPr>
            <a:r>
              <a:rPr lang="en-US" sz="2400" u="sng" spc="-35">
                <a:solidFill>
                  <a:srgbClr val="000000"/>
                </a:solidFill>
                <a:latin typeface="Arial" panose="02020603050405020304" pitchFamily="2"/>
              </a:rPr>
              <a:t>Examples</a:t>
            </a:r>
            <a:r>
              <a:rPr lang="en-US" sz="2400" spc="-35">
                <a:solidFill>
                  <a:srgbClr val="000000"/>
                </a:solidFill>
                <a:latin typeface="Arial" panose="02020603050405020304" pitchFamily="2"/>
              </a:rPr>
              <a:t>: </a:t>
            </a:r>
          </a:p>
          <a:p>
            <a:pPr marL="640080" marR="0" indent="320040" algn="l">
              <a:lnSpc>
                <a:spcPts val="2800"/>
              </a:lnSpc>
              <a:spcBef>
                <a:spcPts val="1450"/>
              </a:spcBef>
              <a:spcAft>
                <a:spcPts val="0"/>
              </a:spcAft>
              <a:buFont typeface="Arial"/>
              <a:buAutoNum type="arabicPeriod"/>
            </a:pPr>
            <a:r>
              <a:rPr lang="en-US" sz="2400" spc="0">
                <a:solidFill>
                  <a:srgbClr val="000000"/>
                </a:solidFill>
                <a:latin typeface="Arial" panose="02020603050405020304" pitchFamily="2"/>
              </a:rPr>
              <a:t>Imposing a higher interest rate because of race. </a:t>
            </a:r>
          </a:p>
          <a:p>
            <a:pPr marL="640080" marR="1188720" indent="320040" algn="l">
              <a:lnSpc>
                <a:spcPts val="2300"/>
              </a:lnSpc>
              <a:spcBef>
                <a:spcPts val="1895"/>
              </a:spcBef>
              <a:spcAft>
                <a:spcPts val="0"/>
              </a:spcAft>
              <a:buFont typeface="Arial"/>
              <a:buAutoNum type="arabicPeriod"/>
            </a:pPr>
            <a:r>
              <a:rPr lang="en-US" sz="2400" spc="0">
                <a:solidFill>
                  <a:srgbClr val="000000"/>
                </a:solidFill>
                <a:latin typeface="Arial" panose="02020603050405020304" pitchFamily="2"/>
              </a:rPr>
              <a:t>Not making loans to persons of color for homes in majority white neighborhoods. </a:t>
            </a:r>
          </a:p>
          <a:p>
            <a:pPr marL="640080" marR="685800" indent="320040" algn="l">
              <a:lnSpc>
                <a:spcPts val="2300"/>
              </a:lnSpc>
              <a:spcBef>
                <a:spcPts val="1890"/>
              </a:spcBef>
              <a:spcAft>
                <a:spcPts val="0"/>
              </a:spcAft>
              <a:buFont typeface="Arial"/>
              <a:buAutoNum type="arabicPeriod"/>
            </a:pPr>
            <a:r>
              <a:rPr lang="en-US" sz="2400" spc="0">
                <a:solidFill>
                  <a:srgbClr val="000000"/>
                </a:solidFill>
                <a:latin typeface="Arial" panose="02020603050405020304" pitchFamily="2"/>
              </a:rPr>
              <a:t>Taking a longer time to process a loan because of the borrower’s race. </a:t>
            </a:r>
          </a:p>
          <a:p>
            <a:pPr marL="640080" marR="1005840" indent="320040" algn="l">
              <a:lnSpc>
                <a:spcPts val="2300"/>
              </a:lnSpc>
              <a:spcBef>
                <a:spcPts val="1910"/>
              </a:spcBef>
              <a:spcAft>
                <a:spcPts val="0"/>
              </a:spcAft>
              <a:buFont typeface="Arial"/>
              <a:buAutoNum type="arabicPeriod"/>
            </a:pPr>
            <a:r>
              <a:rPr lang="en-US" sz="2400" spc="0">
                <a:solidFill>
                  <a:srgbClr val="000000"/>
                </a:solidFill>
                <a:latin typeface="Arial" panose="02020603050405020304" pitchFamily="2"/>
              </a:rPr>
              <a:t>“Redlining” an area that is predominantly black and refusing to make loans within that area regardless of qualifications for the loan. </a:t>
            </a:r>
          </a:p>
          <a:p>
            <a:pPr marL="640080" marR="502920" indent="320040" algn="l">
              <a:lnSpc>
                <a:spcPts val="2300"/>
              </a:lnSpc>
              <a:spcBef>
                <a:spcPts val="1895"/>
              </a:spcBef>
              <a:spcAft>
                <a:spcPts val="865"/>
              </a:spcAft>
              <a:buFont typeface="Arial"/>
              <a:buAutoNum type="arabicPeriod"/>
            </a:pPr>
            <a:r>
              <a:rPr lang="en-US" sz="2400" spc="0">
                <a:solidFill>
                  <a:srgbClr val="000000"/>
                </a:solidFill>
                <a:latin typeface="Arial" panose="02020603050405020304" pitchFamily="2"/>
              </a:rPr>
              <a:t>“Reverse redlining” an area that is predominantly black in order to offer loans that the lender is aware borrowers will be unable to repay with disadvantageous terms and conditions attached. </a:t>
            </a:r>
          </a:p>
        </p:txBody>
      </p:sp>
    </p:spTree>
    <p:extLst>
      <p:ext uri="{BB962C8B-B14F-4D97-AF65-F5344CB8AC3E}">
        <p14:creationId xmlns:p14="http://schemas.microsoft.com/office/powerpoint/2010/main" val="34446446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layout 8">
    <p:bg>
      <p:bgPr>
        <a:solidFill>
          <a:schemeClr val="bg1">
            <a:alpha val="100000"/>
          </a:schemeClr>
        </a:solidFill>
        <a:effectLst/>
      </p:bgPr>
    </p:bg>
    <p:spTree>
      <p:nvGrpSpPr>
        <p:cNvPr id="1" name=""/>
        <p:cNvGrpSpPr/>
        <p:nvPr/>
      </p:nvGrpSpPr>
      <p:grpSpPr>
        <a:xfrm>
          <a:off x="0" y="0"/>
          <a:ext cx="0" cy="0"/>
          <a:chOff x="0" y="0"/>
          <a:chExt cx="0" cy="0"/>
        </a:xfrm>
      </p:grpSpPr>
      <p:sp>
        <p:nvSpPr>
          <p:cNvPr id="4" name="Text Placeholder 3"/>
          <p:cNvSpPr>
            <a:spLocks noGrp="1"/>
          </p:cNvSpPr>
          <p:nvPr>
            <p:ph type="body" idx="10"/>
          </p:nvPr>
        </p:nvSpPr>
        <p:spPr>
          <a:xfrm>
            <a:off x="751840" y="0"/>
            <a:ext cx="9838267" cy="6394450"/>
          </a:xfrm>
          <a:prstGeom prst="rect">
            <a:avLst/>
          </a:prstGeom>
          <a:noFill/>
          <a:ln w="0" cmpd="sng">
            <a:noFill/>
            <a:prstDash val="solid"/>
          </a:ln>
        </p:spPr>
        <p:txBody>
          <a:bodyPr vert="horz" lIns="0" tIns="587375" rIns="0" bIns="0" anchor="t">
            <a:normAutofit fontScale="90000"/>
          </a:bodyPr>
          <a:lstStyle>
            <a:lvl1pPr marL="320040" marR="0" indent="0" algn="l">
              <a:lnSpc>
                <a:spcPts val="3400"/>
              </a:lnSpc>
              <a:spcBef>
                <a:spcPts val="5"/>
              </a:spcBef>
              <a:spcAft>
                <a:spcPts val="17030"/>
              </a:spcAft>
              <a:defRPr/>
            </a:lvl1pPr>
          </a:lstStyle>
          <a:p>
            <a:pPr marL="0" marR="0" indent="0" algn="l">
              <a:lnSpc>
                <a:spcPts val="4100"/>
              </a:lnSpc>
              <a:spcAft>
                <a:spcPts val="0"/>
              </a:spcAft>
            </a:pPr>
            <a:r>
              <a:rPr lang="en-US" sz="3550" b="1" spc="-70">
                <a:solidFill>
                  <a:srgbClr val="1F487C"/>
                </a:solidFill>
                <a:latin typeface="Arial" panose="02020603050405020304" pitchFamily="2"/>
              </a:rPr>
              <a:t>STANDARD OF PRACTICE 3-11 </a:t>
            </a:r>
          </a:p>
          <a:p>
            <a:pPr marL="320040" marR="0" indent="0" algn="l">
              <a:lnSpc>
                <a:spcPts val="3400"/>
              </a:lnSpc>
              <a:spcBef>
                <a:spcPts val="7800"/>
              </a:spcBef>
              <a:spcAft>
                <a:spcPts val="0"/>
              </a:spcAft>
            </a:pPr>
            <a:r>
              <a:rPr lang="en-US" sz="2800" spc="0">
                <a:solidFill>
                  <a:srgbClr val="000000"/>
                </a:solidFill>
                <a:latin typeface="Arial" panose="02020603050405020304" pitchFamily="2"/>
              </a:rPr>
              <a:t>REALTORS® may not refuse to cooperate on </a:t>
            </a:r>
            <a:r>
              <a:rPr lang="en-US" sz="2700" b="1" spc="0">
                <a:solidFill>
                  <a:srgbClr val="000000"/>
                </a:solidFill>
                <a:latin typeface="Arial" panose="02020603050405020304" pitchFamily="2"/>
              </a:rPr>
              <a:t>the basis of a broker’s race, color, religion, </a:t>
            </a:r>
            <a:r>
              <a:rPr lang="en-US" sz="2800" spc="0">
                <a:solidFill>
                  <a:srgbClr val="000000"/>
                </a:solidFill>
                <a:latin typeface="Arial" panose="02020603050405020304" pitchFamily="2"/>
              </a:rPr>
              <a:t>sex, handicap, familial status, national origin, sexual orientation, or gender </a:t>
            </a:r>
          </a:p>
          <a:p>
            <a:pPr marL="320040" marR="0" indent="0" algn="l">
              <a:lnSpc>
                <a:spcPts val="3400"/>
              </a:lnSpc>
              <a:spcBef>
                <a:spcPts val="5"/>
              </a:spcBef>
              <a:spcAft>
                <a:spcPts val="17030"/>
              </a:spcAft>
            </a:pPr>
            <a:r>
              <a:rPr lang="en-US" sz="2800" spc="-15">
                <a:solidFill>
                  <a:srgbClr val="000000"/>
                </a:solidFill>
                <a:latin typeface="Arial" panose="02020603050405020304" pitchFamily="2"/>
              </a:rPr>
              <a:t>identity. </a:t>
            </a:r>
            <a:r>
              <a:rPr lang="en-US" sz="2800" i="1" spc="-15">
                <a:solidFill>
                  <a:srgbClr val="000000"/>
                </a:solidFill>
                <a:latin typeface="Arial" panose="02020603050405020304" pitchFamily="2"/>
              </a:rPr>
              <a:t>(Adopted 1/20) </a:t>
            </a:r>
          </a:p>
        </p:txBody>
      </p:sp>
    </p:spTree>
    <p:extLst>
      <p:ext uri="{BB962C8B-B14F-4D97-AF65-F5344CB8AC3E}">
        <p14:creationId xmlns:p14="http://schemas.microsoft.com/office/powerpoint/2010/main" val="6467212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layout 9">
    <p:bg>
      <p:bgPr>
        <a:solidFill>
          <a:schemeClr val="bg1">
            <a:alpha val="100000"/>
          </a:schemeClr>
        </a:solidFill>
        <a:effectLst/>
      </p:bgPr>
    </p:bg>
    <p:spTree>
      <p:nvGrpSpPr>
        <p:cNvPr id="1" name=""/>
        <p:cNvGrpSpPr/>
        <p:nvPr/>
      </p:nvGrpSpPr>
      <p:grpSpPr>
        <a:xfrm>
          <a:off x="0" y="0"/>
          <a:ext cx="0" cy="0"/>
          <a:chOff x="0" y="0"/>
          <a:chExt cx="0" cy="0"/>
        </a:xfrm>
      </p:grpSpPr>
      <p:sp>
        <p:nvSpPr>
          <p:cNvPr id="4" name="Text Placeholder 3"/>
          <p:cNvSpPr>
            <a:spLocks noGrp="1"/>
          </p:cNvSpPr>
          <p:nvPr>
            <p:ph type="body" idx="10"/>
          </p:nvPr>
        </p:nvSpPr>
        <p:spPr>
          <a:xfrm>
            <a:off x="760307" y="1"/>
            <a:ext cx="9821333" cy="1947545"/>
          </a:xfrm>
          <a:prstGeom prst="rect">
            <a:avLst/>
          </a:prstGeom>
          <a:noFill/>
          <a:ln w="0" cmpd="sng">
            <a:noFill/>
            <a:prstDash val="solid"/>
          </a:ln>
        </p:spPr>
        <p:txBody>
          <a:bodyPr vert="horz" lIns="0" tIns="668020" rIns="0" bIns="0" anchor="t"/>
          <a:lstStyle>
            <a:lvl1pPr marL="0" marR="0" indent="0" algn="l">
              <a:lnSpc>
                <a:spcPts val="4300"/>
              </a:lnSpc>
              <a:spcAft>
                <a:spcPts val="1360"/>
              </a:spcAft>
              <a:defRPr/>
            </a:lvl1pPr>
          </a:lstStyle>
          <a:p>
            <a:pPr marL="0" marR="0" indent="0" algn="l">
              <a:lnSpc>
                <a:spcPts val="4300"/>
              </a:lnSpc>
              <a:spcAft>
                <a:spcPts val="1360"/>
              </a:spcAft>
            </a:pPr>
            <a:r>
              <a:rPr lang="en-US" sz="3550" b="1" spc="0">
                <a:solidFill>
                  <a:srgbClr val="1F487C"/>
                </a:solidFill>
                <a:latin typeface="Arial" panose="02020603050405020304" pitchFamily="2"/>
              </a:rPr>
              <a:t>CODE OF ETHICS, ARTICLE 10 (DUTIES TO THE PUBLIC) </a:t>
            </a:r>
          </a:p>
        </p:txBody>
      </p:sp>
      <p:sp>
        <p:nvSpPr>
          <p:cNvPr id="5" name="Text Placeholder 4"/>
          <p:cNvSpPr>
            <a:spLocks noGrp="1"/>
          </p:cNvSpPr>
          <p:nvPr>
            <p:ph type="body" idx="10"/>
          </p:nvPr>
        </p:nvSpPr>
        <p:spPr>
          <a:xfrm>
            <a:off x="760307" y="1947546"/>
            <a:ext cx="9821333" cy="4446905"/>
          </a:xfrm>
          <a:prstGeom prst="rect">
            <a:avLst/>
          </a:prstGeom>
          <a:noFill/>
          <a:ln w="0" cmpd="sng">
            <a:noFill/>
            <a:prstDash val="solid"/>
          </a:ln>
        </p:spPr>
        <p:txBody>
          <a:bodyPr vert="horz" lIns="0" tIns="50800" rIns="0" bIns="0" anchor="t"/>
          <a:lstStyle>
            <a:lvl1pPr marL="320040" marR="228600" indent="0" algn="l">
              <a:lnSpc>
                <a:spcPts val="2100"/>
              </a:lnSpc>
              <a:spcBef>
                <a:spcPts val="3320"/>
              </a:spcBef>
              <a:spcAft>
                <a:spcPts val="3840"/>
              </a:spcAft>
              <a:defRPr/>
            </a:lvl1pPr>
          </a:lstStyle>
          <a:p>
            <a:pPr marL="320040" marR="91440" indent="0" algn="l">
              <a:lnSpc>
                <a:spcPts val="2100"/>
              </a:lnSpc>
              <a:spcAft>
                <a:spcPts val="0"/>
              </a:spcAft>
            </a:pPr>
            <a:r>
              <a:rPr lang="en-US" sz="2200" spc="0">
                <a:solidFill>
                  <a:srgbClr val="000000"/>
                </a:solidFill>
                <a:latin typeface="Arial" panose="02020603050405020304" pitchFamily="2"/>
              </a:rPr>
              <a:t>REALTORS® shall not deny equal professional services to any person for reasons of race, color, religion, sex, handicap, familial status, national origin, sexual orientation, or gender identity. REALTORS® shall not be parties to any plan or agreement to discriminate against a person or persons on the basis of race, color, religion, sex, handicap, familial status, national origin, sexual orientation, or gender identity. </a:t>
            </a:r>
            <a:r>
              <a:rPr lang="en-US" sz="2200" i="1" spc="0">
                <a:solidFill>
                  <a:srgbClr val="000000"/>
                </a:solidFill>
                <a:latin typeface="Arial" panose="02020603050405020304" pitchFamily="2"/>
              </a:rPr>
              <a:t>(Amended 1/14) </a:t>
            </a:r>
          </a:p>
          <a:p>
            <a:pPr marL="320040" marR="228600" indent="0" algn="l">
              <a:lnSpc>
                <a:spcPts val="2100"/>
              </a:lnSpc>
              <a:spcBef>
                <a:spcPts val="3320"/>
              </a:spcBef>
              <a:spcAft>
                <a:spcPts val="3840"/>
              </a:spcAft>
            </a:pPr>
            <a:r>
              <a:rPr lang="en-US" sz="2200" spc="0">
                <a:solidFill>
                  <a:srgbClr val="000000"/>
                </a:solidFill>
                <a:latin typeface="Arial" panose="02020603050405020304" pitchFamily="2"/>
              </a:rPr>
              <a:t>REALTORS®, in their real estate employment practices, shall not discriminate against any person or persons on the basis of race, color, religion, sex, handicap, familial status, national origin, sexual orientation, or gender identity. </a:t>
            </a:r>
            <a:r>
              <a:rPr lang="en-US" sz="2200" i="1" spc="0">
                <a:solidFill>
                  <a:srgbClr val="000000"/>
                </a:solidFill>
                <a:latin typeface="Arial" panose="02020603050405020304" pitchFamily="2"/>
              </a:rPr>
              <a:t>(Amended 1/14) </a:t>
            </a:r>
          </a:p>
        </p:txBody>
      </p:sp>
    </p:spTree>
    <p:extLst>
      <p:ext uri="{BB962C8B-B14F-4D97-AF65-F5344CB8AC3E}">
        <p14:creationId xmlns:p14="http://schemas.microsoft.com/office/powerpoint/2010/main" val="22964120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5CC31-F2EA-AF74-024D-B2960B9C35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9E73E6-9A0C-A35F-ADF2-147F544E201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B186B9-F572-A6AD-DFA3-327039038654}"/>
              </a:ext>
            </a:extLst>
          </p:cNvPr>
          <p:cNvSpPr>
            <a:spLocks noGrp="1"/>
          </p:cNvSpPr>
          <p:nvPr>
            <p:ph type="dt" sz="half" idx="10"/>
          </p:nvPr>
        </p:nvSpPr>
        <p:spPr/>
        <p:txBody>
          <a:bodyPr/>
          <a:lstStyle/>
          <a:p>
            <a:fld id="{B2809688-377B-4F49-9D13-E720A2D0EE04}" type="datetimeFigureOut">
              <a:rPr lang="en-US" smtClean="0"/>
              <a:t>10/23/2023</a:t>
            </a:fld>
            <a:endParaRPr lang="en-US"/>
          </a:p>
        </p:txBody>
      </p:sp>
      <p:sp>
        <p:nvSpPr>
          <p:cNvPr id="5" name="Footer Placeholder 4">
            <a:extLst>
              <a:ext uri="{FF2B5EF4-FFF2-40B4-BE49-F238E27FC236}">
                <a16:creationId xmlns:a16="http://schemas.microsoft.com/office/drawing/2014/main" id="{9C777543-D57A-231E-5477-CE694351F0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90E531-B6DD-79B4-E20B-42A4DA6A4B45}"/>
              </a:ext>
            </a:extLst>
          </p:cNvPr>
          <p:cNvSpPr>
            <a:spLocks noGrp="1"/>
          </p:cNvSpPr>
          <p:nvPr>
            <p:ph type="sldNum" sz="quarter" idx="12"/>
          </p:nvPr>
        </p:nvSpPr>
        <p:spPr/>
        <p:txBody>
          <a:bodyPr/>
          <a:lstStyle/>
          <a:p>
            <a:fld id="{DBFA7BF2-B8BE-4C71-B479-80DC51586DE7}" type="slidenum">
              <a:rPr lang="en-US" smtClean="0"/>
              <a:t>‹#›</a:t>
            </a:fld>
            <a:endParaRPr lang="en-US"/>
          </a:p>
        </p:txBody>
      </p:sp>
    </p:spTree>
    <p:extLst>
      <p:ext uri="{BB962C8B-B14F-4D97-AF65-F5344CB8AC3E}">
        <p14:creationId xmlns:p14="http://schemas.microsoft.com/office/powerpoint/2010/main" val="9297245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layout 10">
    <p:bg>
      <p:bgPr>
        <a:solidFill>
          <a:schemeClr val="bg1">
            <a:alpha val="100000"/>
          </a:schemeClr>
        </a:solidFill>
        <a:effectLst/>
      </p:bgPr>
    </p:bg>
    <p:spTree>
      <p:nvGrpSpPr>
        <p:cNvPr id="1" name=""/>
        <p:cNvGrpSpPr/>
        <p:nvPr/>
      </p:nvGrpSpPr>
      <p:grpSpPr>
        <a:xfrm>
          <a:off x="0" y="0"/>
          <a:ext cx="0" cy="0"/>
          <a:chOff x="0" y="0"/>
          <a:chExt cx="0" cy="0"/>
        </a:xfrm>
      </p:grpSpPr>
      <p:sp>
        <p:nvSpPr>
          <p:cNvPr id="4" name="Text Placeholder 3"/>
          <p:cNvSpPr>
            <a:spLocks noGrp="1"/>
          </p:cNvSpPr>
          <p:nvPr>
            <p:ph type="body" idx="10"/>
          </p:nvPr>
        </p:nvSpPr>
        <p:spPr>
          <a:xfrm>
            <a:off x="735753" y="1"/>
            <a:ext cx="9753600" cy="1650365"/>
          </a:xfrm>
          <a:prstGeom prst="rect">
            <a:avLst/>
          </a:prstGeom>
          <a:noFill/>
          <a:ln w="0" cmpd="sng">
            <a:noFill/>
            <a:prstDash val="solid"/>
          </a:ln>
        </p:spPr>
        <p:txBody>
          <a:bodyPr vert="horz" lIns="0" tIns="313055" rIns="0" bIns="0" anchor="t"/>
          <a:lstStyle>
            <a:lvl1pPr marL="0" marR="0" indent="0" algn="l">
              <a:lnSpc>
                <a:spcPts val="4100"/>
              </a:lnSpc>
              <a:spcAft>
                <a:spcPts val="6430"/>
              </a:spcAft>
              <a:defRPr/>
            </a:lvl1pPr>
          </a:lstStyle>
          <a:p>
            <a:pPr marL="0" marR="0" indent="0" algn="l">
              <a:lnSpc>
                <a:spcPts val="4100"/>
              </a:lnSpc>
              <a:spcAft>
                <a:spcPts val="6430"/>
              </a:spcAft>
            </a:pPr>
            <a:r>
              <a:rPr lang="en-US" sz="3550" b="1" spc="-85">
                <a:solidFill>
                  <a:srgbClr val="1F487C"/>
                </a:solidFill>
                <a:latin typeface="Arial" panose="02020603050405020304" pitchFamily="2"/>
              </a:rPr>
              <a:t>STANDARD OF PRACTICE 10-1 </a:t>
            </a:r>
          </a:p>
        </p:txBody>
      </p:sp>
      <p:sp>
        <p:nvSpPr>
          <p:cNvPr id="5" name="Text Placeholder 4"/>
          <p:cNvSpPr>
            <a:spLocks noGrp="1"/>
          </p:cNvSpPr>
          <p:nvPr>
            <p:ph type="body" idx="10"/>
          </p:nvPr>
        </p:nvSpPr>
        <p:spPr>
          <a:xfrm>
            <a:off x="735753" y="1650366"/>
            <a:ext cx="9753600" cy="4744085"/>
          </a:xfrm>
          <a:prstGeom prst="rect">
            <a:avLst/>
          </a:prstGeom>
          <a:noFill/>
          <a:ln w="0" cmpd="sng">
            <a:noFill/>
            <a:prstDash val="solid"/>
          </a:ln>
        </p:spPr>
        <p:txBody>
          <a:bodyPr vert="horz" lIns="0" tIns="635" rIns="0" bIns="0" anchor="t"/>
          <a:lstStyle>
            <a:lvl1pPr marL="320040" marR="91440" indent="0" algn="l">
              <a:lnSpc>
                <a:spcPts val="2900"/>
              </a:lnSpc>
              <a:spcAft>
                <a:spcPts val="17165"/>
              </a:spcAft>
              <a:defRPr/>
            </a:lvl1pPr>
          </a:lstStyle>
          <a:p>
            <a:pPr marL="320040" marR="91440" indent="0" algn="l">
              <a:lnSpc>
                <a:spcPts val="2900"/>
              </a:lnSpc>
              <a:spcAft>
                <a:spcPts val="17165"/>
              </a:spcAft>
            </a:pPr>
            <a:r>
              <a:rPr lang="en-US" sz="2400" spc="0">
                <a:solidFill>
                  <a:srgbClr val="000000"/>
                </a:solidFill>
                <a:latin typeface="Arial" panose="02020603050405020304" pitchFamily="2"/>
              </a:rPr>
              <a:t>When involved in the sale or lease of a residence, REALTORS® shall not volunteer information regarding the racial, religious or ethnic composition of any neighborhood nor shall they engage in any activity which may result in panic selling, however, REALTORS® may provide other demographic information. </a:t>
            </a:r>
            <a:r>
              <a:rPr lang="en-US" sz="2400" i="1" spc="0">
                <a:solidFill>
                  <a:srgbClr val="000000"/>
                </a:solidFill>
                <a:latin typeface="Arial" panose="02020603050405020304" pitchFamily="2"/>
              </a:rPr>
              <a:t>(Adopted 1/94, Amended 1/06) </a:t>
            </a:r>
          </a:p>
        </p:txBody>
      </p:sp>
    </p:spTree>
    <p:extLst>
      <p:ext uri="{BB962C8B-B14F-4D97-AF65-F5344CB8AC3E}">
        <p14:creationId xmlns:p14="http://schemas.microsoft.com/office/powerpoint/2010/main" val="25197864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layout 28">
    <p:bg>
      <p:bgPr>
        <a:solidFill>
          <a:schemeClr val="bg1">
            <a:alpha val="100000"/>
          </a:schemeClr>
        </a:solidFill>
        <a:effectLst/>
      </p:bgPr>
    </p:bg>
    <p:spTree>
      <p:nvGrpSpPr>
        <p:cNvPr id="1" name=""/>
        <p:cNvGrpSpPr/>
        <p:nvPr/>
      </p:nvGrpSpPr>
      <p:grpSpPr>
        <a:xfrm>
          <a:off x="0" y="0"/>
          <a:ext cx="0" cy="0"/>
          <a:chOff x="0" y="0"/>
          <a:chExt cx="0" cy="0"/>
        </a:xfrm>
      </p:grpSpPr>
      <p:sp>
        <p:nvSpPr>
          <p:cNvPr id="4" name="Text Placeholder 3"/>
          <p:cNvSpPr>
            <a:spLocks noGrp="1"/>
          </p:cNvSpPr>
          <p:nvPr>
            <p:ph type="body" idx="10"/>
          </p:nvPr>
        </p:nvSpPr>
        <p:spPr>
          <a:xfrm>
            <a:off x="164254" y="0"/>
            <a:ext cx="11802533" cy="1151890"/>
          </a:xfrm>
          <a:prstGeom prst="rect">
            <a:avLst/>
          </a:prstGeom>
          <a:noFill/>
          <a:ln w="0" cmpd="sng">
            <a:noFill/>
            <a:prstDash val="solid"/>
          </a:ln>
        </p:spPr>
        <p:txBody>
          <a:bodyPr vert="horz" lIns="0" tIns="558165" rIns="0" bIns="0" anchor="t"/>
          <a:lstStyle>
            <a:lvl1pPr marL="457200" marR="0" indent="0" algn="l">
              <a:lnSpc>
                <a:spcPts val="4500"/>
              </a:lnSpc>
              <a:spcAft>
                <a:spcPts val="100"/>
              </a:spcAft>
              <a:defRPr/>
            </a:lvl1pPr>
          </a:lstStyle>
          <a:p>
            <a:pPr marL="457200" marR="0" indent="0" algn="l">
              <a:lnSpc>
                <a:spcPts val="4500"/>
              </a:lnSpc>
              <a:spcAft>
                <a:spcPts val="100"/>
              </a:spcAft>
            </a:pPr>
            <a:r>
              <a:rPr lang="en-US" sz="3900" b="1" spc="20">
                <a:solidFill>
                  <a:srgbClr val="1F487C"/>
                </a:solidFill>
                <a:latin typeface="Arial" panose="02020603050405020304" pitchFamily="2"/>
              </a:rPr>
              <a:t>EXAMPLES OF VIOLATIONS </a:t>
            </a:r>
          </a:p>
        </p:txBody>
      </p:sp>
      <p:sp>
        <p:nvSpPr>
          <p:cNvPr id="5" name="Text Placeholder 4"/>
          <p:cNvSpPr>
            <a:spLocks noGrp="1"/>
          </p:cNvSpPr>
          <p:nvPr>
            <p:ph type="body" idx="10"/>
          </p:nvPr>
        </p:nvSpPr>
        <p:spPr>
          <a:xfrm>
            <a:off x="164254" y="1151890"/>
            <a:ext cx="11802533" cy="5242560"/>
          </a:xfrm>
          <a:prstGeom prst="rect">
            <a:avLst/>
          </a:prstGeom>
          <a:noFill/>
          <a:ln w="0" cmpd="sng">
            <a:noFill/>
            <a:prstDash val="solid"/>
          </a:ln>
        </p:spPr>
        <p:txBody>
          <a:bodyPr vert="horz" lIns="0" tIns="193675" rIns="0" bIns="0" anchor="t"/>
          <a:lstStyle>
            <a:lvl1pPr marL="777240" marR="548640" indent="320040" algn="l">
              <a:lnSpc>
                <a:spcPts val="2600"/>
              </a:lnSpc>
              <a:spcBef>
                <a:spcPts val="610"/>
              </a:spcBef>
              <a:spcAft>
                <a:spcPts val="2435"/>
              </a:spcAft>
              <a:buFont typeface="Symbol"/>
              <a:buChar char="·"/>
              <a:defRPr/>
            </a:lvl1pPr>
          </a:lstStyle>
          <a:p>
            <a:pPr marL="777240" marR="0" indent="320040" algn="l">
              <a:lnSpc>
                <a:spcPts val="2600"/>
              </a:lnSpc>
              <a:spcAft>
                <a:spcPts val="0"/>
              </a:spcAft>
              <a:buFont typeface="Symbol"/>
              <a:buChar char="·"/>
            </a:pPr>
            <a:r>
              <a:rPr lang="en-US" sz="2400" spc="0">
                <a:solidFill>
                  <a:srgbClr val="000000"/>
                </a:solidFill>
                <a:latin typeface="Arial" panose="02020603050405020304" pitchFamily="2"/>
              </a:rPr>
              <a:t>Refusing to sell, rent, or negotiate housing </a:t>
            </a:r>
          </a:p>
          <a:p>
            <a:pPr marL="777240" marR="0" indent="320040" algn="l">
              <a:lnSpc>
                <a:spcPts val="2600"/>
              </a:lnSpc>
              <a:spcBef>
                <a:spcPts val="600"/>
              </a:spcBef>
              <a:spcAft>
                <a:spcPts val="0"/>
              </a:spcAft>
              <a:buFont typeface="Symbol"/>
              <a:buChar char="·"/>
            </a:pPr>
            <a:r>
              <a:rPr lang="en-US" sz="2400" spc="0">
                <a:solidFill>
                  <a:srgbClr val="000000"/>
                </a:solidFill>
                <a:latin typeface="Arial" panose="02020603050405020304" pitchFamily="2"/>
              </a:rPr>
              <a:t>Changing terms and conditions based on race, sex, etc. </a:t>
            </a:r>
          </a:p>
          <a:p>
            <a:pPr marL="777240" marR="0" indent="320040" algn="l">
              <a:lnSpc>
                <a:spcPts val="2600"/>
              </a:lnSpc>
              <a:spcBef>
                <a:spcPts val="605"/>
              </a:spcBef>
              <a:spcAft>
                <a:spcPts val="0"/>
              </a:spcAft>
              <a:buFont typeface="Symbol"/>
              <a:buChar char="·"/>
            </a:pPr>
            <a:r>
              <a:rPr lang="en-US" sz="2400" spc="0">
                <a:solidFill>
                  <a:srgbClr val="000000"/>
                </a:solidFill>
                <a:latin typeface="Arial" panose="02020603050405020304" pitchFamily="2"/>
              </a:rPr>
              <a:t>Advertising any discriminatory preference or limitation </a:t>
            </a:r>
          </a:p>
          <a:p>
            <a:pPr marL="777240" marR="640080" indent="320040" algn="l">
              <a:lnSpc>
                <a:spcPts val="2600"/>
              </a:lnSpc>
              <a:spcBef>
                <a:spcPts val="600"/>
              </a:spcBef>
              <a:spcAft>
                <a:spcPts val="0"/>
              </a:spcAft>
              <a:buFont typeface="Symbol"/>
              <a:buChar char="·"/>
            </a:pPr>
            <a:r>
              <a:rPr lang="en-US" sz="2400" spc="0">
                <a:solidFill>
                  <a:srgbClr val="000000"/>
                </a:solidFill>
                <a:latin typeface="Arial" panose="02020603050405020304" pitchFamily="2"/>
              </a:rPr>
              <a:t>Representing that a property is not available for sale or rent, when in fact it is </a:t>
            </a:r>
          </a:p>
          <a:p>
            <a:pPr marL="777240" marR="960120" indent="320040" algn="l">
              <a:lnSpc>
                <a:spcPts val="2600"/>
              </a:lnSpc>
              <a:spcBef>
                <a:spcPts val="605"/>
              </a:spcBef>
              <a:spcAft>
                <a:spcPts val="0"/>
              </a:spcAft>
              <a:buFont typeface="Symbol"/>
              <a:buChar char="·"/>
            </a:pPr>
            <a:r>
              <a:rPr lang="en-US" sz="2400" spc="0">
                <a:solidFill>
                  <a:srgbClr val="000000"/>
                </a:solidFill>
                <a:latin typeface="Arial" panose="02020603050405020304" pitchFamily="2"/>
              </a:rPr>
              <a:t>Requiring Pre-Qual. Ltr from persons of color but not white persons with same financial/credit status </a:t>
            </a:r>
          </a:p>
          <a:p>
            <a:pPr marL="777240" marR="411480" indent="320040" algn="l">
              <a:lnSpc>
                <a:spcPts val="2600"/>
              </a:lnSpc>
              <a:spcBef>
                <a:spcPts val="605"/>
              </a:spcBef>
              <a:spcAft>
                <a:spcPts val="0"/>
              </a:spcAft>
              <a:buFont typeface="Symbol"/>
              <a:buChar char="·"/>
            </a:pPr>
            <a:r>
              <a:rPr lang="en-US" sz="2400" spc="0">
                <a:solidFill>
                  <a:srgbClr val="000000"/>
                </a:solidFill>
                <a:latin typeface="Arial" panose="02020603050405020304" pitchFamily="2"/>
              </a:rPr>
              <a:t>Altering terms or conditions of a home loan, or denying a loan, as means of discrimination </a:t>
            </a:r>
          </a:p>
          <a:p>
            <a:pPr marL="777240" marR="548640" indent="320040" algn="l">
              <a:lnSpc>
                <a:spcPts val="2600"/>
              </a:lnSpc>
              <a:spcBef>
                <a:spcPts val="610"/>
              </a:spcBef>
              <a:spcAft>
                <a:spcPts val="2435"/>
              </a:spcAft>
              <a:buFont typeface="Symbol"/>
              <a:buChar char="·"/>
            </a:pPr>
            <a:r>
              <a:rPr lang="en-US" sz="2400" spc="0">
                <a:solidFill>
                  <a:srgbClr val="000000"/>
                </a:solidFill>
                <a:latin typeface="Arial" panose="02020603050405020304" pitchFamily="2"/>
              </a:rPr>
              <a:t>Denying membership or participation in a multiple listing service, real estate organization, or other facility related to the sale or rental of housing as a means of discrimination </a:t>
            </a:r>
          </a:p>
        </p:txBody>
      </p:sp>
    </p:spTree>
    <p:extLst>
      <p:ext uri="{BB962C8B-B14F-4D97-AF65-F5344CB8AC3E}">
        <p14:creationId xmlns:p14="http://schemas.microsoft.com/office/powerpoint/2010/main" val="42586857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393A6-5634-6B13-6776-A2D0C4A555D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ABE02E9-4327-C0E1-F5F7-85FD78A750F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36B4BAC-2D33-D61F-9EF6-D8A2A7A83C35}"/>
              </a:ext>
            </a:extLst>
          </p:cNvPr>
          <p:cNvSpPr>
            <a:spLocks noGrp="1"/>
          </p:cNvSpPr>
          <p:nvPr>
            <p:ph type="dt" sz="half" idx="10"/>
          </p:nvPr>
        </p:nvSpPr>
        <p:spPr/>
        <p:txBody>
          <a:bodyPr/>
          <a:lstStyle/>
          <a:p>
            <a:fld id="{B2809688-377B-4F49-9D13-E720A2D0EE04}" type="datetimeFigureOut">
              <a:rPr lang="en-US" smtClean="0"/>
              <a:t>10/23/2023</a:t>
            </a:fld>
            <a:endParaRPr lang="en-US"/>
          </a:p>
        </p:txBody>
      </p:sp>
      <p:sp>
        <p:nvSpPr>
          <p:cNvPr id="5" name="Footer Placeholder 4">
            <a:extLst>
              <a:ext uri="{FF2B5EF4-FFF2-40B4-BE49-F238E27FC236}">
                <a16:creationId xmlns:a16="http://schemas.microsoft.com/office/drawing/2014/main" id="{524A99D3-3DA7-A938-3444-118A158F4C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378F26-219E-99A0-DF59-BFCEB9C4C50F}"/>
              </a:ext>
            </a:extLst>
          </p:cNvPr>
          <p:cNvSpPr>
            <a:spLocks noGrp="1"/>
          </p:cNvSpPr>
          <p:nvPr>
            <p:ph type="sldNum" sz="quarter" idx="12"/>
          </p:nvPr>
        </p:nvSpPr>
        <p:spPr/>
        <p:txBody>
          <a:bodyPr/>
          <a:lstStyle/>
          <a:p>
            <a:fld id="{DBFA7BF2-B8BE-4C71-B479-80DC51586DE7}" type="slidenum">
              <a:rPr lang="en-US" smtClean="0"/>
              <a:t>‹#›</a:t>
            </a:fld>
            <a:endParaRPr lang="en-US"/>
          </a:p>
        </p:txBody>
      </p:sp>
    </p:spTree>
    <p:extLst>
      <p:ext uri="{BB962C8B-B14F-4D97-AF65-F5344CB8AC3E}">
        <p14:creationId xmlns:p14="http://schemas.microsoft.com/office/powerpoint/2010/main" val="21943640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703A0-051C-A647-FC2D-8CCEEDCC9E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CCD1AAC-B909-ED43-BCA9-CDB8B6AB139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6031760-4875-8F2C-6FC3-E22D7240D89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8DF3A30-4514-61CB-6151-407DBD6A9A6C}"/>
              </a:ext>
            </a:extLst>
          </p:cNvPr>
          <p:cNvSpPr>
            <a:spLocks noGrp="1"/>
          </p:cNvSpPr>
          <p:nvPr>
            <p:ph type="dt" sz="half" idx="10"/>
          </p:nvPr>
        </p:nvSpPr>
        <p:spPr/>
        <p:txBody>
          <a:bodyPr/>
          <a:lstStyle/>
          <a:p>
            <a:fld id="{B2809688-377B-4F49-9D13-E720A2D0EE04}" type="datetimeFigureOut">
              <a:rPr lang="en-US" smtClean="0"/>
              <a:t>10/23/2023</a:t>
            </a:fld>
            <a:endParaRPr lang="en-US"/>
          </a:p>
        </p:txBody>
      </p:sp>
      <p:sp>
        <p:nvSpPr>
          <p:cNvPr id="6" name="Footer Placeholder 5">
            <a:extLst>
              <a:ext uri="{FF2B5EF4-FFF2-40B4-BE49-F238E27FC236}">
                <a16:creationId xmlns:a16="http://schemas.microsoft.com/office/drawing/2014/main" id="{32AA3257-07B9-6EB8-D8CB-7B5E5C990DD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80F76F8-3682-81DC-049A-1ED407E40365}"/>
              </a:ext>
            </a:extLst>
          </p:cNvPr>
          <p:cNvSpPr>
            <a:spLocks noGrp="1"/>
          </p:cNvSpPr>
          <p:nvPr>
            <p:ph type="sldNum" sz="quarter" idx="12"/>
          </p:nvPr>
        </p:nvSpPr>
        <p:spPr/>
        <p:txBody>
          <a:bodyPr/>
          <a:lstStyle/>
          <a:p>
            <a:fld id="{DBFA7BF2-B8BE-4C71-B479-80DC51586DE7}" type="slidenum">
              <a:rPr lang="en-US" smtClean="0"/>
              <a:t>‹#›</a:t>
            </a:fld>
            <a:endParaRPr lang="en-US"/>
          </a:p>
        </p:txBody>
      </p:sp>
    </p:spTree>
    <p:extLst>
      <p:ext uri="{BB962C8B-B14F-4D97-AF65-F5344CB8AC3E}">
        <p14:creationId xmlns:p14="http://schemas.microsoft.com/office/powerpoint/2010/main" val="7889730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957E8-9404-0EC4-B6F6-99C4211160F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C99252C-0A58-DA29-7B81-72B1C51177D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007EA92-E4CC-8C73-66FF-78B5D94B5C0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5DC71C5-9A4C-4164-E58E-D93FD911F29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A959232-8545-F27F-854A-C5174FBAF77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636E9BE-7A23-1523-1838-2C5117B48941}"/>
              </a:ext>
            </a:extLst>
          </p:cNvPr>
          <p:cNvSpPr>
            <a:spLocks noGrp="1"/>
          </p:cNvSpPr>
          <p:nvPr>
            <p:ph type="dt" sz="half" idx="10"/>
          </p:nvPr>
        </p:nvSpPr>
        <p:spPr/>
        <p:txBody>
          <a:bodyPr/>
          <a:lstStyle/>
          <a:p>
            <a:fld id="{B2809688-377B-4F49-9D13-E720A2D0EE04}" type="datetimeFigureOut">
              <a:rPr lang="en-US" smtClean="0"/>
              <a:t>10/23/2023</a:t>
            </a:fld>
            <a:endParaRPr lang="en-US"/>
          </a:p>
        </p:txBody>
      </p:sp>
      <p:sp>
        <p:nvSpPr>
          <p:cNvPr id="8" name="Footer Placeholder 7">
            <a:extLst>
              <a:ext uri="{FF2B5EF4-FFF2-40B4-BE49-F238E27FC236}">
                <a16:creationId xmlns:a16="http://schemas.microsoft.com/office/drawing/2014/main" id="{CDECD486-3752-33E5-9796-70D97AE87E1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5AB4286-E535-9BBA-0BE8-7F23C347E627}"/>
              </a:ext>
            </a:extLst>
          </p:cNvPr>
          <p:cNvSpPr>
            <a:spLocks noGrp="1"/>
          </p:cNvSpPr>
          <p:nvPr>
            <p:ph type="sldNum" sz="quarter" idx="12"/>
          </p:nvPr>
        </p:nvSpPr>
        <p:spPr/>
        <p:txBody>
          <a:bodyPr/>
          <a:lstStyle/>
          <a:p>
            <a:fld id="{DBFA7BF2-B8BE-4C71-B479-80DC51586DE7}" type="slidenum">
              <a:rPr lang="en-US" smtClean="0"/>
              <a:t>‹#›</a:t>
            </a:fld>
            <a:endParaRPr lang="en-US"/>
          </a:p>
        </p:txBody>
      </p:sp>
    </p:spTree>
    <p:extLst>
      <p:ext uri="{BB962C8B-B14F-4D97-AF65-F5344CB8AC3E}">
        <p14:creationId xmlns:p14="http://schemas.microsoft.com/office/powerpoint/2010/main" val="35023837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1DE80-7BCC-4CD7-AE93-0EED262083E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001E8A8-8D0E-56B2-D925-5AEBA9952DE9}"/>
              </a:ext>
            </a:extLst>
          </p:cNvPr>
          <p:cNvSpPr>
            <a:spLocks noGrp="1"/>
          </p:cNvSpPr>
          <p:nvPr>
            <p:ph type="dt" sz="half" idx="10"/>
          </p:nvPr>
        </p:nvSpPr>
        <p:spPr/>
        <p:txBody>
          <a:bodyPr/>
          <a:lstStyle/>
          <a:p>
            <a:fld id="{B2809688-377B-4F49-9D13-E720A2D0EE04}" type="datetimeFigureOut">
              <a:rPr lang="en-US" smtClean="0"/>
              <a:t>10/23/2023</a:t>
            </a:fld>
            <a:endParaRPr lang="en-US"/>
          </a:p>
        </p:txBody>
      </p:sp>
      <p:sp>
        <p:nvSpPr>
          <p:cNvPr id="4" name="Footer Placeholder 3">
            <a:extLst>
              <a:ext uri="{FF2B5EF4-FFF2-40B4-BE49-F238E27FC236}">
                <a16:creationId xmlns:a16="http://schemas.microsoft.com/office/drawing/2014/main" id="{CF9D6ADF-BE63-D1C2-BDC1-A89DE0B2BE7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980E5B3-58FD-7E01-CC74-3B4727677A69}"/>
              </a:ext>
            </a:extLst>
          </p:cNvPr>
          <p:cNvSpPr>
            <a:spLocks noGrp="1"/>
          </p:cNvSpPr>
          <p:nvPr>
            <p:ph type="sldNum" sz="quarter" idx="12"/>
          </p:nvPr>
        </p:nvSpPr>
        <p:spPr/>
        <p:txBody>
          <a:bodyPr/>
          <a:lstStyle/>
          <a:p>
            <a:fld id="{DBFA7BF2-B8BE-4C71-B479-80DC51586DE7}" type="slidenum">
              <a:rPr lang="en-US" smtClean="0"/>
              <a:t>‹#›</a:t>
            </a:fld>
            <a:endParaRPr lang="en-US"/>
          </a:p>
        </p:txBody>
      </p:sp>
    </p:spTree>
    <p:extLst>
      <p:ext uri="{BB962C8B-B14F-4D97-AF65-F5344CB8AC3E}">
        <p14:creationId xmlns:p14="http://schemas.microsoft.com/office/powerpoint/2010/main" val="7170712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0866AF9-BB6A-0FB7-347E-B3696E2A9DD3}"/>
              </a:ext>
            </a:extLst>
          </p:cNvPr>
          <p:cNvSpPr>
            <a:spLocks noGrp="1"/>
          </p:cNvSpPr>
          <p:nvPr>
            <p:ph type="dt" sz="half" idx="10"/>
          </p:nvPr>
        </p:nvSpPr>
        <p:spPr/>
        <p:txBody>
          <a:bodyPr/>
          <a:lstStyle/>
          <a:p>
            <a:fld id="{B2809688-377B-4F49-9D13-E720A2D0EE04}" type="datetimeFigureOut">
              <a:rPr lang="en-US" smtClean="0"/>
              <a:t>10/23/2023</a:t>
            </a:fld>
            <a:endParaRPr lang="en-US"/>
          </a:p>
        </p:txBody>
      </p:sp>
      <p:sp>
        <p:nvSpPr>
          <p:cNvPr id="3" name="Footer Placeholder 2">
            <a:extLst>
              <a:ext uri="{FF2B5EF4-FFF2-40B4-BE49-F238E27FC236}">
                <a16:creationId xmlns:a16="http://schemas.microsoft.com/office/drawing/2014/main" id="{8A159BB4-26F4-6C5D-3927-2C46269F7B2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B7293B6-084D-F4B7-E3B6-2C8002BC71D9}"/>
              </a:ext>
            </a:extLst>
          </p:cNvPr>
          <p:cNvSpPr>
            <a:spLocks noGrp="1"/>
          </p:cNvSpPr>
          <p:nvPr>
            <p:ph type="sldNum" sz="quarter" idx="12"/>
          </p:nvPr>
        </p:nvSpPr>
        <p:spPr/>
        <p:txBody>
          <a:bodyPr/>
          <a:lstStyle/>
          <a:p>
            <a:fld id="{DBFA7BF2-B8BE-4C71-B479-80DC51586DE7}" type="slidenum">
              <a:rPr lang="en-US" smtClean="0"/>
              <a:t>‹#›</a:t>
            </a:fld>
            <a:endParaRPr lang="en-US"/>
          </a:p>
        </p:txBody>
      </p:sp>
    </p:spTree>
    <p:extLst>
      <p:ext uri="{BB962C8B-B14F-4D97-AF65-F5344CB8AC3E}">
        <p14:creationId xmlns:p14="http://schemas.microsoft.com/office/powerpoint/2010/main" val="25334586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04570-01A4-248B-60D3-218AA869898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2BE09A6-A0D6-E839-C0EC-C9DA98A2F3C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F325CDF-A822-EEE7-BBCC-22510FB16D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073D06F-CFC0-985D-AB29-E1AA4DEBAE43}"/>
              </a:ext>
            </a:extLst>
          </p:cNvPr>
          <p:cNvSpPr>
            <a:spLocks noGrp="1"/>
          </p:cNvSpPr>
          <p:nvPr>
            <p:ph type="dt" sz="half" idx="10"/>
          </p:nvPr>
        </p:nvSpPr>
        <p:spPr/>
        <p:txBody>
          <a:bodyPr/>
          <a:lstStyle/>
          <a:p>
            <a:fld id="{B2809688-377B-4F49-9D13-E720A2D0EE04}" type="datetimeFigureOut">
              <a:rPr lang="en-US" smtClean="0"/>
              <a:t>10/23/2023</a:t>
            </a:fld>
            <a:endParaRPr lang="en-US"/>
          </a:p>
        </p:txBody>
      </p:sp>
      <p:sp>
        <p:nvSpPr>
          <p:cNvPr id="6" name="Footer Placeholder 5">
            <a:extLst>
              <a:ext uri="{FF2B5EF4-FFF2-40B4-BE49-F238E27FC236}">
                <a16:creationId xmlns:a16="http://schemas.microsoft.com/office/drawing/2014/main" id="{E9330EC4-99F0-272B-355E-316F114F7E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33DDC0-6D33-7B88-6AD3-9EE5C00AE3DB}"/>
              </a:ext>
            </a:extLst>
          </p:cNvPr>
          <p:cNvSpPr>
            <a:spLocks noGrp="1"/>
          </p:cNvSpPr>
          <p:nvPr>
            <p:ph type="sldNum" sz="quarter" idx="12"/>
          </p:nvPr>
        </p:nvSpPr>
        <p:spPr/>
        <p:txBody>
          <a:bodyPr/>
          <a:lstStyle/>
          <a:p>
            <a:fld id="{DBFA7BF2-B8BE-4C71-B479-80DC51586DE7}" type="slidenum">
              <a:rPr lang="en-US" smtClean="0"/>
              <a:t>‹#›</a:t>
            </a:fld>
            <a:endParaRPr lang="en-US"/>
          </a:p>
        </p:txBody>
      </p:sp>
    </p:spTree>
    <p:extLst>
      <p:ext uri="{BB962C8B-B14F-4D97-AF65-F5344CB8AC3E}">
        <p14:creationId xmlns:p14="http://schemas.microsoft.com/office/powerpoint/2010/main" val="10125603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4D5D76-5AA2-060D-510B-C9933F36A13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1CE42D3-51A4-6ED2-2A63-E80DBB30499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7B11CBB-BF04-DD5B-CA55-DD6B6EB029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40F4A8D-8D26-D6DC-6784-9D0CB38B2931}"/>
              </a:ext>
            </a:extLst>
          </p:cNvPr>
          <p:cNvSpPr>
            <a:spLocks noGrp="1"/>
          </p:cNvSpPr>
          <p:nvPr>
            <p:ph type="dt" sz="half" idx="10"/>
          </p:nvPr>
        </p:nvSpPr>
        <p:spPr/>
        <p:txBody>
          <a:bodyPr/>
          <a:lstStyle/>
          <a:p>
            <a:fld id="{B2809688-377B-4F49-9D13-E720A2D0EE04}" type="datetimeFigureOut">
              <a:rPr lang="en-US" smtClean="0"/>
              <a:t>10/23/2023</a:t>
            </a:fld>
            <a:endParaRPr lang="en-US"/>
          </a:p>
        </p:txBody>
      </p:sp>
      <p:sp>
        <p:nvSpPr>
          <p:cNvPr id="6" name="Footer Placeholder 5">
            <a:extLst>
              <a:ext uri="{FF2B5EF4-FFF2-40B4-BE49-F238E27FC236}">
                <a16:creationId xmlns:a16="http://schemas.microsoft.com/office/drawing/2014/main" id="{F5E0981A-6D80-2687-79DA-D788A07C13E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0FCCA0E-A92F-2437-38D6-3F795F352FB5}"/>
              </a:ext>
            </a:extLst>
          </p:cNvPr>
          <p:cNvSpPr>
            <a:spLocks noGrp="1"/>
          </p:cNvSpPr>
          <p:nvPr>
            <p:ph type="sldNum" sz="quarter" idx="12"/>
          </p:nvPr>
        </p:nvSpPr>
        <p:spPr/>
        <p:txBody>
          <a:bodyPr/>
          <a:lstStyle/>
          <a:p>
            <a:fld id="{DBFA7BF2-B8BE-4C71-B479-80DC51586DE7}" type="slidenum">
              <a:rPr lang="en-US" smtClean="0"/>
              <a:t>‹#›</a:t>
            </a:fld>
            <a:endParaRPr lang="en-US"/>
          </a:p>
        </p:txBody>
      </p:sp>
    </p:spTree>
    <p:extLst>
      <p:ext uri="{BB962C8B-B14F-4D97-AF65-F5344CB8AC3E}">
        <p14:creationId xmlns:p14="http://schemas.microsoft.com/office/powerpoint/2010/main" val="13268948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30504D6-DFF7-38B9-ADD5-D3ACD926BD2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50B7022-E3CB-E09A-03ED-D31EAC3431A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4FF15A-E6BF-B1FB-AA58-27C983F7059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809688-377B-4F49-9D13-E720A2D0EE04}" type="datetimeFigureOut">
              <a:rPr lang="en-US" smtClean="0"/>
              <a:t>10/23/2023</a:t>
            </a:fld>
            <a:endParaRPr lang="en-US"/>
          </a:p>
        </p:txBody>
      </p:sp>
      <p:sp>
        <p:nvSpPr>
          <p:cNvPr id="5" name="Footer Placeholder 4">
            <a:extLst>
              <a:ext uri="{FF2B5EF4-FFF2-40B4-BE49-F238E27FC236}">
                <a16:creationId xmlns:a16="http://schemas.microsoft.com/office/drawing/2014/main" id="{2F607DFF-67E9-92EC-98B6-90CD18C2107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EA2675D-6FFB-33D1-B3E1-71F0A6E39D0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FA7BF2-B8BE-4C71-B479-80DC51586DE7}" type="slidenum">
              <a:rPr lang="en-US" smtClean="0"/>
              <a:t>‹#›</a:t>
            </a:fld>
            <a:endParaRPr lang="en-US"/>
          </a:p>
        </p:txBody>
      </p:sp>
    </p:spTree>
    <p:extLst>
      <p:ext uri="{BB962C8B-B14F-4D97-AF65-F5344CB8AC3E}">
        <p14:creationId xmlns:p14="http://schemas.microsoft.com/office/powerpoint/2010/main" val="33201217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70"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fairhousingnc.org/wp-content/uploads/2016/04/HUD-Guidance-on-Criminal-Records-2016.pdf"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hyperlink" Target="https://www.fairhousingnc.org/wp-content/uploads/2022/05/HUD-April-2022-Memo_on_Criminal_Records.pdf" TargetMode="External"/><Relationship Id="rId4" Type="http://schemas.openxmlformats.org/officeDocument/2006/relationships/hyperlink" Target="https://www.fairhousingnc.org/wp-content/uploads/2022/08/06-10-2022-Implementation-of-OGC-Guidance-on-Application-of-FHA-Standards-to-the-Use-of-Criminal-Records-June-10-2022.pdf" TargetMode="Externa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image" Target="../media/image19.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 name="Rectangle 103">
            <a:extLst>
              <a:ext uri="{FF2B5EF4-FFF2-40B4-BE49-F238E27FC236}">
                <a16:creationId xmlns:a16="http://schemas.microsoft.com/office/drawing/2014/main" id="{9C7E0A2C-7C0A-4AAC-B3B0-6C12B2EBAE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518714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1"/>
            <a:ext cx="10999072" cy="539995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AE99223B-01DF-0908-1DEC-9BF8E2DD966E}"/>
              </a:ext>
            </a:extLst>
          </p:cNvPr>
          <p:cNvSpPr>
            <a:spLocks noGrp="1"/>
          </p:cNvSpPr>
          <p:nvPr>
            <p:ph type="ctrTitle"/>
          </p:nvPr>
        </p:nvSpPr>
        <p:spPr>
          <a:xfrm>
            <a:off x="1524000" y="729228"/>
            <a:ext cx="9144000" cy="2387600"/>
          </a:xfrm>
        </p:spPr>
        <p:txBody>
          <a:bodyPr vert="horz" lIns="91440" tIns="45720" rIns="91440" bIns="45720" rtlCol="0">
            <a:normAutofit/>
          </a:bodyPr>
          <a:lstStyle/>
          <a:p>
            <a:pPr>
              <a:lnSpc>
                <a:spcPct val="100000"/>
              </a:lnSpc>
              <a:spcAft>
                <a:spcPts val="600"/>
              </a:spcAft>
            </a:pPr>
            <a:r>
              <a:rPr lang="en-US" sz="4500" b="1" kern="1200">
                <a:latin typeface="+mj-lt"/>
                <a:ea typeface="+mj-ea"/>
                <a:cs typeface="+mj-cs"/>
              </a:rPr>
              <a:t>Fair Housing Update:</a:t>
            </a:r>
            <a:br>
              <a:rPr lang="en-US" sz="4500" kern="1200">
                <a:latin typeface="+mj-lt"/>
                <a:ea typeface="+mj-ea"/>
                <a:cs typeface="+mj-cs"/>
              </a:rPr>
            </a:br>
            <a:r>
              <a:rPr lang="en-US" sz="4400" kern="1200">
                <a:latin typeface="+mj-lt"/>
                <a:ea typeface="+mj-ea"/>
                <a:cs typeface="+mj-cs"/>
              </a:rPr>
              <a:t>Access to Housing Opportunities &amp; Affirmatively Furthering Fair Housing</a:t>
            </a:r>
            <a:endParaRPr lang="en-US" sz="4500" kern="1200">
              <a:latin typeface="+mj-lt"/>
              <a:ea typeface="+mj-ea"/>
              <a:cs typeface="+mj-cs"/>
            </a:endParaRPr>
          </a:p>
        </p:txBody>
      </p:sp>
      <p:sp>
        <p:nvSpPr>
          <p:cNvPr id="5" name="Subtitle 4">
            <a:extLst>
              <a:ext uri="{FF2B5EF4-FFF2-40B4-BE49-F238E27FC236}">
                <a16:creationId xmlns:a16="http://schemas.microsoft.com/office/drawing/2014/main" id="{FACEC830-A9BE-EA30-5BAC-36C7A87DA658}"/>
              </a:ext>
            </a:extLst>
          </p:cNvPr>
          <p:cNvSpPr>
            <a:spLocks noGrp="1"/>
          </p:cNvSpPr>
          <p:nvPr>
            <p:ph type="subTitle" idx="1"/>
          </p:nvPr>
        </p:nvSpPr>
        <p:spPr>
          <a:xfrm>
            <a:off x="1524000" y="3501028"/>
            <a:ext cx="9144000" cy="1863382"/>
          </a:xfrm>
        </p:spPr>
        <p:txBody>
          <a:bodyPr vert="horz" lIns="91440" tIns="45720" rIns="91440" bIns="45720" numCol="2" rtlCol="0">
            <a:normAutofit/>
          </a:bodyPr>
          <a:lstStyle/>
          <a:p>
            <a:r>
              <a:rPr lang="en-US" sz="1600" b="1"/>
              <a:t>Lauren Brasil</a:t>
            </a:r>
          </a:p>
          <a:p>
            <a:r>
              <a:rPr lang="en-US" sz="1400" b="1"/>
              <a:t>Co-Director / Managing Attorney</a:t>
            </a:r>
          </a:p>
          <a:p>
            <a:r>
              <a:rPr lang="en-US" sz="1400" b="1"/>
              <a:t>Fair Housing Project</a:t>
            </a:r>
          </a:p>
          <a:p>
            <a:r>
              <a:rPr lang="en-US" sz="1400" b="1"/>
              <a:t>Legal Aid of Nort Carolina</a:t>
            </a:r>
          </a:p>
          <a:p>
            <a:r>
              <a:rPr lang="en-US" sz="1400" b="1"/>
              <a:t>www.fairhousingnc.org</a:t>
            </a:r>
            <a:endParaRPr lang="en-US" sz="1400"/>
          </a:p>
          <a:p>
            <a:r>
              <a:rPr lang="en-US" sz="1600" b="1"/>
              <a:t>Bill Rowe</a:t>
            </a:r>
          </a:p>
          <a:p>
            <a:r>
              <a:rPr lang="en-US" sz="1400" b="1"/>
              <a:t>Senior Counsel</a:t>
            </a:r>
          </a:p>
          <a:p>
            <a:r>
              <a:rPr lang="en-US" sz="1400" b="1"/>
              <a:t>North Carolina Justice Center</a:t>
            </a:r>
          </a:p>
          <a:p>
            <a:r>
              <a:rPr lang="en-US" sz="1400" b="1"/>
              <a:t>www.ncjustice.org</a:t>
            </a:r>
            <a:endParaRPr lang="en-US" sz="1400"/>
          </a:p>
        </p:txBody>
      </p:sp>
      <p:cxnSp>
        <p:nvCxnSpPr>
          <p:cNvPr id="110" name="Straight Connector 109">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29769"/>
            <a:ext cx="11000232"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7" name="Picture 6" descr="A picture containing text&#10;&#10;Description automatically generated">
            <a:extLst>
              <a:ext uri="{FF2B5EF4-FFF2-40B4-BE49-F238E27FC236}">
                <a16:creationId xmlns:a16="http://schemas.microsoft.com/office/drawing/2014/main" id="{555B41FC-3B85-5771-B9E3-0C0692675D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6463" y="5157948"/>
            <a:ext cx="2117240" cy="793964"/>
          </a:xfrm>
          <a:prstGeom prst="rect">
            <a:avLst/>
          </a:prstGeom>
        </p:spPr>
      </p:pic>
      <p:pic>
        <p:nvPicPr>
          <p:cNvPr id="1026" name="Picture 2">
            <a:extLst>
              <a:ext uri="{FF2B5EF4-FFF2-40B4-BE49-F238E27FC236}">
                <a16:creationId xmlns:a16="http://schemas.microsoft.com/office/drawing/2014/main" id="{70D9B725-AABB-690F-EEBF-108645F2E90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19266" y="5518919"/>
            <a:ext cx="2474912"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text, graphics, logo, graphic design&#10;&#10;Description automatically generated">
            <a:extLst>
              <a:ext uri="{FF2B5EF4-FFF2-40B4-BE49-F238E27FC236}">
                <a16:creationId xmlns:a16="http://schemas.microsoft.com/office/drawing/2014/main" id="{ECF886C9-C177-FEC4-73BE-545FB50CE0E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6360238"/>
            <a:ext cx="596463" cy="497126"/>
          </a:xfrm>
          <a:prstGeom prst="rect">
            <a:avLst/>
          </a:prstGeom>
        </p:spPr>
      </p:pic>
    </p:spTree>
    <p:extLst>
      <p:ext uri="{BB962C8B-B14F-4D97-AF65-F5344CB8AC3E}">
        <p14:creationId xmlns:p14="http://schemas.microsoft.com/office/powerpoint/2010/main" val="5595760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34F1179-B481-4F9E-BCA3-AFB972070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Triangle 11">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F481BA94-E085-5BD0-E6A0-23192BB4BC19}"/>
              </a:ext>
            </a:extLst>
          </p:cNvPr>
          <p:cNvSpPr>
            <a:spLocks noGrp="1"/>
          </p:cNvSpPr>
          <p:nvPr>
            <p:ph type="title"/>
          </p:nvPr>
        </p:nvSpPr>
        <p:spPr>
          <a:xfrm>
            <a:off x="1285241" y="1008993"/>
            <a:ext cx="9231410" cy="3542045"/>
          </a:xfrm>
        </p:spPr>
        <p:txBody>
          <a:bodyPr vert="horz" lIns="91440" tIns="45720" rIns="91440" bIns="45720" rtlCol="0" anchor="b">
            <a:normAutofit/>
          </a:bodyPr>
          <a:lstStyle/>
          <a:p>
            <a:r>
              <a:rPr lang="en-US" sz="11500" kern="1200">
                <a:solidFill>
                  <a:schemeClr val="tx1"/>
                </a:solidFill>
                <a:latin typeface="+mj-lt"/>
                <a:ea typeface="+mj-ea"/>
                <a:cs typeface="+mj-cs"/>
              </a:rPr>
              <a:t>Basics of Fair Housing Law</a:t>
            </a:r>
          </a:p>
        </p:txBody>
      </p:sp>
      <p:sp>
        <p:nvSpPr>
          <p:cNvPr id="5" name="Text Placeholder 4">
            <a:extLst>
              <a:ext uri="{FF2B5EF4-FFF2-40B4-BE49-F238E27FC236}">
                <a16:creationId xmlns:a16="http://schemas.microsoft.com/office/drawing/2014/main" id="{2F2E7970-7534-7255-9961-41D7F299DAD8}"/>
              </a:ext>
            </a:extLst>
          </p:cNvPr>
          <p:cNvSpPr>
            <a:spLocks noGrp="1"/>
          </p:cNvSpPr>
          <p:nvPr>
            <p:ph type="body" idx="1"/>
          </p:nvPr>
        </p:nvSpPr>
        <p:spPr>
          <a:xfrm>
            <a:off x="1285241" y="4582814"/>
            <a:ext cx="7132335" cy="1312657"/>
          </a:xfrm>
        </p:spPr>
        <p:txBody>
          <a:bodyPr vert="horz" lIns="91440" tIns="45720" rIns="91440" bIns="45720" rtlCol="0" anchor="t">
            <a:normAutofit/>
          </a:bodyPr>
          <a:lstStyle/>
          <a:p>
            <a:endParaRPr lang="en-US" sz="2400" kern="1200">
              <a:solidFill>
                <a:schemeClr val="tx1"/>
              </a:solidFill>
              <a:latin typeface="+mn-lt"/>
              <a:ea typeface="+mn-ea"/>
              <a:cs typeface="+mn-cs"/>
            </a:endParaRPr>
          </a:p>
        </p:txBody>
      </p:sp>
    </p:spTree>
    <p:extLst>
      <p:ext uri="{BB962C8B-B14F-4D97-AF65-F5344CB8AC3E}">
        <p14:creationId xmlns:p14="http://schemas.microsoft.com/office/powerpoint/2010/main" val="18734191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817" name="Rectangle 33816">
            <a:extLst>
              <a:ext uri="{FF2B5EF4-FFF2-40B4-BE49-F238E27FC236}">
                <a16:creationId xmlns:a16="http://schemas.microsoft.com/office/drawing/2014/main" id="{B0B8DCBA-FEED-46EF-A140-35B904015B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819" name="Group 33818">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062849"/>
            <a:ext cx="731521" cy="673460"/>
            <a:chOff x="3940602" y="308034"/>
            <a:chExt cx="2116791" cy="3428999"/>
          </a:xfrm>
          <a:solidFill>
            <a:schemeClr val="accent4"/>
          </a:solidFill>
        </p:grpSpPr>
        <p:sp>
          <p:nvSpPr>
            <p:cNvPr id="33820" name="Rectangle 33819">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21" name="Rectangle 33820">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22" name="Rectangle 33821">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824" name="Rectangle 33823">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656150"/>
            <a:ext cx="5590787" cy="14315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0" name="Rectangle 2">
            <a:extLst>
              <a:ext uri="{FF2B5EF4-FFF2-40B4-BE49-F238E27FC236}">
                <a16:creationId xmlns:a16="http://schemas.microsoft.com/office/drawing/2014/main" id="{B74BDD1F-4E26-F9D4-14AB-BA01E016AF23}"/>
              </a:ext>
            </a:extLst>
          </p:cNvPr>
          <p:cNvSpPr>
            <a:spLocks noGrp="1" noChangeArrowheads="1"/>
          </p:cNvSpPr>
          <p:nvPr>
            <p:ph type="title"/>
          </p:nvPr>
        </p:nvSpPr>
        <p:spPr>
          <a:xfrm>
            <a:off x="1043631" y="873940"/>
            <a:ext cx="4928291" cy="1035781"/>
          </a:xfrm>
        </p:spPr>
        <p:txBody>
          <a:bodyPr anchor="ctr">
            <a:normAutofit/>
          </a:bodyPr>
          <a:lstStyle/>
          <a:p>
            <a:r>
              <a:rPr lang="en-US" altLang="en-US" sz="3300"/>
              <a:t>Types of Property Covered </a:t>
            </a:r>
          </a:p>
        </p:txBody>
      </p:sp>
      <p:sp>
        <p:nvSpPr>
          <p:cNvPr id="33795" name="Rectangle 3">
            <a:extLst>
              <a:ext uri="{FF2B5EF4-FFF2-40B4-BE49-F238E27FC236}">
                <a16:creationId xmlns:a16="http://schemas.microsoft.com/office/drawing/2014/main" id="{F0503B85-43EA-8DF7-AFF9-67737B512A79}"/>
              </a:ext>
            </a:extLst>
          </p:cNvPr>
          <p:cNvSpPr>
            <a:spLocks noGrp="1"/>
          </p:cNvSpPr>
          <p:nvPr>
            <p:ph idx="1"/>
          </p:nvPr>
        </p:nvSpPr>
        <p:spPr>
          <a:xfrm>
            <a:off x="731525" y="2305531"/>
            <a:ext cx="5305133" cy="3896313"/>
          </a:xfrm>
        </p:spPr>
        <p:txBody>
          <a:bodyPr anchor="ctr">
            <a:normAutofit fontScale="85000" lnSpcReduction="20000"/>
          </a:bodyPr>
          <a:lstStyle/>
          <a:p>
            <a:pPr>
              <a:lnSpc>
                <a:spcPct val="110000"/>
              </a:lnSpc>
            </a:pPr>
            <a:r>
              <a:rPr lang="en-US" altLang="en-US" sz="2400"/>
              <a:t>The FHA broadly applies to “dwellings,” which includes almost every residential unit available for sale or rental</a:t>
            </a:r>
          </a:p>
          <a:p>
            <a:pPr lvl="1">
              <a:lnSpc>
                <a:spcPct val="110000"/>
              </a:lnSpc>
            </a:pPr>
            <a:r>
              <a:rPr lang="en-US" altLang="en-US"/>
              <a:t>Single and multi-family housing </a:t>
            </a:r>
          </a:p>
          <a:p>
            <a:pPr lvl="2">
              <a:lnSpc>
                <a:spcPct val="110000"/>
              </a:lnSpc>
            </a:pPr>
            <a:r>
              <a:rPr lang="en-US" altLang="en-US" sz="2400"/>
              <a:t>houses, apartments &amp; condos</a:t>
            </a:r>
          </a:p>
          <a:p>
            <a:pPr lvl="1">
              <a:lnSpc>
                <a:spcPct val="110000"/>
              </a:lnSpc>
            </a:pPr>
            <a:r>
              <a:rPr lang="en-US" altLang="en-US"/>
              <a:t>Group homes</a:t>
            </a:r>
          </a:p>
          <a:p>
            <a:pPr lvl="1">
              <a:lnSpc>
                <a:spcPct val="110000"/>
              </a:lnSpc>
            </a:pPr>
            <a:r>
              <a:rPr lang="en-US" altLang="en-US"/>
              <a:t>Shelters</a:t>
            </a:r>
          </a:p>
          <a:p>
            <a:pPr lvl="1">
              <a:lnSpc>
                <a:spcPct val="110000"/>
              </a:lnSpc>
            </a:pPr>
            <a:r>
              <a:rPr lang="en-US" altLang="en-US"/>
              <a:t>Migrant housing </a:t>
            </a:r>
          </a:p>
          <a:p>
            <a:pPr lvl="1">
              <a:lnSpc>
                <a:spcPct val="110000"/>
              </a:lnSpc>
            </a:pPr>
            <a:r>
              <a:rPr lang="en-US" altLang="en-US"/>
              <a:t>Assisted living housing</a:t>
            </a:r>
          </a:p>
          <a:p>
            <a:pPr lvl="1">
              <a:lnSpc>
                <a:spcPct val="110000"/>
              </a:lnSpc>
            </a:pPr>
            <a:r>
              <a:rPr lang="en-US" altLang="en-US"/>
              <a:t>Long-term transient lodging</a:t>
            </a:r>
          </a:p>
          <a:p>
            <a:pPr lvl="1">
              <a:lnSpc>
                <a:spcPct val="110000"/>
              </a:lnSpc>
            </a:pPr>
            <a:r>
              <a:rPr lang="en-US" altLang="en-US"/>
              <a:t>Vacant land</a:t>
            </a:r>
          </a:p>
        </p:txBody>
      </p:sp>
      <p:pic>
        <p:nvPicPr>
          <p:cNvPr id="33797" name="Picture 7">
            <a:extLst>
              <a:ext uri="{FF2B5EF4-FFF2-40B4-BE49-F238E27FC236}">
                <a16:creationId xmlns:a16="http://schemas.microsoft.com/office/drawing/2014/main" id="{38B70ABA-9E5B-223F-B9FC-DE062CFC748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252" r="34775" b="-2"/>
          <a:stretch/>
        </p:blipFill>
        <p:spPr bwMode="auto">
          <a:xfrm>
            <a:off x="6788383" y="613147"/>
            <a:ext cx="4565417" cy="5593443"/>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3826" name="Straight Connector 33825">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92240"/>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3796" name="Slide Number Placeholder 4">
            <a:extLst>
              <a:ext uri="{FF2B5EF4-FFF2-40B4-BE49-F238E27FC236}">
                <a16:creationId xmlns:a16="http://schemas.microsoft.com/office/drawing/2014/main" id="{A6C40FC2-2942-0B8A-0BEB-755CCD340C76}"/>
              </a:ext>
            </a:extLst>
          </p:cNvPr>
          <p:cNvSpPr>
            <a:spLocks noGrp="1"/>
          </p:cNvSpPr>
          <p:nvPr>
            <p:ph type="sldNum" sz="quarter" idx="12"/>
          </p:nvPr>
        </p:nvSpPr>
        <p:spPr>
          <a:xfrm>
            <a:off x="8610600" y="6492240"/>
            <a:ext cx="2743200" cy="365125"/>
          </a:xfrm>
        </p:spPr>
        <p:txBody>
          <a:bodyPr>
            <a:normAutofit/>
          </a:bodyPr>
          <a:lstStyle>
            <a:lvl1pPr>
              <a:spcAft>
                <a:spcPts val="600"/>
              </a:spcAft>
              <a:buFont typeface="Arial" panose="020B0604020202020204" pitchFamily="34" charset="0"/>
              <a:defRPr sz="2000" b="1">
                <a:solidFill>
                  <a:schemeClr val="tx1"/>
                </a:solidFill>
                <a:latin typeface="Arial" panose="020B0604020202020204" pitchFamily="34" charset="0"/>
                <a:ea typeface="MS PGothic" panose="020B0600070205080204" pitchFamily="34" charset="-128"/>
              </a:defRPr>
            </a:lvl1pPr>
            <a:lvl2pPr marL="742950" indent="-285750">
              <a:spcAft>
                <a:spcPts val="600"/>
              </a:spcAft>
              <a:buClr>
                <a:schemeClr val="tx2"/>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2pPr>
            <a:lvl3pPr marL="1143000" indent="-228600">
              <a:spcAft>
                <a:spcPts val="600"/>
              </a:spcAft>
              <a:buClr>
                <a:schemeClr val="tx2"/>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3pPr>
            <a:lvl4pPr marL="1600200" indent="-228600">
              <a:spcAft>
                <a:spcPts val="600"/>
              </a:spcAft>
              <a:buClr>
                <a:schemeClr val="tx2"/>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4pPr>
            <a:lvl5pPr marL="2057400" indent="-228600">
              <a:spcAft>
                <a:spcPts val="600"/>
              </a:spcAft>
              <a:buClr>
                <a:schemeClr val="tx2"/>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ts val="600"/>
              </a:spcAft>
              <a:buClr>
                <a:schemeClr val="tx2"/>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ts val="600"/>
              </a:spcAft>
              <a:buClr>
                <a:schemeClr val="tx2"/>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ts val="600"/>
              </a:spcAft>
              <a:buClr>
                <a:schemeClr val="tx2"/>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ts val="600"/>
              </a:spcAft>
              <a:buClr>
                <a:schemeClr val="tx2"/>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9pPr>
          </a:lstStyle>
          <a:p>
            <a:pPr>
              <a:lnSpc>
                <a:spcPct val="90000"/>
              </a:lnSpc>
            </a:pPr>
            <a:fld id="{368D029B-78CE-44C5-890F-F2D18B24A81B}" type="slidenum">
              <a:rPr lang="en-US" altLang="en-US" sz="1900"/>
              <a:pPr>
                <a:lnSpc>
                  <a:spcPct val="90000"/>
                </a:lnSpc>
              </a:pPr>
              <a:t>11</a:t>
            </a:fld>
            <a:endParaRPr lang="en-US" altLang="en-US" sz="19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945" name="Rectangle 39944">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3" name="Rectangle 2">
            <a:extLst>
              <a:ext uri="{FF2B5EF4-FFF2-40B4-BE49-F238E27FC236}">
                <a16:creationId xmlns:a16="http://schemas.microsoft.com/office/drawing/2014/main" id="{BC9C3EDD-04DF-68E3-EBB2-E901769A37FB}"/>
              </a:ext>
            </a:extLst>
          </p:cNvPr>
          <p:cNvSpPr>
            <a:spLocks noGrp="1" noChangeArrowheads="1"/>
          </p:cNvSpPr>
          <p:nvPr>
            <p:ph type="title"/>
          </p:nvPr>
        </p:nvSpPr>
        <p:spPr>
          <a:xfrm>
            <a:off x="808638" y="386930"/>
            <a:ext cx="9236700" cy="1188950"/>
          </a:xfrm>
        </p:spPr>
        <p:txBody>
          <a:bodyPr anchor="b">
            <a:normAutofit/>
          </a:bodyPr>
          <a:lstStyle/>
          <a:p>
            <a:r>
              <a:rPr lang="en-US" altLang="en-US" sz="5400"/>
              <a:t>Markets Covered</a:t>
            </a:r>
          </a:p>
        </p:txBody>
      </p:sp>
      <p:grpSp>
        <p:nvGrpSpPr>
          <p:cNvPr id="39947" name="Group 39946">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39948" name="Rectangle 39947">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49" name="Rectangle 39948">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951" name="Rectangle 39950">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39" name="Rectangle 3">
            <a:extLst>
              <a:ext uri="{FF2B5EF4-FFF2-40B4-BE49-F238E27FC236}">
                <a16:creationId xmlns:a16="http://schemas.microsoft.com/office/drawing/2014/main" id="{A2F9FCC8-51AA-239E-B958-17CC2E5F146D}"/>
              </a:ext>
            </a:extLst>
          </p:cNvPr>
          <p:cNvSpPr>
            <a:spLocks noGrp="1"/>
          </p:cNvSpPr>
          <p:nvPr>
            <p:ph idx="1"/>
          </p:nvPr>
        </p:nvSpPr>
        <p:spPr>
          <a:xfrm>
            <a:off x="793660" y="2599509"/>
            <a:ext cx="10143668" cy="3435531"/>
          </a:xfrm>
        </p:spPr>
        <p:txBody>
          <a:bodyPr anchor="ctr">
            <a:normAutofit/>
          </a:bodyPr>
          <a:lstStyle/>
          <a:p>
            <a:r>
              <a:rPr lang="en-US" altLang="en-US" sz="2200"/>
              <a:t>Rental</a:t>
            </a:r>
          </a:p>
          <a:p>
            <a:r>
              <a:rPr lang="en-US" altLang="en-US" sz="2200"/>
              <a:t>Sales</a:t>
            </a:r>
          </a:p>
          <a:p>
            <a:r>
              <a:rPr lang="en-US" altLang="en-US" sz="2200"/>
              <a:t>Lending</a:t>
            </a:r>
          </a:p>
          <a:p>
            <a:r>
              <a:rPr lang="en-US" altLang="en-US" sz="2200"/>
              <a:t>Insurance</a:t>
            </a:r>
          </a:p>
          <a:p>
            <a:r>
              <a:rPr lang="en-US" altLang="en-US" sz="2200"/>
              <a:t>Municipal Services</a:t>
            </a:r>
          </a:p>
          <a:p>
            <a:r>
              <a:rPr lang="en-US" altLang="en-US" sz="2200"/>
              <a:t>Zoning</a:t>
            </a:r>
          </a:p>
          <a:p>
            <a:r>
              <a:rPr lang="en-US" altLang="en-US" sz="2200"/>
              <a:t>All Areas Connected With Residential Housing</a:t>
            </a:r>
          </a:p>
          <a:p>
            <a:r>
              <a:rPr lang="en-US" altLang="en-US" sz="2200"/>
              <a:t>Subsidized AND Private Housing</a:t>
            </a:r>
          </a:p>
        </p:txBody>
      </p:sp>
      <p:sp>
        <p:nvSpPr>
          <p:cNvPr id="39940" name="Rectangle 6">
            <a:extLst>
              <a:ext uri="{FF2B5EF4-FFF2-40B4-BE49-F238E27FC236}">
                <a16:creationId xmlns:a16="http://schemas.microsoft.com/office/drawing/2014/main" id="{2A7EDC26-B9DF-FB58-6053-5BD023EA8D17}"/>
              </a:ext>
            </a:extLst>
          </p:cNvPr>
          <p:cNvSpPr>
            <a:spLocks noGrp="1" noChangeArrowheads="1"/>
          </p:cNvSpPr>
          <p:nvPr>
            <p:ph type="sldNum" sz="quarter" idx="12"/>
          </p:nvPr>
        </p:nvSpPr>
        <p:spPr>
          <a:xfrm>
            <a:off x="8610600" y="6492240"/>
            <a:ext cx="2743200" cy="365125"/>
          </a:xfrm>
        </p:spPr>
        <p:txBody>
          <a:bodyPr>
            <a:normAutofit/>
          </a:bodyPr>
          <a:lstStyle>
            <a:lvl1pPr>
              <a:spcAft>
                <a:spcPts val="600"/>
              </a:spcAft>
              <a:buFont typeface="Arial" panose="020B0604020202020204" pitchFamily="34" charset="0"/>
              <a:defRPr sz="2000" b="1">
                <a:solidFill>
                  <a:schemeClr val="tx1"/>
                </a:solidFill>
                <a:latin typeface="Arial" panose="020B0604020202020204" pitchFamily="34" charset="0"/>
                <a:ea typeface="MS PGothic" panose="020B0600070205080204" pitchFamily="34" charset="-128"/>
              </a:defRPr>
            </a:lvl1pPr>
            <a:lvl2pPr marL="742950" indent="-285750">
              <a:spcAft>
                <a:spcPts val="600"/>
              </a:spcAft>
              <a:buClr>
                <a:schemeClr val="tx2"/>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2pPr>
            <a:lvl3pPr marL="1143000" indent="-228600">
              <a:spcAft>
                <a:spcPts val="600"/>
              </a:spcAft>
              <a:buClr>
                <a:schemeClr val="tx2"/>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3pPr>
            <a:lvl4pPr marL="1600200" indent="-228600">
              <a:spcAft>
                <a:spcPts val="600"/>
              </a:spcAft>
              <a:buClr>
                <a:schemeClr val="tx2"/>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4pPr>
            <a:lvl5pPr marL="2057400" indent="-228600">
              <a:spcAft>
                <a:spcPts val="600"/>
              </a:spcAft>
              <a:buClr>
                <a:schemeClr val="tx2"/>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ts val="600"/>
              </a:spcAft>
              <a:buClr>
                <a:schemeClr val="tx2"/>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ts val="600"/>
              </a:spcAft>
              <a:buClr>
                <a:schemeClr val="tx2"/>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ts val="600"/>
              </a:spcAft>
              <a:buClr>
                <a:schemeClr val="tx2"/>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ts val="600"/>
              </a:spcAft>
              <a:buClr>
                <a:schemeClr val="tx2"/>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9pPr>
          </a:lstStyle>
          <a:p>
            <a:pPr>
              <a:lnSpc>
                <a:spcPct val="90000"/>
              </a:lnSpc>
            </a:pPr>
            <a:fld id="{BF002F58-8CA8-4F18-8DA1-994E253A3714}" type="slidenum">
              <a:rPr lang="en-US" altLang="en-US" sz="1900"/>
              <a:pPr>
                <a:lnSpc>
                  <a:spcPct val="90000"/>
                </a:lnSpc>
              </a:pPr>
              <a:t>12</a:t>
            </a:fld>
            <a:endParaRPr lang="en-US" altLang="en-US" sz="19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999" name="Rectangle 41991">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87A0FF1-51CC-10A3-C00A-E15D1802DCF3}"/>
              </a:ext>
            </a:extLst>
          </p:cNvPr>
          <p:cNvSpPr>
            <a:spLocks noGrp="1"/>
          </p:cNvSpPr>
          <p:nvPr>
            <p:ph type="title"/>
          </p:nvPr>
        </p:nvSpPr>
        <p:spPr>
          <a:xfrm>
            <a:off x="808638" y="386930"/>
            <a:ext cx="9236700" cy="1188950"/>
          </a:xfrm>
        </p:spPr>
        <p:txBody>
          <a:bodyPr anchor="b">
            <a:normAutofit/>
          </a:bodyPr>
          <a:lstStyle/>
          <a:p>
            <a:r>
              <a:rPr lang="en-US" sz="5400"/>
              <a:t>What conduct is Prohibited?</a:t>
            </a:r>
          </a:p>
        </p:txBody>
      </p:sp>
      <p:grpSp>
        <p:nvGrpSpPr>
          <p:cNvPr id="42000" name="Group 41993">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41995" name="Rectangle 41994">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001" name="Rectangle 41995">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998" name="Rectangle 41997">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987" name="Content Placeholder 2">
            <a:extLst>
              <a:ext uri="{FF2B5EF4-FFF2-40B4-BE49-F238E27FC236}">
                <a16:creationId xmlns:a16="http://schemas.microsoft.com/office/drawing/2014/main" id="{CCC342F4-9996-3B60-D307-EDA6AC97699D}"/>
              </a:ext>
            </a:extLst>
          </p:cNvPr>
          <p:cNvSpPr>
            <a:spLocks noGrp="1"/>
          </p:cNvSpPr>
          <p:nvPr>
            <p:ph idx="1"/>
          </p:nvPr>
        </p:nvSpPr>
        <p:spPr>
          <a:xfrm>
            <a:off x="793660" y="2599509"/>
            <a:ext cx="10143668" cy="3435531"/>
          </a:xfrm>
        </p:spPr>
        <p:txBody>
          <a:bodyPr anchor="ctr">
            <a:normAutofit/>
          </a:bodyPr>
          <a:lstStyle/>
          <a:p>
            <a:r>
              <a:rPr lang="en-US" altLang="en-US" sz="2200"/>
              <a:t>Refusing to sell, rent, or negotiate for housing</a:t>
            </a:r>
          </a:p>
          <a:p>
            <a:r>
              <a:rPr lang="en-US" altLang="en-US" sz="2200"/>
              <a:t>Discriminating in the terms, conditions, or privileges of sale or rental of a dwelling, or in the provision of services or facilities </a:t>
            </a:r>
          </a:p>
          <a:p>
            <a:r>
              <a:rPr lang="en-US" altLang="en-US" sz="2200"/>
              <a:t>Misrepresenting availability </a:t>
            </a:r>
          </a:p>
          <a:p>
            <a:r>
              <a:rPr lang="en-US" altLang="en-US" sz="2200"/>
              <a:t>Statements indicating preference or limitation</a:t>
            </a:r>
          </a:p>
          <a:p>
            <a:r>
              <a:rPr lang="en-US" altLang="en-US" sz="2200"/>
              <a:t>Coerce, intimidate, threaten, or interfere with a person’s right to fair housing</a:t>
            </a:r>
          </a:p>
          <a:p>
            <a:r>
              <a:rPr lang="en-US" altLang="en-US" sz="2200"/>
              <a:t>Harassment</a:t>
            </a:r>
          </a:p>
          <a:p>
            <a:r>
              <a:rPr lang="en-US" altLang="en-US" sz="2200"/>
              <a:t>“Otherwise make unavailable or deny” housing</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922" name="Rectangle 37910">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14" name="Rectangle 2">
            <a:extLst>
              <a:ext uri="{FF2B5EF4-FFF2-40B4-BE49-F238E27FC236}">
                <a16:creationId xmlns:a16="http://schemas.microsoft.com/office/drawing/2014/main" id="{D57BF281-3AA1-D913-4A2A-D235F269E075}"/>
              </a:ext>
            </a:extLst>
          </p:cNvPr>
          <p:cNvSpPr>
            <a:spLocks noGrp="1" noChangeArrowheads="1"/>
          </p:cNvSpPr>
          <p:nvPr>
            <p:ph type="title"/>
          </p:nvPr>
        </p:nvSpPr>
        <p:spPr>
          <a:xfrm>
            <a:off x="589560" y="856180"/>
            <a:ext cx="4560584" cy="1128068"/>
          </a:xfrm>
        </p:spPr>
        <p:txBody>
          <a:bodyPr anchor="ctr">
            <a:normAutofit/>
          </a:bodyPr>
          <a:lstStyle/>
          <a:p>
            <a:r>
              <a:rPr lang="en-US" altLang="en-US" sz="4000"/>
              <a:t>Protected Classes </a:t>
            </a:r>
          </a:p>
        </p:txBody>
      </p:sp>
      <p:grpSp>
        <p:nvGrpSpPr>
          <p:cNvPr id="37923" name="Group 37912">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37924" name="Rectangle 3791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925" name="Rectangle 3791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917" name="Rectangle 37916">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27" name="Rectangle 3">
            <a:extLst>
              <a:ext uri="{FF2B5EF4-FFF2-40B4-BE49-F238E27FC236}">
                <a16:creationId xmlns:a16="http://schemas.microsoft.com/office/drawing/2014/main" id="{FCA919A2-8C37-8123-1087-A15C2E4AA117}"/>
              </a:ext>
            </a:extLst>
          </p:cNvPr>
          <p:cNvSpPr>
            <a:spLocks noGrp="1"/>
          </p:cNvSpPr>
          <p:nvPr>
            <p:ph idx="1"/>
          </p:nvPr>
        </p:nvSpPr>
        <p:spPr>
          <a:xfrm>
            <a:off x="355196" y="2330505"/>
            <a:ext cx="5330613" cy="3979585"/>
          </a:xfrm>
        </p:spPr>
        <p:txBody>
          <a:bodyPr anchor="ctr">
            <a:normAutofit fontScale="77500" lnSpcReduction="20000"/>
          </a:bodyPr>
          <a:lstStyle/>
          <a:p>
            <a:pPr>
              <a:lnSpc>
                <a:spcPct val="120000"/>
              </a:lnSpc>
            </a:pPr>
            <a:r>
              <a:rPr lang="en-US" altLang="en-US"/>
              <a:t>The FHA prohibits discrimination based on: </a:t>
            </a:r>
          </a:p>
          <a:p>
            <a:pPr lvl="1">
              <a:lnSpc>
                <a:spcPct val="120000"/>
              </a:lnSpc>
            </a:pPr>
            <a:r>
              <a:rPr lang="en-US" altLang="en-US" sz="2800"/>
              <a:t>Race</a:t>
            </a:r>
          </a:p>
          <a:p>
            <a:pPr lvl="1">
              <a:lnSpc>
                <a:spcPct val="120000"/>
              </a:lnSpc>
            </a:pPr>
            <a:r>
              <a:rPr lang="en-US" altLang="en-US" sz="2800"/>
              <a:t>Color</a:t>
            </a:r>
          </a:p>
          <a:p>
            <a:pPr lvl="1">
              <a:lnSpc>
                <a:spcPct val="120000"/>
              </a:lnSpc>
            </a:pPr>
            <a:r>
              <a:rPr lang="en-US" altLang="en-US" sz="2800"/>
              <a:t>National origin</a:t>
            </a:r>
          </a:p>
          <a:p>
            <a:pPr lvl="1">
              <a:lnSpc>
                <a:spcPct val="120000"/>
              </a:lnSpc>
            </a:pPr>
            <a:r>
              <a:rPr lang="en-US" altLang="en-US" sz="2800"/>
              <a:t>Religion</a:t>
            </a:r>
          </a:p>
          <a:p>
            <a:pPr lvl="1">
              <a:lnSpc>
                <a:spcPct val="120000"/>
              </a:lnSpc>
            </a:pPr>
            <a:r>
              <a:rPr lang="en-US" altLang="en-US" sz="2800"/>
              <a:t>Sex (includes sexual orientation &amp; gender identity)</a:t>
            </a:r>
          </a:p>
          <a:p>
            <a:pPr lvl="1">
              <a:lnSpc>
                <a:spcPct val="120000"/>
              </a:lnSpc>
            </a:pPr>
            <a:r>
              <a:rPr lang="en-US" altLang="en-US" sz="2800"/>
              <a:t>Familial status (families with  kids)</a:t>
            </a:r>
          </a:p>
          <a:p>
            <a:pPr lvl="1">
              <a:lnSpc>
                <a:spcPct val="120000"/>
              </a:lnSpc>
            </a:pPr>
            <a:r>
              <a:rPr lang="en-US" altLang="en-US" sz="2800"/>
              <a:t>Handicap (disability)</a:t>
            </a:r>
          </a:p>
          <a:p>
            <a:pPr lvl="1">
              <a:lnSpc>
                <a:spcPct val="120000"/>
              </a:lnSpc>
            </a:pPr>
            <a:r>
              <a:rPr lang="en-US" altLang="en-US" sz="2800"/>
              <a:t>Affordable housing (NC)</a:t>
            </a:r>
          </a:p>
        </p:txBody>
      </p:sp>
      <p:sp>
        <p:nvSpPr>
          <p:cNvPr id="37919" name="Rectangle 37918">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921" name="Rectangle 37920">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893" name="Picture 1">
            <a:extLst>
              <a:ext uri="{FF2B5EF4-FFF2-40B4-BE49-F238E27FC236}">
                <a16:creationId xmlns:a16="http://schemas.microsoft.com/office/drawing/2014/main" id="{ACFE5595-EEA9-A537-D55F-68EA3892643F}"/>
              </a:ext>
            </a:extLst>
          </p:cNvPr>
          <p:cNvPicPr>
            <a:picLocks noChangeAspect="1"/>
          </p:cNvPicPr>
          <p:nvPr/>
        </p:nvPicPr>
        <p:blipFill rotWithShape="1">
          <a:blip r:embed="rId3">
            <a:extLst>
              <a:ext uri="{28A0092B-C50C-407E-A947-70E740481C1C}">
                <a14:useLocalDpi xmlns:a14="http://schemas.microsoft.com/office/drawing/2010/main" val="0"/>
              </a:ext>
            </a:extLst>
          </a:blip>
          <a:srcRect t="5695" r="-2" b="26446"/>
          <a:stretch/>
        </p:blipFill>
        <p:spPr bwMode="auto">
          <a:xfrm>
            <a:off x="5977788" y="799352"/>
            <a:ext cx="5425410" cy="525929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2" name="Slide Number Placeholder 4">
            <a:extLst>
              <a:ext uri="{FF2B5EF4-FFF2-40B4-BE49-F238E27FC236}">
                <a16:creationId xmlns:a16="http://schemas.microsoft.com/office/drawing/2014/main" id="{C653B5D1-F6AD-87E8-5091-4562C1C1EF78}"/>
              </a:ext>
            </a:extLst>
          </p:cNvPr>
          <p:cNvSpPr>
            <a:spLocks noGrp="1" noChangeArrowheads="1"/>
          </p:cNvSpPr>
          <p:nvPr>
            <p:ph type="sldNum" sz="quarter" idx="12"/>
          </p:nvPr>
        </p:nvSpPr>
        <p:spPr>
          <a:xfrm>
            <a:off x="9385070" y="6492240"/>
            <a:ext cx="1055716" cy="365125"/>
          </a:xfrm>
        </p:spPr>
        <p:txBody>
          <a:bodyPr>
            <a:normAutofit/>
          </a:bodyPr>
          <a:lstStyle>
            <a:lvl1pPr>
              <a:spcAft>
                <a:spcPts val="600"/>
              </a:spcAft>
              <a:buFont typeface="Arial" panose="020B0604020202020204" pitchFamily="34" charset="0"/>
              <a:defRPr sz="2000" b="1">
                <a:solidFill>
                  <a:schemeClr val="tx1"/>
                </a:solidFill>
                <a:latin typeface="Arial" panose="020B0604020202020204" pitchFamily="34" charset="0"/>
                <a:ea typeface="MS PGothic" panose="020B0600070205080204" pitchFamily="34" charset="-128"/>
              </a:defRPr>
            </a:lvl1pPr>
            <a:lvl2pPr marL="742950" indent="-285750">
              <a:spcAft>
                <a:spcPts val="600"/>
              </a:spcAft>
              <a:buClr>
                <a:schemeClr val="tx2"/>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2pPr>
            <a:lvl3pPr marL="1143000" indent="-228600">
              <a:spcAft>
                <a:spcPts val="600"/>
              </a:spcAft>
              <a:buClr>
                <a:schemeClr val="tx2"/>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3pPr>
            <a:lvl4pPr marL="1600200" indent="-228600">
              <a:spcAft>
                <a:spcPts val="600"/>
              </a:spcAft>
              <a:buClr>
                <a:schemeClr val="tx2"/>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4pPr>
            <a:lvl5pPr marL="2057400" indent="-228600">
              <a:spcAft>
                <a:spcPts val="600"/>
              </a:spcAft>
              <a:buClr>
                <a:schemeClr val="tx2"/>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ts val="600"/>
              </a:spcAft>
              <a:buClr>
                <a:schemeClr val="tx2"/>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ts val="600"/>
              </a:spcAft>
              <a:buClr>
                <a:schemeClr val="tx2"/>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ts val="600"/>
              </a:spcAft>
              <a:buClr>
                <a:schemeClr val="tx2"/>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ts val="600"/>
              </a:spcAft>
              <a:buClr>
                <a:schemeClr val="tx2"/>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9pPr>
          </a:lstStyle>
          <a:p>
            <a:pPr>
              <a:lnSpc>
                <a:spcPct val="90000"/>
              </a:lnSpc>
            </a:pPr>
            <a:fld id="{F5C65A6F-0902-434E-AC43-79A94765EF17}" type="slidenum">
              <a:rPr lang="en-US" altLang="en-US" sz="1900"/>
              <a:pPr>
                <a:lnSpc>
                  <a:spcPct val="90000"/>
                </a:lnSpc>
              </a:pPr>
              <a:t>14</a:t>
            </a:fld>
            <a:endParaRPr lang="en-US" altLang="en-US" sz="19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9">
            <a:extLst>
              <a:ext uri="{FF2B5EF4-FFF2-40B4-BE49-F238E27FC236}">
                <a16:creationId xmlns:a16="http://schemas.microsoft.com/office/drawing/2014/main" id="{4E1BEB12-92AF-4445-98AD-4C7756E7C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1">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2" name="Oval 15">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9800" y="2099696"/>
            <a:ext cx="1942241"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8" name="Arc 17">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1613162" y="1492572"/>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A424463B-FFCC-2D10-DFA6-C3506D48AEAE}"/>
              </a:ext>
            </a:extLst>
          </p:cNvPr>
          <p:cNvSpPr>
            <a:spLocks noGrp="1"/>
          </p:cNvSpPr>
          <p:nvPr>
            <p:ph type="title"/>
          </p:nvPr>
        </p:nvSpPr>
        <p:spPr>
          <a:xfrm>
            <a:off x="4038600" y="1939159"/>
            <a:ext cx="7644627" cy="2751086"/>
          </a:xfrm>
        </p:spPr>
        <p:txBody>
          <a:bodyPr vert="horz" lIns="91440" tIns="45720" rIns="91440" bIns="45720" rtlCol="0" anchor="b">
            <a:normAutofit/>
          </a:bodyPr>
          <a:lstStyle/>
          <a:p>
            <a:pPr algn="r"/>
            <a:r>
              <a:rPr lang="en-US" kern="1200">
                <a:solidFill>
                  <a:schemeClr val="tx1"/>
                </a:solidFill>
                <a:latin typeface="+mj-lt"/>
                <a:ea typeface="+mj-ea"/>
                <a:cs typeface="+mj-cs"/>
              </a:rPr>
              <a:t>Affordable Housing as a  </a:t>
            </a:r>
            <a:br>
              <a:rPr lang="en-US" kern="1200">
                <a:solidFill>
                  <a:schemeClr val="tx1"/>
                </a:solidFill>
                <a:latin typeface="+mj-lt"/>
                <a:ea typeface="+mj-ea"/>
                <a:cs typeface="+mj-cs"/>
              </a:rPr>
            </a:br>
            <a:r>
              <a:rPr lang="en-US" kern="1200">
                <a:solidFill>
                  <a:schemeClr val="tx1"/>
                </a:solidFill>
                <a:latin typeface="+mj-lt"/>
                <a:ea typeface="+mj-ea"/>
                <a:cs typeface="+mj-cs"/>
              </a:rPr>
              <a:t>Protected Class</a:t>
            </a:r>
          </a:p>
        </p:txBody>
      </p:sp>
      <p:sp>
        <p:nvSpPr>
          <p:cNvPr id="5" name="Text Placeholder 4">
            <a:extLst>
              <a:ext uri="{FF2B5EF4-FFF2-40B4-BE49-F238E27FC236}">
                <a16:creationId xmlns:a16="http://schemas.microsoft.com/office/drawing/2014/main" id="{37C7ADF9-90C0-09FB-FF69-CBF92422EB21}"/>
              </a:ext>
            </a:extLst>
          </p:cNvPr>
          <p:cNvSpPr>
            <a:spLocks noGrp="1"/>
          </p:cNvSpPr>
          <p:nvPr>
            <p:ph type="body" idx="1"/>
          </p:nvPr>
        </p:nvSpPr>
        <p:spPr>
          <a:xfrm>
            <a:off x="4038600" y="4782320"/>
            <a:ext cx="7644627" cy="1329443"/>
          </a:xfrm>
        </p:spPr>
        <p:txBody>
          <a:bodyPr vert="horz" lIns="91440" tIns="45720" rIns="91440" bIns="45720" rtlCol="0">
            <a:normAutofit/>
          </a:bodyPr>
          <a:lstStyle/>
          <a:p>
            <a:pPr algn="r"/>
            <a:endParaRPr lang="en-US" sz="2400" kern="1200">
              <a:solidFill>
                <a:schemeClr val="tx1"/>
              </a:solidFill>
              <a:latin typeface="+mn-lt"/>
              <a:ea typeface="+mn-ea"/>
              <a:cs typeface="+mn-cs"/>
            </a:endParaRPr>
          </a:p>
        </p:txBody>
      </p:sp>
    </p:spTree>
    <p:extLst>
      <p:ext uri="{BB962C8B-B14F-4D97-AF65-F5344CB8AC3E}">
        <p14:creationId xmlns:p14="http://schemas.microsoft.com/office/powerpoint/2010/main" val="15262296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6328" name="Rectangle 5632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330" name="Freeform: Shape 5632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38" name="Title 1">
            <a:extLst>
              <a:ext uri="{FF2B5EF4-FFF2-40B4-BE49-F238E27FC236}">
                <a16:creationId xmlns:a16="http://schemas.microsoft.com/office/drawing/2014/main" id="{E07DB7C1-4F2C-5C54-36C7-B2B1D3672FF1}"/>
              </a:ext>
            </a:extLst>
          </p:cNvPr>
          <p:cNvSpPr>
            <a:spLocks noGrp="1"/>
          </p:cNvSpPr>
          <p:nvPr>
            <p:ph type="title"/>
          </p:nvPr>
        </p:nvSpPr>
        <p:spPr>
          <a:xfrm>
            <a:off x="686834" y="1153572"/>
            <a:ext cx="3200400" cy="4461163"/>
          </a:xfrm>
        </p:spPr>
        <p:txBody>
          <a:bodyPr>
            <a:normAutofit/>
          </a:bodyPr>
          <a:lstStyle/>
          <a:p>
            <a:r>
              <a:rPr lang="en-US" altLang="en-US">
                <a:solidFill>
                  <a:srgbClr val="FFFFFF"/>
                </a:solidFill>
              </a:rPr>
              <a:t>Affordable Housing as a Protected Class for Land-Use Decisions (</a:t>
            </a:r>
            <a:r>
              <a:rPr lang="en-US" altLang="en-US" b="1">
                <a:solidFill>
                  <a:srgbClr val="FFFFFF"/>
                </a:solidFill>
              </a:rPr>
              <a:t>NCFHA</a:t>
            </a:r>
            <a:r>
              <a:rPr lang="en-US" altLang="en-US">
                <a:solidFill>
                  <a:srgbClr val="FFFFFF"/>
                </a:solidFill>
              </a:rPr>
              <a:t>)</a:t>
            </a:r>
          </a:p>
        </p:txBody>
      </p:sp>
      <p:sp>
        <p:nvSpPr>
          <p:cNvPr id="56332" name="Arc 5633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323" name="Content Placeholder 2">
            <a:extLst>
              <a:ext uri="{FF2B5EF4-FFF2-40B4-BE49-F238E27FC236}">
                <a16:creationId xmlns:a16="http://schemas.microsoft.com/office/drawing/2014/main" id="{830CDA18-D39A-99CC-B4C9-6EAECC6494B9}"/>
              </a:ext>
            </a:extLst>
          </p:cNvPr>
          <p:cNvSpPr>
            <a:spLocks noGrp="1"/>
          </p:cNvSpPr>
          <p:nvPr>
            <p:ph idx="1"/>
          </p:nvPr>
        </p:nvSpPr>
        <p:spPr>
          <a:xfrm>
            <a:off x="4447308" y="591344"/>
            <a:ext cx="6906491" cy="5585619"/>
          </a:xfrm>
        </p:spPr>
        <p:txBody>
          <a:bodyPr anchor="ctr">
            <a:normAutofit/>
          </a:bodyPr>
          <a:lstStyle/>
          <a:p>
            <a:pPr marL="0" indent="0">
              <a:lnSpc>
                <a:spcPts val="4500"/>
              </a:lnSpc>
              <a:buNone/>
            </a:pPr>
            <a:r>
              <a:rPr lang="en-US" altLang="en-US"/>
              <a:t>NCGS§ 41A-4(g): ʺIt is an </a:t>
            </a:r>
            <a:r>
              <a:rPr lang="en-US" altLang="en-US" u="sng"/>
              <a:t>unlawful discriminatory housing practice</a:t>
            </a:r>
            <a:r>
              <a:rPr lang="en-US" altLang="en-US"/>
              <a:t> to </a:t>
            </a:r>
            <a:r>
              <a:rPr lang="en-US" altLang="en-US" u="sng"/>
              <a:t>discriminate in land-use decisions</a:t>
            </a:r>
            <a:r>
              <a:rPr lang="en-US" altLang="en-US"/>
              <a:t> or in the </a:t>
            </a:r>
            <a:r>
              <a:rPr lang="en-US" altLang="en-US" u="sng"/>
              <a:t>permitting of development</a:t>
            </a:r>
            <a:r>
              <a:rPr lang="en-US" altLang="en-US"/>
              <a:t> based on…the fact that a development or proposed development </a:t>
            </a:r>
            <a:r>
              <a:rPr lang="en-US" altLang="en-US" u="sng"/>
              <a:t>contains affordable housing units for families or individuals with incomes below eighty percent (80%) of area median income</a:t>
            </a:r>
            <a:r>
              <a:rPr lang="en-US" altLang="en-US"/>
              <a:t>.” </a:t>
            </a:r>
          </a:p>
        </p:txBody>
      </p:sp>
    </p:spTree>
    <p:extLst>
      <p:ext uri="{BB962C8B-B14F-4D97-AF65-F5344CB8AC3E}">
        <p14:creationId xmlns:p14="http://schemas.microsoft.com/office/powerpoint/2010/main" val="35239778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56884F3-0BE0-1880-6F23-20FC59392FB8}"/>
              </a:ext>
            </a:extLst>
          </p:cNvPr>
          <p:cNvSpPr>
            <a:spLocks noGrp="1"/>
          </p:cNvSpPr>
          <p:nvPr>
            <p:ph type="title"/>
          </p:nvPr>
        </p:nvSpPr>
        <p:spPr>
          <a:xfrm>
            <a:off x="686834" y="1153572"/>
            <a:ext cx="3200400" cy="4461163"/>
          </a:xfrm>
        </p:spPr>
        <p:txBody>
          <a:bodyPr>
            <a:normAutofit/>
          </a:bodyPr>
          <a:lstStyle/>
          <a:p>
            <a:r>
              <a:rPr lang="en-US" altLang="en-US" sz="3700">
                <a:solidFill>
                  <a:srgbClr val="FFFFFF"/>
                </a:solidFill>
              </a:rPr>
              <a:t>Affordable Housing as a Protected Class (NCFHA):</a:t>
            </a:r>
            <a:br>
              <a:rPr lang="en-US" altLang="en-US" sz="3700">
                <a:solidFill>
                  <a:srgbClr val="FFFFFF"/>
                </a:solidFill>
              </a:rPr>
            </a:br>
            <a:br>
              <a:rPr lang="en-US" altLang="en-US" sz="3700">
                <a:solidFill>
                  <a:srgbClr val="FFFFFF"/>
                </a:solidFill>
              </a:rPr>
            </a:br>
            <a:r>
              <a:rPr lang="en-US" altLang="en-US" sz="3700">
                <a:solidFill>
                  <a:srgbClr val="FFFFFF"/>
                </a:solidFill>
              </a:rPr>
              <a:t>What It Means</a:t>
            </a:r>
            <a:endParaRPr lang="en-US" sz="3700">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538A28E-5BFB-29C5-D7BD-73212DB3D402}"/>
              </a:ext>
            </a:extLst>
          </p:cNvPr>
          <p:cNvSpPr>
            <a:spLocks noGrp="1"/>
          </p:cNvSpPr>
          <p:nvPr>
            <p:ph idx="1"/>
          </p:nvPr>
        </p:nvSpPr>
        <p:spPr>
          <a:xfrm>
            <a:off x="4447308" y="591344"/>
            <a:ext cx="6906491" cy="5585619"/>
          </a:xfrm>
        </p:spPr>
        <p:txBody>
          <a:bodyPr anchor="ctr">
            <a:normAutofit/>
          </a:bodyPr>
          <a:lstStyle/>
          <a:p>
            <a:pPr>
              <a:lnSpc>
                <a:spcPct val="100000"/>
              </a:lnSpc>
            </a:pPr>
            <a:r>
              <a:rPr lang="en-US" altLang="en-US"/>
              <a:t>“It is not a violation of this Chapter if land-use decisions or permitting of development is based on considerations of limiting high concentrations of affordable housing.”</a:t>
            </a:r>
          </a:p>
          <a:p>
            <a:pPr>
              <a:lnSpc>
                <a:spcPct val="100000"/>
              </a:lnSpc>
            </a:pPr>
            <a:endParaRPr lang="en-US" altLang="en-US"/>
          </a:p>
          <a:p>
            <a:pPr>
              <a:lnSpc>
                <a:spcPct val="100000"/>
              </a:lnSpc>
            </a:pPr>
            <a:r>
              <a:rPr lang="en-US" altLang="en-US"/>
              <a:t>Allows land-use planners to limit “high concentrations” of affordable housing.</a:t>
            </a:r>
          </a:p>
          <a:p>
            <a:pPr lvl="1">
              <a:lnSpc>
                <a:spcPct val="100000"/>
              </a:lnSpc>
            </a:pPr>
            <a:r>
              <a:rPr lang="en-US" altLang="en-US"/>
              <a:t>No definition of “high concentrations.” </a:t>
            </a:r>
          </a:p>
          <a:p>
            <a:pPr lvl="1">
              <a:lnSpc>
                <a:spcPct val="100000"/>
              </a:lnSpc>
            </a:pPr>
            <a:r>
              <a:rPr lang="en-US" altLang="en-US"/>
              <a:t>HUD data for Fair Housing Assessments in 2015 AFFH Rule included numbers on racially concentrated areas of poverty </a:t>
            </a:r>
          </a:p>
        </p:txBody>
      </p:sp>
    </p:spTree>
    <p:extLst>
      <p:ext uri="{BB962C8B-B14F-4D97-AF65-F5344CB8AC3E}">
        <p14:creationId xmlns:p14="http://schemas.microsoft.com/office/powerpoint/2010/main" val="34477547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8387" name="Rectangle 58375">
            <a:extLst>
              <a:ext uri="{FF2B5EF4-FFF2-40B4-BE49-F238E27FC236}">
                <a16:creationId xmlns:a16="http://schemas.microsoft.com/office/drawing/2014/main" id="{4E1BEB12-92AF-4445-98AD-4C7756E7C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388" name="Rectangle 58377">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8389"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8390" name="Oval 58381">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9800" y="2099696"/>
            <a:ext cx="1942241"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8391" name="Arc 58383">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1613162" y="1492572"/>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0962" name="Title 1">
            <a:extLst>
              <a:ext uri="{FF2B5EF4-FFF2-40B4-BE49-F238E27FC236}">
                <a16:creationId xmlns:a16="http://schemas.microsoft.com/office/drawing/2014/main" id="{1B1DD312-F76F-FD4A-A23B-C13F1823D370}"/>
              </a:ext>
            </a:extLst>
          </p:cNvPr>
          <p:cNvSpPr>
            <a:spLocks noGrp="1"/>
          </p:cNvSpPr>
          <p:nvPr>
            <p:ph type="title"/>
          </p:nvPr>
        </p:nvSpPr>
        <p:spPr>
          <a:xfrm>
            <a:off x="4038600" y="1939159"/>
            <a:ext cx="7644627" cy="2751086"/>
          </a:xfrm>
        </p:spPr>
        <p:txBody>
          <a:bodyPr vert="horz" lIns="91440" tIns="45720" rIns="91440" bIns="45720" rtlCol="0" anchor="b">
            <a:normAutofit/>
          </a:bodyPr>
          <a:lstStyle/>
          <a:p>
            <a:pPr algn="r"/>
            <a:r>
              <a:rPr lang="en-US" altLang="en-US" sz="4700" kern="1200">
                <a:solidFill>
                  <a:schemeClr val="tx1"/>
                </a:solidFill>
                <a:latin typeface="+mj-lt"/>
                <a:ea typeface="+mj-ea"/>
                <a:cs typeface="+mj-cs"/>
              </a:rPr>
              <a:t>Affordable Housing as a Protected Class (NCFHA):</a:t>
            </a:r>
            <a:br>
              <a:rPr lang="en-US" altLang="en-US" sz="4700" kern="1200">
                <a:solidFill>
                  <a:schemeClr val="tx1"/>
                </a:solidFill>
                <a:latin typeface="+mj-lt"/>
                <a:ea typeface="+mj-ea"/>
                <a:cs typeface="+mj-cs"/>
              </a:rPr>
            </a:br>
            <a:br>
              <a:rPr lang="en-US" altLang="en-US" sz="4700" kern="1200">
                <a:solidFill>
                  <a:schemeClr val="tx1"/>
                </a:solidFill>
                <a:latin typeface="+mj-lt"/>
                <a:ea typeface="+mj-ea"/>
                <a:cs typeface="+mj-cs"/>
              </a:rPr>
            </a:br>
            <a:r>
              <a:rPr lang="en-US" altLang="en-US" sz="4700" i="1" kern="1200">
                <a:solidFill>
                  <a:schemeClr val="tx1"/>
                </a:solidFill>
                <a:latin typeface="+mj-lt"/>
                <a:ea typeface="+mj-ea"/>
                <a:cs typeface="+mj-cs"/>
              </a:rPr>
              <a:t>In Practice</a:t>
            </a:r>
          </a:p>
        </p:txBody>
      </p:sp>
      <p:sp>
        <p:nvSpPr>
          <p:cNvPr id="58371" name="Content Placeholder 2">
            <a:extLst>
              <a:ext uri="{FF2B5EF4-FFF2-40B4-BE49-F238E27FC236}">
                <a16:creationId xmlns:a16="http://schemas.microsoft.com/office/drawing/2014/main" id="{D7A841E1-9621-3836-2227-45CB2D3B8CEC}"/>
              </a:ext>
            </a:extLst>
          </p:cNvPr>
          <p:cNvSpPr>
            <a:spLocks noGrp="1"/>
          </p:cNvSpPr>
          <p:nvPr>
            <p:ph type="body" idx="1"/>
          </p:nvPr>
        </p:nvSpPr>
        <p:spPr>
          <a:xfrm>
            <a:off x="4038600" y="4782320"/>
            <a:ext cx="7644627" cy="1329443"/>
          </a:xfrm>
        </p:spPr>
        <p:txBody>
          <a:bodyPr vert="horz" lIns="91440" tIns="45720" rIns="91440" bIns="45720" rtlCol="0">
            <a:normAutofit/>
          </a:bodyPr>
          <a:lstStyle/>
          <a:p>
            <a:pPr marL="0" lvl="1" algn="r">
              <a:spcBef>
                <a:spcPts val="1000"/>
              </a:spcBef>
            </a:pPr>
            <a:r>
              <a:rPr lang="en-US" altLang="en-US" sz="2400" kern="1200">
                <a:solidFill>
                  <a:schemeClr val="tx1"/>
                </a:solidFill>
                <a:latin typeface="+mn-lt"/>
                <a:ea typeface="+mn-ea"/>
                <a:cs typeface="+mn-cs"/>
              </a:rPr>
              <a:t>Pinehurst (2014) and Clemmons (2019) cases</a:t>
            </a:r>
          </a:p>
        </p:txBody>
      </p:sp>
    </p:spTree>
    <p:extLst>
      <p:ext uri="{BB962C8B-B14F-4D97-AF65-F5344CB8AC3E}">
        <p14:creationId xmlns:p14="http://schemas.microsoft.com/office/powerpoint/2010/main" val="40889888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34F1179-B481-4F9E-BCA3-AFB972070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0F33A86-9B59-355E-B059-08123B944AA6}"/>
              </a:ext>
            </a:extLst>
          </p:cNvPr>
          <p:cNvSpPr>
            <a:spLocks noGrp="1"/>
          </p:cNvSpPr>
          <p:nvPr>
            <p:ph type="title"/>
          </p:nvPr>
        </p:nvSpPr>
        <p:spPr>
          <a:xfrm>
            <a:off x="1285241" y="1008993"/>
            <a:ext cx="9231410" cy="3542045"/>
          </a:xfrm>
        </p:spPr>
        <p:txBody>
          <a:bodyPr vert="horz" lIns="91440" tIns="45720" rIns="91440" bIns="45720" rtlCol="0" anchor="b">
            <a:normAutofit fontScale="90000"/>
          </a:bodyPr>
          <a:lstStyle/>
          <a:p>
            <a:r>
              <a:rPr lang="en-US" sz="11500" kern="1200">
                <a:solidFill>
                  <a:schemeClr val="tx1"/>
                </a:solidFill>
                <a:latin typeface="+mj-lt"/>
                <a:ea typeface="+mj-ea"/>
                <a:cs typeface="+mj-cs"/>
              </a:rPr>
              <a:t>Discriminatory Effects Standard</a:t>
            </a:r>
          </a:p>
        </p:txBody>
      </p:sp>
      <p:sp>
        <p:nvSpPr>
          <p:cNvPr id="3" name="Text Placeholder 2">
            <a:extLst>
              <a:ext uri="{FF2B5EF4-FFF2-40B4-BE49-F238E27FC236}">
                <a16:creationId xmlns:a16="http://schemas.microsoft.com/office/drawing/2014/main" id="{2C1EF95B-A338-C325-064D-3C50E0425A5D}"/>
              </a:ext>
            </a:extLst>
          </p:cNvPr>
          <p:cNvSpPr>
            <a:spLocks noGrp="1"/>
          </p:cNvSpPr>
          <p:nvPr>
            <p:ph type="body" idx="1"/>
          </p:nvPr>
        </p:nvSpPr>
        <p:spPr>
          <a:xfrm>
            <a:off x="1285241" y="4582814"/>
            <a:ext cx="7132335" cy="1312657"/>
          </a:xfrm>
        </p:spPr>
        <p:txBody>
          <a:bodyPr vert="horz" lIns="91440" tIns="45720" rIns="91440" bIns="45720" rtlCol="0" anchor="t">
            <a:normAutofit/>
          </a:bodyPr>
          <a:lstStyle/>
          <a:p>
            <a:r>
              <a:rPr lang="en-US" sz="2400" kern="1200">
                <a:solidFill>
                  <a:schemeClr val="tx1"/>
                </a:solidFill>
                <a:latin typeface="+mn-lt"/>
                <a:ea typeface="+mn-ea"/>
                <a:cs typeface="+mn-cs"/>
              </a:rPr>
              <a:t>In 2023, HUD issued a Final Rule Restoring HUD’s 2013 Discriminatory Effects Standard</a:t>
            </a:r>
          </a:p>
        </p:txBody>
      </p:sp>
    </p:spTree>
    <p:extLst>
      <p:ext uri="{BB962C8B-B14F-4D97-AF65-F5344CB8AC3E}">
        <p14:creationId xmlns:p14="http://schemas.microsoft.com/office/powerpoint/2010/main" val="19230492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5">
            <a:extLst>
              <a:ext uri="{FF2B5EF4-FFF2-40B4-BE49-F238E27FC236}">
                <a16:creationId xmlns:a16="http://schemas.microsoft.com/office/drawing/2014/main" id="{2CA7084D-D7E7-CA9A-CDCA-CEE1640F17EA}"/>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2971800" y="95250"/>
            <a:ext cx="6248400" cy="6229350"/>
          </a:xfrm>
          <a:prstGeom prst="rect">
            <a:avLst/>
          </a:prstGeom>
          <a:noFill/>
          <a:ln>
            <a:noFill/>
          </a:ln>
          <a:extLst>
            <a:ext uri="{909E8E84-426E-40DD-AFC4-6F175D3DCCD1}">
              <a14:hiddenFill xmlns:a14="http://schemas.microsoft.com/office/drawing/2010/main">
                <a:solidFill>
                  <a:srgbClr val="FFFFFF">
                    <a:alpha val="20000"/>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Rectangle 3">
            <a:extLst>
              <a:ext uri="{FF2B5EF4-FFF2-40B4-BE49-F238E27FC236}">
                <a16:creationId xmlns:a16="http://schemas.microsoft.com/office/drawing/2014/main" id="{FFF2A233-6983-26EB-0C4D-855545A00AA6}"/>
              </a:ext>
            </a:extLst>
          </p:cNvPr>
          <p:cNvSpPr>
            <a:spLocks noGrp="1"/>
          </p:cNvSpPr>
          <p:nvPr>
            <p:ph idx="1"/>
          </p:nvPr>
        </p:nvSpPr>
        <p:spPr>
          <a:xfrm>
            <a:off x="1524000" y="1143001"/>
            <a:ext cx="8991600" cy="4373563"/>
          </a:xfrm>
        </p:spPr>
        <p:txBody>
          <a:bodyPr/>
          <a:lstStyle/>
          <a:p>
            <a:pPr marL="0" indent="0" algn="ctr">
              <a:lnSpc>
                <a:spcPct val="80000"/>
              </a:lnSpc>
              <a:spcBef>
                <a:spcPct val="0"/>
              </a:spcBef>
              <a:buNone/>
            </a:pPr>
            <a:r>
              <a:rPr lang="en-US" altLang="en-US" sz="2200" i="1">
                <a:cs typeface="Times New Roman" panose="02020603050405020304" pitchFamily="18" charset="0"/>
              </a:rPr>
              <a:t>The work that provided the basis for this publication was supported in part by funding under a grant with the U.S. Department of Housing and Urban Development. The substance and finding of the work are dedicated to the public. The author and publisher are solely responsible for the accuracy of the statements and interpretations contained in this publication. Such interpretations do not necessarily reflect the views of the Federal Government.</a:t>
            </a:r>
          </a:p>
          <a:p>
            <a:pPr marL="0" indent="0" algn="ctr">
              <a:lnSpc>
                <a:spcPct val="80000"/>
              </a:lnSpc>
              <a:spcBef>
                <a:spcPct val="0"/>
              </a:spcBef>
              <a:buNone/>
            </a:pPr>
            <a:endParaRPr lang="en-US" altLang="en-US" sz="2200" i="1">
              <a:cs typeface="Times New Roman" panose="02020603050405020304" pitchFamily="18" charset="0"/>
            </a:endParaRPr>
          </a:p>
          <a:p>
            <a:pPr marL="0" indent="0" algn="ctr">
              <a:lnSpc>
                <a:spcPct val="80000"/>
              </a:lnSpc>
              <a:spcBef>
                <a:spcPct val="0"/>
              </a:spcBef>
              <a:buNone/>
            </a:pPr>
            <a:endParaRPr lang="en-US" altLang="en-US" sz="2200" i="1">
              <a:cs typeface="Times New Roman" panose="02020603050405020304" pitchFamily="18" charset="0"/>
            </a:endParaRPr>
          </a:p>
          <a:p>
            <a:pPr marL="0" indent="0" algn="ctr">
              <a:lnSpc>
                <a:spcPct val="80000"/>
              </a:lnSpc>
              <a:spcBef>
                <a:spcPct val="0"/>
              </a:spcBef>
              <a:buNone/>
            </a:pPr>
            <a:r>
              <a:rPr lang="en-US" altLang="en-US" sz="2200" i="1">
                <a:cs typeface="Times New Roman" panose="02020603050405020304" pitchFamily="18" charset="0"/>
              </a:rPr>
              <a:t>	The material in this presentation is for information and educational purposes only and does not constitute legal advice.</a:t>
            </a:r>
          </a:p>
        </p:txBody>
      </p:sp>
      <p:sp>
        <p:nvSpPr>
          <p:cNvPr id="16388" name="Slide Number Placeholder 5">
            <a:extLst>
              <a:ext uri="{FF2B5EF4-FFF2-40B4-BE49-F238E27FC236}">
                <a16:creationId xmlns:a16="http://schemas.microsoft.com/office/drawing/2014/main" id="{327F4B69-D882-E2C9-4B3A-3BEF576AC70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Aft>
                <a:spcPts val="600"/>
              </a:spcAft>
              <a:buFont typeface="Arial" panose="020B0604020202020204" pitchFamily="34" charset="0"/>
              <a:defRPr sz="2000" b="1">
                <a:solidFill>
                  <a:schemeClr val="tx1"/>
                </a:solidFill>
                <a:latin typeface="Arial" panose="020B0604020202020204" pitchFamily="34" charset="0"/>
                <a:ea typeface="MS PGothic" panose="020B0600070205080204" pitchFamily="34" charset="-128"/>
              </a:defRPr>
            </a:lvl1pPr>
            <a:lvl2pPr marL="37931725" indent="-37474525">
              <a:spcAft>
                <a:spcPts val="600"/>
              </a:spcAft>
              <a:buClr>
                <a:schemeClr val="tx2"/>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2pPr>
            <a:lvl3pPr marL="1143000" indent="-228600">
              <a:spcAft>
                <a:spcPts val="600"/>
              </a:spcAft>
              <a:buClr>
                <a:schemeClr val="tx2"/>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3pPr>
            <a:lvl4pPr marL="1600200" indent="-228600">
              <a:spcAft>
                <a:spcPts val="600"/>
              </a:spcAft>
              <a:buClr>
                <a:schemeClr val="tx2"/>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4pPr>
            <a:lvl5pPr marL="2057400" indent="-228600">
              <a:spcAft>
                <a:spcPts val="600"/>
              </a:spcAft>
              <a:buClr>
                <a:schemeClr val="tx2"/>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ts val="600"/>
              </a:spcAft>
              <a:buClr>
                <a:schemeClr val="tx2"/>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ts val="600"/>
              </a:spcAft>
              <a:buClr>
                <a:schemeClr val="tx2"/>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ts val="600"/>
              </a:spcAft>
              <a:buClr>
                <a:schemeClr val="tx2"/>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ts val="600"/>
              </a:spcAft>
              <a:buClr>
                <a:schemeClr val="tx2"/>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9pPr>
          </a:lstStyle>
          <a:p>
            <a:pPr>
              <a:spcAft>
                <a:spcPct val="0"/>
              </a:spcAft>
              <a:buFontTx/>
              <a:buNone/>
            </a:pPr>
            <a:fld id="{005F981D-45ED-431B-85C6-1F79ED3EC3B5}" type="slidenum">
              <a:rPr lang="en-US" altLang="en-US" sz="1200" b="0">
                <a:latin typeface="Tahoma" panose="020B0604030504040204" pitchFamily="34" charset="0"/>
                <a:cs typeface="Tahoma" panose="020B0604030504040204" pitchFamily="34" charset="0"/>
              </a:rPr>
              <a:pPr>
                <a:spcAft>
                  <a:spcPct val="0"/>
                </a:spcAft>
                <a:buFontTx/>
                <a:buNone/>
              </a:pPr>
              <a:t>2</a:t>
            </a:fld>
            <a:endParaRPr lang="en-US" altLang="en-US" sz="1200" b="0">
              <a:latin typeface="Tahoma" panose="020B0604030504040204" pitchFamily="34" charset="0"/>
              <a:cs typeface="Tahoma" panose="020B060403050404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21">
            <a:extLst>
              <a:ext uri="{FF2B5EF4-FFF2-40B4-BE49-F238E27FC236}">
                <a16:creationId xmlns:a16="http://schemas.microsoft.com/office/drawing/2014/main" id="{1574D71B-7917-4BD7-887C-1D652DB0DF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58841" y="679731"/>
            <a:ext cx="3951414" cy="2749270"/>
          </a:xfrm>
        </p:spPr>
        <p:txBody>
          <a:bodyPr vert="horz" lIns="91440" tIns="45720" rIns="91440" bIns="45720" rtlCol="0" anchor="b">
            <a:normAutofit/>
          </a:bodyPr>
          <a:lstStyle/>
          <a:p>
            <a:pPr>
              <a:lnSpc>
                <a:spcPct val="100000"/>
              </a:lnSpc>
            </a:pPr>
            <a:r>
              <a:rPr lang="en-US" sz="2400" kern="1200">
                <a:solidFill>
                  <a:schemeClr val="tx1"/>
                </a:solidFill>
                <a:latin typeface="+mj-lt"/>
                <a:ea typeface="+mj-ea"/>
                <a:cs typeface="+mj-cs"/>
              </a:rPr>
              <a:t>HUD Guidance on </a:t>
            </a:r>
            <a:br>
              <a:rPr lang="en-US" sz="2400" kern="1200">
                <a:solidFill>
                  <a:schemeClr val="tx1"/>
                </a:solidFill>
                <a:latin typeface="+mj-lt"/>
                <a:ea typeface="+mj-ea"/>
                <a:cs typeface="+mj-cs"/>
              </a:rPr>
            </a:br>
            <a:r>
              <a:rPr lang="en-US" sz="2400" kern="1200">
                <a:solidFill>
                  <a:schemeClr val="tx1"/>
                </a:solidFill>
                <a:latin typeface="+mj-lt"/>
                <a:ea typeface="+mj-ea"/>
                <a:cs typeface="+mj-cs"/>
              </a:rPr>
              <a:t>Criminal </a:t>
            </a:r>
            <a:br>
              <a:rPr lang="en-US" sz="2400" kern="1200">
                <a:solidFill>
                  <a:schemeClr val="tx1"/>
                </a:solidFill>
                <a:latin typeface="+mj-lt"/>
                <a:ea typeface="+mj-ea"/>
                <a:cs typeface="+mj-cs"/>
              </a:rPr>
            </a:br>
            <a:r>
              <a:rPr lang="en-US" sz="2400" kern="1200">
                <a:solidFill>
                  <a:schemeClr val="tx1"/>
                </a:solidFill>
                <a:latin typeface="+mj-lt"/>
                <a:ea typeface="+mj-ea"/>
                <a:cs typeface="+mj-cs"/>
              </a:rPr>
              <a:t>Background </a:t>
            </a:r>
            <a:br>
              <a:rPr lang="en-US" sz="2400" kern="1200">
                <a:solidFill>
                  <a:schemeClr val="tx1"/>
                </a:solidFill>
                <a:latin typeface="+mj-lt"/>
                <a:ea typeface="+mj-ea"/>
                <a:cs typeface="+mj-cs"/>
              </a:rPr>
            </a:br>
            <a:r>
              <a:rPr lang="en-US" sz="2400" kern="1200">
                <a:solidFill>
                  <a:schemeClr val="tx1"/>
                </a:solidFill>
                <a:latin typeface="+mj-lt"/>
                <a:ea typeface="+mj-ea"/>
                <a:cs typeface="+mj-cs"/>
              </a:rPr>
              <a:t>Screening</a:t>
            </a:r>
            <a:br>
              <a:rPr lang="en-US" sz="2400" kern="1200">
                <a:solidFill>
                  <a:schemeClr val="tx1"/>
                </a:solidFill>
                <a:latin typeface="+mj-lt"/>
                <a:ea typeface="+mj-ea"/>
                <a:cs typeface="+mj-cs"/>
              </a:rPr>
            </a:br>
            <a:r>
              <a:rPr lang="en-US" sz="1600" kern="1200">
                <a:solidFill>
                  <a:schemeClr val="tx1"/>
                </a:solidFill>
                <a:latin typeface="+mj-lt"/>
                <a:ea typeface="+mj-ea"/>
                <a:cs typeface="+mj-cs"/>
              </a:rPr>
              <a:t>(June 2022) </a:t>
            </a:r>
            <a:br>
              <a:rPr lang="en-US" sz="1600" kern="1200">
                <a:solidFill>
                  <a:schemeClr val="tx1"/>
                </a:solidFill>
                <a:latin typeface="+mj-lt"/>
                <a:ea typeface="+mj-ea"/>
                <a:cs typeface="+mj-cs"/>
              </a:rPr>
            </a:br>
            <a:r>
              <a:rPr lang="en-US" sz="1600" kern="1200">
                <a:solidFill>
                  <a:schemeClr val="tx1"/>
                </a:solidFill>
                <a:latin typeface="+mj-lt"/>
                <a:ea typeface="+mj-ea"/>
                <a:cs typeface="+mj-cs"/>
              </a:rPr>
              <a:t>(April 2022) </a:t>
            </a:r>
            <a:br>
              <a:rPr lang="en-US" sz="1600" kern="1200">
                <a:solidFill>
                  <a:schemeClr val="tx1"/>
                </a:solidFill>
                <a:latin typeface="+mj-lt"/>
                <a:ea typeface="+mj-ea"/>
                <a:cs typeface="+mj-cs"/>
              </a:rPr>
            </a:br>
            <a:r>
              <a:rPr lang="en-US" sz="1600" kern="1200">
                <a:solidFill>
                  <a:schemeClr val="tx1"/>
                </a:solidFill>
                <a:latin typeface="+mj-lt"/>
                <a:ea typeface="+mj-ea"/>
                <a:cs typeface="+mj-cs"/>
              </a:rPr>
              <a:t>(April 2016)</a:t>
            </a:r>
            <a:br>
              <a:rPr lang="en-US" sz="2400"/>
            </a:br>
            <a:endParaRPr lang="en-US" sz="2400" kern="1200">
              <a:solidFill>
                <a:schemeClr val="tx1"/>
              </a:solidFill>
              <a:latin typeface="+mj-lt"/>
              <a:ea typeface="+mj-ea"/>
              <a:cs typeface="+mj-cs"/>
            </a:endParaRPr>
          </a:p>
        </p:txBody>
      </p:sp>
      <p:sp>
        <p:nvSpPr>
          <p:cNvPr id="17" name="Text Placeholder 16">
            <a:extLst>
              <a:ext uri="{FF2B5EF4-FFF2-40B4-BE49-F238E27FC236}">
                <a16:creationId xmlns:a16="http://schemas.microsoft.com/office/drawing/2014/main" id="{773FFD68-2F08-8159-C9E2-F40DED7A23C6}"/>
              </a:ext>
            </a:extLst>
          </p:cNvPr>
          <p:cNvSpPr>
            <a:spLocks noGrp="1"/>
          </p:cNvSpPr>
          <p:nvPr>
            <p:ph type="body" idx="1"/>
          </p:nvPr>
        </p:nvSpPr>
        <p:spPr>
          <a:xfrm>
            <a:off x="7658840" y="3751385"/>
            <a:ext cx="3951414" cy="2616758"/>
          </a:xfrm>
        </p:spPr>
        <p:txBody>
          <a:bodyPr vert="horz" lIns="91440" tIns="45720" rIns="91440" bIns="45720" rtlCol="0">
            <a:normAutofit/>
          </a:bodyPr>
          <a:lstStyle/>
          <a:p>
            <a:pPr>
              <a:lnSpc>
                <a:spcPct val="100000"/>
              </a:lnSpc>
            </a:pPr>
            <a:r>
              <a:rPr lang="en-US" sz="1200" kern="1200">
                <a:solidFill>
                  <a:schemeClr val="tx1"/>
                </a:solidFill>
                <a:latin typeface="+mn-lt"/>
                <a:ea typeface="+mn-ea"/>
                <a:cs typeface="+mn-cs"/>
                <a:hlinkClick r:id="rId3"/>
              </a:rPr>
              <a:t>HUD Office of General Counsel, Guidance on Application of Fair Housing Act Standards to the Use of Criminal Records by Providers of Housing and Real Estate-Related Transactions (April 4, 2016)</a:t>
            </a:r>
            <a:endParaRPr lang="en-US" sz="1200" kern="1200">
              <a:solidFill>
                <a:schemeClr val="tx1"/>
              </a:solidFill>
              <a:latin typeface="+mn-lt"/>
              <a:ea typeface="+mn-ea"/>
              <a:cs typeface="+mn-cs"/>
            </a:endParaRPr>
          </a:p>
          <a:p>
            <a:pPr>
              <a:lnSpc>
                <a:spcPct val="100000"/>
              </a:lnSpc>
            </a:pPr>
            <a:r>
              <a:rPr lang="en-US" sz="1200" kern="1200">
                <a:solidFill>
                  <a:schemeClr val="tx1"/>
                </a:solidFill>
                <a:latin typeface="+mn-lt"/>
                <a:ea typeface="+mn-ea"/>
                <a:cs typeface="+mn-cs"/>
                <a:hlinkClick r:id="rId4"/>
              </a:rPr>
              <a:t>HUD Memo, Implementation of the Office of General Counsel’s Guidance on Application of Fair Housing Act Standards to the Use of Criminal Records by Providers of Housing and Real Estate-Related Transaction (June 10, 2022)</a:t>
            </a:r>
            <a:br>
              <a:rPr lang="en-US" sz="1200" kern="1200">
                <a:solidFill>
                  <a:schemeClr val="tx1"/>
                </a:solidFill>
                <a:latin typeface="+mn-lt"/>
                <a:ea typeface="+mn-ea"/>
                <a:cs typeface="+mn-cs"/>
              </a:rPr>
            </a:br>
            <a:br>
              <a:rPr lang="en-US" sz="1200" kern="1200">
                <a:solidFill>
                  <a:schemeClr val="tx1"/>
                </a:solidFill>
                <a:latin typeface="+mn-lt"/>
                <a:ea typeface="+mn-ea"/>
                <a:cs typeface="+mn-cs"/>
              </a:rPr>
            </a:br>
            <a:r>
              <a:rPr lang="en-US" sz="1200" kern="1200">
                <a:solidFill>
                  <a:schemeClr val="tx1"/>
                </a:solidFill>
                <a:latin typeface="+mn-lt"/>
                <a:ea typeface="+mn-ea"/>
                <a:cs typeface="+mn-cs"/>
                <a:hlinkClick r:id="rId5"/>
              </a:rPr>
              <a:t>HUD Memo, Eliminating Barriers That May Unnecessarily Prevent Individuals with Criminal Histories from Participating in HUD Programs (April 12, 2022)</a:t>
            </a:r>
            <a:endParaRPr lang="en-US" sz="1200" kern="1200">
              <a:solidFill>
                <a:schemeClr val="tx1"/>
              </a:solidFill>
              <a:latin typeface="+mn-lt"/>
              <a:ea typeface="+mn-ea"/>
              <a:cs typeface="+mn-cs"/>
            </a:endParaRPr>
          </a:p>
        </p:txBody>
      </p:sp>
      <p:sp>
        <p:nvSpPr>
          <p:cNvPr id="35" name="Rectangle 23">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605660" y="145634"/>
            <a:ext cx="1715478" cy="692679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25">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23" y="269325"/>
            <a:ext cx="6116779" cy="617193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1310867" y="538941"/>
            <a:ext cx="4872290" cy="5632704"/>
          </a:xfrm>
          <a:prstGeom prst="rect">
            <a:avLst/>
          </a:prstGeom>
          <a:solidFill>
            <a:schemeClr val="accent5">
              <a:lumMod val="75000"/>
              <a:alpha val="53000"/>
            </a:schemeClr>
          </a:solidFill>
        </p:spPr>
      </p:pic>
      <p:sp>
        <p:nvSpPr>
          <p:cNvPr id="37" name="Rectangle 27">
            <a:extLst>
              <a:ext uri="{FF2B5EF4-FFF2-40B4-BE49-F238E27FC236}">
                <a16:creationId xmlns:a16="http://schemas.microsoft.com/office/drawing/2014/main" id="{6CF143E5-57C3-46A3-91A2-EDAA7A8E6A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80788" y="2754068"/>
            <a:ext cx="149016" cy="17099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1"/>
          </p:nvPr>
        </p:nvSpPr>
        <p:spPr>
          <a:xfrm>
            <a:off x="8610600" y="6492240"/>
            <a:ext cx="2743200" cy="365125"/>
          </a:xfrm>
        </p:spPr>
        <p:txBody>
          <a:bodyPr vert="horz" lIns="91440" tIns="45720" rIns="91440" bIns="45720" rtlCol="0" anchor="ctr">
            <a:normAutofit/>
          </a:bodyPr>
          <a:lstStyle/>
          <a:p>
            <a:pPr algn="r">
              <a:spcAft>
                <a:spcPts val="600"/>
              </a:spcAft>
            </a:pPr>
            <a:fld id="{233BA771-BBE7-4DAE-AB7B-E4D9E2C2A040}" type="slidenum">
              <a:rPr lang="en-US" altLang="en-US" smtClean="0"/>
              <a:pPr algn="r">
                <a:spcAft>
                  <a:spcPts val="600"/>
                </a:spcAft>
              </a:pPr>
              <a:t>20</a:t>
            </a:fld>
            <a:endParaRPr lang="en-US" altLang="en-US"/>
          </a:p>
        </p:txBody>
      </p:sp>
    </p:spTree>
    <p:extLst>
      <p:ext uri="{BB962C8B-B14F-4D97-AF65-F5344CB8AC3E}">
        <p14:creationId xmlns:p14="http://schemas.microsoft.com/office/powerpoint/2010/main" val="27336924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a:extLst>
              <a:ext uri="{FF2B5EF4-FFF2-40B4-BE49-F238E27FC236}">
                <a16:creationId xmlns:a16="http://schemas.microsoft.com/office/drawing/2014/main" id="{15F2CB77-7235-4010-BADE-2C7CF28945D0}"/>
              </a:ext>
            </a:extLst>
          </p:cNvPr>
          <p:cNvSpPr>
            <a:spLocks noGrp="1"/>
          </p:cNvSpPr>
          <p:nvPr>
            <p:ph type="title"/>
          </p:nvPr>
        </p:nvSpPr>
        <p:spPr/>
        <p:txBody>
          <a:bodyPr>
            <a:normAutofit/>
          </a:bodyPr>
          <a:lstStyle/>
          <a:p>
            <a:r>
              <a:rPr lang="en-US" altLang="en-US" sz="3600"/>
              <a:t>HUD Guidance:</a:t>
            </a:r>
            <a:br>
              <a:rPr lang="en-US" altLang="en-US" sz="3600"/>
            </a:br>
            <a:r>
              <a:rPr lang="en-US" altLang="en-US" sz="3600"/>
              <a:t>Exclusion Based on Conviction</a:t>
            </a:r>
          </a:p>
        </p:txBody>
      </p:sp>
      <p:graphicFrame>
        <p:nvGraphicFramePr>
          <p:cNvPr id="47110" name="Content Placeholder 2">
            <a:extLst>
              <a:ext uri="{FF2B5EF4-FFF2-40B4-BE49-F238E27FC236}">
                <a16:creationId xmlns:a16="http://schemas.microsoft.com/office/drawing/2014/main" id="{9995AE50-4A63-8013-E67E-A4C55FFC7D76}"/>
              </a:ext>
            </a:extLst>
          </p:cNvPr>
          <p:cNvGraphicFramePr>
            <a:graphicFrameLocks noGrp="1"/>
          </p:cNvGraphicFramePr>
          <p:nvPr>
            <p:ph idx="1"/>
          </p:nvPr>
        </p:nvGraphicFramePr>
        <p:xfrm>
          <a:off x="2050474" y="2118452"/>
          <a:ext cx="8007927" cy="34681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3012" name="Slide Number Placeholder 3">
            <a:extLst>
              <a:ext uri="{FF2B5EF4-FFF2-40B4-BE49-F238E27FC236}">
                <a16:creationId xmlns:a16="http://schemas.microsoft.com/office/drawing/2014/main" id="{21BA0B09-3250-47B0-8370-8D2607BBD6D2}"/>
              </a:ext>
            </a:extLst>
          </p:cNvPr>
          <p:cNvSpPr>
            <a:spLocks noGrp="1"/>
          </p:cNvSpPr>
          <p:nvPr>
            <p:ph type="sldNum" sz="quarter" idx="12"/>
          </p:nvPr>
        </p:nvSpPr>
        <p:spPr/>
        <p:txBody>
          <a:bodyPr/>
          <a:lstStyle>
            <a:lvl1pPr eaLnBrk="0" hangingPunct="0">
              <a:spcAft>
                <a:spcPts val="450"/>
              </a:spcAft>
              <a:buFont typeface="Arial" panose="020B0604020202020204" pitchFamily="34" charset="0"/>
              <a:defRPr sz="1500" b="1">
                <a:solidFill>
                  <a:schemeClr val="tx1"/>
                </a:solidFill>
                <a:latin typeface="Arial" panose="020B0604020202020204" pitchFamily="34" charset="0"/>
                <a:ea typeface="MS PGothic" panose="020B0600070205080204" pitchFamily="34" charset="-128"/>
              </a:defRPr>
            </a:lvl1pPr>
            <a:lvl2pPr marL="557213" indent="-214313" eaLnBrk="0" hangingPunct="0">
              <a:spcAft>
                <a:spcPts val="450"/>
              </a:spcAft>
              <a:buClr>
                <a:schemeClr val="tx2"/>
              </a:buClr>
              <a:buFont typeface="Arial" panose="020B0604020202020204" pitchFamily="34" charset="0"/>
              <a:buChar char="•"/>
              <a:defRPr sz="1500">
                <a:solidFill>
                  <a:schemeClr val="tx1"/>
                </a:solidFill>
                <a:latin typeface="Arial" panose="020B0604020202020204" pitchFamily="34" charset="0"/>
                <a:ea typeface="MS PGothic" panose="020B0600070205080204" pitchFamily="34" charset="-128"/>
              </a:defRPr>
            </a:lvl2pPr>
            <a:lvl3pPr marL="857250" indent="-171450" eaLnBrk="0" hangingPunct="0">
              <a:spcAft>
                <a:spcPts val="450"/>
              </a:spcAft>
              <a:buClr>
                <a:schemeClr val="tx2"/>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3pPr>
            <a:lvl4pPr marL="1200150" indent="-171450" eaLnBrk="0" hangingPunct="0">
              <a:spcAft>
                <a:spcPts val="450"/>
              </a:spcAft>
              <a:buClr>
                <a:schemeClr val="tx2"/>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4pPr>
            <a:lvl5pPr marL="1543050" indent="-171450" eaLnBrk="0" hangingPunct="0">
              <a:spcAft>
                <a:spcPts val="450"/>
              </a:spcAft>
              <a:buClr>
                <a:schemeClr val="tx2"/>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5pPr>
            <a:lvl6pPr marL="1885950" indent="-171450" eaLnBrk="0" fontAlgn="base" hangingPunct="0">
              <a:spcBef>
                <a:spcPct val="0"/>
              </a:spcBef>
              <a:spcAft>
                <a:spcPts val="450"/>
              </a:spcAft>
              <a:buClr>
                <a:schemeClr val="tx2"/>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6pPr>
            <a:lvl7pPr marL="2228850" indent="-171450" eaLnBrk="0" fontAlgn="base" hangingPunct="0">
              <a:spcBef>
                <a:spcPct val="0"/>
              </a:spcBef>
              <a:spcAft>
                <a:spcPts val="450"/>
              </a:spcAft>
              <a:buClr>
                <a:schemeClr val="tx2"/>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7pPr>
            <a:lvl8pPr marL="2571750" indent="-171450" eaLnBrk="0" fontAlgn="base" hangingPunct="0">
              <a:spcBef>
                <a:spcPct val="0"/>
              </a:spcBef>
              <a:spcAft>
                <a:spcPts val="450"/>
              </a:spcAft>
              <a:buClr>
                <a:schemeClr val="tx2"/>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8pPr>
            <a:lvl9pPr marL="2914650" indent="-171450" eaLnBrk="0" fontAlgn="base" hangingPunct="0">
              <a:spcBef>
                <a:spcPct val="0"/>
              </a:spcBef>
              <a:spcAft>
                <a:spcPts val="450"/>
              </a:spcAft>
              <a:buClr>
                <a:schemeClr val="tx2"/>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9pPr>
          </a:lstStyle>
          <a:p>
            <a:fld id="{F4D4C18D-D8EE-4D90-8D91-95FF71F179B2}" type="slidenum">
              <a:rPr lang="en-US" altLang="en-US"/>
              <a:pPr/>
              <a:t>21</a:t>
            </a:fld>
            <a:endParaRPr lang="en-US" altLang="en-US"/>
          </a:p>
        </p:txBody>
      </p:sp>
    </p:spTree>
    <p:extLst>
      <p:ext uri="{BB962C8B-B14F-4D97-AF65-F5344CB8AC3E}">
        <p14:creationId xmlns:p14="http://schemas.microsoft.com/office/powerpoint/2010/main" val="31809165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3">
            <a:extLst>
              <a:ext uri="{FF2B5EF4-FFF2-40B4-BE49-F238E27FC236}">
                <a16:creationId xmlns:a16="http://schemas.microsoft.com/office/drawing/2014/main" id="{547F6AC4-F8B6-4572-9258-42B3EA9A3488}"/>
              </a:ext>
            </a:extLst>
          </p:cNvPr>
          <p:cNvSpPr>
            <a:spLocks noGrp="1"/>
          </p:cNvSpPr>
          <p:nvPr>
            <p:ph type="title"/>
          </p:nvPr>
        </p:nvSpPr>
        <p:spPr>
          <a:xfrm>
            <a:off x="1981200" y="152400"/>
            <a:ext cx="7620000" cy="1371600"/>
          </a:xfrm>
        </p:spPr>
        <p:txBody>
          <a:bodyPr>
            <a:normAutofit/>
          </a:bodyPr>
          <a:lstStyle/>
          <a:p>
            <a:pPr algn="ctr">
              <a:defRPr/>
            </a:pPr>
            <a:r>
              <a:rPr lang="en-US" altLang="en-US"/>
              <a:t>NCHFA Model Policy</a:t>
            </a:r>
            <a:br>
              <a:rPr lang="en-US" altLang="en-US"/>
            </a:br>
            <a:r>
              <a:rPr lang="en-US" altLang="en-US" sz="1400"/>
              <a:t>Low Income Housing Tax Credit Properties</a:t>
            </a:r>
            <a:endParaRPr lang="en-US" altLang="en-US"/>
          </a:p>
        </p:txBody>
      </p:sp>
      <p:sp>
        <p:nvSpPr>
          <p:cNvPr id="5" name="Content Placeholder 4">
            <a:extLst>
              <a:ext uri="{FF2B5EF4-FFF2-40B4-BE49-F238E27FC236}">
                <a16:creationId xmlns:a16="http://schemas.microsoft.com/office/drawing/2014/main" id="{A277BE99-E045-4ED2-94DA-C7FEEA9BE2FF}"/>
              </a:ext>
            </a:extLst>
          </p:cNvPr>
          <p:cNvSpPr>
            <a:spLocks noGrp="1"/>
          </p:cNvSpPr>
          <p:nvPr>
            <p:ph idx="1"/>
          </p:nvPr>
        </p:nvSpPr>
        <p:spPr>
          <a:xfrm>
            <a:off x="1518133" y="1399808"/>
            <a:ext cx="2971800" cy="5029200"/>
          </a:xfrm>
        </p:spPr>
        <p:txBody>
          <a:bodyPr>
            <a:normAutofit fontScale="55000" lnSpcReduction="20000"/>
          </a:bodyPr>
          <a:lstStyle/>
          <a:p>
            <a:pPr marL="233363" indent="-233363">
              <a:defRPr/>
            </a:pPr>
            <a:endParaRPr lang="en-US" b="0"/>
          </a:p>
          <a:p>
            <a:pPr marL="233363" indent="-233363">
              <a:defRPr/>
            </a:pPr>
            <a:r>
              <a:rPr lang="en-US" b="0"/>
              <a:t>Automatic Exclusion v. Individualized Assessment v. No Exclusion</a:t>
            </a:r>
          </a:p>
          <a:p>
            <a:pPr marL="233363" indent="-233363">
              <a:defRPr/>
            </a:pPr>
            <a:r>
              <a:rPr lang="en-US" b="0"/>
              <a:t>Based on type of conviction</a:t>
            </a:r>
          </a:p>
          <a:p>
            <a:pPr marL="233363" indent="-233363">
              <a:defRPr/>
            </a:pPr>
            <a:r>
              <a:rPr lang="en-US" b="0"/>
              <a:t>Period begins at date of conviction</a:t>
            </a:r>
          </a:p>
          <a:p>
            <a:pPr marL="233363" indent="-233363">
              <a:defRPr/>
            </a:pPr>
            <a:r>
              <a:rPr lang="en-US" b="0"/>
              <a:t>Violent misdemeanor &amp; violent felony convictions have automatic exclusion periods of 2 and 5 years; violent convictions may be considered indefinitely w/ an individualized assessment.</a:t>
            </a:r>
          </a:p>
          <a:p>
            <a:pPr marL="233363" indent="-233363">
              <a:defRPr/>
            </a:pPr>
            <a:r>
              <a:rPr lang="en-US" b="0"/>
              <a:t>An arrest (w/o conviction) &amp; expunged conviction will not be considered. Pending charge may be the basis of denial upon completion of an individualized assessment.</a:t>
            </a:r>
          </a:p>
        </p:txBody>
      </p:sp>
      <p:sp>
        <p:nvSpPr>
          <p:cNvPr id="103428" name="Slide Number Placeholder 1">
            <a:extLst>
              <a:ext uri="{FF2B5EF4-FFF2-40B4-BE49-F238E27FC236}">
                <a16:creationId xmlns:a16="http://schemas.microsoft.com/office/drawing/2014/main" id="{C1C5C94A-872F-40F3-804D-0AEC7CE85AC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Aft>
                <a:spcPts val="600"/>
              </a:spcAft>
              <a:buFont typeface="Arial" panose="020B0604020202020204" pitchFamily="34" charset="0"/>
              <a:defRPr sz="2000" b="1">
                <a:solidFill>
                  <a:schemeClr val="tx1"/>
                </a:solidFill>
                <a:latin typeface="Arial" panose="020B0604020202020204" pitchFamily="34" charset="0"/>
                <a:ea typeface="MS PGothic" panose="020B0600070205080204" pitchFamily="34" charset="-128"/>
              </a:defRPr>
            </a:lvl1pPr>
            <a:lvl2pPr marL="742950" indent="-285750">
              <a:spcAft>
                <a:spcPts val="600"/>
              </a:spcAft>
              <a:buClr>
                <a:schemeClr val="tx2"/>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2pPr>
            <a:lvl3pPr marL="1143000" indent="-228600">
              <a:spcAft>
                <a:spcPts val="600"/>
              </a:spcAft>
              <a:buClr>
                <a:schemeClr val="tx2"/>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3pPr>
            <a:lvl4pPr marL="1600200" indent="-228600">
              <a:spcAft>
                <a:spcPts val="600"/>
              </a:spcAft>
              <a:buClr>
                <a:schemeClr val="tx2"/>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4pPr>
            <a:lvl5pPr marL="2057400" indent="-228600">
              <a:spcAft>
                <a:spcPts val="600"/>
              </a:spcAft>
              <a:buClr>
                <a:schemeClr val="tx2"/>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ts val="600"/>
              </a:spcAft>
              <a:buClr>
                <a:schemeClr val="tx2"/>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ts val="600"/>
              </a:spcAft>
              <a:buClr>
                <a:schemeClr val="tx2"/>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ts val="600"/>
              </a:spcAft>
              <a:buClr>
                <a:schemeClr val="tx2"/>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ts val="600"/>
              </a:spcAft>
              <a:buClr>
                <a:schemeClr val="tx2"/>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9pPr>
          </a:lstStyle>
          <a:p>
            <a:pPr>
              <a:spcAft>
                <a:spcPct val="0"/>
              </a:spcAft>
              <a:buFontTx/>
              <a:buNone/>
            </a:pPr>
            <a:fld id="{2497737E-1F56-40F4-96FA-883B9C9F0668}" type="slidenum">
              <a:rPr lang="en-US" altLang="en-US" sz="1000" b="0">
                <a:latin typeface="Calibri" panose="020F0502020204030204" pitchFamily="34" charset="0"/>
              </a:rPr>
              <a:pPr>
                <a:spcAft>
                  <a:spcPct val="0"/>
                </a:spcAft>
                <a:buFontTx/>
                <a:buNone/>
              </a:pPr>
              <a:t>22</a:t>
            </a:fld>
            <a:endParaRPr lang="en-US" altLang="en-US" sz="1000" b="0">
              <a:latin typeface="Calibri" panose="020F0502020204030204" pitchFamily="34" charset="0"/>
            </a:endParaRPr>
          </a:p>
        </p:txBody>
      </p:sp>
      <p:graphicFrame>
        <p:nvGraphicFramePr>
          <p:cNvPr id="3" name="Table 2">
            <a:extLst>
              <a:ext uri="{FF2B5EF4-FFF2-40B4-BE49-F238E27FC236}">
                <a16:creationId xmlns:a16="http://schemas.microsoft.com/office/drawing/2014/main" id="{AD3BFAC1-F7C2-4577-B0A0-1919745317D8}"/>
              </a:ext>
            </a:extLst>
          </p:cNvPr>
          <p:cNvGraphicFramePr>
            <a:graphicFrameLocks noGrp="1"/>
          </p:cNvGraphicFramePr>
          <p:nvPr>
            <p:extLst>
              <p:ext uri="{D42A27DB-BD31-4B8C-83A1-F6EECF244321}">
                <p14:modId xmlns:p14="http://schemas.microsoft.com/office/powerpoint/2010/main" val="3833184152"/>
              </p:ext>
            </p:extLst>
          </p:nvPr>
        </p:nvGraphicFramePr>
        <p:xfrm>
          <a:off x="4917829" y="1524000"/>
          <a:ext cx="5638801" cy="4733924"/>
        </p:xfrm>
        <a:graphic>
          <a:graphicData uri="http://schemas.openxmlformats.org/drawingml/2006/table">
            <a:tbl>
              <a:tblPr firstRow="1" firstCol="1" bandRow="1"/>
              <a:tblGrid>
                <a:gridCol w="2465394">
                  <a:extLst>
                    <a:ext uri="{9D8B030D-6E8A-4147-A177-3AD203B41FA5}">
                      <a16:colId xmlns:a16="http://schemas.microsoft.com/office/drawing/2014/main" val="20000"/>
                    </a:ext>
                  </a:extLst>
                </a:gridCol>
                <a:gridCol w="1074660">
                  <a:extLst>
                    <a:ext uri="{9D8B030D-6E8A-4147-A177-3AD203B41FA5}">
                      <a16:colId xmlns:a16="http://schemas.microsoft.com/office/drawing/2014/main" val="20001"/>
                    </a:ext>
                  </a:extLst>
                </a:gridCol>
                <a:gridCol w="1074660">
                  <a:extLst>
                    <a:ext uri="{9D8B030D-6E8A-4147-A177-3AD203B41FA5}">
                      <a16:colId xmlns:a16="http://schemas.microsoft.com/office/drawing/2014/main" val="20002"/>
                    </a:ext>
                  </a:extLst>
                </a:gridCol>
                <a:gridCol w="1024087">
                  <a:extLst>
                    <a:ext uri="{9D8B030D-6E8A-4147-A177-3AD203B41FA5}">
                      <a16:colId xmlns:a16="http://schemas.microsoft.com/office/drawing/2014/main" val="20003"/>
                    </a:ext>
                  </a:extLst>
                </a:gridCol>
              </a:tblGrid>
              <a:tr h="1090307">
                <a:tc>
                  <a:txBody>
                    <a:bodyPr/>
                    <a:lstStyle/>
                    <a:p>
                      <a:pPr marL="0" marR="0" algn="ctr">
                        <a:lnSpc>
                          <a:spcPct val="115000"/>
                        </a:lnSpc>
                        <a:spcBef>
                          <a:spcPts val="0"/>
                        </a:spcBef>
                        <a:spcAft>
                          <a:spcPts val="0"/>
                        </a:spcAft>
                      </a:pPr>
                      <a:r>
                        <a:rPr lang="en-US" sz="1400" b="1">
                          <a:effectLst/>
                          <a:latin typeface="Times New Roman"/>
                          <a:ea typeface="Calibri"/>
                          <a:cs typeface="Times New Roman"/>
                        </a:rPr>
                        <a:t>Type of Conviction</a:t>
                      </a:r>
                      <a:endParaRPr lang="en-US"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1">
                          <a:effectLst/>
                          <a:latin typeface="Times New Roman"/>
                          <a:ea typeface="Calibri"/>
                          <a:cs typeface="Times New Roman"/>
                        </a:rPr>
                        <a:t>Automatic Exclusion Period</a:t>
                      </a:r>
                      <a:endParaRPr lang="en-US" sz="11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15000"/>
                        </a:lnSpc>
                        <a:spcBef>
                          <a:spcPts val="0"/>
                        </a:spcBef>
                        <a:spcAft>
                          <a:spcPts val="0"/>
                        </a:spcAft>
                      </a:pPr>
                      <a:r>
                        <a:rPr lang="en-US" sz="1000" b="1">
                          <a:effectLst/>
                          <a:latin typeface="Times New Roman"/>
                          <a:ea typeface="Calibri"/>
                          <a:cs typeface="Times New Roman"/>
                        </a:rPr>
                        <a:t>Individualized Assessment Period</a:t>
                      </a:r>
                      <a:endParaRPr lang="en-US" sz="11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15000"/>
                        </a:lnSpc>
                        <a:spcBef>
                          <a:spcPts val="0"/>
                        </a:spcBef>
                        <a:spcAft>
                          <a:spcPts val="0"/>
                        </a:spcAft>
                      </a:pPr>
                      <a:r>
                        <a:rPr lang="en-US" sz="1000" b="1">
                          <a:effectLst/>
                          <a:latin typeface="Times New Roman"/>
                          <a:ea typeface="Calibri"/>
                          <a:cs typeface="Times New Roman"/>
                        </a:rPr>
                        <a:t>No Exclusion</a:t>
                      </a:r>
                      <a:endParaRPr lang="en-US" sz="11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0000"/>
                  </a:ext>
                </a:extLst>
              </a:tr>
              <a:tr h="726871">
                <a:tc>
                  <a:txBody>
                    <a:bodyPr/>
                    <a:lstStyle/>
                    <a:p>
                      <a:pPr marL="0" marR="0" algn="ctr">
                        <a:lnSpc>
                          <a:spcPct val="115000"/>
                        </a:lnSpc>
                        <a:spcBef>
                          <a:spcPts val="0"/>
                        </a:spcBef>
                        <a:spcAft>
                          <a:spcPts val="0"/>
                        </a:spcAft>
                      </a:pPr>
                      <a:r>
                        <a:rPr lang="en-US" sz="1400">
                          <a:effectLst/>
                          <a:latin typeface="Times New Roman"/>
                          <a:ea typeface="Calibri"/>
                          <a:cs typeface="Times New Roman"/>
                        </a:rPr>
                        <a:t>Nonviolent Misdemeanor</a:t>
                      </a:r>
                      <a:endParaRPr lang="en-US" sz="1400">
                        <a:effectLst/>
                        <a:latin typeface="Calibri"/>
                        <a:ea typeface="Calibri"/>
                        <a:cs typeface="Times New Roman"/>
                      </a:endParaRPr>
                    </a:p>
                    <a:p>
                      <a:pPr marL="0" marR="0" algn="ctr">
                        <a:lnSpc>
                          <a:spcPct val="115000"/>
                        </a:lnSpc>
                        <a:spcBef>
                          <a:spcPts val="0"/>
                        </a:spcBef>
                        <a:spcAft>
                          <a:spcPts val="0"/>
                        </a:spcAft>
                      </a:pPr>
                      <a:r>
                        <a:rPr lang="en-US" sz="1400">
                          <a:effectLst/>
                          <a:latin typeface="Times New Roman"/>
                          <a:ea typeface="Calibri"/>
                          <a:cs typeface="Times New Roman"/>
                        </a:rPr>
                        <a:t>(Classes 1-3)</a:t>
                      </a:r>
                      <a:endParaRPr lang="en-US" sz="14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1">
                          <a:effectLst/>
                          <a:latin typeface="Times New Roman"/>
                          <a:ea typeface="Calibri"/>
                          <a:cs typeface="Times New Roman"/>
                        </a:rPr>
                        <a:t>NOT</a:t>
                      </a:r>
                      <a:r>
                        <a:rPr lang="en-US" sz="1000" b="1" baseline="0">
                          <a:effectLst/>
                          <a:latin typeface="Times New Roman"/>
                          <a:ea typeface="Calibri"/>
                          <a:cs typeface="Times New Roman"/>
                        </a:rPr>
                        <a:t> APPLICABLE</a:t>
                      </a:r>
                      <a:endParaRPr lang="en-US" sz="11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000" b="1">
                          <a:effectLst/>
                          <a:latin typeface="Times New Roman"/>
                          <a:ea typeface="Calibri"/>
                          <a:cs typeface="Times New Roman"/>
                        </a:rPr>
                        <a:t>0 - 5 years</a:t>
                      </a:r>
                      <a:endParaRPr lang="en-US" sz="11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15000"/>
                        </a:lnSpc>
                        <a:spcBef>
                          <a:spcPts val="0"/>
                        </a:spcBef>
                        <a:spcAft>
                          <a:spcPts val="0"/>
                        </a:spcAft>
                      </a:pPr>
                      <a:r>
                        <a:rPr lang="en-US" sz="1000" b="1">
                          <a:effectLst/>
                          <a:latin typeface="Times New Roman"/>
                          <a:ea typeface="Calibri"/>
                          <a:cs typeface="Times New Roman"/>
                        </a:rPr>
                        <a:t>&gt; 5 years</a:t>
                      </a:r>
                      <a:endParaRPr lang="en-US" sz="11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0001"/>
                  </a:ext>
                </a:extLst>
              </a:tr>
              <a:tr h="726871">
                <a:tc>
                  <a:txBody>
                    <a:bodyPr/>
                    <a:lstStyle/>
                    <a:p>
                      <a:pPr marL="0" marR="0" algn="ctr">
                        <a:lnSpc>
                          <a:spcPct val="115000"/>
                        </a:lnSpc>
                        <a:spcBef>
                          <a:spcPts val="0"/>
                        </a:spcBef>
                        <a:spcAft>
                          <a:spcPts val="0"/>
                        </a:spcAft>
                      </a:pPr>
                      <a:r>
                        <a:rPr lang="en-US" sz="1400">
                          <a:effectLst/>
                          <a:latin typeface="Times New Roman"/>
                          <a:ea typeface="Calibri"/>
                          <a:cs typeface="Times New Roman"/>
                        </a:rPr>
                        <a:t>Nonviolent Felony</a:t>
                      </a:r>
                      <a:endParaRPr lang="en-US" sz="1400">
                        <a:effectLst/>
                        <a:latin typeface="Calibri"/>
                        <a:ea typeface="Calibri"/>
                        <a:cs typeface="Times New Roman"/>
                      </a:endParaRPr>
                    </a:p>
                    <a:p>
                      <a:pPr marL="0" marR="0" algn="ctr">
                        <a:lnSpc>
                          <a:spcPct val="115000"/>
                        </a:lnSpc>
                        <a:spcBef>
                          <a:spcPts val="0"/>
                        </a:spcBef>
                        <a:spcAft>
                          <a:spcPts val="0"/>
                        </a:spcAft>
                      </a:pPr>
                      <a:r>
                        <a:rPr lang="en-US" sz="1400">
                          <a:effectLst/>
                          <a:latin typeface="Times New Roman"/>
                          <a:ea typeface="Calibri"/>
                          <a:cs typeface="Times New Roman"/>
                        </a:rPr>
                        <a:t>(Classes H-I)</a:t>
                      </a:r>
                      <a:endParaRPr lang="en-US" sz="14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1">
                          <a:effectLst/>
                          <a:latin typeface="Times New Roman"/>
                          <a:ea typeface="Calibri"/>
                          <a:cs typeface="Times New Roman"/>
                        </a:rPr>
                        <a:t>NOT</a:t>
                      </a:r>
                      <a:r>
                        <a:rPr lang="en-US" sz="1000" b="1" baseline="0">
                          <a:effectLst/>
                          <a:latin typeface="Times New Roman"/>
                          <a:ea typeface="Calibri"/>
                          <a:cs typeface="Times New Roman"/>
                        </a:rPr>
                        <a:t> APPLICABLE</a:t>
                      </a:r>
                      <a:endParaRPr lang="en-US" sz="11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000" b="1">
                          <a:effectLst/>
                          <a:latin typeface="Times New Roman"/>
                          <a:ea typeface="Calibri"/>
                          <a:cs typeface="Times New Roman"/>
                        </a:rPr>
                        <a:t>0 - 7 years</a:t>
                      </a:r>
                      <a:endParaRPr lang="en-US" sz="11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15000"/>
                        </a:lnSpc>
                        <a:spcBef>
                          <a:spcPts val="0"/>
                        </a:spcBef>
                        <a:spcAft>
                          <a:spcPts val="0"/>
                        </a:spcAft>
                      </a:pPr>
                      <a:r>
                        <a:rPr lang="en-US" sz="1000" b="1">
                          <a:effectLst/>
                          <a:latin typeface="Times New Roman"/>
                          <a:ea typeface="Calibri"/>
                          <a:cs typeface="Times New Roman"/>
                        </a:rPr>
                        <a:t>&gt; 7 years</a:t>
                      </a:r>
                      <a:endParaRPr lang="en-US" sz="11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0002"/>
                  </a:ext>
                </a:extLst>
              </a:tr>
              <a:tr h="726871">
                <a:tc>
                  <a:txBody>
                    <a:bodyPr/>
                    <a:lstStyle/>
                    <a:p>
                      <a:pPr marL="0" marR="0" algn="ctr">
                        <a:lnSpc>
                          <a:spcPct val="115000"/>
                        </a:lnSpc>
                        <a:spcBef>
                          <a:spcPts val="0"/>
                        </a:spcBef>
                        <a:spcAft>
                          <a:spcPts val="0"/>
                        </a:spcAft>
                      </a:pPr>
                      <a:r>
                        <a:rPr lang="en-US" sz="1400">
                          <a:effectLst/>
                          <a:latin typeface="Times New Roman"/>
                          <a:ea typeface="Calibri"/>
                          <a:cs typeface="Times New Roman"/>
                        </a:rPr>
                        <a:t>Violent Misdemeanor</a:t>
                      </a:r>
                      <a:endParaRPr lang="en-US" sz="1400">
                        <a:effectLst/>
                        <a:latin typeface="Calibri"/>
                        <a:ea typeface="Calibri"/>
                        <a:cs typeface="Times New Roman"/>
                      </a:endParaRPr>
                    </a:p>
                    <a:p>
                      <a:pPr marL="0" marR="0" algn="ctr">
                        <a:lnSpc>
                          <a:spcPct val="115000"/>
                        </a:lnSpc>
                        <a:spcBef>
                          <a:spcPts val="0"/>
                        </a:spcBef>
                        <a:spcAft>
                          <a:spcPts val="0"/>
                        </a:spcAft>
                      </a:pPr>
                      <a:r>
                        <a:rPr lang="en-US" sz="1400">
                          <a:effectLst/>
                          <a:latin typeface="Times New Roman"/>
                          <a:ea typeface="Calibri"/>
                          <a:cs typeface="Times New Roman"/>
                        </a:rPr>
                        <a:t>(Class A1 &amp; sex offenses)</a:t>
                      </a:r>
                      <a:endParaRPr lang="en-US" sz="14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1">
                          <a:effectLst/>
                          <a:latin typeface="Times New Roman"/>
                          <a:ea typeface="Calibri"/>
                          <a:cs typeface="Times New Roman"/>
                        </a:rPr>
                        <a:t>0 - 2 years</a:t>
                      </a:r>
                      <a:endParaRPr lang="en-US" sz="11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15000"/>
                        </a:lnSpc>
                        <a:spcBef>
                          <a:spcPts val="0"/>
                        </a:spcBef>
                        <a:spcAft>
                          <a:spcPts val="0"/>
                        </a:spcAft>
                      </a:pPr>
                      <a:r>
                        <a:rPr lang="en-US" sz="1000" b="1">
                          <a:effectLst/>
                          <a:latin typeface="Times New Roman"/>
                          <a:ea typeface="Calibri"/>
                          <a:cs typeface="Times New Roman"/>
                        </a:rPr>
                        <a:t>&gt; 2 years </a:t>
                      </a:r>
                      <a:endParaRPr lang="en-US" sz="11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15000"/>
                        </a:lnSpc>
                        <a:spcBef>
                          <a:spcPts val="0"/>
                        </a:spcBef>
                        <a:spcAft>
                          <a:spcPts val="0"/>
                        </a:spcAft>
                      </a:pPr>
                      <a:r>
                        <a:rPr lang="en-US" sz="1000" b="1">
                          <a:effectLst/>
                          <a:latin typeface="Times New Roman"/>
                          <a:ea typeface="Calibri"/>
                          <a:cs typeface="Times New Roman"/>
                        </a:rPr>
                        <a:t>NOT</a:t>
                      </a:r>
                      <a:r>
                        <a:rPr lang="en-US" sz="1000" b="1" baseline="0">
                          <a:effectLst/>
                          <a:latin typeface="Times New Roman"/>
                          <a:ea typeface="Calibri"/>
                          <a:cs typeface="Times New Roman"/>
                        </a:rPr>
                        <a:t> APPLICABLE</a:t>
                      </a:r>
                      <a:endParaRPr lang="en-US" sz="11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3"/>
                  </a:ext>
                </a:extLst>
              </a:tr>
              <a:tr h="726871">
                <a:tc>
                  <a:txBody>
                    <a:bodyPr/>
                    <a:lstStyle/>
                    <a:p>
                      <a:pPr marL="0" marR="0" algn="ctr">
                        <a:lnSpc>
                          <a:spcPct val="115000"/>
                        </a:lnSpc>
                        <a:spcBef>
                          <a:spcPts val="0"/>
                        </a:spcBef>
                        <a:spcAft>
                          <a:spcPts val="0"/>
                        </a:spcAft>
                      </a:pPr>
                      <a:r>
                        <a:rPr lang="en-US" sz="1400">
                          <a:effectLst/>
                          <a:latin typeface="Times New Roman"/>
                          <a:ea typeface="Calibri"/>
                          <a:cs typeface="Times New Roman"/>
                        </a:rPr>
                        <a:t>Violent Felony</a:t>
                      </a:r>
                      <a:endParaRPr lang="en-US" sz="1400">
                        <a:effectLst/>
                        <a:latin typeface="Calibri"/>
                        <a:ea typeface="Calibri"/>
                        <a:cs typeface="Times New Roman"/>
                      </a:endParaRPr>
                    </a:p>
                    <a:p>
                      <a:pPr marL="0" marR="0" algn="ctr">
                        <a:lnSpc>
                          <a:spcPct val="115000"/>
                        </a:lnSpc>
                        <a:spcBef>
                          <a:spcPts val="0"/>
                        </a:spcBef>
                        <a:spcAft>
                          <a:spcPts val="0"/>
                        </a:spcAft>
                      </a:pPr>
                      <a:r>
                        <a:rPr lang="en-US" sz="1400">
                          <a:effectLst/>
                          <a:latin typeface="Times New Roman"/>
                          <a:ea typeface="Calibri"/>
                          <a:cs typeface="Times New Roman"/>
                        </a:rPr>
                        <a:t>(Classes A-G &amp; sex offenses)</a:t>
                      </a:r>
                      <a:endParaRPr lang="en-US" sz="14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1">
                          <a:effectLst/>
                          <a:latin typeface="Times New Roman"/>
                          <a:ea typeface="Calibri"/>
                          <a:cs typeface="Times New Roman"/>
                        </a:rPr>
                        <a:t>0 - 5 years</a:t>
                      </a:r>
                      <a:endParaRPr lang="en-US" sz="11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15000"/>
                        </a:lnSpc>
                        <a:spcBef>
                          <a:spcPts val="0"/>
                        </a:spcBef>
                        <a:spcAft>
                          <a:spcPts val="0"/>
                        </a:spcAft>
                      </a:pPr>
                      <a:r>
                        <a:rPr lang="en-US" sz="1000" b="1">
                          <a:effectLst/>
                          <a:latin typeface="Times New Roman"/>
                          <a:ea typeface="Calibri"/>
                          <a:cs typeface="Times New Roman"/>
                        </a:rPr>
                        <a:t>&gt; 5 years</a:t>
                      </a:r>
                      <a:endParaRPr lang="en-US" sz="11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15000"/>
                        </a:lnSpc>
                        <a:spcBef>
                          <a:spcPts val="0"/>
                        </a:spcBef>
                        <a:spcAft>
                          <a:spcPts val="0"/>
                        </a:spcAft>
                      </a:pPr>
                      <a:r>
                        <a:rPr lang="en-US" sz="1000" b="1">
                          <a:effectLst/>
                          <a:latin typeface="Times New Roman"/>
                          <a:ea typeface="Calibri"/>
                          <a:cs typeface="Times New Roman"/>
                        </a:rPr>
                        <a:t>NOT</a:t>
                      </a:r>
                      <a:r>
                        <a:rPr lang="en-US" sz="1000" b="1" baseline="0">
                          <a:effectLst/>
                          <a:latin typeface="Times New Roman"/>
                          <a:ea typeface="Calibri"/>
                          <a:cs typeface="Times New Roman"/>
                        </a:rPr>
                        <a:t> APPLICABLE</a:t>
                      </a:r>
                      <a:endParaRPr lang="en-US" sz="11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4"/>
                  </a:ext>
                </a:extLst>
              </a:tr>
              <a:tr h="736133">
                <a:tc>
                  <a:txBody>
                    <a:bodyPr/>
                    <a:lstStyle/>
                    <a:p>
                      <a:pPr marL="0" marR="0" algn="ctr">
                        <a:lnSpc>
                          <a:spcPct val="115000"/>
                        </a:lnSpc>
                        <a:spcBef>
                          <a:spcPts val="0"/>
                        </a:spcBef>
                        <a:spcAft>
                          <a:spcPts val="0"/>
                        </a:spcAft>
                      </a:pPr>
                      <a:r>
                        <a:rPr lang="en-US" sz="1400">
                          <a:effectLst/>
                          <a:latin typeface="Times New Roman"/>
                          <a:ea typeface="Calibri"/>
                          <a:cs typeface="Times New Roman"/>
                        </a:rPr>
                        <a:t>Felony Involving Sale or Manufacture of a Controlled Substance</a:t>
                      </a:r>
                      <a:endParaRPr lang="en-US" sz="14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1">
                          <a:effectLst/>
                          <a:latin typeface="Times New Roman"/>
                          <a:ea typeface="Calibri"/>
                          <a:cs typeface="Times New Roman"/>
                        </a:rPr>
                        <a:t>0 - 5 years</a:t>
                      </a:r>
                      <a:endParaRPr lang="en-US" sz="11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15000"/>
                        </a:lnSpc>
                        <a:spcBef>
                          <a:spcPts val="0"/>
                        </a:spcBef>
                        <a:spcAft>
                          <a:spcPts val="0"/>
                        </a:spcAft>
                      </a:pPr>
                      <a:r>
                        <a:rPr lang="en-US" sz="1000" b="1">
                          <a:effectLst/>
                          <a:latin typeface="Times New Roman"/>
                          <a:ea typeface="Calibri"/>
                          <a:cs typeface="Times New Roman"/>
                        </a:rPr>
                        <a:t>5 – 10 years</a:t>
                      </a:r>
                      <a:endParaRPr lang="en-US" sz="11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15000"/>
                        </a:lnSpc>
                        <a:spcBef>
                          <a:spcPts val="0"/>
                        </a:spcBef>
                        <a:spcAft>
                          <a:spcPts val="0"/>
                        </a:spcAft>
                      </a:pPr>
                      <a:r>
                        <a:rPr lang="en-US" sz="1000" b="1">
                          <a:effectLst/>
                          <a:latin typeface="Times New Roman"/>
                          <a:ea typeface="Calibri"/>
                          <a:cs typeface="Times New Roman"/>
                        </a:rPr>
                        <a:t>&gt; 10 years</a:t>
                      </a:r>
                      <a:endParaRPr lang="en-US" sz="11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8055060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Individualized Assessment</a:t>
            </a:r>
          </a:p>
        </p:txBody>
      </p:sp>
      <p:graphicFrame>
        <p:nvGraphicFramePr>
          <p:cNvPr id="6" name="Content Placeholder 2">
            <a:extLst>
              <a:ext uri="{FF2B5EF4-FFF2-40B4-BE49-F238E27FC236}">
                <a16:creationId xmlns:a16="http://schemas.microsoft.com/office/drawing/2014/main" id="{6DAF650B-5791-B499-0500-860F3E1172C9}"/>
              </a:ext>
            </a:extLst>
          </p:cNvPr>
          <p:cNvGraphicFramePr>
            <a:graphicFrameLocks noGrp="1"/>
          </p:cNvGraphicFramePr>
          <p:nvPr>
            <p:ph idx="1"/>
          </p:nvPr>
        </p:nvGraphicFramePr>
        <p:xfrm>
          <a:off x="2138036" y="1676401"/>
          <a:ext cx="7928999" cy="45977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F8269168-7141-4E8C-93F4-68337DC69C2B}" type="slidenum">
              <a:rPr lang="en-US" smtClean="0"/>
              <a:pPr/>
              <a:t>23</a:t>
            </a:fld>
            <a:endParaRPr lang="en-US"/>
          </a:p>
        </p:txBody>
      </p:sp>
    </p:spTree>
    <p:extLst>
      <p:ext uri="{BB962C8B-B14F-4D97-AF65-F5344CB8AC3E}">
        <p14:creationId xmlns:p14="http://schemas.microsoft.com/office/powerpoint/2010/main" val="32427912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79EECFE-814E-4B68-96A7-86A795BD22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Triangle 11">
            <a:extLst>
              <a:ext uri="{FF2B5EF4-FFF2-40B4-BE49-F238E27FC236}">
                <a16:creationId xmlns:a16="http://schemas.microsoft.com/office/drawing/2014/main" id="{AF180F00-B4B2-4196-BB1C-ECD21B03F0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AEEB392A-B931-5B56-EADA-84174CF3B7E5}"/>
              </a:ext>
            </a:extLst>
          </p:cNvPr>
          <p:cNvSpPr>
            <a:spLocks noGrp="1"/>
          </p:cNvSpPr>
          <p:nvPr>
            <p:ph type="title"/>
          </p:nvPr>
        </p:nvSpPr>
        <p:spPr>
          <a:xfrm>
            <a:off x="4544742" y="1581326"/>
            <a:ext cx="6705067" cy="3779568"/>
          </a:xfrm>
        </p:spPr>
        <p:txBody>
          <a:bodyPr vert="horz" lIns="91440" tIns="45720" rIns="91440" bIns="45720" rtlCol="0" anchor="ctr">
            <a:normAutofit/>
          </a:bodyPr>
          <a:lstStyle/>
          <a:p>
            <a:r>
              <a:rPr lang="en-US" sz="6700" kern="1200">
                <a:solidFill>
                  <a:schemeClr val="tx1"/>
                </a:solidFill>
                <a:latin typeface="+mj-lt"/>
                <a:ea typeface="+mj-ea"/>
                <a:cs typeface="+mj-cs"/>
              </a:rPr>
              <a:t>Reasonable Accommodations	</a:t>
            </a:r>
          </a:p>
        </p:txBody>
      </p:sp>
      <p:sp>
        <p:nvSpPr>
          <p:cNvPr id="5" name="Text Placeholder 4">
            <a:extLst>
              <a:ext uri="{FF2B5EF4-FFF2-40B4-BE49-F238E27FC236}">
                <a16:creationId xmlns:a16="http://schemas.microsoft.com/office/drawing/2014/main" id="{E1134947-116D-AF37-C931-DDA183C12E6A}"/>
              </a:ext>
            </a:extLst>
          </p:cNvPr>
          <p:cNvSpPr>
            <a:spLocks noGrp="1"/>
          </p:cNvSpPr>
          <p:nvPr>
            <p:ph type="body" idx="1"/>
          </p:nvPr>
        </p:nvSpPr>
        <p:spPr>
          <a:xfrm>
            <a:off x="942191" y="1520776"/>
            <a:ext cx="2625762" cy="3236495"/>
          </a:xfrm>
        </p:spPr>
        <p:txBody>
          <a:bodyPr vert="horz" lIns="91440" tIns="45720" rIns="91440" bIns="45720" rtlCol="0" anchor="ctr">
            <a:normAutofit fontScale="92500"/>
          </a:bodyPr>
          <a:lstStyle/>
          <a:p>
            <a:pPr algn="r">
              <a:lnSpc>
                <a:spcPct val="100000"/>
              </a:lnSpc>
            </a:pPr>
            <a:r>
              <a:rPr lang="en-US" sz="4400" kern="1200">
                <a:solidFill>
                  <a:schemeClr val="tx1"/>
                </a:solidFill>
                <a:latin typeface="+mn-lt"/>
                <a:ea typeface="+mn-ea"/>
                <a:cs typeface="+mn-cs"/>
              </a:rPr>
              <a:t>Protections for People with Disabilities</a:t>
            </a:r>
          </a:p>
        </p:txBody>
      </p:sp>
      <p:cxnSp>
        <p:nvCxnSpPr>
          <p:cNvPr id="16" name="Straight Connector 15">
            <a:extLst>
              <a:ext uri="{FF2B5EF4-FFF2-40B4-BE49-F238E27FC236}">
                <a16:creationId xmlns:a16="http://schemas.microsoft.com/office/drawing/2014/main" id="{BDF0D3DE-EC74-4C9F-AFA1-DC5CE5236B1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6347"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64630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a:extLst>
              <a:ext uri="{FF2B5EF4-FFF2-40B4-BE49-F238E27FC236}">
                <a16:creationId xmlns:a16="http://schemas.microsoft.com/office/drawing/2014/main" id="{211B26EE-7348-F1B1-0E23-784DD5F17B48}"/>
              </a:ext>
            </a:extLst>
          </p:cNvPr>
          <p:cNvSpPr>
            <a:spLocks noGrp="1" noChangeArrowheads="1"/>
          </p:cNvSpPr>
          <p:nvPr>
            <p:ph type="title"/>
          </p:nvPr>
        </p:nvSpPr>
        <p:spPr>
          <a:xfrm>
            <a:off x="1981200" y="152400"/>
            <a:ext cx="7620000" cy="1371600"/>
          </a:xfrm>
        </p:spPr>
        <p:txBody>
          <a:bodyPr/>
          <a:lstStyle/>
          <a:p>
            <a:pPr>
              <a:defRPr/>
            </a:pPr>
            <a:r>
              <a:rPr lang="en-US" altLang="en-US"/>
              <a:t>Reasonable Accommodations</a:t>
            </a:r>
          </a:p>
        </p:txBody>
      </p:sp>
      <p:graphicFrame>
        <p:nvGraphicFramePr>
          <p:cNvPr id="2" name="Content Placeholder 1">
            <a:extLst>
              <a:ext uri="{FF2B5EF4-FFF2-40B4-BE49-F238E27FC236}">
                <a16:creationId xmlns:a16="http://schemas.microsoft.com/office/drawing/2014/main" id="{A394D7EE-8AF3-A896-C24A-9D092B985623}"/>
              </a:ext>
            </a:extLst>
          </p:cNvPr>
          <p:cNvGraphicFramePr>
            <a:graphicFrameLocks noGrp="1"/>
          </p:cNvGraphicFramePr>
          <p:nvPr>
            <p:ph idx="1"/>
          </p:nvPr>
        </p:nvGraphicFramePr>
        <p:xfrm>
          <a:off x="2286000" y="1600201"/>
          <a:ext cx="7467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8676" name="Slide Number Placeholder 10">
            <a:extLst>
              <a:ext uri="{FF2B5EF4-FFF2-40B4-BE49-F238E27FC236}">
                <a16:creationId xmlns:a16="http://schemas.microsoft.com/office/drawing/2014/main" id="{C8A7AB42-CA4B-25DD-FBDC-96EE3269D02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Aft>
                <a:spcPts val="600"/>
              </a:spcAft>
              <a:buFont typeface="Arial" panose="020B0604020202020204" pitchFamily="34" charset="0"/>
              <a:defRPr sz="2000" b="1">
                <a:solidFill>
                  <a:schemeClr val="tx1"/>
                </a:solidFill>
                <a:latin typeface="Arial" panose="020B0604020202020204" pitchFamily="34" charset="0"/>
                <a:ea typeface="MS PGothic" panose="020B0600070205080204" pitchFamily="34" charset="-128"/>
              </a:defRPr>
            </a:lvl1pPr>
            <a:lvl2pPr marL="742950" indent="-285750" eaLnBrk="0" hangingPunct="0">
              <a:spcAft>
                <a:spcPts val="600"/>
              </a:spcAft>
              <a:buClr>
                <a:schemeClr val="tx2"/>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Aft>
                <a:spcPts val="600"/>
              </a:spcAft>
              <a:buClr>
                <a:schemeClr val="tx2"/>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Aft>
                <a:spcPts val="600"/>
              </a:spcAft>
              <a:buClr>
                <a:schemeClr val="tx2"/>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4pPr>
            <a:lvl5pPr marL="2057400" indent="-228600" eaLnBrk="0" hangingPunct="0">
              <a:spcAft>
                <a:spcPts val="600"/>
              </a:spcAft>
              <a:buClr>
                <a:schemeClr val="tx2"/>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ts val="600"/>
              </a:spcAft>
              <a:buClr>
                <a:schemeClr val="tx2"/>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ts val="600"/>
              </a:spcAft>
              <a:buClr>
                <a:schemeClr val="tx2"/>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ts val="600"/>
              </a:spcAft>
              <a:buClr>
                <a:schemeClr val="tx2"/>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ts val="600"/>
              </a:spcAft>
              <a:buClr>
                <a:schemeClr val="tx2"/>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9pPr>
          </a:lstStyle>
          <a:p>
            <a:pPr eaLnBrk="1" hangingPunct="1">
              <a:spcAft>
                <a:spcPct val="0"/>
              </a:spcAft>
              <a:buFontTx/>
              <a:buNone/>
            </a:pPr>
            <a:fld id="{C2EC16C2-4CCD-4EBB-BFB9-375EA9C914C5}" type="slidenum">
              <a:rPr lang="en-US" altLang="en-US" sz="1000" b="0">
                <a:latin typeface="Calibri" panose="020F0502020204030204" pitchFamily="34" charset="0"/>
              </a:rPr>
              <a:pPr eaLnBrk="1" hangingPunct="1">
                <a:spcAft>
                  <a:spcPct val="0"/>
                </a:spcAft>
                <a:buFontTx/>
                <a:buNone/>
              </a:pPr>
              <a:t>25</a:t>
            </a:fld>
            <a:endParaRPr lang="en-US" altLang="en-US" sz="1000" b="0">
              <a:latin typeface="Calibri" panose="020F0502020204030204"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79EECFE-814E-4B68-96A7-86A795BD22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06F847C8-7801-44D8-8CCA-CDBA7AD91A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Right Triangle 11">
            <a:extLst>
              <a:ext uri="{FF2B5EF4-FFF2-40B4-BE49-F238E27FC236}">
                <a16:creationId xmlns:a16="http://schemas.microsoft.com/office/drawing/2014/main" id="{AF180F00-B4B2-4196-BB1C-ECD21B03F0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E600F8C-C8F3-420C-9D3B-E1FBE7BAE4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EE4DDBB-C3AF-4D31-03B6-C3F5B39EABCE}"/>
              </a:ext>
            </a:extLst>
          </p:cNvPr>
          <p:cNvSpPr>
            <a:spLocks noGrp="1"/>
          </p:cNvSpPr>
          <p:nvPr>
            <p:ph type="title"/>
          </p:nvPr>
        </p:nvSpPr>
        <p:spPr>
          <a:xfrm>
            <a:off x="1010024" y="1383527"/>
            <a:ext cx="6072333" cy="4175166"/>
          </a:xfrm>
        </p:spPr>
        <p:txBody>
          <a:bodyPr vert="horz" lIns="91440" tIns="45720" rIns="91440" bIns="45720" rtlCol="0" anchor="ctr">
            <a:normAutofit/>
          </a:bodyPr>
          <a:lstStyle/>
          <a:p>
            <a:pPr algn="r"/>
            <a:r>
              <a:rPr lang="en-US" sz="9600" kern="1200">
                <a:solidFill>
                  <a:schemeClr val="tx1"/>
                </a:solidFill>
                <a:latin typeface="+mj-lt"/>
                <a:ea typeface="+mj-ea"/>
                <a:cs typeface="+mj-cs"/>
              </a:rPr>
              <a:t>Interactive Process</a:t>
            </a:r>
          </a:p>
        </p:txBody>
      </p:sp>
      <p:sp>
        <p:nvSpPr>
          <p:cNvPr id="3" name="Text Placeholder 2">
            <a:extLst>
              <a:ext uri="{FF2B5EF4-FFF2-40B4-BE49-F238E27FC236}">
                <a16:creationId xmlns:a16="http://schemas.microsoft.com/office/drawing/2014/main" id="{C735EEBA-1A4C-453A-4865-1111A9EACB23}"/>
              </a:ext>
            </a:extLst>
          </p:cNvPr>
          <p:cNvSpPr>
            <a:spLocks noGrp="1"/>
          </p:cNvSpPr>
          <p:nvPr>
            <p:ph type="body" idx="1"/>
          </p:nvPr>
        </p:nvSpPr>
        <p:spPr>
          <a:xfrm>
            <a:off x="7776051" y="2581835"/>
            <a:ext cx="3323968" cy="1778552"/>
          </a:xfrm>
        </p:spPr>
        <p:txBody>
          <a:bodyPr vert="horz" lIns="91440" tIns="45720" rIns="91440" bIns="45720" rtlCol="0" anchor="ctr">
            <a:normAutofit/>
          </a:bodyPr>
          <a:lstStyle/>
          <a:p>
            <a:endParaRPr lang="en-US" sz="2400" kern="1200">
              <a:solidFill>
                <a:schemeClr val="tx1"/>
              </a:solidFill>
              <a:latin typeface="+mn-lt"/>
              <a:ea typeface="+mn-ea"/>
              <a:cs typeface="+mn-cs"/>
            </a:endParaRPr>
          </a:p>
        </p:txBody>
      </p:sp>
      <p:cxnSp>
        <p:nvCxnSpPr>
          <p:cNvPr id="16" name="Straight Connector 15">
            <a:extLst>
              <a:ext uri="{FF2B5EF4-FFF2-40B4-BE49-F238E27FC236}">
                <a16:creationId xmlns:a16="http://schemas.microsoft.com/office/drawing/2014/main" id="{7AA55BF2-380C-4942-8AB1-55A6A52A35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3465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79508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9891" name="Rectangle 79880">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892" name="Group 79882">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79884" name="Rectangle 79883">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893" name="Rectangle 79884">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886" name="Rectangle 79885">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888" name="Rectangle 79887">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54" name="Title 1">
            <a:extLst>
              <a:ext uri="{FF2B5EF4-FFF2-40B4-BE49-F238E27FC236}">
                <a16:creationId xmlns:a16="http://schemas.microsoft.com/office/drawing/2014/main" id="{55C1982A-82DB-483B-89C3-57A1EF2860A3}"/>
              </a:ext>
            </a:extLst>
          </p:cNvPr>
          <p:cNvSpPr>
            <a:spLocks noGrp="1"/>
          </p:cNvSpPr>
          <p:nvPr>
            <p:ph type="title"/>
          </p:nvPr>
        </p:nvSpPr>
        <p:spPr>
          <a:xfrm>
            <a:off x="1043631" y="809898"/>
            <a:ext cx="9942716" cy="1554480"/>
          </a:xfrm>
        </p:spPr>
        <p:txBody>
          <a:bodyPr anchor="ctr">
            <a:normAutofit/>
          </a:bodyPr>
          <a:lstStyle/>
          <a:p>
            <a:r>
              <a:rPr lang="en-US" sz="4800"/>
              <a:t>What Can housing Provider Request When Evaluating RA/RM Request?</a:t>
            </a:r>
          </a:p>
        </p:txBody>
      </p:sp>
      <p:sp>
        <p:nvSpPr>
          <p:cNvPr id="79875" name="Content Placeholder 2">
            <a:extLst>
              <a:ext uri="{FF2B5EF4-FFF2-40B4-BE49-F238E27FC236}">
                <a16:creationId xmlns:a16="http://schemas.microsoft.com/office/drawing/2014/main" id="{F1F13073-8758-4B8A-80CE-96162DF64BA6}"/>
              </a:ext>
            </a:extLst>
          </p:cNvPr>
          <p:cNvSpPr>
            <a:spLocks noGrp="1"/>
          </p:cNvSpPr>
          <p:nvPr>
            <p:ph idx="1"/>
          </p:nvPr>
        </p:nvSpPr>
        <p:spPr>
          <a:xfrm>
            <a:off x="1045028" y="3017522"/>
            <a:ext cx="9941319" cy="3124658"/>
          </a:xfrm>
        </p:spPr>
        <p:txBody>
          <a:bodyPr anchor="ctr">
            <a:normAutofit/>
          </a:bodyPr>
          <a:lstStyle/>
          <a:p>
            <a:r>
              <a:rPr lang="en-US" altLang="en-US" sz="2400"/>
              <a:t>Proof of disability</a:t>
            </a:r>
          </a:p>
          <a:p>
            <a:pPr lvl="1"/>
            <a:r>
              <a:rPr lang="en-US" altLang="en-US"/>
              <a:t>But only if disability is not obvious or otherwise known</a:t>
            </a:r>
          </a:p>
          <a:p>
            <a:pPr lvl="1"/>
            <a:r>
              <a:rPr lang="en-US" altLang="en-US"/>
              <a:t>Not entitled to medical history or even diagnosis</a:t>
            </a:r>
          </a:p>
          <a:p>
            <a:r>
              <a:rPr lang="en-US" altLang="en-US" sz="2400"/>
              <a:t>Information of how RA/RM will help w/ this disability (the “nexus”)</a:t>
            </a:r>
          </a:p>
          <a:p>
            <a:pPr lvl="1"/>
            <a:r>
              <a:rPr lang="en-US" altLang="en-US"/>
              <a:t>But only if not readily apparent or known</a:t>
            </a:r>
          </a:p>
        </p:txBody>
      </p:sp>
      <p:cxnSp>
        <p:nvCxnSpPr>
          <p:cNvPr id="79890" name="Straight Connector 79889">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79876" name="Slide Number Placeholder 5">
            <a:extLst>
              <a:ext uri="{FF2B5EF4-FFF2-40B4-BE49-F238E27FC236}">
                <a16:creationId xmlns:a16="http://schemas.microsoft.com/office/drawing/2014/main" id="{95D05858-E9A2-4B57-BFD9-67DB281DC7DE}"/>
              </a:ext>
            </a:extLst>
          </p:cNvPr>
          <p:cNvSpPr>
            <a:spLocks noGrp="1"/>
          </p:cNvSpPr>
          <p:nvPr>
            <p:ph type="sldNum" sz="quarter" idx="12"/>
          </p:nvPr>
        </p:nvSpPr>
        <p:spPr>
          <a:xfrm>
            <a:off x="8610600" y="6492240"/>
            <a:ext cx="2743200" cy="365125"/>
          </a:xfrm>
        </p:spPr>
        <p:txBody>
          <a:bodyPr>
            <a:normAutofit/>
          </a:bodyPr>
          <a:lstStyle>
            <a:lvl1pPr>
              <a:spcAft>
                <a:spcPts val="600"/>
              </a:spcAft>
              <a:buFont typeface="Arial" panose="020B0604020202020204" pitchFamily="34" charset="0"/>
              <a:defRPr sz="2000" b="1">
                <a:solidFill>
                  <a:schemeClr val="tx1"/>
                </a:solidFill>
                <a:latin typeface="Arial" panose="020B0604020202020204" pitchFamily="34" charset="0"/>
                <a:ea typeface="MS PGothic" panose="020B0600070205080204" pitchFamily="34" charset="-128"/>
              </a:defRPr>
            </a:lvl1pPr>
            <a:lvl2pPr marL="742950" indent="-285750">
              <a:spcAft>
                <a:spcPts val="600"/>
              </a:spcAft>
              <a:buClr>
                <a:schemeClr val="tx2"/>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2pPr>
            <a:lvl3pPr marL="1143000" indent="-228600">
              <a:spcAft>
                <a:spcPts val="600"/>
              </a:spcAft>
              <a:buClr>
                <a:schemeClr val="tx2"/>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3pPr>
            <a:lvl4pPr marL="1600200" indent="-228600">
              <a:spcAft>
                <a:spcPts val="600"/>
              </a:spcAft>
              <a:buClr>
                <a:schemeClr val="tx2"/>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4pPr>
            <a:lvl5pPr marL="2057400" indent="-228600">
              <a:spcAft>
                <a:spcPts val="600"/>
              </a:spcAft>
              <a:buClr>
                <a:schemeClr val="tx2"/>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ts val="600"/>
              </a:spcAft>
              <a:buClr>
                <a:schemeClr val="tx2"/>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ts val="600"/>
              </a:spcAft>
              <a:buClr>
                <a:schemeClr val="tx2"/>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ts val="600"/>
              </a:spcAft>
              <a:buClr>
                <a:schemeClr val="tx2"/>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ts val="600"/>
              </a:spcAft>
              <a:buClr>
                <a:schemeClr val="tx2"/>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9pPr>
          </a:lstStyle>
          <a:p>
            <a:pPr>
              <a:lnSpc>
                <a:spcPct val="90000"/>
              </a:lnSpc>
            </a:pPr>
            <a:fld id="{DA64B103-9375-4E58-8CAA-F2A6AE33604A}" type="slidenum">
              <a:rPr lang="en-US" altLang="en-US" sz="1100" b="0"/>
              <a:pPr>
                <a:lnSpc>
                  <a:spcPct val="90000"/>
                </a:lnSpc>
              </a:pPr>
              <a:t>27</a:t>
            </a:fld>
            <a:endParaRPr lang="en-US" altLang="en-US" sz="1100" b="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43631" y="809898"/>
            <a:ext cx="9942716" cy="1554480"/>
          </a:xfrm>
        </p:spPr>
        <p:txBody>
          <a:bodyPr anchor="ctr">
            <a:normAutofit/>
          </a:bodyPr>
          <a:lstStyle/>
          <a:p>
            <a:r>
              <a:rPr lang="en-US" altLang="en-US" sz="4800"/>
              <a:t>When Can an RA </a:t>
            </a:r>
            <a:br>
              <a:rPr lang="en-US" altLang="en-US" sz="4800"/>
            </a:br>
            <a:r>
              <a:rPr lang="en-US" altLang="en-US" sz="4800"/>
              <a:t>Request be Denied?</a:t>
            </a:r>
            <a:endParaRPr lang="en-US" sz="4800"/>
          </a:p>
        </p:txBody>
      </p:sp>
      <p:sp>
        <p:nvSpPr>
          <p:cNvPr id="3" name="Content Placeholder 2"/>
          <p:cNvSpPr>
            <a:spLocks noGrp="1"/>
          </p:cNvSpPr>
          <p:nvPr>
            <p:ph idx="1"/>
          </p:nvPr>
        </p:nvSpPr>
        <p:spPr>
          <a:xfrm>
            <a:off x="1045028" y="2704014"/>
            <a:ext cx="9941319" cy="3438166"/>
          </a:xfrm>
        </p:spPr>
        <p:txBody>
          <a:bodyPr anchor="ctr">
            <a:normAutofit/>
          </a:bodyPr>
          <a:lstStyle/>
          <a:p>
            <a:pPr>
              <a:lnSpc>
                <a:spcPct val="100000"/>
              </a:lnSpc>
              <a:spcBef>
                <a:spcPts val="600"/>
              </a:spcBef>
              <a:spcAft>
                <a:spcPts val="600"/>
              </a:spcAft>
            </a:pPr>
            <a:r>
              <a:rPr lang="en-US" altLang="en-US" sz="2400"/>
              <a:t>The request is not reasonable because:</a:t>
            </a:r>
            <a:endParaRPr lang="en-US" altLang="en-US" sz="2400">
              <a:sym typeface="Symbol" panose="05050102010706020507" pitchFamily="18" charset="2"/>
            </a:endParaRPr>
          </a:p>
          <a:p>
            <a:pPr lvl="1">
              <a:lnSpc>
                <a:spcPct val="100000"/>
              </a:lnSpc>
              <a:spcBef>
                <a:spcPts val="600"/>
              </a:spcBef>
              <a:spcAft>
                <a:spcPts val="600"/>
              </a:spcAft>
            </a:pPr>
            <a:r>
              <a:rPr lang="en-US" altLang="en-US"/>
              <a:t>the request would require a “fundamental alteration” in the nature of the services, program or activity, or</a:t>
            </a:r>
          </a:p>
          <a:p>
            <a:pPr lvl="1">
              <a:lnSpc>
                <a:spcPct val="100000"/>
              </a:lnSpc>
              <a:spcBef>
                <a:spcPts val="600"/>
              </a:spcBef>
              <a:spcAft>
                <a:spcPts val="600"/>
              </a:spcAft>
            </a:pPr>
            <a:r>
              <a:rPr lang="en-US" altLang="en-US"/>
              <a:t>the request creates an undue financial and administrative burden</a:t>
            </a: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57512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79EECFE-814E-4B68-96A7-86A795BD22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Triangle 10">
            <a:extLst>
              <a:ext uri="{FF2B5EF4-FFF2-40B4-BE49-F238E27FC236}">
                <a16:creationId xmlns:a16="http://schemas.microsoft.com/office/drawing/2014/main" id="{AF180F00-B4B2-4196-BB1C-ECD21B03F0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C06848A-4167-8397-3832-D13781B09CB4}"/>
              </a:ext>
            </a:extLst>
          </p:cNvPr>
          <p:cNvSpPr>
            <a:spLocks noGrp="1"/>
          </p:cNvSpPr>
          <p:nvPr>
            <p:ph type="title"/>
          </p:nvPr>
        </p:nvSpPr>
        <p:spPr>
          <a:xfrm>
            <a:off x="965200" y="1383527"/>
            <a:ext cx="6117158" cy="4175166"/>
          </a:xfrm>
        </p:spPr>
        <p:txBody>
          <a:bodyPr vert="horz" lIns="91440" tIns="45720" rIns="91440" bIns="45720" rtlCol="0" anchor="ctr">
            <a:normAutofit fontScale="90000"/>
          </a:bodyPr>
          <a:lstStyle/>
          <a:p>
            <a:pPr algn="r"/>
            <a:r>
              <a:rPr lang="en-US" kern="1200">
                <a:solidFill>
                  <a:schemeClr val="tx1"/>
                </a:solidFill>
                <a:latin typeface="+mj-lt"/>
                <a:ea typeface="+mj-ea"/>
                <a:cs typeface="+mj-cs"/>
              </a:rPr>
              <a:t>Reasonable Accommodation Requests in Rental Applications</a:t>
            </a:r>
            <a:br>
              <a:rPr lang="en-US" kern="1200">
                <a:solidFill>
                  <a:schemeClr val="tx1"/>
                </a:solidFill>
                <a:latin typeface="+mj-lt"/>
                <a:ea typeface="+mj-ea"/>
                <a:cs typeface="+mj-cs"/>
              </a:rPr>
            </a:br>
            <a:endParaRPr lang="en-US" kern="1200">
              <a:solidFill>
                <a:schemeClr val="tx1"/>
              </a:solidFill>
              <a:latin typeface="+mj-lt"/>
              <a:ea typeface="+mj-ea"/>
              <a:cs typeface="+mj-cs"/>
            </a:endParaRPr>
          </a:p>
        </p:txBody>
      </p:sp>
      <p:sp>
        <p:nvSpPr>
          <p:cNvPr id="4" name="Text Placeholder 3">
            <a:extLst>
              <a:ext uri="{FF2B5EF4-FFF2-40B4-BE49-F238E27FC236}">
                <a16:creationId xmlns:a16="http://schemas.microsoft.com/office/drawing/2014/main" id="{7E20E4D2-DB50-C016-0B9F-76D10CC98554}"/>
              </a:ext>
            </a:extLst>
          </p:cNvPr>
          <p:cNvSpPr>
            <a:spLocks noGrp="1"/>
          </p:cNvSpPr>
          <p:nvPr>
            <p:ph type="body" idx="1"/>
          </p:nvPr>
        </p:nvSpPr>
        <p:spPr>
          <a:xfrm>
            <a:off x="7986955" y="2573422"/>
            <a:ext cx="3113064" cy="1795378"/>
          </a:xfrm>
        </p:spPr>
        <p:txBody>
          <a:bodyPr vert="horz" lIns="91440" tIns="45720" rIns="91440" bIns="45720" rtlCol="0" anchor="ctr">
            <a:normAutofit/>
          </a:bodyPr>
          <a:lstStyle/>
          <a:p>
            <a:pPr>
              <a:lnSpc>
                <a:spcPct val="100000"/>
              </a:lnSpc>
              <a:spcBef>
                <a:spcPts val="600"/>
              </a:spcBef>
              <a:spcAft>
                <a:spcPts val="600"/>
              </a:spcAft>
            </a:pPr>
            <a:r>
              <a:rPr lang="en-US" kern="1200">
                <a:solidFill>
                  <a:schemeClr val="tx1"/>
                </a:solidFill>
                <a:latin typeface="+mj-lt"/>
                <a:ea typeface="+mj-ea"/>
                <a:cs typeface="+mj-cs"/>
              </a:rPr>
              <a:t>Credit History</a:t>
            </a:r>
          </a:p>
          <a:p>
            <a:pPr>
              <a:lnSpc>
                <a:spcPct val="100000"/>
              </a:lnSpc>
              <a:spcBef>
                <a:spcPts val="600"/>
              </a:spcBef>
              <a:spcAft>
                <a:spcPts val="600"/>
              </a:spcAft>
            </a:pPr>
            <a:r>
              <a:rPr lang="en-US" kern="1200">
                <a:solidFill>
                  <a:schemeClr val="tx1"/>
                </a:solidFill>
                <a:latin typeface="+mj-lt"/>
                <a:ea typeface="+mj-ea"/>
                <a:cs typeface="+mj-cs"/>
              </a:rPr>
              <a:t>Rental History</a:t>
            </a:r>
          </a:p>
          <a:p>
            <a:pPr>
              <a:lnSpc>
                <a:spcPct val="100000"/>
              </a:lnSpc>
              <a:spcBef>
                <a:spcPts val="600"/>
              </a:spcBef>
              <a:spcAft>
                <a:spcPts val="600"/>
              </a:spcAft>
            </a:pPr>
            <a:r>
              <a:rPr lang="en-US" sz="2400">
                <a:solidFill>
                  <a:schemeClr val="tx1"/>
                </a:solidFill>
                <a:latin typeface="+mj-lt"/>
                <a:ea typeface="+mj-ea"/>
                <a:cs typeface="+mj-cs"/>
              </a:rPr>
              <a:t>Criminal Background</a:t>
            </a:r>
            <a:endParaRPr lang="en-US" sz="2400" kern="1200">
              <a:solidFill>
                <a:schemeClr val="tx1"/>
              </a:solidFill>
              <a:latin typeface="+mn-lt"/>
              <a:ea typeface="+mn-ea"/>
              <a:cs typeface="+mn-cs"/>
            </a:endParaRPr>
          </a:p>
        </p:txBody>
      </p:sp>
      <p:cxnSp>
        <p:nvCxnSpPr>
          <p:cNvPr id="15" name="Straight Connector 14">
            <a:extLst>
              <a:ext uri="{FF2B5EF4-FFF2-40B4-BE49-F238E27FC236}">
                <a16:creationId xmlns:a16="http://schemas.microsoft.com/office/drawing/2014/main" id="{BDF0D3DE-EC74-4C9F-AFA1-DC5CE5236B1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3465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19563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934F1179-B481-4F9E-BCA3-AFB972070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ight Triangle 21">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565B3A-C74D-392D-383E-A0A7191A933C}"/>
              </a:ext>
            </a:extLst>
          </p:cNvPr>
          <p:cNvSpPr>
            <a:spLocks noGrp="1"/>
          </p:cNvSpPr>
          <p:nvPr>
            <p:ph type="title"/>
          </p:nvPr>
        </p:nvSpPr>
        <p:spPr>
          <a:xfrm>
            <a:off x="1285241" y="1008993"/>
            <a:ext cx="9231410" cy="3542045"/>
          </a:xfrm>
        </p:spPr>
        <p:txBody>
          <a:bodyPr vert="horz" lIns="91440" tIns="45720" rIns="91440" bIns="45720" rtlCol="0" anchor="b">
            <a:normAutofit/>
          </a:bodyPr>
          <a:lstStyle/>
          <a:p>
            <a:r>
              <a:rPr lang="en-US" sz="11500" kern="1200">
                <a:solidFill>
                  <a:schemeClr val="tx1"/>
                </a:solidFill>
                <a:latin typeface="+mj-lt"/>
                <a:ea typeface="+mj-ea"/>
                <a:cs typeface="+mj-cs"/>
              </a:rPr>
              <a:t>Who is the audience?</a:t>
            </a:r>
          </a:p>
        </p:txBody>
      </p:sp>
    </p:spTree>
    <p:extLst>
      <p:ext uri="{BB962C8B-B14F-4D97-AF65-F5344CB8AC3E}">
        <p14:creationId xmlns:p14="http://schemas.microsoft.com/office/powerpoint/2010/main" val="31713977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79EECFE-814E-4B68-96A7-86A795BD22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AF180F00-B4B2-4196-BB1C-ECD21B03F0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D23D20-F9D2-C23D-D697-179C0A9D0B74}"/>
              </a:ext>
            </a:extLst>
          </p:cNvPr>
          <p:cNvSpPr>
            <a:spLocks noGrp="1"/>
          </p:cNvSpPr>
          <p:nvPr>
            <p:ph type="title"/>
          </p:nvPr>
        </p:nvSpPr>
        <p:spPr>
          <a:xfrm>
            <a:off x="965200" y="1383527"/>
            <a:ext cx="6117158" cy="4175166"/>
          </a:xfrm>
        </p:spPr>
        <p:txBody>
          <a:bodyPr vert="horz" lIns="91440" tIns="45720" rIns="91440" bIns="45720" rtlCol="0" anchor="ctr">
            <a:normAutofit/>
          </a:bodyPr>
          <a:lstStyle/>
          <a:p>
            <a:pPr algn="r"/>
            <a:r>
              <a:rPr lang="en-US" kern="1200">
                <a:solidFill>
                  <a:schemeClr val="tx1"/>
                </a:solidFill>
                <a:latin typeface="+mj-lt"/>
                <a:ea typeface="+mj-ea"/>
                <a:cs typeface="+mj-cs"/>
              </a:rPr>
              <a:t>Reasonable Accommodations Requests in Evictions</a:t>
            </a:r>
          </a:p>
        </p:txBody>
      </p:sp>
      <p:sp>
        <p:nvSpPr>
          <p:cNvPr id="3" name="Text Placeholder 2">
            <a:extLst>
              <a:ext uri="{FF2B5EF4-FFF2-40B4-BE49-F238E27FC236}">
                <a16:creationId xmlns:a16="http://schemas.microsoft.com/office/drawing/2014/main" id="{569B32F8-034C-6342-8243-FE0673053363}"/>
              </a:ext>
            </a:extLst>
          </p:cNvPr>
          <p:cNvSpPr>
            <a:spLocks noGrp="1"/>
          </p:cNvSpPr>
          <p:nvPr>
            <p:ph type="body" idx="1"/>
          </p:nvPr>
        </p:nvSpPr>
        <p:spPr>
          <a:xfrm>
            <a:off x="7986955" y="2573422"/>
            <a:ext cx="3113064" cy="1795378"/>
          </a:xfrm>
        </p:spPr>
        <p:txBody>
          <a:bodyPr vert="horz" lIns="91440" tIns="45720" rIns="91440" bIns="45720" rtlCol="0" anchor="ctr">
            <a:normAutofit/>
          </a:bodyPr>
          <a:lstStyle/>
          <a:p>
            <a:r>
              <a:rPr lang="en-US" sz="2400" kern="1200">
                <a:solidFill>
                  <a:schemeClr val="tx1"/>
                </a:solidFill>
                <a:latin typeface="+mn-lt"/>
                <a:ea typeface="+mn-ea"/>
                <a:cs typeface="+mn-cs"/>
              </a:rPr>
              <a:t>Individualized Inquiry</a:t>
            </a:r>
          </a:p>
        </p:txBody>
      </p:sp>
      <p:cxnSp>
        <p:nvCxnSpPr>
          <p:cNvPr id="14" name="Straight Connector 13">
            <a:extLst>
              <a:ext uri="{FF2B5EF4-FFF2-40B4-BE49-F238E27FC236}">
                <a16:creationId xmlns:a16="http://schemas.microsoft.com/office/drawing/2014/main" id="{BDF0D3DE-EC74-4C9F-AFA1-DC5CE5236B1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3465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411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8073" name="Rectangle 88072">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075" name="Group 88074">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88076" name="Rectangle 88075">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077" name="Rectangle 88076">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078" name="Rectangle 88077">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8080" name="Rectangle 88079">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66" name="Rectangle 2">
            <a:extLst>
              <a:ext uri="{FF2B5EF4-FFF2-40B4-BE49-F238E27FC236}">
                <a16:creationId xmlns:a16="http://schemas.microsoft.com/office/drawing/2014/main" id="{7EC42654-0977-40BA-991B-71E41E46FD55}"/>
              </a:ext>
            </a:extLst>
          </p:cNvPr>
          <p:cNvSpPr>
            <a:spLocks noGrp="1" noChangeArrowheads="1"/>
          </p:cNvSpPr>
          <p:nvPr>
            <p:ph type="title"/>
          </p:nvPr>
        </p:nvSpPr>
        <p:spPr>
          <a:xfrm>
            <a:off x="1043631" y="809898"/>
            <a:ext cx="9942716" cy="1554480"/>
          </a:xfrm>
        </p:spPr>
        <p:txBody>
          <a:bodyPr anchor="ctr">
            <a:normAutofit/>
          </a:bodyPr>
          <a:lstStyle/>
          <a:p>
            <a:r>
              <a:rPr lang="en-US" altLang="en-US" sz="4800"/>
              <a:t>Exceptions</a:t>
            </a:r>
          </a:p>
        </p:txBody>
      </p:sp>
      <p:sp>
        <p:nvSpPr>
          <p:cNvPr id="88067" name="Rectangle 3">
            <a:extLst>
              <a:ext uri="{FF2B5EF4-FFF2-40B4-BE49-F238E27FC236}">
                <a16:creationId xmlns:a16="http://schemas.microsoft.com/office/drawing/2014/main" id="{A5098F29-9AD0-4A03-950E-5CD0E8279819}"/>
              </a:ext>
            </a:extLst>
          </p:cNvPr>
          <p:cNvSpPr>
            <a:spLocks noGrp="1"/>
          </p:cNvSpPr>
          <p:nvPr>
            <p:ph idx="1"/>
          </p:nvPr>
        </p:nvSpPr>
        <p:spPr>
          <a:xfrm>
            <a:off x="1045028" y="3017522"/>
            <a:ext cx="9941319" cy="3124658"/>
          </a:xfrm>
        </p:spPr>
        <p:txBody>
          <a:bodyPr anchor="ctr">
            <a:normAutofit/>
          </a:bodyPr>
          <a:lstStyle/>
          <a:p>
            <a:pPr>
              <a:lnSpc>
                <a:spcPct val="100000"/>
              </a:lnSpc>
              <a:spcBef>
                <a:spcPts val="600"/>
              </a:spcBef>
              <a:spcAft>
                <a:spcPts val="600"/>
              </a:spcAft>
            </a:pPr>
            <a:r>
              <a:rPr lang="en-US" altLang="en-US" sz="2200"/>
              <a:t>Direct Threat.  FHA does not require a tenancy that would be a “direct threat” to the health or safety of others or result in substantial damage to the property of others </a:t>
            </a:r>
            <a:r>
              <a:rPr lang="en-US" altLang="en-US" sz="2200" u="sng"/>
              <a:t>unless</a:t>
            </a:r>
            <a:r>
              <a:rPr lang="en-US" altLang="en-US" sz="2200"/>
              <a:t> a Reasonable Accommodation could eliminate the threat</a:t>
            </a:r>
          </a:p>
          <a:p>
            <a:pPr lvl="1">
              <a:lnSpc>
                <a:spcPct val="100000"/>
              </a:lnSpc>
              <a:spcBef>
                <a:spcPts val="600"/>
              </a:spcBef>
              <a:spcAft>
                <a:spcPts val="600"/>
              </a:spcAft>
            </a:pPr>
            <a:r>
              <a:rPr lang="en-US" altLang="en-US" sz="2200"/>
              <a:t>Determination must be based on an individualized assessment</a:t>
            </a:r>
          </a:p>
          <a:p>
            <a:pPr lvl="1">
              <a:lnSpc>
                <a:spcPct val="100000"/>
              </a:lnSpc>
              <a:spcBef>
                <a:spcPts val="600"/>
              </a:spcBef>
              <a:spcAft>
                <a:spcPts val="600"/>
              </a:spcAft>
            </a:pPr>
            <a:r>
              <a:rPr lang="en-US" altLang="en-US" sz="2200"/>
              <a:t>Unlawful to exclude people b/c of fear, speculation or stereotypes</a:t>
            </a:r>
          </a:p>
          <a:p>
            <a:pPr>
              <a:lnSpc>
                <a:spcPct val="100000"/>
              </a:lnSpc>
              <a:spcBef>
                <a:spcPts val="600"/>
              </a:spcBef>
              <a:spcAft>
                <a:spcPts val="600"/>
              </a:spcAft>
            </a:pPr>
            <a:r>
              <a:rPr lang="en-US" altLang="en-US" sz="2200"/>
              <a:t>Drug use.  Current use of illegal drugs is excluded from the definition of disability.</a:t>
            </a:r>
          </a:p>
        </p:txBody>
      </p:sp>
      <p:cxnSp>
        <p:nvCxnSpPr>
          <p:cNvPr id="88082" name="Straight Connector 88081">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88068" name="Slide Number Placeholder 4">
            <a:extLst>
              <a:ext uri="{FF2B5EF4-FFF2-40B4-BE49-F238E27FC236}">
                <a16:creationId xmlns:a16="http://schemas.microsoft.com/office/drawing/2014/main" id="{D51DEC27-BCF7-4C54-AC89-0DBA7FE3C45D}"/>
              </a:ext>
            </a:extLst>
          </p:cNvPr>
          <p:cNvSpPr>
            <a:spLocks noGrp="1"/>
          </p:cNvSpPr>
          <p:nvPr>
            <p:ph type="sldNum" sz="quarter" idx="12"/>
          </p:nvPr>
        </p:nvSpPr>
        <p:spPr>
          <a:xfrm>
            <a:off x="8610600" y="6492240"/>
            <a:ext cx="2743200" cy="365125"/>
          </a:xfrm>
        </p:spPr>
        <p:txBody>
          <a:bodyPr>
            <a:normAutofit/>
          </a:bodyPr>
          <a:lstStyle>
            <a:lvl1pPr>
              <a:spcAft>
                <a:spcPts val="450"/>
              </a:spcAft>
              <a:buFont typeface="Arial" panose="020B0604020202020204" pitchFamily="34" charset="0"/>
              <a:defRPr sz="1500" b="1">
                <a:solidFill>
                  <a:schemeClr val="tx1"/>
                </a:solidFill>
                <a:latin typeface="Arial" panose="020B0604020202020204" pitchFamily="34" charset="0"/>
                <a:ea typeface="MS PGothic" panose="020B0600070205080204" pitchFamily="34" charset="-128"/>
              </a:defRPr>
            </a:lvl1pPr>
            <a:lvl2pPr marL="557213" indent="-214313">
              <a:spcAft>
                <a:spcPts val="450"/>
              </a:spcAft>
              <a:buClr>
                <a:schemeClr val="tx2"/>
              </a:buClr>
              <a:buFont typeface="Arial" panose="020B0604020202020204" pitchFamily="34" charset="0"/>
              <a:buChar char="•"/>
              <a:defRPr sz="1500">
                <a:solidFill>
                  <a:schemeClr val="tx1"/>
                </a:solidFill>
                <a:latin typeface="Arial" panose="020B0604020202020204" pitchFamily="34" charset="0"/>
                <a:ea typeface="MS PGothic" panose="020B0600070205080204" pitchFamily="34" charset="-128"/>
              </a:defRPr>
            </a:lvl2pPr>
            <a:lvl3pPr marL="857250" indent="-171450">
              <a:spcAft>
                <a:spcPts val="450"/>
              </a:spcAft>
              <a:buClr>
                <a:schemeClr val="tx2"/>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3pPr>
            <a:lvl4pPr marL="1200150" indent="-171450">
              <a:spcAft>
                <a:spcPts val="450"/>
              </a:spcAft>
              <a:buClr>
                <a:schemeClr val="tx2"/>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4pPr>
            <a:lvl5pPr marL="1543050" indent="-171450">
              <a:spcAft>
                <a:spcPts val="450"/>
              </a:spcAft>
              <a:buClr>
                <a:schemeClr val="tx2"/>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5pPr>
            <a:lvl6pPr marL="1885950" indent="-171450" eaLnBrk="0" fontAlgn="base" hangingPunct="0">
              <a:spcBef>
                <a:spcPct val="0"/>
              </a:spcBef>
              <a:spcAft>
                <a:spcPts val="450"/>
              </a:spcAft>
              <a:buClr>
                <a:schemeClr val="tx2"/>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6pPr>
            <a:lvl7pPr marL="2228850" indent="-171450" eaLnBrk="0" fontAlgn="base" hangingPunct="0">
              <a:spcBef>
                <a:spcPct val="0"/>
              </a:spcBef>
              <a:spcAft>
                <a:spcPts val="450"/>
              </a:spcAft>
              <a:buClr>
                <a:schemeClr val="tx2"/>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7pPr>
            <a:lvl8pPr marL="2571750" indent="-171450" eaLnBrk="0" fontAlgn="base" hangingPunct="0">
              <a:spcBef>
                <a:spcPct val="0"/>
              </a:spcBef>
              <a:spcAft>
                <a:spcPts val="450"/>
              </a:spcAft>
              <a:buClr>
                <a:schemeClr val="tx2"/>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8pPr>
            <a:lvl9pPr marL="2914650" indent="-171450" eaLnBrk="0" fontAlgn="base" hangingPunct="0">
              <a:spcBef>
                <a:spcPct val="0"/>
              </a:spcBef>
              <a:spcAft>
                <a:spcPts val="450"/>
              </a:spcAft>
              <a:buClr>
                <a:schemeClr val="tx2"/>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9pPr>
          </a:lstStyle>
          <a:p>
            <a:fld id="{8D07422A-B165-4B21-9FAA-E4605FBAFB39}" type="slidenum">
              <a:rPr lang="en-US" altLang="en-US" b="0"/>
              <a:pPr/>
              <a:t>31</a:t>
            </a:fld>
            <a:endParaRPr lang="en-US" altLang="en-US" b="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Houses in a subdivision">
            <a:extLst>
              <a:ext uri="{FF2B5EF4-FFF2-40B4-BE49-F238E27FC236}">
                <a16:creationId xmlns:a16="http://schemas.microsoft.com/office/drawing/2014/main" id="{85E5036D-95F0-DADF-61AD-48F99BAC0C52}"/>
              </a:ext>
            </a:extLst>
          </p:cNvPr>
          <p:cNvPicPr>
            <a:picLocks noChangeAspect="1"/>
          </p:cNvPicPr>
          <p:nvPr/>
        </p:nvPicPr>
        <p:blipFill rotWithShape="1">
          <a:blip r:embed="rId3">
            <a:alphaModFix amt="50000"/>
          </a:blip>
          <a:srcRect t="8103" b="7627"/>
          <a:stretch/>
        </p:blipFill>
        <p:spPr>
          <a:xfrm>
            <a:off x="20" y="1"/>
            <a:ext cx="12191980" cy="6857999"/>
          </a:xfrm>
          <a:prstGeom prst="rect">
            <a:avLst/>
          </a:prstGeom>
        </p:spPr>
      </p:pic>
      <p:sp>
        <p:nvSpPr>
          <p:cNvPr id="2" name="Title 1">
            <a:extLst>
              <a:ext uri="{FF2B5EF4-FFF2-40B4-BE49-F238E27FC236}">
                <a16:creationId xmlns:a16="http://schemas.microsoft.com/office/drawing/2014/main" id="{B5601970-EF24-EB36-6A62-A2C531E4876C}"/>
              </a:ext>
            </a:extLst>
          </p:cNvPr>
          <p:cNvSpPr>
            <a:spLocks noGrp="1"/>
          </p:cNvSpPr>
          <p:nvPr>
            <p:ph type="ctrTitle"/>
          </p:nvPr>
        </p:nvSpPr>
        <p:spPr>
          <a:xfrm>
            <a:off x="1524000" y="1122362"/>
            <a:ext cx="9144000" cy="2900518"/>
          </a:xfrm>
        </p:spPr>
        <p:txBody>
          <a:bodyPr>
            <a:normAutofit/>
          </a:bodyPr>
          <a:lstStyle/>
          <a:p>
            <a:r>
              <a:rPr lang="en-US" b="1">
                <a:solidFill>
                  <a:srgbClr val="FFFFFF"/>
                </a:solidFill>
              </a:rPr>
              <a:t>Affirmatively Furthering </a:t>
            </a:r>
            <a:br>
              <a:rPr lang="en-US" b="1">
                <a:solidFill>
                  <a:srgbClr val="FFFFFF"/>
                </a:solidFill>
              </a:rPr>
            </a:br>
            <a:r>
              <a:rPr lang="en-US" b="1">
                <a:solidFill>
                  <a:srgbClr val="FFFFFF"/>
                </a:solidFill>
              </a:rPr>
              <a:t>Fair Housing</a:t>
            </a:r>
          </a:p>
        </p:txBody>
      </p:sp>
      <p:sp>
        <p:nvSpPr>
          <p:cNvPr id="3" name="Subtitle 2">
            <a:extLst>
              <a:ext uri="{FF2B5EF4-FFF2-40B4-BE49-F238E27FC236}">
                <a16:creationId xmlns:a16="http://schemas.microsoft.com/office/drawing/2014/main" id="{59E4F311-C0BA-3C22-6788-3E5CC128AA49}"/>
              </a:ext>
            </a:extLst>
          </p:cNvPr>
          <p:cNvSpPr>
            <a:spLocks noGrp="1"/>
          </p:cNvSpPr>
          <p:nvPr>
            <p:ph type="subTitle" idx="1"/>
          </p:nvPr>
        </p:nvSpPr>
        <p:spPr>
          <a:xfrm>
            <a:off x="1524000" y="4159404"/>
            <a:ext cx="9144000" cy="1098395"/>
          </a:xfrm>
        </p:spPr>
        <p:txBody>
          <a:bodyPr>
            <a:normAutofit/>
          </a:bodyPr>
          <a:lstStyle/>
          <a:p>
            <a:endParaRPr lang="en-US">
              <a:solidFill>
                <a:srgbClr val="FFFFFF"/>
              </a:solidFill>
            </a:endParaRPr>
          </a:p>
        </p:txBody>
      </p:sp>
    </p:spTree>
    <p:extLst>
      <p:ext uri="{BB962C8B-B14F-4D97-AF65-F5344CB8AC3E}">
        <p14:creationId xmlns:p14="http://schemas.microsoft.com/office/powerpoint/2010/main" val="213554109"/>
      </p:ext>
    </p:extLst>
  </p:cSld>
  <p:clrMapOvr>
    <a:overrideClrMapping bg1="dk1" tx1="lt1" bg2="dk2" tx2="lt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54696" name="Rectangle 754695">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95" name="Rectangle 2">
            <a:extLst>
              <a:ext uri="{FF2B5EF4-FFF2-40B4-BE49-F238E27FC236}">
                <a16:creationId xmlns:a16="http://schemas.microsoft.com/office/drawing/2014/main" id="{66BF27E2-7C81-7B83-8EB3-BE9B6E973B7E}"/>
              </a:ext>
            </a:extLst>
          </p:cNvPr>
          <p:cNvSpPr>
            <a:spLocks noGrp="1" noChangeArrowheads="1"/>
          </p:cNvSpPr>
          <p:nvPr>
            <p:ph type="title"/>
          </p:nvPr>
        </p:nvSpPr>
        <p:spPr>
          <a:xfrm>
            <a:off x="808637" y="386930"/>
            <a:ext cx="10886443" cy="1188950"/>
          </a:xfrm>
        </p:spPr>
        <p:txBody>
          <a:bodyPr anchor="b">
            <a:normAutofit/>
          </a:bodyPr>
          <a:lstStyle/>
          <a:p>
            <a:r>
              <a:rPr lang="en-US" altLang="en-US" sz="3800"/>
              <a:t>AFFH: HUD’s Obligations</a:t>
            </a:r>
          </a:p>
        </p:txBody>
      </p:sp>
      <p:grpSp>
        <p:nvGrpSpPr>
          <p:cNvPr id="754698" name="Group 754697">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754699" name="Rectangle 754698">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4700" name="Rectangle 754699">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4701" name="Rectangle 754701">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4691" name="Rectangle 3">
            <a:extLst>
              <a:ext uri="{FF2B5EF4-FFF2-40B4-BE49-F238E27FC236}">
                <a16:creationId xmlns:a16="http://schemas.microsoft.com/office/drawing/2014/main" id="{BE844996-7B63-5ACF-7229-A2E0900BC565}"/>
              </a:ext>
            </a:extLst>
          </p:cNvPr>
          <p:cNvSpPr>
            <a:spLocks noGrp="1"/>
          </p:cNvSpPr>
          <p:nvPr>
            <p:ph idx="1"/>
          </p:nvPr>
        </p:nvSpPr>
        <p:spPr>
          <a:xfrm>
            <a:off x="793660" y="2599509"/>
            <a:ext cx="10143668" cy="3435531"/>
          </a:xfrm>
        </p:spPr>
        <p:txBody>
          <a:bodyPr anchor="ctr">
            <a:normAutofit fontScale="92500" lnSpcReduction="10000"/>
          </a:bodyPr>
          <a:lstStyle/>
          <a:p>
            <a:pPr>
              <a:lnSpc>
                <a:spcPct val="100000"/>
              </a:lnSpc>
            </a:pPr>
            <a:r>
              <a:rPr lang="en-US" altLang="en-US" sz="2400"/>
              <a:t>Administer programs “in a manner affirmatively to further the policies” of the FHA. </a:t>
            </a:r>
          </a:p>
          <a:p>
            <a:pPr lvl="1">
              <a:lnSpc>
                <a:spcPct val="100000"/>
              </a:lnSpc>
            </a:pPr>
            <a:r>
              <a:rPr lang="en-US" altLang="en-US"/>
              <a:t>42 U.S.C. §3608(e)(5)</a:t>
            </a:r>
          </a:p>
          <a:p>
            <a:pPr>
              <a:lnSpc>
                <a:spcPct val="100000"/>
              </a:lnSpc>
            </a:pPr>
            <a:r>
              <a:rPr lang="en-US" altLang="en-US" sz="2400"/>
              <a:t>Do “more than simply refrain from discriminating;” must also “assist in ending discrimination &amp; segregation”</a:t>
            </a:r>
          </a:p>
          <a:p>
            <a:pPr lvl="1">
              <a:lnSpc>
                <a:spcPct val="100000"/>
              </a:lnSpc>
            </a:pPr>
            <a:r>
              <a:rPr lang="en-US" altLang="en-US"/>
              <a:t>NAACP v. Sec. of HUD, 817 F.2d 149 (1st Cir. 1987)</a:t>
            </a:r>
          </a:p>
          <a:p>
            <a:pPr>
              <a:lnSpc>
                <a:spcPct val="100000"/>
              </a:lnSpc>
            </a:pPr>
            <a:r>
              <a:rPr lang="en-US" altLang="en-US" sz="2400"/>
              <a:t>AFFH includes “a mandate to take actions that undo historic patterns of segregation and other types of discrimination and that afford access to long-denied opportunities.” </a:t>
            </a:r>
          </a:p>
          <a:p>
            <a:pPr lvl="1">
              <a:lnSpc>
                <a:spcPct val="100000"/>
              </a:lnSpc>
            </a:pPr>
            <a:r>
              <a:rPr lang="en-US" altLang="en-US"/>
              <a:t>President’s 1/26/21 Memorandum.</a:t>
            </a: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87109" name="Rectangle 687111">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19" name="Rectangle 2">
            <a:extLst>
              <a:ext uri="{FF2B5EF4-FFF2-40B4-BE49-F238E27FC236}">
                <a16:creationId xmlns:a16="http://schemas.microsoft.com/office/drawing/2014/main" id="{C4FC95D7-C477-05A7-7FC3-05324E62EFC3}"/>
              </a:ext>
            </a:extLst>
          </p:cNvPr>
          <p:cNvSpPr>
            <a:spLocks noGrp="1" noChangeArrowheads="1"/>
          </p:cNvSpPr>
          <p:nvPr>
            <p:ph type="title"/>
          </p:nvPr>
        </p:nvSpPr>
        <p:spPr>
          <a:xfrm>
            <a:off x="808638" y="386930"/>
            <a:ext cx="9236700" cy="1188950"/>
          </a:xfrm>
        </p:spPr>
        <p:txBody>
          <a:bodyPr anchor="b">
            <a:normAutofit/>
          </a:bodyPr>
          <a:lstStyle/>
          <a:p>
            <a:r>
              <a:rPr lang="en-US" altLang="en-US" sz="3800"/>
              <a:t>Affirmatively Furthering Fair Housing: Grantee Obligations</a:t>
            </a:r>
          </a:p>
        </p:txBody>
      </p:sp>
      <p:grpSp>
        <p:nvGrpSpPr>
          <p:cNvPr id="687110" name="Group 687113">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687111" name="Rectangle 687114">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7113" name="Rectangle 687115">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7118" name="Rectangle 687117">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7107" name="Rectangle 3">
            <a:extLst>
              <a:ext uri="{FF2B5EF4-FFF2-40B4-BE49-F238E27FC236}">
                <a16:creationId xmlns:a16="http://schemas.microsoft.com/office/drawing/2014/main" id="{26F22C48-3C09-251B-7637-DED21491E0FF}"/>
              </a:ext>
            </a:extLst>
          </p:cNvPr>
          <p:cNvSpPr>
            <a:spLocks noGrp="1"/>
          </p:cNvSpPr>
          <p:nvPr>
            <p:ph idx="1"/>
          </p:nvPr>
        </p:nvSpPr>
        <p:spPr>
          <a:xfrm>
            <a:off x="793660" y="2599509"/>
            <a:ext cx="10143668" cy="3435531"/>
          </a:xfrm>
        </p:spPr>
        <p:txBody>
          <a:bodyPr anchor="ctr">
            <a:normAutofit/>
          </a:bodyPr>
          <a:lstStyle/>
          <a:p>
            <a:r>
              <a:rPr lang="en-US" altLang="en-US" sz="2400"/>
              <a:t>CDBG grants “shall be made only if the grantee certifies” that</a:t>
            </a:r>
          </a:p>
          <a:p>
            <a:pPr lvl="1"/>
            <a:r>
              <a:rPr lang="en-US" altLang="en-US"/>
              <a:t>“the grant will be conducted and administered in conformity with” the FHA</a:t>
            </a:r>
          </a:p>
          <a:p>
            <a:pPr lvl="1"/>
            <a:r>
              <a:rPr lang="en-US" altLang="en-US"/>
              <a:t>“the grantee will affirmatively further fair housing.”</a:t>
            </a:r>
          </a:p>
          <a:p>
            <a:pPr lvl="2"/>
            <a:r>
              <a:rPr lang="en-US" altLang="en-US" i="1"/>
              <a:t>42 U.S.C. §5304(b)(2)</a:t>
            </a:r>
          </a:p>
          <a:p>
            <a:r>
              <a:rPr lang="en-US" altLang="en-US" sz="2400"/>
              <a:t>Applies to PHAs</a:t>
            </a:r>
          </a:p>
          <a:p>
            <a:r>
              <a:rPr lang="en-US" altLang="en-US" sz="2400"/>
              <a:t>Applies to local gov’t as subgrantees/subrecipients</a:t>
            </a:r>
          </a:p>
          <a:p>
            <a:r>
              <a:rPr lang="en-US" altLang="en-US" sz="2400"/>
              <a:t>Also applies to HOME, ESG, HOPWA, NSP funds</a:t>
            </a: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905" name="Rectangle 37896">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907" name="Group 37898">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37900" name="Rectangle 37899">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901" name="Rectangle 37900">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902" name="Rectangle 37901">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908" name="Rectangle 37903">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3" name="Rectangle 2">
            <a:extLst>
              <a:ext uri="{FF2B5EF4-FFF2-40B4-BE49-F238E27FC236}">
                <a16:creationId xmlns:a16="http://schemas.microsoft.com/office/drawing/2014/main" id="{A6E3EA3F-21EF-8118-8162-D5B90F2B629D}"/>
              </a:ext>
            </a:extLst>
          </p:cNvPr>
          <p:cNvSpPr>
            <a:spLocks noGrp="1" noChangeArrowheads="1"/>
          </p:cNvSpPr>
          <p:nvPr>
            <p:ph type="title"/>
          </p:nvPr>
        </p:nvSpPr>
        <p:spPr>
          <a:xfrm>
            <a:off x="1043631" y="809898"/>
            <a:ext cx="9942716" cy="1554480"/>
          </a:xfrm>
        </p:spPr>
        <p:txBody>
          <a:bodyPr anchor="ctr">
            <a:normAutofit/>
          </a:bodyPr>
          <a:lstStyle/>
          <a:p>
            <a:r>
              <a:rPr lang="en-US" sz="4800"/>
              <a:t>AFFH Interim Final Rule 2021</a:t>
            </a:r>
            <a:endParaRPr lang="en-US" altLang="en-US" sz="4800"/>
          </a:p>
        </p:txBody>
      </p:sp>
      <p:sp>
        <p:nvSpPr>
          <p:cNvPr id="37892" name="Rectangle 3">
            <a:extLst>
              <a:ext uri="{FF2B5EF4-FFF2-40B4-BE49-F238E27FC236}">
                <a16:creationId xmlns:a16="http://schemas.microsoft.com/office/drawing/2014/main" id="{5E335EB6-DB81-1FC7-783B-7A446584C250}"/>
              </a:ext>
            </a:extLst>
          </p:cNvPr>
          <p:cNvSpPr>
            <a:spLocks noGrp="1"/>
          </p:cNvSpPr>
          <p:nvPr>
            <p:ph idx="1"/>
          </p:nvPr>
        </p:nvSpPr>
        <p:spPr>
          <a:xfrm>
            <a:off x="1045028" y="3017522"/>
            <a:ext cx="10036954" cy="3124658"/>
          </a:xfrm>
        </p:spPr>
        <p:txBody>
          <a:bodyPr anchor="ctr">
            <a:normAutofit/>
          </a:bodyPr>
          <a:lstStyle/>
          <a:p>
            <a:pPr lvl="1">
              <a:lnSpc>
                <a:spcPct val="100000"/>
              </a:lnSpc>
            </a:pPr>
            <a:r>
              <a:rPr lang="en-US" altLang="en-US" sz="2200"/>
              <a:t>On June 10, 2021, HUD published an interim final rule (AFFH IFR) “Restoring Affirmatively Furthering Fair Housing Definitions and Certifications,” as part of HUD’s AFFH requirement. </a:t>
            </a:r>
          </a:p>
          <a:p>
            <a:pPr lvl="1">
              <a:lnSpc>
                <a:spcPct val="100000"/>
              </a:lnSpc>
            </a:pPr>
            <a:r>
              <a:rPr lang="en-US" altLang="en-US" sz="2200"/>
              <a:t>AFFH IFR restores certain definitions and certifications from the 2015 AFFH Rule.</a:t>
            </a:r>
          </a:p>
          <a:p>
            <a:pPr lvl="1">
              <a:lnSpc>
                <a:spcPct val="100000"/>
              </a:lnSpc>
            </a:pPr>
            <a:r>
              <a:rPr lang="en-US" altLang="en-US" sz="2200"/>
              <a:t>HUD grantees are therefore again regularly certifying compliance to a standard that requires them to take meaningful action to combat residential segregation and eliminate unequal access to housing-related opportunities. </a:t>
            </a:r>
          </a:p>
        </p:txBody>
      </p:sp>
      <p:cxnSp>
        <p:nvCxnSpPr>
          <p:cNvPr id="37909" name="Straight Connector 37905">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894" name="Rectangle 37896">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95" name="Right Triangle 37898">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901" name="Rectangle 37900">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3" name="Rectangle 2">
            <a:extLst>
              <a:ext uri="{FF2B5EF4-FFF2-40B4-BE49-F238E27FC236}">
                <a16:creationId xmlns:a16="http://schemas.microsoft.com/office/drawing/2014/main" id="{A6E3EA3F-21EF-8118-8162-D5B90F2B629D}"/>
              </a:ext>
            </a:extLst>
          </p:cNvPr>
          <p:cNvSpPr>
            <a:spLocks noGrp="1" noChangeArrowheads="1"/>
          </p:cNvSpPr>
          <p:nvPr>
            <p:ph type="title"/>
          </p:nvPr>
        </p:nvSpPr>
        <p:spPr>
          <a:xfrm>
            <a:off x="1285240" y="1050595"/>
            <a:ext cx="8074815" cy="1618489"/>
          </a:xfrm>
        </p:spPr>
        <p:txBody>
          <a:bodyPr anchor="ctr">
            <a:normAutofit/>
          </a:bodyPr>
          <a:lstStyle/>
          <a:p>
            <a:r>
              <a:rPr lang="en-US" altLang="en-US" sz="3400" b="1"/>
              <a:t>AFFH: 2023 Proposed Final AFFH Rule </a:t>
            </a:r>
            <a:br>
              <a:rPr lang="en-US" altLang="en-US" sz="3400"/>
            </a:br>
            <a:r>
              <a:rPr lang="en-US" altLang="en-US" sz="2800" i="1"/>
              <a:t>in the works…</a:t>
            </a:r>
            <a:endParaRPr lang="en-US" altLang="en-US" sz="2800"/>
          </a:p>
        </p:txBody>
      </p:sp>
      <p:sp>
        <p:nvSpPr>
          <p:cNvPr id="37892" name="Rectangle 3">
            <a:extLst>
              <a:ext uri="{FF2B5EF4-FFF2-40B4-BE49-F238E27FC236}">
                <a16:creationId xmlns:a16="http://schemas.microsoft.com/office/drawing/2014/main" id="{5E335EB6-DB81-1FC7-783B-7A446584C250}"/>
              </a:ext>
            </a:extLst>
          </p:cNvPr>
          <p:cNvSpPr>
            <a:spLocks noGrp="1"/>
          </p:cNvSpPr>
          <p:nvPr>
            <p:ph idx="1"/>
          </p:nvPr>
        </p:nvSpPr>
        <p:spPr>
          <a:xfrm>
            <a:off x="1244296" y="2518533"/>
            <a:ext cx="9048733" cy="3486418"/>
          </a:xfrm>
        </p:spPr>
        <p:txBody>
          <a:bodyPr anchor="t">
            <a:normAutofit/>
          </a:bodyPr>
          <a:lstStyle/>
          <a:p>
            <a:pPr lvl="1">
              <a:lnSpc>
                <a:spcPct val="100000"/>
              </a:lnSpc>
              <a:spcAft>
                <a:spcPts val="1200"/>
              </a:spcAft>
            </a:pPr>
            <a:r>
              <a:rPr lang="en-US" altLang="en-US" sz="2200"/>
              <a:t>On February 9, 2023, HUD published a Notice of Proposed Rulemaking entitled “Affirmatively Furthering Fair Housing.”  </a:t>
            </a:r>
          </a:p>
          <a:p>
            <a:pPr lvl="1">
              <a:lnSpc>
                <a:spcPct val="100000"/>
              </a:lnSpc>
              <a:spcAft>
                <a:spcPts val="1200"/>
              </a:spcAft>
            </a:pPr>
            <a:r>
              <a:rPr lang="en-US" altLang="en-US" sz="2200"/>
              <a:t>The proposed 2023 AFFH Final rule builds on the 2015 AFFH Rule and refines it by </a:t>
            </a:r>
            <a:r>
              <a:rPr lang="en-US" altLang="en-US" sz="2200" b="1"/>
              <a:t>simplifying analyses, incorporating more robust public input, implementing evaluation and accountability measures, and linking fair housing planning to other planning processes</a:t>
            </a:r>
            <a:r>
              <a:rPr lang="en-US" altLang="en-US" sz="2200"/>
              <a:t>. </a:t>
            </a:r>
          </a:p>
        </p:txBody>
      </p:sp>
    </p:spTree>
    <p:extLst>
      <p:ext uri="{BB962C8B-B14F-4D97-AF65-F5344CB8AC3E}">
        <p14:creationId xmlns:p14="http://schemas.microsoft.com/office/powerpoint/2010/main" val="3871661415"/>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9">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Triangle 11">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48CB64B6-3519-99BF-657D-E46E0D3DD8E6}"/>
              </a:ext>
            </a:extLst>
          </p:cNvPr>
          <p:cNvSpPr>
            <a:spLocks noGrp="1"/>
          </p:cNvSpPr>
          <p:nvPr>
            <p:ph type="title"/>
          </p:nvPr>
        </p:nvSpPr>
        <p:spPr>
          <a:xfrm>
            <a:off x="1285240" y="1050595"/>
            <a:ext cx="9428253" cy="1618489"/>
          </a:xfrm>
        </p:spPr>
        <p:txBody>
          <a:bodyPr anchor="ctr">
            <a:normAutofit/>
          </a:bodyPr>
          <a:lstStyle/>
          <a:p>
            <a:r>
              <a:rPr lang="en-US" sz="5000"/>
              <a:t>2023 Proposed Final AFFH Rule</a:t>
            </a:r>
          </a:p>
        </p:txBody>
      </p:sp>
      <p:sp>
        <p:nvSpPr>
          <p:cNvPr id="5" name="Content Placeholder 4">
            <a:extLst>
              <a:ext uri="{FF2B5EF4-FFF2-40B4-BE49-F238E27FC236}">
                <a16:creationId xmlns:a16="http://schemas.microsoft.com/office/drawing/2014/main" id="{AD2DD5B9-46A1-C975-241B-F31EBEB1892C}"/>
              </a:ext>
            </a:extLst>
          </p:cNvPr>
          <p:cNvSpPr>
            <a:spLocks noGrp="1"/>
          </p:cNvSpPr>
          <p:nvPr>
            <p:ph idx="1"/>
          </p:nvPr>
        </p:nvSpPr>
        <p:spPr>
          <a:xfrm>
            <a:off x="1285240" y="2969469"/>
            <a:ext cx="9073411" cy="2800395"/>
          </a:xfrm>
        </p:spPr>
        <p:txBody>
          <a:bodyPr anchor="t">
            <a:normAutofit/>
          </a:bodyPr>
          <a:lstStyle/>
          <a:p>
            <a:pPr marL="0" indent="0">
              <a:lnSpc>
                <a:spcPct val="100000"/>
              </a:lnSpc>
              <a:spcBef>
                <a:spcPts val="1200"/>
              </a:spcBef>
              <a:spcAft>
                <a:spcPts val="1200"/>
              </a:spcAft>
              <a:buNone/>
            </a:pPr>
            <a:r>
              <a:rPr lang="en-US" sz="2400"/>
              <a:t>Affirmatively furthering fair housing means taking </a:t>
            </a:r>
            <a:r>
              <a:rPr lang="en-US" sz="2400" b="1"/>
              <a:t>meaningful actions</a:t>
            </a:r>
            <a:r>
              <a:rPr lang="en-US" sz="2400"/>
              <a:t>, in addition to combating discrimination, that </a:t>
            </a:r>
            <a:r>
              <a:rPr lang="en-US" sz="2400" b="1"/>
              <a:t>overcome patterns of segregation</a:t>
            </a:r>
            <a:r>
              <a:rPr lang="en-US" sz="2400"/>
              <a:t>, </a:t>
            </a:r>
            <a:r>
              <a:rPr lang="en-US" sz="2400" b="1"/>
              <a:t>eliminate inequities in housing </a:t>
            </a:r>
            <a:r>
              <a:rPr lang="en-US" sz="2400"/>
              <a:t>and related community assets, and </a:t>
            </a:r>
            <a:r>
              <a:rPr lang="en-US" sz="2400" b="1"/>
              <a:t>foster inclusive communities </a:t>
            </a:r>
            <a:r>
              <a:rPr lang="en-US" sz="2400"/>
              <a:t>free from barriers that restrict access to opportunity based on protected characteristics. </a:t>
            </a:r>
          </a:p>
        </p:txBody>
      </p:sp>
    </p:spTree>
    <p:extLst>
      <p:ext uri="{BB962C8B-B14F-4D97-AF65-F5344CB8AC3E}">
        <p14:creationId xmlns:p14="http://schemas.microsoft.com/office/powerpoint/2010/main" val="25986606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9">
            <a:extLst>
              <a:ext uri="{FF2B5EF4-FFF2-40B4-BE49-F238E27FC236}">
                <a16:creationId xmlns:a16="http://schemas.microsoft.com/office/drawing/2014/main" id="{934F1179-B481-4F9E-BCA3-AFB972070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Triangle 11">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3">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C34CAFA0-9DB3-958C-824B-B19473EB3307}"/>
              </a:ext>
            </a:extLst>
          </p:cNvPr>
          <p:cNvSpPr>
            <a:spLocks noGrp="1"/>
          </p:cNvSpPr>
          <p:nvPr>
            <p:ph type="title"/>
          </p:nvPr>
        </p:nvSpPr>
        <p:spPr>
          <a:xfrm>
            <a:off x="1285241" y="1008993"/>
            <a:ext cx="9231410" cy="3542045"/>
          </a:xfrm>
        </p:spPr>
        <p:txBody>
          <a:bodyPr vert="horz" lIns="91440" tIns="45720" rIns="91440" bIns="45720" rtlCol="0" anchor="b">
            <a:normAutofit fontScale="90000"/>
          </a:bodyPr>
          <a:lstStyle/>
          <a:p>
            <a:r>
              <a:rPr lang="en-US" sz="11500" kern="1200">
                <a:solidFill>
                  <a:schemeClr val="tx1"/>
                </a:solidFill>
                <a:latin typeface="+mj-lt"/>
                <a:ea typeface="+mj-ea"/>
                <a:cs typeface="+mj-cs"/>
              </a:rPr>
              <a:t>AFFH &amp; Looking at Opportunities</a:t>
            </a:r>
          </a:p>
        </p:txBody>
      </p:sp>
      <p:sp>
        <p:nvSpPr>
          <p:cNvPr id="5" name="Text Placeholder 4">
            <a:extLst>
              <a:ext uri="{FF2B5EF4-FFF2-40B4-BE49-F238E27FC236}">
                <a16:creationId xmlns:a16="http://schemas.microsoft.com/office/drawing/2014/main" id="{8F7A24A8-A47B-30F6-EF80-FF476FEF970D}"/>
              </a:ext>
            </a:extLst>
          </p:cNvPr>
          <p:cNvSpPr>
            <a:spLocks noGrp="1"/>
          </p:cNvSpPr>
          <p:nvPr>
            <p:ph type="body" idx="1"/>
          </p:nvPr>
        </p:nvSpPr>
        <p:spPr>
          <a:xfrm>
            <a:off x="1285241" y="4582814"/>
            <a:ext cx="7132335" cy="1312657"/>
          </a:xfrm>
        </p:spPr>
        <p:txBody>
          <a:bodyPr vert="horz" lIns="91440" tIns="45720" rIns="91440" bIns="45720" rtlCol="0" anchor="t">
            <a:normAutofit/>
          </a:bodyPr>
          <a:lstStyle/>
          <a:p>
            <a:endParaRPr lang="en-US" sz="2400" kern="1200">
              <a:solidFill>
                <a:schemeClr val="tx1"/>
              </a:solidFill>
              <a:latin typeface="+mn-lt"/>
              <a:ea typeface="+mn-ea"/>
              <a:cs typeface="+mn-cs"/>
            </a:endParaRPr>
          </a:p>
        </p:txBody>
      </p:sp>
    </p:spTree>
    <p:extLst>
      <p:ext uri="{BB962C8B-B14F-4D97-AF65-F5344CB8AC3E}">
        <p14:creationId xmlns:p14="http://schemas.microsoft.com/office/powerpoint/2010/main" val="2025221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19D32F93-50AC-4C46-A5DB-291C60DDB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Graphic 17" descr="Question mark">
            <a:extLst>
              <a:ext uri="{FF2B5EF4-FFF2-40B4-BE49-F238E27FC236}">
                <a16:creationId xmlns:a16="http://schemas.microsoft.com/office/drawing/2014/main" id="{FABCB5B4-986D-5112-4D5E-2C70075D9DD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31239" y="1525536"/>
            <a:ext cx="3775459" cy="3775459"/>
          </a:xfrm>
          <a:prstGeom prst="rect">
            <a:avLst/>
          </a:prstGeom>
        </p:spPr>
      </p:pic>
      <p:sp>
        <p:nvSpPr>
          <p:cNvPr id="35" name="Freeform: Shape 34">
            <a:extLst>
              <a:ext uri="{FF2B5EF4-FFF2-40B4-BE49-F238E27FC236}">
                <a16:creationId xmlns:a16="http://schemas.microsoft.com/office/drawing/2014/main" id="{B9A1D9BC-1455-4308-9ABD-A3F8EDB67A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6068" y="320442"/>
            <a:ext cx="6572492" cy="6212748"/>
          </a:xfrm>
          <a:custGeom>
            <a:avLst/>
            <a:gdLst>
              <a:gd name="connsiteX0" fmla="*/ 0 w 6572492"/>
              <a:gd name="connsiteY0" fmla="*/ 0 h 6212748"/>
              <a:gd name="connsiteX1" fmla="*/ 2248593 w 6572492"/>
              <a:gd name="connsiteY1" fmla="*/ 0 h 6212748"/>
              <a:gd name="connsiteX2" fmla="*/ 2694770 w 6572492"/>
              <a:gd name="connsiteY2" fmla="*/ 0 h 6212748"/>
              <a:gd name="connsiteX3" fmla="*/ 2991094 w 6572492"/>
              <a:gd name="connsiteY3" fmla="*/ 0 h 6212748"/>
              <a:gd name="connsiteX4" fmla="*/ 6572492 w 6572492"/>
              <a:gd name="connsiteY4" fmla="*/ 0 h 6212748"/>
              <a:gd name="connsiteX5" fmla="*/ 6572492 w 6572492"/>
              <a:gd name="connsiteY5" fmla="*/ 2864954 h 6212748"/>
              <a:gd name="connsiteX6" fmla="*/ 3129047 w 6572492"/>
              <a:gd name="connsiteY6" fmla="*/ 6212748 h 6212748"/>
              <a:gd name="connsiteX7" fmla="*/ 2694770 w 6572492"/>
              <a:gd name="connsiteY7" fmla="*/ 6212748 h 6212748"/>
              <a:gd name="connsiteX8" fmla="*/ 2248593 w 6572492"/>
              <a:gd name="connsiteY8" fmla="*/ 6212748 h 6212748"/>
              <a:gd name="connsiteX9" fmla="*/ 0 w 6572492"/>
              <a:gd name="connsiteY9" fmla="*/ 6212748 h 6212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572492" h="6212748">
                <a:moveTo>
                  <a:pt x="0" y="0"/>
                </a:moveTo>
                <a:lnTo>
                  <a:pt x="2248593" y="0"/>
                </a:lnTo>
                <a:lnTo>
                  <a:pt x="2694770" y="0"/>
                </a:lnTo>
                <a:lnTo>
                  <a:pt x="2991094" y="0"/>
                </a:lnTo>
                <a:lnTo>
                  <a:pt x="6572492" y="0"/>
                </a:lnTo>
                <a:lnTo>
                  <a:pt x="6572492" y="2864954"/>
                </a:lnTo>
                <a:lnTo>
                  <a:pt x="3129047" y="6212748"/>
                </a:lnTo>
                <a:lnTo>
                  <a:pt x="2694770" y="6212748"/>
                </a:lnTo>
                <a:lnTo>
                  <a:pt x="2248593"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Right Triangle 36">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4A62647B-1222-407C-8740-5A497612B1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D782960-2059-EC42-F527-C67F82744841}"/>
              </a:ext>
            </a:extLst>
          </p:cNvPr>
          <p:cNvSpPr>
            <a:spLocks noGrp="1"/>
          </p:cNvSpPr>
          <p:nvPr>
            <p:ph type="ctrTitle"/>
          </p:nvPr>
        </p:nvSpPr>
        <p:spPr>
          <a:xfrm>
            <a:off x="5775961" y="962526"/>
            <a:ext cx="5384800" cy="3210689"/>
          </a:xfrm>
        </p:spPr>
        <p:txBody>
          <a:bodyPr anchor="b">
            <a:normAutofit/>
          </a:bodyPr>
          <a:lstStyle/>
          <a:p>
            <a:pPr algn="l"/>
            <a:r>
              <a:rPr lang="en-US" sz="7200" b="1">
                <a:solidFill>
                  <a:schemeClr val="accent1"/>
                </a:solidFill>
              </a:rPr>
              <a:t>Questions?</a:t>
            </a:r>
            <a:br>
              <a:rPr lang="en-US" sz="7200"/>
            </a:br>
            <a:endParaRPr lang="en-US" sz="7200"/>
          </a:p>
        </p:txBody>
      </p:sp>
      <p:sp>
        <p:nvSpPr>
          <p:cNvPr id="3" name="Subtitle 2">
            <a:extLst>
              <a:ext uri="{FF2B5EF4-FFF2-40B4-BE49-F238E27FC236}">
                <a16:creationId xmlns:a16="http://schemas.microsoft.com/office/drawing/2014/main" id="{C5E4FD6C-D1B7-DA4D-65C9-1A994E0ED4BF}"/>
              </a:ext>
            </a:extLst>
          </p:cNvPr>
          <p:cNvSpPr>
            <a:spLocks noGrp="1"/>
          </p:cNvSpPr>
          <p:nvPr>
            <p:ph type="subTitle" idx="1"/>
          </p:nvPr>
        </p:nvSpPr>
        <p:spPr>
          <a:xfrm>
            <a:off x="5775961" y="4269462"/>
            <a:ext cx="4048760" cy="1961695"/>
          </a:xfrm>
        </p:spPr>
        <p:txBody>
          <a:bodyPr anchor="t">
            <a:normAutofit/>
          </a:bodyPr>
          <a:lstStyle/>
          <a:p>
            <a:pPr algn="l"/>
            <a:r>
              <a:rPr lang="en-US"/>
              <a:t>Website: fairhousingnc.org</a:t>
            </a:r>
          </a:p>
          <a:p>
            <a:pPr algn="l"/>
            <a:r>
              <a:rPr lang="en-US"/>
              <a:t>Refer clients: 1-855-797-FAIR (3247)</a:t>
            </a:r>
          </a:p>
        </p:txBody>
      </p:sp>
    </p:spTree>
    <p:extLst>
      <p:ext uri="{BB962C8B-B14F-4D97-AF65-F5344CB8AC3E}">
        <p14:creationId xmlns:p14="http://schemas.microsoft.com/office/powerpoint/2010/main" val="1110930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34F1179-B481-4F9E-BCA3-AFB972070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Triangle 11">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9E803CAC-A08C-66B1-E0BA-D2DFF723316E}"/>
              </a:ext>
            </a:extLst>
          </p:cNvPr>
          <p:cNvSpPr>
            <a:spLocks noGrp="1"/>
          </p:cNvSpPr>
          <p:nvPr>
            <p:ph type="ctrTitle"/>
          </p:nvPr>
        </p:nvSpPr>
        <p:spPr>
          <a:xfrm>
            <a:off x="1285241" y="1008993"/>
            <a:ext cx="9231410" cy="3542045"/>
          </a:xfrm>
        </p:spPr>
        <p:txBody>
          <a:bodyPr anchor="b">
            <a:normAutofit/>
          </a:bodyPr>
          <a:lstStyle/>
          <a:p>
            <a:pPr algn="l"/>
            <a:r>
              <a:rPr lang="en-US" sz="11500"/>
              <a:t>Brief History of Fair Housing</a:t>
            </a:r>
          </a:p>
        </p:txBody>
      </p:sp>
      <p:sp>
        <p:nvSpPr>
          <p:cNvPr id="5" name="Subtitle 4">
            <a:extLst>
              <a:ext uri="{FF2B5EF4-FFF2-40B4-BE49-F238E27FC236}">
                <a16:creationId xmlns:a16="http://schemas.microsoft.com/office/drawing/2014/main" id="{F51B55D9-D9B5-F4E3-4397-0D236BEDFE51}"/>
              </a:ext>
            </a:extLst>
          </p:cNvPr>
          <p:cNvSpPr>
            <a:spLocks noGrp="1"/>
          </p:cNvSpPr>
          <p:nvPr>
            <p:ph type="subTitle" idx="1"/>
          </p:nvPr>
        </p:nvSpPr>
        <p:spPr>
          <a:xfrm>
            <a:off x="1285241" y="4582814"/>
            <a:ext cx="7132335" cy="1312657"/>
          </a:xfrm>
        </p:spPr>
        <p:txBody>
          <a:bodyPr anchor="t">
            <a:normAutofit/>
          </a:bodyPr>
          <a:lstStyle/>
          <a:p>
            <a:pPr algn="l"/>
            <a:endParaRPr lang="en-US"/>
          </a:p>
        </p:txBody>
      </p:sp>
    </p:spTree>
    <p:extLst>
      <p:ext uri="{BB962C8B-B14F-4D97-AF65-F5344CB8AC3E}">
        <p14:creationId xmlns:p14="http://schemas.microsoft.com/office/powerpoint/2010/main" val="11204772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13">
            <a:extLst>
              <a:ext uri="{FF2B5EF4-FFF2-40B4-BE49-F238E27FC236}">
                <a16:creationId xmlns:a16="http://schemas.microsoft.com/office/drawing/2014/main" id="{928F64C6-FE22-4FC1-A763-DFCC514811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708357" y="3509963"/>
            <a:ext cx="7092215" cy="2967839"/>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8FED3443-AC0C-CABE-2A17-50BAD23368D5}"/>
              </a:ext>
            </a:extLst>
          </p:cNvPr>
          <p:cNvSpPr>
            <a:spLocks noGrp="1"/>
          </p:cNvSpPr>
          <p:nvPr>
            <p:ph type="title"/>
          </p:nvPr>
        </p:nvSpPr>
        <p:spPr>
          <a:xfrm>
            <a:off x="5021821" y="3812954"/>
            <a:ext cx="6465287" cy="1516014"/>
          </a:xfrm>
        </p:spPr>
        <p:txBody>
          <a:bodyPr vert="horz" lIns="91440" tIns="45720" rIns="91440" bIns="45720" rtlCol="0" anchor="b">
            <a:normAutofit/>
          </a:bodyPr>
          <a:lstStyle/>
          <a:p>
            <a:r>
              <a:rPr lang="en-US" altLang="en-US" sz="3400" kern="1200">
                <a:solidFill>
                  <a:srgbClr val="FFFFFF"/>
                </a:solidFill>
                <a:latin typeface="+mj-lt"/>
                <a:ea typeface="+mj-ea"/>
                <a:cs typeface="+mj-cs"/>
              </a:rPr>
              <a:t>History of Discrimination: Community Intimidation &amp; Violence</a:t>
            </a:r>
            <a:endParaRPr lang="en-US" sz="3400" kern="1200">
              <a:solidFill>
                <a:srgbClr val="FFFFFF"/>
              </a:solidFill>
              <a:latin typeface="+mj-lt"/>
              <a:ea typeface="+mj-ea"/>
              <a:cs typeface="+mj-cs"/>
            </a:endParaRPr>
          </a:p>
        </p:txBody>
      </p:sp>
      <p:pic>
        <p:nvPicPr>
          <p:cNvPr id="6" name="Picture 2" descr="https://static01.nyt.com/images/2016/10/02/books/review/02Anderson/02Anderson-master768.jpg">
            <a:extLst>
              <a:ext uri="{FF2B5EF4-FFF2-40B4-BE49-F238E27FC236}">
                <a16:creationId xmlns:a16="http://schemas.microsoft.com/office/drawing/2014/main" id="{73B81878-8F77-70A5-3652-240AA1B74E6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968" r="3562" b="1"/>
          <a:stretch/>
        </p:blipFill>
        <p:spPr bwMode="auto">
          <a:xfrm>
            <a:off x="317635" y="321733"/>
            <a:ext cx="4151681" cy="302683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whites-thumb">
            <a:extLst>
              <a:ext uri="{FF2B5EF4-FFF2-40B4-BE49-F238E27FC236}">
                <a16:creationId xmlns:a16="http://schemas.microsoft.com/office/drawing/2014/main" id="{36DAE4C5-B871-96F7-B12E-6883DF0E079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5111" r="-3" b="-3"/>
          <a:stretch/>
        </p:blipFill>
        <p:spPr>
          <a:xfrm>
            <a:off x="4638955" y="321733"/>
            <a:ext cx="3539976" cy="2985818"/>
          </a:xfrm>
          <a:prstGeom prst="rect">
            <a:avLst/>
          </a:prstGeom>
        </p:spPr>
      </p:pic>
      <p:pic>
        <p:nvPicPr>
          <p:cNvPr id="9" name="Picture 8">
            <a:extLst>
              <a:ext uri="{FF2B5EF4-FFF2-40B4-BE49-F238E27FC236}">
                <a16:creationId xmlns:a16="http://schemas.microsoft.com/office/drawing/2014/main" id="{0D016674-85D9-3410-33F8-3280A0E7971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9138" r="7796"/>
          <a:stretch/>
        </p:blipFill>
        <p:spPr bwMode="auto">
          <a:xfrm>
            <a:off x="8348570" y="321734"/>
            <a:ext cx="3535590" cy="298581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5" name="Straight Connector 15">
            <a:extLst>
              <a:ext uri="{FF2B5EF4-FFF2-40B4-BE49-F238E27FC236}">
                <a16:creationId xmlns:a16="http://schemas.microsoft.com/office/drawing/2014/main" id="{5C34627B-48E6-4F4D-B843-97717A86B49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38287" y="5443086"/>
            <a:ext cx="64008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8" name="Picture 4" descr="A historic newspaper headline reading “Negroes Flee From Forsyth: Enraged White People Are Driving Blacks From County”">
            <a:extLst>
              <a:ext uri="{FF2B5EF4-FFF2-40B4-BE49-F238E27FC236}">
                <a16:creationId xmlns:a16="http://schemas.microsoft.com/office/drawing/2014/main" id="{D257604F-B5AF-A37B-9171-848C490FBD5A}"/>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018" r="1237" b="-1"/>
          <a:stretch/>
        </p:blipFill>
        <p:spPr bwMode="auto">
          <a:xfrm>
            <a:off x="317635" y="3509433"/>
            <a:ext cx="4160452" cy="302683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251411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18">
            <a:extLst>
              <a:ext uri="{FF2B5EF4-FFF2-40B4-BE49-F238E27FC236}">
                <a16:creationId xmlns:a16="http://schemas.microsoft.com/office/drawing/2014/main" id="{42A5316D-ED2F-4F89-B4B4-8D9240B1A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EF8AFEFE-AD3F-D517-157C-852C82B23D1D}"/>
              </a:ext>
            </a:extLst>
          </p:cNvPr>
          <p:cNvSpPr>
            <a:spLocks noGrp="1"/>
          </p:cNvSpPr>
          <p:nvPr>
            <p:ph type="title"/>
          </p:nvPr>
        </p:nvSpPr>
        <p:spPr>
          <a:xfrm>
            <a:off x="694510" y="1487272"/>
            <a:ext cx="2743200" cy="2743200"/>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altLang="en-US" sz="2200" kern="1200">
                <a:solidFill>
                  <a:srgbClr val="FFFFFF"/>
                </a:solidFill>
                <a:latin typeface="+mj-lt"/>
                <a:ea typeface="+mj-ea"/>
                <a:cs typeface="+mj-cs"/>
              </a:rPr>
              <a:t>History of Discrimination: Restrictive Covenants</a:t>
            </a:r>
            <a:endParaRPr lang="en-US" sz="2200" kern="1200">
              <a:solidFill>
                <a:srgbClr val="FFFFFF"/>
              </a:solidFill>
              <a:latin typeface="+mj-lt"/>
              <a:ea typeface="+mj-ea"/>
              <a:cs typeface="+mj-cs"/>
            </a:endParaRPr>
          </a:p>
        </p:txBody>
      </p:sp>
      <p:pic>
        <p:nvPicPr>
          <p:cNvPr id="4" name="Content Placeholder 2" descr="Screen Clipping">
            <a:extLst>
              <a:ext uri="{FF2B5EF4-FFF2-40B4-BE49-F238E27FC236}">
                <a16:creationId xmlns:a16="http://schemas.microsoft.com/office/drawing/2014/main" id="{42FA3A0F-7D3E-E297-6297-FF6ED5A302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45879"/>
          <a:stretch>
            <a:fillRect/>
          </a:stretch>
        </p:blipFill>
        <p:spPr>
          <a:xfrm>
            <a:off x="3437710" y="844335"/>
            <a:ext cx="8274149" cy="2015123"/>
          </a:xfrm>
          <a:prstGeom prst="rect">
            <a:avLst/>
          </a:prstGeom>
        </p:spPr>
      </p:pic>
      <p:sp>
        <p:nvSpPr>
          <p:cNvPr id="8" name="TextBox 4">
            <a:extLst>
              <a:ext uri="{FF2B5EF4-FFF2-40B4-BE49-F238E27FC236}">
                <a16:creationId xmlns:a16="http://schemas.microsoft.com/office/drawing/2014/main" id="{2BC61E6F-894C-9F92-F939-10E01778380D}"/>
              </a:ext>
            </a:extLst>
          </p:cNvPr>
          <p:cNvSpPr txBox="1">
            <a:spLocks noChangeArrowheads="1"/>
          </p:cNvSpPr>
          <p:nvPr/>
        </p:nvSpPr>
        <p:spPr bwMode="auto">
          <a:xfrm>
            <a:off x="4038600" y="3218688"/>
            <a:ext cx="7188199" cy="295827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fontScale="92500"/>
          </a:bodyPr>
          <a:lstStyle>
            <a:lvl1pPr>
              <a:spcAft>
                <a:spcPts val="600"/>
              </a:spcAft>
              <a:buFont typeface="Arial" panose="020B0604020202020204" pitchFamily="34" charset="0"/>
              <a:defRPr sz="2000" b="1">
                <a:solidFill>
                  <a:schemeClr val="tx1"/>
                </a:solidFill>
                <a:latin typeface="Arial" panose="020B0604020202020204" pitchFamily="34" charset="0"/>
                <a:ea typeface="MS PGothic" panose="020B0600070205080204" pitchFamily="34" charset="-128"/>
              </a:defRPr>
            </a:lvl1pPr>
            <a:lvl2pPr marL="742950" indent="-285750">
              <a:spcAft>
                <a:spcPts val="600"/>
              </a:spcAft>
              <a:buClr>
                <a:schemeClr val="tx2"/>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2pPr>
            <a:lvl3pPr marL="1143000" indent="-228600">
              <a:spcAft>
                <a:spcPts val="600"/>
              </a:spcAft>
              <a:buClr>
                <a:schemeClr val="tx2"/>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3pPr>
            <a:lvl4pPr marL="1600200" indent="-228600">
              <a:spcAft>
                <a:spcPts val="600"/>
              </a:spcAft>
              <a:buClr>
                <a:schemeClr val="tx2"/>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4pPr>
            <a:lvl5pPr marL="2057400" indent="-228600">
              <a:spcAft>
                <a:spcPts val="600"/>
              </a:spcAft>
              <a:buClr>
                <a:schemeClr val="tx2"/>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ts val="600"/>
              </a:spcAft>
              <a:buClr>
                <a:schemeClr val="tx2"/>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ts val="600"/>
              </a:spcAft>
              <a:buClr>
                <a:schemeClr val="tx2"/>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ts val="600"/>
              </a:spcAft>
              <a:buClr>
                <a:schemeClr val="tx2"/>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ts val="600"/>
              </a:spcAft>
              <a:buClr>
                <a:schemeClr val="tx2"/>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9pPr>
          </a:lstStyle>
          <a:p>
            <a:pPr>
              <a:lnSpc>
                <a:spcPct val="90000"/>
              </a:lnSpc>
            </a:pPr>
            <a:r>
              <a:rPr lang="en-US" altLang="en-US" sz="2800" b="0" i="1">
                <a:latin typeface="+mn-lt"/>
                <a:ea typeface="+mn-ea"/>
              </a:rPr>
              <a:t>…That the premises shall not be occupied by negros or persons of mixed or negro blood; provided, that this shall not be construed to prevent the living upon the premises of any negro servant, whose time is employed for domestic purposes by the occupants of the dwelling house…</a:t>
            </a:r>
          </a:p>
          <a:p>
            <a:pPr indent="-228600">
              <a:lnSpc>
                <a:spcPct val="90000"/>
              </a:lnSpc>
              <a:buFont typeface="Arial" panose="020B0604020202020204" pitchFamily="34" charset="0"/>
              <a:buChar char="•"/>
            </a:pPr>
            <a:endParaRPr lang="en-US" altLang="en-US" sz="1600" b="0" i="1">
              <a:latin typeface="+mn-lt"/>
              <a:ea typeface="+mn-ea"/>
            </a:endParaRPr>
          </a:p>
          <a:p>
            <a:pPr>
              <a:lnSpc>
                <a:spcPct val="90000"/>
              </a:lnSpc>
            </a:pPr>
            <a:r>
              <a:rPr lang="en-US" altLang="en-US" sz="1700" b="0">
                <a:latin typeface="+mn-lt"/>
                <a:ea typeface="+mn-ea"/>
              </a:rPr>
              <a:t>- Deed from Greater Raleigh Land Company, 1909</a:t>
            </a:r>
            <a:r>
              <a:rPr lang="en-US" altLang="en-US" sz="1700" b="0" i="1">
                <a:latin typeface="+mn-lt"/>
                <a:ea typeface="+mn-ea"/>
              </a:rPr>
              <a:t> </a:t>
            </a:r>
          </a:p>
        </p:txBody>
      </p:sp>
      <p:sp>
        <p:nvSpPr>
          <p:cNvPr id="12" name="Rectangle 11">
            <a:extLst>
              <a:ext uri="{FF2B5EF4-FFF2-40B4-BE49-F238E27FC236}">
                <a16:creationId xmlns:a16="http://schemas.microsoft.com/office/drawing/2014/main" id="{6A0F55EE-8BEB-6271-75A8-B451E0091956}"/>
              </a:ext>
            </a:extLst>
          </p:cNvPr>
          <p:cNvSpPr/>
          <p:nvPr/>
        </p:nvSpPr>
        <p:spPr>
          <a:xfrm>
            <a:off x="3441699" y="1487272"/>
            <a:ext cx="8382000" cy="762000"/>
          </a:xfrm>
          <a:prstGeom prst="rect">
            <a:avLst/>
          </a:prstGeom>
          <a:solidFill>
            <a:srgbClr val="FFFF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5914425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553" name="Rectangle 22538">
            <a:extLst>
              <a:ext uri="{FF2B5EF4-FFF2-40B4-BE49-F238E27FC236}">
                <a16:creationId xmlns:a16="http://schemas.microsoft.com/office/drawing/2014/main" id="{149FB5C3-7336-4FE0-A30C-CC0A3646D4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554" name="Group 22540">
            <a:extLst>
              <a:ext uri="{FF2B5EF4-FFF2-40B4-BE49-F238E27FC236}">
                <a16:creationId xmlns:a16="http://schemas.microsoft.com/office/drawing/2014/main" id="{19A6B5CE-CB1D-48EE-8B43-E952235C837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22555" name="Rectangle 22541">
              <a:extLst>
                <a:ext uri="{FF2B5EF4-FFF2-40B4-BE49-F238E27FC236}">
                  <a16:creationId xmlns:a16="http://schemas.microsoft.com/office/drawing/2014/main" id="{E3F3EAA5-4E15-400B-BBA3-82B3F49A21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56" name="Rectangle 22542">
              <a:extLst>
                <a:ext uri="{FF2B5EF4-FFF2-40B4-BE49-F238E27FC236}">
                  <a16:creationId xmlns:a16="http://schemas.microsoft.com/office/drawing/2014/main" id="{72BA2E40-BE9B-4C54-9CDD-40EE804CCE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545" name="Rectangle 22544">
            <a:extLst>
              <a:ext uri="{FF2B5EF4-FFF2-40B4-BE49-F238E27FC236}">
                <a16:creationId xmlns:a16="http://schemas.microsoft.com/office/drawing/2014/main" id="{0DA909B4-15FF-46A6-8A7F-7AEF977FE9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517897"/>
            <a:ext cx="11111729" cy="585796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18" name="Title 1">
            <a:extLst>
              <a:ext uri="{FF2B5EF4-FFF2-40B4-BE49-F238E27FC236}">
                <a16:creationId xmlns:a16="http://schemas.microsoft.com/office/drawing/2014/main" id="{35387068-57F5-0C39-2BF1-2F4572686DBE}"/>
              </a:ext>
            </a:extLst>
          </p:cNvPr>
          <p:cNvSpPr>
            <a:spLocks noGrp="1"/>
          </p:cNvSpPr>
          <p:nvPr>
            <p:ph type="title"/>
          </p:nvPr>
        </p:nvSpPr>
        <p:spPr>
          <a:xfrm>
            <a:off x="1057025" y="922644"/>
            <a:ext cx="5040285" cy="1169585"/>
          </a:xfrm>
        </p:spPr>
        <p:txBody>
          <a:bodyPr anchor="b">
            <a:normAutofit/>
          </a:bodyPr>
          <a:lstStyle/>
          <a:p>
            <a:r>
              <a:rPr lang="en-US" altLang="en-US" sz="3700"/>
              <a:t>History of Discrimination: Racial Steering</a:t>
            </a:r>
          </a:p>
        </p:txBody>
      </p:sp>
      <p:sp>
        <p:nvSpPr>
          <p:cNvPr id="22557" name="Rectangle 22546">
            <a:extLst>
              <a:ext uri="{FF2B5EF4-FFF2-40B4-BE49-F238E27FC236}">
                <a16:creationId xmlns:a16="http://schemas.microsoft.com/office/drawing/2014/main" id="{1382A32C-5B0C-4B1C-A074-76C6DBCC9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55714" y="2263365"/>
            <a:ext cx="49377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79FE2E94-BEC5-9EA8-1F4D-3A040708AF96}"/>
              </a:ext>
            </a:extLst>
          </p:cNvPr>
          <p:cNvSpPr>
            <a:spLocks noGrp="1"/>
          </p:cNvSpPr>
          <p:nvPr>
            <p:ph idx="1"/>
          </p:nvPr>
        </p:nvSpPr>
        <p:spPr>
          <a:xfrm>
            <a:off x="1055715" y="2508105"/>
            <a:ext cx="5040285" cy="1742021"/>
          </a:xfrm>
        </p:spPr>
        <p:txBody>
          <a:bodyPr anchor="ctr">
            <a:normAutofit/>
          </a:bodyPr>
          <a:lstStyle/>
          <a:p>
            <a:r>
              <a:rPr lang="en-US" altLang="en-US" sz="2000"/>
              <a:t>Until 1950, National Association of Real Estate Boards’ Code of Ethics required members to promote segregation.</a:t>
            </a:r>
          </a:p>
          <a:p>
            <a:endParaRPr lang="en-US" sz="2000"/>
          </a:p>
        </p:txBody>
      </p:sp>
      <p:pic>
        <p:nvPicPr>
          <p:cNvPr id="9" name="Content Placeholder 4">
            <a:extLst>
              <a:ext uri="{FF2B5EF4-FFF2-40B4-BE49-F238E27FC236}">
                <a16:creationId xmlns:a16="http://schemas.microsoft.com/office/drawing/2014/main" id="{3A297A4B-775C-933B-FE73-4EFD60407CE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a:xfrm>
            <a:off x="6946667" y="936040"/>
            <a:ext cx="4389120" cy="2257662"/>
          </a:xfrm>
          <a:prstGeom prst="rect">
            <a:avLst/>
          </a:prstGeom>
        </p:spPr>
      </p:pic>
      <p:pic>
        <p:nvPicPr>
          <p:cNvPr id="22534" name="Picture 5" descr="Screen Clipping">
            <a:extLst>
              <a:ext uri="{FF2B5EF4-FFF2-40B4-BE49-F238E27FC236}">
                <a16:creationId xmlns:a16="http://schemas.microsoft.com/office/drawing/2014/main" id="{12310C7B-26EA-860A-6116-BD4BA9745A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3259790" y="4036265"/>
            <a:ext cx="8145552" cy="144583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Slide Number Placeholder 3">
            <a:extLst>
              <a:ext uri="{FF2B5EF4-FFF2-40B4-BE49-F238E27FC236}">
                <a16:creationId xmlns:a16="http://schemas.microsoft.com/office/drawing/2014/main" id="{9C332CD9-A289-57C3-DC0E-72BA36000D57}"/>
              </a:ext>
            </a:extLst>
          </p:cNvPr>
          <p:cNvSpPr>
            <a:spLocks noGrp="1" noChangeArrowheads="1"/>
          </p:cNvSpPr>
          <p:nvPr>
            <p:ph type="sldNum" sz="quarter" idx="12"/>
          </p:nvPr>
        </p:nvSpPr>
        <p:spPr>
          <a:xfrm>
            <a:off x="8610600" y="6492240"/>
            <a:ext cx="2743200" cy="365125"/>
          </a:xfrm>
        </p:spPr>
        <p:txBody>
          <a:bodyPr>
            <a:normAutofit/>
          </a:bodyPr>
          <a:lstStyle>
            <a:lvl1pPr>
              <a:spcAft>
                <a:spcPts val="600"/>
              </a:spcAft>
              <a:buFont typeface="Arial" panose="020B0604020202020204" pitchFamily="34" charset="0"/>
              <a:defRPr sz="2000" b="1">
                <a:solidFill>
                  <a:schemeClr val="tx1"/>
                </a:solidFill>
                <a:latin typeface="Arial" panose="020B0604020202020204" pitchFamily="34" charset="0"/>
                <a:ea typeface="MS PGothic" panose="020B0600070205080204" pitchFamily="34" charset="-128"/>
              </a:defRPr>
            </a:lvl1pPr>
            <a:lvl2pPr marL="742950" indent="-285750">
              <a:spcAft>
                <a:spcPts val="600"/>
              </a:spcAft>
              <a:buClr>
                <a:schemeClr val="tx2"/>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2pPr>
            <a:lvl3pPr marL="1143000" indent="-228600">
              <a:spcAft>
                <a:spcPts val="600"/>
              </a:spcAft>
              <a:buClr>
                <a:schemeClr val="tx2"/>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3pPr>
            <a:lvl4pPr marL="1600200" indent="-228600">
              <a:spcAft>
                <a:spcPts val="600"/>
              </a:spcAft>
              <a:buClr>
                <a:schemeClr val="tx2"/>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4pPr>
            <a:lvl5pPr marL="2057400" indent="-228600">
              <a:spcAft>
                <a:spcPts val="600"/>
              </a:spcAft>
              <a:buClr>
                <a:schemeClr val="tx2"/>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ts val="600"/>
              </a:spcAft>
              <a:buClr>
                <a:schemeClr val="tx2"/>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ts val="600"/>
              </a:spcAft>
              <a:buClr>
                <a:schemeClr val="tx2"/>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ts val="600"/>
              </a:spcAft>
              <a:buClr>
                <a:schemeClr val="tx2"/>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ts val="600"/>
              </a:spcAft>
              <a:buClr>
                <a:schemeClr val="tx2"/>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9pPr>
          </a:lstStyle>
          <a:p>
            <a:pPr>
              <a:lnSpc>
                <a:spcPct val="90000"/>
              </a:lnSpc>
            </a:pPr>
            <a:fld id="{D3BF3833-3CBA-4BE2-B54A-76C51C728357}" type="slidenum">
              <a:rPr lang="en-US" altLang="en-US" sz="1900"/>
              <a:pPr>
                <a:lnSpc>
                  <a:spcPct val="90000"/>
                </a:lnSpc>
              </a:pPr>
              <a:t>7</a:t>
            </a:fld>
            <a:endParaRPr lang="en-US" altLang="en-US" sz="19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A0AF665-0D5F-FAB2-C8AF-38F38B701695}"/>
              </a:ext>
            </a:extLst>
          </p:cNvPr>
          <p:cNvSpPr>
            <a:spLocks noGrp="1"/>
          </p:cNvSpPr>
          <p:nvPr>
            <p:ph type="title"/>
          </p:nvPr>
        </p:nvSpPr>
        <p:spPr>
          <a:xfrm>
            <a:off x="838200" y="365125"/>
            <a:ext cx="10515600" cy="711201"/>
          </a:xfrm>
        </p:spPr>
        <p:txBody>
          <a:bodyPr/>
          <a:lstStyle/>
          <a:p>
            <a:r>
              <a:rPr lang="en-US">
                <a:ea typeface="ＭＳ Ｐゴシック" panose="020B0600070205080204" pitchFamily="34" charset="-128"/>
              </a:rPr>
              <a:t>History of Discrimination: Redlining</a:t>
            </a:r>
            <a:endParaRPr lang="en-US"/>
          </a:p>
        </p:txBody>
      </p:sp>
      <p:pic>
        <p:nvPicPr>
          <p:cNvPr id="8" name="Picture 7">
            <a:extLst>
              <a:ext uri="{FF2B5EF4-FFF2-40B4-BE49-F238E27FC236}">
                <a16:creationId xmlns:a16="http://schemas.microsoft.com/office/drawing/2014/main" id="{892657C4-AA12-CB89-1668-D62F2412DBC7}"/>
              </a:ext>
            </a:extLst>
          </p:cNvPr>
          <p:cNvPicPr>
            <a:picLocks noChangeAspect="1"/>
          </p:cNvPicPr>
          <p:nvPr/>
        </p:nvPicPr>
        <p:blipFill>
          <a:blip r:embed="rId3"/>
          <a:stretch>
            <a:fillRect/>
          </a:stretch>
        </p:blipFill>
        <p:spPr>
          <a:xfrm>
            <a:off x="4606925" y="1073150"/>
            <a:ext cx="5972175" cy="5419725"/>
          </a:xfrm>
          <a:prstGeom prst="rect">
            <a:avLst/>
          </a:prstGeom>
        </p:spPr>
      </p:pic>
      <p:pic>
        <p:nvPicPr>
          <p:cNvPr id="10" name="Picture 9">
            <a:extLst>
              <a:ext uri="{FF2B5EF4-FFF2-40B4-BE49-F238E27FC236}">
                <a16:creationId xmlns:a16="http://schemas.microsoft.com/office/drawing/2014/main" id="{787E5B51-0E15-6D31-7993-09DCB6B1FDDB}"/>
              </a:ext>
            </a:extLst>
          </p:cNvPr>
          <p:cNvPicPr>
            <a:picLocks noChangeAspect="1"/>
          </p:cNvPicPr>
          <p:nvPr/>
        </p:nvPicPr>
        <p:blipFill>
          <a:blip r:embed="rId4"/>
          <a:stretch>
            <a:fillRect/>
          </a:stretch>
        </p:blipFill>
        <p:spPr>
          <a:xfrm>
            <a:off x="1118688" y="1138464"/>
            <a:ext cx="3488237" cy="2588304"/>
          </a:xfrm>
          <a:prstGeom prst="rect">
            <a:avLst/>
          </a:prstGeom>
        </p:spPr>
      </p:pic>
      <p:sp>
        <p:nvSpPr>
          <p:cNvPr id="15" name="TextBox 14">
            <a:extLst>
              <a:ext uri="{FF2B5EF4-FFF2-40B4-BE49-F238E27FC236}">
                <a16:creationId xmlns:a16="http://schemas.microsoft.com/office/drawing/2014/main" id="{5B115588-9B43-AEAA-C23B-88BBB3D9819F}"/>
              </a:ext>
            </a:extLst>
          </p:cNvPr>
          <p:cNvSpPr txBox="1"/>
          <p:nvPr/>
        </p:nvSpPr>
        <p:spPr>
          <a:xfrm>
            <a:off x="48987" y="6555013"/>
            <a:ext cx="9768568" cy="276999"/>
          </a:xfrm>
          <a:prstGeom prst="rect">
            <a:avLst/>
          </a:prstGeom>
          <a:noFill/>
        </p:spPr>
        <p:txBody>
          <a:bodyPr wrap="square">
            <a:spAutoFit/>
          </a:bodyPr>
          <a:lstStyle/>
          <a:p>
            <a:r>
              <a:rPr lang="en-US" sz="1200"/>
              <a:t>https://dsl.richmond.edu/panorama/redlining/#loc=13/36/-78.943&amp;city=durham-nc</a:t>
            </a:r>
          </a:p>
        </p:txBody>
      </p:sp>
    </p:spTree>
    <p:extLst>
      <p:ext uri="{BB962C8B-B14F-4D97-AF65-F5344CB8AC3E}">
        <p14:creationId xmlns:p14="http://schemas.microsoft.com/office/powerpoint/2010/main" val="14090182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774" name="Rectangle 32776">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75" name="Rectangle 32778">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81" name="Rectangle 32780">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9DF47D1-C1F4-93C9-28BC-271172D50B79}"/>
              </a:ext>
            </a:extLst>
          </p:cNvPr>
          <p:cNvSpPr>
            <a:spLocks noGrp="1"/>
          </p:cNvSpPr>
          <p:nvPr>
            <p:ph type="title"/>
          </p:nvPr>
        </p:nvSpPr>
        <p:spPr>
          <a:xfrm>
            <a:off x="1524000" y="1293338"/>
            <a:ext cx="9144000" cy="3274592"/>
          </a:xfrm>
        </p:spPr>
        <p:txBody>
          <a:bodyPr vert="horz" lIns="91440" tIns="45720" rIns="91440" bIns="45720" rtlCol="0" anchor="ctr">
            <a:normAutofit/>
          </a:bodyPr>
          <a:lstStyle/>
          <a:p>
            <a:pPr marL="0" indent="0" algn="ctr"/>
            <a:r>
              <a:rPr lang="en-US" altLang="en-US" sz="4500" kern="1200">
                <a:solidFill>
                  <a:schemeClr val="tx1"/>
                </a:solidFill>
                <a:latin typeface="+mj-lt"/>
                <a:ea typeface="+mj-ea"/>
                <a:cs typeface="+mj-cs"/>
              </a:rPr>
              <a:t>“It is the policy of the United States to provide, within constitutional limitations, for fair housing throughout the United States.”</a:t>
            </a:r>
            <a:br>
              <a:rPr lang="en-US" altLang="en-US" sz="4500" kern="1200">
                <a:solidFill>
                  <a:schemeClr val="tx1"/>
                </a:solidFill>
                <a:latin typeface="+mj-lt"/>
                <a:ea typeface="+mj-ea"/>
                <a:cs typeface="+mj-cs"/>
              </a:rPr>
            </a:br>
            <a:endParaRPr lang="en-US" altLang="en-US" sz="4500" kern="1200">
              <a:solidFill>
                <a:schemeClr val="tx1"/>
              </a:solidFill>
              <a:latin typeface="+mj-lt"/>
              <a:ea typeface="+mj-ea"/>
              <a:cs typeface="+mj-cs"/>
            </a:endParaRPr>
          </a:p>
        </p:txBody>
      </p:sp>
      <p:sp>
        <p:nvSpPr>
          <p:cNvPr id="4" name="Text Placeholder 3">
            <a:extLst>
              <a:ext uri="{FF2B5EF4-FFF2-40B4-BE49-F238E27FC236}">
                <a16:creationId xmlns:a16="http://schemas.microsoft.com/office/drawing/2014/main" id="{5C42B339-858A-7BAD-68DC-977EDA8C8347}"/>
              </a:ext>
            </a:extLst>
          </p:cNvPr>
          <p:cNvSpPr>
            <a:spLocks noGrp="1"/>
          </p:cNvSpPr>
          <p:nvPr>
            <p:ph type="body" idx="1"/>
          </p:nvPr>
        </p:nvSpPr>
        <p:spPr>
          <a:xfrm>
            <a:off x="1524000" y="5514052"/>
            <a:ext cx="9144000" cy="651910"/>
          </a:xfrm>
        </p:spPr>
        <p:txBody>
          <a:bodyPr vert="horz" lIns="91440" tIns="45720" rIns="91440" bIns="45720" rtlCol="0" anchor="ctr">
            <a:normAutofit/>
          </a:bodyPr>
          <a:lstStyle/>
          <a:p>
            <a:pPr algn="ctr"/>
            <a:r>
              <a:rPr lang="en-US" altLang="en-US" sz="2400" kern="1200">
                <a:solidFill>
                  <a:schemeClr val="tx1"/>
                </a:solidFill>
                <a:latin typeface="+mj-lt"/>
                <a:ea typeface="+mj-ea"/>
                <a:cs typeface="+mj-cs"/>
              </a:rPr>
              <a:t>42 U.S.C. § 3601 (the Fair Housing Act)</a:t>
            </a:r>
            <a:endParaRPr lang="en-US" sz="2400" kern="1200">
              <a:solidFill>
                <a:schemeClr val="tx1"/>
              </a:solidFill>
              <a:latin typeface="+mn-lt"/>
              <a:ea typeface="+mn-ea"/>
              <a:cs typeface="+mn-cs"/>
            </a:endParaRPr>
          </a:p>
        </p:txBody>
      </p:sp>
      <p:cxnSp>
        <p:nvCxnSpPr>
          <p:cNvPr id="32776" name="Straight Connector 32782">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
        <p:nvSpPr>
          <p:cNvPr id="32772" name="Slide Number Placeholder 3">
            <a:extLst>
              <a:ext uri="{FF2B5EF4-FFF2-40B4-BE49-F238E27FC236}">
                <a16:creationId xmlns:a16="http://schemas.microsoft.com/office/drawing/2014/main" id="{629CF440-AC00-D3F2-E5EB-7004CCF6F0C8}"/>
              </a:ext>
            </a:extLst>
          </p:cNvPr>
          <p:cNvSpPr>
            <a:spLocks noGrp="1" noChangeArrowheads="1"/>
          </p:cNvSpPr>
          <p:nvPr>
            <p:ph type="sldNum" sz="quarter" idx="12"/>
          </p:nvPr>
        </p:nvSpPr>
        <p:spPr>
          <a:xfrm>
            <a:off x="8610600" y="6492240"/>
            <a:ext cx="2743200" cy="365125"/>
          </a:xfrm>
        </p:spPr>
        <p:txBody>
          <a:bodyPr vert="horz" lIns="91440" tIns="45720" rIns="91440" bIns="45720" rtlCol="0" anchor="ctr">
            <a:normAutofit/>
          </a:bodyPr>
          <a:lstStyle>
            <a:lvl1pPr>
              <a:spcAft>
                <a:spcPts val="600"/>
              </a:spcAft>
              <a:buFont typeface="Arial" panose="020B0604020202020204" pitchFamily="34" charset="0"/>
              <a:defRPr sz="2000" b="1">
                <a:solidFill>
                  <a:schemeClr val="tx1"/>
                </a:solidFill>
                <a:latin typeface="Arial" panose="020B0604020202020204" pitchFamily="34" charset="0"/>
                <a:ea typeface="MS PGothic" panose="020B0600070205080204" pitchFamily="34" charset="-128"/>
              </a:defRPr>
            </a:lvl1pPr>
            <a:lvl2pPr marL="742950" indent="-285750">
              <a:spcAft>
                <a:spcPts val="600"/>
              </a:spcAft>
              <a:buClr>
                <a:schemeClr val="tx2"/>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2pPr>
            <a:lvl3pPr marL="1143000" indent="-228600">
              <a:spcAft>
                <a:spcPts val="600"/>
              </a:spcAft>
              <a:buClr>
                <a:schemeClr val="tx2"/>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3pPr>
            <a:lvl4pPr marL="1600200" indent="-228600">
              <a:spcAft>
                <a:spcPts val="600"/>
              </a:spcAft>
              <a:buClr>
                <a:schemeClr val="tx2"/>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4pPr>
            <a:lvl5pPr marL="2057400" indent="-228600">
              <a:spcAft>
                <a:spcPts val="600"/>
              </a:spcAft>
              <a:buClr>
                <a:schemeClr val="tx2"/>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ts val="600"/>
              </a:spcAft>
              <a:buClr>
                <a:schemeClr val="tx2"/>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ts val="600"/>
              </a:spcAft>
              <a:buClr>
                <a:schemeClr val="tx2"/>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ts val="600"/>
              </a:spcAft>
              <a:buClr>
                <a:schemeClr val="tx2"/>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ts val="600"/>
              </a:spcAft>
              <a:buClr>
                <a:schemeClr val="tx2"/>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9pPr>
          </a:lstStyle>
          <a:p>
            <a:fld id="{FF40B9F2-A1E5-4593-8BA8-41E51C5BB32C}" type="slidenum">
              <a:rPr lang="en-US" altLang="en-US" sz="1200" b="0">
                <a:solidFill>
                  <a:schemeClr val="tx1">
                    <a:tint val="75000"/>
                  </a:schemeClr>
                </a:solidFill>
                <a:latin typeface="+mn-lt"/>
                <a:ea typeface="+mn-ea"/>
              </a:rPr>
              <a:pPr/>
              <a:t>9</a:t>
            </a:fld>
            <a:endParaRPr lang="en-US" altLang="en-US" sz="1200" b="0">
              <a:solidFill>
                <a:schemeClr val="tx1">
                  <a:tint val="75000"/>
                </a:schemeClr>
              </a:solidFill>
              <a:latin typeface="+mn-lt"/>
              <a:ea typeface="+mn-ea"/>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TotalTime>
  <Words>1911</Words>
  <Application>Microsoft Office PowerPoint</Application>
  <PresentationFormat>Widescreen</PresentationFormat>
  <Paragraphs>250</Paragraphs>
  <Slides>39</Slides>
  <Notes>39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39</vt:i4>
      </vt:variant>
    </vt:vector>
  </HeadingPairs>
  <TitlesOfParts>
    <vt:vector size="47" baseType="lpstr">
      <vt:lpstr>MS PGothic</vt:lpstr>
      <vt:lpstr>Arial</vt:lpstr>
      <vt:lpstr>Calibri</vt:lpstr>
      <vt:lpstr>Calibri Light</vt:lpstr>
      <vt:lpstr>Symbol</vt:lpstr>
      <vt:lpstr>Tahoma</vt:lpstr>
      <vt:lpstr>Times New Roman</vt:lpstr>
      <vt:lpstr>Office Theme</vt:lpstr>
      <vt:lpstr>Fair Housing Update: Access to Housing Opportunities &amp; Affirmatively Furthering Fair Housing</vt:lpstr>
      <vt:lpstr>PowerPoint Presentation</vt:lpstr>
      <vt:lpstr>Who is the audience?</vt:lpstr>
      <vt:lpstr>Brief History of Fair Housing</vt:lpstr>
      <vt:lpstr>History of Discrimination: Community Intimidation &amp; Violence</vt:lpstr>
      <vt:lpstr>History of Discrimination: Restrictive Covenants</vt:lpstr>
      <vt:lpstr>History of Discrimination: Racial Steering</vt:lpstr>
      <vt:lpstr>History of Discrimination: Redlining</vt:lpstr>
      <vt:lpstr>“It is the policy of the United States to provide, within constitutional limitations, for fair housing throughout the United States.” </vt:lpstr>
      <vt:lpstr>Basics of Fair Housing Law</vt:lpstr>
      <vt:lpstr>Types of Property Covered </vt:lpstr>
      <vt:lpstr>Markets Covered</vt:lpstr>
      <vt:lpstr>What conduct is Prohibited?</vt:lpstr>
      <vt:lpstr>Protected Classes </vt:lpstr>
      <vt:lpstr>Affordable Housing as a   Protected Class</vt:lpstr>
      <vt:lpstr>Affordable Housing as a Protected Class for Land-Use Decisions (NCFHA)</vt:lpstr>
      <vt:lpstr>Affordable Housing as a Protected Class (NCFHA):  What It Means</vt:lpstr>
      <vt:lpstr>Affordable Housing as a Protected Class (NCFHA):  In Practice</vt:lpstr>
      <vt:lpstr>Discriminatory Effects Standard</vt:lpstr>
      <vt:lpstr>HUD Guidance on  Criminal  Background  Screening (June 2022)  (April 2022)  (April 2016) </vt:lpstr>
      <vt:lpstr>HUD Guidance: Exclusion Based on Conviction</vt:lpstr>
      <vt:lpstr>NCHFA Model Policy Low Income Housing Tax Credit Properties</vt:lpstr>
      <vt:lpstr>Individualized Assessment</vt:lpstr>
      <vt:lpstr>Reasonable Accommodations </vt:lpstr>
      <vt:lpstr>Reasonable Accommodations</vt:lpstr>
      <vt:lpstr>Interactive Process</vt:lpstr>
      <vt:lpstr>What Can housing Provider Request When Evaluating RA/RM Request?</vt:lpstr>
      <vt:lpstr>When Can an RA  Request be Denied?</vt:lpstr>
      <vt:lpstr>Reasonable Accommodation Requests in Rental Applications </vt:lpstr>
      <vt:lpstr>Reasonable Accommodations Requests in Evictions</vt:lpstr>
      <vt:lpstr>Exceptions</vt:lpstr>
      <vt:lpstr>Affirmatively Furthering  Fair Housing</vt:lpstr>
      <vt:lpstr>AFFH: HUD’s Obligations</vt:lpstr>
      <vt:lpstr>Affirmatively Furthering Fair Housing: Grantee Obligations</vt:lpstr>
      <vt:lpstr>AFFH Interim Final Rule 2021</vt:lpstr>
      <vt:lpstr>AFFH: 2023 Proposed Final AFFH Rule  in the works…</vt:lpstr>
      <vt:lpstr>2023 Proposed Final AFFH Rule</vt:lpstr>
      <vt:lpstr>AFFH &amp; Looking at Opportunities</vt:lpstr>
      <vt:lpstr>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Fair Housing</dc:title>
  <dc:creator>Lauren Brasil</dc:creator>
  <cp:lastModifiedBy>Lauren Brasil</cp:lastModifiedBy>
  <cp:revision>3</cp:revision>
  <cp:lastPrinted>2022-10-14T15:08:11Z</cp:lastPrinted>
  <dcterms:created xsi:type="dcterms:W3CDTF">2022-09-28T13:59:36Z</dcterms:created>
  <dcterms:modified xsi:type="dcterms:W3CDTF">2023-10-23T15:15:41Z</dcterms:modified>
</cp:coreProperties>
</file>