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28"/>
  </p:notesMasterIdLst>
  <p:sldIdLst>
    <p:sldId id="394" r:id="rId7"/>
    <p:sldId id="471" r:id="rId8"/>
    <p:sldId id="574" r:id="rId9"/>
    <p:sldId id="610" r:id="rId10"/>
    <p:sldId id="570" r:id="rId11"/>
    <p:sldId id="580" r:id="rId12"/>
    <p:sldId id="623" r:id="rId13"/>
    <p:sldId id="603" r:id="rId14"/>
    <p:sldId id="611" r:id="rId15"/>
    <p:sldId id="613" r:id="rId16"/>
    <p:sldId id="612" r:id="rId17"/>
    <p:sldId id="614" r:id="rId18"/>
    <p:sldId id="616" r:id="rId19"/>
    <p:sldId id="619" r:id="rId20"/>
    <p:sldId id="615" r:id="rId21"/>
    <p:sldId id="620" r:id="rId22"/>
    <p:sldId id="621" r:id="rId23"/>
    <p:sldId id="622" r:id="rId24"/>
    <p:sldId id="609" r:id="rId25"/>
    <p:sldId id="624" r:id="rId26"/>
    <p:sldId id="607" r:id="rId2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ra Hall" initials="TH" lastIdx="1" clrIdx="0">
    <p:extLst>
      <p:ext uri="{19B8F6BF-5375-455C-9EA6-DF929625EA0E}">
        <p15:presenceInfo xmlns:p15="http://schemas.microsoft.com/office/powerpoint/2012/main" userId="S::tshall@nchfa.com::7c463713-9a52-4565-a88b-55f2f6441b9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7" d="100"/>
          <a:sy n="97" d="100"/>
        </p:scale>
        <p:origin x="96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presProps" Target="presProps.xml"/><Relationship Id="rId8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7D75FD5-AF7A-4B46-B64E-FE6A4AAAEDC6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8F35734-2817-4CDE-AFE7-3035DDBC0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214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E521E3-D576-42B1-8C20-6BA334969175}" type="slidenum">
              <a:rPr lang="en-US"/>
              <a:pPr/>
              <a:t>1</a:t>
            </a:fld>
            <a:endParaRPr lang="en-US"/>
          </a:p>
        </p:txBody>
      </p:sp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88950" y="731838"/>
            <a:ext cx="6502400" cy="3659187"/>
          </a:xfrm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259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3131D3-B6E2-416D-90ED-DA043EFDF528}" type="slidenum">
              <a:rPr lang="en-US"/>
              <a:pPr/>
              <a:t>2</a:t>
            </a:fld>
            <a:endParaRPr lang="en-US"/>
          </a:p>
        </p:txBody>
      </p:sp>
      <p:sp>
        <p:nvSpPr>
          <p:cNvPr id="472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87363" y="731838"/>
            <a:ext cx="6503987" cy="3659187"/>
          </a:xfrm>
          <a:ln/>
        </p:spPr>
      </p:sp>
      <p:sp>
        <p:nvSpPr>
          <p:cNvPr id="472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9727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03BA00-521B-4178-AE4B-A7BAFA5E858F}" type="slidenum">
              <a:rPr lang="en-US"/>
              <a:pPr/>
              <a:t>3</a:t>
            </a:fld>
            <a:endParaRPr lang="en-US"/>
          </a:p>
        </p:txBody>
      </p:sp>
      <p:sp>
        <p:nvSpPr>
          <p:cNvPr id="506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87363" y="731838"/>
            <a:ext cx="6503987" cy="3659187"/>
          </a:xfrm>
          <a:ln/>
        </p:spPr>
      </p:sp>
      <p:sp>
        <p:nvSpPr>
          <p:cNvPr id="506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– If you have a question, please raise your hand and Tara or</a:t>
            </a:r>
            <a:r>
              <a:rPr lang="en-US" baseline="0" dirty="0"/>
              <a:t> Suma will bring a microphone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1838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03BA00-521B-4178-AE4B-A7BAFA5E858F}" type="slidenum">
              <a:rPr lang="en-US"/>
              <a:pPr/>
              <a:t>5</a:t>
            </a:fld>
            <a:endParaRPr lang="en-US"/>
          </a:p>
        </p:txBody>
      </p:sp>
      <p:sp>
        <p:nvSpPr>
          <p:cNvPr id="506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87363" y="731838"/>
            <a:ext cx="6503987" cy="3659187"/>
          </a:xfrm>
          <a:ln/>
        </p:spPr>
      </p:sp>
      <p:sp>
        <p:nvSpPr>
          <p:cNvPr id="506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13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BA456-6E05-4CDB-AED0-BCD2F942FD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2C29EB-97BB-4B6D-B518-1D66797C89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27E03F-94F2-441F-B3F0-9FA52664F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271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9CC4D-EEA8-4E38-B63F-D643E36E1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F12AB3-829E-4D16-8B3C-1677206E55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82DB0B-A2B9-49BE-A06E-C25CCF65F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650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1E6183-7E80-47E5-B413-3EA07B8ECE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A35D30-98CA-4207-9165-26C8A39169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BB6528-9026-4FCC-AC23-ABE4BEBD3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281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31371-621E-47CA-9E82-161FD1D12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01E639-E314-4CD6-AD9F-D2D42A04E7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18FB14-A17F-4B7E-BE5A-CB8C07BE0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20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25FB3-A79B-46DF-BE38-3B6359EB3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6D4BF8-D21D-4132-9BDE-C4211AF8B9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DA70C4-254B-4808-A10D-C9B472F5F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691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BEF04-D29E-4A02-B5D2-6AF131EB6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4B6D6-F299-4547-920B-C57397BC60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569733-4FFD-43A5-91A8-4A90B13860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2D26CE-4B55-410C-B81A-C7D6DB3DC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8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71885-AF90-475E-B9F6-61B86AF5D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817055-20C4-4B41-98D9-F113F76369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D79BCB-809C-46D8-A156-7FDCE636AE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F5F34D-905E-4033-897F-1ABEB77F78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C9FFAE-FC19-425A-9078-500A5F4B3B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9CA259-1D8A-4454-8629-CC445E2C6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437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10BA8-22CC-48F8-9680-8F600FDCF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64141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D66A5E-7E30-4B01-9BB3-5D46421AB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472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56A94-4570-459F-AAF9-77D180A44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0B3AC-853C-4239-ACCF-BB3E0B86B4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CAC4C9-D52D-4ECE-808E-B6B4774F82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F3A2FC-AC7C-4C98-8A84-BAE890CBF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454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1806A-DE0A-4B8C-AF3B-347AB7BDB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0BB41D-914D-4F6A-929C-1B0AD6E413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431995-F493-4BFF-AC6E-1A1D08AE08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646566-7BE9-4217-8EC8-FA2192BBF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904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250162-446F-4245-B748-7CA1DD482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EE7CAB-42D7-476A-933D-46A7A2EBAB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3FCD67-E32F-47E4-94B3-80F77080A5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E5857B9-1FBA-4332-8034-420033F45929}"/>
              </a:ext>
            </a:extLst>
          </p:cNvPr>
          <p:cNvSpPr/>
          <p:nvPr userDrawn="1"/>
        </p:nvSpPr>
        <p:spPr>
          <a:xfrm>
            <a:off x="12088905" y="0"/>
            <a:ext cx="89647" cy="6858000"/>
          </a:xfrm>
          <a:prstGeom prst="rect">
            <a:avLst/>
          </a:prstGeom>
          <a:solidFill>
            <a:srgbClr val="E65741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61BD0F4-4B60-43EA-ABCF-FEF1321DB838}"/>
              </a:ext>
            </a:extLst>
          </p:cNvPr>
          <p:cNvSpPr/>
          <p:nvPr userDrawn="1"/>
        </p:nvSpPr>
        <p:spPr>
          <a:xfrm>
            <a:off x="11999258" y="0"/>
            <a:ext cx="89647" cy="6858000"/>
          </a:xfrm>
          <a:prstGeom prst="rect">
            <a:avLst/>
          </a:prstGeom>
          <a:solidFill>
            <a:srgbClr val="F1A94E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16255FC-2681-460C-9992-811BFA0AB0CA}"/>
              </a:ext>
            </a:extLst>
          </p:cNvPr>
          <p:cNvSpPr/>
          <p:nvPr userDrawn="1"/>
        </p:nvSpPr>
        <p:spPr>
          <a:xfrm>
            <a:off x="11909611" y="0"/>
            <a:ext cx="89647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4E2EA87-5178-498A-903C-A724C1E4A73F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95" y="5955721"/>
            <a:ext cx="645458" cy="801258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A3CF8AEA-9EA8-4351-B491-BA49FB74B725}"/>
              </a:ext>
            </a:extLst>
          </p:cNvPr>
          <p:cNvSpPr txBox="1"/>
          <p:nvPr userDrawn="1"/>
        </p:nvSpPr>
        <p:spPr>
          <a:xfrm>
            <a:off x="838200" y="635635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A self-supporting public agency.</a:t>
            </a:r>
          </a:p>
          <a:p>
            <a:r>
              <a:rPr lang="en-US" sz="900" dirty="0"/>
              <a:t>HousingBuildsNC.com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EE857AC-4F2B-4754-A61A-A8127D24B559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7899" y="6387647"/>
            <a:ext cx="652417" cy="369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359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1124" name="Picture 4" descr="NCHFA-LOGO-PMS327C&amp;Whi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3" y="381000"/>
            <a:ext cx="4881563" cy="59436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F96CB-3EF1-4585-B4B7-35F7EFFF8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Workforce Housing Loan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276CDF-7EF5-43CD-84A1-CD5F72230D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General Assembly - $70 million appropriation 				--	- </a:t>
            </a:r>
            <a:r>
              <a:rPr lang="en-US" sz="2400" dirty="0"/>
              <a:t>($35 million 2024 and 2025 cycles)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dirty="0"/>
              <a:t>Increased in Statutory maximums </a:t>
            </a:r>
          </a:p>
          <a:p>
            <a:pPr marL="457200" lvl="1" indent="0">
              <a:buNone/>
            </a:pPr>
            <a:r>
              <a:rPr lang="en-US" dirty="0"/>
              <a:t>	- High Income county:  $250,000 to $500,000</a:t>
            </a:r>
          </a:p>
          <a:p>
            <a:pPr marL="457200" lvl="1" indent="0">
              <a:buNone/>
            </a:pPr>
            <a:r>
              <a:rPr lang="en-US" dirty="0"/>
              <a:t>	- Moderate Income county:  $1,500,000 to $2,000,000</a:t>
            </a:r>
          </a:p>
          <a:p>
            <a:pPr marL="457200" lvl="1" indent="0">
              <a:buNone/>
            </a:pPr>
            <a:r>
              <a:rPr lang="en-US" dirty="0"/>
              <a:t>	- Low Income county:  $2,000,000 to $3,000,000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Requesting WHLP may result in an application being ineligible due to inadequate funds; same as RPP, credits or Golden LEAF</a:t>
            </a:r>
          </a:p>
          <a:p>
            <a:pPr marL="457200" lvl="1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438312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4FD57-2978-4A3E-B206-ED98D39A2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Golden LEAF Affordable Workforce Housing Initiative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98D832-5FDC-49AE-9D92-3E5FBDFB78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Golden LEAF, Inc. will provide up to $6 million to assist in financing federal LIHTC located in designated counties below</a:t>
            </a:r>
          </a:p>
          <a:p>
            <a:r>
              <a:rPr lang="en-US" dirty="0"/>
              <a:t>Required to be 9%, new construction family projects that elects income averaging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9AD43DA-5B4E-48C3-8823-57981C3A40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1838960"/>
              </p:ext>
            </p:extLst>
          </p:nvPr>
        </p:nvGraphicFramePr>
        <p:xfrm>
          <a:off x="2924504" y="3610303"/>
          <a:ext cx="6377151" cy="288257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024954">
                  <a:extLst>
                    <a:ext uri="{9D8B030D-6E8A-4147-A177-3AD203B41FA5}">
                      <a16:colId xmlns:a16="http://schemas.microsoft.com/office/drawing/2014/main" val="107267463"/>
                    </a:ext>
                  </a:extLst>
                </a:gridCol>
                <a:gridCol w="2244016">
                  <a:extLst>
                    <a:ext uri="{9D8B030D-6E8A-4147-A177-3AD203B41FA5}">
                      <a16:colId xmlns:a16="http://schemas.microsoft.com/office/drawing/2014/main" val="3211726857"/>
                    </a:ext>
                  </a:extLst>
                </a:gridCol>
                <a:gridCol w="2108181">
                  <a:extLst>
                    <a:ext uri="{9D8B030D-6E8A-4147-A177-3AD203B41FA5}">
                      <a16:colId xmlns:a16="http://schemas.microsoft.com/office/drawing/2014/main" val="66781872"/>
                    </a:ext>
                  </a:extLst>
                </a:gridCol>
              </a:tblGrid>
              <a:tr h="2882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Bladen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Jones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Rutherford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301579319"/>
                  </a:ext>
                </a:extLst>
              </a:tr>
              <a:tr h="2882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Burke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Lenoir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Sampson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731164398"/>
                  </a:ext>
                </a:extLst>
              </a:tr>
              <a:tr h="2882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Caswell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Martin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Scotland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993301901"/>
                  </a:ext>
                </a:extLst>
              </a:tr>
              <a:tr h="2882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Columbus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Nash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Surry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384452972"/>
                  </a:ext>
                </a:extLst>
              </a:tr>
              <a:tr h="2882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Cumberland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Northampton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Warren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217474080"/>
                  </a:ext>
                </a:extLst>
              </a:tr>
              <a:tr h="2882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Duplin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Onslow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Wayne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30051206"/>
                  </a:ext>
                </a:extLst>
              </a:tr>
              <a:tr h="2882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Edgecombe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Pitt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Wilkes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207946304"/>
                  </a:ext>
                </a:extLst>
              </a:tr>
              <a:tr h="2882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Greene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Randolph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Wilson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450769090"/>
                  </a:ext>
                </a:extLst>
              </a:tr>
              <a:tr h="2882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Halifax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Robeson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623177616"/>
                  </a:ext>
                </a:extLst>
              </a:tr>
              <a:tr h="2882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Hoke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Rockingham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7711145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04629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1FFF7-D00D-47CD-A17F-6E26D73F7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>
                <a:latin typeface="+mn-lt"/>
              </a:rPr>
              <a:t>QAP Revisions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05C33D-BA65-4AE0-845A-B3C5C272A8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Tiebreaker Criteria</a:t>
            </a:r>
          </a:p>
          <a:p>
            <a:pPr marL="457200" lvl="1" indent="0">
              <a:buNone/>
            </a:pPr>
            <a:r>
              <a:rPr lang="en-US" dirty="0"/>
              <a:t>- 2</a:t>
            </a:r>
            <a:r>
              <a:rPr lang="en-US" baseline="30000" dirty="0"/>
              <a:t>nd </a:t>
            </a:r>
            <a:r>
              <a:rPr lang="en-US" dirty="0"/>
              <a:t>- Highest percentage of non-Agency awarded, non-related party as a 		        percentage of total replacement costs</a:t>
            </a:r>
          </a:p>
          <a:p>
            <a:pPr marL="457200" lvl="1" indent="0">
              <a:buNone/>
            </a:pPr>
            <a:r>
              <a:rPr lang="en-US" dirty="0"/>
              <a:t>- 3</a:t>
            </a:r>
            <a:r>
              <a:rPr lang="en-US" baseline="30000" dirty="0"/>
              <a:t>rd </a:t>
            </a:r>
            <a:r>
              <a:rPr lang="en-US" dirty="0"/>
              <a:t>- Earliest preliminary application submittal</a:t>
            </a:r>
          </a:p>
          <a:p>
            <a:pPr marL="228600" lvl="1">
              <a:spcBef>
                <a:spcPts val="1000"/>
              </a:spcBef>
            </a:pPr>
            <a:endParaRPr lang="en-US" sz="2800" dirty="0"/>
          </a:p>
          <a:p>
            <a:pPr marL="228600" lvl="1">
              <a:spcBef>
                <a:spcPts val="1000"/>
              </a:spcBef>
            </a:pPr>
            <a:r>
              <a:rPr lang="en-US" sz="2800" dirty="0"/>
              <a:t>Developer fees-increased to $22,500 per unit</a:t>
            </a:r>
          </a:p>
          <a:p>
            <a:pPr marL="228600" lvl="1">
              <a:spcBef>
                <a:spcPts val="1000"/>
              </a:spcBef>
            </a:pPr>
            <a:endParaRPr lang="en-US" sz="2800" dirty="0"/>
          </a:p>
          <a:p>
            <a:pPr marL="228600" lvl="1">
              <a:spcBef>
                <a:spcPts val="1000"/>
              </a:spcBef>
            </a:pPr>
            <a:r>
              <a:rPr lang="en-US" sz="2800" dirty="0"/>
              <a:t>Design Changes</a:t>
            </a:r>
          </a:p>
          <a:p>
            <a:pPr indent="0">
              <a:spcBef>
                <a:spcPts val="1800"/>
              </a:spcBef>
              <a:buNone/>
            </a:pPr>
            <a:r>
              <a:rPr lang="en-US" dirty="0"/>
              <a:t>- minimal changes and clarifications of the building code</a:t>
            </a:r>
          </a:p>
          <a:p>
            <a:pPr marL="0" lvl="1" indent="0">
              <a:spcBef>
                <a:spcPts val="1000"/>
              </a:spcBef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322781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77A97-48AB-4739-BBB9-454993F13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0186" y="176037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latin typeface="+mn-lt"/>
              </a:rPr>
              <a:t>So Where Are We Now……….</a:t>
            </a:r>
          </a:p>
        </p:txBody>
      </p:sp>
    </p:spTree>
    <p:extLst>
      <p:ext uri="{BB962C8B-B14F-4D97-AF65-F5344CB8AC3E}">
        <p14:creationId xmlns:p14="http://schemas.microsoft.com/office/powerpoint/2010/main" val="38516979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0D732-EAD5-48E5-9FC2-5858A4972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3054"/>
          </a:xfrm>
        </p:spPr>
        <p:txBody>
          <a:bodyPr/>
          <a:lstStyle/>
          <a:p>
            <a:pPr algn="ctr"/>
            <a:r>
              <a:rPr lang="en-US" sz="4400" b="1" dirty="0">
                <a:latin typeface="+mn-lt"/>
              </a:rPr>
              <a:t>TIMELINE</a:t>
            </a:r>
            <a:r>
              <a:rPr lang="en-US" b="1" dirty="0"/>
              <a:t> </a:t>
            </a:r>
            <a:r>
              <a:rPr lang="en-US" sz="4400" b="1" dirty="0">
                <a:latin typeface="+mn-lt"/>
              </a:rPr>
              <a:t>SUMMARY-updated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190008-7F93-4519-A61B-09484539F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40069"/>
            <a:ext cx="10765221" cy="4836894"/>
          </a:xfrm>
        </p:spPr>
        <p:txBody>
          <a:bodyPr/>
          <a:lstStyle/>
          <a:p>
            <a:r>
              <a:rPr lang="en-US" sz="2000" dirty="0"/>
              <a:t>Journey of Gap Finance Path</a:t>
            </a:r>
          </a:p>
          <a:p>
            <a:pPr marL="457200" lvl="1" indent="0">
              <a:buNone/>
            </a:pPr>
            <a:r>
              <a:rPr lang="en-US" sz="1600" dirty="0"/>
              <a:t>- Timeline: 10% Test and Carryovers for Recycle Loans</a:t>
            </a:r>
          </a:p>
          <a:p>
            <a:pPr marL="457200" lvl="1" indent="0">
              <a:buNone/>
            </a:pPr>
            <a:r>
              <a:rPr lang="en-US" sz="1600" dirty="0"/>
              <a:t>- Projects allocated 2020 and 2021 credits, received 2023 credits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600" dirty="0"/>
              <a:t>Carryovers issued October 2023</a:t>
            </a:r>
          </a:p>
          <a:p>
            <a:pPr lvl="2"/>
            <a:endParaRPr lang="en-US" sz="1600" dirty="0"/>
          </a:p>
          <a:p>
            <a:pPr lvl="2"/>
            <a:endParaRPr lang="en-US" sz="1600" dirty="0"/>
          </a:p>
          <a:p>
            <a:pPr lvl="2"/>
            <a:endParaRPr lang="en-US" dirty="0"/>
          </a:p>
          <a:p>
            <a:pPr lvl="2"/>
            <a:r>
              <a:rPr lang="en-US" dirty="0"/>
              <a:t> </a:t>
            </a:r>
          </a:p>
          <a:p>
            <a:pPr lvl="2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B2A0A3A-4090-4D1D-AFB6-F3FA687BE9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5563095"/>
              </p:ext>
            </p:extLst>
          </p:nvPr>
        </p:nvGraphicFramePr>
        <p:xfrm>
          <a:off x="838199" y="2865788"/>
          <a:ext cx="9992708" cy="23943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6842">
                  <a:extLst>
                    <a:ext uri="{9D8B030D-6E8A-4147-A177-3AD203B41FA5}">
                      <a16:colId xmlns:a16="http://schemas.microsoft.com/office/drawing/2014/main" val="2044876121"/>
                    </a:ext>
                  </a:extLst>
                </a:gridCol>
                <a:gridCol w="3146842">
                  <a:extLst>
                    <a:ext uri="{9D8B030D-6E8A-4147-A177-3AD203B41FA5}">
                      <a16:colId xmlns:a16="http://schemas.microsoft.com/office/drawing/2014/main" val="1342381243"/>
                    </a:ext>
                  </a:extLst>
                </a:gridCol>
                <a:gridCol w="3699024">
                  <a:extLst>
                    <a:ext uri="{9D8B030D-6E8A-4147-A177-3AD203B41FA5}">
                      <a16:colId xmlns:a16="http://schemas.microsoft.com/office/drawing/2014/main" val="3167990805"/>
                    </a:ext>
                  </a:extLst>
                </a:gridCol>
              </a:tblGrid>
              <a:tr h="866901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dirty="0"/>
                        <a:t>                Tax Credit 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dirty="0"/>
                        <a:t>      Current YR Credit Allocation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dirty="0"/>
                        <a:t>           Ten Percent Deadline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0209868"/>
                  </a:ext>
                </a:extLst>
              </a:tr>
              <a:tr h="346760">
                <a:tc>
                  <a:txBody>
                    <a:bodyPr/>
                    <a:lstStyle/>
                    <a:p>
                      <a:r>
                        <a:rPr lang="en-US" dirty="0"/>
                        <a:t>                  2022 regular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12/5/2023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2558130"/>
                  </a:ext>
                </a:extLst>
              </a:tr>
              <a:tr h="38871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  2022 recycle (multi-cycles)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11/1/2023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8480964"/>
                  </a:ext>
                </a:extLst>
              </a:tr>
              <a:tr h="346760">
                <a:tc>
                  <a:txBody>
                    <a:bodyPr/>
                    <a:lstStyle/>
                    <a:p>
                      <a:r>
                        <a:rPr lang="en-US" dirty="0"/>
                        <a:t>                 2023 regular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9/26/2024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755970"/>
                  </a:ext>
                </a:extLst>
              </a:tr>
              <a:tr h="40723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2023 recycle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up to 12 months from Carryover ’23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1814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83690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EF6A6-7FD9-4691-B565-06CC0D467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</a:rPr>
              <a:t>PIPELINE 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28C61-9C3E-41B9-B726-695BE1D28A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041" y="1373139"/>
            <a:ext cx="10515600" cy="4801418"/>
          </a:xfrm>
        </p:spPr>
        <p:txBody>
          <a:bodyPr>
            <a:normAutofit/>
          </a:bodyPr>
          <a:lstStyle/>
          <a:p>
            <a:r>
              <a:rPr lang="en-US" sz="2000" dirty="0"/>
              <a:t>Project Updates – rent and construction cost increase requests, design changes, etc.</a:t>
            </a:r>
          </a:p>
          <a:p>
            <a:r>
              <a:rPr lang="en-US" sz="2000" dirty="0"/>
              <a:t>Final Cost Certifications</a:t>
            </a:r>
          </a:p>
          <a:p>
            <a:pPr marL="0" indent="0">
              <a:buNone/>
            </a:pPr>
            <a:r>
              <a:rPr lang="en-US" sz="2000" dirty="0"/>
              <a:t>	Awards/issued 8609:*		Project Updates (active):*</a:t>
            </a:r>
          </a:p>
          <a:p>
            <a:pPr marL="0" indent="0">
              <a:buNone/>
            </a:pPr>
            <a:r>
              <a:rPr lang="en-US" sz="2000" dirty="0"/>
              <a:t>	2018	51	43			0</a:t>
            </a:r>
          </a:p>
          <a:p>
            <a:pPr marL="0" indent="0">
              <a:buNone/>
            </a:pPr>
            <a:r>
              <a:rPr lang="en-US" sz="2000" dirty="0"/>
              <a:t>	2019	62	34			6</a:t>
            </a:r>
          </a:p>
          <a:p>
            <a:pPr marL="0" indent="0">
              <a:buNone/>
            </a:pPr>
            <a:r>
              <a:rPr lang="en-US" sz="2000" dirty="0"/>
              <a:t>	2020	74	22			5</a:t>
            </a:r>
          </a:p>
          <a:p>
            <a:pPr marL="0" indent="0">
              <a:buNone/>
            </a:pPr>
            <a:r>
              <a:rPr lang="en-US" sz="2000" dirty="0"/>
              <a:t>	2021	76	 2 			8	</a:t>
            </a:r>
          </a:p>
          <a:p>
            <a:pPr marL="0" indent="0">
              <a:buNone/>
            </a:pPr>
            <a:r>
              <a:rPr lang="en-US" sz="2000" dirty="0"/>
              <a:t>	2022	45	 0			3</a:t>
            </a:r>
          </a:p>
          <a:p>
            <a:pPr marL="0" indent="0">
              <a:buNone/>
            </a:pPr>
            <a:r>
              <a:rPr lang="en-US" sz="2000" dirty="0"/>
              <a:t>	2023	35	 0			0</a:t>
            </a:r>
          </a:p>
          <a:p>
            <a:r>
              <a:rPr lang="en-US" sz="2000" dirty="0"/>
              <a:t># Plans under review, scheduled inspections</a:t>
            </a:r>
          </a:p>
          <a:p>
            <a:pPr marL="0" indent="0">
              <a:buNone/>
            </a:pPr>
            <a:r>
              <a:rPr lang="en-US" sz="1600" dirty="0"/>
              <a:t>*Includes 9% and 4%	</a:t>
            </a:r>
          </a:p>
        </p:txBody>
      </p:sp>
    </p:spTree>
    <p:extLst>
      <p:ext uri="{BB962C8B-B14F-4D97-AF65-F5344CB8AC3E}">
        <p14:creationId xmlns:p14="http://schemas.microsoft.com/office/powerpoint/2010/main" val="8688029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8E951-4060-4483-97D3-ED9654551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>
                <a:latin typeface="+mn-lt"/>
              </a:rPr>
              <a:t>PIPELINE ACTIVITY </a:t>
            </a:r>
            <a:r>
              <a:rPr lang="en-US" sz="4000" b="1" dirty="0" err="1">
                <a:latin typeface="+mn-lt"/>
              </a:rPr>
              <a:t>con’t</a:t>
            </a:r>
            <a:r>
              <a:rPr lang="en-US" sz="4000" b="1" dirty="0">
                <a:latin typeface="+mn-lt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186E53-8799-42D6-8BCC-80FC977D6C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2023 Open Bond Cycle</a:t>
            </a:r>
            <a:r>
              <a:rPr lang="en-US" dirty="0"/>
              <a:t>:</a:t>
            </a:r>
          </a:p>
          <a:p>
            <a:r>
              <a:rPr lang="en-US" dirty="0"/>
              <a:t>Full Apps - submitted and under review				6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Preliminary Apps submitted by 9/30/23 deadline		17</a:t>
            </a:r>
          </a:p>
          <a:p>
            <a:pPr lvl="1">
              <a:buFontTx/>
              <a:buChar char="-"/>
            </a:pPr>
            <a:r>
              <a:rPr lang="en-US" dirty="0"/>
              <a:t>Full apps due by 1/12/2024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Approved Apps since January 2023				61*</a:t>
            </a:r>
          </a:p>
          <a:p>
            <a:endParaRPr lang="en-US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* Includes 39 projects rolled over from previous years</a:t>
            </a:r>
            <a:r>
              <a:rPr lang="en-US" dirty="0"/>
              <a:t>				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40433617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8F1A2-92D4-4160-9F4C-4D5A3C030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>
                <a:latin typeface="+mn-lt"/>
              </a:rPr>
              <a:t>TYPICAL LIFE CYCLE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0DE439-8690-4ED9-BE78-8E54EE933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3508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Pre-Covid		2 to 3 years from award to issuance of 8609s</a:t>
            </a:r>
          </a:p>
          <a:p>
            <a:r>
              <a:rPr lang="en-US" dirty="0"/>
              <a:t>At this time		4 to 6 years due to increase construction costs labor 					shortages and financing challenges</a:t>
            </a:r>
          </a:p>
          <a:p>
            <a:pPr marL="0" indent="0">
              <a:buNone/>
            </a:pPr>
            <a:r>
              <a:rPr lang="en-US" dirty="0"/>
              <a:t>		</a:t>
            </a:r>
          </a:p>
          <a:p>
            <a:r>
              <a:rPr lang="en-US" dirty="0"/>
              <a:t>Expanding of Programs:</a:t>
            </a:r>
          </a:p>
          <a:p>
            <a:pPr marL="0" indent="0">
              <a:buNone/>
            </a:pPr>
            <a:r>
              <a:rPr lang="en-US" dirty="0"/>
              <a:t>	- Two - RPP and WHLP</a:t>
            </a:r>
          </a:p>
          <a:p>
            <a:pPr marL="0" indent="0">
              <a:buNone/>
            </a:pPr>
            <a:r>
              <a:rPr lang="en-US" dirty="0"/>
              <a:t> 	- Six  - RPP, WHLP, RPP-DR (state), RPP-DR (NCORR), WHLP-CV, GL*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Modification and/or subordination of agency loans on existing tax credit 	projects that are near maturity because of refinancing other debt</a:t>
            </a:r>
          </a:p>
          <a:p>
            <a:pPr marL="0" indent="0">
              <a:buNone/>
            </a:pPr>
            <a:r>
              <a:rPr lang="en-US" sz="1500" dirty="0"/>
              <a:t>*</a:t>
            </a:r>
            <a:r>
              <a:rPr lang="en-US" dirty="0"/>
              <a:t> </a:t>
            </a:r>
            <a:r>
              <a:rPr lang="en-US" sz="1500" dirty="0"/>
              <a:t>Golden LEAF</a:t>
            </a:r>
          </a:p>
        </p:txBody>
      </p:sp>
    </p:spTree>
    <p:extLst>
      <p:ext uri="{BB962C8B-B14F-4D97-AF65-F5344CB8AC3E}">
        <p14:creationId xmlns:p14="http://schemas.microsoft.com/office/powerpoint/2010/main" val="27504103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5B84F-25E9-4DF5-BC3E-CC6D51BB5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>
                <a:latin typeface="+mn-lt"/>
              </a:rPr>
              <a:t>WHLP-CV LOAN CLOSINGS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5306DA-C7BF-448D-8E3E-A3D36E7D9E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Snapshot to Date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$190M Appropriated by the General Assembly in 2022</a:t>
            </a:r>
          </a:p>
          <a:p>
            <a:r>
              <a:rPr lang="en-US" dirty="0"/>
              <a:t>77 projects to receive funding</a:t>
            </a:r>
          </a:p>
          <a:p>
            <a:r>
              <a:rPr lang="en-US" dirty="0"/>
              <a:t>34 loans closed to date</a:t>
            </a:r>
          </a:p>
          <a:p>
            <a:r>
              <a:rPr lang="en-US" dirty="0"/>
              <a:t>18 WHLP-CV closings in the pipeline</a:t>
            </a:r>
          </a:p>
          <a:p>
            <a:r>
              <a:rPr lang="en-US" dirty="0"/>
              <a:t>Approximately 30% Disbursed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2692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E41FE-E3B2-4694-8955-CDD9BABD6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</a:rPr>
              <a:t>Important Loan Closing Reminders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D43C0-D5C8-4B00-B54D-0BCB74C03C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4475"/>
            <a:ext cx="10515600" cy="4848225"/>
          </a:xfrm>
        </p:spPr>
        <p:txBody>
          <a:bodyPr>
            <a:normAutofit fontScale="62500" lnSpcReduction="20000"/>
          </a:bodyPr>
          <a:lstStyle/>
          <a:p>
            <a:r>
              <a:rPr lang="en-US" sz="4200" dirty="0"/>
              <a:t>Year-End email sent to closing attorneys on 10/9/2023 </a:t>
            </a:r>
          </a:p>
          <a:p>
            <a:pPr marL="0" indent="0">
              <a:buNone/>
            </a:pPr>
            <a:r>
              <a:rPr lang="en-US" sz="4200" dirty="0"/>
              <a:t>	</a:t>
            </a:r>
          </a:p>
          <a:p>
            <a:r>
              <a:rPr lang="en-US" sz="4200" dirty="0"/>
              <a:t>Projects that plan to close on an Agency loan by year-end, that are </a:t>
            </a:r>
            <a:r>
              <a:rPr lang="en-US" sz="4200" b="1" dirty="0"/>
              <a:t>NOT</a:t>
            </a:r>
            <a:r>
              <a:rPr lang="en-US" sz="4200" dirty="0"/>
              <a:t> in the closing queue, need to get in the closing queue now.</a:t>
            </a:r>
          </a:p>
          <a:p>
            <a:pPr marL="0" indent="0">
              <a:buNone/>
            </a:pPr>
            <a:r>
              <a:rPr lang="en-US" sz="4200" dirty="0"/>
              <a:t>	</a:t>
            </a:r>
          </a:p>
          <a:p>
            <a:r>
              <a:rPr lang="en-US" sz="4200" dirty="0"/>
              <a:t>It is anticipated we will not be able to accommodate any year end closing requests received after October 31, 2023.  This does not include Carryover Loans.</a:t>
            </a:r>
          </a:p>
          <a:p>
            <a:endParaRPr lang="en-US" sz="4200" dirty="0"/>
          </a:p>
          <a:p>
            <a:r>
              <a:rPr lang="en-US" sz="4200" u="sng" dirty="0"/>
              <a:t>ALL</a:t>
            </a:r>
            <a:r>
              <a:rPr lang="en-US" sz="4200" dirty="0"/>
              <a:t> due diligence for </a:t>
            </a:r>
            <a:r>
              <a:rPr lang="en-US" sz="4200" u="sng" dirty="0"/>
              <a:t>ALL</a:t>
            </a:r>
            <a:r>
              <a:rPr lang="en-US" sz="4200" dirty="0"/>
              <a:t> loans wanting to close by year-end must be submitted no later than close of business Monday, November 27, 2023.  It is strongly encouraged to submit all required due diligence to your closing attorney.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778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192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latin typeface="+mn-lt"/>
              </a:rPr>
              <a:t>Developers Workshop</a:t>
            </a:r>
          </a:p>
        </p:txBody>
      </p:sp>
      <p:sp>
        <p:nvSpPr>
          <p:cNvPr id="471043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1295400"/>
            <a:ext cx="8458200" cy="5562600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1800"/>
              </a:spcBef>
              <a:buNone/>
            </a:pPr>
            <a:r>
              <a:rPr lang="en-US" dirty="0"/>
              <a:t>	</a:t>
            </a:r>
            <a:r>
              <a:rPr lang="en-US" sz="3600" b="1" dirty="0"/>
              <a:t> </a:t>
            </a:r>
            <a:r>
              <a:rPr lang="en-US" sz="4400" b="1" dirty="0"/>
              <a:t>Agenda</a:t>
            </a:r>
            <a:endParaRPr lang="en-US" sz="4400" b="1" u="sng" dirty="0"/>
          </a:p>
          <a:p>
            <a:pPr marL="514350" indent="-514350">
              <a:spcBef>
                <a:spcPts val="1800"/>
              </a:spcBef>
              <a:buFontTx/>
              <a:buAutoNum type="arabicPeriod"/>
            </a:pPr>
            <a:r>
              <a:rPr lang="en-US" dirty="0"/>
              <a:t>Welcome &amp; Introductions</a:t>
            </a:r>
          </a:p>
          <a:p>
            <a:pPr marL="514350" indent="-514350">
              <a:spcBef>
                <a:spcPts val="1800"/>
              </a:spcBef>
              <a:buFontTx/>
              <a:buAutoNum type="arabicPeriod"/>
            </a:pPr>
            <a:r>
              <a:rPr lang="en-US" dirty="0"/>
              <a:t>Draft 2024 - QAP Revisions Overview</a:t>
            </a:r>
          </a:p>
          <a:p>
            <a:pPr marL="514350" indent="-514350">
              <a:spcBef>
                <a:spcPts val="1800"/>
              </a:spcBef>
              <a:buFontTx/>
              <a:buAutoNum type="arabicPeriod"/>
            </a:pPr>
            <a:r>
              <a:rPr lang="en-US" dirty="0"/>
              <a:t>So where are we now….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dirty="0"/>
              <a:t>	Timeline (updated), Pipeline Activity, etc.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dirty="0"/>
              <a:t>4.  Questions</a:t>
            </a:r>
            <a:endParaRPr lang="en-US" strike="sngStrike" dirty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4DBB4-AC91-498B-8728-F3EABC7FA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905318"/>
          </a:xfrm>
        </p:spPr>
        <p:txBody>
          <a:bodyPr>
            <a:normAutofit/>
          </a:bodyPr>
          <a:lstStyle/>
          <a:p>
            <a:pPr algn="ctr"/>
            <a:r>
              <a:rPr lang="en-US" sz="6000" b="1" u="sng" dirty="0">
                <a:latin typeface="+mn-lt"/>
              </a:rPr>
              <a:t>PATIENCE</a:t>
            </a:r>
            <a:r>
              <a:rPr lang="en-US" sz="6000" b="1" dirty="0">
                <a:latin typeface="+mn-lt"/>
              </a:rPr>
              <a:t> IS MUCH APPRECIATED</a:t>
            </a:r>
            <a:r>
              <a:rPr lang="en-US" sz="6000" b="1" dirty="0">
                <a:latin typeface="+mn-lt"/>
                <a:sym typeface="Wingdings" panose="05000000000000000000" pitchFamily="2" charset="2"/>
              </a:rPr>
              <a:t></a:t>
            </a:r>
            <a:br>
              <a:rPr lang="en-US" sz="6000" b="1" dirty="0">
                <a:latin typeface="+mn-lt"/>
                <a:sym typeface="Wingdings" panose="05000000000000000000" pitchFamily="2" charset="2"/>
              </a:rPr>
            </a:br>
            <a:br>
              <a:rPr lang="en-US" sz="6000" b="1" dirty="0">
                <a:latin typeface="+mn-lt"/>
                <a:sym typeface="Wingdings" panose="05000000000000000000" pitchFamily="2" charset="2"/>
              </a:rPr>
            </a:br>
            <a:r>
              <a:rPr lang="en-US" sz="4800" b="1" dirty="0">
                <a:latin typeface="+mn-lt"/>
                <a:sym typeface="Wingdings" panose="05000000000000000000" pitchFamily="2" charset="2"/>
              </a:rPr>
              <a:t>Thank you!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3970841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D23B7-0DD3-46D5-AE7E-015E4DFDD3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Questions??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18251D-7D0D-450D-9D6C-12899A848D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689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192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latin typeface="+mn-lt"/>
              </a:rPr>
              <a:t>Disclaimers</a:t>
            </a:r>
          </a:p>
        </p:txBody>
      </p:sp>
      <p:sp>
        <p:nvSpPr>
          <p:cNvPr id="505859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1295400"/>
            <a:ext cx="8763000" cy="5257800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1800"/>
              </a:spcBef>
            </a:pPr>
            <a:r>
              <a:rPr lang="en-US" dirty="0"/>
              <a:t>Not covering every QAP topic  </a:t>
            </a:r>
          </a:p>
          <a:p>
            <a:pPr marL="347663" indent="-347663">
              <a:spcBef>
                <a:spcPts val="1800"/>
              </a:spcBef>
            </a:pPr>
            <a:r>
              <a:rPr lang="en-US" dirty="0"/>
              <a:t>Focusing on the most significant changes</a:t>
            </a:r>
          </a:p>
          <a:p>
            <a:pPr marL="347663" indent="-347663">
              <a:spcBef>
                <a:spcPts val="1800"/>
              </a:spcBef>
            </a:pPr>
            <a:r>
              <a:rPr lang="en-US" dirty="0"/>
              <a:t>Applicants are responsible for knowing rules</a:t>
            </a:r>
          </a:p>
          <a:p>
            <a:pPr marL="347663" indent="-347663">
              <a:spcBef>
                <a:spcPts val="1800"/>
              </a:spcBef>
            </a:pPr>
            <a:r>
              <a:rPr lang="en-US" dirty="0"/>
              <a:t>If questions are not covered, ask today or follow up with staff</a:t>
            </a:r>
          </a:p>
          <a:p>
            <a:pPr marL="347663" indent="-347663">
              <a:spcBef>
                <a:spcPts val="1800"/>
              </a:spcBef>
            </a:pPr>
            <a:r>
              <a:rPr lang="en-US" dirty="0"/>
              <a:t>Opportunity to ask questions on topics not covered at the end of the presentation</a:t>
            </a:r>
          </a:p>
          <a:p>
            <a:pPr marL="347663" indent="-347663">
              <a:spcBef>
                <a:spcPts val="1800"/>
              </a:spcBef>
            </a:pPr>
            <a:r>
              <a:rPr lang="en-US" dirty="0"/>
              <a:t>Questions are also welcome during the presentation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832A5-F864-43D1-A471-3663A8613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Staff Additions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63BDD3-BB02-4A06-B912-C08004ED16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Daphne Baker</a:t>
            </a:r>
          </a:p>
          <a:p>
            <a:pPr marL="457200" lvl="1" indent="0">
              <a:buNone/>
            </a:pPr>
            <a:r>
              <a:rPr lang="en-US" dirty="0"/>
              <a:t>- Housing Development Analyst</a:t>
            </a:r>
          </a:p>
          <a:p>
            <a:pPr marL="457200" lvl="1" indent="0">
              <a:buNone/>
            </a:pPr>
            <a:r>
              <a:rPr lang="en-US" dirty="0"/>
              <a:t>- Joined the Agency December 2022</a:t>
            </a:r>
          </a:p>
          <a:p>
            <a:pPr lvl="1"/>
            <a:endParaRPr lang="en-US" dirty="0"/>
          </a:p>
          <a:p>
            <a:pPr marL="228600" lvl="1">
              <a:spcBef>
                <a:spcPts val="1000"/>
              </a:spcBef>
            </a:pPr>
            <a:r>
              <a:rPr lang="en-US" sz="2800" dirty="0"/>
              <a:t>Erica Hopkins</a:t>
            </a:r>
          </a:p>
          <a:p>
            <a:pPr marL="457200" lvl="1" indent="0">
              <a:buNone/>
            </a:pPr>
            <a:r>
              <a:rPr lang="en-US" dirty="0"/>
              <a:t>- Housing Development Analyst</a:t>
            </a:r>
          </a:p>
          <a:p>
            <a:pPr marL="457200" lvl="1" indent="0">
              <a:buNone/>
            </a:pPr>
            <a:r>
              <a:rPr lang="en-US" dirty="0"/>
              <a:t>- Joined the Agency in April 2016</a:t>
            </a:r>
          </a:p>
          <a:p>
            <a:pPr marL="457200" lvl="1" indent="0">
              <a:buNone/>
            </a:pPr>
            <a:r>
              <a:rPr lang="en-US" dirty="0"/>
              <a:t>- Transferred to Rental Development March 2023</a:t>
            </a:r>
          </a:p>
        </p:txBody>
      </p:sp>
    </p:spTree>
    <p:extLst>
      <p:ext uri="{BB962C8B-B14F-4D97-AF65-F5344CB8AC3E}">
        <p14:creationId xmlns:p14="http://schemas.microsoft.com/office/powerpoint/2010/main" val="2955386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19200"/>
          </a:xfrm>
        </p:spPr>
        <p:txBody>
          <a:bodyPr/>
          <a:lstStyle/>
          <a:p>
            <a:pPr algn="ctr"/>
            <a:r>
              <a:rPr lang="en-US" sz="4800" b="1" dirty="0">
                <a:latin typeface="+mn-lt"/>
              </a:rPr>
              <a:t>2024 QAP Status</a:t>
            </a:r>
          </a:p>
        </p:txBody>
      </p:sp>
      <p:sp>
        <p:nvSpPr>
          <p:cNvPr id="505859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1036949"/>
            <a:ext cx="8458200" cy="5535105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1800"/>
              </a:spcBef>
            </a:pPr>
            <a:r>
              <a:rPr lang="en-US" dirty="0"/>
              <a:t>First Draft QAP and Appendix B released August 31</a:t>
            </a:r>
            <a:r>
              <a:rPr lang="en-US" baseline="30000" dirty="0"/>
              <a:t>st</a:t>
            </a:r>
            <a:endParaRPr lang="en-US" dirty="0"/>
          </a:p>
          <a:p>
            <a:pPr marL="347663" indent="-347663">
              <a:spcBef>
                <a:spcPts val="1800"/>
              </a:spcBef>
            </a:pPr>
            <a:r>
              <a:rPr lang="en-US" dirty="0"/>
              <a:t>Public Hearing was held October 10th </a:t>
            </a:r>
          </a:p>
          <a:p>
            <a:pPr marL="457200" lvl="1" indent="0">
              <a:spcBef>
                <a:spcPts val="1800"/>
              </a:spcBef>
              <a:buNone/>
            </a:pPr>
            <a:r>
              <a:rPr lang="en-US" dirty="0"/>
              <a:t>- 115 in attendance (Virtually and In-person)</a:t>
            </a:r>
          </a:p>
          <a:p>
            <a:pPr marL="347663" indent="-347663">
              <a:spcBef>
                <a:spcPts val="1800"/>
              </a:spcBef>
            </a:pPr>
            <a:r>
              <a:rPr lang="en-US" dirty="0"/>
              <a:t>Deadline to receive first draft comments October 13</a:t>
            </a:r>
            <a:r>
              <a:rPr lang="en-US" baseline="30000" dirty="0"/>
              <a:t>th</a:t>
            </a:r>
          </a:p>
          <a:p>
            <a:pPr marL="457200" lvl="1" indent="0">
              <a:spcBef>
                <a:spcPts val="1800"/>
              </a:spcBef>
              <a:buNone/>
            </a:pPr>
            <a:r>
              <a:rPr lang="en-US" dirty="0"/>
              <a:t>- 57 total comments received </a:t>
            </a:r>
          </a:p>
          <a:p>
            <a:pPr marL="457200" lvl="1" indent="0">
              <a:spcBef>
                <a:spcPts val="1800"/>
              </a:spcBef>
              <a:buNone/>
            </a:pPr>
            <a:r>
              <a:rPr lang="en-US" dirty="0"/>
              <a:t>- All written comments received are posted on website</a:t>
            </a:r>
          </a:p>
          <a:p>
            <a:pPr marL="347663" indent="-347663">
              <a:spcBef>
                <a:spcPts val="1800"/>
              </a:spcBef>
            </a:pPr>
            <a:r>
              <a:rPr lang="en-US" dirty="0"/>
              <a:t>Anticipated second draft November </a:t>
            </a:r>
            <a:endParaRPr lang="en-US" dirty="0">
              <a:highlight>
                <a:srgbClr val="FFFF00"/>
              </a:highlight>
            </a:endParaRPr>
          </a:p>
          <a:p>
            <a:pPr marL="347663" indent="-347663">
              <a:spcBef>
                <a:spcPts val="1800"/>
              </a:spcBef>
            </a:pPr>
            <a:r>
              <a:rPr lang="en-US" dirty="0"/>
              <a:t>Anticipated final approval in late November, early Dec</a:t>
            </a:r>
          </a:p>
          <a:p>
            <a:pPr marL="347663" indent="-347663">
              <a:spcBef>
                <a:spcPts val="1800"/>
              </a:spcBef>
            </a:pPr>
            <a:r>
              <a:rPr lang="en-US" dirty="0"/>
              <a:t>Application will be available mid-December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2286003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+mn-lt"/>
              </a:rPr>
              <a:t> 2024 QAP Revisions Overview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EFF3A-5611-4896-B388-D3FEE14C1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>
                <a:latin typeface="+mn-lt"/>
              </a:rPr>
              <a:t>QAP</a:t>
            </a:r>
            <a:r>
              <a:rPr lang="en-US" sz="5400" b="1" dirty="0">
                <a:latin typeface="+mn-lt"/>
              </a:rPr>
              <a:t> </a:t>
            </a:r>
            <a:r>
              <a:rPr lang="en-US" sz="4400" b="1" dirty="0">
                <a:latin typeface="+mn-lt"/>
              </a:rPr>
              <a:t>Revisions Overview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292A42-961E-4102-B424-015B648DF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Choice Neighborhood (CNI Set-aside)</a:t>
            </a:r>
          </a:p>
          <a:p>
            <a:pPr marL="0" indent="0">
              <a:buNone/>
            </a:pPr>
            <a:r>
              <a:rPr lang="en-US" sz="2400" dirty="0"/>
              <a:t>	</a:t>
            </a:r>
          </a:p>
          <a:p>
            <a:r>
              <a:rPr lang="en-US" sz="2400" dirty="0"/>
              <a:t>Income Designation Shift: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CDE45C6C-0E32-4DD3-8D16-FCA19548CF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6615458"/>
              </p:ext>
            </p:extLst>
          </p:nvPr>
        </p:nvGraphicFramePr>
        <p:xfrm>
          <a:off x="1174530" y="3166787"/>
          <a:ext cx="9593316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7772">
                  <a:extLst>
                    <a:ext uri="{9D8B030D-6E8A-4147-A177-3AD203B41FA5}">
                      <a16:colId xmlns:a16="http://schemas.microsoft.com/office/drawing/2014/main" val="2514874879"/>
                    </a:ext>
                  </a:extLst>
                </a:gridCol>
                <a:gridCol w="3197772">
                  <a:extLst>
                    <a:ext uri="{9D8B030D-6E8A-4147-A177-3AD203B41FA5}">
                      <a16:colId xmlns:a16="http://schemas.microsoft.com/office/drawing/2014/main" val="157331658"/>
                    </a:ext>
                  </a:extLst>
                </a:gridCol>
                <a:gridCol w="3197772">
                  <a:extLst>
                    <a:ext uri="{9D8B030D-6E8A-4147-A177-3AD203B41FA5}">
                      <a16:colId xmlns:a16="http://schemas.microsoft.com/office/drawing/2014/main" val="1482832191"/>
                    </a:ext>
                  </a:extLst>
                </a:gridCol>
              </a:tblGrid>
              <a:tr h="121897">
                <a:tc>
                  <a:txBody>
                    <a:bodyPr/>
                    <a:lstStyle/>
                    <a:p>
                      <a:r>
                        <a:rPr lang="en-US" dirty="0"/>
                        <a:t>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Moderate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2491489"/>
                  </a:ext>
                </a:extLst>
              </a:tr>
              <a:tr h="336311">
                <a:tc>
                  <a:txBody>
                    <a:bodyPr/>
                    <a:lstStyle/>
                    <a:p>
                      <a:r>
                        <a:rPr lang="en-US" dirty="0"/>
                        <a:t>No additions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Camden     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Greene                   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678738"/>
                  </a:ext>
                </a:extLst>
              </a:tr>
              <a:tr h="33631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Carteret      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Montgomery               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6274371"/>
                  </a:ext>
                </a:extLst>
              </a:tr>
              <a:tr h="33631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Jones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Surry                       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0818550"/>
                  </a:ext>
                </a:extLst>
              </a:tr>
              <a:tr h="33631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Rockingham    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Wilkes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4939753"/>
                  </a:ext>
                </a:extLst>
              </a:tr>
              <a:tr h="33631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Swain              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Wilson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4933521"/>
                  </a:ext>
                </a:extLst>
              </a:tr>
              <a:tr h="33631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Wayne         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9209"/>
                  </a:ext>
                </a:extLst>
              </a:tr>
              <a:tr h="5324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**HUD Income limits effective 5/15/2023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1853077"/>
                  </a:ext>
                </a:extLst>
              </a:tr>
            </a:tbl>
          </a:graphicData>
        </a:graphic>
      </p:graphicFrame>
      <p:sp>
        <p:nvSpPr>
          <p:cNvPr id="7" name="Arrow: Down 6">
            <a:extLst>
              <a:ext uri="{FF2B5EF4-FFF2-40B4-BE49-F238E27FC236}">
                <a16:creationId xmlns:a16="http://schemas.microsoft.com/office/drawing/2014/main" id="{204A9132-8C3F-4443-B74E-32C18F0E61ED}"/>
              </a:ext>
            </a:extLst>
          </p:cNvPr>
          <p:cNvSpPr/>
          <p:nvPr/>
        </p:nvSpPr>
        <p:spPr>
          <a:xfrm flipH="1">
            <a:off x="6097310" y="3975345"/>
            <a:ext cx="170795" cy="1876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F3E77C6D-88DF-4D28-B5AC-808E898CCF4D}"/>
              </a:ext>
            </a:extLst>
          </p:cNvPr>
          <p:cNvSpPr/>
          <p:nvPr/>
        </p:nvSpPr>
        <p:spPr>
          <a:xfrm flipH="1">
            <a:off x="9080927" y="3592298"/>
            <a:ext cx="170795" cy="1876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7504CDC8-4168-4159-BD4C-4F76CC7A53A5}"/>
              </a:ext>
            </a:extLst>
          </p:cNvPr>
          <p:cNvSpPr/>
          <p:nvPr/>
        </p:nvSpPr>
        <p:spPr>
          <a:xfrm flipH="1">
            <a:off x="9080927" y="4001212"/>
            <a:ext cx="170795" cy="1876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C2782AF4-D135-4B92-A865-CB0D6D41C02A}"/>
              </a:ext>
            </a:extLst>
          </p:cNvPr>
          <p:cNvSpPr/>
          <p:nvPr/>
        </p:nvSpPr>
        <p:spPr>
          <a:xfrm flipH="1">
            <a:off x="9080929" y="4323615"/>
            <a:ext cx="170795" cy="1876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5F55C88E-9CC2-4040-8A20-46F3A76C5708}"/>
              </a:ext>
            </a:extLst>
          </p:cNvPr>
          <p:cNvSpPr/>
          <p:nvPr/>
        </p:nvSpPr>
        <p:spPr>
          <a:xfrm flipH="1">
            <a:off x="9080929" y="4758575"/>
            <a:ext cx="170795" cy="1876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209EFB84-A67C-4C83-9139-068600259978}"/>
              </a:ext>
            </a:extLst>
          </p:cNvPr>
          <p:cNvSpPr/>
          <p:nvPr/>
        </p:nvSpPr>
        <p:spPr>
          <a:xfrm flipH="1">
            <a:off x="9080928" y="5124125"/>
            <a:ext cx="170795" cy="1876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97833DA3-23FE-4B31-A327-405DCBF6BFCB}"/>
              </a:ext>
            </a:extLst>
          </p:cNvPr>
          <p:cNvSpPr/>
          <p:nvPr/>
        </p:nvSpPr>
        <p:spPr>
          <a:xfrm flipH="1">
            <a:off x="6097310" y="3633072"/>
            <a:ext cx="170795" cy="1876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Up 14">
            <a:extLst>
              <a:ext uri="{FF2B5EF4-FFF2-40B4-BE49-F238E27FC236}">
                <a16:creationId xmlns:a16="http://schemas.microsoft.com/office/drawing/2014/main" id="{F364ACC0-C6F1-4E3C-9832-B06A3B2397AE}"/>
              </a:ext>
            </a:extLst>
          </p:cNvPr>
          <p:cNvSpPr/>
          <p:nvPr/>
        </p:nvSpPr>
        <p:spPr>
          <a:xfrm>
            <a:off x="6090739" y="4310254"/>
            <a:ext cx="170794" cy="1876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row: Up 16">
            <a:extLst>
              <a:ext uri="{FF2B5EF4-FFF2-40B4-BE49-F238E27FC236}">
                <a16:creationId xmlns:a16="http://schemas.microsoft.com/office/drawing/2014/main" id="{5977F9D2-34CE-40B5-9013-FAFBC225D021}"/>
              </a:ext>
            </a:extLst>
          </p:cNvPr>
          <p:cNvSpPr/>
          <p:nvPr/>
        </p:nvSpPr>
        <p:spPr>
          <a:xfrm>
            <a:off x="6095998" y="4664771"/>
            <a:ext cx="170794" cy="1876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Up 17">
            <a:extLst>
              <a:ext uri="{FF2B5EF4-FFF2-40B4-BE49-F238E27FC236}">
                <a16:creationId xmlns:a16="http://schemas.microsoft.com/office/drawing/2014/main" id="{B028035C-2D75-4037-AF47-00529E93200E}"/>
              </a:ext>
            </a:extLst>
          </p:cNvPr>
          <p:cNvSpPr/>
          <p:nvPr/>
        </p:nvSpPr>
        <p:spPr>
          <a:xfrm>
            <a:off x="6081545" y="5030321"/>
            <a:ext cx="170794" cy="1876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row: Up 18">
            <a:extLst>
              <a:ext uri="{FF2B5EF4-FFF2-40B4-BE49-F238E27FC236}">
                <a16:creationId xmlns:a16="http://schemas.microsoft.com/office/drawing/2014/main" id="{EE111C54-CC8C-49F7-88F9-8F76358B7BB6}"/>
              </a:ext>
            </a:extLst>
          </p:cNvPr>
          <p:cNvSpPr/>
          <p:nvPr/>
        </p:nvSpPr>
        <p:spPr>
          <a:xfrm>
            <a:off x="6095998" y="5398489"/>
            <a:ext cx="170794" cy="1876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25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4281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latin typeface="+mn-lt"/>
              </a:rPr>
              <a:t> </a:t>
            </a:r>
            <a:r>
              <a:rPr lang="en-US" sz="4000" b="1" dirty="0">
                <a:latin typeface="+mn-lt"/>
              </a:rPr>
              <a:t>QAP</a:t>
            </a:r>
            <a:r>
              <a:rPr lang="en-US" sz="4800" b="1" dirty="0">
                <a:latin typeface="+mn-lt"/>
              </a:rPr>
              <a:t> </a:t>
            </a:r>
            <a:r>
              <a:rPr lang="en-US" sz="4000" b="1" dirty="0">
                <a:latin typeface="+mn-lt"/>
              </a:rPr>
              <a:t>Revisions Overview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9406"/>
            <a:ext cx="10515600" cy="48541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Return Allocations (2021 and 2022 awards):</a:t>
            </a:r>
          </a:p>
          <a:p>
            <a:pPr marL="576263" indent="-347663">
              <a:spcBef>
                <a:spcPts val="1800"/>
              </a:spcBef>
            </a:pPr>
            <a:r>
              <a:rPr lang="en-US" dirty="0"/>
              <a:t>Eligible to receive 2024 tax credits equal to or less than original award</a:t>
            </a:r>
          </a:p>
          <a:p>
            <a:pPr lvl="1" indent="0">
              <a:spcBef>
                <a:spcPts val="1800"/>
              </a:spcBef>
              <a:buNone/>
            </a:pPr>
            <a:r>
              <a:rPr lang="en-US" dirty="0"/>
              <a:t>-	Request period 11/1/2023-12/31/2023</a:t>
            </a:r>
          </a:p>
          <a:p>
            <a:pPr marL="576263" indent="-347663">
              <a:spcBef>
                <a:spcPts val="1800"/>
              </a:spcBef>
            </a:pPr>
            <a:r>
              <a:rPr lang="en-US" dirty="0"/>
              <a:t>Recycle projects will not apply to 2024 Principal and credit cap</a:t>
            </a:r>
          </a:p>
          <a:p>
            <a:pPr indent="0">
              <a:spcBef>
                <a:spcPts val="1800"/>
              </a:spcBef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042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76200"/>
            <a:ext cx="9144000" cy="1066800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>
                <a:latin typeface="+mn-lt"/>
              </a:rPr>
              <a:t>QAP</a:t>
            </a:r>
            <a:r>
              <a:rPr lang="en-US" sz="5400" b="1" dirty="0">
                <a:latin typeface="+mn-lt"/>
              </a:rPr>
              <a:t> </a:t>
            </a:r>
            <a:r>
              <a:rPr lang="en-US" sz="4400" b="1" dirty="0">
                <a:latin typeface="+mn-lt"/>
              </a:rPr>
              <a:t>Revisions Overview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143000"/>
            <a:ext cx="8915400" cy="5715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Site Scoring</a:t>
            </a:r>
            <a:r>
              <a:rPr lang="en-US" dirty="0"/>
              <a:t>:</a:t>
            </a:r>
          </a:p>
          <a:p>
            <a:r>
              <a:rPr lang="en-US" dirty="0"/>
              <a:t>Total Amenity- 46 points</a:t>
            </a:r>
          </a:p>
          <a:p>
            <a:r>
              <a:rPr lang="en-US" dirty="0"/>
              <a:t>Secondary amenities increased to 20 points </a:t>
            </a:r>
          </a:p>
          <a:p>
            <a:r>
              <a:rPr lang="en-US" dirty="0"/>
              <a:t>Minimum score threshold 50 points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Maximum Development Costs:</a:t>
            </a:r>
          </a:p>
          <a:p>
            <a:r>
              <a:rPr lang="en-US" dirty="0"/>
              <a:t>Charts A and B have returned</a:t>
            </a:r>
          </a:p>
          <a:p>
            <a:pPr marL="457200" lvl="1" indent="0">
              <a:buNone/>
            </a:pPr>
            <a:r>
              <a:rPr lang="en-US" dirty="0"/>
              <a:t>- $130,000 and $145,000, respectively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Negative points – Construction costs</a:t>
            </a:r>
          </a:p>
          <a:p>
            <a:pPr marL="457200" lvl="1" indent="0">
              <a:buNone/>
            </a:pPr>
            <a:r>
              <a:rPr lang="en-US" dirty="0"/>
              <a:t>- Will apply per unit in excess of lines 5 and 6 </a:t>
            </a:r>
          </a:p>
          <a:p>
            <a:pPr marL="457200" lvl="1" indent="0">
              <a:buNone/>
            </a:pPr>
            <a:endParaRPr lang="en-US" dirty="0"/>
          </a:p>
          <a:p>
            <a:pPr marL="228600" lvl="1">
              <a:spcBef>
                <a:spcPts val="1000"/>
              </a:spcBef>
            </a:pPr>
            <a:r>
              <a:rPr lang="en-US" sz="2800" dirty="0"/>
              <a:t>Rehabilitation cost requirements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899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gency Custom Color Template">
      <a:dk1>
        <a:srgbClr val="23272F"/>
      </a:dk1>
      <a:lt1>
        <a:sysClr val="window" lastClr="FFFFFF"/>
      </a:lt1>
      <a:dk2>
        <a:srgbClr val="7B8D8E"/>
      </a:dk2>
      <a:lt2>
        <a:srgbClr val="E4E8E8"/>
      </a:lt2>
      <a:accent1>
        <a:srgbClr val="1A6EA9"/>
      </a:accent1>
      <a:accent2>
        <a:srgbClr val="BB5C21"/>
      </a:accent2>
      <a:accent3>
        <a:srgbClr val="19958D"/>
      </a:accent3>
      <a:accent4>
        <a:srgbClr val="E45641"/>
      </a:accent4>
      <a:accent5>
        <a:srgbClr val="44B3C2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sbursement Presentation" id="{289B447B-9759-4B92-AB9F-8298E44C9010}" vid="{7A24D20A-4FCA-40AE-A9A7-47AFD0B29DB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2762acd7-c5d9-4773-91b3-d3e03e35f4ca" ContentTypeId="0x0101" PreviousValue="false"/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Collabware CLM Item Unique ID</Name>
    <Synchronization>Synchronous</Synchronization>
    <Type>1</Type>
    <SequenceNumber>1</SequenceNumber>
    <Url/>
    <Assembly>Collabware.SharePoint.RecordsManagement, Version=1.0.0.0, Culture=neutral, PublicKeyToken=801662d3f2b71412</Assembly>
    <Class>Collabware.SharePoint.RecordsManagement.ItemUniqueIdContentTypeReceiver</Class>
    <Data/>
    <Filter/>
  </Receiver>
  <Receiver>
    <Name>Collabware CLM Item Unique ID</Name>
    <Synchronization>Synchronous</Synchronization>
    <Type>10002</Type>
    <SequenceNumber>10500</SequenceNumber>
    <Url/>
    <Assembly>Collabware.SharePoint.RecordsManagement, Version=1.0.0.0, Culture=neutral, PublicKeyToken=801662d3f2b71412</Assembly>
    <Class>Collabware.SharePoint.RecordsManagement.ItemUniqueIdContentTypeReceiver</Class>
    <Data/>
    <Filter/>
  </Receiver>
  <Receiver>
    <Name>Collabware CLM Item Unique ID</Name>
    <Synchronization>Synchronous</Synchronization>
    <Type>10004</Type>
    <SequenceNumber>10501</SequenceNumber>
    <Url/>
    <Assembly>Collabware.SharePoint.RecordsManagement, Version=1.0.0.0, Culture=neutral, PublicKeyToken=801662d3f2b71412</Assembly>
    <Class>Collabware.SharePoint.RecordsManagement.ItemUniqueIdContentTypeReceiver</Class>
    <Data/>
    <Filter/>
  </Receiver>
  <Receiver>
    <Name>Collabware CLM Item Unique ID</Name>
    <Synchronization>Synchronous</Synchronization>
    <Type>10006</Type>
    <SequenceNumber>10502</SequenceNumber>
    <Url/>
    <Assembly>Collabware.SharePoint.RecordsManagement, Version=1.0.0.0, Culture=neutral, PublicKeyToken=801662d3f2b71412</Assembly>
    <Class>Collabware.SharePoint.RecordsManagement.ItemUniqueIdContentTypeReceiver</Class>
    <Data/>
    <Filter/>
  </Receiver>
  <Receiver>
    <Name>Collabware CLM Item Processing</Name>
    <Synchronization>Synchronous</Synchronization>
    <Type>10001</Type>
    <SequenceNumber>12000</SequenceNumber>
    <Url/>
    <Assembly>Collabware.SharePoint.RecordsManagement, Version=1.0.0.0, Culture=neutral, PublicKeyToken=801662d3f2b71412</Assembly>
    <Class>Collabware.SharePoint.RecordsManagement.ItemProcessingContentTypeReceiver</Class>
    <Data/>
    <Filter/>
  </Receiver>
  <Receiver>
    <Name>Collabware CLM Item Processing</Name>
    <Synchronization>Asynchronous</Synchronization>
    <Type>10002</Type>
    <SequenceNumber>12001</SequenceNumber>
    <Url/>
    <Assembly>Collabware.SharePoint.RecordsManagement, Version=1.0.0.0, Culture=neutral, PublicKeyToken=801662d3f2b71412</Assembly>
    <Class>Collabware.SharePoint.RecordsManagement.ItemProcessingContentTypeReceiver</Class>
    <Data/>
    <Filter/>
  </Receiver>
  <Receiver>
    <Name>Collabware CLM Item Processing</Name>
    <Synchronization>Asynchronous</Synchronization>
    <Type>10004</Type>
    <SequenceNumber>12002</SequenceNumber>
    <Url/>
    <Assembly>Collabware.SharePoint.RecordsManagement, Version=1.0.0.0, Culture=neutral, PublicKeyToken=801662d3f2b71412</Assembly>
    <Class>Collabware.SharePoint.RecordsManagement.ItemProcessingContentTypeReceiver</Class>
    <Data/>
    <Filter/>
  </Receiver>
  <Receiver>
    <Name>Collabware CLM Item Audit</Name>
    <Synchronization>Asynchronous</Synchronization>
    <Type>10001</Type>
    <SequenceNumber>11000</SequenceNumber>
    <Url/>
    <Assembly>Collabware.SharePoint.RecordsManagement, Version=1.0.0.0, Culture=neutral, PublicKeyToken=801662d3f2b71412</Assembly>
    <Class>Collabware.SharePoint.RecordsManagement.ItemAuditContentTypeReceiver</Class>
    <Data/>
    <Filter/>
  </Receiver>
  <Receiver>
    <Name>Collabware CLM Item Audit</Name>
    <Synchronization>Asynchronous</Synchronization>
    <Type>10002</Type>
    <SequenceNumber>11001</SequenceNumber>
    <Url/>
    <Assembly>Collabware.SharePoint.RecordsManagement, Version=1.0.0.0, Culture=neutral, PublicKeyToken=801662d3f2b71412</Assembly>
    <Class>Collabware.SharePoint.RecordsManagement.ItemAuditContentTypeReceiver</Class>
    <Data/>
    <Filter/>
  </Receiver>
  <Receiver>
    <Name>Collabware CLM Item Audit</Name>
    <Synchronization>Asynchronous</Synchronization>
    <Type>10005</Type>
    <SequenceNumber>11002</SequenceNumber>
    <Url/>
    <Assembly>Collabware.SharePoint.RecordsManagement, Version=1.0.0.0, Culture=neutral, PublicKeyToken=801662d3f2b71412</Assembly>
    <Class>Collabware.SharePoint.RecordsManagement.ItemAuditContentTypeReceiver</Class>
    <Data/>
    <Filter/>
  </Receiver>
  <Receiver>
    <Name>Collabware CLM Item Audit</Name>
    <Synchronization>Asynchronous</Synchronization>
    <Type>10006</Type>
    <SequenceNumber>11003</SequenceNumber>
    <Url/>
    <Assembly>Collabware.SharePoint.RecordsManagement, Version=1.0.0.0, Culture=neutral, PublicKeyToken=801662d3f2b71412</Assembly>
    <Class>Collabware.SharePoint.RecordsManagement.ItemAuditContentTypeReceiver</Class>
    <Data/>
    <Filter/>
  </Receiver>
  <Receiver>
    <Name>Collabware CLM Item Audit</Name>
    <Synchronization>Asynchronous</Synchronization>
    <Type>10004</Type>
    <SequenceNumber>11004</SequenceNumber>
    <Url/>
    <Assembly>Collabware.SharePoint.RecordsManagement, Version=1.0.0.0, Culture=neutral, PublicKeyToken=801662d3f2b71412</Assembly>
    <Class>Collabware.SharePoint.RecordsManagement.ItemAuditContentTypeReceiver</Class>
    <Data/>
    <Filter/>
  </Receiver>
  <Receiver>
    <Name>Collabware CLM Item Audit</Name>
    <Synchronization>Synchronous</Synchronization>
    <Type>3</Type>
    <SequenceNumber>11005</SequenceNumber>
    <Url/>
    <Assembly>Collabware.SharePoint.RecordsManagement, Version=1.0.0.0, Culture=neutral, PublicKeyToken=801662d3f2b71412</Assembly>
    <Class>Collabware.SharePoint.RecordsManagement.ItemAuditContentTypeReceiver</Class>
    <Data/>
    <Filter/>
  </Receiver>
  <Receiver>
    <Name>Collabware CLM Item Security</Name>
    <Synchronization>Asynchronous</Synchronization>
    <Type>10002</Type>
    <SequenceNumber>13000</SequenceNumber>
    <Url/>
    <Assembly>Collabware.SharePoint.RecordsManagement, Version=1.0.0.0, Culture=neutral, PublicKeyToken=801662d3f2b71412</Assembly>
    <Class>Collabware.SharePoint.RecordsManagement.ItemSecurityContentTypeReceiver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WRMItemRecordClassificationTaxHTField0 xmlns="f64ad692-2d76-434a-bbc0-87b84021ac1e">
      <Terms xmlns="http://schemas.microsoft.com/office/infopath/2007/PartnerControls"/>
    </CWRMItemRecordClassificationTaxHTField0>
    <CWRMItemRecordData xmlns="f64ad692-2d76-434a-bbc0-87b84021ac1e" xsi:nil="true"/>
    <TaxCatchAll xmlns="9ec9f75f-52bf-4b56-922c-90150e769511"/>
    <CWRMItemRecordVital xmlns="f64ad692-2d76-434a-bbc0-87b84021ac1e">false</CWRMItemRecordVital>
    <CWRMItemRecordCategory xmlns="f64ad692-2d76-434a-bbc0-87b84021ac1e" xsi:nil="true"/>
    <CWRMItemRecordDeclaredDate xmlns="f64ad692-2d76-434a-bbc0-87b84021ac1e" xsi:nil="true"/>
    <CWRMItemRecordState xmlns="f64ad692-2d76-434a-bbc0-87b84021ac1e" xsi:nil="true"/>
    <CWRMItemRecordStatus xmlns="f64ad692-2d76-434a-bbc0-87b84021ac1e" xsi:nil="true"/>
    <CWRMItemUniqueId xmlns="f64ad692-2d76-434a-bbc0-87b84021ac1e">000007KWL3</CWRMItemUniqueId>
    <_dlc_DocId xmlns="9ec9f75f-52bf-4b56-922c-90150e769511">000007KWL3</_dlc_DocId>
    <_dlc_DocIdUrl xmlns="9ec9f75f-52bf-4b56-922c-90150e769511">
      <Url>http://myagency.nchfa.com/sites/Comm/_layouts/15/DocIdRedir.aspx?ID=000007KWL3</Url>
      <Description>000007KWL3</Description>
    </_dlc_DocIdUrl>
  </documentManagement>
</p:properti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2924B1EC4C14429DA115604DE94E98" ma:contentTypeVersion="7" ma:contentTypeDescription="Create a new document." ma:contentTypeScope="" ma:versionID="52758d4cceb50edcea18b1464c9ccc66">
  <xsd:schema xmlns:xsd="http://www.w3.org/2001/XMLSchema" xmlns:xs="http://www.w3.org/2001/XMLSchema" xmlns:p="http://schemas.microsoft.com/office/2006/metadata/properties" xmlns:ns2="9ec9f75f-52bf-4b56-922c-90150e769511" xmlns:ns3="f64ad692-2d76-434a-bbc0-87b84021ac1e" targetNamespace="http://schemas.microsoft.com/office/2006/metadata/properties" ma:root="true" ma:fieldsID="562bb709dde7f062e19825ba10c6bd1f" ns2:_="" ns3:_="">
    <xsd:import namespace="9ec9f75f-52bf-4b56-922c-90150e769511"/>
    <xsd:import namespace="f64ad692-2d76-434a-bbc0-87b84021ac1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CatchAll" minOccurs="0"/>
                <xsd:element ref="ns2:TaxCatchAllLabel" minOccurs="0"/>
                <xsd:element ref="ns3:CWRMItemUniqueId" minOccurs="0"/>
                <xsd:element ref="ns3:CWRMItemRecordState" minOccurs="0"/>
                <xsd:element ref="ns3:CWRMItemRecordCategory" minOccurs="0"/>
                <xsd:element ref="ns3:CWRMItemRecordClassificationTaxHTField0" minOccurs="0"/>
                <xsd:element ref="ns3:CWRMItemRecordStatus" minOccurs="0"/>
                <xsd:element ref="ns3:CWRMItemRecordDeclaredDate" minOccurs="0"/>
                <xsd:element ref="ns3:CWRMItemRecordVital" minOccurs="0"/>
                <xsd:element ref="ns3:CWRMItemRecordData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c9f75f-52bf-4b56-922c-90150e769511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11" nillable="true" ma:displayName="Taxonomy Catch All Column" ma:hidden="true" ma:list="{84b0cb83-9b02-40de-971c-1a6bc7aa4aca}" ma:internalName="TaxCatchAll" ma:showField="CatchAllData" ma:web="f64ad692-2d76-434a-bbc0-87b84021ac1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84b0cb83-9b02-40de-971c-1a6bc7aa4aca}" ma:internalName="TaxCatchAllLabel" ma:readOnly="true" ma:showField="CatchAllDataLabel" ma:web="f64ad692-2d76-434a-bbc0-87b84021ac1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4ad692-2d76-434a-bbc0-87b84021ac1e" elementFormDefault="qualified">
    <xsd:import namespace="http://schemas.microsoft.com/office/2006/documentManagement/types"/>
    <xsd:import namespace="http://schemas.microsoft.com/office/infopath/2007/PartnerControls"/>
    <xsd:element name="CWRMItemUniqueId" ma:index="13" nillable="true" ma:displayName="Content ID" ma:description="A universally unique identifier assigned to the item." ma:hidden="true" ma:internalName="CWRMItemUniqueId" ma:readOnly="true">
      <xsd:simpleType>
        <xsd:restriction base="dms:Text"/>
      </xsd:simpleType>
    </xsd:element>
    <xsd:element name="CWRMItemRecordState" ma:index="14" nillable="true" ma:displayName="Record State" ma:description="The current state of this item as it pertains to records management." ma:hidden="true" ma:internalName="CWRMItemRecordState" ma:readOnly="true">
      <xsd:simpleType>
        <xsd:restriction base="dms:Text"/>
      </xsd:simpleType>
    </xsd:element>
    <xsd:element name="CWRMItemRecordCategory" ma:index="15" nillable="true" ma:displayName="Record Category" ma:description="Identifies the current record category for the item." ma:hidden="true" ma:internalName="CWRMItemRecordCategory" ma:readOnly="true">
      <xsd:simpleType>
        <xsd:restriction base="dms:Text"/>
      </xsd:simpleType>
    </xsd:element>
    <xsd:element name="CWRMItemRecordClassificationTaxHTField0" ma:index="16" nillable="true" ma:taxonomy="true" ma:internalName="CWRMItemRecordClassificationTaxHTField0" ma:taxonomyFieldName="CWRMItemRecordClassification" ma:displayName="Record Classification" ma:default="" ma:fieldId="{e94be97f-fb02-4deb-9c3d-6d978a059d35}" ma:sspId="2762acd7-c5d9-4773-91b3-d3e03e35f4ca" ma:termSetId="1562a927-b2e7-498f-946b-b4c62107258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WRMItemRecordStatus" ma:index="18" nillable="true" ma:displayName="Record Status" ma:description="The current status of this item as it pertains to records management." ma:hidden="true" ma:internalName="CWRMItemRecordStatus" ma:readOnly="true">
      <xsd:simpleType>
        <xsd:restriction base="dms:Text"/>
      </xsd:simpleType>
    </xsd:element>
    <xsd:element name="CWRMItemRecordDeclaredDate" ma:index="19" nillable="true" ma:displayName="Record Declared Date" ma:description="The date and time that the item was declared a record." ma:hidden="true" ma:internalName="CWRMItemRecordDeclaredDate" ma:readOnly="true">
      <xsd:simpleType>
        <xsd:restriction base="dms:DateTime"/>
      </xsd:simpleType>
    </xsd:element>
    <xsd:element name="CWRMItemRecordVital" ma:index="20" nillable="true" ma:displayName="Record Vital" ma:description="Indicates if this item is considered vital to the organization." ma:hidden="true" ma:internalName="CWRMItemRecordVital" ma:readOnly="true">
      <xsd:simpleType>
        <xsd:restriction base="dms:Boolean"/>
      </xsd:simpleType>
    </xsd:element>
    <xsd:element name="CWRMItemRecordData" ma:index="21" nillable="true" ma:displayName="Record Data" ma:description="Contains system specific record data for the item." ma:hidden="true" ma:internalName="CWRMItemRecordData">
      <xsd:simpleType>
        <xsd:restriction base="dms:Note"/>
      </xsd:simple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D45A197-3DFF-47E1-BC34-26FFB5320729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E1A5601F-C8F6-49E0-BA3A-6DBDC02EA3E7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1721FDE2-F6C4-41CA-9248-67ED9F4E3032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EBFA85C5-517C-4F46-9666-E59E64EC2CE0}">
  <ds:schemaRefs>
    <ds:schemaRef ds:uri="http://www.w3.org/XML/1998/namespace"/>
    <ds:schemaRef ds:uri="http://schemas.microsoft.com/office/2006/documentManagement/types"/>
    <ds:schemaRef ds:uri="http://schemas.microsoft.com/office/2006/metadata/properties"/>
    <ds:schemaRef ds:uri="9ec9f75f-52bf-4b56-922c-90150e769511"/>
    <ds:schemaRef ds:uri="f64ad692-2d76-434a-bbc0-87b84021ac1e"/>
    <ds:schemaRef ds:uri="http://purl.org/dc/terms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purl.org/dc/dcmitype/"/>
  </ds:schemaRefs>
</ds:datastoreItem>
</file>

<file path=customXml/itemProps5.xml><?xml version="1.0" encoding="utf-8"?>
<ds:datastoreItem xmlns:ds="http://schemas.openxmlformats.org/officeDocument/2006/customXml" ds:itemID="{AE25A0A0-ED0B-4759-A0C0-37FFFDDDB3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ec9f75f-52bf-4b56-922c-90150e769511"/>
    <ds:schemaRef ds:uri="f64ad692-2d76-434a-bbc0-87b84021ac1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Disbursement Presentation</Template>
  <TotalTime>8593</TotalTime>
  <Words>1075</Words>
  <Application>Microsoft Office PowerPoint</Application>
  <PresentationFormat>Widescreen</PresentationFormat>
  <Paragraphs>211</Paragraphs>
  <Slides>21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Garamond</vt:lpstr>
      <vt:lpstr>Wingdings</vt:lpstr>
      <vt:lpstr>Office Theme</vt:lpstr>
      <vt:lpstr>PowerPoint Presentation</vt:lpstr>
      <vt:lpstr>Developers Workshop</vt:lpstr>
      <vt:lpstr>Disclaimers</vt:lpstr>
      <vt:lpstr>Staff Additions</vt:lpstr>
      <vt:lpstr>2024 QAP Status</vt:lpstr>
      <vt:lpstr> 2024 QAP Revisions Overview</vt:lpstr>
      <vt:lpstr>QAP Revisions Overview</vt:lpstr>
      <vt:lpstr> QAP Revisions Overview </vt:lpstr>
      <vt:lpstr>QAP Revisions Overview</vt:lpstr>
      <vt:lpstr>Workforce Housing Loan Program</vt:lpstr>
      <vt:lpstr>Golden LEAF Affordable Workforce Housing Initiative</vt:lpstr>
      <vt:lpstr>QAP Revisions Overview</vt:lpstr>
      <vt:lpstr>So Where Are We Now……….</vt:lpstr>
      <vt:lpstr>TIMELINE SUMMARY-updated</vt:lpstr>
      <vt:lpstr>PIPELINE ACTIVITY</vt:lpstr>
      <vt:lpstr>PIPELINE ACTIVITY con’t </vt:lpstr>
      <vt:lpstr>TYPICAL LIFE CYCLE</vt:lpstr>
      <vt:lpstr>WHLP-CV LOAN CLOSINGS</vt:lpstr>
      <vt:lpstr>Important Loan Closing Reminders</vt:lpstr>
      <vt:lpstr>PATIENCE IS MUCH APPRECIATED  Thank you!</vt:lpstr>
      <vt:lpstr>Questions??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Ronda Moore</dc:creator>
  <cp:lastModifiedBy>Tara Hall</cp:lastModifiedBy>
  <cp:revision>120</cp:revision>
  <cp:lastPrinted>2023-10-20T01:11:45Z</cp:lastPrinted>
  <dcterms:created xsi:type="dcterms:W3CDTF">2022-08-22T11:39:46Z</dcterms:created>
  <dcterms:modified xsi:type="dcterms:W3CDTF">2023-10-20T17:26:44Z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0x010100622924B1EC4C14429DA115604DE94E98</vt:lpwstr>
  </property>
  <property fmtid="{D5CDD505-2E9C-101B-9397-08002B2CF9AE}" pid="3" name="CWRMItemRecordClassification">
    <vt:lpwstr/>
  </property>
  <property fmtid="{D5CDD505-2E9C-101B-9397-08002B2CF9AE}" pid="4" name="_dlc_DocIdItemGuid">
    <vt:lpwstr>6d54650f-46b4-4ac7-a6f5-72903158407a</vt:lpwstr>
  </property>
</Properties>
</file>