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5"/>
  </p:notesMasterIdLst>
  <p:handoutMasterIdLst>
    <p:handoutMasterId r:id="rId16"/>
  </p:handoutMasterIdLst>
  <p:sldIdLst>
    <p:sldId id="258" r:id="rId2"/>
    <p:sldId id="259" r:id="rId3"/>
    <p:sldId id="264" r:id="rId4"/>
    <p:sldId id="265" r:id="rId5"/>
    <p:sldId id="260" r:id="rId6"/>
    <p:sldId id="261" r:id="rId7"/>
    <p:sldId id="266" r:id="rId8"/>
    <p:sldId id="262" r:id="rId9"/>
    <p:sldId id="270" r:id="rId10"/>
    <p:sldId id="263" r:id="rId11"/>
    <p:sldId id="268" r:id="rId12"/>
    <p:sldId id="269" r:id="rId13"/>
    <p:sldId id="267" r:id="rId1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81407" autoAdjust="0"/>
  </p:normalViewPr>
  <p:slideViewPr>
    <p:cSldViewPr snapToGrid="0" snapToObjects="1">
      <p:cViewPr varScale="1">
        <p:scale>
          <a:sx n="59" d="100"/>
          <a:sy n="59" d="100"/>
        </p:scale>
        <p:origin x="10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6435"/>
          </a:xfrm>
          <a:prstGeom prst="rect">
            <a:avLst/>
          </a:prstGeom>
        </p:spPr>
        <p:txBody>
          <a:bodyPr vert="horz" lIns="92049" tIns="46024" rIns="92049" bIns="46024"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6" y="0"/>
            <a:ext cx="2971800" cy="466435"/>
          </a:xfrm>
          <a:prstGeom prst="rect">
            <a:avLst/>
          </a:prstGeom>
        </p:spPr>
        <p:txBody>
          <a:bodyPr vert="horz" lIns="92049" tIns="46024" rIns="92049" bIns="46024" rtlCol="0"/>
          <a:lstStyle>
            <a:lvl1pPr algn="r">
              <a:defRPr sz="1100"/>
            </a:lvl1pPr>
          </a:lstStyle>
          <a:p>
            <a:fld id="{CF9F5FF2-48AF-4577-A727-0D60CBFC9DC6}" type="datetimeFigureOut">
              <a:rPr lang="en-US" smtClean="0">
                <a:latin typeface="Arial" panose="020B0604020202020204" pitchFamily="34" charset="0"/>
              </a:rPr>
              <a:t>10/13/2023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1" y="8829969"/>
            <a:ext cx="2971800" cy="466434"/>
          </a:xfrm>
          <a:prstGeom prst="rect">
            <a:avLst/>
          </a:prstGeom>
        </p:spPr>
        <p:txBody>
          <a:bodyPr vert="horz" lIns="92049" tIns="46024" rIns="92049" bIns="46024"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6" y="8829969"/>
            <a:ext cx="2971800" cy="466434"/>
          </a:xfrm>
          <a:prstGeom prst="rect">
            <a:avLst/>
          </a:prstGeom>
        </p:spPr>
        <p:txBody>
          <a:bodyPr vert="horz" lIns="92049" tIns="46024" rIns="92049" bIns="46024" rtlCol="0" anchor="b"/>
          <a:lstStyle>
            <a:lvl1pPr algn="r">
              <a:defRPr sz="1100"/>
            </a:lvl1pPr>
          </a:lstStyle>
          <a:p>
            <a:fld id="{1E1AD92B-AE40-4F44-B565-6883C16E554F}"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602307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E20D724D-A5DC-4CFF-993C-25583F8F5F9D}" type="datetimeFigureOut">
              <a:rPr lang="en-US" smtClean="0"/>
              <a:t>10/13/2023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FF09799E-EA88-41FF-82AA-B77F13248B37}" type="slidenum">
              <a:rPr lang="en-US" smtClean="0"/>
              <a:t>‹#›</a:t>
            </a:fld>
            <a:endParaRPr lang="en-US"/>
          </a:p>
        </p:txBody>
      </p:sp>
    </p:spTree>
    <p:extLst>
      <p:ext uri="{BB962C8B-B14F-4D97-AF65-F5344CB8AC3E}">
        <p14:creationId xmlns:p14="http://schemas.microsoft.com/office/powerpoint/2010/main" val="171872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9799E-EA88-41FF-82AA-B77F13248B37}" type="slidenum">
              <a:rPr lang="en-US" smtClean="0"/>
              <a:t>1</a:t>
            </a:fld>
            <a:endParaRPr lang="en-US"/>
          </a:p>
        </p:txBody>
      </p:sp>
    </p:spTree>
    <p:extLst>
      <p:ext uri="{BB962C8B-B14F-4D97-AF65-F5344CB8AC3E}">
        <p14:creationId xmlns:p14="http://schemas.microsoft.com/office/powerpoint/2010/main" val="132370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9799E-EA88-41FF-82AA-B77F13248B37}" type="slidenum">
              <a:rPr lang="en-US" smtClean="0"/>
              <a:t>5</a:t>
            </a:fld>
            <a:endParaRPr lang="en-US"/>
          </a:p>
        </p:txBody>
      </p:sp>
    </p:spTree>
    <p:extLst>
      <p:ext uri="{BB962C8B-B14F-4D97-AF65-F5344CB8AC3E}">
        <p14:creationId xmlns:p14="http://schemas.microsoft.com/office/powerpoint/2010/main" val="234142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F09799E-EA88-41FF-82AA-B77F13248B37}" type="slidenum">
              <a:rPr lang="en-US" smtClean="0"/>
              <a:t>6</a:t>
            </a:fld>
            <a:endParaRPr lang="en-US"/>
          </a:p>
        </p:txBody>
      </p:sp>
    </p:spTree>
    <p:extLst>
      <p:ext uri="{BB962C8B-B14F-4D97-AF65-F5344CB8AC3E}">
        <p14:creationId xmlns:p14="http://schemas.microsoft.com/office/powerpoint/2010/main" val="268424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FF09799E-EA88-41FF-82AA-B77F13248B37}" type="slidenum">
              <a:rPr lang="en-US" smtClean="0"/>
              <a:t>7</a:t>
            </a:fld>
            <a:endParaRPr lang="en-US"/>
          </a:p>
        </p:txBody>
      </p:sp>
    </p:spTree>
    <p:extLst>
      <p:ext uri="{BB962C8B-B14F-4D97-AF65-F5344CB8AC3E}">
        <p14:creationId xmlns:p14="http://schemas.microsoft.com/office/powerpoint/2010/main" val="275984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9799E-EA88-41FF-82AA-B77F13248B37}" type="slidenum">
              <a:rPr lang="en-US" smtClean="0"/>
              <a:t>8</a:t>
            </a:fld>
            <a:endParaRPr lang="en-US"/>
          </a:p>
        </p:txBody>
      </p:sp>
    </p:spTree>
    <p:extLst>
      <p:ext uri="{BB962C8B-B14F-4D97-AF65-F5344CB8AC3E}">
        <p14:creationId xmlns:p14="http://schemas.microsoft.com/office/powerpoint/2010/main" val="3853303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9799E-EA88-41FF-82AA-B77F13248B37}" type="slidenum">
              <a:rPr lang="en-US" smtClean="0"/>
              <a:t>9</a:t>
            </a:fld>
            <a:endParaRPr lang="en-US"/>
          </a:p>
        </p:txBody>
      </p:sp>
    </p:spTree>
    <p:extLst>
      <p:ext uri="{BB962C8B-B14F-4D97-AF65-F5344CB8AC3E}">
        <p14:creationId xmlns:p14="http://schemas.microsoft.com/office/powerpoint/2010/main" val="1854092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9799E-EA88-41FF-82AA-B77F13248B37}" type="slidenum">
              <a:rPr lang="en-US" smtClean="0"/>
              <a:t>10</a:t>
            </a:fld>
            <a:endParaRPr lang="en-US"/>
          </a:p>
        </p:txBody>
      </p:sp>
    </p:spTree>
    <p:extLst>
      <p:ext uri="{BB962C8B-B14F-4D97-AF65-F5344CB8AC3E}">
        <p14:creationId xmlns:p14="http://schemas.microsoft.com/office/powerpoint/2010/main" val="4132056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09799E-EA88-41FF-82AA-B77F13248B37}" type="slidenum">
              <a:rPr lang="en-US" smtClean="0"/>
              <a:t>13</a:t>
            </a:fld>
            <a:endParaRPr lang="en-US"/>
          </a:p>
        </p:txBody>
      </p:sp>
    </p:spTree>
    <p:extLst>
      <p:ext uri="{BB962C8B-B14F-4D97-AF65-F5344CB8AC3E}">
        <p14:creationId xmlns:p14="http://schemas.microsoft.com/office/powerpoint/2010/main" val="3383232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AC00F1FD-96D5-4724-978B-14B5C7AC10E6}"/>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6006"/>
            <a:ext cx="12191999" cy="6858000"/>
          </a:xfrm>
          <a:prstGeom prst="rect">
            <a:avLst/>
          </a:prstGeom>
        </p:spPr>
      </p:pic>
      <p:sp>
        <p:nvSpPr>
          <p:cNvPr id="2" name="Title 1"/>
          <p:cNvSpPr>
            <a:spLocks noGrp="1"/>
          </p:cNvSpPr>
          <p:nvPr>
            <p:ph type="ctrTitle"/>
          </p:nvPr>
        </p:nvSpPr>
        <p:spPr>
          <a:xfrm>
            <a:off x="1069848" y="49750"/>
            <a:ext cx="7315200" cy="3255264"/>
          </a:xfrm>
        </p:spPr>
        <p:txBody>
          <a:bodyPr anchor="b">
            <a:normAutofit/>
          </a:bodyPr>
          <a:lstStyle>
            <a:lvl1pPr algn="l">
              <a:defRPr sz="6600" spc="-100" baseline="0">
                <a:solidFill>
                  <a:schemeClr val="bg2">
                    <a:lumMod val="5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3421548"/>
            <a:ext cx="7315200" cy="914400"/>
          </a:xfrm>
        </p:spPr>
        <p:txBody>
          <a:bodyPr anchor="t">
            <a:normAutofit/>
          </a:bodyPr>
          <a:lstStyle>
            <a:lvl1pPr marL="0" indent="0" algn="l">
              <a:buNone/>
              <a:defRPr sz="2800" cap="none" spc="0" baseline="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Tree>
    <p:extLst>
      <p:ext uri="{BB962C8B-B14F-4D97-AF65-F5344CB8AC3E}">
        <p14:creationId xmlns:p14="http://schemas.microsoft.com/office/powerpoint/2010/main" val="61970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0933"/>
            <a:ext cx="11239500" cy="766083"/>
          </a:xfrm>
        </p:spPr>
        <p:txBody>
          <a:bodyPr/>
          <a:lstStyle>
            <a:lvl1pPr>
              <a:defRPr sz="48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07080"/>
            <a:ext cx="11239500" cy="4879848"/>
          </a:xfrm>
        </p:spPr>
        <p:txBody>
          <a:bodyPr anchor="t">
            <a:norm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0662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298448"/>
            <a:ext cx="8064627" cy="3255264"/>
          </a:xfrm>
        </p:spPr>
        <p:txBody>
          <a:bodyPr anchor="b">
            <a:normAutofit/>
          </a:bodyPr>
          <a:lstStyle>
            <a:lvl1pPr>
              <a:defRPr sz="60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88136" y="4672584"/>
            <a:ext cx="8064627" cy="914400"/>
          </a:xfrm>
        </p:spPr>
        <p:txBody>
          <a:bodyPr anchor="t">
            <a:normAutofit/>
          </a:bodyPr>
          <a:lstStyle>
            <a:lvl1pPr marL="0" indent="0">
              <a:buNone/>
              <a:defRPr sz="24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p:cNvSpPr>
            <a:spLocks noGrp="1"/>
          </p:cNvSpPr>
          <p:nvPr>
            <p:ph sz="half" idx="1"/>
          </p:nvPr>
        </p:nvSpPr>
        <p:spPr>
          <a:xfrm>
            <a:off x="4353687" y="1207080"/>
            <a:ext cx="3474720" cy="486537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18170" y="1207080"/>
            <a:ext cx="3474720" cy="486537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461E37B6-1B6F-4F4C-8292-EDEE38F6C7DD}"/>
              </a:ext>
            </a:extLst>
          </p:cNvPr>
          <p:cNvSpPr>
            <a:spLocks noGrp="1"/>
          </p:cNvSpPr>
          <p:nvPr>
            <p:ph sz="half" idx="10"/>
          </p:nvPr>
        </p:nvSpPr>
        <p:spPr>
          <a:xfrm>
            <a:off x="457200" y="1207080"/>
            <a:ext cx="3474720" cy="486537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339590" y="1211491"/>
            <a:ext cx="3474720" cy="807720"/>
          </a:xfrm>
        </p:spPr>
        <p:txBody>
          <a:bodyPr anchor="b">
            <a:normAutofit/>
          </a:bodyPr>
          <a:lstStyle>
            <a:lvl1pPr marL="0" indent="0">
              <a:spcBef>
                <a:spcPts val="0"/>
              </a:spcBef>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39590" y="2201971"/>
            <a:ext cx="3474720" cy="402336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21980" y="1211491"/>
            <a:ext cx="3474720" cy="813171"/>
          </a:xfrm>
        </p:spPr>
        <p:txBody>
          <a:bodyPr anchor="b">
            <a:normAutofit/>
          </a:bodyPr>
          <a:lstStyle>
            <a:lvl1pPr marL="0" indent="0">
              <a:spcBef>
                <a:spcPts val="0"/>
              </a:spcBef>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221980" y="2201971"/>
            <a:ext cx="3474720" cy="402336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90F5329D-3E7E-421B-8C08-E48041113950}"/>
              </a:ext>
            </a:extLst>
          </p:cNvPr>
          <p:cNvSpPr>
            <a:spLocks noGrp="1"/>
          </p:cNvSpPr>
          <p:nvPr>
            <p:ph type="body" sz="quarter" idx="13"/>
          </p:nvPr>
        </p:nvSpPr>
        <p:spPr>
          <a:xfrm>
            <a:off x="457200" y="1208852"/>
            <a:ext cx="3474720" cy="813171"/>
          </a:xfrm>
        </p:spPr>
        <p:txBody>
          <a:bodyPr anchor="b">
            <a:normAutofit/>
          </a:bodyPr>
          <a:lstStyle>
            <a:lvl1pPr marL="0" indent="0">
              <a:spcBef>
                <a:spcPts val="0"/>
              </a:spcBef>
              <a:buNone/>
              <a:defRPr sz="24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4A164C3C-50DF-4064-97EF-651341BDC678}"/>
              </a:ext>
            </a:extLst>
          </p:cNvPr>
          <p:cNvSpPr>
            <a:spLocks noGrp="1"/>
          </p:cNvSpPr>
          <p:nvPr>
            <p:ph sz="quarter" idx="14"/>
          </p:nvPr>
        </p:nvSpPr>
        <p:spPr>
          <a:xfrm>
            <a:off x="457200" y="2199332"/>
            <a:ext cx="3474720" cy="402336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lvl1pPr>
              <a:defRPr sz="4800"/>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6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6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048165"/>
          </a:xfrm>
          <a:solidFill>
            <a:schemeClr val="bg1">
              <a:lumMod val="75000"/>
            </a:schemeClr>
          </a:solidFill>
        </p:spPr>
        <p:txBody>
          <a:bodyPr anchor="t">
            <a:normAutofit/>
          </a:bodyPr>
          <a:lstStyle>
            <a:lvl1pPr marL="0" indent="0">
              <a:buNone/>
              <a:defRPr sz="3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6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Text, background pattern&#10;&#10;Description automatically generated with medium confidence">
            <a:extLst>
              <a:ext uri="{FF2B5EF4-FFF2-40B4-BE49-F238E27FC236}">
                <a16:creationId xmlns:a16="http://schemas.microsoft.com/office/drawing/2014/main" id="{0D0FF5F1-2A51-46C5-933D-D6EA1CA0EA62}"/>
              </a:ext>
            </a:extLst>
          </p:cNvPr>
          <p:cNvPicPr>
            <a:picLocks noGrp="1" noRot="1" noChangeAspect="1" noMove="1" noResize="1" noEditPoints="1" noAdjustHandles="1" noChangeArrowheads="1" noChangeShapeType="1" noCrop="1"/>
          </p:cNvPicPr>
          <p:nvPr userDrawn="1"/>
        </p:nvPicPr>
        <p:blipFill>
          <a:blip r:embed="rId11"/>
          <a:stretch>
            <a:fillRect/>
          </a:stretch>
        </p:blipFill>
        <p:spPr>
          <a:xfrm>
            <a:off x="0" y="0"/>
            <a:ext cx="12192000" cy="6858000"/>
          </a:xfrm>
          <a:prstGeom prst="rect">
            <a:avLst/>
          </a:prstGeom>
        </p:spPr>
      </p:pic>
      <p:sp>
        <p:nvSpPr>
          <p:cNvPr id="2" name="Title Placeholder 1"/>
          <p:cNvSpPr>
            <a:spLocks noGrp="1"/>
          </p:cNvSpPr>
          <p:nvPr>
            <p:ph type="title"/>
          </p:nvPr>
        </p:nvSpPr>
        <p:spPr>
          <a:xfrm>
            <a:off x="457200" y="285232"/>
            <a:ext cx="11239500" cy="76608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188030"/>
            <a:ext cx="11239500" cy="4879848"/>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58" r:id="rId2"/>
    <p:sldLayoutId id="2147483843" r:id="rId3"/>
    <p:sldLayoutId id="2147483844" r:id="rId4"/>
    <p:sldLayoutId id="2147483845" r:id="rId5"/>
    <p:sldLayoutId id="2147483846" r:id="rId6"/>
    <p:sldLayoutId id="2147483847" r:id="rId7"/>
    <p:sldLayoutId id="2147483848" r:id="rId8"/>
    <p:sldLayoutId id="2147483849" r:id="rId9"/>
  </p:sldLayoutIdLst>
  <p:hf sldNum="0" hdr="0" ftr="0" dt="0"/>
  <p:txStyles>
    <p:titleStyle>
      <a:lvl1pPr algn="l" defTabSz="914400" rtl="0" eaLnBrk="1" latinLnBrk="0" hangingPunct="1">
        <a:lnSpc>
          <a:spcPct val="90000"/>
        </a:lnSpc>
        <a:spcBef>
          <a:spcPct val="0"/>
        </a:spcBef>
        <a:buNone/>
        <a:defRPr sz="4400" kern="1200" spc="-60" baseline="0">
          <a:solidFill>
            <a:schemeClr val="accent1"/>
          </a:solidFill>
          <a:latin typeface="Arial" panose="020B0604020202020204" pitchFamily="34" charset="0"/>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800" kern="1200">
          <a:solidFill>
            <a:schemeClr val="tx1">
              <a:lumMod val="65000"/>
              <a:lumOff val="35000"/>
            </a:schemeClr>
          </a:solidFill>
          <a:latin typeface="Arial" panose="020B0604020202020204" pitchFamily="34" charset="0"/>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Arial" panose="020B0604020202020204" pitchFamily="34" charset="0"/>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2000" kern="1200">
          <a:solidFill>
            <a:schemeClr val="tx1">
              <a:lumMod val="65000"/>
              <a:lumOff val="35000"/>
            </a:schemeClr>
          </a:solidFill>
          <a:latin typeface="Arial" panose="020B0604020202020204" pitchFamily="34" charset="0"/>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Arial" panose="020B0604020202020204" pitchFamily="34" charset="0"/>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AA4B25-145C-46A9-9C42-171913360841}"/>
              </a:ext>
            </a:extLst>
          </p:cNvPr>
          <p:cNvSpPr>
            <a:spLocks noGrp="1"/>
          </p:cNvSpPr>
          <p:nvPr>
            <p:ph type="subTitle" idx="1"/>
          </p:nvPr>
        </p:nvSpPr>
        <p:spPr>
          <a:xfrm>
            <a:off x="375557" y="2120005"/>
            <a:ext cx="8507186" cy="3611324"/>
          </a:xfrm>
        </p:spPr>
        <p:txBody>
          <a:bodyPr>
            <a:noAutofit/>
          </a:bodyPr>
          <a:lstStyle/>
          <a:p>
            <a:r>
              <a:rPr lang="en-US" sz="3200" dirty="0">
                <a:solidFill>
                  <a:schemeClr val="accent6">
                    <a:lumMod val="75000"/>
                  </a:schemeClr>
                </a:solidFill>
              </a:rPr>
              <a:t>City of Wilmington, NC</a:t>
            </a:r>
          </a:p>
          <a:p>
            <a:r>
              <a:rPr lang="en-US" sz="3200" dirty="0">
                <a:solidFill>
                  <a:schemeClr val="accent6">
                    <a:lumMod val="75000"/>
                  </a:schemeClr>
                </a:solidFill>
              </a:rPr>
              <a:t>2023 Neighborhood Works Conference</a:t>
            </a:r>
          </a:p>
          <a:p>
            <a:r>
              <a:rPr lang="en-US" sz="3200" dirty="0">
                <a:solidFill>
                  <a:schemeClr val="accent6">
                    <a:lumMod val="75000"/>
                  </a:schemeClr>
                </a:solidFill>
              </a:rPr>
              <a:t>October 23 &amp; 24</a:t>
            </a:r>
          </a:p>
          <a:p>
            <a:endParaRPr lang="en-US" sz="3200" dirty="0"/>
          </a:p>
          <a:p>
            <a:r>
              <a:rPr lang="en-US" sz="2000" dirty="0"/>
              <a:t>Suzanne E. Rogers, Community Development &amp; Housing Planner </a:t>
            </a:r>
          </a:p>
        </p:txBody>
      </p:sp>
      <p:sp>
        <p:nvSpPr>
          <p:cNvPr id="7" name="Title 6">
            <a:extLst>
              <a:ext uri="{FF2B5EF4-FFF2-40B4-BE49-F238E27FC236}">
                <a16:creationId xmlns:a16="http://schemas.microsoft.com/office/drawing/2014/main" id="{3E39773F-6CFE-CB1E-DA01-14B7325D068B}"/>
              </a:ext>
            </a:extLst>
          </p:cNvPr>
          <p:cNvSpPr>
            <a:spLocks noGrp="1"/>
          </p:cNvSpPr>
          <p:nvPr>
            <p:ph type="ctrTitle"/>
          </p:nvPr>
        </p:nvSpPr>
        <p:spPr>
          <a:xfrm>
            <a:off x="375557" y="424543"/>
            <a:ext cx="10368643" cy="1518557"/>
          </a:xfrm>
        </p:spPr>
        <p:txBody>
          <a:bodyPr/>
          <a:lstStyle/>
          <a:p>
            <a:r>
              <a:rPr lang="en-US" dirty="0"/>
              <a:t>Accessory Dwelling Units </a:t>
            </a:r>
          </a:p>
        </p:txBody>
      </p:sp>
    </p:spTree>
    <p:extLst>
      <p:ext uri="{BB962C8B-B14F-4D97-AF65-F5344CB8AC3E}">
        <p14:creationId xmlns:p14="http://schemas.microsoft.com/office/powerpoint/2010/main" val="2329654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D964-1106-4FC7-658F-15CD41AA98AD}"/>
              </a:ext>
            </a:extLst>
          </p:cNvPr>
          <p:cNvSpPr>
            <a:spLocks noGrp="1"/>
          </p:cNvSpPr>
          <p:nvPr>
            <p:ph type="title"/>
          </p:nvPr>
        </p:nvSpPr>
        <p:spPr/>
        <p:txBody>
          <a:bodyPr/>
          <a:lstStyle/>
          <a:p>
            <a:r>
              <a:rPr lang="en-US" dirty="0"/>
              <a:t>Financing ADUs </a:t>
            </a:r>
          </a:p>
        </p:txBody>
      </p:sp>
      <p:pic>
        <p:nvPicPr>
          <p:cNvPr id="4" name="Content Placeholder 3" descr="A rental loan document&#10;&#10;Description automatically generated with medium confidence">
            <a:extLst>
              <a:ext uri="{FF2B5EF4-FFF2-40B4-BE49-F238E27FC236}">
                <a16:creationId xmlns:a16="http://schemas.microsoft.com/office/drawing/2014/main" id="{59B88D6F-701F-350E-9F43-5A35DCC93EEC}"/>
              </a:ext>
            </a:extLst>
          </p:cNvPr>
          <p:cNvPicPr>
            <a:picLocks noGrp="1" noChangeAspect="1"/>
          </p:cNvPicPr>
          <p:nvPr>
            <p:ph idx="1"/>
          </p:nvPr>
        </p:nvPicPr>
        <p:blipFill>
          <a:blip r:embed="rId3"/>
          <a:stretch>
            <a:fillRect/>
          </a:stretch>
        </p:blipFill>
        <p:spPr>
          <a:xfrm>
            <a:off x="6133801" y="488043"/>
            <a:ext cx="4887986" cy="5537200"/>
          </a:xfrm>
        </p:spPr>
      </p:pic>
      <p:sp>
        <p:nvSpPr>
          <p:cNvPr id="5" name="TextBox 4">
            <a:extLst>
              <a:ext uri="{FF2B5EF4-FFF2-40B4-BE49-F238E27FC236}">
                <a16:creationId xmlns:a16="http://schemas.microsoft.com/office/drawing/2014/main" id="{564F8533-D926-F1F4-7212-8574C0310E2A}"/>
              </a:ext>
            </a:extLst>
          </p:cNvPr>
          <p:cNvSpPr txBox="1"/>
          <p:nvPr/>
        </p:nvSpPr>
        <p:spPr>
          <a:xfrm>
            <a:off x="457200" y="1047016"/>
            <a:ext cx="5638800" cy="6617196"/>
          </a:xfrm>
          <a:prstGeom prst="rect">
            <a:avLst/>
          </a:prstGeom>
          <a:noFill/>
        </p:spPr>
        <p:txBody>
          <a:bodyPr wrap="square" rtlCol="0">
            <a:spAutoFit/>
          </a:bodyPr>
          <a:lstStyle/>
          <a:p>
            <a:pPr marL="342900" indent="-342900">
              <a:buFont typeface="Arial" panose="020B0604020202020204" pitchFamily="34" charset="0"/>
              <a:buChar char="•"/>
            </a:pPr>
            <a:r>
              <a:rPr lang="en-US" sz="2200" dirty="0"/>
              <a:t>Using an existing loan program RRIL for ADUs</a:t>
            </a:r>
          </a:p>
          <a:p>
            <a:endParaRPr lang="en-US" sz="2200" dirty="0"/>
          </a:p>
          <a:p>
            <a:pPr marL="342900" indent="-342900">
              <a:buFont typeface="Arial" panose="020B0604020202020204" pitchFamily="34" charset="0"/>
              <a:buChar char="•"/>
            </a:pPr>
            <a:r>
              <a:rPr lang="en-US" sz="2200" dirty="0"/>
              <a:t>Maximum loan $200,000 @ 0%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For Rental Properties, can be used for new construction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Finance homeowner for ADU as a second mortgage on primary residence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Must rent to LMI at High HOME Rents for 20-year affordability period.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Annual Monitoring to ensure compliance</a:t>
            </a:r>
          </a:p>
          <a:p>
            <a:pPr marL="342900" indent="-342900">
              <a:buFont typeface="Arial" panose="020B0604020202020204" pitchFamily="34" charset="0"/>
              <a:buChar char="•"/>
            </a:pPr>
            <a:endParaRPr lang="en-US" sz="2200"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2712280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D964-1106-4FC7-658F-15CD41AA98AD}"/>
              </a:ext>
            </a:extLst>
          </p:cNvPr>
          <p:cNvSpPr>
            <a:spLocks noGrp="1"/>
          </p:cNvSpPr>
          <p:nvPr>
            <p:ph type="title"/>
          </p:nvPr>
        </p:nvSpPr>
        <p:spPr/>
        <p:txBody>
          <a:bodyPr/>
          <a:lstStyle/>
          <a:p>
            <a:r>
              <a:rPr lang="en-US" dirty="0"/>
              <a:t>Financing ADUs </a:t>
            </a:r>
          </a:p>
        </p:txBody>
      </p:sp>
      <p:sp>
        <p:nvSpPr>
          <p:cNvPr id="7" name="TextBox 6">
            <a:extLst>
              <a:ext uri="{FF2B5EF4-FFF2-40B4-BE49-F238E27FC236}">
                <a16:creationId xmlns:a16="http://schemas.microsoft.com/office/drawing/2014/main" id="{308C962F-F93E-0221-8E0C-5471D678F76A}"/>
              </a:ext>
            </a:extLst>
          </p:cNvPr>
          <p:cNvSpPr txBox="1"/>
          <p:nvPr/>
        </p:nvSpPr>
        <p:spPr>
          <a:xfrm>
            <a:off x="699407" y="1047016"/>
            <a:ext cx="10793186" cy="6832640"/>
          </a:xfrm>
          <a:prstGeom prst="rect">
            <a:avLst/>
          </a:prstGeom>
          <a:noFill/>
        </p:spPr>
        <p:txBody>
          <a:bodyPr wrap="square" rtlCol="0">
            <a:spAutoFit/>
          </a:bodyPr>
          <a:lstStyle/>
          <a:p>
            <a:r>
              <a:rPr lang="en-US" dirty="0"/>
              <a:t>UNDERWRITING: </a:t>
            </a:r>
          </a:p>
          <a:p>
            <a:pPr marL="342900" indent="-342900">
              <a:spcAft>
                <a:spcPts val="1200"/>
              </a:spcAft>
              <a:buFont typeface="Arial" panose="020B0604020202020204" pitchFamily="34" charset="0"/>
              <a:buChar char="•"/>
            </a:pPr>
            <a:r>
              <a:rPr lang="en-US" sz="2000" dirty="0"/>
              <a:t>Property Requirements – not in 100-year flood zone;  ERR</a:t>
            </a:r>
          </a:p>
          <a:p>
            <a:pPr marL="342900" indent="-342900">
              <a:spcAft>
                <a:spcPts val="1200"/>
              </a:spcAft>
              <a:buFont typeface="Arial" panose="020B0604020202020204" pitchFamily="34" charset="0"/>
              <a:buChar char="•"/>
            </a:pPr>
            <a:r>
              <a:rPr lang="en-US" sz="2000" dirty="0"/>
              <a:t>Loan Terms – 20 years; amortize up to 360 months; LTV 90% </a:t>
            </a:r>
          </a:p>
          <a:p>
            <a:pPr marL="342900" indent="-342900">
              <a:spcAft>
                <a:spcPts val="1200"/>
              </a:spcAft>
              <a:buFont typeface="Arial" panose="020B0604020202020204" pitchFamily="34" charset="0"/>
              <a:buChar char="•"/>
            </a:pPr>
            <a:r>
              <a:rPr lang="en-US" sz="2000" dirty="0"/>
              <a:t>Loan Agreement – 10% per annum penalty if transfer property during affordability period;  Annual inspections, reporting including lease agreement and tenant eligibility; HOME High Rents </a:t>
            </a:r>
          </a:p>
          <a:p>
            <a:pPr marL="342900" indent="-342900">
              <a:spcAft>
                <a:spcPts val="1200"/>
              </a:spcAft>
              <a:buFont typeface="Arial" panose="020B0604020202020204" pitchFamily="34" charset="0"/>
              <a:buChar char="•"/>
            </a:pPr>
            <a:r>
              <a:rPr lang="en-US" sz="2000" dirty="0"/>
              <a:t>Developer Capacity &amp; Fiscal Soundness – prior experience or consultant; references; adequate net worth &amp; credit score minimum 680.</a:t>
            </a:r>
          </a:p>
          <a:p>
            <a:pPr marL="342900" indent="-342900">
              <a:spcAft>
                <a:spcPts val="1200"/>
              </a:spcAft>
              <a:buFont typeface="Arial" panose="020B0604020202020204" pitchFamily="34" charset="0"/>
              <a:buChar char="•"/>
            </a:pPr>
            <a:r>
              <a:rPr lang="en-US" sz="2000" dirty="0"/>
              <a:t>Tenant Selection:  Tenant Selection Plan approved by City; Lease approved by City</a:t>
            </a:r>
          </a:p>
          <a:p>
            <a:pPr marL="342900" indent="-342900">
              <a:spcAft>
                <a:spcPts val="1200"/>
              </a:spcAft>
              <a:buFont typeface="Arial" panose="020B0604020202020204" pitchFamily="34" charset="0"/>
              <a:buChar char="•"/>
            </a:pPr>
            <a:r>
              <a:rPr lang="en-US" sz="2000" dirty="0"/>
              <a:t>Development Budget: Reasonable and Comparable to similar projects </a:t>
            </a:r>
          </a:p>
          <a:p>
            <a:pPr marL="342900" indent="-342900">
              <a:spcAft>
                <a:spcPts val="1200"/>
              </a:spcAft>
              <a:buFont typeface="Arial" panose="020B0604020202020204" pitchFamily="34" charset="0"/>
              <a:buChar char="•"/>
            </a:pPr>
            <a:r>
              <a:rPr lang="en-US" sz="2000" dirty="0"/>
              <a:t>Operating Proforma:   Replacement Reserve @ $500/annually, Realistic Operating Cost included;  Debt Service Coverage Ratio 115%.</a:t>
            </a:r>
          </a:p>
          <a:p>
            <a:pPr marL="342900" indent="-342900">
              <a:spcAft>
                <a:spcPts val="1200"/>
              </a:spcAft>
              <a:buFont typeface="Arial" panose="020B0604020202020204" pitchFamily="34" charset="0"/>
              <a:buChar char="•"/>
            </a:pPr>
            <a:r>
              <a:rPr lang="en-US" sz="2000" dirty="0"/>
              <a:t>Plan Specifications:  energy efficiency, accessibility, utilities, zoning, design, quality materials, etc. </a:t>
            </a:r>
          </a:p>
          <a:p>
            <a:pPr>
              <a:spcAft>
                <a:spcPts val="1200"/>
              </a:spcAft>
            </a:pPr>
            <a:endParaRPr lang="en-US" sz="20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2446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7ADD-58E7-0488-6366-47903A133991}"/>
              </a:ext>
            </a:extLst>
          </p:cNvPr>
          <p:cNvSpPr>
            <a:spLocks noGrp="1"/>
          </p:cNvSpPr>
          <p:nvPr>
            <p:ph type="title"/>
          </p:nvPr>
        </p:nvSpPr>
        <p:spPr/>
        <p:txBody>
          <a:bodyPr/>
          <a:lstStyle/>
          <a:p>
            <a:r>
              <a:rPr lang="en-US" dirty="0"/>
              <a:t>Partners </a:t>
            </a:r>
          </a:p>
        </p:txBody>
      </p:sp>
      <p:sp>
        <p:nvSpPr>
          <p:cNvPr id="3" name="TextBox 2">
            <a:extLst>
              <a:ext uri="{FF2B5EF4-FFF2-40B4-BE49-F238E27FC236}">
                <a16:creationId xmlns:a16="http://schemas.microsoft.com/office/drawing/2014/main" id="{80F52E27-D8C8-CC8B-4536-50B169360ED2}"/>
              </a:ext>
            </a:extLst>
          </p:cNvPr>
          <p:cNvSpPr txBox="1"/>
          <p:nvPr/>
        </p:nvSpPr>
        <p:spPr>
          <a:xfrm>
            <a:off x="748392" y="1273629"/>
            <a:ext cx="4800600" cy="4401205"/>
          </a:xfrm>
          <a:prstGeom prst="rect">
            <a:avLst/>
          </a:prstGeom>
          <a:noFill/>
        </p:spPr>
        <p:txBody>
          <a:bodyPr wrap="square" rtlCol="0">
            <a:spAutoFit/>
          </a:bodyPr>
          <a:lstStyle/>
          <a:p>
            <a:r>
              <a:rPr lang="en-US" sz="2000" dirty="0"/>
              <a:t>Provide Technical Assistance to Homeowners:</a:t>
            </a:r>
          </a:p>
          <a:p>
            <a:endParaRPr lang="en-US" sz="2000" dirty="0"/>
          </a:p>
          <a:p>
            <a:pPr marL="285750" indent="-285750">
              <a:spcAft>
                <a:spcPts val="1200"/>
              </a:spcAft>
              <a:buFont typeface="Arial" panose="020B0604020202020204" pitchFamily="34" charset="0"/>
              <a:buChar char="•"/>
            </a:pPr>
            <a:r>
              <a:rPr lang="en-US" sz="2000" dirty="0"/>
              <a:t>Determine if ADU possible on site</a:t>
            </a:r>
          </a:p>
          <a:p>
            <a:pPr marL="285750" indent="-285750">
              <a:spcAft>
                <a:spcPts val="1200"/>
              </a:spcAft>
              <a:buFont typeface="Arial" panose="020B0604020202020204" pitchFamily="34" charset="0"/>
              <a:buChar char="•"/>
            </a:pPr>
            <a:r>
              <a:rPr lang="en-US" sz="2000" dirty="0"/>
              <a:t>Assist w/Design process </a:t>
            </a:r>
          </a:p>
          <a:p>
            <a:pPr marL="285750" indent="-285750">
              <a:spcAft>
                <a:spcPts val="1200"/>
              </a:spcAft>
              <a:buFont typeface="Arial" panose="020B0604020202020204" pitchFamily="34" charset="0"/>
              <a:buChar char="•"/>
            </a:pPr>
            <a:r>
              <a:rPr lang="en-US" sz="2000" dirty="0"/>
              <a:t>Submit Project to City Planning Dept</a:t>
            </a:r>
          </a:p>
          <a:p>
            <a:pPr marL="285750" indent="-285750">
              <a:spcAft>
                <a:spcPts val="1200"/>
              </a:spcAft>
              <a:buFont typeface="Arial" panose="020B0604020202020204" pitchFamily="34" charset="0"/>
              <a:buChar char="•"/>
            </a:pPr>
            <a:r>
              <a:rPr lang="en-US" sz="2000" dirty="0"/>
              <a:t>Assist w/Permits</a:t>
            </a:r>
          </a:p>
          <a:p>
            <a:pPr marL="285750" indent="-285750">
              <a:spcAft>
                <a:spcPts val="1200"/>
              </a:spcAft>
              <a:buFont typeface="Arial" panose="020B0604020202020204" pitchFamily="34" charset="0"/>
              <a:buChar char="•"/>
            </a:pPr>
            <a:r>
              <a:rPr lang="en-US" sz="2000" dirty="0"/>
              <a:t>Assist w/Loan Applications Finance Project</a:t>
            </a:r>
          </a:p>
          <a:p>
            <a:pPr marL="285750" indent="-285750">
              <a:spcAft>
                <a:spcPts val="1200"/>
              </a:spcAft>
              <a:buFont typeface="Arial" panose="020B0604020202020204" pitchFamily="34" charset="0"/>
              <a:buChar char="•"/>
            </a:pPr>
            <a:r>
              <a:rPr lang="en-US" sz="2000" dirty="0"/>
              <a:t>Assist w/Contractor Selection</a:t>
            </a:r>
          </a:p>
          <a:p>
            <a:pPr marL="285750" indent="-285750">
              <a:spcAft>
                <a:spcPts val="1200"/>
              </a:spcAft>
              <a:buFont typeface="Arial" panose="020B0604020202020204" pitchFamily="34" charset="0"/>
              <a:buChar char="•"/>
            </a:pPr>
            <a:r>
              <a:rPr lang="en-US" sz="2000" dirty="0"/>
              <a:t>Monitor Construction Process to CO</a:t>
            </a:r>
          </a:p>
        </p:txBody>
      </p:sp>
      <p:pic>
        <p:nvPicPr>
          <p:cNvPr id="5" name="Picture 4">
            <a:extLst>
              <a:ext uri="{FF2B5EF4-FFF2-40B4-BE49-F238E27FC236}">
                <a16:creationId xmlns:a16="http://schemas.microsoft.com/office/drawing/2014/main" id="{4D843BE2-1552-31BD-B8BA-D28D1AA8E1FC}"/>
              </a:ext>
            </a:extLst>
          </p:cNvPr>
          <p:cNvPicPr>
            <a:picLocks noChangeAspect="1"/>
          </p:cNvPicPr>
          <p:nvPr/>
        </p:nvPicPr>
        <p:blipFill>
          <a:blip r:embed="rId2"/>
          <a:stretch>
            <a:fillRect/>
          </a:stretch>
        </p:blipFill>
        <p:spPr>
          <a:xfrm>
            <a:off x="5773406" y="1941912"/>
            <a:ext cx="4328535" cy="3907875"/>
          </a:xfrm>
          <a:prstGeom prst="rect">
            <a:avLst/>
          </a:prstGeom>
        </p:spPr>
      </p:pic>
      <p:pic>
        <p:nvPicPr>
          <p:cNvPr id="8" name="Picture 7">
            <a:extLst>
              <a:ext uri="{FF2B5EF4-FFF2-40B4-BE49-F238E27FC236}">
                <a16:creationId xmlns:a16="http://schemas.microsoft.com/office/drawing/2014/main" id="{BF4803FD-3A5D-67F5-B52F-C01B90B366A9}"/>
              </a:ext>
            </a:extLst>
          </p:cNvPr>
          <p:cNvPicPr>
            <a:picLocks noChangeAspect="1"/>
          </p:cNvPicPr>
          <p:nvPr/>
        </p:nvPicPr>
        <p:blipFill>
          <a:blip r:embed="rId3"/>
          <a:stretch>
            <a:fillRect/>
          </a:stretch>
        </p:blipFill>
        <p:spPr>
          <a:xfrm>
            <a:off x="5548992" y="280933"/>
            <a:ext cx="4800600" cy="1423838"/>
          </a:xfrm>
          <a:prstGeom prst="rect">
            <a:avLst/>
          </a:prstGeom>
        </p:spPr>
      </p:pic>
    </p:spTree>
    <p:extLst>
      <p:ext uri="{BB962C8B-B14F-4D97-AF65-F5344CB8AC3E}">
        <p14:creationId xmlns:p14="http://schemas.microsoft.com/office/powerpoint/2010/main" val="2920337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E7ADD-58E7-0488-6366-47903A133991}"/>
              </a:ext>
            </a:extLst>
          </p:cNvPr>
          <p:cNvSpPr>
            <a:spLocks noGrp="1"/>
          </p:cNvSpPr>
          <p:nvPr>
            <p:ph type="title"/>
          </p:nvPr>
        </p:nvSpPr>
        <p:spPr>
          <a:xfrm>
            <a:off x="289680" y="280933"/>
            <a:ext cx="11239500" cy="766083"/>
          </a:xfrm>
        </p:spPr>
        <p:txBody>
          <a:bodyPr/>
          <a:lstStyle/>
          <a:p>
            <a:r>
              <a:rPr lang="en-US" dirty="0"/>
              <a:t>Partners </a:t>
            </a:r>
          </a:p>
        </p:txBody>
      </p:sp>
      <p:sp>
        <p:nvSpPr>
          <p:cNvPr id="8" name="TextBox 7">
            <a:extLst>
              <a:ext uri="{FF2B5EF4-FFF2-40B4-BE49-F238E27FC236}">
                <a16:creationId xmlns:a16="http://schemas.microsoft.com/office/drawing/2014/main" id="{340C2999-E811-F77C-43B7-70068E46F580}"/>
              </a:ext>
            </a:extLst>
          </p:cNvPr>
          <p:cNvSpPr txBox="1"/>
          <p:nvPr/>
        </p:nvSpPr>
        <p:spPr>
          <a:xfrm>
            <a:off x="4800601" y="426405"/>
            <a:ext cx="3936394" cy="369332"/>
          </a:xfrm>
          <a:prstGeom prst="rect">
            <a:avLst/>
          </a:prstGeom>
          <a:solidFill>
            <a:schemeClr val="tx1"/>
          </a:solidFill>
        </p:spPr>
        <p:txBody>
          <a:bodyPr wrap="square" rtlCol="0">
            <a:spAutoFit/>
          </a:bodyPr>
          <a:lstStyle/>
          <a:p>
            <a:r>
              <a:rPr lang="en-US" b="1" dirty="0">
                <a:solidFill>
                  <a:srgbClr val="00FFFF"/>
                </a:solidFill>
              </a:rPr>
              <a:t>Cape Fear Community Land Trust </a:t>
            </a:r>
          </a:p>
        </p:txBody>
      </p:sp>
      <p:pic>
        <p:nvPicPr>
          <p:cNvPr id="10" name="Picture 9" descr="A blueprint of a house&#10;&#10;Description automatically generated">
            <a:extLst>
              <a:ext uri="{FF2B5EF4-FFF2-40B4-BE49-F238E27FC236}">
                <a16:creationId xmlns:a16="http://schemas.microsoft.com/office/drawing/2014/main" id="{9EFB0862-BF91-14C4-C239-E31D0EAEDB67}"/>
              </a:ext>
            </a:extLst>
          </p:cNvPr>
          <p:cNvPicPr>
            <a:picLocks noChangeAspect="1"/>
          </p:cNvPicPr>
          <p:nvPr/>
        </p:nvPicPr>
        <p:blipFill>
          <a:blip r:embed="rId3"/>
          <a:stretch>
            <a:fillRect/>
          </a:stretch>
        </p:blipFill>
        <p:spPr>
          <a:xfrm rot="16200000">
            <a:off x="3789225" y="-1517565"/>
            <a:ext cx="4667983" cy="9797145"/>
          </a:xfrm>
          <a:prstGeom prst="rect">
            <a:avLst/>
          </a:prstGeom>
        </p:spPr>
      </p:pic>
    </p:spTree>
    <p:extLst>
      <p:ext uri="{BB962C8B-B14F-4D97-AF65-F5344CB8AC3E}">
        <p14:creationId xmlns:p14="http://schemas.microsoft.com/office/powerpoint/2010/main" val="385817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7525-1C3C-4C71-A9CB-4764A6D798B3}"/>
              </a:ext>
            </a:extLst>
          </p:cNvPr>
          <p:cNvSpPr>
            <a:spLocks noGrp="1"/>
          </p:cNvSpPr>
          <p:nvPr>
            <p:ph type="title"/>
          </p:nvPr>
        </p:nvSpPr>
        <p:spPr/>
        <p:txBody>
          <a:bodyPr/>
          <a:lstStyle/>
          <a:p>
            <a:r>
              <a:rPr lang="en-US" dirty="0"/>
              <a:t>Changes to Land Development Code </a:t>
            </a:r>
          </a:p>
        </p:txBody>
      </p:sp>
      <p:sp>
        <p:nvSpPr>
          <p:cNvPr id="3" name="Content Placeholder 2">
            <a:extLst>
              <a:ext uri="{FF2B5EF4-FFF2-40B4-BE49-F238E27FC236}">
                <a16:creationId xmlns:a16="http://schemas.microsoft.com/office/drawing/2014/main" id="{B4F76725-1467-40BA-9771-7782768DBF91}"/>
              </a:ext>
            </a:extLst>
          </p:cNvPr>
          <p:cNvSpPr>
            <a:spLocks noGrp="1"/>
          </p:cNvSpPr>
          <p:nvPr>
            <p:ph idx="1"/>
          </p:nvPr>
        </p:nvSpPr>
        <p:spPr>
          <a:xfrm>
            <a:off x="457200" y="1207080"/>
            <a:ext cx="11239500" cy="1389163"/>
          </a:xfrm>
        </p:spPr>
        <p:txBody>
          <a:bodyPr/>
          <a:lstStyle/>
          <a:p>
            <a:pPr marL="0" indent="0">
              <a:buNone/>
            </a:pPr>
            <a:r>
              <a:rPr lang="en-US" sz="2800" dirty="0">
                <a:solidFill>
                  <a:schemeClr val="tx1"/>
                </a:solidFill>
                <a:effectLst/>
                <a:latin typeface="Arial" panose="020B0604020202020204" pitchFamily="34" charset="0"/>
                <a:ea typeface="Times New Roman" panose="02020603050405020304" pitchFamily="18" charset="0"/>
              </a:rPr>
              <a:t>The City of Wilmington updated the Land Development Code (LDC) in December 2021 and as part of that re-write, the city expanded our Accessory Dwelling Units (ADU) code section to be more equitable:</a:t>
            </a:r>
            <a:endParaRPr lang="en-US" sz="2800" dirty="0">
              <a:solidFill>
                <a:schemeClr val="tx1"/>
              </a:solidFill>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5" name="TextBox 4">
            <a:extLst>
              <a:ext uri="{FF2B5EF4-FFF2-40B4-BE49-F238E27FC236}">
                <a16:creationId xmlns:a16="http://schemas.microsoft.com/office/drawing/2014/main" id="{53CDEACD-B86E-AFEF-EF64-694292018628}"/>
              </a:ext>
            </a:extLst>
          </p:cNvPr>
          <p:cNvSpPr txBox="1"/>
          <p:nvPr/>
        </p:nvSpPr>
        <p:spPr>
          <a:xfrm>
            <a:off x="832757" y="2737136"/>
            <a:ext cx="9960429" cy="907364"/>
          </a:xfrm>
          <a:prstGeom prst="rect">
            <a:avLst/>
          </a:prstGeom>
          <a:noFill/>
        </p:spPr>
        <p:txBody>
          <a:bodyPr wrap="square" rtlCol="0">
            <a:spAutoFit/>
          </a:bodyPr>
          <a:lstStyle/>
          <a:p>
            <a:pPr marL="342900" lvl="0" indent="-342900">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Allowing internal and attached ADUs on properties that do not meet the minimum lot size.</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461BDFA-33B5-15A0-D29D-F49DAE5A993B}"/>
              </a:ext>
            </a:extLst>
          </p:cNvPr>
          <p:cNvSpPr txBox="1"/>
          <p:nvPr/>
        </p:nvSpPr>
        <p:spPr>
          <a:xfrm>
            <a:off x="832757" y="3750688"/>
            <a:ext cx="10189029" cy="1756828"/>
          </a:xfrm>
          <a:prstGeom prst="rect">
            <a:avLst/>
          </a:prstGeom>
          <a:noFill/>
        </p:spPr>
        <p:txBody>
          <a:bodyPr wrap="square" rtlCol="0">
            <a:spAutoFit/>
          </a:bodyPr>
          <a:lstStyle/>
          <a:p>
            <a:pPr marL="342900" lvl="0" indent="-342900">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Allowing detached ADUs on lots that meet the minimum lot size.</a:t>
            </a:r>
            <a:endParaRPr lang="en-US" sz="2400" dirty="0">
              <a:effectLst/>
              <a:latin typeface="Times New Roman" panose="02020603050405020304" pitchFamily="18" charset="0"/>
              <a:ea typeface="Times New Roman" panose="02020603050405020304" pitchFamily="18" charset="0"/>
            </a:endParaRPr>
          </a:p>
          <a:p>
            <a:pPr marL="742950" lvl="1" indent="-285750">
              <a:lnSpc>
                <a:spcPct val="115000"/>
              </a:lnSpc>
              <a:spcBef>
                <a:spcPts val="0"/>
              </a:spcBef>
              <a:spcAft>
                <a:spcPts val="0"/>
              </a:spcAft>
              <a:buFont typeface="Courier New" panose="02070309020205020404" pitchFamily="49" charset="0"/>
              <a:buChar char="o"/>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This is a change from the previous code where detached ADUs were required to exceed the minimum by at least 50% or 5,000 sq. Ft. (whichever is less)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12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7525-1C3C-4C71-A9CB-4764A6D798B3}"/>
              </a:ext>
            </a:extLst>
          </p:cNvPr>
          <p:cNvSpPr>
            <a:spLocks noGrp="1"/>
          </p:cNvSpPr>
          <p:nvPr>
            <p:ph type="title"/>
          </p:nvPr>
        </p:nvSpPr>
        <p:spPr/>
        <p:txBody>
          <a:bodyPr/>
          <a:lstStyle/>
          <a:p>
            <a:r>
              <a:rPr lang="en-US" dirty="0"/>
              <a:t>Changes to Land Development Code </a:t>
            </a:r>
          </a:p>
        </p:txBody>
      </p:sp>
      <p:sp>
        <p:nvSpPr>
          <p:cNvPr id="5" name="TextBox 4">
            <a:extLst>
              <a:ext uri="{FF2B5EF4-FFF2-40B4-BE49-F238E27FC236}">
                <a16:creationId xmlns:a16="http://schemas.microsoft.com/office/drawing/2014/main" id="{53CDEACD-B86E-AFEF-EF64-694292018628}"/>
              </a:ext>
            </a:extLst>
          </p:cNvPr>
          <p:cNvSpPr txBox="1"/>
          <p:nvPr/>
        </p:nvSpPr>
        <p:spPr>
          <a:xfrm>
            <a:off x="813707" y="1414522"/>
            <a:ext cx="10526486" cy="2181559"/>
          </a:xfrm>
          <a:prstGeom prst="rect">
            <a:avLst/>
          </a:prstGeom>
          <a:noFill/>
        </p:spPr>
        <p:txBody>
          <a:bodyPr wrap="square" rtlCol="0">
            <a:spAutoFit/>
          </a:bodyPr>
          <a:lstStyle/>
          <a:p>
            <a:pPr marL="342900" lvl="0" indent="-342900">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The city removed the requirement for property owners to provide two additional off-street parking spaces for ADUs. </a:t>
            </a:r>
            <a:endParaRPr lang="en-US" sz="2400" dirty="0">
              <a:effectLst/>
              <a:latin typeface="Times New Roman" panose="02020603050405020304" pitchFamily="18" charset="0"/>
              <a:ea typeface="Times New Roman" panose="02020603050405020304" pitchFamily="18" charset="0"/>
            </a:endParaRPr>
          </a:p>
          <a:p>
            <a:pPr marL="742950" lvl="1" indent="-285750">
              <a:lnSpc>
                <a:spcPct val="115000"/>
              </a:lnSpc>
              <a:spcBef>
                <a:spcPts val="0"/>
              </a:spcBef>
              <a:spcAft>
                <a:spcPts val="0"/>
              </a:spcAft>
              <a:buFont typeface="Courier New" panose="02070309020205020404" pitchFamily="49" charset="0"/>
              <a:buChar char="o"/>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This created an unnecessary burden on property owners, specifically those who own property downtown and do not have a driveway or any off-street parking.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7FFA597-558C-DB1D-A22C-D16E083F4C43}"/>
              </a:ext>
            </a:extLst>
          </p:cNvPr>
          <p:cNvSpPr txBox="1"/>
          <p:nvPr/>
        </p:nvSpPr>
        <p:spPr>
          <a:xfrm>
            <a:off x="813707" y="3918857"/>
            <a:ext cx="10526486" cy="1756828"/>
          </a:xfrm>
          <a:prstGeom prst="rect">
            <a:avLst/>
          </a:prstGeom>
          <a:noFill/>
        </p:spPr>
        <p:txBody>
          <a:bodyPr wrap="square" rtlCol="0">
            <a:spAutoFit/>
          </a:bodyPr>
          <a:lstStyle/>
          <a:p>
            <a:pPr marL="342900" lvl="0" indent="-342900">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Allowing internal units to not exceed 50% of the gross floor area of the principal dwelling unit and allowed attached.</a:t>
            </a:r>
            <a:endParaRPr lang="en-US" sz="24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This again was to try and address the inequities of the previous code which only allowed attached ADUs.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3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37525-1C3C-4C71-A9CB-4764A6D798B3}"/>
              </a:ext>
            </a:extLst>
          </p:cNvPr>
          <p:cNvSpPr>
            <a:spLocks noGrp="1"/>
          </p:cNvSpPr>
          <p:nvPr>
            <p:ph type="title"/>
          </p:nvPr>
        </p:nvSpPr>
        <p:spPr/>
        <p:txBody>
          <a:bodyPr/>
          <a:lstStyle/>
          <a:p>
            <a:r>
              <a:rPr lang="en-US" dirty="0"/>
              <a:t>Changes to Land Development Code </a:t>
            </a:r>
          </a:p>
        </p:txBody>
      </p:sp>
      <p:sp>
        <p:nvSpPr>
          <p:cNvPr id="5" name="TextBox 4">
            <a:extLst>
              <a:ext uri="{FF2B5EF4-FFF2-40B4-BE49-F238E27FC236}">
                <a16:creationId xmlns:a16="http://schemas.microsoft.com/office/drawing/2014/main" id="{53CDEACD-B86E-AFEF-EF64-694292018628}"/>
              </a:ext>
            </a:extLst>
          </p:cNvPr>
          <p:cNvSpPr txBox="1"/>
          <p:nvPr/>
        </p:nvSpPr>
        <p:spPr>
          <a:xfrm>
            <a:off x="813707" y="1414522"/>
            <a:ext cx="10526486" cy="1756828"/>
          </a:xfrm>
          <a:prstGeom prst="rect">
            <a:avLst/>
          </a:prstGeom>
          <a:noFill/>
        </p:spPr>
        <p:txBody>
          <a:bodyPr wrap="square" rtlCol="0">
            <a:spAutoFit/>
          </a:bodyPr>
          <a:lstStyle/>
          <a:p>
            <a:pPr marL="342900" lvl="0" indent="-342900">
              <a:lnSpc>
                <a:spcPct val="115000"/>
              </a:lnSpc>
              <a:spcBef>
                <a:spcPts val="0"/>
              </a:spcBef>
              <a:spcAft>
                <a:spcPts val="0"/>
              </a:spcAft>
              <a:buFont typeface="Symbol" panose="05050102010706020507" pitchFamily="18" charset="2"/>
              <a:buChar char=""/>
            </a:pPr>
            <a:r>
              <a:rPr lang="en-US" sz="2400" dirty="0">
                <a:effectLst/>
                <a:latin typeface="Arial" panose="020B0604020202020204" pitchFamily="34" charset="0"/>
                <a:ea typeface="Times New Roman" panose="02020603050405020304" pitchFamily="18" charset="0"/>
              </a:rPr>
              <a:t>Allowing detached units to be 50% of the gross floor area of the principal structure or 1,200 sq. Ft., whichever is less. </a:t>
            </a:r>
            <a:endParaRPr lang="en-US" sz="2400" dirty="0">
              <a:effectLst/>
              <a:latin typeface="Times New Roman" panose="02020603050405020304" pitchFamily="18" charset="0"/>
              <a:ea typeface="Times New Roman" panose="02020603050405020304" pitchFamily="18" charset="0"/>
            </a:endParaRPr>
          </a:p>
          <a:p>
            <a:pPr marL="742950" lvl="1" indent="-285750">
              <a:lnSpc>
                <a:spcPct val="115000"/>
              </a:lnSpc>
              <a:spcBef>
                <a:spcPts val="0"/>
              </a:spcBef>
              <a:spcAft>
                <a:spcPts val="0"/>
              </a:spcAft>
              <a:buFont typeface="Courier New" panose="02070309020205020404" pitchFamily="49" charset="0"/>
              <a:buChar char="o"/>
            </a:pPr>
            <a:r>
              <a:rPr lang="en-US" sz="2400" dirty="0">
                <a:effectLst/>
                <a:latin typeface="Arial" panose="020B0604020202020204" pitchFamily="34" charset="0"/>
                <a:ea typeface="Times New Roman" panose="02020603050405020304" pitchFamily="18" charset="0"/>
                <a:cs typeface="Times New Roman" panose="02020603050405020304" pitchFamily="18" charset="0"/>
              </a:rPr>
              <a:t>Previously, detached ADUs over garages to be 35% of the gross floor area or 800 sq. Ft., whichever is less.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35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5C214-EF1C-E398-852F-C23B30133F5F}"/>
              </a:ext>
            </a:extLst>
          </p:cNvPr>
          <p:cNvSpPr>
            <a:spLocks noGrp="1"/>
          </p:cNvSpPr>
          <p:nvPr>
            <p:ph type="title"/>
          </p:nvPr>
        </p:nvSpPr>
        <p:spPr/>
        <p:txBody>
          <a:bodyPr/>
          <a:lstStyle/>
          <a:p>
            <a:r>
              <a:rPr lang="en-US" dirty="0"/>
              <a:t>City of Wilmington LDC Section 18-200</a:t>
            </a:r>
          </a:p>
        </p:txBody>
      </p:sp>
      <p:pic>
        <p:nvPicPr>
          <p:cNvPr id="5" name="Content Placeholder 4">
            <a:extLst>
              <a:ext uri="{FF2B5EF4-FFF2-40B4-BE49-F238E27FC236}">
                <a16:creationId xmlns:a16="http://schemas.microsoft.com/office/drawing/2014/main" id="{FD333B0D-5C98-305F-4CAC-4700041A6BFF}"/>
              </a:ext>
            </a:extLst>
          </p:cNvPr>
          <p:cNvPicPr>
            <a:picLocks noGrp="1" noChangeAspect="1"/>
          </p:cNvPicPr>
          <p:nvPr>
            <p:ph idx="1"/>
          </p:nvPr>
        </p:nvPicPr>
        <p:blipFill>
          <a:blip r:embed="rId3"/>
          <a:stretch>
            <a:fillRect/>
          </a:stretch>
        </p:blipFill>
        <p:spPr>
          <a:xfrm>
            <a:off x="4214708" y="1081941"/>
            <a:ext cx="7198964" cy="4879975"/>
          </a:xfrm>
        </p:spPr>
      </p:pic>
      <p:graphicFrame>
        <p:nvGraphicFramePr>
          <p:cNvPr id="6" name="Table 5">
            <a:extLst>
              <a:ext uri="{FF2B5EF4-FFF2-40B4-BE49-F238E27FC236}">
                <a16:creationId xmlns:a16="http://schemas.microsoft.com/office/drawing/2014/main" id="{DB4BE5E6-A8FD-1D9E-637D-F0B202F09B10}"/>
              </a:ext>
            </a:extLst>
          </p:cNvPr>
          <p:cNvGraphicFramePr>
            <a:graphicFrameLocks noGrp="1"/>
          </p:cNvGraphicFramePr>
          <p:nvPr>
            <p:extLst>
              <p:ext uri="{D42A27DB-BD31-4B8C-83A1-F6EECF244321}">
                <p14:modId xmlns:p14="http://schemas.microsoft.com/office/powerpoint/2010/main" val="2264435323"/>
              </p:ext>
            </p:extLst>
          </p:nvPr>
        </p:nvGraphicFramePr>
        <p:xfrm>
          <a:off x="457200" y="2038568"/>
          <a:ext cx="3380014" cy="3439423"/>
        </p:xfrm>
        <a:graphic>
          <a:graphicData uri="http://schemas.openxmlformats.org/drawingml/2006/table">
            <a:tbl>
              <a:tblPr firstRow="1" bandRow="1">
                <a:tableStyleId>{5C22544A-7EE6-4342-B048-85BDC9FD1C3A}</a:tableStyleId>
              </a:tblPr>
              <a:tblGrid>
                <a:gridCol w="1094014">
                  <a:extLst>
                    <a:ext uri="{9D8B030D-6E8A-4147-A177-3AD203B41FA5}">
                      <a16:colId xmlns:a16="http://schemas.microsoft.com/office/drawing/2014/main" val="1369642604"/>
                    </a:ext>
                  </a:extLst>
                </a:gridCol>
                <a:gridCol w="2286000">
                  <a:extLst>
                    <a:ext uri="{9D8B030D-6E8A-4147-A177-3AD203B41FA5}">
                      <a16:colId xmlns:a16="http://schemas.microsoft.com/office/drawing/2014/main" val="632320277"/>
                    </a:ext>
                  </a:extLst>
                </a:gridCol>
              </a:tblGrid>
              <a:tr h="604783">
                <a:tc gridSpan="2">
                  <a:txBody>
                    <a:bodyPr/>
                    <a:lstStyle/>
                    <a:p>
                      <a:r>
                        <a:rPr lang="en-US" dirty="0">
                          <a:solidFill>
                            <a:schemeClr val="bg1"/>
                          </a:solidFill>
                        </a:rPr>
                        <a:t>Minimum Setbacks for detached ADUs</a:t>
                      </a:r>
                    </a:p>
                  </a:txBody>
                  <a:tcPr/>
                </a:tc>
                <a:tc hMerge="1">
                  <a:txBody>
                    <a:bodyPr/>
                    <a:lstStyle/>
                    <a:p>
                      <a:endParaRPr lang="en-US" dirty="0">
                        <a:solidFill>
                          <a:schemeClr val="bg1"/>
                        </a:solidFill>
                      </a:endParaRPr>
                    </a:p>
                  </a:txBody>
                  <a:tcPr/>
                </a:tc>
                <a:extLst>
                  <a:ext uri="{0D108BD9-81ED-4DB2-BD59-A6C34878D82A}">
                    <a16:rowId xmlns:a16="http://schemas.microsoft.com/office/drawing/2014/main" val="572556568"/>
                  </a:ext>
                </a:extLst>
              </a:tr>
              <a:tr h="604783">
                <a:tc>
                  <a:txBody>
                    <a:bodyPr/>
                    <a:lstStyle/>
                    <a:p>
                      <a:r>
                        <a:rPr lang="en-US" dirty="0"/>
                        <a:t>Front </a:t>
                      </a:r>
                    </a:p>
                  </a:txBody>
                  <a:tcPr/>
                </a:tc>
                <a:tc>
                  <a:txBody>
                    <a:bodyPr/>
                    <a:lstStyle/>
                    <a:p>
                      <a:r>
                        <a:rPr lang="en-US" dirty="0"/>
                        <a:t>Shall not be in front of principal building </a:t>
                      </a:r>
                    </a:p>
                  </a:txBody>
                  <a:tcPr/>
                </a:tc>
                <a:extLst>
                  <a:ext uri="{0D108BD9-81ED-4DB2-BD59-A6C34878D82A}">
                    <a16:rowId xmlns:a16="http://schemas.microsoft.com/office/drawing/2014/main" val="960995196"/>
                  </a:ext>
                </a:extLst>
              </a:tr>
              <a:tr h="604783">
                <a:tc>
                  <a:txBody>
                    <a:bodyPr/>
                    <a:lstStyle/>
                    <a:p>
                      <a:r>
                        <a:rPr lang="en-US" dirty="0"/>
                        <a:t>Side Street</a:t>
                      </a:r>
                    </a:p>
                  </a:txBody>
                  <a:tcPr/>
                </a:tc>
                <a:tc>
                  <a:txBody>
                    <a:bodyPr/>
                    <a:lstStyle/>
                    <a:p>
                      <a:r>
                        <a:rPr lang="en-US" dirty="0"/>
                        <a:t>Shall not be closer to a side street than the principal building </a:t>
                      </a:r>
                    </a:p>
                  </a:txBody>
                  <a:tcPr/>
                </a:tc>
                <a:extLst>
                  <a:ext uri="{0D108BD9-81ED-4DB2-BD59-A6C34878D82A}">
                    <a16:rowId xmlns:a16="http://schemas.microsoft.com/office/drawing/2014/main" val="1966382392"/>
                  </a:ext>
                </a:extLst>
              </a:tr>
              <a:tr h="604783">
                <a:tc>
                  <a:txBody>
                    <a:bodyPr/>
                    <a:lstStyle/>
                    <a:p>
                      <a:r>
                        <a:rPr lang="en-US" dirty="0"/>
                        <a:t>Side Interior</a:t>
                      </a:r>
                    </a:p>
                  </a:txBody>
                  <a:tcPr/>
                </a:tc>
                <a:tc>
                  <a:txBody>
                    <a:bodyPr/>
                    <a:lstStyle/>
                    <a:p>
                      <a:r>
                        <a:rPr lang="en-US" dirty="0"/>
                        <a:t>5 feet</a:t>
                      </a:r>
                    </a:p>
                  </a:txBody>
                  <a:tcPr/>
                </a:tc>
                <a:extLst>
                  <a:ext uri="{0D108BD9-81ED-4DB2-BD59-A6C34878D82A}">
                    <a16:rowId xmlns:a16="http://schemas.microsoft.com/office/drawing/2014/main" val="648544939"/>
                  </a:ext>
                </a:extLst>
              </a:tr>
              <a:tr h="604783">
                <a:tc>
                  <a:txBody>
                    <a:bodyPr/>
                    <a:lstStyle/>
                    <a:p>
                      <a:r>
                        <a:rPr lang="en-US" dirty="0"/>
                        <a:t>Rear </a:t>
                      </a:r>
                    </a:p>
                  </a:txBody>
                  <a:tcPr/>
                </a:tc>
                <a:tc>
                  <a:txBody>
                    <a:bodyPr/>
                    <a:lstStyle/>
                    <a:p>
                      <a:r>
                        <a:rPr lang="en-US" dirty="0"/>
                        <a:t>5 feet </a:t>
                      </a:r>
                    </a:p>
                  </a:txBody>
                  <a:tcPr/>
                </a:tc>
                <a:extLst>
                  <a:ext uri="{0D108BD9-81ED-4DB2-BD59-A6C34878D82A}">
                    <a16:rowId xmlns:a16="http://schemas.microsoft.com/office/drawing/2014/main" val="1041394153"/>
                  </a:ext>
                </a:extLst>
              </a:tr>
            </a:tbl>
          </a:graphicData>
        </a:graphic>
      </p:graphicFrame>
    </p:spTree>
    <p:extLst>
      <p:ext uri="{BB962C8B-B14F-4D97-AF65-F5344CB8AC3E}">
        <p14:creationId xmlns:p14="http://schemas.microsoft.com/office/powerpoint/2010/main" val="103984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D158-D8ED-A745-3FBA-DC8DB23D410D}"/>
              </a:ext>
            </a:extLst>
          </p:cNvPr>
          <p:cNvSpPr>
            <a:spLocks noGrp="1"/>
          </p:cNvSpPr>
          <p:nvPr>
            <p:ph type="title"/>
          </p:nvPr>
        </p:nvSpPr>
        <p:spPr/>
        <p:txBody>
          <a:bodyPr>
            <a:normAutofit/>
          </a:bodyPr>
          <a:lstStyle/>
          <a:p>
            <a:r>
              <a:rPr lang="en-US" dirty="0"/>
              <a:t>City of Wilmington LDC Section 18-200</a:t>
            </a:r>
          </a:p>
        </p:txBody>
      </p:sp>
      <p:sp>
        <p:nvSpPr>
          <p:cNvPr id="3" name="Content Placeholder 2">
            <a:extLst>
              <a:ext uri="{FF2B5EF4-FFF2-40B4-BE49-F238E27FC236}">
                <a16:creationId xmlns:a16="http://schemas.microsoft.com/office/drawing/2014/main" id="{BE213D64-C9B8-2398-61AD-1DD632370580}"/>
              </a:ext>
            </a:extLst>
          </p:cNvPr>
          <p:cNvSpPr>
            <a:spLocks noGrp="1"/>
          </p:cNvSpPr>
          <p:nvPr>
            <p:ph idx="1"/>
          </p:nvPr>
        </p:nvSpPr>
        <p:spPr>
          <a:xfrm>
            <a:off x="476250" y="1207080"/>
            <a:ext cx="11239500" cy="4879848"/>
          </a:xfrm>
        </p:spPr>
        <p:txBody>
          <a:bodyPr/>
          <a:lstStyle/>
          <a:p>
            <a:endParaRPr lang="en-US" dirty="0"/>
          </a:p>
          <a:p>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5E726982-2B05-50F7-EE8E-6EF55B6C22E5}"/>
              </a:ext>
            </a:extLst>
          </p:cNvPr>
          <p:cNvSpPr txBox="1"/>
          <p:nvPr/>
        </p:nvSpPr>
        <p:spPr>
          <a:xfrm>
            <a:off x="1094014" y="1353740"/>
            <a:ext cx="10074729" cy="4524315"/>
          </a:xfrm>
          <a:prstGeom prst="rect">
            <a:avLst/>
          </a:prstGeom>
          <a:noFill/>
        </p:spPr>
        <p:txBody>
          <a:bodyPr wrap="square">
            <a:spAutoFit/>
          </a:bodyPr>
          <a:lstStyle/>
          <a:p>
            <a:pPr marL="457200" indent="-457200">
              <a:buAutoNum type="alphaUcPeriod"/>
            </a:pPr>
            <a:r>
              <a:rPr lang="en-US" sz="2400" b="1" i="0" u="none" strike="noStrike" baseline="0" dirty="0">
                <a:solidFill>
                  <a:srgbClr val="231F20"/>
                </a:solidFill>
                <a:latin typeface="Times New Roman" panose="02020603050405020304" pitchFamily="18" charset="0"/>
                <a:cs typeface="Times New Roman" panose="02020603050405020304" pitchFamily="18" charset="0"/>
              </a:rPr>
              <a:t>Permitted</a:t>
            </a:r>
          </a:p>
          <a:p>
            <a:endParaRPr lang="en-US" sz="2400" b="1" i="0" u="none" strike="noStrike" baseline="0" dirty="0">
              <a:solidFill>
                <a:srgbClr val="231F20"/>
              </a:solidFill>
              <a:latin typeface="Times New Roman" panose="02020603050405020304" pitchFamily="18" charset="0"/>
              <a:cs typeface="Times New Roman" panose="02020603050405020304" pitchFamily="18" charset="0"/>
            </a:endParaRPr>
          </a:p>
          <a:p>
            <a:pPr marL="457200" marR="1480" indent="-457200">
              <a:buFont typeface="+mj-lt"/>
              <a:buAutoNum type="arabicPeriod"/>
            </a:pPr>
            <a:r>
              <a:rPr lang="en-US" sz="2400" b="0" i="0" u="none" strike="noStrike" baseline="0" dirty="0">
                <a:solidFill>
                  <a:srgbClr val="231F20"/>
                </a:solidFill>
                <a:latin typeface="Times New Roman" panose="02020603050405020304" pitchFamily="18" charset="0"/>
                <a:cs typeface="Times New Roman" panose="02020603050405020304" pitchFamily="18" charset="0"/>
              </a:rPr>
              <a:t>ADUs shall only be allowed when constructed as an accessory to a principal single dwelling.</a:t>
            </a:r>
          </a:p>
          <a:p>
            <a:pPr marL="457200" marR="1030" indent="-457200">
              <a:buFont typeface="+mj-lt"/>
              <a:buAutoNum type="arabicPeriod"/>
            </a:pPr>
            <a:r>
              <a:rPr lang="en-US" sz="2400" b="0" i="0" u="none" strike="noStrike" baseline="0" dirty="0">
                <a:solidFill>
                  <a:srgbClr val="231F20"/>
                </a:solidFill>
                <a:latin typeface="Times New Roman" panose="02020603050405020304" pitchFamily="18" charset="0"/>
                <a:cs typeface="Times New Roman" panose="02020603050405020304" pitchFamily="18" charset="0"/>
              </a:rPr>
              <a:t>Only one ADU shall be permitted on any lot. For detached ADUs, the lot must meet the minimum required lot area for the zoning district.</a:t>
            </a:r>
          </a:p>
          <a:p>
            <a:pPr marR="1030"/>
            <a:endParaRPr lang="en-US" sz="2400" b="0" i="0" u="none" strike="noStrike" baseline="0" dirty="0">
              <a:solidFill>
                <a:srgbClr val="231F20"/>
              </a:solidFill>
              <a:latin typeface="Times New Roman" panose="02020603050405020304" pitchFamily="18" charset="0"/>
              <a:cs typeface="Times New Roman" panose="02020603050405020304" pitchFamily="18" charset="0"/>
            </a:endParaRPr>
          </a:p>
          <a:p>
            <a:r>
              <a:rPr lang="en-US" sz="2400" b="1" i="0" u="none" strike="noStrike" baseline="0" dirty="0">
                <a:solidFill>
                  <a:srgbClr val="231F20"/>
                </a:solidFill>
                <a:latin typeface="Times New Roman" panose="02020603050405020304" pitchFamily="18" charset="0"/>
                <a:cs typeface="Times New Roman" panose="02020603050405020304" pitchFamily="18" charset="0"/>
              </a:rPr>
              <a:t>B. Creation</a:t>
            </a:r>
          </a:p>
          <a:p>
            <a:endParaRPr lang="en-US" sz="2400" b="1" i="0" u="none" strike="noStrike" baseline="0" dirty="0">
              <a:solidFill>
                <a:srgbClr val="231F20"/>
              </a:solidFill>
              <a:latin typeface="Times New Roman" panose="02020603050405020304" pitchFamily="18" charset="0"/>
              <a:cs typeface="Times New Roman" panose="02020603050405020304" pitchFamily="18" charset="0"/>
            </a:endParaRPr>
          </a:p>
          <a:p>
            <a:pPr marR="1450" lvl="1"/>
            <a:r>
              <a:rPr lang="en-US" sz="2400" b="0" i="0" u="none" strike="noStrike" baseline="0" dirty="0">
                <a:solidFill>
                  <a:srgbClr val="231F20"/>
                </a:solidFill>
                <a:latin typeface="Times New Roman" panose="02020603050405020304" pitchFamily="18" charset="0"/>
                <a:cs typeface="Times New Roman" panose="02020603050405020304" pitchFamily="18" charset="0"/>
              </a:rPr>
              <a:t>ADUs may be created through new construction, the conversion of an existing building or structure, or as an addition to an existing building or structure.</a:t>
            </a:r>
          </a:p>
        </p:txBody>
      </p:sp>
    </p:spTree>
    <p:extLst>
      <p:ext uri="{BB962C8B-B14F-4D97-AF65-F5344CB8AC3E}">
        <p14:creationId xmlns:p14="http://schemas.microsoft.com/office/powerpoint/2010/main" val="2034434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D158-D8ED-A745-3FBA-DC8DB23D410D}"/>
              </a:ext>
            </a:extLst>
          </p:cNvPr>
          <p:cNvSpPr>
            <a:spLocks noGrp="1"/>
          </p:cNvSpPr>
          <p:nvPr>
            <p:ph type="title"/>
          </p:nvPr>
        </p:nvSpPr>
        <p:spPr/>
        <p:txBody>
          <a:bodyPr>
            <a:normAutofit/>
          </a:bodyPr>
          <a:lstStyle/>
          <a:p>
            <a:r>
              <a:rPr lang="en-US" dirty="0"/>
              <a:t>City of Wilmington LDC Section 18-200</a:t>
            </a:r>
          </a:p>
        </p:txBody>
      </p:sp>
      <p:sp>
        <p:nvSpPr>
          <p:cNvPr id="3" name="Content Placeholder 2">
            <a:extLst>
              <a:ext uri="{FF2B5EF4-FFF2-40B4-BE49-F238E27FC236}">
                <a16:creationId xmlns:a16="http://schemas.microsoft.com/office/drawing/2014/main" id="{BE213D64-C9B8-2398-61AD-1DD632370580}"/>
              </a:ext>
            </a:extLst>
          </p:cNvPr>
          <p:cNvSpPr>
            <a:spLocks noGrp="1"/>
          </p:cNvSpPr>
          <p:nvPr>
            <p:ph idx="1"/>
          </p:nvPr>
        </p:nvSpPr>
        <p:spPr>
          <a:xfrm>
            <a:off x="476250" y="1207080"/>
            <a:ext cx="11239500" cy="4879848"/>
          </a:xfrm>
        </p:spPr>
        <p:txBody>
          <a:bodyPr/>
          <a:lstStyle/>
          <a:p>
            <a:endParaRPr lang="en-US" dirty="0"/>
          </a:p>
          <a:p>
            <a:endParaRPr lang="en-US" dirty="0"/>
          </a:p>
          <a:p>
            <a:endParaRPr lang="en-US" dirty="0"/>
          </a:p>
          <a:p>
            <a:pPr marL="0" indent="0">
              <a:buNone/>
            </a:pPr>
            <a:endParaRPr lang="en-US" dirty="0"/>
          </a:p>
        </p:txBody>
      </p:sp>
      <p:sp>
        <p:nvSpPr>
          <p:cNvPr id="6" name="TextBox 5">
            <a:extLst>
              <a:ext uri="{FF2B5EF4-FFF2-40B4-BE49-F238E27FC236}">
                <a16:creationId xmlns:a16="http://schemas.microsoft.com/office/drawing/2014/main" id="{5E726982-2B05-50F7-EE8E-6EF55B6C22E5}"/>
              </a:ext>
            </a:extLst>
          </p:cNvPr>
          <p:cNvSpPr txBox="1"/>
          <p:nvPr/>
        </p:nvSpPr>
        <p:spPr>
          <a:xfrm>
            <a:off x="476250" y="1047016"/>
            <a:ext cx="11220450" cy="4801314"/>
          </a:xfrm>
          <a:prstGeom prst="rect">
            <a:avLst/>
          </a:prstGeom>
          <a:noFill/>
        </p:spPr>
        <p:txBody>
          <a:bodyPr wrap="square">
            <a:spAutoFit/>
          </a:bodyPr>
          <a:lstStyle/>
          <a:p>
            <a:r>
              <a:rPr lang="en-US" sz="2400" b="1" i="0" u="none" strike="noStrike" baseline="0" dirty="0">
                <a:solidFill>
                  <a:srgbClr val="231F20"/>
                </a:solidFill>
                <a:latin typeface="Times New Roman" panose="02020603050405020304" pitchFamily="18" charset="0"/>
                <a:cs typeface="Times New Roman" panose="02020603050405020304" pitchFamily="18" charset="0"/>
              </a:rPr>
              <a:t>C. Types of ADUs</a:t>
            </a:r>
          </a:p>
          <a:p>
            <a:endParaRPr lang="en-US" sz="2400" b="1" i="0" u="none" strike="noStrike" baseline="0" dirty="0">
              <a:solidFill>
                <a:srgbClr val="231F20"/>
              </a:solidFill>
              <a:latin typeface="Times New Roman" panose="02020603050405020304" pitchFamily="18" charset="0"/>
              <a:cs typeface="Times New Roman" panose="02020603050405020304" pitchFamily="18" charset="0"/>
            </a:endParaRPr>
          </a:p>
          <a:p>
            <a:r>
              <a:rPr lang="en-US" sz="2400" b="0" i="0" u="none" strike="noStrike" baseline="0" dirty="0">
                <a:solidFill>
                  <a:srgbClr val="231F20"/>
                </a:solidFill>
                <a:latin typeface="Times New Roman" panose="02020603050405020304" pitchFamily="18" charset="0"/>
                <a:cs typeface="Times New Roman" panose="02020603050405020304" pitchFamily="18" charset="0"/>
              </a:rPr>
              <a:t>1.	Internal units are created when a portion of a detached single dwelling is partitioned 	off to become a separate dwelling unit.</a:t>
            </a:r>
            <a:r>
              <a:rPr lang="en-US" sz="2400" dirty="0">
                <a:solidFill>
                  <a:srgbClr val="231F20"/>
                </a:solidFill>
                <a:latin typeface="Times New Roman" panose="02020603050405020304" pitchFamily="18" charset="0"/>
                <a:cs typeface="Times New Roman" panose="02020603050405020304" pitchFamily="18" charset="0"/>
              </a:rPr>
              <a:t> </a:t>
            </a:r>
            <a:r>
              <a:rPr lang="en-US" sz="2400" b="0" i="0" u="none" strike="noStrike" baseline="0" dirty="0">
                <a:solidFill>
                  <a:srgbClr val="231F20"/>
                </a:solidFill>
                <a:latin typeface="Times New Roman" panose="02020603050405020304" pitchFamily="18" charset="0"/>
                <a:cs typeface="Times New Roman" panose="02020603050405020304" pitchFamily="18" charset="0"/>
              </a:rPr>
              <a:t>It is fully within and under the same roof as 	the principal dwelling unit, though it has an external entrance into the unit.</a:t>
            </a:r>
          </a:p>
          <a:p>
            <a:r>
              <a:rPr lang="en-US" sz="2400" b="1" i="0" u="none" strike="noStrike" baseline="0" dirty="0">
                <a:solidFill>
                  <a:srgbClr val="FFFFFF"/>
                </a:solidFill>
                <a:latin typeface="Times New Roman" panose="02020603050405020304" pitchFamily="18" charset="0"/>
                <a:cs typeface="Times New Roman" panose="02020603050405020304" pitchFamily="18" charset="0"/>
              </a:rPr>
              <a:t>dwelling unit types</a:t>
            </a:r>
          </a:p>
          <a:p>
            <a:pPr marR="2060"/>
            <a:r>
              <a:rPr lang="en-US" sz="2400" b="0" i="0" u="none" strike="noStrike" baseline="0" dirty="0">
                <a:solidFill>
                  <a:srgbClr val="231F20"/>
                </a:solidFill>
                <a:latin typeface="Times New Roman" panose="02020603050405020304" pitchFamily="18" charset="0"/>
                <a:cs typeface="Times New Roman" panose="02020603050405020304" pitchFamily="18" charset="0"/>
              </a:rPr>
              <a:t>2.	Detached units stand alone from the principal dwelling unit and include detached 	garage apartments, backyard cottages, and outbuildings.</a:t>
            </a:r>
          </a:p>
          <a:p>
            <a:pPr marR="2060"/>
            <a:endParaRPr lang="en-US" sz="2400" b="0" i="0" u="none" strike="noStrike" baseline="0" dirty="0">
              <a:solidFill>
                <a:srgbClr val="231F20"/>
              </a:solidFill>
              <a:latin typeface="Times New Roman" panose="02020603050405020304" pitchFamily="18" charset="0"/>
              <a:cs typeface="Times New Roman" panose="02020603050405020304" pitchFamily="18" charset="0"/>
            </a:endParaRPr>
          </a:p>
          <a:p>
            <a:pPr marR="740"/>
            <a:r>
              <a:rPr lang="en-US" sz="2400" b="0" i="0" u="none" strike="noStrike" baseline="0" dirty="0">
                <a:solidFill>
                  <a:srgbClr val="231F20"/>
                </a:solidFill>
                <a:latin typeface="Times New Roman" panose="02020603050405020304" pitchFamily="18" charset="0"/>
                <a:cs typeface="Times New Roman" panose="02020603050405020304" pitchFamily="18" charset="0"/>
              </a:rPr>
              <a:t>3.	Attached units are connected to the principal dwelling unit, either by both a roof and 	at least one wall or by a breezeway or other similar architectural feature (see Figure 	18-200: Accessory dwelling unit types).</a:t>
            </a:r>
          </a:p>
          <a:p>
            <a:endParaRPr lang="en-US" sz="1800" b="0" i="0" u="none" strike="noStrike" baseline="0" dirty="0">
              <a:solidFill>
                <a:srgbClr val="231F20"/>
              </a:solidFill>
              <a:latin typeface="Z@RFE5D.tmp" panose="020B0506020202020204" pitchFamily="34" charset="0"/>
            </a:endParaRPr>
          </a:p>
        </p:txBody>
      </p:sp>
    </p:spTree>
    <p:extLst>
      <p:ext uri="{BB962C8B-B14F-4D97-AF65-F5344CB8AC3E}">
        <p14:creationId xmlns:p14="http://schemas.microsoft.com/office/powerpoint/2010/main" val="392163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D964-1106-4FC7-658F-15CD41AA98AD}"/>
              </a:ext>
            </a:extLst>
          </p:cNvPr>
          <p:cNvSpPr>
            <a:spLocks noGrp="1"/>
          </p:cNvSpPr>
          <p:nvPr>
            <p:ph type="title"/>
          </p:nvPr>
        </p:nvSpPr>
        <p:spPr/>
        <p:txBody>
          <a:bodyPr/>
          <a:lstStyle/>
          <a:p>
            <a:r>
              <a:rPr kumimoji="0" lang="en-US" sz="4800" b="0" i="0" u="none" strike="noStrike" kern="1200" cap="none" spc="-60" normalizeH="0" baseline="0" noProof="0" dirty="0">
                <a:ln>
                  <a:noFill/>
                </a:ln>
                <a:solidFill>
                  <a:srgbClr val="2070AC"/>
                </a:solidFill>
                <a:effectLst/>
                <a:uLnTx/>
                <a:uFillTx/>
                <a:latin typeface="Arial" panose="020B0604020202020204" pitchFamily="34" charset="0"/>
                <a:ea typeface="+mj-ea"/>
                <a:cs typeface="+mj-cs"/>
              </a:rPr>
              <a:t>City of Wilmington LDC Section 18-200</a:t>
            </a:r>
            <a:endParaRPr lang="en-US" dirty="0"/>
          </a:p>
        </p:txBody>
      </p:sp>
      <p:sp>
        <p:nvSpPr>
          <p:cNvPr id="4" name="Content Placeholder 3">
            <a:extLst>
              <a:ext uri="{FF2B5EF4-FFF2-40B4-BE49-F238E27FC236}">
                <a16:creationId xmlns:a16="http://schemas.microsoft.com/office/drawing/2014/main" id="{9B186389-3632-57CD-5435-4B8214DC2A8D}"/>
              </a:ext>
            </a:extLst>
          </p:cNvPr>
          <p:cNvSpPr>
            <a:spLocks noGrp="1"/>
          </p:cNvSpPr>
          <p:nvPr>
            <p:ph idx="1"/>
          </p:nvPr>
        </p:nvSpPr>
        <p:spPr/>
        <p:txBody>
          <a:bodyPr>
            <a:normAutofit lnSpcReduction="10000"/>
          </a:bodyPr>
          <a:lstStyle/>
          <a:p>
            <a:pPr marL="0" indent="0">
              <a:buNone/>
            </a:pPr>
            <a:r>
              <a:rPr lang="en-US" sz="2600" b="1" i="0" u="none" strike="noStrike" baseline="0" dirty="0">
                <a:solidFill>
                  <a:srgbClr val="231F20"/>
                </a:solidFill>
                <a:latin typeface="Times New Roman" panose="02020603050405020304" pitchFamily="18" charset="0"/>
                <a:cs typeface="Times New Roman" panose="02020603050405020304" pitchFamily="18" charset="0"/>
              </a:rPr>
              <a:t>D. </a:t>
            </a:r>
            <a:r>
              <a:rPr lang="en-US" sz="2400" b="1" i="0" u="none" strike="noStrike" baseline="0" dirty="0">
                <a:solidFill>
                  <a:srgbClr val="231F20"/>
                </a:solidFill>
                <a:latin typeface="Times New Roman" panose="02020603050405020304" pitchFamily="18" charset="0"/>
                <a:cs typeface="Times New Roman" panose="02020603050405020304" pitchFamily="18" charset="0"/>
              </a:rPr>
              <a:t>Development standards</a:t>
            </a:r>
          </a:p>
          <a:p>
            <a:pPr marL="0" indent="0">
              <a:buNone/>
            </a:pPr>
            <a:r>
              <a:rPr lang="en-US" sz="2400" i="0" u="none" strike="noStrike" baseline="0" dirty="0">
                <a:solidFill>
                  <a:srgbClr val="231F20"/>
                </a:solidFill>
                <a:latin typeface="Times New Roman" panose="02020603050405020304" pitchFamily="18" charset="0"/>
                <a:cs typeface="Times New Roman" panose="02020603050405020304" pitchFamily="18" charset="0"/>
              </a:rPr>
              <a:t>1.   Maximum dwelling unit size (gross floor area) shall be:</a:t>
            </a:r>
          </a:p>
          <a:p>
            <a:pPr marL="502920" lvl="1" indent="0">
              <a:buNone/>
            </a:pPr>
            <a:r>
              <a:rPr lang="en-US" sz="2000" b="0" i="0" u="none" strike="noStrike" baseline="0" dirty="0">
                <a:solidFill>
                  <a:srgbClr val="231F20"/>
                </a:solidFill>
                <a:latin typeface="Times New Roman" panose="02020603050405020304" pitchFamily="18" charset="0"/>
                <a:cs typeface="Times New Roman" panose="02020603050405020304" pitchFamily="18" charset="0"/>
              </a:rPr>
              <a:t>a.   Internal: 50 percent of the gross floor area of the principal </a:t>
            </a:r>
            <a:r>
              <a:rPr lang="en-US" sz="2000" b="1" i="0" u="none" strike="noStrike" baseline="0" dirty="0">
                <a:solidFill>
                  <a:srgbClr val="231F20"/>
                </a:solidFill>
                <a:latin typeface="Times New Roman" panose="02020603050405020304" pitchFamily="18" charset="0"/>
                <a:cs typeface="Times New Roman" panose="02020603050405020304" pitchFamily="18" charset="0"/>
              </a:rPr>
              <a:t>dwelling unit</a:t>
            </a:r>
            <a:r>
              <a:rPr lang="en-US" sz="2000" b="0" i="0" u="none" strike="noStrike" baseline="0" dirty="0">
                <a:solidFill>
                  <a:srgbClr val="231F20"/>
                </a:solidFill>
                <a:latin typeface="Times New Roman" panose="02020603050405020304" pitchFamily="18" charset="0"/>
                <a:cs typeface="Times New Roman" panose="02020603050405020304" pitchFamily="18" charset="0"/>
              </a:rPr>
              <a:t>; and</a:t>
            </a:r>
          </a:p>
          <a:p>
            <a:pPr marL="502920" marR="56630" lvl="1" indent="0" defTabSz="365760">
              <a:buNone/>
            </a:pPr>
            <a:r>
              <a:rPr lang="en-US" sz="2000" b="0" i="0" u="none" strike="noStrike" baseline="0" dirty="0">
                <a:solidFill>
                  <a:srgbClr val="231F20"/>
                </a:solidFill>
                <a:latin typeface="Times New Roman" panose="02020603050405020304" pitchFamily="18" charset="0"/>
                <a:cs typeface="Times New Roman" panose="02020603050405020304" pitchFamily="18" charset="0"/>
              </a:rPr>
              <a:t>b.   Attached or detached: 50 percent of the gross floor area of the principal structure or 1,200 square </a:t>
            </a:r>
            <a:r>
              <a:rPr lang="en-US" sz="2000" dirty="0">
                <a:solidFill>
                  <a:srgbClr val="231F20"/>
                </a:solidFill>
                <a:latin typeface="Times New Roman" panose="02020603050405020304" pitchFamily="18" charset="0"/>
                <a:cs typeface="Times New Roman" panose="02020603050405020304" pitchFamily="18" charset="0"/>
              </a:rPr>
              <a:t>		  </a:t>
            </a:r>
            <a:r>
              <a:rPr lang="en-US" sz="2000" b="0" i="0" u="none" strike="noStrike" baseline="0" dirty="0">
                <a:solidFill>
                  <a:srgbClr val="231F20"/>
                </a:solidFill>
                <a:latin typeface="Times New Roman" panose="02020603050405020304" pitchFamily="18" charset="0"/>
                <a:cs typeface="Times New Roman" panose="02020603050405020304" pitchFamily="18" charset="0"/>
              </a:rPr>
              <a:t>feet, whichever is less.</a:t>
            </a:r>
          </a:p>
          <a:p>
            <a:pPr marL="0" indent="0">
              <a:buNone/>
            </a:pPr>
            <a:r>
              <a:rPr lang="en-US" sz="2400" dirty="0">
                <a:solidFill>
                  <a:srgbClr val="231F20"/>
                </a:solidFill>
                <a:latin typeface="Times New Roman" panose="02020603050405020304" pitchFamily="18" charset="0"/>
                <a:cs typeface="Times New Roman" panose="02020603050405020304" pitchFamily="18" charset="0"/>
              </a:rPr>
              <a:t>2</a:t>
            </a:r>
            <a:r>
              <a:rPr lang="en-US" sz="2400" b="0" i="0" u="none" strike="noStrike" baseline="0" dirty="0">
                <a:solidFill>
                  <a:srgbClr val="231F20"/>
                </a:solidFill>
                <a:latin typeface="Times New Roman" panose="02020603050405020304" pitchFamily="18" charset="0"/>
                <a:cs typeface="Times New Roman" panose="02020603050405020304" pitchFamily="18" charset="0"/>
              </a:rPr>
              <a:t>.   Internal ADUs shall meet the following standards:</a:t>
            </a:r>
          </a:p>
          <a:p>
            <a:pPr marL="502920" marR="59080" lvl="1" indent="0">
              <a:buNone/>
            </a:pPr>
            <a:r>
              <a:rPr lang="en-US" sz="2000" b="0" i="0" u="none" strike="noStrike" baseline="0" dirty="0">
                <a:solidFill>
                  <a:srgbClr val="231F20"/>
                </a:solidFill>
                <a:latin typeface="Times New Roman" panose="02020603050405020304" pitchFamily="18" charset="0"/>
                <a:cs typeface="Times New Roman" panose="02020603050405020304" pitchFamily="18" charset="0"/>
              </a:rPr>
              <a:t>a.   The ADU may have an exterior entrance but shall otherwise be fully internal to the principal    	dwelling unit and shall meet all building height and setback regulations for the principal dwelling 	unit.</a:t>
            </a:r>
          </a:p>
          <a:p>
            <a:pPr marL="502920" marR="63340" lvl="1" indent="0">
              <a:buNone/>
            </a:pPr>
            <a:r>
              <a:rPr lang="en-US" sz="2000" b="0" i="0" u="none" strike="noStrike" baseline="0" dirty="0">
                <a:solidFill>
                  <a:srgbClr val="231F20"/>
                </a:solidFill>
                <a:latin typeface="Times New Roman" panose="02020603050405020304" pitchFamily="18" charset="0"/>
                <a:cs typeface="Times New Roman" panose="02020603050405020304" pitchFamily="18" charset="0"/>
              </a:rPr>
              <a:t>b.   The ADU shall meet all applicable codes for the level of occupancy.</a:t>
            </a:r>
          </a:p>
          <a:p>
            <a:pPr marL="0" marR="63340" indent="-822960" defTabSz="457200">
              <a:buNone/>
            </a:pPr>
            <a:r>
              <a:rPr lang="en-US" sz="2400" b="0" i="0" u="none" strike="noStrike" baseline="0" dirty="0">
                <a:solidFill>
                  <a:srgbClr val="231F20"/>
                </a:solidFill>
                <a:latin typeface="Times New Roman" panose="02020603050405020304" pitchFamily="18" charset="0"/>
                <a:cs typeface="Times New Roman" panose="02020603050405020304" pitchFamily="18" charset="0"/>
              </a:rPr>
              <a:t>3.   ADUs that are fully attached to the primary building by both a roof and at least one                	wall shall comply with specific setback standards for principal buildings within that 	zoning district.</a:t>
            </a:r>
          </a:p>
          <a:p>
            <a:pPr marL="0" indent="0" defTabSz="457200">
              <a:buNone/>
            </a:pPr>
            <a:r>
              <a:rPr lang="en-US" sz="2400" b="0" i="0" u="none" strike="noStrike" baseline="0" dirty="0">
                <a:solidFill>
                  <a:srgbClr val="231F20"/>
                </a:solidFill>
                <a:latin typeface="Times New Roman" panose="02020603050405020304" pitchFamily="18" charset="0"/>
                <a:cs typeface="Times New Roman" panose="02020603050405020304" pitchFamily="18" charset="0"/>
              </a:rPr>
              <a:t>4. </a:t>
            </a:r>
            <a:r>
              <a:rPr lang="en-US" sz="2400" dirty="0">
                <a:solidFill>
                  <a:srgbClr val="231F20"/>
                </a:solidFill>
                <a:latin typeface="Times New Roman" panose="02020603050405020304" pitchFamily="18" charset="0"/>
                <a:cs typeface="Times New Roman" panose="02020603050405020304" pitchFamily="18" charset="0"/>
              </a:rPr>
              <a:t>  </a:t>
            </a:r>
            <a:r>
              <a:rPr lang="en-US" sz="2400" b="0" i="0" u="none" strike="noStrike" baseline="0" dirty="0">
                <a:solidFill>
                  <a:srgbClr val="231F20"/>
                </a:solidFill>
                <a:latin typeface="Times New Roman" panose="02020603050405020304" pitchFamily="18" charset="0"/>
                <a:cs typeface="Times New Roman" panose="02020603050405020304" pitchFamily="18" charset="0"/>
              </a:rPr>
              <a:t>ADUs shall comply with the setbacks outlined in Table 18-199.</a:t>
            </a:r>
          </a:p>
          <a:p>
            <a:pPr marL="0" indent="0">
              <a:buNone/>
            </a:pPr>
            <a:endParaRPr lang="en-US" dirty="0"/>
          </a:p>
        </p:txBody>
      </p:sp>
    </p:spTree>
    <p:extLst>
      <p:ext uri="{BB962C8B-B14F-4D97-AF65-F5344CB8AC3E}">
        <p14:creationId xmlns:p14="http://schemas.microsoft.com/office/powerpoint/2010/main" val="3899780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33E5-FE31-E04B-1F73-3A57E16C8A9C}"/>
              </a:ext>
            </a:extLst>
          </p:cNvPr>
          <p:cNvSpPr>
            <a:spLocks noGrp="1"/>
          </p:cNvSpPr>
          <p:nvPr>
            <p:ph type="title"/>
          </p:nvPr>
        </p:nvSpPr>
        <p:spPr/>
        <p:txBody>
          <a:bodyPr/>
          <a:lstStyle/>
          <a:p>
            <a:r>
              <a:rPr lang="en-US" dirty="0"/>
              <a:t>Land Development Code Zoning Districts </a:t>
            </a:r>
          </a:p>
        </p:txBody>
      </p:sp>
      <p:sp>
        <p:nvSpPr>
          <p:cNvPr id="3" name="Content Placeholder 2">
            <a:extLst>
              <a:ext uri="{FF2B5EF4-FFF2-40B4-BE49-F238E27FC236}">
                <a16:creationId xmlns:a16="http://schemas.microsoft.com/office/drawing/2014/main" id="{EA8E234C-0598-CBCE-F610-A9A64D5E82FD}"/>
              </a:ext>
            </a:extLst>
          </p:cNvPr>
          <p:cNvSpPr>
            <a:spLocks noGrp="1"/>
          </p:cNvSpPr>
          <p:nvPr>
            <p:ph idx="1"/>
          </p:nvPr>
        </p:nvSpPr>
        <p:spPr>
          <a:xfrm>
            <a:off x="457200" y="1207080"/>
            <a:ext cx="11239500" cy="4214006"/>
          </a:xfrm>
        </p:spPr>
        <p:txBody>
          <a:bodyPr/>
          <a:lstStyle/>
          <a:p>
            <a:pPr marL="0" indent="0">
              <a:buNone/>
            </a:pPr>
            <a:r>
              <a:rPr lang="en-US" dirty="0"/>
              <a:t>ADU’s permitted w/conditions in:</a:t>
            </a:r>
          </a:p>
          <a:p>
            <a:pPr marL="0" indent="0">
              <a:buNone/>
            </a:pPr>
            <a:endParaRPr lang="en-US" dirty="0"/>
          </a:p>
        </p:txBody>
      </p:sp>
      <p:graphicFrame>
        <p:nvGraphicFramePr>
          <p:cNvPr id="4" name="Table 3">
            <a:extLst>
              <a:ext uri="{FF2B5EF4-FFF2-40B4-BE49-F238E27FC236}">
                <a16:creationId xmlns:a16="http://schemas.microsoft.com/office/drawing/2014/main" id="{170D6295-D6EA-B186-E90F-3168F55FE390}"/>
              </a:ext>
            </a:extLst>
          </p:cNvPr>
          <p:cNvGraphicFramePr>
            <a:graphicFrameLocks noGrp="1"/>
          </p:cNvGraphicFramePr>
          <p:nvPr>
            <p:extLst>
              <p:ext uri="{D42A27DB-BD31-4B8C-83A1-F6EECF244321}">
                <p14:modId xmlns:p14="http://schemas.microsoft.com/office/powerpoint/2010/main" val="3105696617"/>
              </p:ext>
            </p:extLst>
          </p:nvPr>
        </p:nvGraphicFramePr>
        <p:xfrm>
          <a:off x="2012950" y="1948180"/>
          <a:ext cx="8128000" cy="3332480"/>
        </p:xfrm>
        <a:graphic>
          <a:graphicData uri="http://schemas.openxmlformats.org/drawingml/2006/table">
            <a:tbl>
              <a:tblPr firstRow="1" bandRow="1">
                <a:tableStyleId>{5C22544A-7EE6-4342-B048-85BDC9FD1C3A}</a:tableStyleId>
              </a:tblPr>
              <a:tblGrid>
                <a:gridCol w="2428421">
                  <a:extLst>
                    <a:ext uri="{9D8B030D-6E8A-4147-A177-3AD203B41FA5}">
                      <a16:colId xmlns:a16="http://schemas.microsoft.com/office/drawing/2014/main" val="1229611919"/>
                    </a:ext>
                  </a:extLst>
                </a:gridCol>
                <a:gridCol w="5699579">
                  <a:extLst>
                    <a:ext uri="{9D8B030D-6E8A-4147-A177-3AD203B41FA5}">
                      <a16:colId xmlns:a16="http://schemas.microsoft.com/office/drawing/2014/main" val="1219196279"/>
                    </a:ext>
                  </a:extLst>
                </a:gridCol>
              </a:tblGrid>
              <a:tr h="0">
                <a:tc>
                  <a:txBody>
                    <a:bodyPr/>
                    <a:lstStyle/>
                    <a:p>
                      <a:r>
                        <a:rPr lang="en-US" dirty="0"/>
                        <a:t>Zoning District</a:t>
                      </a:r>
                    </a:p>
                  </a:txBody>
                  <a:tcPr/>
                </a:tc>
                <a:tc>
                  <a:txBody>
                    <a:bodyPr/>
                    <a:lstStyle/>
                    <a:p>
                      <a:r>
                        <a:rPr lang="en-US" dirty="0"/>
                        <a:t>Description </a:t>
                      </a:r>
                    </a:p>
                  </a:txBody>
                  <a:tcPr/>
                </a:tc>
                <a:extLst>
                  <a:ext uri="{0D108BD9-81ED-4DB2-BD59-A6C34878D82A}">
                    <a16:rowId xmlns:a16="http://schemas.microsoft.com/office/drawing/2014/main" val="600138304"/>
                  </a:ext>
                </a:extLst>
              </a:tr>
              <a:tr h="370840">
                <a:tc>
                  <a:txBody>
                    <a:bodyPr/>
                    <a:lstStyle/>
                    <a:p>
                      <a:r>
                        <a:rPr lang="en-US" dirty="0"/>
                        <a:t>R-20</a:t>
                      </a:r>
                    </a:p>
                  </a:txBody>
                  <a:tcPr/>
                </a:tc>
                <a:tc>
                  <a:txBody>
                    <a:bodyPr/>
                    <a:lstStyle/>
                    <a:p>
                      <a:r>
                        <a:rPr lang="en-US" dirty="0"/>
                        <a:t>Legacy district min 20,000 sq ft single-dwelling home</a:t>
                      </a:r>
                    </a:p>
                  </a:txBody>
                  <a:tcPr/>
                </a:tc>
                <a:extLst>
                  <a:ext uri="{0D108BD9-81ED-4DB2-BD59-A6C34878D82A}">
                    <a16:rowId xmlns:a16="http://schemas.microsoft.com/office/drawing/2014/main" val="3235302263"/>
                  </a:ext>
                </a:extLst>
              </a:tr>
              <a:tr h="370840">
                <a:tc>
                  <a:txBody>
                    <a:bodyPr/>
                    <a:lstStyle/>
                    <a:p>
                      <a:r>
                        <a:rPr lang="en-US" dirty="0"/>
                        <a:t>R-15</a:t>
                      </a:r>
                    </a:p>
                  </a:txBody>
                  <a:tcPr/>
                </a:tc>
                <a:tc>
                  <a:txBody>
                    <a:bodyPr/>
                    <a:lstStyle/>
                    <a:p>
                      <a:r>
                        <a:rPr lang="en-US" dirty="0"/>
                        <a:t>Minimum 15,000 sq ft. single-dwelling home </a:t>
                      </a:r>
                    </a:p>
                  </a:txBody>
                  <a:tcPr/>
                </a:tc>
                <a:extLst>
                  <a:ext uri="{0D108BD9-81ED-4DB2-BD59-A6C34878D82A}">
                    <a16:rowId xmlns:a16="http://schemas.microsoft.com/office/drawing/2014/main" val="71845247"/>
                  </a:ext>
                </a:extLst>
              </a:tr>
              <a:tr h="370840">
                <a:tc>
                  <a:txBody>
                    <a:bodyPr/>
                    <a:lstStyle/>
                    <a:p>
                      <a:r>
                        <a:rPr lang="en-US" dirty="0"/>
                        <a:t>R-10</a:t>
                      </a:r>
                    </a:p>
                  </a:txBody>
                  <a:tcPr/>
                </a:tc>
                <a:tc>
                  <a:txBody>
                    <a:bodyPr/>
                    <a:lstStyle/>
                    <a:p>
                      <a:r>
                        <a:rPr lang="en-US" dirty="0"/>
                        <a:t>Minimum 10,000 sq ft. single-dwelling home</a:t>
                      </a:r>
                    </a:p>
                  </a:txBody>
                  <a:tcPr/>
                </a:tc>
                <a:extLst>
                  <a:ext uri="{0D108BD9-81ED-4DB2-BD59-A6C34878D82A}">
                    <a16:rowId xmlns:a16="http://schemas.microsoft.com/office/drawing/2014/main" val="2120494220"/>
                  </a:ext>
                </a:extLst>
              </a:tr>
              <a:tr h="370840">
                <a:tc>
                  <a:txBody>
                    <a:bodyPr/>
                    <a:lstStyle/>
                    <a:p>
                      <a:r>
                        <a:rPr lang="en-US" dirty="0"/>
                        <a:t>R-7</a:t>
                      </a:r>
                    </a:p>
                  </a:txBody>
                  <a:tcPr/>
                </a:tc>
                <a:tc>
                  <a:txBody>
                    <a:bodyPr/>
                    <a:lstStyle/>
                    <a:p>
                      <a:r>
                        <a:rPr lang="en-US" dirty="0"/>
                        <a:t>Minimum  7,000 sq. ft. single-dwelling home</a:t>
                      </a:r>
                    </a:p>
                  </a:txBody>
                  <a:tcPr/>
                </a:tc>
                <a:extLst>
                  <a:ext uri="{0D108BD9-81ED-4DB2-BD59-A6C34878D82A}">
                    <a16:rowId xmlns:a16="http://schemas.microsoft.com/office/drawing/2014/main" val="3465410097"/>
                  </a:ext>
                </a:extLst>
              </a:tr>
              <a:tr h="370840">
                <a:tc>
                  <a:txBody>
                    <a:bodyPr/>
                    <a:lstStyle/>
                    <a:p>
                      <a:r>
                        <a:rPr lang="en-US" dirty="0"/>
                        <a:t>R-5</a:t>
                      </a:r>
                    </a:p>
                  </a:txBody>
                  <a:tcPr/>
                </a:tc>
                <a:tc>
                  <a:txBody>
                    <a:bodyPr/>
                    <a:lstStyle/>
                    <a:p>
                      <a:r>
                        <a:rPr lang="en-US" dirty="0"/>
                        <a:t>Minimum 5,000 sq. ft. single-dwelling home </a:t>
                      </a:r>
                    </a:p>
                  </a:txBody>
                  <a:tcPr/>
                </a:tc>
                <a:extLst>
                  <a:ext uri="{0D108BD9-81ED-4DB2-BD59-A6C34878D82A}">
                    <a16:rowId xmlns:a16="http://schemas.microsoft.com/office/drawing/2014/main" val="2982500856"/>
                  </a:ext>
                </a:extLst>
              </a:tr>
              <a:tr h="370840">
                <a:tc>
                  <a:txBody>
                    <a:bodyPr/>
                    <a:lstStyle/>
                    <a:p>
                      <a:r>
                        <a:rPr lang="en-US" dirty="0"/>
                        <a:t>R-3 </a:t>
                      </a:r>
                    </a:p>
                  </a:txBody>
                  <a:tcPr/>
                </a:tc>
                <a:tc>
                  <a:txBody>
                    <a:bodyPr/>
                    <a:lstStyle/>
                    <a:p>
                      <a:r>
                        <a:rPr lang="en-US" dirty="0"/>
                        <a:t>Minimum 0 sq. ft.  Must meet other requirements/setbacks</a:t>
                      </a:r>
                    </a:p>
                  </a:txBody>
                  <a:tcPr/>
                </a:tc>
                <a:extLst>
                  <a:ext uri="{0D108BD9-81ED-4DB2-BD59-A6C34878D82A}">
                    <a16:rowId xmlns:a16="http://schemas.microsoft.com/office/drawing/2014/main" val="140323645"/>
                  </a:ext>
                </a:extLst>
              </a:tr>
              <a:tr h="370840">
                <a:tc>
                  <a:txBody>
                    <a:bodyPr/>
                    <a:lstStyle/>
                    <a:p>
                      <a:r>
                        <a:rPr lang="en-US" dirty="0"/>
                        <a:t>MD-10*</a:t>
                      </a:r>
                    </a:p>
                  </a:txBody>
                  <a:tcPr/>
                </a:tc>
                <a:tc>
                  <a:txBody>
                    <a:bodyPr/>
                    <a:lstStyle/>
                    <a:p>
                      <a:r>
                        <a:rPr lang="en-US" dirty="0"/>
                        <a:t>Multiple Dwelling Residential 10 units/acre  </a:t>
                      </a:r>
                    </a:p>
                  </a:txBody>
                  <a:tcPr/>
                </a:tc>
                <a:extLst>
                  <a:ext uri="{0D108BD9-81ED-4DB2-BD59-A6C34878D82A}">
                    <a16:rowId xmlns:a16="http://schemas.microsoft.com/office/drawing/2014/main" val="1836754425"/>
                  </a:ext>
                </a:extLst>
              </a:tr>
              <a:tr h="370840">
                <a:tc>
                  <a:txBody>
                    <a:bodyPr/>
                    <a:lstStyle/>
                    <a:p>
                      <a:r>
                        <a:rPr lang="en-US" dirty="0"/>
                        <a:t>MD-17*</a:t>
                      </a:r>
                    </a:p>
                  </a:txBody>
                  <a:tcPr/>
                </a:tc>
                <a:tc>
                  <a:txBody>
                    <a:bodyPr/>
                    <a:lstStyle/>
                    <a:p>
                      <a:r>
                        <a:rPr lang="en-US" dirty="0"/>
                        <a:t>Multiple Dwelling Residential 17 units/acre </a:t>
                      </a:r>
                    </a:p>
                  </a:txBody>
                  <a:tcPr/>
                </a:tc>
                <a:extLst>
                  <a:ext uri="{0D108BD9-81ED-4DB2-BD59-A6C34878D82A}">
                    <a16:rowId xmlns:a16="http://schemas.microsoft.com/office/drawing/2014/main" val="2406781370"/>
                  </a:ext>
                </a:extLst>
              </a:tr>
            </a:tbl>
          </a:graphicData>
        </a:graphic>
      </p:graphicFrame>
      <p:sp>
        <p:nvSpPr>
          <p:cNvPr id="5" name="TextBox 4">
            <a:extLst>
              <a:ext uri="{FF2B5EF4-FFF2-40B4-BE49-F238E27FC236}">
                <a16:creationId xmlns:a16="http://schemas.microsoft.com/office/drawing/2014/main" id="{84BEFCBC-7103-0E47-A6F0-C301462369BD}"/>
              </a:ext>
            </a:extLst>
          </p:cNvPr>
          <p:cNvSpPr txBox="1"/>
          <p:nvPr/>
        </p:nvSpPr>
        <p:spPr>
          <a:xfrm>
            <a:off x="457200" y="5731329"/>
            <a:ext cx="11446329" cy="369332"/>
          </a:xfrm>
          <a:prstGeom prst="rect">
            <a:avLst/>
          </a:prstGeom>
          <a:noFill/>
        </p:spPr>
        <p:txBody>
          <a:bodyPr wrap="square" rtlCol="0">
            <a:spAutoFit/>
          </a:bodyPr>
          <a:lstStyle/>
          <a:p>
            <a:r>
              <a:rPr lang="en-US" dirty="0"/>
              <a:t>* ADUs not allowed if Multiple Dwelling Residential present.    </a:t>
            </a:r>
          </a:p>
        </p:txBody>
      </p:sp>
    </p:spTree>
    <p:extLst>
      <p:ext uri="{BB962C8B-B14F-4D97-AF65-F5344CB8AC3E}">
        <p14:creationId xmlns:p14="http://schemas.microsoft.com/office/powerpoint/2010/main" val="3544128176"/>
      </p:ext>
    </p:extLst>
  </p:cSld>
  <p:clrMapOvr>
    <a:masterClrMapping/>
  </p:clrMapOvr>
</p:sld>
</file>

<file path=ppt/theme/theme1.xml><?xml version="1.0" encoding="utf-8"?>
<a:theme xmlns:a="http://schemas.openxmlformats.org/drawingml/2006/main" name="Frame">
  <a:themeElements>
    <a:clrScheme name="Custom 1">
      <a:dk1>
        <a:sysClr val="windowText" lastClr="000000"/>
      </a:dk1>
      <a:lt1>
        <a:sysClr val="window" lastClr="FFFFFF"/>
      </a:lt1>
      <a:dk2>
        <a:srgbClr val="373545"/>
      </a:dk2>
      <a:lt2>
        <a:srgbClr val="CBE3F5"/>
      </a:lt2>
      <a:accent1>
        <a:srgbClr val="2070AC"/>
      </a:accent1>
      <a:accent2>
        <a:srgbClr val="75B5E4"/>
      </a:accent2>
      <a:accent3>
        <a:srgbClr val="A3CEED"/>
      </a:accent3>
      <a:accent4>
        <a:srgbClr val="7A8C8E"/>
      </a:accent4>
      <a:accent5>
        <a:srgbClr val="84ACB6"/>
      </a:accent5>
      <a:accent6>
        <a:srgbClr val="2683C6"/>
      </a:accent6>
      <a:hlink>
        <a:srgbClr val="6B9F25"/>
      </a:hlink>
      <a:folHlink>
        <a:srgbClr val="9F6715"/>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F0D7AFF3-4373-49A0-9F8F-F284D46F6486}" vid="{4B3C03A9-6F1C-4B92-8200-1D8EFE199F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City Powerpoint Template 2022 Rev</Template>
  <TotalTime>887</TotalTime>
  <Words>1076</Words>
  <Application>Microsoft Office PowerPoint</Application>
  <PresentationFormat>Widescreen</PresentationFormat>
  <Paragraphs>132</Paragraphs>
  <Slides>13</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Courier New</vt:lpstr>
      <vt:lpstr>Gill Sans MT</vt:lpstr>
      <vt:lpstr>Symbol</vt:lpstr>
      <vt:lpstr>Times New Roman</vt:lpstr>
      <vt:lpstr>Wingdings 2</vt:lpstr>
      <vt:lpstr>Z@RFE5D.tmp</vt:lpstr>
      <vt:lpstr>Frame</vt:lpstr>
      <vt:lpstr>Accessory Dwelling Units </vt:lpstr>
      <vt:lpstr>Changes to Land Development Code </vt:lpstr>
      <vt:lpstr>Changes to Land Development Code </vt:lpstr>
      <vt:lpstr>Changes to Land Development Code </vt:lpstr>
      <vt:lpstr>City of Wilmington LDC Section 18-200</vt:lpstr>
      <vt:lpstr>City of Wilmington LDC Section 18-200</vt:lpstr>
      <vt:lpstr>City of Wilmington LDC Section 18-200</vt:lpstr>
      <vt:lpstr>City of Wilmington LDC Section 18-200</vt:lpstr>
      <vt:lpstr>Land Development Code Zoning Districts </vt:lpstr>
      <vt:lpstr>Financing ADUs </vt:lpstr>
      <vt:lpstr>Financing ADUs </vt:lpstr>
      <vt:lpstr>Partners </vt:lpstr>
      <vt:lpstr>Partners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Hosford</dc:creator>
  <cp:lastModifiedBy>Suzanne Rogers</cp:lastModifiedBy>
  <cp:revision>17</cp:revision>
  <cp:lastPrinted>2022-01-27T14:56:05Z</cp:lastPrinted>
  <dcterms:created xsi:type="dcterms:W3CDTF">2023-01-19T21:46:10Z</dcterms:created>
  <dcterms:modified xsi:type="dcterms:W3CDTF">2023-10-13T18:15:37Z</dcterms:modified>
</cp:coreProperties>
</file>