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 id="2147483665" r:id="rId4"/>
  </p:sldMasterIdLst>
  <p:notesMasterIdLst>
    <p:notesMasterId r:id="rId30"/>
  </p:notesMasterIdLst>
  <p:sldIdLst>
    <p:sldId id="257" r:id="rId5"/>
    <p:sldId id="1899" r:id="rId6"/>
    <p:sldId id="1894" r:id="rId7"/>
    <p:sldId id="256" r:id="rId8"/>
    <p:sldId id="265" r:id="rId9"/>
    <p:sldId id="264" r:id="rId10"/>
    <p:sldId id="263" r:id="rId11"/>
    <p:sldId id="262" r:id="rId12"/>
    <p:sldId id="261" r:id="rId13"/>
    <p:sldId id="260" r:id="rId14"/>
    <p:sldId id="259" r:id="rId15"/>
    <p:sldId id="266" r:id="rId16"/>
    <p:sldId id="1895" r:id="rId17"/>
    <p:sldId id="271" r:id="rId18"/>
    <p:sldId id="272" r:id="rId19"/>
    <p:sldId id="1268" r:id="rId20"/>
    <p:sldId id="1896" r:id="rId21"/>
    <p:sldId id="1897" r:id="rId22"/>
    <p:sldId id="1898" r:id="rId23"/>
    <p:sldId id="1900" r:id="rId24"/>
    <p:sldId id="1903" r:id="rId25"/>
    <p:sldId id="1902" r:id="rId26"/>
    <p:sldId id="1904" r:id="rId27"/>
    <p:sldId id="1901" r:id="rId28"/>
    <p:sldId id="25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2" d="100"/>
          <a:sy n="62" d="100"/>
        </p:scale>
        <p:origin x="82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A638CC-E306-4753-BD21-48F6E3F9FD6C}" type="datetimeFigureOut">
              <a:rPr lang="en-US" smtClean="0"/>
              <a:t>10/18/2023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17EC3C-3818-42A5-97DC-BCB5F62FD4BD}" type="slidenum">
              <a:rPr lang="en-US" smtClean="0"/>
              <a:t>‹#›</a:t>
            </a:fld>
            <a:endParaRPr lang="en-US"/>
          </a:p>
        </p:txBody>
      </p:sp>
    </p:spTree>
    <p:extLst>
      <p:ext uri="{BB962C8B-B14F-4D97-AF65-F5344CB8AC3E}">
        <p14:creationId xmlns:p14="http://schemas.microsoft.com/office/powerpoint/2010/main" val="19152157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chicagofed.org/publications/working-papers/2020/2020-33"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ncrc.org/holc-health/" TargetMode="External"/><Relationship Id="rId4" Type="http://schemas.openxmlformats.org/officeDocument/2006/relationships/hyperlink" Target="https://www.chicagofed.org/publications/working-papers/2017/wp2017-12"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72B43"/>
                </a:solidFill>
                <a:effectLst/>
                <a:latin typeface="Heebo" pitchFamily="2" charset="-79"/>
                <a:cs typeface="Heebo" pitchFamily="2" charset="-79"/>
              </a:rPr>
              <a:t>A government-sponsored corporation and federal housing agencies are formed to support homeownership…for white people.</a:t>
            </a:r>
          </a:p>
          <a:p>
            <a:pPr algn="l"/>
            <a:r>
              <a:rPr lang="en-US" b="0" i="0" dirty="0">
                <a:solidFill>
                  <a:srgbClr val="424143"/>
                </a:solidFill>
                <a:effectLst/>
                <a:latin typeface="Heebo" pitchFamily="2" charset="-79"/>
                <a:cs typeface="Heebo" pitchFamily="2" charset="-79"/>
              </a:rPr>
              <a:t>For most of the 20th century, federal initiatives subsidizing homeownership excluded Native American households and households of color. From 1934 to 1962, for example, 98 percent of federally backed home loans from one program went to white homeowners.</a:t>
            </a:r>
          </a:p>
          <a:p>
            <a:endParaRPr lang="en-US" dirty="0"/>
          </a:p>
          <a:p>
            <a:pPr algn="l"/>
            <a:r>
              <a:rPr lang="en-US" b="0" i="0" dirty="0">
                <a:solidFill>
                  <a:srgbClr val="372B43"/>
                </a:solidFill>
                <a:effectLst/>
                <a:latin typeface="Heebo" pitchFamily="2" charset="-79"/>
                <a:cs typeface="Heebo" pitchFamily="2" charset="-79"/>
              </a:rPr>
              <a:t>Redlining caused more enduring harm than limiting people’s opportunities to buy a house or finance a business.</a:t>
            </a:r>
          </a:p>
          <a:p>
            <a:pPr algn="l"/>
            <a:r>
              <a:rPr lang="en-US" b="0" i="0" dirty="0">
                <a:solidFill>
                  <a:srgbClr val="424143"/>
                </a:solidFill>
                <a:effectLst/>
                <a:latin typeface="Heebo" pitchFamily="2" charset="-79"/>
                <a:cs typeface="Heebo" pitchFamily="2" charset="-79"/>
              </a:rPr>
              <a:t>Federal Reserve researchers have credibly </a:t>
            </a:r>
            <a:r>
              <a:rPr lang="en-US" b="0" i="0" u="sng" dirty="0">
                <a:solidFill>
                  <a:srgbClr val="2C6706"/>
                </a:solidFill>
                <a:effectLst/>
                <a:latin typeface="inherit"/>
                <a:cs typeface="Heebo" pitchFamily="2" charset="-79"/>
                <a:hlinkClick r:id="rId3"/>
              </a:rPr>
              <a:t>linked</a:t>
            </a:r>
            <a:r>
              <a:rPr lang="en-US" b="0" i="0" dirty="0">
                <a:solidFill>
                  <a:srgbClr val="424143"/>
                </a:solidFill>
                <a:effectLst/>
                <a:latin typeface="Heebo" pitchFamily="2" charset="-79"/>
                <a:cs typeface="Heebo" pitchFamily="2" charset="-79"/>
              </a:rPr>
              <a:t> redlining to long-term impacts. Redlined neighborhoods are more likely to negatively influence their residents on labor market outcomes, incarceration, and credit scores. People living in these neighborhoods are also </a:t>
            </a:r>
            <a:r>
              <a:rPr lang="en-US" b="0" i="0" u="sng" dirty="0">
                <a:solidFill>
                  <a:srgbClr val="2C6706"/>
                </a:solidFill>
                <a:effectLst/>
                <a:latin typeface="inherit"/>
                <a:cs typeface="Heebo" pitchFamily="2" charset="-79"/>
                <a:hlinkClick r:id="rId4"/>
              </a:rPr>
              <a:t>less likely to own a home and more likely to experience racial segregation</a:t>
            </a:r>
            <a:r>
              <a:rPr lang="en-US" b="0" i="0" dirty="0">
                <a:solidFill>
                  <a:srgbClr val="424143"/>
                </a:solidFill>
                <a:effectLst/>
                <a:latin typeface="Heebo" pitchFamily="2" charset="-79"/>
                <a:cs typeface="Heebo" pitchFamily="2" charset="-79"/>
              </a:rPr>
              <a:t>. Redlining’s legacy is </a:t>
            </a:r>
            <a:r>
              <a:rPr lang="en-US" b="0" i="0" u="sng" dirty="0">
                <a:solidFill>
                  <a:srgbClr val="2C6706"/>
                </a:solidFill>
                <a:effectLst/>
                <a:latin typeface="inherit"/>
                <a:cs typeface="Heebo" pitchFamily="2" charset="-79"/>
                <a:hlinkClick r:id="rId5"/>
              </a:rPr>
              <a:t>even correlated with higher COVID-19 infection rates</a:t>
            </a:r>
            <a:r>
              <a:rPr lang="en-US" b="0" i="0" dirty="0">
                <a:solidFill>
                  <a:srgbClr val="424143"/>
                </a:solidFill>
                <a:effectLst/>
                <a:latin typeface="Heebo" pitchFamily="2" charset="-79"/>
                <a:cs typeface="Heebo" pitchFamily="2" charset="-79"/>
              </a:rPr>
              <a:t>. </a:t>
            </a:r>
          </a:p>
          <a:p>
            <a:endParaRPr lang="en-US" dirty="0"/>
          </a:p>
          <a:p>
            <a:endParaRPr lang="en-US" dirty="0"/>
          </a:p>
        </p:txBody>
      </p:sp>
      <p:sp>
        <p:nvSpPr>
          <p:cNvPr id="4" name="Slide Number Placeholder 3"/>
          <p:cNvSpPr>
            <a:spLocks noGrp="1"/>
          </p:cNvSpPr>
          <p:nvPr>
            <p:ph type="sldNum" sz="quarter" idx="5"/>
          </p:nvPr>
        </p:nvSpPr>
        <p:spPr/>
        <p:txBody>
          <a:bodyPr/>
          <a:lstStyle/>
          <a:p>
            <a:fld id="{7317EC3C-3818-42A5-97DC-BCB5F62FD4BD}" type="slidenum">
              <a:rPr lang="en-US" smtClean="0"/>
              <a:t>4</a:t>
            </a:fld>
            <a:endParaRPr lang="en-US"/>
          </a:p>
        </p:txBody>
      </p:sp>
    </p:spTree>
    <p:extLst>
      <p:ext uri="{BB962C8B-B14F-4D97-AF65-F5344CB8AC3E}">
        <p14:creationId xmlns:p14="http://schemas.microsoft.com/office/powerpoint/2010/main" val="3087804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72B43"/>
                </a:solidFill>
                <a:effectLst/>
                <a:latin typeface="Heebo" pitchFamily="2" charset="-79"/>
                <a:cs typeface="Heebo" pitchFamily="2" charset="-79"/>
              </a:rPr>
              <a:t>…and the CRA is redefined.</a:t>
            </a:r>
          </a:p>
          <a:p>
            <a:pPr algn="l"/>
            <a:r>
              <a:rPr lang="en-US" b="0" i="0" dirty="0">
                <a:solidFill>
                  <a:srgbClr val="424143"/>
                </a:solidFill>
                <a:effectLst/>
                <a:latin typeface="Heebo" pitchFamily="2" charset="-79"/>
                <a:cs typeface="Heebo" pitchFamily="2" charset="-79"/>
              </a:rPr>
              <a:t>Changes in the 1980s also introduced the rating scale used in today’s CRA exams. Further, banks were now required to make available to the public the results of their CRA evaluations.</a:t>
            </a:r>
          </a:p>
          <a:p>
            <a:endParaRPr lang="en-US" dirty="0"/>
          </a:p>
          <a:p>
            <a:pPr algn="l"/>
            <a:r>
              <a:rPr lang="en-US" b="0" i="0" dirty="0">
                <a:solidFill>
                  <a:srgbClr val="372B43"/>
                </a:solidFill>
                <a:effectLst/>
                <a:latin typeface="Heebo" pitchFamily="2" charset="-79"/>
                <a:cs typeface="Heebo" pitchFamily="2" charset="-79"/>
              </a:rPr>
              <a:t>In the 1990’s, the CRA is updated to reflect trends in the public and financial sectors.</a:t>
            </a:r>
          </a:p>
          <a:p>
            <a:pPr algn="l"/>
            <a:r>
              <a:rPr lang="en-US" b="0" i="0" dirty="0">
                <a:solidFill>
                  <a:srgbClr val="424143"/>
                </a:solidFill>
                <a:effectLst/>
                <a:latin typeface="Heebo" pitchFamily="2" charset="-79"/>
                <a:cs typeface="Heebo" pitchFamily="2" charset="-79"/>
              </a:rPr>
              <a:t>New legislation passed in the 1990s aimed to incorporate public and industry feedback about the CRA evaluations’ consistency and relevancy.</a:t>
            </a:r>
          </a:p>
          <a:p>
            <a:pPr algn="l"/>
            <a:r>
              <a:rPr lang="en-US" b="0" i="0" dirty="0">
                <a:solidFill>
                  <a:srgbClr val="424143"/>
                </a:solidFill>
                <a:effectLst/>
                <a:latin typeface="Heebo" pitchFamily="2" charset="-79"/>
                <a:cs typeface="Heebo" pitchFamily="2" charset="-79"/>
              </a:rPr>
              <a:t>Notably, these reforms raised the stakes for CRA exams, tying a bank’s ability to expand its holdings, primarily through acquiring other financial institutions, to its previous CRA performance.</a:t>
            </a:r>
          </a:p>
          <a:p>
            <a:endParaRPr lang="en-US" dirty="0"/>
          </a:p>
          <a:p>
            <a:pPr algn="l"/>
            <a:r>
              <a:rPr lang="en-US" b="0" i="0" dirty="0">
                <a:solidFill>
                  <a:srgbClr val="372B43"/>
                </a:solidFill>
                <a:effectLst/>
                <a:latin typeface="Heebo" pitchFamily="2" charset="-79"/>
                <a:cs typeface="Heebo" pitchFamily="2" charset="-79"/>
              </a:rPr>
              <a:t>Regulators update guidelines.</a:t>
            </a:r>
          </a:p>
          <a:p>
            <a:pPr algn="l"/>
            <a:r>
              <a:rPr lang="en-US" b="0" i="0" dirty="0">
                <a:solidFill>
                  <a:srgbClr val="424143"/>
                </a:solidFill>
                <a:effectLst/>
                <a:latin typeface="Heebo" pitchFamily="2" charset="-79"/>
                <a:cs typeface="Heebo" pitchFamily="2" charset="-79"/>
              </a:rPr>
              <a:t>The Fed, OCC, and FDIC devised new guidelines that responded to consumers’ concerns and changes in the banking industry since the CRA’s passage into law in 1977. For example, revamped examination processes would better differentiate between banks of different sizes. The new processes also clarified the expectations for banks’ community development work and addressed concerns about the cost of compliance.</a:t>
            </a:r>
          </a:p>
          <a:p>
            <a:endParaRPr lang="en-US" dirty="0"/>
          </a:p>
        </p:txBody>
      </p:sp>
      <p:sp>
        <p:nvSpPr>
          <p:cNvPr id="4" name="Slide Number Placeholder 3"/>
          <p:cNvSpPr>
            <a:spLocks noGrp="1"/>
          </p:cNvSpPr>
          <p:nvPr>
            <p:ph type="sldNum" sz="quarter" idx="5"/>
          </p:nvPr>
        </p:nvSpPr>
        <p:spPr/>
        <p:txBody>
          <a:bodyPr/>
          <a:lstStyle/>
          <a:p>
            <a:fld id="{7317EC3C-3818-42A5-97DC-BCB5F62FD4BD}" type="slidenum">
              <a:rPr lang="en-US" smtClean="0"/>
              <a:t>9</a:t>
            </a:fld>
            <a:endParaRPr lang="en-US"/>
          </a:p>
        </p:txBody>
      </p:sp>
    </p:spTree>
    <p:extLst>
      <p:ext uri="{BB962C8B-B14F-4D97-AF65-F5344CB8AC3E}">
        <p14:creationId xmlns:p14="http://schemas.microsoft.com/office/powerpoint/2010/main" val="1848081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A0A0A"/>
                </a:solidFill>
                <a:effectLst/>
                <a:latin typeface="Open Sans" panose="020B0606030504020204" pitchFamily="34" charset="0"/>
              </a:rPr>
              <a:t>Focusing on low- to middle-income households, about 38 percent of Fifth District rural households earning 120 percent AMI or less are housing cost burdened. For rural households earning less than 60 percent AMI, the share that are housing cost burdened jumps to more than half.</a:t>
            </a:r>
          </a:p>
          <a:p>
            <a:pPr algn="l"/>
            <a:r>
              <a:rPr lang="en-US" b="0" i="0" dirty="0">
                <a:solidFill>
                  <a:srgbClr val="0A0A0A"/>
                </a:solidFill>
                <a:effectLst/>
                <a:latin typeface="Open Sans" panose="020B0606030504020204" pitchFamily="34" charset="0"/>
              </a:rPr>
              <a:t>Nationally, in rural areas, the share of renters who are housing cost burdened has consistently been greater than the share of owners who are. This trend holds true for the Fifth District, where 45 percent of rural renters are cost burdened versus 25 percent of homeowners with a mortgage.</a:t>
            </a:r>
          </a:p>
          <a:p>
            <a:endParaRPr lang="en-US" dirty="0"/>
          </a:p>
        </p:txBody>
      </p:sp>
      <p:sp>
        <p:nvSpPr>
          <p:cNvPr id="4" name="Slide Number Placeholder 3"/>
          <p:cNvSpPr>
            <a:spLocks noGrp="1"/>
          </p:cNvSpPr>
          <p:nvPr>
            <p:ph type="sldNum" sz="quarter" idx="5"/>
          </p:nvPr>
        </p:nvSpPr>
        <p:spPr/>
        <p:txBody>
          <a:bodyPr/>
          <a:lstStyle/>
          <a:p>
            <a:fld id="{7317EC3C-3818-42A5-97DC-BCB5F62FD4BD}" type="slidenum">
              <a:rPr lang="en-US" smtClean="0"/>
              <a:t>18</a:t>
            </a:fld>
            <a:endParaRPr lang="en-US"/>
          </a:p>
        </p:txBody>
      </p:sp>
    </p:spTree>
    <p:extLst>
      <p:ext uri="{BB962C8B-B14F-4D97-AF65-F5344CB8AC3E}">
        <p14:creationId xmlns:p14="http://schemas.microsoft.com/office/powerpoint/2010/main" val="33013651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28600">
              <a:lnSpc>
                <a:spcPct val="90000"/>
              </a:lnSpc>
              <a:spcAft>
                <a:spcPts val="600"/>
              </a:spcAft>
              <a:buFont typeface="Arial" panose="020B0604020202020204" pitchFamily="34" charset="0"/>
              <a:buChar char="•"/>
            </a:pPr>
            <a:r>
              <a:rPr lang="en-US" sz="1200" b="0" i="0" dirty="0">
                <a:effectLst/>
              </a:rPr>
              <a:t>The housing stock in rural areas tends to be older than in urban areas. In the Fifth District, 48 percent of units in rural areas were constructed prior to 1980 versus 44 percent in urban areas. In particular, Virginia and West Virginia have a larger share of housing units constructed prior to 1950 in rural areas compared to urban areas. </a:t>
            </a:r>
          </a:p>
          <a:p>
            <a:pPr marL="285750" indent="-228600">
              <a:lnSpc>
                <a:spcPct val="90000"/>
              </a:lnSpc>
              <a:spcAft>
                <a:spcPts val="600"/>
              </a:spcAft>
              <a:buFont typeface="Arial" panose="020B0604020202020204" pitchFamily="34" charset="0"/>
              <a:buChar char="•"/>
            </a:pPr>
            <a:endParaRPr lang="en-US" sz="1200" dirty="0"/>
          </a:p>
          <a:p>
            <a:pPr marL="285750" indent="-228600">
              <a:lnSpc>
                <a:spcPct val="90000"/>
              </a:lnSpc>
              <a:spcAft>
                <a:spcPts val="600"/>
              </a:spcAft>
              <a:buFont typeface="Arial" panose="020B0604020202020204" pitchFamily="34" charset="0"/>
              <a:buChar char="•"/>
            </a:pPr>
            <a:r>
              <a:rPr lang="en-US" sz="1200" b="0" i="0" dirty="0">
                <a:effectLst/>
              </a:rPr>
              <a:t>Single-family and manufactured homes make up a larger share of the rural housing stock nationwide, while apartment buildings represent a greater share of units in urban areas. In rural parts of the Fifth District, single-family and manufactured homes account for most of the housing stock (71 and 17 percent, respectively). </a:t>
            </a:r>
          </a:p>
          <a:p>
            <a:pPr marL="285750" indent="-228600">
              <a:lnSpc>
                <a:spcPct val="90000"/>
              </a:lnSpc>
              <a:spcAft>
                <a:spcPts val="600"/>
              </a:spcAft>
              <a:buFont typeface="Arial" panose="020B0604020202020204" pitchFamily="34" charset="0"/>
              <a:buChar char="•"/>
            </a:pPr>
            <a:endParaRPr lang="en-US" sz="1200" dirty="0"/>
          </a:p>
          <a:p>
            <a:pPr marL="285750" indent="-228600">
              <a:lnSpc>
                <a:spcPct val="90000"/>
              </a:lnSpc>
              <a:spcAft>
                <a:spcPts val="600"/>
              </a:spcAft>
              <a:buFont typeface="Arial" panose="020B0604020202020204" pitchFamily="34" charset="0"/>
              <a:buChar char="•"/>
            </a:pPr>
            <a:r>
              <a:rPr lang="en-US" sz="1200" b="0" i="0" dirty="0">
                <a:effectLst/>
              </a:rPr>
              <a:t>Apartments account for only 12 percent of rural housing stock (versus 25 percent in urban areas), in part because it is more difficult to finance and construct multifamily properties in less dense communities. Because apartment units make up such a small share of rural housing, rural renters are more likely to rent a single-family or mobile home than renters in urban areas.</a:t>
            </a:r>
            <a:endParaRPr lang="en-US" sz="1200" dirty="0"/>
          </a:p>
          <a:p>
            <a:endParaRPr lang="en-US" b="0" i="0" dirty="0">
              <a:solidFill>
                <a:srgbClr val="0A0A0A"/>
              </a:solidFill>
              <a:effectLst/>
              <a:latin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7317EC3C-3818-42A5-97DC-BCB5F62FD4BD}" type="slidenum">
              <a:rPr lang="en-US" smtClean="0"/>
              <a:t>19</a:t>
            </a:fld>
            <a:endParaRPr lang="en-US"/>
          </a:p>
        </p:txBody>
      </p:sp>
    </p:spTree>
    <p:extLst>
      <p:ext uri="{BB962C8B-B14F-4D97-AF65-F5344CB8AC3E}">
        <p14:creationId xmlns:p14="http://schemas.microsoft.com/office/powerpoint/2010/main" val="24257937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8233A-02E1-7A45-09ED-661E8029F8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0A19B5-1921-21AE-E608-CFD6CA0A04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B97726-6E7F-05C7-0E2B-A6980E1A650A}"/>
              </a:ext>
            </a:extLst>
          </p:cNvPr>
          <p:cNvSpPr>
            <a:spLocks noGrp="1"/>
          </p:cNvSpPr>
          <p:nvPr>
            <p:ph type="dt" sz="half" idx="10"/>
          </p:nvPr>
        </p:nvSpPr>
        <p:spPr/>
        <p:txBody>
          <a:bodyPr/>
          <a:lstStyle/>
          <a:p>
            <a:fld id="{C459312E-4C87-4E32-B957-E539167744F3}" type="datetimeFigureOut">
              <a:rPr lang="en-US" smtClean="0"/>
              <a:t>10/18/2023</a:t>
            </a:fld>
            <a:endParaRPr lang="en-US"/>
          </a:p>
        </p:txBody>
      </p:sp>
      <p:sp>
        <p:nvSpPr>
          <p:cNvPr id="5" name="Footer Placeholder 4">
            <a:extLst>
              <a:ext uri="{FF2B5EF4-FFF2-40B4-BE49-F238E27FC236}">
                <a16:creationId xmlns:a16="http://schemas.microsoft.com/office/drawing/2014/main" id="{1C600C76-6272-2FA0-0BB2-64F619DFF8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AE9C42-4C02-4CA2-1C1F-D0356E0C967B}"/>
              </a:ext>
            </a:extLst>
          </p:cNvPr>
          <p:cNvSpPr>
            <a:spLocks noGrp="1"/>
          </p:cNvSpPr>
          <p:nvPr>
            <p:ph type="sldNum" sz="quarter" idx="12"/>
          </p:nvPr>
        </p:nvSpPr>
        <p:spPr/>
        <p:txBody>
          <a:bodyPr/>
          <a:lstStyle/>
          <a:p>
            <a:fld id="{20C97DFB-1C9E-4C2D-96F5-F4F68E4D5947}" type="slidenum">
              <a:rPr lang="en-US" smtClean="0"/>
              <a:t>‹#›</a:t>
            </a:fld>
            <a:endParaRPr lang="en-US"/>
          </a:p>
        </p:txBody>
      </p:sp>
    </p:spTree>
    <p:extLst>
      <p:ext uri="{BB962C8B-B14F-4D97-AF65-F5344CB8AC3E}">
        <p14:creationId xmlns:p14="http://schemas.microsoft.com/office/powerpoint/2010/main" val="2303362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4F552-763F-D5BE-BB73-77FB2697EDF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749D90-AB56-A4FA-B55A-C116640639A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FD5370-5AFB-4AA6-7374-2ADF24A08532}"/>
              </a:ext>
            </a:extLst>
          </p:cNvPr>
          <p:cNvSpPr>
            <a:spLocks noGrp="1"/>
          </p:cNvSpPr>
          <p:nvPr>
            <p:ph type="dt" sz="half" idx="10"/>
          </p:nvPr>
        </p:nvSpPr>
        <p:spPr/>
        <p:txBody>
          <a:bodyPr/>
          <a:lstStyle/>
          <a:p>
            <a:fld id="{C459312E-4C87-4E32-B957-E539167744F3}" type="datetimeFigureOut">
              <a:rPr lang="en-US" smtClean="0"/>
              <a:t>10/18/2023</a:t>
            </a:fld>
            <a:endParaRPr lang="en-US"/>
          </a:p>
        </p:txBody>
      </p:sp>
      <p:sp>
        <p:nvSpPr>
          <p:cNvPr id="5" name="Footer Placeholder 4">
            <a:extLst>
              <a:ext uri="{FF2B5EF4-FFF2-40B4-BE49-F238E27FC236}">
                <a16:creationId xmlns:a16="http://schemas.microsoft.com/office/drawing/2014/main" id="{198DEBD6-D09D-90FB-7ACC-0F2A719F20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2EFB58-D5A5-3792-B39E-D21D099C357F}"/>
              </a:ext>
            </a:extLst>
          </p:cNvPr>
          <p:cNvSpPr>
            <a:spLocks noGrp="1"/>
          </p:cNvSpPr>
          <p:nvPr>
            <p:ph type="sldNum" sz="quarter" idx="12"/>
          </p:nvPr>
        </p:nvSpPr>
        <p:spPr/>
        <p:txBody>
          <a:bodyPr/>
          <a:lstStyle/>
          <a:p>
            <a:fld id="{20C97DFB-1C9E-4C2D-96F5-F4F68E4D5947}" type="slidenum">
              <a:rPr lang="en-US" smtClean="0"/>
              <a:t>‹#›</a:t>
            </a:fld>
            <a:endParaRPr lang="en-US"/>
          </a:p>
        </p:txBody>
      </p:sp>
    </p:spTree>
    <p:extLst>
      <p:ext uri="{BB962C8B-B14F-4D97-AF65-F5344CB8AC3E}">
        <p14:creationId xmlns:p14="http://schemas.microsoft.com/office/powerpoint/2010/main" val="3781924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971B09-4144-2B2A-A7D8-79516AA9F3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A505B7-8C53-00F0-F229-61F63AFB8F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5BF39B-CD70-AB45-63DA-EFDF5625ACC3}"/>
              </a:ext>
            </a:extLst>
          </p:cNvPr>
          <p:cNvSpPr>
            <a:spLocks noGrp="1"/>
          </p:cNvSpPr>
          <p:nvPr>
            <p:ph type="dt" sz="half" idx="10"/>
          </p:nvPr>
        </p:nvSpPr>
        <p:spPr/>
        <p:txBody>
          <a:bodyPr/>
          <a:lstStyle/>
          <a:p>
            <a:fld id="{C459312E-4C87-4E32-B957-E539167744F3}" type="datetimeFigureOut">
              <a:rPr lang="en-US" smtClean="0"/>
              <a:t>10/18/2023</a:t>
            </a:fld>
            <a:endParaRPr lang="en-US"/>
          </a:p>
        </p:txBody>
      </p:sp>
      <p:sp>
        <p:nvSpPr>
          <p:cNvPr id="5" name="Footer Placeholder 4">
            <a:extLst>
              <a:ext uri="{FF2B5EF4-FFF2-40B4-BE49-F238E27FC236}">
                <a16:creationId xmlns:a16="http://schemas.microsoft.com/office/drawing/2014/main" id="{A9DED083-E01E-F9DD-6E58-BC8E581C19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4CC609-F5BF-DE4F-7E7B-C426A965E010}"/>
              </a:ext>
            </a:extLst>
          </p:cNvPr>
          <p:cNvSpPr>
            <a:spLocks noGrp="1"/>
          </p:cNvSpPr>
          <p:nvPr>
            <p:ph type="sldNum" sz="quarter" idx="12"/>
          </p:nvPr>
        </p:nvSpPr>
        <p:spPr/>
        <p:txBody>
          <a:bodyPr/>
          <a:lstStyle/>
          <a:p>
            <a:fld id="{20C97DFB-1C9E-4C2D-96F5-F4F68E4D5947}" type="slidenum">
              <a:rPr lang="en-US" smtClean="0"/>
              <a:t>‹#›</a:t>
            </a:fld>
            <a:endParaRPr lang="en-US"/>
          </a:p>
        </p:txBody>
      </p:sp>
    </p:spTree>
    <p:extLst>
      <p:ext uri="{BB962C8B-B14F-4D97-AF65-F5344CB8AC3E}">
        <p14:creationId xmlns:p14="http://schemas.microsoft.com/office/powerpoint/2010/main" val="41156428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ue_Table">
    <p:bg>
      <p:bgPr>
        <a:solidFill>
          <a:srgbClr val="0063A3"/>
        </a:soli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dirty="0">
              <a:solidFill>
                <a:prstClr val="white"/>
              </a:solidFill>
            </a:endParaRPr>
          </a:p>
        </p:txBody>
      </p:sp>
      <p:sp>
        <p:nvSpPr>
          <p:cNvPr id="6" name="Slide Number Placeholder 5"/>
          <p:cNvSpPr>
            <a:spLocks noGrp="1"/>
          </p:cNvSpPr>
          <p:nvPr>
            <p:ph type="sldNum" sz="quarter" idx="12"/>
          </p:nvPr>
        </p:nvSpPr>
        <p:spPr/>
        <p:txBody>
          <a:bodyPr/>
          <a:lstStyle/>
          <a:p>
            <a:fld id="{98E2D5F2-7666-4778-BB3F-F160B0BEF61E}" type="slidenum">
              <a:rPr lang="en-US" smtClean="0">
                <a:solidFill>
                  <a:prstClr val="white"/>
                </a:solidFill>
              </a:rPr>
              <a:pPr/>
              <a:t>‹#›</a:t>
            </a:fld>
            <a:endParaRPr lang="en-US" dirty="0">
              <a:solidFill>
                <a:prstClr val="white"/>
              </a:solidFill>
            </a:endParaRPr>
          </a:p>
        </p:txBody>
      </p:sp>
      <p:pic>
        <p:nvPicPr>
          <p:cNvPr id="7" name="Picture 2" descr="C:\Users\e1jlf02\AppData\Local\Temp\notesE062FE\FRB_NEW_LOGO_white.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41770" y="5821998"/>
            <a:ext cx="2220430" cy="944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49823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Swirl_Content">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b="5579"/>
          <a:stretch>
            <a:fillRect/>
          </a:stretch>
        </p:blipFill>
        <p:spPr bwMode="auto">
          <a:xfrm>
            <a:off x="0" y="837904"/>
            <a:ext cx="12192000" cy="6079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C:\Users\e1jlf02\AppData\Local\Temp\notesE062FE\FRB_NEW_LOGO_whit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394" y="5944195"/>
            <a:ext cx="2422622" cy="823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09600" y="274638"/>
            <a:ext cx="10972800" cy="944562"/>
          </a:xfrm>
          <a:prstGeom prst="rect">
            <a:avLst/>
          </a:prstGeom>
        </p:spPr>
        <p:txBody>
          <a:bodyPr lIns="99276" tIns="49638" rIns="99276" bIns="49638" anchor="ctr"/>
          <a:lstStyle>
            <a:lvl1pPr algn="l">
              <a:defRPr sz="3656">
                <a:solidFill>
                  <a:srgbClr val="002A59"/>
                </a:solidFill>
              </a:defRPr>
            </a:lvl1pPr>
          </a:lstStyle>
          <a:p>
            <a:r>
              <a:rPr lang="en-US"/>
              <a:t>Click to edit Master title style</a:t>
            </a:r>
          </a:p>
        </p:txBody>
      </p:sp>
      <p:sp>
        <p:nvSpPr>
          <p:cNvPr id="11" name="Content Placeholder 10"/>
          <p:cNvSpPr>
            <a:spLocks noGrp="1"/>
          </p:cNvSpPr>
          <p:nvPr>
            <p:ph sz="quarter" idx="13"/>
          </p:nvPr>
        </p:nvSpPr>
        <p:spPr>
          <a:xfrm>
            <a:off x="609600" y="1295400"/>
            <a:ext cx="10972800" cy="4572000"/>
          </a:xfrm>
          <a:prstGeom prst="rect">
            <a:avLst/>
          </a:prstGeom>
        </p:spPr>
        <p:txBody>
          <a:bodyPr lIns="99276" tIns="49638" rIns="99276" bIns="49638"/>
          <a:lstStyle>
            <a:lvl1pPr marL="349019" indent="-349019">
              <a:buSzPct val="80000"/>
              <a:buFont typeface="Arial" pitchFamily="34" charset="0"/>
              <a:buChar char="•"/>
              <a:defRPr sz="2813">
                <a:solidFill>
                  <a:srgbClr val="002A59"/>
                </a:solidFill>
              </a:defRPr>
            </a:lvl1pPr>
            <a:lvl2pPr marL="756207" indent="-290849">
              <a:buSzPct val="80000"/>
              <a:buFont typeface="Arial" pitchFamily="34" charset="0"/>
              <a:buChar char="•"/>
              <a:defRPr sz="2438">
                <a:solidFill>
                  <a:srgbClr val="002A59"/>
                </a:solidFill>
              </a:defRPr>
            </a:lvl2pPr>
            <a:lvl3pPr marL="1163395" indent="-232679">
              <a:buSzPct val="80000"/>
              <a:buFont typeface="Arial" pitchFamily="34" charset="0"/>
              <a:buChar char="•"/>
              <a:defRPr sz="2063">
                <a:solidFill>
                  <a:srgbClr val="002A59"/>
                </a:solidFill>
              </a:defRPr>
            </a:lvl3pPr>
            <a:lvl4pPr marL="1628753" indent="-232679">
              <a:buSzPct val="80000"/>
              <a:buFont typeface="Arial" pitchFamily="34" charset="0"/>
              <a:buChar char="•"/>
              <a:defRPr sz="1875">
                <a:solidFill>
                  <a:srgbClr val="002A59"/>
                </a:solidFill>
              </a:defRPr>
            </a:lvl4pPr>
            <a:lvl5pPr marL="2094112" indent="-232679">
              <a:buSzPct val="80000"/>
              <a:buFont typeface="Arial" pitchFamily="34" charset="0"/>
              <a:buChar char="•"/>
              <a:defRPr sz="1875">
                <a:solidFill>
                  <a:srgbClr val="002A5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4"/>
          <p:cNvSpPr>
            <a:spLocks noGrp="1"/>
          </p:cNvSpPr>
          <p:nvPr>
            <p:ph type="ftr" sz="quarter" idx="14"/>
          </p:nvPr>
        </p:nvSpPr>
        <p:spPr/>
        <p:txBody>
          <a:bodyPr/>
          <a:lstStyle>
            <a:lvl1pPr>
              <a:defRPr>
                <a:solidFill>
                  <a:srgbClr val="002A59"/>
                </a:solidFill>
              </a:defRPr>
            </a:lvl1pPr>
          </a:lstStyle>
          <a:p>
            <a:pPr>
              <a:defRPr/>
            </a:pPr>
            <a:endParaRPr lang="en-US"/>
          </a:p>
        </p:txBody>
      </p:sp>
      <p:sp>
        <p:nvSpPr>
          <p:cNvPr id="7" name="Slide Number Placeholder 5"/>
          <p:cNvSpPr>
            <a:spLocks noGrp="1"/>
          </p:cNvSpPr>
          <p:nvPr>
            <p:ph type="sldNum" sz="quarter" idx="15"/>
          </p:nvPr>
        </p:nvSpPr>
        <p:spPr/>
        <p:txBody>
          <a:bodyPr/>
          <a:lstStyle>
            <a:lvl1pPr>
              <a:defRPr>
                <a:solidFill>
                  <a:srgbClr val="002A59"/>
                </a:solidFill>
              </a:defRPr>
            </a:lvl1pPr>
          </a:lstStyle>
          <a:p>
            <a:pPr>
              <a:defRPr/>
            </a:pPr>
            <a:fld id="{501199BA-A6E0-40EB-B1B8-461F43626D35}" type="slidenum">
              <a:rPr lang="en-US"/>
              <a:pPr>
                <a:defRPr/>
              </a:pPr>
              <a:t>‹#›</a:t>
            </a:fld>
            <a:endParaRPr lang="en-US"/>
          </a:p>
        </p:txBody>
      </p:sp>
    </p:spTree>
    <p:extLst>
      <p:ext uri="{BB962C8B-B14F-4D97-AF65-F5344CB8AC3E}">
        <p14:creationId xmlns:p14="http://schemas.microsoft.com/office/powerpoint/2010/main" val="2912841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Title 1"/>
          <p:cNvSpPr>
            <a:spLocks noGrp="1"/>
          </p:cNvSpPr>
          <p:nvPr>
            <p:ph type="ctrTitle"/>
          </p:nvPr>
        </p:nvSpPr>
        <p:spPr>
          <a:xfrm>
            <a:off x="914400" y="1405372"/>
            <a:ext cx="10363200" cy="1470025"/>
          </a:xfrm>
          <a:prstGeom prst="rect">
            <a:avLst/>
          </a:prstGeom>
        </p:spPr>
        <p:txBody>
          <a:bodyPr/>
          <a:lstStyle>
            <a:lvl1pPr>
              <a:defRPr>
                <a:solidFill>
                  <a:schemeClr val="bg1"/>
                </a:solidFill>
              </a:defRPr>
            </a:lvl1pPr>
          </a:lstStyle>
          <a:p>
            <a:r>
              <a:rPr lang="en-US" dirty="0"/>
              <a:t>Title of Presentation</a:t>
            </a:r>
          </a:p>
        </p:txBody>
      </p:sp>
      <p:sp>
        <p:nvSpPr>
          <p:cNvPr id="8" name="TextBox 7"/>
          <p:cNvSpPr txBox="1"/>
          <p:nvPr userDrawn="1"/>
        </p:nvSpPr>
        <p:spPr>
          <a:xfrm>
            <a:off x="6610350" y="5069282"/>
            <a:ext cx="5324662" cy="156966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400" dirty="0">
                <a:solidFill>
                  <a:schemeClr val="bg1">
                    <a:lumMod val="50000"/>
                  </a:schemeClr>
                </a:solidFill>
              </a:rPr>
              <a:t>Erika W. Bell</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2400" dirty="0">
                <a:solidFill>
                  <a:schemeClr val="bg1">
                    <a:lumMod val="50000"/>
                  </a:schemeClr>
                </a:solidFill>
              </a:rPr>
              <a:t>Federal Reserve Bank of Richmond</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2400" dirty="0">
                <a:solidFill>
                  <a:schemeClr val="bg1">
                    <a:lumMod val="50000"/>
                  </a:schemeClr>
                </a:solidFill>
              </a:rPr>
              <a:t>October 23, 2023</a:t>
            </a:r>
          </a:p>
          <a:p>
            <a:pPr algn="r"/>
            <a:endParaRPr lang="en-US" sz="2400" dirty="0">
              <a:solidFill>
                <a:schemeClr val="bg1">
                  <a:lumMod val="50000"/>
                </a:schemeClr>
              </a:solidFill>
            </a:endParaRPr>
          </a:p>
        </p:txBody>
      </p:sp>
    </p:spTree>
    <p:extLst>
      <p:ext uri="{BB962C8B-B14F-4D97-AF65-F5344CB8AC3E}">
        <p14:creationId xmlns:p14="http://schemas.microsoft.com/office/powerpoint/2010/main" val="6509745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199217" y="2650478"/>
            <a:ext cx="9841255" cy="2007247"/>
          </a:xfrm>
          <a:prstGeom prst="rect">
            <a:avLst/>
          </a:prstGeom>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8340423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BE60F60-95DD-DA4D-A3F2-653532513664}" type="datetime1">
              <a:rPr lang="en-US" smtClean="0"/>
              <a:t>10/18/2023</a:t>
            </a:fld>
            <a:endParaRPr lang="en-US"/>
          </a:p>
        </p:txBody>
      </p:sp>
      <p:sp>
        <p:nvSpPr>
          <p:cNvPr id="5" name="Footer Placeholder 4"/>
          <p:cNvSpPr>
            <a:spLocks noGrp="1"/>
          </p:cNvSpPr>
          <p:nvPr>
            <p:ph type="ftr" sz="quarter" idx="11"/>
          </p:nvPr>
        </p:nvSpPr>
        <p:spPr/>
        <p:txBody>
          <a:bodyPr/>
          <a:lstStyle/>
          <a:p>
            <a:r>
              <a:rPr lang="en-US"/>
              <a:t>FRB PPT Quick Start</a:t>
            </a:r>
          </a:p>
        </p:txBody>
      </p:sp>
      <p:sp>
        <p:nvSpPr>
          <p:cNvPr id="6" name="Slide Number Placeholder 5"/>
          <p:cNvSpPr>
            <a:spLocks noGrp="1"/>
          </p:cNvSpPr>
          <p:nvPr>
            <p:ph type="sldNum" sz="quarter" idx="12"/>
          </p:nvPr>
        </p:nvSpPr>
        <p:spPr/>
        <p:txBody>
          <a:bodyPr/>
          <a:lstStyle/>
          <a:p>
            <a:fld id="{E2F68C08-0FAD-F248-96FA-4A2257295F98}" type="slidenum">
              <a:rPr lang="en-US" smtClean="0"/>
              <a:t>‹#›</a:t>
            </a:fld>
            <a:endParaRPr lang="en-US"/>
          </a:p>
        </p:txBody>
      </p:sp>
    </p:spTree>
    <p:extLst>
      <p:ext uri="{BB962C8B-B14F-4D97-AF65-F5344CB8AC3E}">
        <p14:creationId xmlns:p14="http://schemas.microsoft.com/office/powerpoint/2010/main" val="2646008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A3C7B-D772-779E-767A-F149BA3314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696379-0AF0-BD8F-6036-CAD37A8BF90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18AF6D-E46D-1622-5CF5-41B86A7E81C5}"/>
              </a:ext>
            </a:extLst>
          </p:cNvPr>
          <p:cNvSpPr>
            <a:spLocks noGrp="1"/>
          </p:cNvSpPr>
          <p:nvPr>
            <p:ph type="dt" sz="half" idx="10"/>
          </p:nvPr>
        </p:nvSpPr>
        <p:spPr/>
        <p:txBody>
          <a:bodyPr/>
          <a:lstStyle/>
          <a:p>
            <a:fld id="{C459312E-4C87-4E32-B957-E539167744F3}" type="datetimeFigureOut">
              <a:rPr lang="en-US" smtClean="0"/>
              <a:t>10/18/2023</a:t>
            </a:fld>
            <a:endParaRPr lang="en-US"/>
          </a:p>
        </p:txBody>
      </p:sp>
      <p:sp>
        <p:nvSpPr>
          <p:cNvPr id="5" name="Footer Placeholder 4">
            <a:extLst>
              <a:ext uri="{FF2B5EF4-FFF2-40B4-BE49-F238E27FC236}">
                <a16:creationId xmlns:a16="http://schemas.microsoft.com/office/drawing/2014/main" id="{094BB8C2-600A-CFEB-8FE1-8661018096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537B04-141F-9B30-0EBA-E9ACF888E71C}"/>
              </a:ext>
            </a:extLst>
          </p:cNvPr>
          <p:cNvSpPr>
            <a:spLocks noGrp="1"/>
          </p:cNvSpPr>
          <p:nvPr>
            <p:ph type="sldNum" sz="quarter" idx="12"/>
          </p:nvPr>
        </p:nvSpPr>
        <p:spPr/>
        <p:txBody>
          <a:bodyPr/>
          <a:lstStyle/>
          <a:p>
            <a:fld id="{20C97DFB-1C9E-4C2D-96F5-F4F68E4D5947}" type="slidenum">
              <a:rPr lang="en-US" smtClean="0"/>
              <a:t>‹#›</a:t>
            </a:fld>
            <a:endParaRPr lang="en-US"/>
          </a:p>
        </p:txBody>
      </p:sp>
    </p:spTree>
    <p:extLst>
      <p:ext uri="{BB962C8B-B14F-4D97-AF65-F5344CB8AC3E}">
        <p14:creationId xmlns:p14="http://schemas.microsoft.com/office/powerpoint/2010/main" val="1363569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AA37E-5971-D31E-0CF5-96550661F1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D3736A-1E94-A2D0-C0B5-4B3AD978DF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F4FEFFA-70D3-3E5B-5CCF-C0B436752CF5}"/>
              </a:ext>
            </a:extLst>
          </p:cNvPr>
          <p:cNvSpPr>
            <a:spLocks noGrp="1"/>
          </p:cNvSpPr>
          <p:nvPr>
            <p:ph type="dt" sz="half" idx="10"/>
          </p:nvPr>
        </p:nvSpPr>
        <p:spPr/>
        <p:txBody>
          <a:bodyPr/>
          <a:lstStyle/>
          <a:p>
            <a:fld id="{C459312E-4C87-4E32-B957-E539167744F3}" type="datetimeFigureOut">
              <a:rPr lang="en-US" smtClean="0"/>
              <a:t>10/18/2023</a:t>
            </a:fld>
            <a:endParaRPr lang="en-US"/>
          </a:p>
        </p:txBody>
      </p:sp>
      <p:sp>
        <p:nvSpPr>
          <p:cNvPr id="5" name="Footer Placeholder 4">
            <a:extLst>
              <a:ext uri="{FF2B5EF4-FFF2-40B4-BE49-F238E27FC236}">
                <a16:creationId xmlns:a16="http://schemas.microsoft.com/office/drawing/2014/main" id="{D2D29246-F425-0754-4CC0-7EDAD73C2D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900712-BB54-8836-D16F-825CF420C70A}"/>
              </a:ext>
            </a:extLst>
          </p:cNvPr>
          <p:cNvSpPr>
            <a:spLocks noGrp="1"/>
          </p:cNvSpPr>
          <p:nvPr>
            <p:ph type="sldNum" sz="quarter" idx="12"/>
          </p:nvPr>
        </p:nvSpPr>
        <p:spPr/>
        <p:txBody>
          <a:bodyPr/>
          <a:lstStyle/>
          <a:p>
            <a:fld id="{20C97DFB-1C9E-4C2D-96F5-F4F68E4D5947}" type="slidenum">
              <a:rPr lang="en-US" smtClean="0"/>
              <a:t>‹#›</a:t>
            </a:fld>
            <a:endParaRPr lang="en-US"/>
          </a:p>
        </p:txBody>
      </p:sp>
    </p:spTree>
    <p:extLst>
      <p:ext uri="{BB962C8B-B14F-4D97-AF65-F5344CB8AC3E}">
        <p14:creationId xmlns:p14="http://schemas.microsoft.com/office/powerpoint/2010/main" val="2271669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A0E2A-30A8-03B9-9BC0-1A5E0F24B2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932A4A-D463-F63B-6C3E-7DCBB27ECC2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D356703-7DB8-A222-44BD-B0CA2DFCA9B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24A4AE-D350-DBFA-2EFC-EDE1B985B3E1}"/>
              </a:ext>
            </a:extLst>
          </p:cNvPr>
          <p:cNvSpPr>
            <a:spLocks noGrp="1"/>
          </p:cNvSpPr>
          <p:nvPr>
            <p:ph type="dt" sz="half" idx="10"/>
          </p:nvPr>
        </p:nvSpPr>
        <p:spPr/>
        <p:txBody>
          <a:bodyPr/>
          <a:lstStyle/>
          <a:p>
            <a:fld id="{C459312E-4C87-4E32-B957-E539167744F3}" type="datetimeFigureOut">
              <a:rPr lang="en-US" smtClean="0"/>
              <a:t>10/18/2023</a:t>
            </a:fld>
            <a:endParaRPr lang="en-US"/>
          </a:p>
        </p:txBody>
      </p:sp>
      <p:sp>
        <p:nvSpPr>
          <p:cNvPr id="6" name="Footer Placeholder 5">
            <a:extLst>
              <a:ext uri="{FF2B5EF4-FFF2-40B4-BE49-F238E27FC236}">
                <a16:creationId xmlns:a16="http://schemas.microsoft.com/office/drawing/2014/main" id="{63CAA0A6-C55D-A5D7-5F5E-8EA7A8867F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87EA5D-7E50-E4B4-67D0-80BBDBAAEF70}"/>
              </a:ext>
            </a:extLst>
          </p:cNvPr>
          <p:cNvSpPr>
            <a:spLocks noGrp="1"/>
          </p:cNvSpPr>
          <p:nvPr>
            <p:ph type="sldNum" sz="quarter" idx="12"/>
          </p:nvPr>
        </p:nvSpPr>
        <p:spPr/>
        <p:txBody>
          <a:bodyPr/>
          <a:lstStyle/>
          <a:p>
            <a:fld id="{20C97DFB-1C9E-4C2D-96F5-F4F68E4D5947}" type="slidenum">
              <a:rPr lang="en-US" smtClean="0"/>
              <a:t>‹#›</a:t>
            </a:fld>
            <a:endParaRPr lang="en-US"/>
          </a:p>
        </p:txBody>
      </p:sp>
    </p:spTree>
    <p:extLst>
      <p:ext uri="{BB962C8B-B14F-4D97-AF65-F5344CB8AC3E}">
        <p14:creationId xmlns:p14="http://schemas.microsoft.com/office/powerpoint/2010/main" val="12898183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A580B-7375-DFE4-EF98-36614404D3A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C4017FA-E296-F1FE-4714-DD63847A65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C242CC-4F34-15AB-CCD3-46C1B683586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938404-5702-553C-5DC2-B276BA845B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2E316AA-0281-FE87-9060-7A2314CC27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5E4DDAE-68F9-CE4E-2FB0-AF17540335BF}"/>
              </a:ext>
            </a:extLst>
          </p:cNvPr>
          <p:cNvSpPr>
            <a:spLocks noGrp="1"/>
          </p:cNvSpPr>
          <p:nvPr>
            <p:ph type="dt" sz="half" idx="10"/>
          </p:nvPr>
        </p:nvSpPr>
        <p:spPr/>
        <p:txBody>
          <a:bodyPr/>
          <a:lstStyle/>
          <a:p>
            <a:fld id="{C459312E-4C87-4E32-B957-E539167744F3}" type="datetimeFigureOut">
              <a:rPr lang="en-US" smtClean="0"/>
              <a:t>10/18/2023</a:t>
            </a:fld>
            <a:endParaRPr lang="en-US"/>
          </a:p>
        </p:txBody>
      </p:sp>
      <p:sp>
        <p:nvSpPr>
          <p:cNvPr id="8" name="Footer Placeholder 7">
            <a:extLst>
              <a:ext uri="{FF2B5EF4-FFF2-40B4-BE49-F238E27FC236}">
                <a16:creationId xmlns:a16="http://schemas.microsoft.com/office/drawing/2014/main" id="{DA9081D2-FC1F-FFDA-7739-BD004F6052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5B223F7-B5B6-9022-5F4F-F22FD4EAEF39}"/>
              </a:ext>
            </a:extLst>
          </p:cNvPr>
          <p:cNvSpPr>
            <a:spLocks noGrp="1"/>
          </p:cNvSpPr>
          <p:nvPr>
            <p:ph type="sldNum" sz="quarter" idx="12"/>
          </p:nvPr>
        </p:nvSpPr>
        <p:spPr/>
        <p:txBody>
          <a:bodyPr/>
          <a:lstStyle/>
          <a:p>
            <a:fld id="{20C97DFB-1C9E-4C2D-96F5-F4F68E4D5947}" type="slidenum">
              <a:rPr lang="en-US" smtClean="0"/>
              <a:t>‹#›</a:t>
            </a:fld>
            <a:endParaRPr lang="en-US"/>
          </a:p>
        </p:txBody>
      </p:sp>
    </p:spTree>
    <p:extLst>
      <p:ext uri="{BB962C8B-B14F-4D97-AF65-F5344CB8AC3E}">
        <p14:creationId xmlns:p14="http://schemas.microsoft.com/office/powerpoint/2010/main" val="256900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2339C-CCD3-D253-E295-BDE95A82DE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710A6B-320E-F6E8-3FA0-6360C9D01396}"/>
              </a:ext>
            </a:extLst>
          </p:cNvPr>
          <p:cNvSpPr>
            <a:spLocks noGrp="1"/>
          </p:cNvSpPr>
          <p:nvPr>
            <p:ph type="dt" sz="half" idx="10"/>
          </p:nvPr>
        </p:nvSpPr>
        <p:spPr/>
        <p:txBody>
          <a:bodyPr/>
          <a:lstStyle/>
          <a:p>
            <a:fld id="{C459312E-4C87-4E32-B957-E539167744F3}" type="datetimeFigureOut">
              <a:rPr lang="en-US" smtClean="0"/>
              <a:t>10/18/2023</a:t>
            </a:fld>
            <a:endParaRPr lang="en-US"/>
          </a:p>
        </p:txBody>
      </p:sp>
      <p:sp>
        <p:nvSpPr>
          <p:cNvPr id="4" name="Footer Placeholder 3">
            <a:extLst>
              <a:ext uri="{FF2B5EF4-FFF2-40B4-BE49-F238E27FC236}">
                <a16:creationId xmlns:a16="http://schemas.microsoft.com/office/drawing/2014/main" id="{17F90DBC-046F-BC5A-C091-89C6C8D44FD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33DB95-A085-A400-744E-44682FC26329}"/>
              </a:ext>
            </a:extLst>
          </p:cNvPr>
          <p:cNvSpPr>
            <a:spLocks noGrp="1"/>
          </p:cNvSpPr>
          <p:nvPr>
            <p:ph type="sldNum" sz="quarter" idx="12"/>
          </p:nvPr>
        </p:nvSpPr>
        <p:spPr/>
        <p:txBody>
          <a:bodyPr/>
          <a:lstStyle/>
          <a:p>
            <a:fld id="{20C97DFB-1C9E-4C2D-96F5-F4F68E4D5947}" type="slidenum">
              <a:rPr lang="en-US" smtClean="0"/>
              <a:t>‹#›</a:t>
            </a:fld>
            <a:endParaRPr lang="en-US"/>
          </a:p>
        </p:txBody>
      </p:sp>
    </p:spTree>
    <p:extLst>
      <p:ext uri="{BB962C8B-B14F-4D97-AF65-F5344CB8AC3E}">
        <p14:creationId xmlns:p14="http://schemas.microsoft.com/office/powerpoint/2010/main" val="899468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89B641-7A85-0EC6-8A5F-CE911F07B742}"/>
              </a:ext>
            </a:extLst>
          </p:cNvPr>
          <p:cNvSpPr>
            <a:spLocks noGrp="1"/>
          </p:cNvSpPr>
          <p:nvPr>
            <p:ph type="dt" sz="half" idx="10"/>
          </p:nvPr>
        </p:nvSpPr>
        <p:spPr/>
        <p:txBody>
          <a:bodyPr/>
          <a:lstStyle/>
          <a:p>
            <a:fld id="{C459312E-4C87-4E32-B957-E539167744F3}" type="datetimeFigureOut">
              <a:rPr lang="en-US" smtClean="0"/>
              <a:t>10/18/2023</a:t>
            </a:fld>
            <a:endParaRPr lang="en-US"/>
          </a:p>
        </p:txBody>
      </p:sp>
      <p:sp>
        <p:nvSpPr>
          <p:cNvPr id="3" name="Footer Placeholder 2">
            <a:extLst>
              <a:ext uri="{FF2B5EF4-FFF2-40B4-BE49-F238E27FC236}">
                <a16:creationId xmlns:a16="http://schemas.microsoft.com/office/drawing/2014/main" id="{FF3E946A-0704-932A-EEC2-5D2F3640AC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0CF7C0C-385E-49B8-140A-4DA65E1FECF2}"/>
              </a:ext>
            </a:extLst>
          </p:cNvPr>
          <p:cNvSpPr>
            <a:spLocks noGrp="1"/>
          </p:cNvSpPr>
          <p:nvPr>
            <p:ph type="sldNum" sz="quarter" idx="12"/>
          </p:nvPr>
        </p:nvSpPr>
        <p:spPr/>
        <p:txBody>
          <a:bodyPr/>
          <a:lstStyle/>
          <a:p>
            <a:fld id="{20C97DFB-1C9E-4C2D-96F5-F4F68E4D5947}" type="slidenum">
              <a:rPr lang="en-US" smtClean="0"/>
              <a:t>‹#›</a:t>
            </a:fld>
            <a:endParaRPr lang="en-US"/>
          </a:p>
        </p:txBody>
      </p:sp>
    </p:spTree>
    <p:extLst>
      <p:ext uri="{BB962C8B-B14F-4D97-AF65-F5344CB8AC3E}">
        <p14:creationId xmlns:p14="http://schemas.microsoft.com/office/powerpoint/2010/main" val="34397839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114B7-C6D5-C45A-3016-6937DCF37C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D8BEBE-10AB-2CAD-FD2C-59211CA28B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944989-FE1A-5046-43A5-DB5A1C6278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D6D4D9-0E4C-F3FA-2EEE-0C0038CD7ECE}"/>
              </a:ext>
            </a:extLst>
          </p:cNvPr>
          <p:cNvSpPr>
            <a:spLocks noGrp="1"/>
          </p:cNvSpPr>
          <p:nvPr>
            <p:ph type="dt" sz="half" idx="10"/>
          </p:nvPr>
        </p:nvSpPr>
        <p:spPr/>
        <p:txBody>
          <a:bodyPr/>
          <a:lstStyle/>
          <a:p>
            <a:fld id="{C459312E-4C87-4E32-B957-E539167744F3}" type="datetimeFigureOut">
              <a:rPr lang="en-US" smtClean="0"/>
              <a:t>10/18/2023</a:t>
            </a:fld>
            <a:endParaRPr lang="en-US"/>
          </a:p>
        </p:txBody>
      </p:sp>
      <p:sp>
        <p:nvSpPr>
          <p:cNvPr id="6" name="Footer Placeholder 5">
            <a:extLst>
              <a:ext uri="{FF2B5EF4-FFF2-40B4-BE49-F238E27FC236}">
                <a16:creationId xmlns:a16="http://schemas.microsoft.com/office/drawing/2014/main" id="{6C4BC7C9-54CB-5C0D-64DE-03188A1CA1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69E7F4-622B-A6C4-1D9F-C9BEA7C95F6C}"/>
              </a:ext>
            </a:extLst>
          </p:cNvPr>
          <p:cNvSpPr>
            <a:spLocks noGrp="1"/>
          </p:cNvSpPr>
          <p:nvPr>
            <p:ph type="sldNum" sz="quarter" idx="12"/>
          </p:nvPr>
        </p:nvSpPr>
        <p:spPr/>
        <p:txBody>
          <a:bodyPr/>
          <a:lstStyle/>
          <a:p>
            <a:fld id="{20C97DFB-1C9E-4C2D-96F5-F4F68E4D5947}" type="slidenum">
              <a:rPr lang="en-US" smtClean="0"/>
              <a:t>‹#›</a:t>
            </a:fld>
            <a:endParaRPr lang="en-US"/>
          </a:p>
        </p:txBody>
      </p:sp>
    </p:spTree>
    <p:extLst>
      <p:ext uri="{BB962C8B-B14F-4D97-AF65-F5344CB8AC3E}">
        <p14:creationId xmlns:p14="http://schemas.microsoft.com/office/powerpoint/2010/main" val="3666456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63B8D-6CFB-CF4D-1B9D-2344017B88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CA8B6A-FF64-4703-236C-E854688AC0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3B99BCC-AC5A-4D71-9C7E-24CD943F09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A86FBE-8237-9F94-77E1-F9E7BFFFAA20}"/>
              </a:ext>
            </a:extLst>
          </p:cNvPr>
          <p:cNvSpPr>
            <a:spLocks noGrp="1"/>
          </p:cNvSpPr>
          <p:nvPr>
            <p:ph type="dt" sz="half" idx="10"/>
          </p:nvPr>
        </p:nvSpPr>
        <p:spPr/>
        <p:txBody>
          <a:bodyPr/>
          <a:lstStyle/>
          <a:p>
            <a:fld id="{C459312E-4C87-4E32-B957-E539167744F3}" type="datetimeFigureOut">
              <a:rPr lang="en-US" smtClean="0"/>
              <a:t>10/18/2023</a:t>
            </a:fld>
            <a:endParaRPr lang="en-US"/>
          </a:p>
        </p:txBody>
      </p:sp>
      <p:sp>
        <p:nvSpPr>
          <p:cNvPr id="6" name="Footer Placeholder 5">
            <a:extLst>
              <a:ext uri="{FF2B5EF4-FFF2-40B4-BE49-F238E27FC236}">
                <a16:creationId xmlns:a16="http://schemas.microsoft.com/office/drawing/2014/main" id="{8BA44685-FFC8-1910-7BEC-348A9E6E24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C57031-E4AD-E820-7905-AF106E8F2377}"/>
              </a:ext>
            </a:extLst>
          </p:cNvPr>
          <p:cNvSpPr>
            <a:spLocks noGrp="1"/>
          </p:cNvSpPr>
          <p:nvPr>
            <p:ph type="sldNum" sz="quarter" idx="12"/>
          </p:nvPr>
        </p:nvSpPr>
        <p:spPr/>
        <p:txBody>
          <a:bodyPr/>
          <a:lstStyle/>
          <a:p>
            <a:fld id="{20C97DFB-1C9E-4C2D-96F5-F4F68E4D5947}" type="slidenum">
              <a:rPr lang="en-US" smtClean="0"/>
              <a:t>‹#›</a:t>
            </a:fld>
            <a:endParaRPr lang="en-US"/>
          </a:p>
        </p:txBody>
      </p:sp>
    </p:spTree>
    <p:extLst>
      <p:ext uri="{BB962C8B-B14F-4D97-AF65-F5344CB8AC3E}">
        <p14:creationId xmlns:p14="http://schemas.microsoft.com/office/powerpoint/2010/main" val="2913323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8.tiff"/><Relationship Id="rId3" Type="http://schemas.openxmlformats.org/officeDocument/2006/relationships/image" Target="../media/image3.jpg"/><Relationship Id="rId7" Type="http://schemas.openxmlformats.org/officeDocument/2006/relationships/image" Target="../media/image7.jpeg"/><Relationship Id="rId2"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image" Target="../media/image6.jpeg"/><Relationship Id="rId5" Type="http://schemas.openxmlformats.org/officeDocument/2006/relationships/image" Target="../media/image5.jpg"/><Relationship Id="rId4" Type="http://schemas.openxmlformats.org/officeDocument/2006/relationships/image" Target="../media/image4.jp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3.xml"/><Relationship Id="rId1" Type="http://schemas.openxmlformats.org/officeDocument/2006/relationships/slideLayout" Target="../slideLayouts/slideLayout15.xml"/><Relationship Id="rId4" Type="http://schemas.openxmlformats.org/officeDocument/2006/relationships/image" Target="../media/image8.tiff"/></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A1457E-72FE-0ACD-EAC9-B58685CD17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CEC5B2-B5D6-FC40-8BD5-051FDF4409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B93926-78FE-54CF-0AF1-84114904B0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59312E-4C87-4E32-B957-E539167744F3}" type="datetimeFigureOut">
              <a:rPr lang="en-US" smtClean="0"/>
              <a:t>10/18/2023</a:t>
            </a:fld>
            <a:endParaRPr lang="en-US"/>
          </a:p>
        </p:txBody>
      </p:sp>
      <p:sp>
        <p:nvSpPr>
          <p:cNvPr id="5" name="Footer Placeholder 4">
            <a:extLst>
              <a:ext uri="{FF2B5EF4-FFF2-40B4-BE49-F238E27FC236}">
                <a16:creationId xmlns:a16="http://schemas.microsoft.com/office/drawing/2014/main" id="{E685868B-74B5-3CC6-C234-3B71C4287C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FB2524E-95A4-BC4F-FD46-6E5EC3A79A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C97DFB-1C9E-4C2D-96F5-F4F68E4D5947}" type="slidenum">
              <a:rPr lang="en-US" smtClean="0"/>
              <a:t>‹#›</a:t>
            </a:fld>
            <a:endParaRPr lang="en-US"/>
          </a:p>
        </p:txBody>
      </p:sp>
    </p:spTree>
    <p:extLst>
      <p:ext uri="{BB962C8B-B14F-4D97-AF65-F5344CB8AC3E}">
        <p14:creationId xmlns:p14="http://schemas.microsoft.com/office/powerpoint/2010/main" val="12469342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4" r:id="rId12"/>
    <p:sldLayoutId id="214748366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3">
            <a:extLst>
              <a:ext uri="{28A0092B-C50C-407E-A947-70E740481C1C}">
                <a14:useLocalDpi xmlns:a14="http://schemas.microsoft.com/office/drawing/2010/main" val="0"/>
              </a:ext>
            </a:extLst>
          </a:blip>
          <a:srcRect t="43353" r="11404" b="29122"/>
          <a:stretch/>
        </p:blipFill>
        <p:spPr>
          <a:xfrm>
            <a:off x="9" y="-224975"/>
            <a:ext cx="6148760" cy="1489995"/>
          </a:xfrm>
          <a:prstGeom prst="rect">
            <a:avLst/>
          </a:prstGeom>
        </p:spPr>
      </p:pic>
      <p:sp>
        <p:nvSpPr>
          <p:cNvPr id="8" name="Rectangle 7"/>
          <p:cNvSpPr/>
          <p:nvPr userDrawn="1"/>
        </p:nvSpPr>
        <p:spPr>
          <a:xfrm>
            <a:off x="0" y="1265021"/>
            <a:ext cx="12192000" cy="1351257"/>
          </a:xfrm>
          <a:prstGeom prst="rect">
            <a:avLst/>
          </a:prstGeom>
          <a:solidFill>
            <a:srgbClr val="0463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p:cNvSpPr/>
          <p:nvPr userDrawn="1"/>
        </p:nvSpPr>
        <p:spPr>
          <a:xfrm>
            <a:off x="6148770" y="2616279"/>
            <a:ext cx="3198439" cy="1125568"/>
          </a:xfrm>
          <a:prstGeom prst="rect">
            <a:avLst/>
          </a:prstGeom>
          <a:solidFill>
            <a:srgbClr val="94C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0" name="Picture 9"/>
          <p:cNvPicPr>
            <a:picLocks noChangeAspect="1"/>
          </p:cNvPicPr>
          <p:nvPr userDrawn="1"/>
        </p:nvPicPr>
        <p:blipFill rotWithShape="1">
          <a:blip r:embed="rId4">
            <a:extLst>
              <a:ext uri="{28A0092B-C50C-407E-A947-70E740481C1C}">
                <a14:useLocalDpi xmlns:a14="http://schemas.microsoft.com/office/drawing/2010/main" val="0"/>
              </a:ext>
            </a:extLst>
          </a:blip>
          <a:srcRect l="862" t="25391" r="-1" b="22693"/>
          <a:stretch/>
        </p:blipFill>
        <p:spPr>
          <a:xfrm>
            <a:off x="6148770" y="3741847"/>
            <a:ext cx="3198439" cy="1116599"/>
          </a:xfrm>
          <a:prstGeom prst="rect">
            <a:avLst/>
          </a:prstGeom>
        </p:spPr>
      </p:pic>
      <p:sp>
        <p:nvSpPr>
          <p:cNvPr id="11" name="Rectangle 10"/>
          <p:cNvSpPr/>
          <p:nvPr userDrawn="1"/>
        </p:nvSpPr>
        <p:spPr>
          <a:xfrm>
            <a:off x="-1" y="2616279"/>
            <a:ext cx="3608761" cy="1125568"/>
          </a:xfrm>
          <a:prstGeom prst="rect">
            <a:avLst/>
          </a:prstGeom>
          <a:solidFill>
            <a:srgbClr val="002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2" name="Picture 11"/>
          <p:cNvPicPr>
            <a:picLocks noChangeAspect="1"/>
          </p:cNvPicPr>
          <p:nvPr userDrawn="1"/>
        </p:nvPicPr>
        <p:blipFill rotWithShape="1">
          <a:blip r:embed="rId5">
            <a:extLst>
              <a:ext uri="{28A0092B-C50C-407E-A947-70E740481C1C}">
                <a14:useLocalDpi xmlns:a14="http://schemas.microsoft.com/office/drawing/2010/main" val="0"/>
              </a:ext>
            </a:extLst>
          </a:blip>
          <a:srcRect l="853" t="27709" r="1424" b="42189"/>
          <a:stretch/>
        </p:blipFill>
        <p:spPr>
          <a:xfrm>
            <a:off x="6148760" y="-224972"/>
            <a:ext cx="6043241" cy="1489992"/>
          </a:xfrm>
          <a:prstGeom prst="rect">
            <a:avLst/>
          </a:prstGeom>
        </p:spPr>
      </p:pic>
      <p:sp>
        <p:nvSpPr>
          <p:cNvPr id="13" name="Rectangle 12"/>
          <p:cNvSpPr/>
          <p:nvPr userDrawn="1"/>
        </p:nvSpPr>
        <p:spPr>
          <a:xfrm>
            <a:off x="9347200" y="3741846"/>
            <a:ext cx="2844800" cy="1116599"/>
          </a:xfrm>
          <a:prstGeom prst="rect">
            <a:avLst/>
          </a:prstGeom>
          <a:solidFill>
            <a:srgbClr val="D8DC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4" name="Picture 13"/>
          <p:cNvPicPr>
            <a:picLocks noChangeAspect="1"/>
          </p:cNvPicPr>
          <p:nvPr userDrawn="1"/>
        </p:nvPicPr>
        <p:blipFill rotWithShape="1">
          <a:blip r:embed="rId6" cstate="print">
            <a:extLst>
              <a:ext uri="{28A0092B-C50C-407E-A947-70E740481C1C}">
                <a14:useLocalDpi xmlns:a14="http://schemas.microsoft.com/office/drawing/2010/main" val="0"/>
              </a:ext>
            </a:extLst>
          </a:blip>
          <a:srcRect l="2249" t="30100" r="1" b="17591"/>
          <a:stretch/>
        </p:blipFill>
        <p:spPr>
          <a:xfrm>
            <a:off x="9347200" y="2616281"/>
            <a:ext cx="2844800" cy="1125567"/>
          </a:xfrm>
          <a:prstGeom prst="rect">
            <a:avLst/>
          </a:prstGeom>
        </p:spPr>
      </p:pic>
      <p:pic>
        <p:nvPicPr>
          <p:cNvPr id="15" name="Picture 14"/>
          <p:cNvPicPr>
            <a:picLocks noChangeAspect="1"/>
          </p:cNvPicPr>
          <p:nvPr userDrawn="1"/>
        </p:nvPicPr>
        <p:blipFill rotWithShape="1">
          <a:blip r:embed="rId7" cstate="print">
            <a:extLst>
              <a:ext uri="{28A0092B-C50C-407E-A947-70E740481C1C}">
                <a14:useLocalDpi xmlns:a14="http://schemas.microsoft.com/office/drawing/2010/main" val="0"/>
              </a:ext>
            </a:extLst>
          </a:blip>
          <a:srcRect l="6737" t="24802" r="3077" b="18548"/>
          <a:stretch/>
        </p:blipFill>
        <p:spPr>
          <a:xfrm>
            <a:off x="3608767" y="2616278"/>
            <a:ext cx="2539999" cy="1125569"/>
          </a:xfrm>
          <a:prstGeom prst="rect">
            <a:avLst/>
          </a:prstGeom>
        </p:spPr>
      </p:pic>
      <p:pic>
        <p:nvPicPr>
          <p:cNvPr id="16" name="Picture 15"/>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47060" y="5261935"/>
            <a:ext cx="2438400" cy="1134832"/>
          </a:xfrm>
          <a:prstGeom prst="rect">
            <a:avLst/>
          </a:prstGeom>
        </p:spPr>
      </p:pic>
    </p:spTree>
    <p:extLst>
      <p:ext uri="{BB962C8B-B14F-4D97-AF65-F5344CB8AC3E}">
        <p14:creationId xmlns:p14="http://schemas.microsoft.com/office/powerpoint/2010/main" val="3516683074"/>
      </p:ext>
    </p:extLst>
  </p:cSld>
  <p:clrMap bg1="lt1" tx1="dk1" bg2="lt2" tx2="dk2" accent1="accent1" accent2="accent2" accent3="accent3" accent4="accent4" accent5="accent5" accent6="accent6" hlink="hlink" folHlink="folHlink"/>
  <p:sldLayoutIdLst>
    <p:sldLayoutId id="2147483661" r:id="rId1"/>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4267200" y="378444"/>
            <a:ext cx="7721600" cy="1932459"/>
          </a:xfrm>
          <a:prstGeom prst="rect">
            <a:avLst/>
          </a:prstGeom>
          <a:solidFill>
            <a:srgbClr val="D8DC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Rectangle 7"/>
          <p:cNvSpPr/>
          <p:nvPr userDrawn="1"/>
        </p:nvSpPr>
        <p:spPr>
          <a:xfrm>
            <a:off x="203200" y="2376645"/>
            <a:ext cx="9855200" cy="1637551"/>
          </a:xfrm>
          <a:prstGeom prst="rect">
            <a:avLst/>
          </a:prstGeom>
          <a:solidFill>
            <a:srgbClr val="002A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p:cNvSpPr/>
          <p:nvPr userDrawn="1"/>
        </p:nvSpPr>
        <p:spPr>
          <a:xfrm>
            <a:off x="10130115" y="2376646"/>
            <a:ext cx="1858684" cy="1637549"/>
          </a:xfrm>
          <a:prstGeom prst="rect">
            <a:avLst/>
          </a:prstGeom>
          <a:solidFill>
            <a:srgbClr val="FCB5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p:cNvSpPr/>
          <p:nvPr userDrawn="1"/>
        </p:nvSpPr>
        <p:spPr>
          <a:xfrm>
            <a:off x="203202" y="4068979"/>
            <a:ext cx="11785597" cy="881531"/>
          </a:xfrm>
          <a:prstGeom prst="rect">
            <a:avLst/>
          </a:prstGeom>
          <a:solidFill>
            <a:srgbClr val="94C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1" name="Picture 10"/>
          <p:cNvPicPr>
            <a:picLocks noChangeAspect="1"/>
          </p:cNvPicPr>
          <p:nvPr userDrawn="1"/>
        </p:nvPicPr>
        <p:blipFill rotWithShape="1">
          <a:blip r:embed="rId3" cstate="print">
            <a:extLst>
              <a:ext uri="{28A0092B-C50C-407E-A947-70E740481C1C}">
                <a14:useLocalDpi xmlns:a14="http://schemas.microsoft.com/office/drawing/2010/main" val="0"/>
              </a:ext>
            </a:extLst>
          </a:blip>
          <a:srcRect b="30962"/>
          <a:stretch/>
        </p:blipFill>
        <p:spPr>
          <a:xfrm>
            <a:off x="215900" y="378444"/>
            <a:ext cx="3974185" cy="1932459"/>
          </a:xfrm>
          <a:prstGeom prst="rect">
            <a:avLst/>
          </a:prstGeom>
        </p:spPr>
      </p:pic>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7060" y="5301780"/>
            <a:ext cx="2438400" cy="1134832"/>
          </a:xfrm>
          <a:prstGeom prst="rect">
            <a:avLst/>
          </a:prstGeom>
        </p:spPr>
      </p:pic>
    </p:spTree>
    <p:extLst>
      <p:ext uri="{BB962C8B-B14F-4D97-AF65-F5344CB8AC3E}">
        <p14:creationId xmlns:p14="http://schemas.microsoft.com/office/powerpoint/2010/main" val="3483849368"/>
      </p:ext>
    </p:extLst>
  </p:cSld>
  <p:clrMap bg1="lt1" tx1="dk1" bg2="lt2" tx2="dk2" accent1="accent1" accent2="accent2" accent3="accent3" accent4="accent4" accent5="accent5" accent6="accent6" hlink="hlink" folHlink="folHlink"/>
  <p:sldLayoutIdLst>
    <p:sldLayoutId id="2147483663" r:id="rId1"/>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E3B08B-DC9E-5A4D-956B-580F773717C6}" type="datetime1">
              <a:rPr lang="en-US" smtClean="0"/>
              <a:t>10/18/2023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FRB PPT Quick Start</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F68C08-0FAD-F248-96FA-4A2257295F98}" type="slidenum">
              <a:rPr lang="en-US" smtClean="0"/>
              <a:t>‹#›</a:t>
            </a:fld>
            <a:endParaRPr lang="en-US"/>
          </a:p>
        </p:txBody>
      </p:sp>
    </p:spTree>
    <p:extLst>
      <p:ext uri="{BB962C8B-B14F-4D97-AF65-F5344CB8AC3E}">
        <p14:creationId xmlns:p14="http://schemas.microsoft.com/office/powerpoint/2010/main" val="3283858362"/>
      </p:ext>
    </p:extLst>
  </p:cSld>
  <p:clrMap bg1="lt1" tx1="dk1" bg2="lt2" tx2="dk2" accent1="accent1" accent2="accent2" accent3="accent3" accent4="accent4" accent5="accent5" accent6="accent6" hlink="hlink" folHlink="folHlink"/>
  <p:sldLayoutIdLst>
    <p:sldLayoutId id="2147483666" r:id="rId1"/>
  </p:sldLayoutIdLst>
  <p:hf hdr="0" dt="0"/>
  <p:txStyles>
    <p:titleStyle>
      <a:lvl1pPr algn="l" defTabSz="457200" rtl="0" eaLnBrk="1" latinLnBrk="0" hangingPunct="1">
        <a:spcBef>
          <a:spcPct val="0"/>
        </a:spcBef>
        <a:buNone/>
        <a:defRPr sz="4400" kern="1200">
          <a:solidFill>
            <a:srgbClr val="0063A3"/>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mailto:Jason.kosakow@rich.frb.org" TargetMode="External"/><Relationship Id="rId2" Type="http://schemas.openxmlformats.org/officeDocument/2006/relationships/image" Target="../media/image30.jp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hyperlink" Target="https://fedcommunities.org/four-decades-how-why-cra-keeps-evolving/" TargetMode="External"/><Relationship Id="rId2" Type="http://schemas.openxmlformats.org/officeDocument/2006/relationships/hyperlink" Target="https://public-inspection.federalregister.gov/2023-22992.pdf" TargetMode="External"/><Relationship Id="rId1" Type="http://schemas.openxmlformats.org/officeDocument/2006/relationships/slideLayout" Target="../slideLayouts/slideLayout7.xml"/><Relationship Id="rId4" Type="http://schemas.openxmlformats.org/officeDocument/2006/relationships/hyperlink" Target="https://www.richmondfed.org/publications/research/econ_focus/2022/q1_district_digest"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0E8A5-CB78-C8D0-9BF2-A12D8E29ABE8}"/>
              </a:ext>
            </a:extLst>
          </p:cNvPr>
          <p:cNvSpPr>
            <a:spLocks noGrp="1"/>
          </p:cNvSpPr>
          <p:nvPr>
            <p:ph type="ctrTitle"/>
          </p:nvPr>
        </p:nvSpPr>
        <p:spPr>
          <a:xfrm>
            <a:off x="914400" y="1456598"/>
            <a:ext cx="10363200" cy="1470025"/>
          </a:xfrm>
        </p:spPr>
        <p:txBody>
          <a:bodyPr/>
          <a:lstStyle/>
          <a:p>
            <a:r>
              <a:rPr lang="en-US" sz="4800" dirty="0">
                <a:latin typeface="Open Sans" panose="020B0606030504020204" pitchFamily="34" charset="0"/>
                <a:ea typeface="Open Sans" panose="020B0606030504020204" pitchFamily="34" charset="0"/>
                <a:cs typeface="Open Sans" panose="020B0606030504020204" pitchFamily="34" charset="0"/>
              </a:rPr>
              <a:t>CRA: Its History and Modernization</a:t>
            </a:r>
          </a:p>
        </p:txBody>
      </p:sp>
    </p:spTree>
    <p:extLst>
      <p:ext uri="{BB962C8B-B14F-4D97-AF65-F5344CB8AC3E}">
        <p14:creationId xmlns:p14="http://schemas.microsoft.com/office/powerpoint/2010/main" val="26330857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95AD07-8487-12E4-8CC3-5CC8E8212C0E}"/>
              </a:ext>
            </a:extLst>
          </p:cNvPr>
          <p:cNvPicPr>
            <a:picLocks noChangeAspect="1"/>
          </p:cNvPicPr>
          <p:nvPr/>
        </p:nvPicPr>
        <p:blipFill>
          <a:blip r:embed="rId2"/>
          <a:stretch>
            <a:fillRect/>
          </a:stretch>
        </p:blipFill>
        <p:spPr>
          <a:xfrm>
            <a:off x="643467" y="907203"/>
            <a:ext cx="10905066" cy="5043593"/>
          </a:xfrm>
          <a:prstGeom prst="rect">
            <a:avLst/>
          </a:prstGeom>
        </p:spPr>
      </p:pic>
    </p:spTree>
    <p:extLst>
      <p:ext uri="{BB962C8B-B14F-4D97-AF65-F5344CB8AC3E}">
        <p14:creationId xmlns:p14="http://schemas.microsoft.com/office/powerpoint/2010/main" val="9665033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Diagram&#10;&#10;Description automatically generated">
            <a:extLst>
              <a:ext uri="{FF2B5EF4-FFF2-40B4-BE49-F238E27FC236}">
                <a16:creationId xmlns:a16="http://schemas.microsoft.com/office/drawing/2014/main" id="{7E90BFF5-43C7-2C0E-5AB7-B75EF3EBFBA1}"/>
              </a:ext>
            </a:extLst>
          </p:cNvPr>
          <p:cNvPicPr>
            <a:picLocks noChangeAspect="1"/>
          </p:cNvPicPr>
          <p:nvPr/>
        </p:nvPicPr>
        <p:blipFill rotWithShape="1">
          <a:blip r:embed="rId2"/>
          <a:srcRect l="12873" r="-1" b="-1"/>
          <a:stretch/>
        </p:blipFill>
        <p:spPr>
          <a:xfrm>
            <a:off x="20" y="1282"/>
            <a:ext cx="12191980" cy="6856718"/>
          </a:xfrm>
          <a:prstGeom prst="rect">
            <a:avLst/>
          </a:prstGeom>
        </p:spPr>
      </p:pic>
    </p:spTree>
    <p:extLst>
      <p:ext uri="{BB962C8B-B14F-4D97-AF65-F5344CB8AC3E}">
        <p14:creationId xmlns:p14="http://schemas.microsoft.com/office/powerpoint/2010/main" val="5131332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4" name="Straight Connector 9">
            <a:extLst>
              <a:ext uri="{FF2B5EF4-FFF2-40B4-BE49-F238E27FC236}">
                <a16:creationId xmlns:a16="http://schemas.microsoft.com/office/drawing/2014/main" id="{22F6364A-B358-4BEE-B158-0734D2C938D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738202" y="1570814"/>
            <a:ext cx="0" cy="3710227"/>
          </a:xfrm>
          <a:prstGeom prst="line">
            <a:avLst/>
          </a:prstGeom>
          <a:ln w="19050">
            <a:solidFill>
              <a:srgbClr val="98E8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1A05521-BB5A-C010-221A-F7D09CA44FD1}"/>
              </a:ext>
            </a:extLst>
          </p:cNvPr>
          <p:cNvPicPr>
            <a:picLocks noChangeAspect="1"/>
          </p:cNvPicPr>
          <p:nvPr/>
        </p:nvPicPr>
        <p:blipFill>
          <a:blip r:embed="rId2"/>
          <a:stretch>
            <a:fillRect/>
          </a:stretch>
        </p:blipFill>
        <p:spPr>
          <a:xfrm>
            <a:off x="4061860" y="1550913"/>
            <a:ext cx="7009396" cy="3750027"/>
          </a:xfrm>
          <a:prstGeom prst="rect">
            <a:avLst/>
          </a:prstGeom>
        </p:spPr>
      </p:pic>
      <p:sp>
        <p:nvSpPr>
          <p:cNvPr id="6" name="TextBox 5">
            <a:extLst>
              <a:ext uri="{FF2B5EF4-FFF2-40B4-BE49-F238E27FC236}">
                <a16:creationId xmlns:a16="http://schemas.microsoft.com/office/drawing/2014/main" id="{53497002-6973-FDA3-A418-9A6B0000D5E5}"/>
              </a:ext>
            </a:extLst>
          </p:cNvPr>
          <p:cNvSpPr txBox="1"/>
          <p:nvPr/>
        </p:nvSpPr>
        <p:spPr>
          <a:xfrm>
            <a:off x="421240" y="1171254"/>
            <a:ext cx="2993304"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Tuesday, October 24</a:t>
            </a:r>
          </a:p>
        </p:txBody>
      </p:sp>
    </p:spTree>
    <p:extLst>
      <p:ext uri="{BB962C8B-B14F-4D97-AF65-F5344CB8AC3E}">
        <p14:creationId xmlns:p14="http://schemas.microsoft.com/office/powerpoint/2010/main" val="1743260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0E8A5-CB78-C8D0-9BF2-A12D8E29ABE8}"/>
              </a:ext>
            </a:extLst>
          </p:cNvPr>
          <p:cNvSpPr>
            <a:spLocks noGrp="1"/>
          </p:cNvSpPr>
          <p:nvPr>
            <p:ph type="ctrTitle"/>
          </p:nvPr>
        </p:nvSpPr>
        <p:spPr>
          <a:xfrm>
            <a:off x="914400" y="1456598"/>
            <a:ext cx="10363200" cy="1470025"/>
          </a:xfrm>
        </p:spPr>
        <p:txBody>
          <a:bodyPr/>
          <a:lstStyle/>
          <a:p>
            <a:r>
              <a:rPr lang="en-US" sz="5333" dirty="0">
                <a:latin typeface="Open Sans" panose="020B0606030504020204" pitchFamily="34" charset="0"/>
                <a:ea typeface="Open Sans" panose="020B0606030504020204" pitchFamily="34" charset="0"/>
                <a:cs typeface="Open Sans" panose="020B0606030504020204" pitchFamily="34" charset="0"/>
              </a:rPr>
              <a:t>Housing: A Snapshot</a:t>
            </a:r>
          </a:p>
        </p:txBody>
      </p:sp>
    </p:spTree>
    <p:extLst>
      <p:ext uri="{BB962C8B-B14F-4D97-AF65-F5344CB8AC3E}">
        <p14:creationId xmlns:p14="http://schemas.microsoft.com/office/powerpoint/2010/main" val="16742806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8" name="Rectangle 1030">
            <a:extLst>
              <a:ext uri="{FF2B5EF4-FFF2-40B4-BE49-F238E27FC236}">
                <a16:creationId xmlns:a16="http://schemas.microsoft.com/office/drawing/2014/main" id="{F0A604E4-7307-451C-93BE-F1F7E1BF3B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3999" y="0"/>
            <a:ext cx="9144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a:endParaRPr>
          </a:p>
        </p:txBody>
      </p:sp>
      <p:sp>
        <p:nvSpPr>
          <p:cNvPr id="1029" name="Rectangle 1032">
            <a:extLst>
              <a:ext uri="{FF2B5EF4-FFF2-40B4-BE49-F238E27FC236}">
                <a16:creationId xmlns:a16="http://schemas.microsoft.com/office/drawing/2014/main" id="{F7F3A0AA-35E5-4085-942B-7378390306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24001" y="5282344"/>
            <a:ext cx="9143997" cy="159074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a:endParaRPr>
          </a:p>
        </p:txBody>
      </p:sp>
      <p:sp>
        <p:nvSpPr>
          <p:cNvPr id="1030" name="Rectangle 1034">
            <a:extLst>
              <a:ext uri="{FF2B5EF4-FFF2-40B4-BE49-F238E27FC236}">
                <a16:creationId xmlns:a16="http://schemas.microsoft.com/office/drawing/2014/main" id="{402F5C38-C747-4173-ABBF-656E39E82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23998" y="5282344"/>
            <a:ext cx="6086475" cy="1590742"/>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a:endParaRPr>
          </a:p>
        </p:txBody>
      </p:sp>
      <p:sp>
        <p:nvSpPr>
          <p:cNvPr id="1032" name="Rectangle 1036">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23997" y="5282344"/>
            <a:ext cx="9143998" cy="1590742"/>
          </a:xfrm>
          <a:prstGeom prst="rect">
            <a:avLst/>
          </a:prstGeom>
          <a:gradFill>
            <a:gsLst>
              <a:gs pos="0">
                <a:srgbClr val="000000">
                  <a:alpha val="71765"/>
                </a:srgbClr>
              </a:gs>
              <a:gs pos="100000">
                <a:schemeClr val="accent1">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a:endParaRPr>
          </a:p>
        </p:txBody>
      </p:sp>
      <p:sp>
        <p:nvSpPr>
          <p:cNvPr id="2" name="Title 1">
            <a:extLst>
              <a:ext uri="{FF2B5EF4-FFF2-40B4-BE49-F238E27FC236}">
                <a16:creationId xmlns:a16="http://schemas.microsoft.com/office/drawing/2014/main" id="{F6A39BEE-8BA1-4ABD-94FA-A6D7FA238181}"/>
              </a:ext>
            </a:extLst>
          </p:cNvPr>
          <p:cNvSpPr>
            <a:spLocks noGrp="1"/>
          </p:cNvSpPr>
          <p:nvPr>
            <p:ph type="ctrTitle"/>
          </p:nvPr>
        </p:nvSpPr>
        <p:spPr>
          <a:xfrm>
            <a:off x="2048785" y="5490971"/>
            <a:ext cx="5221554" cy="1159200"/>
          </a:xfrm>
        </p:spPr>
        <p:txBody>
          <a:bodyPr anchor="ctr">
            <a:normAutofit/>
          </a:bodyPr>
          <a:lstStyle/>
          <a:p>
            <a:r>
              <a:rPr lang="en-US" sz="3500" dirty="0">
                <a:solidFill>
                  <a:srgbClr val="FFFFFF"/>
                </a:solidFill>
                <a:latin typeface="Arial" panose="020B0604020202020204" pitchFamily="34" charset="0"/>
                <a:cs typeface="Arial" panose="020B0604020202020204" pitchFamily="34" charset="0"/>
              </a:rPr>
              <a:t>District Map</a:t>
            </a:r>
          </a:p>
        </p:txBody>
      </p:sp>
      <p:pic>
        <p:nvPicPr>
          <p:cNvPr id="1026" name="Picture 2" descr="Federal Reserve Districts">
            <a:extLst>
              <a:ext uri="{FF2B5EF4-FFF2-40B4-BE49-F238E27FC236}">
                <a16:creationId xmlns:a16="http://schemas.microsoft.com/office/drawing/2014/main" id="{E1868260-EAD0-479A-AD8D-AD3EE87D4A7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395928" y="390832"/>
            <a:ext cx="7469609" cy="451911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257DD13-1651-4ACF-BF32-A2BBFAC69D14}"/>
              </a:ext>
            </a:extLst>
          </p:cNvPr>
          <p:cNvSpPr txBox="1"/>
          <p:nvPr/>
        </p:nvSpPr>
        <p:spPr>
          <a:xfrm>
            <a:off x="9500804" y="4919119"/>
            <a:ext cx="729465" cy="215444"/>
          </a:xfrm>
          <a:prstGeom prst="rect">
            <a:avLst/>
          </a:prstGeom>
          <a:noFill/>
        </p:spPr>
        <p:txBody>
          <a:bodyPr wrap="square" rtlCol="0">
            <a:spAutoFit/>
          </a:bodyPr>
          <a:lstStyle/>
          <a:p>
            <a:pPr defTabSz="457200">
              <a:defRPr/>
            </a:pPr>
            <a:r>
              <a:rPr lang="en-US" sz="800" dirty="0">
                <a:solidFill>
                  <a:prstClr val="black"/>
                </a:solidFill>
                <a:latin typeface="Calibri"/>
                <a:ea typeface="MS PGothic" panose="020B0600070205080204" pitchFamily="34" charset="-128"/>
              </a:rPr>
              <a:t>Map: FRBRSL</a:t>
            </a:r>
          </a:p>
        </p:txBody>
      </p:sp>
    </p:spTree>
    <p:extLst>
      <p:ext uri="{BB962C8B-B14F-4D97-AF65-F5344CB8AC3E}">
        <p14:creationId xmlns:p14="http://schemas.microsoft.com/office/powerpoint/2010/main" val="14197415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a:endParaRPr>
          </a:p>
        </p:txBody>
      </p:sp>
      <p:sp>
        <p:nvSpPr>
          <p:cNvPr id="7" name="Title 4">
            <a:extLst>
              <a:ext uri="{FF2B5EF4-FFF2-40B4-BE49-F238E27FC236}">
                <a16:creationId xmlns:a16="http://schemas.microsoft.com/office/drawing/2014/main" id="{352EB07A-514C-45E2-9CE8-B9DD02A4ABEB}"/>
              </a:ext>
            </a:extLst>
          </p:cNvPr>
          <p:cNvSpPr txBox="1">
            <a:spLocks/>
          </p:cNvSpPr>
          <p:nvPr/>
        </p:nvSpPr>
        <p:spPr>
          <a:xfrm>
            <a:off x="2057801" y="-227443"/>
            <a:ext cx="3719703" cy="16429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defRPr/>
            </a:pPr>
            <a:r>
              <a:rPr lang="en-US" sz="3500" b="1" dirty="0">
                <a:solidFill>
                  <a:prstClr val="black"/>
                </a:solidFill>
                <a:latin typeface="Open Sans" panose="020B0606030504020204" pitchFamily="34" charset="0"/>
                <a:ea typeface="Open Sans" panose="020B0606030504020204" pitchFamily="34" charset="0"/>
                <a:cs typeface="Open Sans" panose="020B0606030504020204" pitchFamily="34" charset="0"/>
              </a:rPr>
              <a:t>Who are we?</a:t>
            </a:r>
          </a:p>
        </p:txBody>
      </p:sp>
      <p:sp>
        <p:nvSpPr>
          <p:cNvPr id="8" name="Text Box 5">
            <a:extLst>
              <a:ext uri="{FF2B5EF4-FFF2-40B4-BE49-F238E27FC236}">
                <a16:creationId xmlns:a16="http://schemas.microsoft.com/office/drawing/2014/main" id="{DE7CCE1F-02D5-4F6E-9A22-6920A1BA0027}"/>
              </a:ext>
            </a:extLst>
          </p:cNvPr>
          <p:cNvSpPr txBox="1">
            <a:spLocks noChangeArrowheads="1"/>
          </p:cNvSpPr>
          <p:nvPr/>
        </p:nvSpPr>
        <p:spPr bwMode="auto">
          <a:xfrm>
            <a:off x="2057799" y="1688945"/>
            <a:ext cx="4747118" cy="3522569"/>
          </a:xfrm>
          <a:prstGeom prst="rect">
            <a:avLst/>
          </a:prstGeom>
        </p:spPr>
        <p:txBody>
          <a:bodyPr vert="horz" lIns="91440" tIns="45720" rIns="91440" bIns="45720" rtlCol="0" anchor="t">
            <a:noAutofit/>
          </a:bodyPr>
          <a:lstStyle/>
          <a:p>
            <a:pPr indent="-228600">
              <a:lnSpc>
                <a:spcPct val="90000"/>
              </a:lnSpc>
              <a:spcAft>
                <a:spcPts val="600"/>
              </a:spcAft>
              <a:buFont typeface="Arial" panose="020B0604020202020204" pitchFamily="34" charset="0"/>
              <a:buChar char="•"/>
              <a:defRPr/>
            </a:pPr>
            <a:r>
              <a:rPr lang="en-US" sz="2100" b="1" dirty="0">
                <a:solidFill>
                  <a:prstClr val="black"/>
                </a:solidFill>
                <a:latin typeface="Open Sans" panose="020B0606030504020204" pitchFamily="34" charset="0"/>
                <a:ea typeface="Open Sans" panose="020B0606030504020204" pitchFamily="34" charset="0"/>
                <a:cs typeface="Open Sans" panose="020B0606030504020204" pitchFamily="34" charset="0"/>
              </a:rPr>
              <a:t>The Fifth District</a:t>
            </a:r>
          </a:p>
          <a:p>
            <a:pPr indent="-228600">
              <a:lnSpc>
                <a:spcPct val="90000"/>
              </a:lnSpc>
              <a:spcAft>
                <a:spcPts val="600"/>
              </a:spcAft>
              <a:buFont typeface="Arial" panose="020B0604020202020204" pitchFamily="34" charset="0"/>
              <a:buChar char="•"/>
              <a:defRPr/>
            </a:pPr>
            <a:endParaRPr lang="en-US" sz="21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indent="-228600">
              <a:lnSpc>
                <a:spcPct val="90000"/>
              </a:lnSpc>
              <a:spcAft>
                <a:spcPts val="600"/>
              </a:spcAft>
              <a:buFont typeface="Arial" panose="020B0604020202020204" pitchFamily="34" charset="0"/>
              <a:buChar char="•"/>
              <a:defRPr/>
            </a:pPr>
            <a:r>
              <a:rPr lang="en-US" sz="2100" b="1" dirty="0">
                <a:solidFill>
                  <a:prstClr val="black"/>
                </a:solidFill>
                <a:latin typeface="Open Sans" panose="020B0606030504020204" pitchFamily="34" charset="0"/>
                <a:ea typeface="Open Sans" panose="020B0606030504020204" pitchFamily="34" charset="0"/>
                <a:cs typeface="Open Sans" panose="020B0606030504020204" pitchFamily="34" charset="0"/>
              </a:rPr>
              <a:t>Includes</a:t>
            </a:r>
          </a:p>
          <a:p>
            <a:pPr marL="342900" indent="-228600">
              <a:lnSpc>
                <a:spcPct val="90000"/>
              </a:lnSpc>
              <a:spcAft>
                <a:spcPts val="600"/>
              </a:spcAft>
              <a:buClr>
                <a:srgbClr val="20376A"/>
              </a:buClr>
              <a:buFont typeface="Arial" panose="020B0604020202020204" pitchFamily="34" charset="0"/>
              <a:buChar char="•"/>
              <a:defRPr/>
            </a:pPr>
            <a:r>
              <a:rPr lang="en-US" sz="2100" dirty="0">
                <a:solidFill>
                  <a:prstClr val="black"/>
                </a:solidFill>
                <a:latin typeface="Open Sans" panose="020B0606030504020204" pitchFamily="34" charset="0"/>
                <a:ea typeface="Open Sans" panose="020B0606030504020204" pitchFamily="34" charset="0"/>
                <a:cs typeface="Open Sans" panose="020B0606030504020204" pitchFamily="34" charset="0"/>
              </a:rPr>
              <a:t>Maryland</a:t>
            </a:r>
          </a:p>
          <a:p>
            <a:pPr marL="342900" indent="-228600">
              <a:lnSpc>
                <a:spcPct val="90000"/>
              </a:lnSpc>
              <a:spcAft>
                <a:spcPts val="600"/>
              </a:spcAft>
              <a:buClr>
                <a:srgbClr val="20376A"/>
              </a:buClr>
              <a:buFont typeface="Arial" panose="020B0604020202020204" pitchFamily="34" charset="0"/>
              <a:buChar char="•"/>
              <a:defRPr/>
            </a:pPr>
            <a:r>
              <a:rPr lang="en-US" sz="2100" dirty="0">
                <a:solidFill>
                  <a:prstClr val="black"/>
                </a:solidFill>
                <a:latin typeface="Open Sans" panose="020B0606030504020204" pitchFamily="34" charset="0"/>
                <a:ea typeface="Open Sans" panose="020B0606030504020204" pitchFamily="34" charset="0"/>
                <a:cs typeface="Open Sans" panose="020B0606030504020204" pitchFamily="34" charset="0"/>
              </a:rPr>
              <a:t>North Carolina</a:t>
            </a:r>
          </a:p>
          <a:p>
            <a:pPr marL="342900" indent="-228600">
              <a:lnSpc>
                <a:spcPct val="90000"/>
              </a:lnSpc>
              <a:spcAft>
                <a:spcPts val="600"/>
              </a:spcAft>
              <a:buClr>
                <a:srgbClr val="20376A"/>
              </a:buClr>
              <a:buFont typeface="Arial" panose="020B0604020202020204" pitchFamily="34" charset="0"/>
              <a:buChar char="•"/>
              <a:defRPr/>
            </a:pPr>
            <a:r>
              <a:rPr lang="en-US" sz="2100" dirty="0">
                <a:solidFill>
                  <a:prstClr val="black"/>
                </a:solidFill>
                <a:latin typeface="Open Sans" panose="020B0606030504020204" pitchFamily="34" charset="0"/>
                <a:ea typeface="Open Sans" panose="020B0606030504020204" pitchFamily="34" charset="0"/>
                <a:cs typeface="Open Sans" panose="020B0606030504020204" pitchFamily="34" charset="0"/>
              </a:rPr>
              <a:t>South Carolina</a:t>
            </a:r>
          </a:p>
          <a:p>
            <a:pPr marL="342900" indent="-228600">
              <a:lnSpc>
                <a:spcPct val="90000"/>
              </a:lnSpc>
              <a:spcAft>
                <a:spcPts val="600"/>
              </a:spcAft>
              <a:buClr>
                <a:srgbClr val="20376A"/>
              </a:buClr>
              <a:buFont typeface="Arial" panose="020B0604020202020204" pitchFamily="34" charset="0"/>
              <a:buChar char="•"/>
              <a:defRPr/>
            </a:pPr>
            <a:r>
              <a:rPr lang="en-US" sz="2100" dirty="0">
                <a:solidFill>
                  <a:prstClr val="black"/>
                </a:solidFill>
                <a:latin typeface="Open Sans" panose="020B0606030504020204" pitchFamily="34" charset="0"/>
                <a:ea typeface="Open Sans" panose="020B0606030504020204" pitchFamily="34" charset="0"/>
                <a:cs typeface="Open Sans" panose="020B0606030504020204" pitchFamily="34" charset="0"/>
              </a:rPr>
              <a:t>Virginia</a:t>
            </a:r>
          </a:p>
          <a:p>
            <a:pPr marL="342900" indent="-228600">
              <a:lnSpc>
                <a:spcPct val="90000"/>
              </a:lnSpc>
              <a:spcAft>
                <a:spcPts val="600"/>
              </a:spcAft>
              <a:buClr>
                <a:srgbClr val="20376A"/>
              </a:buClr>
              <a:buFont typeface="Arial" panose="020B0604020202020204" pitchFamily="34" charset="0"/>
              <a:buChar char="•"/>
              <a:defRPr/>
            </a:pPr>
            <a:r>
              <a:rPr lang="en-US" sz="2100" dirty="0">
                <a:solidFill>
                  <a:prstClr val="black"/>
                </a:solidFill>
                <a:latin typeface="Open Sans" panose="020B0606030504020204" pitchFamily="34" charset="0"/>
                <a:ea typeface="Open Sans" panose="020B0606030504020204" pitchFamily="34" charset="0"/>
                <a:cs typeface="Open Sans" panose="020B0606030504020204" pitchFamily="34" charset="0"/>
              </a:rPr>
              <a:t>Washington D.C.</a:t>
            </a:r>
          </a:p>
          <a:p>
            <a:pPr marL="342900" indent="-228600">
              <a:lnSpc>
                <a:spcPct val="90000"/>
              </a:lnSpc>
              <a:spcAft>
                <a:spcPts val="600"/>
              </a:spcAft>
              <a:buClr>
                <a:srgbClr val="20376A"/>
              </a:buClr>
              <a:buFont typeface="Arial" panose="020B0604020202020204" pitchFamily="34" charset="0"/>
              <a:buChar char="•"/>
              <a:defRPr/>
            </a:pPr>
            <a:r>
              <a:rPr lang="en-US" sz="2100" dirty="0">
                <a:solidFill>
                  <a:prstClr val="black"/>
                </a:solidFill>
                <a:latin typeface="Open Sans" panose="020B0606030504020204" pitchFamily="34" charset="0"/>
                <a:ea typeface="Open Sans" panose="020B0606030504020204" pitchFamily="34" charset="0"/>
                <a:cs typeface="Open Sans" panose="020B0606030504020204" pitchFamily="34" charset="0"/>
              </a:rPr>
              <a:t>(most of) West Virginia</a:t>
            </a:r>
          </a:p>
        </p:txBody>
      </p:sp>
      <p:pic>
        <p:nvPicPr>
          <p:cNvPr id="6" name="Picture 5">
            <a:extLst>
              <a:ext uri="{FF2B5EF4-FFF2-40B4-BE49-F238E27FC236}">
                <a16:creationId xmlns:a16="http://schemas.microsoft.com/office/drawing/2014/main" id="{46F7C17A-B80C-4143-9DD8-4E879117F9A4}"/>
              </a:ext>
            </a:extLst>
          </p:cNvPr>
          <p:cNvPicPr>
            <a:picLocks noChangeAspect="1"/>
          </p:cNvPicPr>
          <p:nvPr/>
        </p:nvPicPr>
        <p:blipFill>
          <a:blip r:embed="rId2"/>
          <a:stretch>
            <a:fillRect/>
          </a:stretch>
        </p:blipFill>
        <p:spPr>
          <a:xfrm>
            <a:off x="6486418" y="934922"/>
            <a:ext cx="4445285" cy="4234133"/>
          </a:xfrm>
          <a:prstGeom prst="rect">
            <a:avLst/>
          </a:prstGeom>
        </p:spPr>
      </p:pic>
      <p:sp>
        <p:nvSpPr>
          <p:cNvPr id="15" name="Rectangle 14">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524000" y="6400800"/>
            <a:ext cx="9144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a:endParaRPr>
          </a:p>
        </p:txBody>
      </p:sp>
      <p:sp>
        <p:nvSpPr>
          <p:cNvPr id="17" name="Rectangle 16">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52950" y="6400799"/>
            <a:ext cx="611504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a:endParaRPr>
          </a:p>
        </p:txBody>
      </p:sp>
    </p:spTree>
    <p:extLst>
      <p:ext uri="{BB962C8B-B14F-4D97-AF65-F5344CB8AC3E}">
        <p14:creationId xmlns:p14="http://schemas.microsoft.com/office/powerpoint/2010/main" val="34684214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7B4EB-6FE3-AF02-A27F-463EB8F883DD}"/>
              </a:ext>
            </a:extLst>
          </p:cNvPr>
          <p:cNvSpPr>
            <a:spLocks noGrp="1"/>
          </p:cNvSpPr>
          <p:nvPr>
            <p:ph type="title"/>
          </p:nvPr>
        </p:nvSpPr>
        <p:spPr/>
        <p:txBody>
          <a:bodyPr/>
          <a:lstStyle/>
          <a:p>
            <a:r>
              <a:rPr lang="en-US" dirty="0">
                <a:latin typeface="Open Sans" panose="020B0606030504020204" pitchFamily="34" charset="0"/>
                <a:ea typeface="Open Sans" panose="020B0606030504020204" pitchFamily="34" charset="0"/>
                <a:cs typeface="Open Sans" panose="020B0606030504020204" pitchFamily="34" charset="0"/>
              </a:rPr>
              <a:t>Rural Housing at the Richmond Fed</a:t>
            </a:r>
          </a:p>
        </p:txBody>
      </p:sp>
      <p:sp>
        <p:nvSpPr>
          <p:cNvPr id="4" name="Content Placeholder 3">
            <a:extLst>
              <a:ext uri="{FF2B5EF4-FFF2-40B4-BE49-F238E27FC236}">
                <a16:creationId xmlns:a16="http://schemas.microsoft.com/office/drawing/2014/main" id="{981C13AF-0252-5AE7-F9AE-78D8DEACC272}"/>
              </a:ext>
            </a:extLst>
          </p:cNvPr>
          <p:cNvSpPr>
            <a:spLocks noGrp="1"/>
          </p:cNvSpPr>
          <p:nvPr>
            <p:ph sz="quarter" idx="13"/>
          </p:nvPr>
        </p:nvSpPr>
        <p:spPr>
          <a:xfrm>
            <a:off x="609600" y="1295400"/>
            <a:ext cx="10260458" cy="4572000"/>
          </a:xfrm>
        </p:spPr>
        <p:txBody>
          <a:bodyPr>
            <a:normAutofit fontScale="85000" lnSpcReduction="10000"/>
          </a:bodyPr>
          <a:lstStyle/>
          <a:p>
            <a:pPr marL="0" indent="0">
              <a:lnSpc>
                <a:spcPct val="110000"/>
              </a:lnSpc>
              <a:buNone/>
            </a:pPr>
            <a:r>
              <a:rPr lang="en-US" dirty="0">
                <a:latin typeface="Open Sans" panose="020B0606030504020204" pitchFamily="34" charset="0"/>
                <a:ea typeface="Open Sans" panose="020B0606030504020204" pitchFamily="34" charset="0"/>
                <a:cs typeface="Open Sans" panose="020B0606030504020204" pitchFamily="34" charset="0"/>
              </a:rPr>
              <a:t>Understanding rural housing conditions, challenges, and opportunities is a focal part of our Small Town and Rural Initiative. We build our knowledge through community engagement and original research. </a:t>
            </a:r>
          </a:p>
          <a:p>
            <a:pPr marL="0" indent="0">
              <a:buNone/>
            </a:pPr>
            <a:endParaRPr lang="en-US" dirty="0">
              <a:latin typeface="Open Sans" panose="020B0606030504020204" pitchFamily="34" charset="0"/>
              <a:ea typeface="Open Sans" panose="020B0606030504020204" pitchFamily="34" charset="0"/>
              <a:cs typeface="Open Sans" panose="020B0606030504020204" pitchFamily="34" charset="0"/>
            </a:endParaRPr>
          </a:p>
          <a:p>
            <a:pPr marL="0" indent="0">
              <a:lnSpc>
                <a:spcPct val="110000"/>
              </a:lnSpc>
              <a:buNone/>
            </a:pPr>
            <a:r>
              <a:rPr lang="en-US" dirty="0">
                <a:latin typeface="Open Sans" panose="020B0606030504020204" pitchFamily="34" charset="0"/>
                <a:ea typeface="Open Sans" panose="020B0606030504020204" pitchFamily="34" charset="0"/>
                <a:cs typeface="Open Sans" panose="020B0606030504020204" pitchFamily="34" charset="0"/>
              </a:rPr>
              <a:t>Through our work we:</a:t>
            </a:r>
          </a:p>
          <a:p>
            <a:pPr lvl="1">
              <a:lnSpc>
                <a:spcPct val="110000"/>
              </a:lnSpc>
            </a:pPr>
            <a:r>
              <a:rPr lang="en-US" dirty="0">
                <a:latin typeface="Open Sans" panose="020B0606030504020204" pitchFamily="34" charset="0"/>
                <a:ea typeface="Open Sans" panose="020B0606030504020204" pitchFamily="34" charset="0"/>
                <a:cs typeface="Open Sans" panose="020B0606030504020204" pitchFamily="34" charset="0"/>
              </a:rPr>
              <a:t>Analyze market conditions and resident outcomes related to housing</a:t>
            </a:r>
          </a:p>
          <a:p>
            <a:pPr lvl="1">
              <a:lnSpc>
                <a:spcPct val="110000"/>
              </a:lnSpc>
            </a:pPr>
            <a:r>
              <a:rPr lang="en-US" dirty="0">
                <a:latin typeface="Open Sans" panose="020B0606030504020204" pitchFamily="34" charset="0"/>
                <a:ea typeface="Open Sans" panose="020B0606030504020204" pitchFamily="34" charset="0"/>
                <a:cs typeface="Open Sans" panose="020B0606030504020204" pitchFamily="34" charset="0"/>
              </a:rPr>
              <a:t>Create space for conversation and collaboration among community leaders and professionals working to address rural housing needs</a:t>
            </a:r>
          </a:p>
          <a:p>
            <a:pPr lvl="1">
              <a:lnSpc>
                <a:spcPct val="110000"/>
              </a:lnSpc>
            </a:pPr>
            <a:r>
              <a:rPr lang="en-US" dirty="0">
                <a:latin typeface="Open Sans" panose="020B0606030504020204" pitchFamily="34" charset="0"/>
                <a:ea typeface="Open Sans" panose="020B0606030504020204" pitchFamily="34" charset="0"/>
                <a:cs typeface="Open Sans" panose="020B0606030504020204" pitchFamily="34" charset="0"/>
              </a:rPr>
              <a:t>Showcase innovative housing policy solutions</a:t>
            </a:r>
          </a:p>
          <a:p>
            <a:pPr lvl="1">
              <a:lnSpc>
                <a:spcPct val="110000"/>
              </a:lnSpc>
            </a:pPr>
            <a:r>
              <a:rPr lang="en-US" dirty="0">
                <a:latin typeface="Open Sans" panose="020B0606030504020204" pitchFamily="34" charset="0"/>
                <a:ea typeface="Open Sans" panose="020B0606030504020204" pitchFamily="34" charset="0"/>
                <a:cs typeface="Open Sans" panose="020B0606030504020204" pitchFamily="34" charset="0"/>
              </a:rPr>
              <a:t>Explore how housing fits into the larger network of infrastructure and community resources</a:t>
            </a:r>
          </a:p>
        </p:txBody>
      </p:sp>
      <p:sp>
        <p:nvSpPr>
          <p:cNvPr id="3" name="Slide Number Placeholder 2">
            <a:extLst>
              <a:ext uri="{FF2B5EF4-FFF2-40B4-BE49-F238E27FC236}">
                <a16:creationId xmlns:a16="http://schemas.microsoft.com/office/drawing/2014/main" id="{262E5B75-3CCD-431C-BEAA-E20A61716EF0}"/>
              </a:ext>
            </a:extLst>
          </p:cNvPr>
          <p:cNvSpPr>
            <a:spLocks noGrp="1"/>
          </p:cNvSpPr>
          <p:nvPr>
            <p:ph type="sldNum" sz="quarter" idx="15"/>
          </p:nvPr>
        </p:nvSpPr>
        <p:spPr/>
        <p:txBody>
          <a:bodyPr/>
          <a:lstStyle/>
          <a:p>
            <a:fld id="{98E2D5F2-7666-4778-BB3F-F160B0BEF61E}" type="slidenum">
              <a:rPr lang="en-US" smtClean="0"/>
              <a:pPr/>
              <a:t>16</a:t>
            </a:fld>
            <a:endParaRPr lang="en-US"/>
          </a:p>
        </p:txBody>
      </p:sp>
    </p:spTree>
    <p:extLst>
      <p:ext uri="{BB962C8B-B14F-4D97-AF65-F5344CB8AC3E}">
        <p14:creationId xmlns:p14="http://schemas.microsoft.com/office/powerpoint/2010/main" val="14924744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ED7575E-88D2-B771-681D-46A7E55415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76457" cy="6858000"/>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6E70362-86E6-4693-B832-D9C2F243890F}"/>
              </a:ext>
            </a:extLst>
          </p:cNvPr>
          <p:cNvPicPr>
            <a:picLocks noChangeAspect="1"/>
          </p:cNvPicPr>
          <p:nvPr/>
        </p:nvPicPr>
        <p:blipFill>
          <a:blip r:embed="rId2"/>
          <a:stretch>
            <a:fillRect/>
          </a:stretch>
        </p:blipFill>
        <p:spPr>
          <a:xfrm>
            <a:off x="669235" y="1417973"/>
            <a:ext cx="6221895" cy="4028676"/>
          </a:xfrm>
          <a:prstGeom prst="rect">
            <a:avLst/>
          </a:prstGeom>
        </p:spPr>
      </p:pic>
      <p:cxnSp>
        <p:nvCxnSpPr>
          <p:cNvPr id="11" name="Straight Connector 10">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9939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B802E96-F4A1-1837-B086-EACFC865A067}"/>
              </a:ext>
            </a:extLst>
          </p:cNvPr>
          <p:cNvSpPr txBox="1"/>
          <p:nvPr/>
        </p:nvSpPr>
        <p:spPr>
          <a:xfrm>
            <a:off x="8088585" y="1063886"/>
            <a:ext cx="3434180" cy="5562944"/>
          </a:xfrm>
          <a:prstGeom prst="rect">
            <a:avLst/>
          </a:prstGeom>
        </p:spPr>
        <p:txBody>
          <a:bodyPr vert="horz" lIns="91440" tIns="45720" rIns="91440" bIns="45720" rtlCol="0">
            <a:noAutofit/>
          </a:bodyPr>
          <a:lstStyle/>
          <a:p>
            <a:pPr>
              <a:lnSpc>
                <a:spcPct val="90000"/>
              </a:lnSpc>
              <a:spcAft>
                <a:spcPts val="600"/>
              </a:spcAft>
            </a:pPr>
            <a:r>
              <a:rPr lang="en-US" b="1" dirty="0">
                <a:latin typeface="Open Sans" panose="020B0606030504020204" pitchFamily="34" charset="0"/>
                <a:ea typeface="Open Sans" panose="020B0606030504020204" pitchFamily="34" charset="0"/>
                <a:cs typeface="Open Sans" panose="020B0606030504020204" pitchFamily="34" charset="0"/>
              </a:rPr>
              <a:t>Housing the Workforce in the Rural Fifth District</a:t>
            </a:r>
          </a:p>
          <a:p>
            <a:pPr indent="-228600">
              <a:lnSpc>
                <a:spcPct val="90000"/>
              </a:lnSpc>
              <a:spcAft>
                <a:spcPts val="600"/>
              </a:spcAft>
              <a:buFont typeface="Arial" panose="020B0604020202020204" pitchFamily="34" charset="0"/>
              <a:buChar char="•"/>
            </a:pPr>
            <a:endParaRPr lang="en-US" dirty="0">
              <a:latin typeface="Open Sans" panose="020B0606030504020204" pitchFamily="34" charset="0"/>
              <a:ea typeface="Open Sans" panose="020B0606030504020204" pitchFamily="34" charset="0"/>
              <a:cs typeface="Open Sans" panose="020B0606030504020204" pitchFamily="34" charset="0"/>
            </a:endParaRPr>
          </a:p>
          <a:p>
            <a:pPr>
              <a:lnSpc>
                <a:spcPct val="90000"/>
              </a:lnSpc>
              <a:spcAft>
                <a:spcPts val="600"/>
              </a:spcAft>
            </a:pPr>
            <a:r>
              <a:rPr lang="en-US" b="0" i="0" dirty="0">
                <a:effectLst/>
                <a:latin typeface="Open Sans" panose="020B0606030504020204" pitchFamily="34" charset="0"/>
                <a:ea typeface="Open Sans" panose="020B0606030504020204" pitchFamily="34" charset="0"/>
                <a:cs typeface="Open Sans" panose="020B0606030504020204" pitchFamily="34" charset="0"/>
              </a:rPr>
              <a:t>Typically, the terms "affordable housing" and "workforce housing" are used to refer to housing that is affordable to low- and middle-income households, respectively. This article and presentation uses the term "low- to middle-income housing" to refer to both — that is, all housing affordable to low- to middle-income households earning up to 120 percent of the area median income (AMI).</a:t>
            </a:r>
          </a:p>
          <a:p>
            <a:pPr indent="-228600">
              <a:lnSpc>
                <a:spcPct val="90000"/>
              </a:lnSpc>
              <a:spcAft>
                <a:spcPts val="600"/>
              </a:spcAft>
              <a:buFont typeface="Arial" panose="020B0604020202020204" pitchFamily="34" charset="0"/>
              <a:buChar char="•"/>
            </a:pPr>
            <a:endParaRPr lang="en-US" dirty="0">
              <a:latin typeface="Open Sans" panose="020B0606030504020204" pitchFamily="34" charset="0"/>
              <a:ea typeface="Open Sans" panose="020B0606030504020204" pitchFamily="34" charset="0"/>
              <a:cs typeface="Open Sans" panose="020B0606030504020204" pitchFamily="34" charset="0"/>
            </a:endParaRPr>
          </a:p>
          <a:p>
            <a:pPr>
              <a:lnSpc>
                <a:spcPct val="90000"/>
              </a:lnSpc>
              <a:spcAft>
                <a:spcPts val="600"/>
              </a:spcAft>
            </a:pPr>
            <a:r>
              <a:rPr lang="en-US" sz="1400" dirty="0">
                <a:latin typeface="Open Sans" panose="020B0606030504020204" pitchFamily="34" charset="0"/>
                <a:ea typeface="Open Sans" panose="020B0606030504020204" pitchFamily="34" charset="0"/>
                <a:cs typeface="Open Sans" panose="020B0606030504020204" pitchFamily="34" charset="0"/>
              </a:rPr>
              <a:t>Article and Research by Sierra Latham</a:t>
            </a:r>
          </a:p>
        </p:txBody>
      </p:sp>
    </p:spTree>
    <p:extLst>
      <p:ext uri="{BB962C8B-B14F-4D97-AF65-F5344CB8AC3E}">
        <p14:creationId xmlns:p14="http://schemas.microsoft.com/office/powerpoint/2010/main" val="23675317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4E21F8-0E3C-9720-BC67-06D5857C32DB}"/>
              </a:ext>
            </a:extLst>
          </p:cNvPr>
          <p:cNvPicPr>
            <a:picLocks noChangeAspect="1"/>
          </p:cNvPicPr>
          <p:nvPr/>
        </p:nvPicPr>
        <p:blipFill>
          <a:blip r:embed="rId3"/>
          <a:stretch>
            <a:fillRect/>
          </a:stretch>
        </p:blipFill>
        <p:spPr>
          <a:xfrm>
            <a:off x="257175" y="0"/>
            <a:ext cx="6191250" cy="6667500"/>
          </a:xfrm>
          <a:prstGeom prst="rect">
            <a:avLst/>
          </a:prstGeom>
        </p:spPr>
      </p:pic>
      <p:sp>
        <p:nvSpPr>
          <p:cNvPr id="4" name="TextBox 3">
            <a:extLst>
              <a:ext uri="{FF2B5EF4-FFF2-40B4-BE49-F238E27FC236}">
                <a16:creationId xmlns:a16="http://schemas.microsoft.com/office/drawing/2014/main" id="{F51D2B1C-D759-911D-DF80-19D8D8078E78}"/>
              </a:ext>
            </a:extLst>
          </p:cNvPr>
          <p:cNvSpPr txBox="1"/>
          <p:nvPr/>
        </p:nvSpPr>
        <p:spPr>
          <a:xfrm>
            <a:off x="6818294" y="876696"/>
            <a:ext cx="4890499" cy="4955203"/>
          </a:xfrm>
          <a:prstGeom prst="rect">
            <a:avLst/>
          </a:prstGeom>
          <a:noFill/>
        </p:spPr>
        <p:txBody>
          <a:bodyPr wrap="square" rtlCol="0">
            <a:spAutoFit/>
          </a:bodyPr>
          <a:lstStyle/>
          <a:p>
            <a:r>
              <a:rPr lang="en-US" b="0" i="0" dirty="0">
                <a:solidFill>
                  <a:srgbClr val="0A0A0A"/>
                </a:solidFill>
                <a:effectLst/>
                <a:latin typeface="Open Sans" panose="020B0606030504020204" pitchFamily="34" charset="0"/>
              </a:rPr>
              <a:t>When housing practitioners think about the affordability of housing expense, they consider households to be "cost burdened" if rent or ownership costs account for more than 30 percent of gross income.</a:t>
            </a:r>
          </a:p>
          <a:p>
            <a:endParaRPr lang="en-US" dirty="0">
              <a:solidFill>
                <a:srgbClr val="0A0A0A"/>
              </a:solidFill>
              <a:latin typeface="Open Sans" panose="020B0606030504020204" pitchFamily="34" charset="0"/>
            </a:endParaRPr>
          </a:p>
          <a:p>
            <a:r>
              <a:rPr lang="en-US" b="0" i="0" dirty="0">
                <a:solidFill>
                  <a:srgbClr val="0A0A0A"/>
                </a:solidFill>
                <a:effectLst/>
                <a:latin typeface="Open Sans" panose="020B0606030504020204" pitchFamily="34" charset="0"/>
              </a:rPr>
              <a:t>In the Fifth District, 25 percent of rural households at all income levels are housing cost burdened, versus 28 percent of urban households. </a:t>
            </a:r>
          </a:p>
          <a:p>
            <a:endParaRPr lang="en-US" dirty="0">
              <a:solidFill>
                <a:srgbClr val="0A0A0A"/>
              </a:solidFill>
              <a:latin typeface="Open Sans" panose="020B0606030504020204" pitchFamily="34" charset="0"/>
            </a:endParaRPr>
          </a:p>
          <a:p>
            <a:r>
              <a:rPr lang="en-US" b="0" i="0" dirty="0">
                <a:solidFill>
                  <a:srgbClr val="0A0A0A"/>
                </a:solidFill>
                <a:effectLst/>
                <a:latin typeface="Open Sans" panose="020B0606030504020204" pitchFamily="34" charset="0"/>
              </a:rPr>
              <a:t>Housing cost burden is often thought of in urban contexts where property values and rent costs are relatively high. In rural areas, lower incomes are often the driving forces behind housing cost burden levels.</a:t>
            </a:r>
          </a:p>
          <a:p>
            <a:endParaRPr lang="en-US" dirty="0">
              <a:solidFill>
                <a:srgbClr val="0A0A0A"/>
              </a:solidFill>
              <a:latin typeface="Open Sans" panose="020B0606030504020204" pitchFamily="34" charset="0"/>
            </a:endParaRPr>
          </a:p>
          <a:p>
            <a:r>
              <a:rPr lang="en-US" sz="1000" dirty="0"/>
              <a:t>https://www.richmondfed.org/publications/research/econ_focus/2022/q1_district_digest</a:t>
            </a:r>
          </a:p>
        </p:txBody>
      </p:sp>
    </p:spTree>
    <p:extLst>
      <p:ext uri="{BB962C8B-B14F-4D97-AF65-F5344CB8AC3E}">
        <p14:creationId xmlns:p14="http://schemas.microsoft.com/office/powerpoint/2010/main" val="22967275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3337F08-BFD7-6F0C-9DEB-C8EC8CE29D47}"/>
              </a:ext>
            </a:extLst>
          </p:cNvPr>
          <p:cNvPicPr>
            <a:picLocks noChangeAspect="1"/>
          </p:cNvPicPr>
          <p:nvPr/>
        </p:nvPicPr>
        <p:blipFill rotWithShape="1">
          <a:blip r:embed="rId3"/>
          <a:srcRect l="6236"/>
          <a:stretch/>
        </p:blipFill>
        <p:spPr>
          <a:xfrm>
            <a:off x="1"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BC6267C3-8A90-2916-BB25-B482E66ABDD6}"/>
              </a:ext>
            </a:extLst>
          </p:cNvPr>
          <p:cNvSpPr txBox="1"/>
          <p:nvPr/>
        </p:nvSpPr>
        <p:spPr>
          <a:xfrm>
            <a:off x="7383113" y="643033"/>
            <a:ext cx="4387488" cy="5880460"/>
          </a:xfrm>
          <a:prstGeom prst="rect">
            <a:avLst/>
          </a:prstGeom>
        </p:spPr>
        <p:txBody>
          <a:bodyPr vert="horz" lIns="91440" tIns="45720" rIns="91440" bIns="45720" rtlCol="0">
            <a:noAutofit/>
          </a:bodyPr>
          <a:lstStyle/>
          <a:p>
            <a:pPr marL="285750" indent="-228600">
              <a:lnSpc>
                <a:spcPct val="90000"/>
              </a:lnSpc>
              <a:spcAft>
                <a:spcPts val="600"/>
              </a:spcAft>
              <a:buFont typeface="Arial" panose="020B0604020202020204" pitchFamily="34" charset="0"/>
              <a:buChar char="•"/>
            </a:pPr>
            <a:r>
              <a:rPr lang="en-US" b="0" i="0" dirty="0">
                <a:effectLst/>
                <a:latin typeface="Open Sans" panose="020B0606030504020204" pitchFamily="34" charset="0"/>
                <a:ea typeface="Open Sans" panose="020B0606030504020204" pitchFamily="34" charset="0"/>
                <a:cs typeface="Open Sans" panose="020B0606030504020204" pitchFamily="34" charset="0"/>
              </a:rPr>
              <a:t>In the Fifth District, 48 percent of units in rural areas were constructed prior to 1980 versus 44 percent in urban areas. In particular, Virginia and West Virginia have a larger share of housing units constructed prior to 1950 in rural areas compared to urban areas. </a:t>
            </a:r>
          </a:p>
          <a:p>
            <a:pPr marL="285750" indent="-228600">
              <a:lnSpc>
                <a:spcPct val="90000"/>
              </a:lnSpc>
              <a:spcAft>
                <a:spcPts val="600"/>
              </a:spcAft>
              <a:buFont typeface="Arial" panose="020B0604020202020204" pitchFamily="34" charset="0"/>
              <a:buChar char="•"/>
            </a:pPr>
            <a:endParaRPr lang="en-US" dirty="0">
              <a:latin typeface="Open Sans" panose="020B0606030504020204" pitchFamily="34" charset="0"/>
              <a:ea typeface="Open Sans" panose="020B0606030504020204" pitchFamily="34" charset="0"/>
              <a:cs typeface="Open Sans" panose="020B0606030504020204" pitchFamily="34" charset="0"/>
            </a:endParaRPr>
          </a:p>
          <a:p>
            <a:pPr marL="285750" indent="-228600">
              <a:lnSpc>
                <a:spcPct val="90000"/>
              </a:lnSpc>
              <a:spcAft>
                <a:spcPts val="600"/>
              </a:spcAft>
              <a:buFont typeface="Arial" panose="020B0604020202020204" pitchFamily="34" charset="0"/>
              <a:buChar char="•"/>
            </a:pPr>
            <a:r>
              <a:rPr lang="en-US" b="0" i="0" dirty="0">
                <a:effectLst/>
                <a:latin typeface="Open Sans" panose="020B0606030504020204" pitchFamily="34" charset="0"/>
                <a:ea typeface="Open Sans" panose="020B0606030504020204" pitchFamily="34" charset="0"/>
                <a:cs typeface="Open Sans" panose="020B0606030504020204" pitchFamily="34" charset="0"/>
              </a:rPr>
              <a:t>In rural parts of the Fifth District, single-family and manufactured homes account for most of the housing stock (71 and 17 percent, respectively). </a:t>
            </a:r>
          </a:p>
          <a:p>
            <a:pPr marL="285750" indent="-228600">
              <a:lnSpc>
                <a:spcPct val="90000"/>
              </a:lnSpc>
              <a:spcAft>
                <a:spcPts val="600"/>
              </a:spcAft>
              <a:buFont typeface="Arial" panose="020B0604020202020204" pitchFamily="34" charset="0"/>
              <a:buChar char="•"/>
            </a:pPr>
            <a:endParaRPr lang="en-US" dirty="0">
              <a:latin typeface="Open Sans" panose="020B0606030504020204" pitchFamily="34" charset="0"/>
              <a:ea typeface="Open Sans" panose="020B0606030504020204" pitchFamily="34" charset="0"/>
              <a:cs typeface="Open Sans" panose="020B0606030504020204" pitchFamily="34" charset="0"/>
            </a:endParaRPr>
          </a:p>
          <a:p>
            <a:pPr marL="285750" indent="-228600">
              <a:lnSpc>
                <a:spcPct val="90000"/>
              </a:lnSpc>
              <a:spcAft>
                <a:spcPts val="600"/>
              </a:spcAft>
              <a:buFont typeface="Arial" panose="020B0604020202020204" pitchFamily="34" charset="0"/>
              <a:buChar char="•"/>
            </a:pPr>
            <a:r>
              <a:rPr lang="en-US" b="0" i="0" dirty="0">
                <a:effectLst/>
                <a:latin typeface="Open Sans" panose="020B0606030504020204" pitchFamily="34" charset="0"/>
                <a:ea typeface="Open Sans" panose="020B0606030504020204" pitchFamily="34" charset="0"/>
                <a:cs typeface="Open Sans" panose="020B0606030504020204" pitchFamily="34" charset="0"/>
              </a:rPr>
              <a:t>Apartments account for only 12 percent of rural housing stock (versus 25 percent in urban areas), in part because it is more difficult to finance and construct multifamily properties in less dense communities. </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6509903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8CD7D1-8B30-2A18-9A3B-2D36FFF33E7E}"/>
              </a:ext>
            </a:extLst>
          </p:cNvPr>
          <p:cNvSpPr/>
          <p:nvPr/>
        </p:nvSpPr>
        <p:spPr>
          <a:xfrm>
            <a:off x="924675" y="1127705"/>
            <a:ext cx="9739900" cy="317009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The views and opinions expressed herein are those of the authors.  They do not represent an official position of the Federal Reserve Bank of Richmond or the Federal Reserve System.</a:t>
            </a:r>
          </a:p>
        </p:txBody>
      </p:sp>
    </p:spTree>
    <p:extLst>
      <p:ext uri="{BB962C8B-B14F-4D97-AF65-F5344CB8AC3E}">
        <p14:creationId xmlns:p14="http://schemas.microsoft.com/office/powerpoint/2010/main" val="5515037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C08C15-8C29-EB65-B73F-30528A303A1B}"/>
              </a:ext>
            </a:extLst>
          </p:cNvPr>
          <p:cNvPicPr>
            <a:picLocks noChangeAspect="1"/>
          </p:cNvPicPr>
          <p:nvPr/>
        </p:nvPicPr>
        <p:blipFill rotWithShape="1">
          <a:blip r:embed="rId2"/>
          <a:srcRect r="2584"/>
          <a:stretch/>
        </p:blipFill>
        <p:spPr>
          <a:xfrm>
            <a:off x="236306" y="661998"/>
            <a:ext cx="11876926" cy="5534004"/>
          </a:xfrm>
          <a:prstGeom prst="rect">
            <a:avLst/>
          </a:prstGeom>
        </p:spPr>
      </p:pic>
    </p:spTree>
    <p:extLst>
      <p:ext uri="{BB962C8B-B14F-4D97-AF65-F5344CB8AC3E}">
        <p14:creationId xmlns:p14="http://schemas.microsoft.com/office/powerpoint/2010/main" val="28394087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2D1A69F-1FD8-8A4F-AB71-F607A1F1ED16}"/>
              </a:ext>
            </a:extLst>
          </p:cNvPr>
          <p:cNvSpPr/>
          <p:nvPr/>
        </p:nvSpPr>
        <p:spPr>
          <a:xfrm>
            <a:off x="0" y="0"/>
            <a:ext cx="12192000" cy="6858000"/>
          </a:xfrm>
          <a:prstGeom prst="rect">
            <a:avLst/>
          </a:prstGeom>
          <a:gradFill>
            <a:gsLst>
              <a:gs pos="0">
                <a:srgbClr val="00528A"/>
              </a:gs>
              <a:gs pos="100000">
                <a:srgbClr val="0070BA"/>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2F97355F-10BF-004E-A781-A25DF1291935}"/>
              </a:ext>
            </a:extLst>
          </p:cNvPr>
          <p:cNvSpPr>
            <a:spLocks noGrp="1"/>
          </p:cNvSpPr>
          <p:nvPr>
            <p:ph type="title"/>
          </p:nvPr>
        </p:nvSpPr>
        <p:spPr>
          <a:xfrm>
            <a:off x="142146" y="1490368"/>
            <a:ext cx="11653450" cy="1488395"/>
          </a:xfrm>
        </p:spPr>
        <p:txBody>
          <a:bodyPr anchor="t">
            <a:noAutofit/>
          </a:bodyPr>
          <a:lstStyle/>
          <a:p>
            <a:r>
              <a:rPr lang="en-US" sz="4800" b="1" dirty="0">
                <a:solidFill>
                  <a:schemeClr val="bg1"/>
                </a:solidFill>
                <a:latin typeface="+mn-lt"/>
              </a:rPr>
              <a:t>​</a:t>
            </a:r>
            <a:br>
              <a:rPr lang="en-US" sz="4800" b="1" dirty="0">
                <a:solidFill>
                  <a:schemeClr val="bg1"/>
                </a:solidFill>
                <a:latin typeface="+mn-lt"/>
              </a:rPr>
            </a:br>
            <a:r>
              <a:rPr lang="en-US" sz="2800" dirty="0">
                <a:solidFill>
                  <a:schemeClr val="bg1"/>
                </a:solidFill>
                <a:latin typeface="+mn-lt"/>
              </a:rPr>
              <a:t>richmondfed.org/</a:t>
            </a:r>
            <a:r>
              <a:rPr lang="en-US" sz="2800" dirty="0" err="1">
                <a:solidFill>
                  <a:schemeClr val="bg1"/>
                </a:solidFill>
                <a:latin typeface="+mn-lt"/>
              </a:rPr>
              <a:t>email_subscriptions</a:t>
            </a:r>
            <a:r>
              <a:rPr lang="en-US" sz="2800" dirty="0">
                <a:solidFill>
                  <a:schemeClr val="bg1"/>
                </a:solidFill>
                <a:latin typeface="+mn-lt"/>
              </a:rPr>
              <a:t>​</a:t>
            </a:r>
            <a:endParaRPr lang="en-US" sz="4000" dirty="0">
              <a:solidFill>
                <a:schemeClr val="bg1"/>
              </a:solidFill>
              <a:latin typeface="+mn-lt"/>
            </a:endParaRPr>
          </a:p>
        </p:txBody>
      </p:sp>
      <p:pic>
        <p:nvPicPr>
          <p:cNvPr id="7" name="Picture 6">
            <a:extLst>
              <a:ext uri="{FF2B5EF4-FFF2-40B4-BE49-F238E27FC236}">
                <a16:creationId xmlns:a16="http://schemas.microsoft.com/office/drawing/2014/main" id="{07038ED1-07D5-814A-89B5-868283CC4165}"/>
              </a:ext>
            </a:extLst>
          </p:cNvPr>
          <p:cNvPicPr>
            <a:picLocks noChangeAspect="1"/>
          </p:cNvPicPr>
          <p:nvPr/>
        </p:nvPicPr>
        <p:blipFill>
          <a:blip r:embed="rId2"/>
          <a:srcRect l="15131" r="15131"/>
          <a:stretch/>
        </p:blipFill>
        <p:spPr>
          <a:xfrm>
            <a:off x="6009859" y="476658"/>
            <a:ext cx="2826231" cy="5776667"/>
          </a:xfrm>
          <a:prstGeom prst="rect">
            <a:avLst/>
          </a:prstGeom>
          <a:ln>
            <a:solidFill>
              <a:schemeClr val="accent5">
                <a:lumMod val="50000"/>
              </a:schemeClr>
            </a:solidFill>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5603DAF0-3DFA-3B44-9274-64E597C4520E}"/>
              </a:ext>
            </a:extLst>
          </p:cNvPr>
          <p:cNvPicPr>
            <a:picLocks noChangeAspect="1"/>
          </p:cNvPicPr>
          <p:nvPr/>
        </p:nvPicPr>
        <p:blipFill>
          <a:blip r:embed="rId3"/>
          <a:srcRect l="8023" r="8023"/>
          <a:stretch/>
        </p:blipFill>
        <p:spPr>
          <a:xfrm>
            <a:off x="9088873" y="476659"/>
            <a:ext cx="2660442" cy="5776667"/>
          </a:xfrm>
          <a:prstGeom prst="rect">
            <a:avLst/>
          </a:prstGeom>
          <a:ln>
            <a:solidFill>
              <a:schemeClr val="accent5">
                <a:lumMod val="50000"/>
              </a:schemeClr>
            </a:solidFill>
          </a:ln>
          <a:effectLst>
            <a:outerShdw blurRad="50800" dist="38100" dir="2700000" algn="tl" rotWithShape="0">
              <a:prstClr val="black">
                <a:alpha val="40000"/>
              </a:prstClr>
            </a:outerShdw>
          </a:effectLst>
        </p:spPr>
      </p:pic>
      <p:pic>
        <p:nvPicPr>
          <p:cNvPr id="11" name="Picture 10" descr="Qr code&#10;&#10;Description automatically generated">
            <a:extLst>
              <a:ext uri="{FF2B5EF4-FFF2-40B4-BE49-F238E27FC236}">
                <a16:creationId xmlns:a16="http://schemas.microsoft.com/office/drawing/2014/main" id="{DE42C065-720B-E044-896A-B472B3AD2D58}"/>
              </a:ext>
            </a:extLst>
          </p:cNvPr>
          <p:cNvPicPr>
            <a:picLocks noChangeAspect="1"/>
          </p:cNvPicPr>
          <p:nvPr/>
        </p:nvPicPr>
        <p:blipFill>
          <a:blip r:embed="rId4"/>
          <a:stretch>
            <a:fillRect/>
          </a:stretch>
        </p:blipFill>
        <p:spPr>
          <a:xfrm>
            <a:off x="2003420" y="2931139"/>
            <a:ext cx="1889648" cy="1896198"/>
          </a:xfrm>
          <a:prstGeom prst="rect">
            <a:avLst/>
          </a:prstGeom>
        </p:spPr>
      </p:pic>
      <p:sp>
        <p:nvSpPr>
          <p:cNvPr id="2" name="Rectangle 1">
            <a:extLst>
              <a:ext uri="{FF2B5EF4-FFF2-40B4-BE49-F238E27FC236}">
                <a16:creationId xmlns:a16="http://schemas.microsoft.com/office/drawing/2014/main" id="{89211438-9696-4DE3-A4A3-224EFBA88DB7}"/>
              </a:ext>
            </a:extLst>
          </p:cNvPr>
          <p:cNvSpPr/>
          <p:nvPr/>
        </p:nvSpPr>
        <p:spPr>
          <a:xfrm>
            <a:off x="152253" y="240120"/>
            <a:ext cx="5440077" cy="1754326"/>
          </a:xfrm>
          <a:prstGeom prst="rect">
            <a:avLst/>
          </a:prstGeom>
          <a:noFill/>
        </p:spPr>
        <p:txBody>
          <a:bodyPr wrap="square" lIns="91440" tIns="45720" rIns="91440" bIns="45720">
            <a:spAutoFit/>
          </a:bodyPr>
          <a:lstStyle/>
          <a:p>
            <a:pPr algn="ctr"/>
            <a:r>
              <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Subscribe to the</a:t>
            </a:r>
          </a:p>
          <a:p>
            <a:pPr algn="ct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Richmond Fed</a:t>
            </a:r>
            <a:endPar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pic>
        <p:nvPicPr>
          <p:cNvPr id="8" name="Picture 7" descr="Text&#10;&#10;Description automatically generated">
            <a:extLst>
              <a:ext uri="{FF2B5EF4-FFF2-40B4-BE49-F238E27FC236}">
                <a16:creationId xmlns:a16="http://schemas.microsoft.com/office/drawing/2014/main" id="{09EC35DE-3178-426D-B02D-C291C856A5DC}"/>
              </a:ext>
            </a:extLst>
          </p:cNvPr>
          <p:cNvPicPr>
            <a:picLocks noChangeAspect="1"/>
          </p:cNvPicPr>
          <p:nvPr/>
        </p:nvPicPr>
        <p:blipFill>
          <a:blip r:embed="rId5"/>
          <a:stretch>
            <a:fillRect/>
          </a:stretch>
        </p:blipFill>
        <p:spPr>
          <a:xfrm>
            <a:off x="1909012" y="5184605"/>
            <a:ext cx="2078463" cy="941310"/>
          </a:xfrm>
          <a:prstGeom prst="rect">
            <a:avLst/>
          </a:prstGeom>
        </p:spPr>
      </p:pic>
    </p:spTree>
    <p:extLst>
      <p:ext uri="{BB962C8B-B14F-4D97-AF65-F5344CB8AC3E}">
        <p14:creationId xmlns:p14="http://schemas.microsoft.com/office/powerpoint/2010/main" val="29123318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application&#10;&#10;Description automatically generated">
            <a:extLst>
              <a:ext uri="{FF2B5EF4-FFF2-40B4-BE49-F238E27FC236}">
                <a16:creationId xmlns:a16="http://schemas.microsoft.com/office/drawing/2014/main" id="{C6BECE16-F324-6B40-9236-4CC80E038332}"/>
              </a:ext>
            </a:extLst>
          </p:cNvPr>
          <p:cNvPicPr>
            <a:picLocks noChangeAspect="1"/>
          </p:cNvPicPr>
          <p:nvPr/>
        </p:nvPicPr>
        <p:blipFill rotWithShape="1">
          <a:blip r:embed="rId2"/>
          <a:srcRect l="8703" r="4049"/>
          <a:stretch/>
        </p:blipFill>
        <p:spPr>
          <a:xfrm>
            <a:off x="1" y="0"/>
            <a:ext cx="12192000" cy="6858000"/>
          </a:xfrm>
          <a:prstGeom prst="rect">
            <a:avLst/>
          </a:prstGeom>
        </p:spPr>
      </p:pic>
      <p:sp>
        <p:nvSpPr>
          <p:cNvPr id="3" name="Content Placeholder 2">
            <a:extLst>
              <a:ext uri="{FF2B5EF4-FFF2-40B4-BE49-F238E27FC236}">
                <a16:creationId xmlns:a16="http://schemas.microsoft.com/office/drawing/2014/main" id="{40B02B0E-1740-2B46-9C33-26F4E4E07261}"/>
              </a:ext>
            </a:extLst>
          </p:cNvPr>
          <p:cNvSpPr>
            <a:spLocks noGrp="1"/>
          </p:cNvSpPr>
          <p:nvPr>
            <p:ph idx="1"/>
          </p:nvPr>
        </p:nvSpPr>
        <p:spPr>
          <a:xfrm>
            <a:off x="829394" y="2054756"/>
            <a:ext cx="8941330" cy="4351338"/>
          </a:xfrm>
        </p:spPr>
        <p:txBody>
          <a:bodyPr/>
          <a:lstStyle/>
          <a:p>
            <a:pPr lvl="1">
              <a:lnSpc>
                <a:spcPct val="100000"/>
              </a:lnSpc>
            </a:pPr>
            <a:r>
              <a:rPr lang="en-US" sz="2800" dirty="0"/>
              <a:t>Twitter: @RichmondFed</a:t>
            </a:r>
          </a:p>
          <a:p>
            <a:pPr lvl="1">
              <a:lnSpc>
                <a:spcPct val="100000"/>
              </a:lnSpc>
            </a:pPr>
            <a:r>
              <a:rPr lang="en-US" sz="2800" dirty="0"/>
              <a:t>Instagram: @</a:t>
            </a:r>
            <a:r>
              <a:rPr lang="en-US" sz="2800" dirty="0" err="1"/>
              <a:t>RichmondFed</a:t>
            </a:r>
            <a:endParaRPr lang="en-US" sz="2800" dirty="0"/>
          </a:p>
          <a:p>
            <a:pPr lvl="1">
              <a:lnSpc>
                <a:spcPct val="100000"/>
              </a:lnSpc>
            </a:pPr>
            <a:r>
              <a:rPr lang="en-US" sz="2800" dirty="0"/>
              <a:t>LinkedIn: /company/federal-reserve-bank-of-</a:t>
            </a:r>
            <a:r>
              <a:rPr lang="en-US" sz="2800" dirty="0" err="1"/>
              <a:t>richmond</a:t>
            </a:r>
            <a:r>
              <a:rPr lang="en-US" sz="2800" dirty="0"/>
              <a:t> </a:t>
            </a:r>
          </a:p>
          <a:p>
            <a:pPr lvl="1">
              <a:lnSpc>
                <a:spcPct val="100000"/>
              </a:lnSpc>
            </a:pPr>
            <a:r>
              <a:rPr lang="en-US" sz="2800" dirty="0"/>
              <a:t>Facebook: @</a:t>
            </a:r>
            <a:r>
              <a:rPr lang="en-US" sz="2800" dirty="0" err="1"/>
              <a:t>FederalReserveBankOfRichmond</a:t>
            </a:r>
            <a:endParaRPr lang="en-US" sz="2800" dirty="0"/>
          </a:p>
          <a:p>
            <a:pPr marL="457200" lvl="1" indent="0">
              <a:buNone/>
            </a:pPr>
            <a:endParaRPr lang="en-US" dirty="0"/>
          </a:p>
          <a:p>
            <a:endParaRPr lang="en-US" dirty="0"/>
          </a:p>
        </p:txBody>
      </p:sp>
      <p:pic>
        <p:nvPicPr>
          <p:cNvPr id="8" name="Picture 7" descr="Text&#10;&#10;Description automatically generated">
            <a:extLst>
              <a:ext uri="{FF2B5EF4-FFF2-40B4-BE49-F238E27FC236}">
                <a16:creationId xmlns:a16="http://schemas.microsoft.com/office/drawing/2014/main" id="{CBB76C08-4697-5542-8F04-5DD263A4B202}"/>
              </a:ext>
            </a:extLst>
          </p:cNvPr>
          <p:cNvPicPr>
            <a:picLocks noChangeAspect="1"/>
          </p:cNvPicPr>
          <p:nvPr/>
        </p:nvPicPr>
        <p:blipFill>
          <a:blip r:embed="rId3"/>
          <a:stretch>
            <a:fillRect/>
          </a:stretch>
        </p:blipFill>
        <p:spPr>
          <a:xfrm>
            <a:off x="1805568" y="4990641"/>
            <a:ext cx="2078463" cy="941310"/>
          </a:xfrm>
          <a:prstGeom prst="rect">
            <a:avLst/>
          </a:prstGeom>
        </p:spPr>
      </p:pic>
    </p:spTree>
    <p:extLst>
      <p:ext uri="{BB962C8B-B14F-4D97-AF65-F5344CB8AC3E}">
        <p14:creationId xmlns:p14="http://schemas.microsoft.com/office/powerpoint/2010/main" val="24259101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FD33CF-895E-D344-9F57-B35691723CB7}"/>
              </a:ext>
            </a:extLst>
          </p:cNvPr>
          <p:cNvSpPr/>
          <p:nvPr/>
        </p:nvSpPr>
        <p:spPr>
          <a:xfrm>
            <a:off x="1" y="0"/>
            <a:ext cx="12192000" cy="6858000"/>
          </a:xfrm>
          <a:prstGeom prst="rect">
            <a:avLst/>
          </a:prstGeom>
          <a:gradFill>
            <a:gsLst>
              <a:gs pos="0">
                <a:srgbClr val="00528A"/>
              </a:gs>
              <a:gs pos="100000">
                <a:srgbClr val="0070BA"/>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3AD5271A-9652-F742-80FD-C2ACC7AF7950}"/>
              </a:ext>
            </a:extLst>
          </p:cNvPr>
          <p:cNvSpPr txBox="1"/>
          <p:nvPr/>
        </p:nvSpPr>
        <p:spPr>
          <a:xfrm>
            <a:off x="341523" y="85661"/>
            <a:ext cx="6742322" cy="1200329"/>
          </a:xfrm>
          <a:prstGeom prst="rect">
            <a:avLst/>
          </a:prstGeom>
          <a:noFill/>
        </p:spPr>
        <p:txBody>
          <a:bodyPr wrap="square" rtlCol="0">
            <a:spAutoFit/>
          </a:bodyPr>
          <a:lstStyle/>
          <a:p>
            <a:r>
              <a:rPr lang="en-US" sz="3600" b="1" dirty="0">
                <a:solidFill>
                  <a:schemeClr val="bg1"/>
                </a:solidFill>
              </a:rPr>
              <a:t>We Want to Hear From You!</a:t>
            </a:r>
          </a:p>
          <a:p>
            <a:r>
              <a:rPr lang="en-US" sz="3600" b="1" dirty="0">
                <a:solidFill>
                  <a:schemeClr val="bg1"/>
                </a:solidFill>
              </a:rPr>
              <a:t>Sign up to be a Survey Panelist!</a:t>
            </a:r>
            <a:endParaRPr lang="en-US" dirty="0"/>
          </a:p>
        </p:txBody>
      </p:sp>
      <p:pic>
        <p:nvPicPr>
          <p:cNvPr id="9" name="Picture 8" descr="Map&#10;&#10;Description automatically generated">
            <a:extLst>
              <a:ext uri="{FF2B5EF4-FFF2-40B4-BE49-F238E27FC236}">
                <a16:creationId xmlns:a16="http://schemas.microsoft.com/office/drawing/2014/main" id="{D147856D-DA4C-EC4B-8ED6-E360A61A131F}"/>
              </a:ext>
            </a:extLst>
          </p:cNvPr>
          <p:cNvPicPr>
            <a:picLocks noChangeAspect="1"/>
          </p:cNvPicPr>
          <p:nvPr/>
        </p:nvPicPr>
        <p:blipFill>
          <a:blip r:embed="rId2"/>
          <a:stretch>
            <a:fillRect/>
          </a:stretch>
        </p:blipFill>
        <p:spPr>
          <a:xfrm>
            <a:off x="6705601" y="0"/>
            <a:ext cx="5486400" cy="6858000"/>
          </a:xfrm>
          <a:prstGeom prst="rect">
            <a:avLst/>
          </a:prstGeom>
        </p:spPr>
      </p:pic>
      <p:sp>
        <p:nvSpPr>
          <p:cNvPr id="7" name="TextBox 6">
            <a:extLst>
              <a:ext uri="{FF2B5EF4-FFF2-40B4-BE49-F238E27FC236}">
                <a16:creationId xmlns:a16="http://schemas.microsoft.com/office/drawing/2014/main" id="{2024250E-85FB-5D42-9960-F527809A3E39}"/>
              </a:ext>
            </a:extLst>
          </p:cNvPr>
          <p:cNvSpPr txBox="1"/>
          <p:nvPr/>
        </p:nvSpPr>
        <p:spPr>
          <a:xfrm>
            <a:off x="747312" y="1285990"/>
            <a:ext cx="5210978" cy="4678204"/>
          </a:xfrm>
          <a:prstGeom prst="rect">
            <a:avLst/>
          </a:prstGeom>
          <a:noFill/>
        </p:spPr>
        <p:txBody>
          <a:bodyPr wrap="square" rtlCol="0">
            <a:spAutoFit/>
          </a:bodyPr>
          <a:lstStyle/>
          <a:p>
            <a:r>
              <a:rPr lang="en-US" sz="2000" b="1" dirty="0">
                <a:solidFill>
                  <a:schemeClr val="bg1"/>
                </a:solidFill>
              </a:rPr>
              <a:t>Your participation will:</a:t>
            </a:r>
          </a:p>
          <a:p>
            <a:pPr marL="285750" indent="-285750">
              <a:buFont typeface="Arial" panose="020B0604020202020204" pitchFamily="34" charset="0"/>
              <a:buChar char="•"/>
            </a:pPr>
            <a:r>
              <a:rPr lang="en-US" sz="2000" b="1" dirty="0">
                <a:solidFill>
                  <a:schemeClr val="bg1"/>
                </a:solidFill>
              </a:rPr>
              <a:t>Inform monetary policy-making</a:t>
            </a:r>
          </a:p>
          <a:p>
            <a:pPr marL="285750" indent="-285750">
              <a:buFont typeface="Arial" panose="020B0604020202020204" pitchFamily="34" charset="0"/>
              <a:buChar char="•"/>
            </a:pPr>
            <a:r>
              <a:rPr lang="en-US" sz="2000" b="1" dirty="0">
                <a:solidFill>
                  <a:schemeClr val="bg1"/>
                </a:solidFill>
              </a:rPr>
              <a:t>Give you the opportunity to be heard</a:t>
            </a:r>
          </a:p>
          <a:p>
            <a:pPr marL="285750" indent="-285750">
              <a:buFont typeface="Arial" panose="020B0604020202020204" pitchFamily="34" charset="0"/>
              <a:buChar char="•"/>
            </a:pPr>
            <a:r>
              <a:rPr lang="en-US" sz="2000" b="1" dirty="0">
                <a:solidFill>
                  <a:schemeClr val="bg1"/>
                </a:solidFill>
              </a:rPr>
              <a:t>Require about 7 minutes each month</a:t>
            </a:r>
          </a:p>
          <a:p>
            <a:pPr marL="285750" indent="-285750">
              <a:buFont typeface="Arial" panose="020B0604020202020204" pitchFamily="34" charset="0"/>
              <a:buChar char="•"/>
            </a:pPr>
            <a:r>
              <a:rPr lang="en-US" sz="2000" b="1" dirty="0">
                <a:solidFill>
                  <a:schemeClr val="bg1"/>
                </a:solidFill>
              </a:rPr>
              <a:t>Enable you access to economic information and our Fed economists/policymakers</a:t>
            </a:r>
          </a:p>
          <a:p>
            <a:pPr marL="285750" indent="-285750">
              <a:buFont typeface="Arial" panose="020B0604020202020204" pitchFamily="34" charset="0"/>
              <a:buChar char="•"/>
            </a:pPr>
            <a:endParaRPr lang="en-US" sz="2000" b="1" dirty="0">
              <a:solidFill>
                <a:schemeClr val="bg1"/>
              </a:solidFill>
            </a:endParaRPr>
          </a:p>
          <a:p>
            <a:r>
              <a:rPr lang="en-US" sz="2000" b="1" dirty="0">
                <a:solidFill>
                  <a:schemeClr val="bg1"/>
                </a:solidFill>
              </a:rPr>
              <a:t>Data are confidential and personal information and responses will never be shared</a:t>
            </a:r>
          </a:p>
          <a:p>
            <a:pPr marL="285750" indent="-285750">
              <a:buFont typeface="Arial" panose="020B0604020202020204" pitchFamily="34" charset="0"/>
              <a:buChar char="•"/>
            </a:pPr>
            <a:endParaRPr lang="en-US" sz="2000" b="1" dirty="0">
              <a:solidFill>
                <a:schemeClr val="bg1"/>
              </a:solidFill>
            </a:endParaRPr>
          </a:p>
          <a:p>
            <a:r>
              <a:rPr lang="en-US" sz="2000" b="1" dirty="0">
                <a:solidFill>
                  <a:schemeClr val="bg1"/>
                </a:solidFill>
              </a:rPr>
              <a:t>To sign-up, you can:</a:t>
            </a:r>
          </a:p>
          <a:p>
            <a:pPr marL="285750" indent="-285750">
              <a:buFont typeface="Arial" panose="020B0604020202020204" pitchFamily="34" charset="0"/>
              <a:buChar char="•"/>
            </a:pPr>
            <a:r>
              <a:rPr lang="en-US" sz="2000" b="1" dirty="0">
                <a:solidFill>
                  <a:schemeClr val="bg1"/>
                </a:solidFill>
              </a:rPr>
              <a:t>Email our Survey Director, Jason </a:t>
            </a:r>
            <a:r>
              <a:rPr lang="en-US" sz="2000" b="1" dirty="0" err="1">
                <a:solidFill>
                  <a:schemeClr val="bg1"/>
                </a:solidFill>
              </a:rPr>
              <a:t>Kosakow</a:t>
            </a:r>
            <a:r>
              <a:rPr lang="en-US" sz="2000" b="1" dirty="0">
                <a:solidFill>
                  <a:schemeClr val="bg1"/>
                </a:solidFill>
              </a:rPr>
              <a:t> at </a:t>
            </a:r>
            <a:r>
              <a:rPr lang="en-US" sz="2000" b="1" dirty="0">
                <a:solidFill>
                  <a:schemeClr val="bg1"/>
                </a:solidFill>
                <a:hlinkClick r:id="rId3">
                  <a:extLst>
                    <a:ext uri="{A12FA001-AC4F-418D-AE19-62706E023703}">
                      <ahyp:hlinkClr xmlns:ahyp="http://schemas.microsoft.com/office/drawing/2018/hyperlinkcolor" val="tx"/>
                    </a:ext>
                  </a:extLst>
                </a:hlinkClick>
              </a:rPr>
              <a:t>Jason.kosakow@rich.frb.org</a:t>
            </a:r>
            <a:endParaRPr lang="en-US" sz="2000" b="1" dirty="0">
              <a:solidFill>
                <a:schemeClr val="bg1"/>
              </a:solidFill>
            </a:endParaRPr>
          </a:p>
          <a:p>
            <a:pPr marL="285750" indent="-285750">
              <a:buFont typeface="Arial" panose="020B0604020202020204" pitchFamily="34" charset="0"/>
              <a:buChar char="•"/>
            </a:pPr>
            <a:r>
              <a:rPr lang="en-US" sz="2000" b="1" dirty="0">
                <a:solidFill>
                  <a:schemeClr val="bg1"/>
                </a:solidFill>
              </a:rPr>
              <a:t>Sign up on your own: </a:t>
            </a:r>
            <a:r>
              <a:rPr lang="en-US" sz="2000" b="1" dirty="0" err="1">
                <a:solidFill>
                  <a:schemeClr val="bg1"/>
                </a:solidFill>
              </a:rPr>
              <a:t>bit.ly</a:t>
            </a:r>
            <a:r>
              <a:rPr lang="en-US" sz="2000" b="1" dirty="0">
                <a:solidFill>
                  <a:schemeClr val="bg1"/>
                </a:solidFill>
              </a:rPr>
              <a:t>/</a:t>
            </a:r>
            <a:r>
              <a:rPr lang="en-US" sz="2000" b="1" dirty="0" err="1">
                <a:solidFill>
                  <a:schemeClr val="bg1"/>
                </a:solidFill>
              </a:rPr>
              <a:t>SurvBizForm</a:t>
            </a:r>
            <a:endParaRPr lang="en-US" sz="2000" b="1" dirty="0">
              <a:solidFill>
                <a:schemeClr val="bg1"/>
              </a:solidFill>
            </a:endParaRPr>
          </a:p>
          <a:p>
            <a:pPr marL="285750" indent="-285750">
              <a:buFont typeface="Arial" panose="020B0604020202020204" pitchFamily="34" charset="0"/>
              <a:buChar char="•"/>
            </a:pPr>
            <a:endParaRPr lang="en-US" dirty="0">
              <a:solidFill>
                <a:schemeClr val="bg1"/>
              </a:solidFill>
            </a:endParaRPr>
          </a:p>
        </p:txBody>
      </p:sp>
      <p:pic>
        <p:nvPicPr>
          <p:cNvPr id="6" name="Picture 5" descr="Qr code&#10;&#10;Description automatically generated">
            <a:extLst>
              <a:ext uri="{FF2B5EF4-FFF2-40B4-BE49-F238E27FC236}">
                <a16:creationId xmlns:a16="http://schemas.microsoft.com/office/drawing/2014/main" id="{F15F0DCB-6DD9-476C-BFB2-85A634E50307}"/>
              </a:ext>
            </a:extLst>
          </p:cNvPr>
          <p:cNvPicPr>
            <a:picLocks noChangeAspect="1"/>
          </p:cNvPicPr>
          <p:nvPr/>
        </p:nvPicPr>
        <p:blipFill>
          <a:blip r:embed="rId4"/>
          <a:stretch>
            <a:fillRect/>
          </a:stretch>
        </p:blipFill>
        <p:spPr>
          <a:xfrm>
            <a:off x="5505272" y="5680218"/>
            <a:ext cx="1200329" cy="1200329"/>
          </a:xfrm>
          <a:prstGeom prst="rect">
            <a:avLst/>
          </a:prstGeom>
        </p:spPr>
      </p:pic>
      <p:pic>
        <p:nvPicPr>
          <p:cNvPr id="10" name="Picture 9" descr="Text&#10;&#10;Description automatically generated">
            <a:extLst>
              <a:ext uri="{FF2B5EF4-FFF2-40B4-BE49-F238E27FC236}">
                <a16:creationId xmlns:a16="http://schemas.microsoft.com/office/drawing/2014/main" id="{D63FCE5C-EBF6-4802-A79A-BA0BC05853C4}"/>
              </a:ext>
            </a:extLst>
          </p:cNvPr>
          <p:cNvPicPr>
            <a:picLocks noChangeAspect="1"/>
          </p:cNvPicPr>
          <p:nvPr/>
        </p:nvPicPr>
        <p:blipFill>
          <a:blip r:embed="rId5"/>
          <a:stretch>
            <a:fillRect/>
          </a:stretch>
        </p:blipFill>
        <p:spPr>
          <a:xfrm>
            <a:off x="341523" y="5655260"/>
            <a:ext cx="2078463" cy="941310"/>
          </a:xfrm>
          <a:prstGeom prst="rect">
            <a:avLst/>
          </a:prstGeom>
        </p:spPr>
      </p:pic>
    </p:spTree>
    <p:extLst>
      <p:ext uri="{BB962C8B-B14F-4D97-AF65-F5344CB8AC3E}">
        <p14:creationId xmlns:p14="http://schemas.microsoft.com/office/powerpoint/2010/main" val="29185893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126069-EA1B-F8BD-F014-78722FA582F6}"/>
              </a:ext>
            </a:extLst>
          </p:cNvPr>
          <p:cNvSpPr txBox="1"/>
          <p:nvPr/>
        </p:nvSpPr>
        <p:spPr>
          <a:xfrm>
            <a:off x="873303" y="554804"/>
            <a:ext cx="10294706" cy="3477875"/>
          </a:xfrm>
          <a:prstGeom prst="rect">
            <a:avLst/>
          </a:prstGeom>
          <a:noFill/>
        </p:spPr>
        <p:txBody>
          <a:bodyPr wrap="square" rtlCol="0">
            <a:spAutoFit/>
          </a:bodyPr>
          <a:lstStyle/>
          <a:p>
            <a:r>
              <a:rPr lang="en-US" sz="4000" b="1" dirty="0">
                <a:latin typeface="Open Sans" panose="020B0606030504020204" pitchFamily="34" charset="0"/>
                <a:ea typeface="Open Sans" panose="020B0606030504020204" pitchFamily="34" charset="0"/>
                <a:cs typeface="Open Sans" panose="020B0606030504020204" pitchFamily="34" charset="0"/>
              </a:rPr>
              <a:t>Sources</a:t>
            </a:r>
          </a:p>
          <a:p>
            <a:endParaRPr lang="en-US" dirty="0"/>
          </a:p>
          <a:p>
            <a:r>
              <a:rPr lang="en-US" dirty="0">
                <a:latin typeface="Open Sans" panose="020B0606030504020204" pitchFamily="34" charset="0"/>
                <a:ea typeface="Open Sans" panose="020B0606030504020204" pitchFamily="34" charset="0"/>
                <a:cs typeface="Open Sans" panose="020B0606030504020204" pitchFamily="34" charset="0"/>
              </a:rPr>
              <a:t>Federal Register: </a:t>
            </a:r>
            <a:r>
              <a:rPr lang="en-US" sz="1800" u="sng" kern="0" dirty="0">
                <a:effectLst/>
                <a:latin typeface="Open Sans" panose="020B0606030504020204" pitchFamily="34" charset="0"/>
                <a:ea typeface="Open Sans" panose="020B0606030504020204" pitchFamily="34" charset="0"/>
                <a:cs typeface="Open Sans" panose="020B0606030504020204" pitchFamily="34" charset="0"/>
                <a:hlinkClick r:id="rId2">
                  <a:extLst>
                    <a:ext uri="{A12FA001-AC4F-418D-AE19-62706E023703}">
                      <ahyp:hlinkClr xmlns:ahyp="http://schemas.microsoft.com/office/drawing/2018/hyperlinkcolor" val="tx"/>
                    </a:ext>
                  </a:extLst>
                </a:hlinkClick>
              </a:rPr>
              <a:t>https://public-inspection.federalregister.gov/2023-22992.pdf</a:t>
            </a:r>
            <a:endParaRPr lang="en-US" sz="1800" u="sng" kern="0" dirty="0">
              <a:effectLst/>
              <a:latin typeface="Open Sans" panose="020B0606030504020204" pitchFamily="34" charset="0"/>
              <a:ea typeface="Open Sans" panose="020B0606030504020204" pitchFamily="34" charset="0"/>
              <a:cs typeface="Open Sans" panose="020B0606030504020204" pitchFamily="34" charset="0"/>
            </a:endParaRPr>
          </a:p>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Horowitz, Ben: </a:t>
            </a:r>
            <a:r>
              <a:rPr lang="en-US" dirty="0">
                <a:latin typeface="Open Sans" panose="020B0606030504020204" pitchFamily="34" charset="0"/>
                <a:ea typeface="Open Sans" panose="020B0606030504020204" pitchFamily="34" charset="0"/>
                <a:cs typeface="Open Sans" panose="020B0606030504020204" pitchFamily="34" charset="0"/>
                <a:hlinkClick r:id="rId3">
                  <a:extLst>
                    <a:ext uri="{A12FA001-AC4F-418D-AE19-62706E023703}">
                      <ahyp:hlinkClr xmlns:ahyp="http://schemas.microsoft.com/office/drawing/2018/hyperlinkcolor" val="tx"/>
                    </a:ext>
                  </a:extLst>
                </a:hlinkClick>
              </a:rPr>
              <a:t>https://fedcommunities.org/four-decades-how-why-cra-keeps-evolving/</a:t>
            </a:r>
            <a:endParaRPr lang="en-US" dirty="0">
              <a:latin typeface="Open Sans" panose="020B0606030504020204" pitchFamily="34" charset="0"/>
              <a:ea typeface="Open Sans" panose="020B0606030504020204" pitchFamily="34" charset="0"/>
              <a:cs typeface="Open Sans" panose="020B0606030504020204" pitchFamily="34" charset="0"/>
            </a:endParaRPr>
          </a:p>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Latham, Sierra: </a:t>
            </a:r>
            <a:r>
              <a:rPr lang="en-US" sz="1800" dirty="0">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https://www.richmondfed.org/publications/research/econ_focus/2022/q1_district_digest</a:t>
            </a:r>
            <a:endParaRPr lang="en-US" sz="1800" dirty="0">
              <a:latin typeface="Open Sans" panose="020B0606030504020204" pitchFamily="34" charset="0"/>
              <a:ea typeface="Open Sans" panose="020B0606030504020204" pitchFamily="34" charset="0"/>
              <a:cs typeface="Open Sans" panose="020B0606030504020204" pitchFamily="34" charset="0"/>
            </a:endParaRPr>
          </a:p>
          <a:p>
            <a:endParaRPr lang="en-US" sz="1800" dirty="0"/>
          </a:p>
          <a:p>
            <a:endParaRPr lang="en-US" dirty="0"/>
          </a:p>
          <a:p>
            <a:endParaRPr lang="en-US" dirty="0"/>
          </a:p>
        </p:txBody>
      </p:sp>
    </p:spTree>
    <p:extLst>
      <p:ext uri="{BB962C8B-B14F-4D97-AF65-F5344CB8AC3E}">
        <p14:creationId xmlns:p14="http://schemas.microsoft.com/office/powerpoint/2010/main" val="31557265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32039-B4D3-2224-99B2-D4FAD742B08B}"/>
              </a:ext>
            </a:extLst>
          </p:cNvPr>
          <p:cNvSpPr>
            <a:spLocks noGrp="1"/>
          </p:cNvSpPr>
          <p:nvPr>
            <p:ph type="ctrTitle"/>
          </p:nvPr>
        </p:nvSpPr>
        <p:spPr>
          <a:xfrm>
            <a:off x="236305" y="2558010"/>
            <a:ext cx="10212512" cy="2007247"/>
          </a:xfrm>
        </p:spPr>
        <p:txBody>
          <a:bodyPr/>
          <a:lstStyle/>
          <a:p>
            <a:pPr algn="l"/>
            <a:r>
              <a:rPr lang="en-US" sz="3600" dirty="0">
                <a:latin typeface="Open Sans" panose="020B0606030504020204" pitchFamily="34" charset="0"/>
                <a:ea typeface="Open Sans" panose="020B0606030504020204" pitchFamily="34" charset="0"/>
                <a:cs typeface="Open Sans" panose="020B0606030504020204" pitchFamily="34" charset="0"/>
              </a:rPr>
              <a:t>Erika Bell, Federal Reserve Bank of Richmond</a:t>
            </a:r>
            <a:br>
              <a:rPr lang="en-US" sz="3600" dirty="0">
                <a:latin typeface="Open Sans" panose="020B0606030504020204" pitchFamily="34" charset="0"/>
                <a:ea typeface="Open Sans" panose="020B0606030504020204" pitchFamily="34" charset="0"/>
                <a:cs typeface="Open Sans" panose="020B0606030504020204" pitchFamily="34" charset="0"/>
              </a:rPr>
            </a:br>
            <a:r>
              <a:rPr lang="en-US" sz="3600" dirty="0">
                <a:latin typeface="Open Sans" panose="020B0606030504020204" pitchFamily="34" charset="0"/>
                <a:ea typeface="Open Sans" panose="020B0606030504020204" pitchFamily="34" charset="0"/>
                <a:cs typeface="Open Sans" panose="020B0606030504020204" pitchFamily="34" charset="0"/>
              </a:rPr>
              <a:t>erika.bell@rich.frb.org</a:t>
            </a:r>
          </a:p>
        </p:txBody>
      </p:sp>
    </p:spTree>
    <p:extLst>
      <p:ext uri="{BB962C8B-B14F-4D97-AF65-F5344CB8AC3E}">
        <p14:creationId xmlns:p14="http://schemas.microsoft.com/office/powerpoint/2010/main" val="26963058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8CD7D1-8B30-2A18-9A3B-2D36FFF33E7E}"/>
              </a:ext>
            </a:extLst>
          </p:cNvPr>
          <p:cNvSpPr/>
          <p:nvPr/>
        </p:nvSpPr>
        <p:spPr>
          <a:xfrm>
            <a:off x="2803506" y="1805799"/>
            <a:ext cx="6854201" cy="2554545"/>
          </a:xfrm>
          <a:prstGeom prst="rect">
            <a:avLst/>
          </a:prstGeom>
        </p:spPr>
        <p:txBody>
          <a:bodyPr wrap="square">
            <a:spAutoFit/>
          </a:bodyPr>
          <a:lstStyle/>
          <a:p>
            <a:pPr algn="ctr" fontAlgn="base">
              <a:spcBef>
                <a:spcPct val="0"/>
              </a:spcBef>
              <a:spcAft>
                <a:spcPct val="0"/>
              </a:spcAft>
              <a:defRPr/>
            </a:pPr>
            <a:r>
              <a:rPr lang="en-US"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following slides are based on an article featured on Fed Communities written by Ben Horowitz.</a:t>
            </a:r>
          </a:p>
        </p:txBody>
      </p:sp>
    </p:spTree>
    <p:extLst>
      <p:ext uri="{BB962C8B-B14F-4D97-AF65-F5344CB8AC3E}">
        <p14:creationId xmlns:p14="http://schemas.microsoft.com/office/powerpoint/2010/main" val="17134678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14431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Map&#10;&#10;Description automatically generated">
            <a:extLst>
              <a:ext uri="{FF2B5EF4-FFF2-40B4-BE49-F238E27FC236}">
                <a16:creationId xmlns:a16="http://schemas.microsoft.com/office/drawing/2014/main" id="{859538BE-0CB6-1C62-693A-ACD6F8A50E3F}"/>
              </a:ext>
            </a:extLst>
          </p:cNvPr>
          <p:cNvPicPr>
            <a:picLocks noChangeAspect="1"/>
          </p:cNvPicPr>
          <p:nvPr/>
        </p:nvPicPr>
        <p:blipFill rotWithShape="1">
          <a:blip r:embed="rId3"/>
          <a:srcRect r="1" b="3523"/>
          <a:stretch/>
        </p:blipFill>
        <p:spPr>
          <a:xfrm>
            <a:off x="20" y="10"/>
            <a:ext cx="11419052" cy="6857990"/>
          </a:xfrm>
          <a:prstGeom prst="rect">
            <a:avLst/>
          </a:prstGeom>
        </p:spPr>
      </p:pic>
      <p:sp useBgFill="1">
        <p:nvSpPr>
          <p:cNvPr id="12" name="Rectangle 11">
            <a:extLst>
              <a:ext uri="{FF2B5EF4-FFF2-40B4-BE49-F238E27FC236}">
                <a16:creationId xmlns:a16="http://schemas.microsoft.com/office/drawing/2014/main" id="{CEFDB412-E777-0078-F60F-DCE1A4855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382194" y="3050852"/>
            <a:ext cx="6858001" cy="756295"/>
          </a:xfrm>
          <a:prstGeom prst="rect">
            <a:avLst/>
          </a:prstGeom>
          <a:ln>
            <a:noFill/>
          </a:ln>
          <a:effectLst>
            <a:outerShdw blurRad="203200" dist="101600" dir="9300000" sx="95000" sy="95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98349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CBF1A4E-C89F-19C8-AF68-F9CE2BB4877C}"/>
              </a:ext>
            </a:extLst>
          </p:cNvPr>
          <p:cNvPicPr>
            <a:picLocks noChangeAspect="1"/>
          </p:cNvPicPr>
          <p:nvPr/>
        </p:nvPicPr>
        <p:blipFill rotWithShape="1">
          <a:blip r:embed="rId2"/>
          <a:srcRect t="12589" b="5008"/>
          <a:stretch/>
        </p:blipFill>
        <p:spPr>
          <a:xfrm>
            <a:off x="20" y="1282"/>
            <a:ext cx="12191980" cy="6856718"/>
          </a:xfrm>
          <a:prstGeom prst="rect">
            <a:avLst/>
          </a:prstGeom>
        </p:spPr>
      </p:pic>
    </p:spTree>
    <p:extLst>
      <p:ext uri="{BB962C8B-B14F-4D97-AF65-F5344CB8AC3E}">
        <p14:creationId xmlns:p14="http://schemas.microsoft.com/office/powerpoint/2010/main" val="1600995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3E0D772-BE17-7CA7-0233-78CB6059A740}"/>
              </a:ext>
            </a:extLst>
          </p:cNvPr>
          <p:cNvPicPr>
            <a:picLocks noChangeAspect="1"/>
          </p:cNvPicPr>
          <p:nvPr/>
        </p:nvPicPr>
        <p:blipFill rotWithShape="1">
          <a:blip r:embed="rId2"/>
          <a:srcRect b="11434"/>
          <a:stretch/>
        </p:blipFill>
        <p:spPr>
          <a:xfrm>
            <a:off x="20" y="1282"/>
            <a:ext cx="12191980" cy="6856718"/>
          </a:xfrm>
          <a:prstGeom prst="rect">
            <a:avLst/>
          </a:prstGeom>
        </p:spPr>
      </p:pic>
    </p:spTree>
    <p:extLst>
      <p:ext uri="{BB962C8B-B14F-4D97-AF65-F5344CB8AC3E}">
        <p14:creationId xmlns:p14="http://schemas.microsoft.com/office/powerpoint/2010/main" val="28715694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5" name="Freeform: Shape 14">
            <a:extLst>
              <a:ext uri="{FF2B5EF4-FFF2-40B4-BE49-F238E27FC236}">
                <a16:creationId xmlns:a16="http://schemas.microsoft.com/office/drawing/2014/main" id="{8DBEAE55-3EA1-41D7-A212-5F7D8986C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21220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CFC5F0E7-644F-4101-BE72-12825CF53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17551"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3" name="Picture 2">
            <a:extLst>
              <a:ext uri="{FF2B5EF4-FFF2-40B4-BE49-F238E27FC236}">
                <a16:creationId xmlns:a16="http://schemas.microsoft.com/office/drawing/2014/main" id="{4A2EE807-AB36-F375-D455-577F9B39C9B9}"/>
              </a:ext>
            </a:extLst>
          </p:cNvPr>
          <p:cNvPicPr>
            <a:picLocks noChangeAspect="1"/>
          </p:cNvPicPr>
          <p:nvPr/>
        </p:nvPicPr>
        <p:blipFill rotWithShape="1">
          <a:blip r:embed="rId2"/>
          <a:srcRect l="8467"/>
          <a:stretch/>
        </p:blipFill>
        <p:spPr>
          <a:xfrm>
            <a:off x="2644776" y="10"/>
            <a:ext cx="9547224" cy="6857990"/>
          </a:xfrm>
          <a:custGeom>
            <a:avLst/>
            <a:gdLst/>
            <a:ahLst/>
            <a:cxnLst/>
            <a:rect l="l" t="t" r="r" b="b"/>
            <a:pathLst>
              <a:path w="9547224" h="6858000">
                <a:moveTo>
                  <a:pt x="1623023" y="0"/>
                </a:moveTo>
                <a:lnTo>
                  <a:pt x="2716256" y="0"/>
                </a:lnTo>
                <a:lnTo>
                  <a:pt x="3032455" y="0"/>
                </a:lnTo>
                <a:lnTo>
                  <a:pt x="3496422" y="0"/>
                </a:lnTo>
                <a:lnTo>
                  <a:pt x="5205951" y="0"/>
                </a:lnTo>
                <a:lnTo>
                  <a:pt x="9547224" y="0"/>
                </a:lnTo>
                <a:lnTo>
                  <a:pt x="9547224" y="6858000"/>
                </a:lnTo>
                <a:lnTo>
                  <a:pt x="5205951" y="6858000"/>
                </a:lnTo>
                <a:lnTo>
                  <a:pt x="3496422" y="6858000"/>
                </a:lnTo>
                <a:lnTo>
                  <a:pt x="3032455"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p:spPr>
      </p:pic>
      <p:sp>
        <p:nvSpPr>
          <p:cNvPr id="19" name="Freeform: Shape 18">
            <a:extLst>
              <a:ext uri="{FF2B5EF4-FFF2-40B4-BE49-F238E27FC236}">
                <a16:creationId xmlns:a16="http://schemas.microsoft.com/office/drawing/2014/main" id="{B1F9B6B4-B0C4-45C6-A086-901C960D0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4774" y="0"/>
            <a:ext cx="2756893" cy="6858000"/>
          </a:xfrm>
          <a:custGeom>
            <a:avLst/>
            <a:gdLst>
              <a:gd name="connsiteX0" fmla="*/ 1133870 w 2756893"/>
              <a:gd name="connsiteY0" fmla="*/ 0 h 6858000"/>
              <a:gd name="connsiteX1" fmla="*/ 898082 w 2756893"/>
              <a:gd name="connsiteY1" fmla="*/ 0 h 6858000"/>
              <a:gd name="connsiteX2" fmla="*/ 920668 w 2756893"/>
              <a:gd name="connsiteY2" fmla="*/ 14997 h 6858000"/>
              <a:gd name="connsiteX3" fmla="*/ 2554961 w 2756893"/>
              <a:gd name="connsiteY3" fmla="*/ 3621656 h 6858000"/>
              <a:gd name="connsiteX4" fmla="*/ 641513 w 2756893"/>
              <a:gd name="connsiteY4" fmla="*/ 6374814 h 6858000"/>
              <a:gd name="connsiteX5" fmla="*/ 114086 w 2756893"/>
              <a:gd name="connsiteY5" fmla="*/ 6780599 h 6858000"/>
              <a:gd name="connsiteX6" fmla="*/ 0 w 2756893"/>
              <a:gd name="connsiteY6" fmla="*/ 6858000 h 6858000"/>
              <a:gd name="connsiteX7" fmla="*/ 40637 w 2756893"/>
              <a:gd name="connsiteY7" fmla="*/ 6858000 h 6858000"/>
              <a:gd name="connsiteX8" fmla="*/ 254139 w 2756893"/>
              <a:gd name="connsiteY8" fmla="*/ 6858000 h 6858000"/>
              <a:gd name="connsiteX9" fmla="*/ 365895 w 2756893"/>
              <a:gd name="connsiteY9" fmla="*/ 6780599 h 6858000"/>
              <a:gd name="connsiteX10" fmla="*/ 882543 w 2756893"/>
              <a:gd name="connsiteY10" fmla="*/ 6374814 h 6858000"/>
              <a:gd name="connsiteX11" fmla="*/ 2756893 w 2756893"/>
              <a:gd name="connsiteY11" fmla="*/ 3621656 h 6858000"/>
              <a:gd name="connsiteX12" fmla="*/ 1155994 w 2756893"/>
              <a:gd name="connsiteY12"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56893" h="6858000">
                <a:moveTo>
                  <a:pt x="1133870" y="0"/>
                </a:moveTo>
                <a:lnTo>
                  <a:pt x="898082" y="0"/>
                </a:lnTo>
                <a:lnTo>
                  <a:pt x="920668" y="14997"/>
                </a:lnTo>
                <a:cubicBezTo>
                  <a:pt x="1969257" y="754641"/>
                  <a:pt x="2554961" y="2093192"/>
                  <a:pt x="2554961" y="3621656"/>
                </a:cubicBezTo>
                <a:cubicBezTo>
                  <a:pt x="2554961" y="4969131"/>
                  <a:pt x="1606863" y="5602839"/>
                  <a:pt x="641513" y="6374814"/>
                </a:cubicBezTo>
                <a:cubicBezTo>
                  <a:pt x="465717" y="6515397"/>
                  <a:pt x="291531" y="6653108"/>
                  <a:pt x="114086" y="6780599"/>
                </a:cubicBezTo>
                <a:lnTo>
                  <a:pt x="0" y="6858000"/>
                </a:lnTo>
                <a:lnTo>
                  <a:pt x="40637" y="6858000"/>
                </a:lnTo>
                <a:lnTo>
                  <a:pt x="254139" y="6858000"/>
                </a:lnTo>
                <a:lnTo>
                  <a:pt x="365895" y="6780599"/>
                </a:lnTo>
                <a:cubicBezTo>
                  <a:pt x="539713" y="6653108"/>
                  <a:pt x="710340" y="6515397"/>
                  <a:pt x="882543" y="6374814"/>
                </a:cubicBezTo>
                <a:cubicBezTo>
                  <a:pt x="1828168" y="5602839"/>
                  <a:pt x="2756893" y="4969131"/>
                  <a:pt x="2756893" y="3621656"/>
                </a:cubicBezTo>
                <a:cubicBezTo>
                  <a:pt x="2756893" y="2093192"/>
                  <a:pt x="2183157" y="754641"/>
                  <a:pt x="1155994"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7515447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7">
            <a:extLst>
              <a:ext uri="{FF2B5EF4-FFF2-40B4-BE49-F238E27FC236}">
                <a16:creationId xmlns:a16="http://schemas.microsoft.com/office/drawing/2014/main" id="{7C1E5815-D54C-487F-A054-6D4930ADE3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FAE2765-BB04-DEC2-5FE4-4AF38F5A1CFB}"/>
              </a:ext>
            </a:extLst>
          </p:cNvPr>
          <p:cNvPicPr>
            <a:picLocks noChangeAspect="1"/>
          </p:cNvPicPr>
          <p:nvPr/>
        </p:nvPicPr>
        <p:blipFill>
          <a:blip r:embed="rId2"/>
          <a:stretch>
            <a:fillRect/>
          </a:stretch>
        </p:blipFill>
        <p:spPr>
          <a:xfrm>
            <a:off x="1500179" y="164387"/>
            <a:ext cx="7462588" cy="6585734"/>
          </a:xfrm>
          <a:prstGeom prst="rect">
            <a:avLst/>
          </a:prstGeom>
        </p:spPr>
      </p:pic>
      <p:sp>
        <p:nvSpPr>
          <p:cNvPr id="13" name="Freeform: Shape 9">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208496"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Tree>
    <p:extLst>
      <p:ext uri="{BB962C8B-B14F-4D97-AF65-F5344CB8AC3E}">
        <p14:creationId xmlns:p14="http://schemas.microsoft.com/office/powerpoint/2010/main" val="35218971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0D71EC-566C-F9D4-696D-6AEC0BCA879B}"/>
              </a:ext>
            </a:extLst>
          </p:cNvPr>
          <p:cNvPicPr>
            <a:picLocks noChangeAspect="1"/>
          </p:cNvPicPr>
          <p:nvPr/>
        </p:nvPicPr>
        <p:blipFill>
          <a:blip r:embed="rId3"/>
          <a:stretch>
            <a:fillRect/>
          </a:stretch>
        </p:blipFill>
        <p:spPr>
          <a:xfrm>
            <a:off x="254836" y="0"/>
            <a:ext cx="11682326" cy="6858000"/>
          </a:xfrm>
          <a:prstGeom prst="rect">
            <a:avLst/>
          </a:prstGeom>
        </p:spPr>
      </p:pic>
    </p:spTree>
    <p:extLst>
      <p:ext uri="{BB962C8B-B14F-4D97-AF65-F5344CB8AC3E}">
        <p14:creationId xmlns:p14="http://schemas.microsoft.com/office/powerpoint/2010/main" val="23406739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753</TotalTime>
  <Words>1322</Words>
  <Application>Microsoft Office PowerPoint</Application>
  <PresentationFormat>Widescreen</PresentationFormat>
  <Paragraphs>97</Paragraphs>
  <Slides>25</Slides>
  <Notes>4</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25</vt:i4>
      </vt:variant>
    </vt:vector>
  </HeadingPairs>
  <TitlesOfParts>
    <vt:vector size="36" baseType="lpstr">
      <vt:lpstr>Meiryo</vt:lpstr>
      <vt:lpstr>Arial</vt:lpstr>
      <vt:lpstr>Calibri</vt:lpstr>
      <vt:lpstr>Calibri Light</vt:lpstr>
      <vt:lpstr>Heebo</vt:lpstr>
      <vt:lpstr>inherit</vt:lpstr>
      <vt:lpstr>Open Sans</vt:lpstr>
      <vt:lpstr>Office Theme</vt:lpstr>
      <vt:lpstr>Custom Design</vt:lpstr>
      <vt:lpstr>1_Custom Design</vt:lpstr>
      <vt:lpstr>2_Custom Design</vt:lpstr>
      <vt:lpstr>CRA: Its History and Modernization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Housing: A Snapshot</vt:lpstr>
      <vt:lpstr>District Map</vt:lpstr>
      <vt:lpstr>PowerPoint Presentation</vt:lpstr>
      <vt:lpstr>Rural Housing at the Richmond Fed</vt:lpstr>
      <vt:lpstr>PowerPoint Presentation</vt:lpstr>
      <vt:lpstr>PowerPoint Presentation</vt:lpstr>
      <vt:lpstr>PowerPoint Presentation</vt:lpstr>
      <vt:lpstr>PowerPoint Presentation</vt:lpstr>
      <vt:lpstr>​ richmondfed.org/email_subscriptions​</vt:lpstr>
      <vt:lpstr>PowerPoint Presentation</vt:lpstr>
      <vt:lpstr>PowerPoint Presentation</vt:lpstr>
      <vt:lpstr>PowerPoint Presentation</vt:lpstr>
      <vt:lpstr>Erika Bell, Federal Reserve Bank of Richmond erika.bell@rich.frb.org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Bell, Erika W</dc:creator>
  <cp:lastModifiedBy>Bell, Erika W</cp:lastModifiedBy>
  <cp:revision>16</cp:revision>
  <dcterms:created xsi:type="dcterms:W3CDTF">2023-10-12T15:06:48Z</dcterms:created>
  <dcterms:modified xsi:type="dcterms:W3CDTF">2023-10-18T18:49:24Z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5269c60-0483-4c57-9e8c-3779d6900235_Enabled">
    <vt:lpwstr>true</vt:lpwstr>
  </property>
  <property fmtid="{D5CDD505-2E9C-101B-9397-08002B2CF9AE}" pid="3" name="MSIP_Label_65269c60-0483-4c57-9e8c-3779d6900235_SetDate">
    <vt:lpwstr>2023-10-12T15:08:00Z</vt:lpwstr>
  </property>
  <property fmtid="{D5CDD505-2E9C-101B-9397-08002B2CF9AE}" pid="4" name="MSIP_Label_65269c60-0483-4c57-9e8c-3779d6900235_Method">
    <vt:lpwstr>Privileged</vt:lpwstr>
  </property>
  <property fmtid="{D5CDD505-2E9C-101B-9397-08002B2CF9AE}" pid="5" name="MSIP_Label_65269c60-0483-4c57-9e8c-3779d6900235_Name">
    <vt:lpwstr>65269c60-0483-4c57-9e8c-3779d6900235</vt:lpwstr>
  </property>
  <property fmtid="{D5CDD505-2E9C-101B-9397-08002B2CF9AE}" pid="6" name="MSIP_Label_65269c60-0483-4c57-9e8c-3779d6900235_SiteId">
    <vt:lpwstr>b397c653-5b19-463f-b9fc-af658ded9128</vt:lpwstr>
  </property>
  <property fmtid="{D5CDD505-2E9C-101B-9397-08002B2CF9AE}" pid="7" name="MSIP_Label_65269c60-0483-4c57-9e8c-3779d6900235_ActionId">
    <vt:lpwstr>2d60bf5a-0973-493f-8d5b-fb4bb3d87061</vt:lpwstr>
  </property>
  <property fmtid="{D5CDD505-2E9C-101B-9397-08002B2CF9AE}" pid="8" name="MSIP_Label_65269c60-0483-4c57-9e8c-3779d6900235_ContentBits">
    <vt:lpwstr>0</vt:lpwstr>
  </property>
</Properties>
</file>