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9" r:id="rId2"/>
    <p:sldId id="393" r:id="rId3"/>
    <p:sldId id="281" r:id="rId4"/>
    <p:sldId id="282" r:id="rId5"/>
    <p:sldId id="283" r:id="rId6"/>
    <p:sldId id="289" r:id="rId7"/>
    <p:sldId id="394" r:id="rId8"/>
    <p:sldId id="346" r:id="rId9"/>
    <p:sldId id="287" r:id="rId10"/>
    <p:sldId id="371" r:id="rId11"/>
    <p:sldId id="373"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C02"/>
    <a:srgbClr val="00205B"/>
    <a:srgbClr val="586065"/>
    <a:srgbClr val="0F1E29"/>
    <a:srgbClr val="732C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114C0-C2F9-4DFC-AECE-95BD6665AB37}" v="4" dt="2023-10-23T04:55:45.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99"/>
    <p:restoredTop sz="86369" autoAdjust="0"/>
  </p:normalViewPr>
  <p:slideViewPr>
    <p:cSldViewPr snapToGrid="0" snapToObjects="1">
      <p:cViewPr varScale="1">
        <p:scale>
          <a:sx n="57" d="100"/>
          <a:sy n="57" d="100"/>
        </p:scale>
        <p:origin x="1840" y="52"/>
      </p:cViewPr>
      <p:guideLst>
        <p:guide orient="horz" pos="1440"/>
        <p:guide pos="288"/>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ee Prosser-Dotson" userId="a935fd09-9fd0-40f4-acd6-32ccbce6df87" providerId="ADAL" clId="{0CB114C0-C2F9-4DFC-AECE-95BD6665AB37}"/>
    <pc:docChg chg="undo custSel addSld delSld modSld sldOrd">
      <pc:chgData name="Brandee Prosser-Dotson" userId="a935fd09-9fd0-40f4-acd6-32ccbce6df87" providerId="ADAL" clId="{0CB114C0-C2F9-4DFC-AECE-95BD6665AB37}" dt="2023-10-23T04:56:16.975" v="2484" actId="20577"/>
      <pc:docMkLst>
        <pc:docMk/>
      </pc:docMkLst>
      <pc:sldChg chg="modSp mod">
        <pc:chgData name="Brandee Prosser-Dotson" userId="a935fd09-9fd0-40f4-acd6-32ccbce6df87" providerId="ADAL" clId="{0CB114C0-C2F9-4DFC-AECE-95BD6665AB37}" dt="2023-10-23T04:10:18.452" v="1288" actId="207"/>
        <pc:sldMkLst>
          <pc:docMk/>
          <pc:sldMk cId="947350221" sldId="259"/>
        </pc:sldMkLst>
        <pc:spChg chg="mod">
          <ac:chgData name="Brandee Prosser-Dotson" userId="a935fd09-9fd0-40f4-acd6-32ccbce6df87" providerId="ADAL" clId="{0CB114C0-C2F9-4DFC-AECE-95BD6665AB37}" dt="2023-10-23T04:09:48.720" v="1286" actId="20577"/>
          <ac:spMkLst>
            <pc:docMk/>
            <pc:sldMk cId="947350221" sldId="259"/>
            <ac:spMk id="7" creationId="{0634DC12-CC52-41A9-AE08-100DFF523200}"/>
          </ac:spMkLst>
        </pc:spChg>
        <pc:spChg chg="mod">
          <ac:chgData name="Brandee Prosser-Dotson" userId="a935fd09-9fd0-40f4-acd6-32ccbce6df87" providerId="ADAL" clId="{0CB114C0-C2F9-4DFC-AECE-95BD6665AB37}" dt="2023-10-23T04:10:18.452" v="1288" actId="207"/>
          <ac:spMkLst>
            <pc:docMk/>
            <pc:sldMk cId="947350221" sldId="259"/>
            <ac:spMk id="18" creationId="{09AF3F71-3B18-9A41-9AAA-A5EA260720B3}"/>
          </ac:spMkLst>
        </pc:spChg>
      </pc:sldChg>
      <pc:sldChg chg="modSp del mod">
        <pc:chgData name="Brandee Prosser-Dotson" userId="a935fd09-9fd0-40f4-acd6-32ccbce6df87" providerId="ADAL" clId="{0CB114C0-C2F9-4DFC-AECE-95BD6665AB37}" dt="2023-10-23T03:38:36.270" v="3" actId="2696"/>
        <pc:sldMkLst>
          <pc:docMk/>
          <pc:sldMk cId="840812283" sldId="280"/>
        </pc:sldMkLst>
        <pc:spChg chg="mod">
          <ac:chgData name="Brandee Prosser-Dotson" userId="a935fd09-9fd0-40f4-acd6-32ccbce6df87" providerId="ADAL" clId="{0CB114C0-C2F9-4DFC-AECE-95BD6665AB37}" dt="2023-10-23T03:38:29.643" v="2"/>
          <ac:spMkLst>
            <pc:docMk/>
            <pc:sldMk cId="840812283" sldId="280"/>
            <ac:spMk id="2" creationId="{D9EA82D2-3C17-4EA6-BC32-F402FA4D2C10}"/>
          </ac:spMkLst>
        </pc:spChg>
      </pc:sldChg>
      <pc:sldChg chg="modSp mod">
        <pc:chgData name="Brandee Prosser-Dotson" userId="a935fd09-9fd0-40f4-acd6-32ccbce6df87" providerId="ADAL" clId="{0CB114C0-C2F9-4DFC-AECE-95BD6665AB37}" dt="2023-10-23T04:11:20.272" v="1290" actId="14100"/>
        <pc:sldMkLst>
          <pc:docMk/>
          <pc:sldMk cId="1606312914" sldId="281"/>
        </pc:sldMkLst>
        <pc:spChg chg="mod">
          <ac:chgData name="Brandee Prosser-Dotson" userId="a935fd09-9fd0-40f4-acd6-32ccbce6df87" providerId="ADAL" clId="{0CB114C0-C2F9-4DFC-AECE-95BD6665AB37}" dt="2023-10-23T04:11:13.712" v="1289" actId="14100"/>
          <ac:spMkLst>
            <pc:docMk/>
            <pc:sldMk cId="1606312914" sldId="281"/>
            <ac:spMk id="8" creationId="{B47DC939-AE13-4180-865B-E9D8CEBA8A3B}"/>
          </ac:spMkLst>
        </pc:spChg>
        <pc:spChg chg="mod">
          <ac:chgData name="Brandee Prosser-Dotson" userId="a935fd09-9fd0-40f4-acd6-32ccbce6df87" providerId="ADAL" clId="{0CB114C0-C2F9-4DFC-AECE-95BD6665AB37}" dt="2023-10-23T04:11:20.272" v="1290" actId="14100"/>
          <ac:spMkLst>
            <pc:docMk/>
            <pc:sldMk cId="1606312914" sldId="281"/>
            <ac:spMk id="18" creationId="{09AF3F71-3B18-9A41-9AAA-A5EA260720B3}"/>
          </ac:spMkLst>
        </pc:spChg>
      </pc:sldChg>
      <pc:sldChg chg="modSp mod">
        <pc:chgData name="Brandee Prosser-Dotson" userId="a935fd09-9fd0-40f4-acd6-32ccbce6df87" providerId="ADAL" clId="{0CB114C0-C2F9-4DFC-AECE-95BD6665AB37}" dt="2023-10-23T04:56:16.975" v="2484" actId="20577"/>
        <pc:sldMkLst>
          <pc:docMk/>
          <pc:sldMk cId="3041223572" sldId="283"/>
        </pc:sldMkLst>
        <pc:spChg chg="mod">
          <ac:chgData name="Brandee Prosser-Dotson" userId="a935fd09-9fd0-40f4-acd6-32ccbce6df87" providerId="ADAL" clId="{0CB114C0-C2F9-4DFC-AECE-95BD6665AB37}" dt="2023-10-23T04:56:16.975" v="2484" actId="20577"/>
          <ac:spMkLst>
            <pc:docMk/>
            <pc:sldMk cId="3041223572" sldId="283"/>
            <ac:spMk id="2" creationId="{D9EA82D2-3C17-4EA6-BC32-F402FA4D2C10}"/>
          </ac:spMkLst>
        </pc:spChg>
      </pc:sldChg>
      <pc:sldChg chg="del">
        <pc:chgData name="Brandee Prosser-Dotson" userId="a935fd09-9fd0-40f4-acd6-32ccbce6df87" providerId="ADAL" clId="{0CB114C0-C2F9-4DFC-AECE-95BD6665AB37}" dt="2023-10-23T04:12:03.499" v="1291" actId="2696"/>
        <pc:sldMkLst>
          <pc:docMk/>
          <pc:sldMk cId="2670388285" sldId="284"/>
        </pc:sldMkLst>
      </pc:sldChg>
      <pc:sldChg chg="del">
        <pc:chgData name="Brandee Prosser-Dotson" userId="a935fd09-9fd0-40f4-acd6-32ccbce6df87" providerId="ADAL" clId="{0CB114C0-C2F9-4DFC-AECE-95BD6665AB37}" dt="2023-10-23T04:15:35.202" v="1408" actId="2696"/>
        <pc:sldMkLst>
          <pc:docMk/>
          <pc:sldMk cId="1414900201" sldId="286"/>
        </pc:sldMkLst>
      </pc:sldChg>
      <pc:sldChg chg="modSp mod ord">
        <pc:chgData name="Brandee Prosser-Dotson" userId="a935fd09-9fd0-40f4-acd6-32ccbce6df87" providerId="ADAL" clId="{0CB114C0-C2F9-4DFC-AECE-95BD6665AB37}" dt="2023-10-23T04:49:02.920" v="2483" actId="20577"/>
        <pc:sldMkLst>
          <pc:docMk/>
          <pc:sldMk cId="3742661057" sldId="287"/>
        </pc:sldMkLst>
        <pc:spChg chg="mod">
          <ac:chgData name="Brandee Prosser-Dotson" userId="a935fd09-9fd0-40f4-acd6-32ccbce6df87" providerId="ADAL" clId="{0CB114C0-C2F9-4DFC-AECE-95BD6665AB37}" dt="2023-10-23T04:49:02.920" v="2483" actId="20577"/>
          <ac:spMkLst>
            <pc:docMk/>
            <pc:sldMk cId="3742661057" sldId="287"/>
            <ac:spMk id="2" creationId="{D9EA82D2-3C17-4EA6-BC32-F402FA4D2C10}"/>
          </ac:spMkLst>
        </pc:spChg>
        <pc:spChg chg="mod">
          <ac:chgData name="Brandee Prosser-Dotson" userId="a935fd09-9fd0-40f4-acd6-32ccbce6df87" providerId="ADAL" clId="{0CB114C0-C2F9-4DFC-AECE-95BD6665AB37}" dt="2023-10-23T03:44:08.065" v="109" actId="1076"/>
          <ac:spMkLst>
            <pc:docMk/>
            <pc:sldMk cId="3742661057" sldId="287"/>
            <ac:spMk id="8" creationId="{FA4B7C85-3538-42C4-8278-6DC3E7A7B9C7}"/>
          </ac:spMkLst>
        </pc:spChg>
        <pc:cxnChg chg="mod">
          <ac:chgData name="Brandee Prosser-Dotson" userId="a935fd09-9fd0-40f4-acd6-32ccbce6df87" providerId="ADAL" clId="{0CB114C0-C2F9-4DFC-AECE-95BD6665AB37}" dt="2023-10-23T03:44:11.915" v="110" actId="1076"/>
          <ac:cxnSpMkLst>
            <pc:docMk/>
            <pc:sldMk cId="3742661057" sldId="287"/>
            <ac:cxnSpMk id="6" creationId="{F12EDCDF-D429-4644-BE71-C0E72409044C}"/>
          </ac:cxnSpMkLst>
        </pc:cxnChg>
      </pc:sldChg>
      <pc:sldChg chg="modSp del mod">
        <pc:chgData name="Brandee Prosser-Dotson" userId="a935fd09-9fd0-40f4-acd6-32ccbce6df87" providerId="ADAL" clId="{0CB114C0-C2F9-4DFC-AECE-95BD6665AB37}" dt="2023-10-23T03:42:40" v="78" actId="2696"/>
        <pc:sldMkLst>
          <pc:docMk/>
          <pc:sldMk cId="975822396" sldId="340"/>
        </pc:sldMkLst>
        <pc:spChg chg="mod">
          <ac:chgData name="Brandee Prosser-Dotson" userId="a935fd09-9fd0-40f4-acd6-32ccbce6df87" providerId="ADAL" clId="{0CB114C0-C2F9-4DFC-AECE-95BD6665AB37}" dt="2023-10-23T03:42:05.898" v="52" actId="1076"/>
          <ac:spMkLst>
            <pc:docMk/>
            <pc:sldMk cId="975822396" sldId="340"/>
            <ac:spMk id="2" creationId="{D9EA82D2-3C17-4EA6-BC32-F402FA4D2C10}"/>
          </ac:spMkLst>
        </pc:spChg>
      </pc:sldChg>
      <pc:sldChg chg="del">
        <pc:chgData name="Brandee Prosser-Dotson" userId="a935fd09-9fd0-40f4-acd6-32ccbce6df87" providerId="ADAL" clId="{0CB114C0-C2F9-4DFC-AECE-95BD6665AB37}" dt="2023-10-23T03:42:45.691" v="79" actId="2696"/>
        <pc:sldMkLst>
          <pc:docMk/>
          <pc:sldMk cId="3430071137" sldId="341"/>
        </pc:sldMkLst>
      </pc:sldChg>
      <pc:sldChg chg="del">
        <pc:chgData name="Brandee Prosser-Dotson" userId="a935fd09-9fd0-40f4-acd6-32ccbce6df87" providerId="ADAL" clId="{0CB114C0-C2F9-4DFC-AECE-95BD6665AB37}" dt="2023-10-23T04:23:25.842" v="1871" actId="2696"/>
        <pc:sldMkLst>
          <pc:docMk/>
          <pc:sldMk cId="2366289670" sldId="342"/>
        </pc:sldMkLst>
      </pc:sldChg>
      <pc:sldChg chg="del">
        <pc:chgData name="Brandee Prosser-Dotson" userId="a935fd09-9fd0-40f4-acd6-32ccbce6df87" providerId="ADAL" clId="{0CB114C0-C2F9-4DFC-AECE-95BD6665AB37}" dt="2023-10-23T04:23:33.839" v="1872" actId="2696"/>
        <pc:sldMkLst>
          <pc:docMk/>
          <pc:sldMk cId="955087155" sldId="343"/>
        </pc:sldMkLst>
      </pc:sldChg>
      <pc:sldChg chg="del">
        <pc:chgData name="Brandee Prosser-Dotson" userId="a935fd09-9fd0-40f4-acd6-32ccbce6df87" providerId="ADAL" clId="{0CB114C0-C2F9-4DFC-AECE-95BD6665AB37}" dt="2023-10-23T03:55:44.711" v="901" actId="2696"/>
        <pc:sldMkLst>
          <pc:docMk/>
          <pc:sldMk cId="1990552746" sldId="344"/>
        </pc:sldMkLst>
      </pc:sldChg>
      <pc:sldChg chg="del">
        <pc:chgData name="Brandee Prosser-Dotson" userId="a935fd09-9fd0-40f4-acd6-32ccbce6df87" providerId="ADAL" clId="{0CB114C0-C2F9-4DFC-AECE-95BD6665AB37}" dt="2023-10-23T03:55:49.095" v="902" actId="2696"/>
        <pc:sldMkLst>
          <pc:docMk/>
          <pc:sldMk cId="3816127432" sldId="347"/>
        </pc:sldMkLst>
      </pc:sldChg>
      <pc:sldChg chg="del">
        <pc:chgData name="Brandee Prosser-Dotson" userId="a935fd09-9fd0-40f4-acd6-32ccbce6df87" providerId="ADAL" clId="{0CB114C0-C2F9-4DFC-AECE-95BD6665AB37}" dt="2023-10-23T03:55:54.785" v="903" actId="2696"/>
        <pc:sldMkLst>
          <pc:docMk/>
          <pc:sldMk cId="2839286861" sldId="348"/>
        </pc:sldMkLst>
      </pc:sldChg>
      <pc:sldChg chg="del">
        <pc:chgData name="Brandee Prosser-Dotson" userId="a935fd09-9fd0-40f4-acd6-32ccbce6df87" providerId="ADAL" clId="{0CB114C0-C2F9-4DFC-AECE-95BD6665AB37}" dt="2023-10-23T03:56:48.371" v="904" actId="2696"/>
        <pc:sldMkLst>
          <pc:docMk/>
          <pc:sldMk cId="1392702748" sldId="349"/>
        </pc:sldMkLst>
      </pc:sldChg>
      <pc:sldChg chg="del">
        <pc:chgData name="Brandee Prosser-Dotson" userId="a935fd09-9fd0-40f4-acd6-32ccbce6df87" providerId="ADAL" clId="{0CB114C0-C2F9-4DFC-AECE-95BD6665AB37}" dt="2023-10-23T03:56:48.371" v="904" actId="2696"/>
        <pc:sldMkLst>
          <pc:docMk/>
          <pc:sldMk cId="1878592203" sldId="350"/>
        </pc:sldMkLst>
      </pc:sldChg>
      <pc:sldChg chg="del">
        <pc:chgData name="Brandee Prosser-Dotson" userId="a935fd09-9fd0-40f4-acd6-32ccbce6df87" providerId="ADAL" clId="{0CB114C0-C2F9-4DFC-AECE-95BD6665AB37}" dt="2023-10-23T03:56:48.371" v="904" actId="2696"/>
        <pc:sldMkLst>
          <pc:docMk/>
          <pc:sldMk cId="1269357860" sldId="351"/>
        </pc:sldMkLst>
      </pc:sldChg>
      <pc:sldChg chg="del">
        <pc:chgData name="Brandee Prosser-Dotson" userId="a935fd09-9fd0-40f4-acd6-32ccbce6df87" providerId="ADAL" clId="{0CB114C0-C2F9-4DFC-AECE-95BD6665AB37}" dt="2023-10-23T03:56:48.371" v="904" actId="2696"/>
        <pc:sldMkLst>
          <pc:docMk/>
          <pc:sldMk cId="163729132" sldId="352"/>
        </pc:sldMkLst>
      </pc:sldChg>
      <pc:sldChg chg="del">
        <pc:chgData name="Brandee Prosser-Dotson" userId="a935fd09-9fd0-40f4-acd6-32ccbce6df87" providerId="ADAL" clId="{0CB114C0-C2F9-4DFC-AECE-95BD6665AB37}" dt="2023-10-23T03:56:48.371" v="904" actId="2696"/>
        <pc:sldMkLst>
          <pc:docMk/>
          <pc:sldMk cId="3751110323" sldId="353"/>
        </pc:sldMkLst>
      </pc:sldChg>
      <pc:sldChg chg="del">
        <pc:chgData name="Brandee Prosser-Dotson" userId="a935fd09-9fd0-40f4-acd6-32ccbce6df87" providerId="ADAL" clId="{0CB114C0-C2F9-4DFC-AECE-95BD6665AB37}" dt="2023-10-23T03:56:48.371" v="904" actId="2696"/>
        <pc:sldMkLst>
          <pc:docMk/>
          <pc:sldMk cId="1464226460" sldId="354"/>
        </pc:sldMkLst>
      </pc:sldChg>
      <pc:sldChg chg="del">
        <pc:chgData name="Brandee Prosser-Dotson" userId="a935fd09-9fd0-40f4-acd6-32ccbce6df87" providerId="ADAL" clId="{0CB114C0-C2F9-4DFC-AECE-95BD6665AB37}" dt="2023-10-23T03:56:48.371" v="904" actId="2696"/>
        <pc:sldMkLst>
          <pc:docMk/>
          <pc:sldMk cId="245706096" sldId="355"/>
        </pc:sldMkLst>
      </pc:sldChg>
      <pc:sldChg chg="del">
        <pc:chgData name="Brandee Prosser-Dotson" userId="a935fd09-9fd0-40f4-acd6-32ccbce6df87" providerId="ADAL" clId="{0CB114C0-C2F9-4DFC-AECE-95BD6665AB37}" dt="2023-10-23T03:56:48.371" v="904" actId="2696"/>
        <pc:sldMkLst>
          <pc:docMk/>
          <pc:sldMk cId="1905658329" sldId="356"/>
        </pc:sldMkLst>
      </pc:sldChg>
      <pc:sldChg chg="del">
        <pc:chgData name="Brandee Prosser-Dotson" userId="a935fd09-9fd0-40f4-acd6-32ccbce6df87" providerId="ADAL" clId="{0CB114C0-C2F9-4DFC-AECE-95BD6665AB37}" dt="2023-10-23T03:56:48.371" v="904" actId="2696"/>
        <pc:sldMkLst>
          <pc:docMk/>
          <pc:sldMk cId="1961796720" sldId="357"/>
        </pc:sldMkLst>
      </pc:sldChg>
      <pc:sldChg chg="del">
        <pc:chgData name="Brandee Prosser-Dotson" userId="a935fd09-9fd0-40f4-acd6-32ccbce6df87" providerId="ADAL" clId="{0CB114C0-C2F9-4DFC-AECE-95BD6665AB37}" dt="2023-10-23T03:56:48.371" v="904" actId="2696"/>
        <pc:sldMkLst>
          <pc:docMk/>
          <pc:sldMk cId="734444556" sldId="358"/>
        </pc:sldMkLst>
      </pc:sldChg>
      <pc:sldChg chg="del">
        <pc:chgData name="Brandee Prosser-Dotson" userId="a935fd09-9fd0-40f4-acd6-32ccbce6df87" providerId="ADAL" clId="{0CB114C0-C2F9-4DFC-AECE-95BD6665AB37}" dt="2023-10-23T03:56:48.371" v="904" actId="2696"/>
        <pc:sldMkLst>
          <pc:docMk/>
          <pc:sldMk cId="346735051" sldId="360"/>
        </pc:sldMkLst>
      </pc:sldChg>
      <pc:sldChg chg="del">
        <pc:chgData name="Brandee Prosser-Dotson" userId="a935fd09-9fd0-40f4-acd6-32ccbce6df87" providerId="ADAL" clId="{0CB114C0-C2F9-4DFC-AECE-95BD6665AB37}" dt="2023-10-23T03:56:48.371" v="904" actId="2696"/>
        <pc:sldMkLst>
          <pc:docMk/>
          <pc:sldMk cId="2677573945" sldId="361"/>
        </pc:sldMkLst>
      </pc:sldChg>
      <pc:sldChg chg="del">
        <pc:chgData name="Brandee Prosser-Dotson" userId="a935fd09-9fd0-40f4-acd6-32ccbce6df87" providerId="ADAL" clId="{0CB114C0-C2F9-4DFC-AECE-95BD6665AB37}" dt="2023-10-23T03:56:48.371" v="904" actId="2696"/>
        <pc:sldMkLst>
          <pc:docMk/>
          <pc:sldMk cId="17052216" sldId="362"/>
        </pc:sldMkLst>
      </pc:sldChg>
      <pc:sldChg chg="del">
        <pc:chgData name="Brandee Prosser-Dotson" userId="a935fd09-9fd0-40f4-acd6-32ccbce6df87" providerId="ADAL" clId="{0CB114C0-C2F9-4DFC-AECE-95BD6665AB37}" dt="2023-10-23T03:56:48.371" v="904" actId="2696"/>
        <pc:sldMkLst>
          <pc:docMk/>
          <pc:sldMk cId="2150414177" sldId="364"/>
        </pc:sldMkLst>
      </pc:sldChg>
      <pc:sldChg chg="del">
        <pc:chgData name="Brandee Prosser-Dotson" userId="a935fd09-9fd0-40f4-acd6-32ccbce6df87" providerId="ADAL" clId="{0CB114C0-C2F9-4DFC-AECE-95BD6665AB37}" dt="2023-10-23T03:56:48.371" v="904" actId="2696"/>
        <pc:sldMkLst>
          <pc:docMk/>
          <pc:sldMk cId="3194168735" sldId="366"/>
        </pc:sldMkLst>
      </pc:sldChg>
      <pc:sldChg chg="del">
        <pc:chgData name="Brandee Prosser-Dotson" userId="a935fd09-9fd0-40f4-acd6-32ccbce6df87" providerId="ADAL" clId="{0CB114C0-C2F9-4DFC-AECE-95BD6665AB37}" dt="2023-10-23T03:56:48.371" v="904" actId="2696"/>
        <pc:sldMkLst>
          <pc:docMk/>
          <pc:sldMk cId="2387261506" sldId="367"/>
        </pc:sldMkLst>
      </pc:sldChg>
      <pc:sldChg chg="del">
        <pc:chgData name="Brandee Prosser-Dotson" userId="a935fd09-9fd0-40f4-acd6-32ccbce6df87" providerId="ADAL" clId="{0CB114C0-C2F9-4DFC-AECE-95BD6665AB37}" dt="2023-10-23T03:56:48.371" v="904" actId="2696"/>
        <pc:sldMkLst>
          <pc:docMk/>
          <pc:sldMk cId="2353974951" sldId="368"/>
        </pc:sldMkLst>
      </pc:sldChg>
      <pc:sldChg chg="del">
        <pc:chgData name="Brandee Prosser-Dotson" userId="a935fd09-9fd0-40f4-acd6-32ccbce6df87" providerId="ADAL" clId="{0CB114C0-C2F9-4DFC-AECE-95BD6665AB37}" dt="2023-10-23T03:56:48.371" v="904" actId="2696"/>
        <pc:sldMkLst>
          <pc:docMk/>
          <pc:sldMk cId="2869238650" sldId="369"/>
        </pc:sldMkLst>
      </pc:sldChg>
      <pc:sldChg chg="del">
        <pc:chgData name="Brandee Prosser-Dotson" userId="a935fd09-9fd0-40f4-acd6-32ccbce6df87" providerId="ADAL" clId="{0CB114C0-C2F9-4DFC-AECE-95BD6665AB37}" dt="2023-10-23T03:56:48.371" v="904" actId="2696"/>
        <pc:sldMkLst>
          <pc:docMk/>
          <pc:sldMk cId="876699370" sldId="370"/>
        </pc:sldMkLst>
      </pc:sldChg>
      <pc:sldChg chg="modSp add del mod">
        <pc:chgData name="Brandee Prosser-Dotson" userId="a935fd09-9fd0-40f4-acd6-32ccbce6df87" providerId="ADAL" clId="{0CB114C0-C2F9-4DFC-AECE-95BD6665AB37}" dt="2023-10-23T04:38:18.767" v="2468" actId="20577"/>
        <pc:sldMkLst>
          <pc:docMk/>
          <pc:sldMk cId="4247793496" sldId="371"/>
        </pc:sldMkLst>
        <pc:spChg chg="mod">
          <ac:chgData name="Brandee Prosser-Dotson" userId="a935fd09-9fd0-40f4-acd6-32ccbce6df87" providerId="ADAL" clId="{0CB114C0-C2F9-4DFC-AECE-95BD6665AB37}" dt="2023-10-23T04:37:53.185" v="2426" actId="207"/>
          <ac:spMkLst>
            <pc:docMk/>
            <pc:sldMk cId="4247793496" sldId="371"/>
            <ac:spMk id="2" creationId="{D9EA82D2-3C17-4EA6-BC32-F402FA4D2C10}"/>
          </ac:spMkLst>
        </pc:spChg>
        <pc:spChg chg="mod">
          <ac:chgData name="Brandee Prosser-Dotson" userId="a935fd09-9fd0-40f4-acd6-32ccbce6df87" providerId="ADAL" clId="{0CB114C0-C2F9-4DFC-AECE-95BD6665AB37}" dt="2023-10-23T04:38:18.767" v="2468" actId="20577"/>
          <ac:spMkLst>
            <pc:docMk/>
            <pc:sldMk cId="4247793496" sldId="371"/>
            <ac:spMk id="18" creationId="{09AF3F71-3B18-9A41-9AAA-A5EA260720B3}"/>
          </ac:spMkLst>
        </pc:spChg>
      </pc:sldChg>
      <pc:sldChg chg="addSp modSp mod">
        <pc:chgData name="Brandee Prosser-Dotson" userId="a935fd09-9fd0-40f4-acd6-32ccbce6df87" providerId="ADAL" clId="{0CB114C0-C2F9-4DFC-AECE-95BD6665AB37}" dt="2023-10-23T04:31:09.699" v="2021" actId="1076"/>
        <pc:sldMkLst>
          <pc:docMk/>
          <pc:sldMk cId="2072016376" sldId="373"/>
        </pc:sldMkLst>
        <pc:spChg chg="mod">
          <ac:chgData name="Brandee Prosser-Dotson" userId="a935fd09-9fd0-40f4-acd6-32ccbce6df87" providerId="ADAL" clId="{0CB114C0-C2F9-4DFC-AECE-95BD6665AB37}" dt="2023-10-23T04:31:09.699" v="2021" actId="1076"/>
          <ac:spMkLst>
            <pc:docMk/>
            <pc:sldMk cId="2072016376" sldId="373"/>
            <ac:spMk id="2" creationId="{D9EA82D2-3C17-4EA6-BC32-F402FA4D2C10}"/>
          </ac:spMkLst>
        </pc:spChg>
        <pc:spChg chg="add mod">
          <ac:chgData name="Brandee Prosser-Dotson" userId="a935fd09-9fd0-40f4-acd6-32ccbce6df87" providerId="ADAL" clId="{0CB114C0-C2F9-4DFC-AECE-95BD6665AB37}" dt="2023-10-23T04:28:20.396" v="1937" actId="571"/>
          <ac:spMkLst>
            <pc:docMk/>
            <pc:sldMk cId="2072016376" sldId="373"/>
            <ac:spMk id="3" creationId="{21AFB01E-7434-3E6F-9E81-03FC211A085E}"/>
          </ac:spMkLst>
        </pc:spChg>
        <pc:spChg chg="mod">
          <ac:chgData name="Brandee Prosser-Dotson" userId="a935fd09-9fd0-40f4-acd6-32ccbce6df87" providerId="ADAL" clId="{0CB114C0-C2F9-4DFC-AECE-95BD6665AB37}" dt="2023-10-23T04:26:29.471" v="1885" actId="1076"/>
          <ac:spMkLst>
            <pc:docMk/>
            <pc:sldMk cId="2072016376" sldId="373"/>
            <ac:spMk id="18" creationId="{09AF3F71-3B18-9A41-9AAA-A5EA260720B3}"/>
          </ac:spMkLst>
        </pc:spChg>
        <pc:cxnChg chg="mod">
          <ac:chgData name="Brandee Prosser-Dotson" userId="a935fd09-9fd0-40f4-acd6-32ccbce6df87" providerId="ADAL" clId="{0CB114C0-C2F9-4DFC-AECE-95BD6665AB37}" dt="2023-10-23T04:26:33.618" v="1886" actId="1076"/>
          <ac:cxnSpMkLst>
            <pc:docMk/>
            <pc:sldMk cId="2072016376" sldId="373"/>
            <ac:cxnSpMk id="6" creationId="{F12EDCDF-D429-4644-BE71-C0E72409044C}"/>
          </ac:cxnSpMkLst>
        </pc:cxnChg>
      </pc:sldChg>
      <pc:sldChg chg="del">
        <pc:chgData name="Brandee Prosser-Dotson" userId="a935fd09-9fd0-40f4-acd6-32ccbce6df87" providerId="ADAL" clId="{0CB114C0-C2F9-4DFC-AECE-95BD6665AB37}" dt="2023-10-23T03:56:48.371" v="904" actId="2696"/>
        <pc:sldMkLst>
          <pc:docMk/>
          <pc:sldMk cId="1216348634" sldId="374"/>
        </pc:sldMkLst>
      </pc:sldChg>
      <pc:sldChg chg="del">
        <pc:chgData name="Brandee Prosser-Dotson" userId="a935fd09-9fd0-40f4-acd6-32ccbce6df87" providerId="ADAL" clId="{0CB114C0-C2F9-4DFC-AECE-95BD6665AB37}" dt="2023-10-23T03:56:48.371" v="904" actId="2696"/>
        <pc:sldMkLst>
          <pc:docMk/>
          <pc:sldMk cId="511597757" sldId="385"/>
        </pc:sldMkLst>
      </pc:sldChg>
      <pc:sldChg chg="add del">
        <pc:chgData name="Brandee Prosser-Dotson" userId="a935fd09-9fd0-40f4-acd6-32ccbce6df87" providerId="ADAL" clId="{0CB114C0-C2F9-4DFC-AECE-95BD6665AB37}" dt="2023-10-23T04:31:52.956" v="2022" actId="2696"/>
        <pc:sldMkLst>
          <pc:docMk/>
          <pc:sldMk cId="2348408217" sldId="395"/>
        </pc:sldMkLst>
      </pc:sldChg>
      <pc:sldChg chg="del">
        <pc:chgData name="Brandee Prosser-Dotson" userId="a935fd09-9fd0-40f4-acd6-32ccbce6df87" providerId="ADAL" clId="{0CB114C0-C2F9-4DFC-AECE-95BD6665AB37}" dt="2023-10-23T03:39:13.383" v="4" actId="2696"/>
        <pc:sldMkLst>
          <pc:docMk/>
          <pc:sldMk cId="2571499292" sldId="395"/>
        </pc:sldMkLst>
      </pc:sldChg>
      <pc:sldChg chg="del">
        <pc:chgData name="Brandee Prosser-Dotson" userId="a935fd09-9fd0-40f4-acd6-32ccbce6df87" providerId="ADAL" clId="{0CB114C0-C2F9-4DFC-AECE-95BD6665AB37}" dt="2023-10-23T03:39:27.232" v="5" actId="2696"/>
        <pc:sldMkLst>
          <pc:docMk/>
          <pc:sldMk cId="622550811" sldId="396"/>
        </pc:sldMkLst>
      </pc:sldChg>
      <pc:sldChg chg="new del">
        <pc:chgData name="Brandee Prosser-Dotson" userId="a935fd09-9fd0-40f4-acd6-32ccbce6df87" providerId="ADAL" clId="{0CB114C0-C2F9-4DFC-AECE-95BD6665AB37}" dt="2023-10-23T04:28:43.543" v="1941" actId="680"/>
        <pc:sldMkLst>
          <pc:docMk/>
          <pc:sldMk cId="1715306586" sldId="3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A5F30-A5E9-B049-B6A5-242FB5B1633E}" type="datetimeFigureOut">
              <a:rPr lang="en-US" smtClean="0"/>
              <a:t>10/22/2023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567D9-7031-1644-B006-ACCDC029370A}" type="slidenum">
              <a:rPr lang="en-US" smtClean="0"/>
              <a:t>‹#›</a:t>
            </a:fld>
            <a:endParaRPr lang="en-US" dirty="0"/>
          </a:p>
        </p:txBody>
      </p:sp>
    </p:spTree>
    <p:extLst>
      <p:ext uri="{BB962C8B-B14F-4D97-AF65-F5344CB8AC3E}">
        <p14:creationId xmlns:p14="http://schemas.microsoft.com/office/powerpoint/2010/main" val="292081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OPTION 2</a:t>
            </a:r>
          </a:p>
        </p:txBody>
      </p:sp>
      <p:sp>
        <p:nvSpPr>
          <p:cNvPr id="4" name="Slide Number Placeholder 3"/>
          <p:cNvSpPr>
            <a:spLocks noGrp="1"/>
          </p:cNvSpPr>
          <p:nvPr>
            <p:ph type="sldNum" sz="quarter" idx="5"/>
          </p:nvPr>
        </p:nvSpPr>
        <p:spPr/>
        <p:txBody>
          <a:bodyPr/>
          <a:lstStyle/>
          <a:p>
            <a:fld id="{52A567D9-7031-1644-B006-ACCDC029370A}" type="slidenum">
              <a:rPr lang="en-US" smtClean="0"/>
              <a:t>1</a:t>
            </a:fld>
            <a:endParaRPr lang="en-US" dirty="0"/>
          </a:p>
        </p:txBody>
      </p:sp>
    </p:spTree>
    <p:extLst>
      <p:ext uri="{BB962C8B-B14F-4D97-AF65-F5344CB8AC3E}">
        <p14:creationId xmlns:p14="http://schemas.microsoft.com/office/powerpoint/2010/main" val="74336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OPTION 2</a:t>
            </a:r>
          </a:p>
        </p:txBody>
      </p:sp>
      <p:sp>
        <p:nvSpPr>
          <p:cNvPr id="4" name="Slide Number Placeholder 3"/>
          <p:cNvSpPr>
            <a:spLocks noGrp="1"/>
          </p:cNvSpPr>
          <p:nvPr>
            <p:ph type="sldNum" sz="quarter" idx="5"/>
          </p:nvPr>
        </p:nvSpPr>
        <p:spPr/>
        <p:txBody>
          <a:bodyPr/>
          <a:lstStyle/>
          <a:p>
            <a:fld id="{52A567D9-7031-1644-B006-ACCDC029370A}" type="slidenum">
              <a:rPr lang="en-US" smtClean="0"/>
              <a:t>10</a:t>
            </a:fld>
            <a:endParaRPr lang="en-US" dirty="0"/>
          </a:p>
        </p:txBody>
      </p:sp>
    </p:spTree>
    <p:extLst>
      <p:ext uri="{BB962C8B-B14F-4D97-AF65-F5344CB8AC3E}">
        <p14:creationId xmlns:p14="http://schemas.microsoft.com/office/powerpoint/2010/main" val="227681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OPTION 2</a:t>
            </a:r>
          </a:p>
        </p:txBody>
      </p:sp>
      <p:sp>
        <p:nvSpPr>
          <p:cNvPr id="4" name="Slide Number Placeholder 3"/>
          <p:cNvSpPr>
            <a:spLocks noGrp="1"/>
          </p:cNvSpPr>
          <p:nvPr>
            <p:ph type="sldNum" sz="quarter" idx="5"/>
          </p:nvPr>
        </p:nvSpPr>
        <p:spPr/>
        <p:txBody>
          <a:bodyPr/>
          <a:lstStyle/>
          <a:p>
            <a:fld id="{52A567D9-7031-1644-B006-ACCDC029370A}" type="slidenum">
              <a:rPr lang="en-US" smtClean="0"/>
              <a:t>11</a:t>
            </a:fld>
            <a:endParaRPr lang="en-US" dirty="0"/>
          </a:p>
        </p:txBody>
      </p:sp>
    </p:spTree>
    <p:extLst>
      <p:ext uri="{BB962C8B-B14F-4D97-AF65-F5344CB8AC3E}">
        <p14:creationId xmlns:p14="http://schemas.microsoft.com/office/powerpoint/2010/main" val="232843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OPTION 2</a:t>
            </a:r>
          </a:p>
        </p:txBody>
      </p:sp>
      <p:sp>
        <p:nvSpPr>
          <p:cNvPr id="4" name="Slide Number Placeholder 3"/>
          <p:cNvSpPr>
            <a:spLocks noGrp="1"/>
          </p:cNvSpPr>
          <p:nvPr>
            <p:ph type="sldNum" sz="quarter" idx="5"/>
          </p:nvPr>
        </p:nvSpPr>
        <p:spPr/>
        <p:txBody>
          <a:bodyPr/>
          <a:lstStyle/>
          <a:p>
            <a:fld id="{52A567D9-7031-1644-B006-ACCDC029370A}" type="slidenum">
              <a:rPr lang="en-US" smtClean="0"/>
              <a:t>2</a:t>
            </a:fld>
            <a:endParaRPr lang="en-US" dirty="0"/>
          </a:p>
        </p:txBody>
      </p:sp>
    </p:spTree>
    <p:extLst>
      <p:ext uri="{BB962C8B-B14F-4D97-AF65-F5344CB8AC3E}">
        <p14:creationId xmlns:p14="http://schemas.microsoft.com/office/powerpoint/2010/main" val="62728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OPTION 2</a:t>
            </a:r>
          </a:p>
        </p:txBody>
      </p:sp>
      <p:sp>
        <p:nvSpPr>
          <p:cNvPr id="4" name="Slide Number Placeholder 3"/>
          <p:cNvSpPr>
            <a:spLocks noGrp="1"/>
          </p:cNvSpPr>
          <p:nvPr>
            <p:ph type="sldNum" sz="quarter" idx="5"/>
          </p:nvPr>
        </p:nvSpPr>
        <p:spPr/>
        <p:txBody>
          <a:bodyPr/>
          <a:lstStyle/>
          <a:p>
            <a:fld id="{52A567D9-7031-1644-B006-ACCDC029370A}" type="slidenum">
              <a:rPr lang="en-US" smtClean="0"/>
              <a:t>3</a:t>
            </a:fld>
            <a:endParaRPr lang="en-US" dirty="0"/>
          </a:p>
        </p:txBody>
      </p:sp>
    </p:spTree>
    <p:extLst>
      <p:ext uri="{BB962C8B-B14F-4D97-AF65-F5344CB8AC3E}">
        <p14:creationId xmlns:p14="http://schemas.microsoft.com/office/powerpoint/2010/main" val="17921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OPTION 2</a:t>
            </a:r>
          </a:p>
        </p:txBody>
      </p:sp>
      <p:sp>
        <p:nvSpPr>
          <p:cNvPr id="4" name="Slide Number Placeholder 3"/>
          <p:cNvSpPr>
            <a:spLocks noGrp="1"/>
          </p:cNvSpPr>
          <p:nvPr>
            <p:ph type="sldNum" sz="quarter" idx="5"/>
          </p:nvPr>
        </p:nvSpPr>
        <p:spPr/>
        <p:txBody>
          <a:bodyPr/>
          <a:lstStyle/>
          <a:p>
            <a:fld id="{52A567D9-7031-1644-B006-ACCDC029370A}" type="slidenum">
              <a:rPr lang="en-US" smtClean="0"/>
              <a:t>4</a:t>
            </a:fld>
            <a:endParaRPr lang="en-US" dirty="0"/>
          </a:p>
        </p:txBody>
      </p:sp>
    </p:spTree>
    <p:extLst>
      <p:ext uri="{BB962C8B-B14F-4D97-AF65-F5344CB8AC3E}">
        <p14:creationId xmlns:p14="http://schemas.microsoft.com/office/powerpoint/2010/main" val="296721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OPTION 2</a:t>
            </a:r>
          </a:p>
        </p:txBody>
      </p:sp>
      <p:sp>
        <p:nvSpPr>
          <p:cNvPr id="4" name="Slide Number Placeholder 3"/>
          <p:cNvSpPr>
            <a:spLocks noGrp="1"/>
          </p:cNvSpPr>
          <p:nvPr>
            <p:ph type="sldNum" sz="quarter" idx="5"/>
          </p:nvPr>
        </p:nvSpPr>
        <p:spPr/>
        <p:txBody>
          <a:bodyPr/>
          <a:lstStyle/>
          <a:p>
            <a:fld id="{52A567D9-7031-1644-B006-ACCDC029370A}" type="slidenum">
              <a:rPr lang="en-US" smtClean="0"/>
              <a:t>5</a:t>
            </a:fld>
            <a:endParaRPr lang="en-US" dirty="0"/>
          </a:p>
        </p:txBody>
      </p:sp>
    </p:spTree>
    <p:extLst>
      <p:ext uri="{BB962C8B-B14F-4D97-AF65-F5344CB8AC3E}">
        <p14:creationId xmlns:p14="http://schemas.microsoft.com/office/powerpoint/2010/main" val="219074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567D9-7031-1644-B006-ACCDC029370A}" type="slidenum">
              <a:rPr lang="en-US" smtClean="0"/>
              <a:t>6</a:t>
            </a:fld>
            <a:endParaRPr lang="en-US" dirty="0"/>
          </a:p>
        </p:txBody>
      </p:sp>
    </p:spTree>
    <p:extLst>
      <p:ext uri="{BB962C8B-B14F-4D97-AF65-F5344CB8AC3E}">
        <p14:creationId xmlns:p14="http://schemas.microsoft.com/office/powerpoint/2010/main" val="4049776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5647D5A-2483-4755-8809-977E4681FE16}" type="slidenum">
              <a:rPr lang="en-US" smtClean="0"/>
              <a:pPr/>
              <a:t>7</a:t>
            </a:fld>
            <a:endParaRPr lang="en-US" dirty="0"/>
          </a:p>
        </p:txBody>
      </p:sp>
    </p:spTree>
    <p:extLst>
      <p:ext uri="{BB962C8B-B14F-4D97-AF65-F5344CB8AC3E}">
        <p14:creationId xmlns:p14="http://schemas.microsoft.com/office/powerpoint/2010/main" val="1750932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567D9-7031-1644-B006-ACCDC029370A}" type="slidenum">
              <a:rPr lang="en-US" smtClean="0"/>
              <a:t>8</a:t>
            </a:fld>
            <a:endParaRPr lang="en-US" dirty="0"/>
          </a:p>
        </p:txBody>
      </p:sp>
    </p:spTree>
    <p:extLst>
      <p:ext uri="{BB962C8B-B14F-4D97-AF65-F5344CB8AC3E}">
        <p14:creationId xmlns:p14="http://schemas.microsoft.com/office/powerpoint/2010/main" val="91639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OPTION 2</a:t>
            </a:r>
          </a:p>
        </p:txBody>
      </p:sp>
      <p:sp>
        <p:nvSpPr>
          <p:cNvPr id="4" name="Slide Number Placeholder 3"/>
          <p:cNvSpPr>
            <a:spLocks noGrp="1"/>
          </p:cNvSpPr>
          <p:nvPr>
            <p:ph type="sldNum" sz="quarter" idx="5"/>
          </p:nvPr>
        </p:nvSpPr>
        <p:spPr/>
        <p:txBody>
          <a:bodyPr/>
          <a:lstStyle/>
          <a:p>
            <a:fld id="{52A567D9-7031-1644-B006-ACCDC029370A}" type="slidenum">
              <a:rPr lang="en-US" smtClean="0"/>
              <a:t>9</a:t>
            </a:fld>
            <a:endParaRPr lang="en-US" dirty="0"/>
          </a:p>
        </p:txBody>
      </p:sp>
    </p:spTree>
    <p:extLst>
      <p:ext uri="{BB962C8B-B14F-4D97-AF65-F5344CB8AC3E}">
        <p14:creationId xmlns:p14="http://schemas.microsoft.com/office/powerpoint/2010/main" val="306589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A15E19-CAE7-B24D-A6C2-8DC84FCA4ADD}" type="datetimeFigureOut">
              <a:rPr lang="en-US" smtClean="0"/>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66B70-2690-A34E-A69E-0B69E3C4320B}" type="slidenum">
              <a:rPr lang="en-US" smtClean="0"/>
              <a:t>‹#›</a:t>
            </a:fld>
            <a:endParaRPr lang="en-US" dirty="0"/>
          </a:p>
        </p:txBody>
      </p:sp>
    </p:spTree>
    <p:extLst>
      <p:ext uri="{BB962C8B-B14F-4D97-AF65-F5344CB8AC3E}">
        <p14:creationId xmlns:p14="http://schemas.microsoft.com/office/powerpoint/2010/main" val="1004464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A15E19-CAE7-B24D-A6C2-8DC84FCA4ADD}" type="datetimeFigureOut">
              <a:rPr lang="en-US" smtClean="0"/>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66B70-2690-A34E-A69E-0B69E3C4320B}" type="slidenum">
              <a:rPr lang="en-US" smtClean="0"/>
              <a:t>‹#›</a:t>
            </a:fld>
            <a:endParaRPr lang="en-US" dirty="0"/>
          </a:p>
        </p:txBody>
      </p:sp>
    </p:spTree>
    <p:extLst>
      <p:ext uri="{BB962C8B-B14F-4D97-AF65-F5344CB8AC3E}">
        <p14:creationId xmlns:p14="http://schemas.microsoft.com/office/powerpoint/2010/main" val="1296893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A15E19-CAE7-B24D-A6C2-8DC84FCA4ADD}" type="datetimeFigureOut">
              <a:rPr lang="en-US" smtClean="0"/>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66B70-2690-A34E-A69E-0B69E3C4320B}" type="slidenum">
              <a:rPr lang="en-US" smtClean="0"/>
              <a:t>‹#›</a:t>
            </a:fld>
            <a:endParaRPr lang="en-US" dirty="0"/>
          </a:p>
        </p:txBody>
      </p:sp>
    </p:spTree>
    <p:extLst>
      <p:ext uri="{BB962C8B-B14F-4D97-AF65-F5344CB8AC3E}">
        <p14:creationId xmlns:p14="http://schemas.microsoft.com/office/powerpoint/2010/main" val="2085235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A15E19-CAE7-B24D-A6C2-8DC84FCA4ADD}" type="datetimeFigureOut">
              <a:rPr lang="en-US" smtClean="0"/>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66B70-2690-A34E-A69E-0B69E3C4320B}" type="slidenum">
              <a:rPr lang="en-US" smtClean="0"/>
              <a:t>‹#›</a:t>
            </a:fld>
            <a:endParaRPr lang="en-US" dirty="0"/>
          </a:p>
        </p:txBody>
      </p:sp>
    </p:spTree>
    <p:extLst>
      <p:ext uri="{BB962C8B-B14F-4D97-AF65-F5344CB8AC3E}">
        <p14:creationId xmlns:p14="http://schemas.microsoft.com/office/powerpoint/2010/main" val="660087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A15E19-CAE7-B24D-A6C2-8DC84FCA4ADD}" type="datetimeFigureOut">
              <a:rPr lang="en-US" smtClean="0"/>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66B70-2690-A34E-A69E-0B69E3C4320B}" type="slidenum">
              <a:rPr lang="en-US" smtClean="0"/>
              <a:t>‹#›</a:t>
            </a:fld>
            <a:endParaRPr lang="en-US" dirty="0"/>
          </a:p>
        </p:txBody>
      </p:sp>
    </p:spTree>
    <p:extLst>
      <p:ext uri="{BB962C8B-B14F-4D97-AF65-F5344CB8AC3E}">
        <p14:creationId xmlns:p14="http://schemas.microsoft.com/office/powerpoint/2010/main" val="185234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15E19-CAE7-B24D-A6C2-8DC84FCA4ADD}" type="datetimeFigureOut">
              <a:rPr lang="en-US" smtClean="0"/>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D66B70-2690-A34E-A69E-0B69E3C4320B}" type="slidenum">
              <a:rPr lang="en-US" smtClean="0"/>
              <a:t>‹#›</a:t>
            </a:fld>
            <a:endParaRPr lang="en-US" dirty="0"/>
          </a:p>
        </p:txBody>
      </p:sp>
    </p:spTree>
    <p:extLst>
      <p:ext uri="{BB962C8B-B14F-4D97-AF65-F5344CB8AC3E}">
        <p14:creationId xmlns:p14="http://schemas.microsoft.com/office/powerpoint/2010/main" val="1538739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A15E19-CAE7-B24D-A6C2-8DC84FCA4ADD}" type="datetimeFigureOut">
              <a:rPr lang="en-US" smtClean="0"/>
              <a:t>10/22/2023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D66B70-2690-A34E-A69E-0B69E3C4320B}" type="slidenum">
              <a:rPr lang="en-US" smtClean="0"/>
              <a:t>‹#›</a:t>
            </a:fld>
            <a:endParaRPr lang="en-US" dirty="0"/>
          </a:p>
        </p:txBody>
      </p:sp>
    </p:spTree>
    <p:extLst>
      <p:ext uri="{BB962C8B-B14F-4D97-AF65-F5344CB8AC3E}">
        <p14:creationId xmlns:p14="http://schemas.microsoft.com/office/powerpoint/2010/main" val="1598749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A15E19-CAE7-B24D-A6C2-8DC84FCA4ADD}" type="datetimeFigureOut">
              <a:rPr lang="en-US" smtClean="0"/>
              <a:t>10/22/2023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D66B70-2690-A34E-A69E-0B69E3C4320B}" type="slidenum">
              <a:rPr lang="en-US" smtClean="0"/>
              <a:t>‹#›</a:t>
            </a:fld>
            <a:endParaRPr lang="en-US" dirty="0"/>
          </a:p>
        </p:txBody>
      </p:sp>
    </p:spTree>
    <p:extLst>
      <p:ext uri="{BB962C8B-B14F-4D97-AF65-F5344CB8AC3E}">
        <p14:creationId xmlns:p14="http://schemas.microsoft.com/office/powerpoint/2010/main" val="872161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15E19-CAE7-B24D-A6C2-8DC84FCA4ADD}" type="datetimeFigureOut">
              <a:rPr lang="en-US" smtClean="0"/>
              <a:t>10/22/2023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D66B70-2690-A34E-A69E-0B69E3C4320B}" type="slidenum">
              <a:rPr lang="en-US" smtClean="0"/>
              <a:t>‹#›</a:t>
            </a:fld>
            <a:endParaRPr lang="en-US" dirty="0"/>
          </a:p>
        </p:txBody>
      </p:sp>
    </p:spTree>
    <p:extLst>
      <p:ext uri="{BB962C8B-B14F-4D97-AF65-F5344CB8AC3E}">
        <p14:creationId xmlns:p14="http://schemas.microsoft.com/office/powerpoint/2010/main" val="1837330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A15E19-CAE7-B24D-A6C2-8DC84FCA4ADD}" type="datetimeFigureOut">
              <a:rPr lang="en-US" smtClean="0"/>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D66B70-2690-A34E-A69E-0B69E3C4320B}" type="slidenum">
              <a:rPr lang="en-US" smtClean="0"/>
              <a:t>‹#›</a:t>
            </a:fld>
            <a:endParaRPr lang="en-US" dirty="0"/>
          </a:p>
        </p:txBody>
      </p:sp>
    </p:spTree>
    <p:extLst>
      <p:ext uri="{BB962C8B-B14F-4D97-AF65-F5344CB8AC3E}">
        <p14:creationId xmlns:p14="http://schemas.microsoft.com/office/powerpoint/2010/main" val="1344622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A15E19-CAE7-B24D-A6C2-8DC84FCA4ADD}" type="datetimeFigureOut">
              <a:rPr lang="en-US" smtClean="0"/>
              <a:t>10/22/2023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D66B70-2690-A34E-A69E-0B69E3C4320B}" type="slidenum">
              <a:rPr lang="en-US" smtClean="0"/>
              <a:t>‹#›</a:t>
            </a:fld>
            <a:endParaRPr lang="en-US" dirty="0"/>
          </a:p>
        </p:txBody>
      </p:sp>
    </p:spTree>
    <p:extLst>
      <p:ext uri="{BB962C8B-B14F-4D97-AF65-F5344CB8AC3E}">
        <p14:creationId xmlns:p14="http://schemas.microsoft.com/office/powerpoint/2010/main" val="109432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15E19-CAE7-B24D-A6C2-8DC84FCA4ADD}" type="datetimeFigureOut">
              <a:rPr lang="en-US" smtClean="0"/>
              <a:t>10/22/2023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66B70-2690-A34E-A69E-0B69E3C4320B}" type="slidenum">
              <a:rPr lang="en-US" smtClean="0"/>
              <a:t>‹#›</a:t>
            </a:fld>
            <a:endParaRPr lang="en-US" dirty="0"/>
          </a:p>
        </p:txBody>
      </p:sp>
    </p:spTree>
    <p:extLst>
      <p:ext uri="{BB962C8B-B14F-4D97-AF65-F5344CB8AC3E}">
        <p14:creationId xmlns:p14="http://schemas.microsoft.com/office/powerpoint/2010/main" val="516007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dreamkeypartners.org/house-charlotte-program/" TargetMode="External"/><Relationship Id="rId4" Type="http://schemas.openxmlformats.org/officeDocument/2006/relationships/hyperlink" Target="mailto:HouseCharlotte@dkp.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dreamkeypartners.org/house-charlotte-progra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D9EBCB-3B4D-0649-BA27-515F329FB46F}"/>
              </a:ext>
            </a:extLst>
          </p:cNvPr>
          <p:cNvSpPr/>
          <p:nvPr/>
        </p:nvSpPr>
        <p:spPr>
          <a:xfrm>
            <a:off x="0" y="0"/>
            <a:ext cx="9144000" cy="4068566"/>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0D9DB75-35A7-604F-A542-32787A351564}"/>
              </a:ext>
            </a:extLst>
          </p:cNvPr>
          <p:cNvSpPr txBox="1"/>
          <p:nvPr/>
        </p:nvSpPr>
        <p:spPr>
          <a:xfrm>
            <a:off x="210378" y="6423396"/>
            <a:ext cx="3516486" cy="292388"/>
          </a:xfrm>
          <a:prstGeom prst="rect">
            <a:avLst/>
          </a:prstGeom>
          <a:noFill/>
        </p:spPr>
        <p:txBody>
          <a:bodyPr wrap="square" rtlCol="0">
            <a:spAutoFit/>
          </a:bodyPr>
          <a:lstStyle/>
          <a:p>
            <a:r>
              <a:rPr lang="en-US" sz="1300" dirty="0">
                <a:solidFill>
                  <a:srgbClr val="00205B"/>
                </a:solidFill>
                <a:latin typeface="Arial" panose="020B0604020202020204" pitchFamily="34" charset="0"/>
                <a:cs typeface="Arial" panose="020B0604020202020204" pitchFamily="34" charset="0"/>
              </a:rPr>
              <a:t>October 2023	</a:t>
            </a:r>
          </a:p>
        </p:txBody>
      </p:sp>
      <p:pic>
        <p:nvPicPr>
          <p:cNvPr id="17" name="Picture 16" descr="Logo, company name&#10;&#10;Description automatically generated">
            <a:extLst>
              <a:ext uri="{FF2B5EF4-FFF2-40B4-BE49-F238E27FC236}">
                <a16:creationId xmlns:a16="http://schemas.microsoft.com/office/drawing/2014/main" id="{70DF85F9-41DC-C74E-AE9A-63343D2656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8687" y="5532022"/>
            <a:ext cx="1284935" cy="1037568"/>
          </a:xfrm>
          <a:prstGeom prst="rect">
            <a:avLst/>
          </a:prstGeom>
        </p:spPr>
      </p:pic>
      <p:sp>
        <p:nvSpPr>
          <p:cNvPr id="18" name="TextBox 17">
            <a:extLst>
              <a:ext uri="{FF2B5EF4-FFF2-40B4-BE49-F238E27FC236}">
                <a16:creationId xmlns:a16="http://schemas.microsoft.com/office/drawing/2014/main" id="{09AF3F71-3B18-9A41-9AAA-A5EA260720B3}"/>
              </a:ext>
            </a:extLst>
          </p:cNvPr>
          <p:cNvSpPr txBox="1"/>
          <p:nvPr/>
        </p:nvSpPr>
        <p:spPr>
          <a:xfrm>
            <a:off x="803744" y="1699482"/>
            <a:ext cx="7780961" cy="1405573"/>
          </a:xfrm>
          <a:prstGeom prst="rect">
            <a:avLst/>
          </a:prstGeom>
        </p:spPr>
        <p:txBody>
          <a:bodyPr vert="horz" lIns="91440" tIns="45720" rIns="91440" bIns="45720" rtlCol="0" anchor="ctr">
            <a:noAutofit/>
          </a:bodyPr>
          <a:lstStyle/>
          <a:p>
            <a:pPr defTabSz="914400">
              <a:lnSpc>
                <a:spcPts val="4000"/>
              </a:lnSpc>
              <a:spcBef>
                <a:spcPct val="0"/>
              </a:spcBef>
              <a:spcAft>
                <a:spcPts val="600"/>
              </a:spcAft>
            </a:pPr>
            <a:r>
              <a:rPr lang="en-US" sz="4600" b="1" dirty="0">
                <a:solidFill>
                  <a:srgbClr val="FC4C02"/>
                </a:solidFill>
                <a:latin typeface="Arial Black" panose="020B0604020202020204" pitchFamily="34" charset="0"/>
                <a:ea typeface="+mj-ea"/>
                <a:cs typeface="Arial Black" panose="020B0604020202020204" pitchFamily="34" charset="0"/>
              </a:rPr>
              <a:t>  CITY of CHARLOTTE</a:t>
            </a:r>
          </a:p>
          <a:p>
            <a:pPr defTabSz="914400">
              <a:lnSpc>
                <a:spcPts val="4000"/>
              </a:lnSpc>
              <a:spcBef>
                <a:spcPct val="0"/>
              </a:spcBef>
              <a:spcAft>
                <a:spcPts val="600"/>
              </a:spcAft>
            </a:pPr>
            <a:endParaRPr lang="en-US" sz="4600" b="1" dirty="0">
              <a:solidFill>
                <a:srgbClr val="FC4C02"/>
              </a:solidFill>
              <a:latin typeface="Arial Black" panose="020B0604020202020204" pitchFamily="34" charset="0"/>
              <a:ea typeface="+mj-ea"/>
              <a:cs typeface="Arial Black" panose="020B0604020202020204" pitchFamily="34" charset="0"/>
            </a:endParaRPr>
          </a:p>
          <a:p>
            <a:pPr defTabSz="914400">
              <a:lnSpc>
                <a:spcPts val="4000"/>
              </a:lnSpc>
              <a:spcBef>
                <a:spcPct val="0"/>
              </a:spcBef>
              <a:spcAft>
                <a:spcPts val="600"/>
              </a:spcAft>
            </a:pPr>
            <a:r>
              <a:rPr lang="en-US" sz="4600" b="1" dirty="0">
                <a:solidFill>
                  <a:srgbClr val="FC4C02"/>
                </a:solidFill>
                <a:latin typeface="Arial Black" panose="020B0604020202020204" pitchFamily="34" charset="0"/>
                <a:ea typeface="+mj-ea"/>
                <a:cs typeface="Arial Black" panose="020B0604020202020204" pitchFamily="34" charset="0"/>
              </a:rPr>
              <a:t>                 &amp;</a:t>
            </a:r>
          </a:p>
          <a:p>
            <a:pPr defTabSz="914400">
              <a:lnSpc>
                <a:spcPts val="4000"/>
              </a:lnSpc>
              <a:spcBef>
                <a:spcPct val="0"/>
              </a:spcBef>
              <a:spcAft>
                <a:spcPts val="600"/>
              </a:spcAft>
            </a:pPr>
            <a:endParaRPr lang="en-US" sz="4600" b="1" dirty="0">
              <a:solidFill>
                <a:srgbClr val="FC4C02"/>
              </a:solidFill>
              <a:latin typeface="Arial Black" panose="020B0604020202020204" pitchFamily="34" charset="0"/>
              <a:ea typeface="+mj-ea"/>
              <a:cs typeface="Arial Black" panose="020B0604020202020204" pitchFamily="34" charset="0"/>
            </a:endParaRPr>
          </a:p>
          <a:p>
            <a:pPr defTabSz="914400">
              <a:lnSpc>
                <a:spcPts val="4000"/>
              </a:lnSpc>
              <a:spcBef>
                <a:spcPct val="0"/>
              </a:spcBef>
              <a:spcAft>
                <a:spcPts val="600"/>
              </a:spcAft>
            </a:pPr>
            <a:r>
              <a:rPr lang="en-US" sz="4600" b="1" dirty="0">
                <a:solidFill>
                  <a:srgbClr val="FC4C02"/>
                </a:solidFill>
                <a:latin typeface="Arial Black" panose="020B0604020202020204" pitchFamily="34" charset="0"/>
                <a:ea typeface="+mj-ea"/>
                <a:cs typeface="Arial Black" panose="020B0604020202020204" pitchFamily="34" charset="0"/>
              </a:rPr>
              <a:t>DREAMKEY PARTNERS </a:t>
            </a:r>
          </a:p>
          <a:p>
            <a:pPr defTabSz="914400">
              <a:lnSpc>
                <a:spcPts val="4000"/>
              </a:lnSpc>
              <a:spcBef>
                <a:spcPct val="0"/>
              </a:spcBef>
              <a:spcAft>
                <a:spcPts val="600"/>
              </a:spcAft>
            </a:pPr>
            <a:r>
              <a:rPr lang="en-US" sz="2400" b="1" dirty="0">
                <a:solidFill>
                  <a:srgbClr val="FC4C02"/>
                </a:solidFill>
                <a:latin typeface="Arial Black" panose="020B0604020202020204" pitchFamily="34" charset="0"/>
                <a:ea typeface="+mj-ea"/>
                <a:cs typeface="Arial Black" panose="020B0604020202020204" pitchFamily="34" charset="0"/>
              </a:rPr>
              <a:t>		</a:t>
            </a:r>
          </a:p>
        </p:txBody>
      </p:sp>
      <p:sp>
        <p:nvSpPr>
          <p:cNvPr id="7" name="TextBox 6">
            <a:extLst>
              <a:ext uri="{FF2B5EF4-FFF2-40B4-BE49-F238E27FC236}">
                <a16:creationId xmlns:a16="http://schemas.microsoft.com/office/drawing/2014/main" id="{0634DC12-CC52-41A9-AE08-100DFF523200}"/>
              </a:ext>
            </a:extLst>
          </p:cNvPr>
          <p:cNvSpPr txBox="1"/>
          <p:nvPr/>
        </p:nvSpPr>
        <p:spPr>
          <a:xfrm>
            <a:off x="210378" y="4338872"/>
            <a:ext cx="9244361" cy="1121013"/>
          </a:xfrm>
          <a:prstGeom prst="rect">
            <a:avLst/>
          </a:prstGeom>
          <a:noFill/>
        </p:spPr>
        <p:txBody>
          <a:bodyPr wrap="square">
            <a:spAutoFit/>
          </a:bodyPr>
          <a:lstStyle/>
          <a:p>
            <a:pPr defTabSz="914400">
              <a:lnSpc>
                <a:spcPts val="4000"/>
              </a:lnSpc>
              <a:spcBef>
                <a:spcPct val="0"/>
              </a:spcBef>
              <a:spcAft>
                <a:spcPts val="600"/>
              </a:spcAft>
            </a:pPr>
            <a:r>
              <a:rPr lang="en-US" sz="1600" b="1" dirty="0">
                <a:solidFill>
                  <a:srgbClr val="FC4C02"/>
                </a:solidFill>
                <a:latin typeface="Arial Black" panose="020B0604020202020204" pitchFamily="34" charset="0"/>
                <a:ea typeface="+mj-ea"/>
                <a:cs typeface="Arial Black" panose="020B0604020202020204" pitchFamily="34" charset="0"/>
              </a:rPr>
              <a:t>LEVERAGING AGENCY HOME BUYER PRODUCTS WITH MUNICIPALITIES</a:t>
            </a:r>
          </a:p>
          <a:p>
            <a:pPr defTabSz="914400">
              <a:lnSpc>
                <a:spcPts val="4000"/>
              </a:lnSpc>
              <a:spcBef>
                <a:spcPct val="0"/>
              </a:spcBef>
              <a:spcAft>
                <a:spcPts val="600"/>
              </a:spcAft>
            </a:pPr>
            <a:r>
              <a:rPr lang="en-US" sz="1600" b="1" dirty="0">
                <a:solidFill>
                  <a:srgbClr val="FC4C02"/>
                </a:solidFill>
                <a:latin typeface="Arial Black" panose="020B0604020202020204" pitchFamily="34" charset="0"/>
                <a:ea typeface="+mj-ea"/>
                <a:cs typeface="Arial Black" panose="020B0604020202020204" pitchFamily="34" charset="0"/>
              </a:rPr>
              <a:t>HOUSE CHARLOTE DOWN PAYMENT ASSISTANCE PROGRAM OVERVIEW</a:t>
            </a:r>
          </a:p>
        </p:txBody>
      </p:sp>
    </p:spTree>
    <p:extLst>
      <p:ext uri="{BB962C8B-B14F-4D97-AF65-F5344CB8AC3E}">
        <p14:creationId xmlns:p14="http://schemas.microsoft.com/office/powerpoint/2010/main" val="947350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9AF3F71-3B18-9A41-9AAA-A5EA260720B3}"/>
              </a:ext>
            </a:extLst>
          </p:cNvPr>
          <p:cNvSpPr txBox="1"/>
          <p:nvPr/>
        </p:nvSpPr>
        <p:spPr>
          <a:xfrm>
            <a:off x="423193" y="394817"/>
            <a:ext cx="7780961" cy="1331098"/>
          </a:xfrm>
          <a:prstGeom prst="rect">
            <a:avLst/>
          </a:prstGeom>
        </p:spPr>
        <p:txBody>
          <a:bodyPr vert="horz" lIns="91440" tIns="45720" rIns="91440" bIns="45720" rtlCol="0" anchor="ctr">
            <a:noAutofit/>
          </a:bodyPr>
          <a:lstStyle/>
          <a:p>
            <a:pPr algn="ctr" defTabSz="914400">
              <a:lnSpc>
                <a:spcPts val="4000"/>
              </a:lnSpc>
              <a:spcBef>
                <a:spcPct val="0"/>
              </a:spcBef>
              <a:spcAft>
                <a:spcPts val="600"/>
              </a:spcAft>
            </a:pPr>
            <a:r>
              <a:rPr lang="en-US" sz="2800" b="1" dirty="0">
                <a:solidFill>
                  <a:srgbClr val="00205B"/>
                </a:solidFill>
                <a:latin typeface="Arial Black" panose="020B0604020202020204" pitchFamily="34" charset="0"/>
                <a:ea typeface="+mj-ea"/>
                <a:cs typeface="Arial Black" panose="020B0604020202020204" pitchFamily="34" charset="0"/>
              </a:rPr>
              <a:t>PAIRING HOUSE CHARLOTTE WITH NCHFA PRODUCTS </a:t>
            </a:r>
          </a:p>
        </p:txBody>
      </p:sp>
      <p:cxnSp>
        <p:nvCxnSpPr>
          <p:cNvPr id="6" name="Straight Connector 5">
            <a:extLst>
              <a:ext uri="{FF2B5EF4-FFF2-40B4-BE49-F238E27FC236}">
                <a16:creationId xmlns:a16="http://schemas.microsoft.com/office/drawing/2014/main" id="{F12EDCDF-D429-4644-BE71-C0E72409044C}"/>
              </a:ext>
            </a:extLst>
          </p:cNvPr>
          <p:cNvCxnSpPr>
            <a:cxnSpLocks/>
          </p:cNvCxnSpPr>
          <p:nvPr/>
        </p:nvCxnSpPr>
        <p:spPr>
          <a:xfrm>
            <a:off x="0" y="2139188"/>
            <a:ext cx="9144000" cy="0"/>
          </a:xfrm>
          <a:prstGeom prst="line">
            <a:avLst/>
          </a:prstGeom>
          <a:ln w="76200">
            <a:solidFill>
              <a:srgbClr val="FC4C02"/>
            </a:solidFill>
          </a:ln>
        </p:spPr>
        <p:style>
          <a:lnRef idx="2">
            <a:schemeClr val="accent2"/>
          </a:lnRef>
          <a:fillRef idx="0">
            <a:schemeClr val="accent2"/>
          </a:fillRef>
          <a:effectRef idx="1">
            <a:schemeClr val="accent2"/>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30ED67B6-DE48-7642-9FC6-FE734848C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8687" y="5532022"/>
            <a:ext cx="1284935" cy="1037568"/>
          </a:xfrm>
          <a:prstGeom prst="rect">
            <a:avLst/>
          </a:prstGeom>
        </p:spPr>
      </p:pic>
      <p:sp>
        <p:nvSpPr>
          <p:cNvPr id="2" name="TextBox 1">
            <a:extLst>
              <a:ext uri="{FF2B5EF4-FFF2-40B4-BE49-F238E27FC236}">
                <a16:creationId xmlns:a16="http://schemas.microsoft.com/office/drawing/2014/main" id="{D9EA82D2-3C17-4EA6-BC32-F402FA4D2C10}"/>
              </a:ext>
            </a:extLst>
          </p:cNvPr>
          <p:cNvSpPr txBox="1"/>
          <p:nvPr/>
        </p:nvSpPr>
        <p:spPr>
          <a:xfrm>
            <a:off x="210378" y="2317588"/>
            <a:ext cx="8933622" cy="3662541"/>
          </a:xfrm>
          <a:prstGeom prst="rect">
            <a:avLst/>
          </a:prstGeom>
          <a:noFill/>
        </p:spPr>
        <p:txBody>
          <a:bodyPr wrap="square" rtlCol="0">
            <a:spAutoFit/>
          </a:bodyPr>
          <a:lstStyle/>
          <a:p>
            <a:pPr marL="285750" indent="-285750">
              <a:buFont typeface="Wingdings" panose="05000000000000000000" pitchFamily="2" charset="2"/>
              <a:buChar char="v"/>
            </a:pPr>
            <a:endParaRPr lang="en-US" sz="3200" dirty="0">
              <a:solidFill>
                <a:srgbClr val="00205B"/>
              </a:solidFill>
            </a:endParaRPr>
          </a:p>
          <a:p>
            <a:r>
              <a:rPr lang="en-US" sz="3200" dirty="0">
                <a:solidFill>
                  <a:srgbClr val="00205B"/>
                </a:solidFill>
              </a:rPr>
              <a:t>Scenario #1: House Charlotte </a:t>
            </a:r>
            <a:r>
              <a:rPr lang="en-US" sz="3200" dirty="0">
                <a:solidFill>
                  <a:srgbClr val="FC4C02"/>
                </a:solidFill>
              </a:rPr>
              <a:t>$30K </a:t>
            </a:r>
            <a:r>
              <a:rPr lang="en-US" sz="3200" dirty="0">
                <a:solidFill>
                  <a:srgbClr val="00205B"/>
                </a:solidFill>
              </a:rPr>
              <a:t>&amp; CPLP </a:t>
            </a:r>
            <a:r>
              <a:rPr lang="en-US" sz="3200" dirty="0">
                <a:solidFill>
                  <a:srgbClr val="FC4C02"/>
                </a:solidFill>
              </a:rPr>
              <a:t>$50K</a:t>
            </a:r>
          </a:p>
          <a:p>
            <a:endParaRPr lang="en-US" sz="3200" dirty="0">
              <a:solidFill>
                <a:srgbClr val="00205B"/>
              </a:solidFill>
            </a:endParaRPr>
          </a:p>
          <a:p>
            <a:endParaRPr lang="en-US" sz="3200" dirty="0">
              <a:solidFill>
                <a:srgbClr val="00205B"/>
              </a:solidFill>
            </a:endParaRPr>
          </a:p>
          <a:p>
            <a:r>
              <a:rPr lang="en-US" sz="3200" dirty="0">
                <a:solidFill>
                  <a:srgbClr val="00205B"/>
                </a:solidFill>
              </a:rPr>
              <a:t>Scenario #2: NCHFA </a:t>
            </a:r>
            <a:r>
              <a:rPr lang="en-US" sz="3200" dirty="0">
                <a:solidFill>
                  <a:srgbClr val="FC4C02"/>
                </a:solidFill>
              </a:rPr>
              <a:t>$15K </a:t>
            </a:r>
            <a:r>
              <a:rPr lang="en-US" sz="3200" dirty="0">
                <a:solidFill>
                  <a:srgbClr val="00205B"/>
                </a:solidFill>
              </a:rPr>
              <a:t>&amp; House Charlotte </a:t>
            </a:r>
            <a:r>
              <a:rPr lang="en-US" sz="3200" dirty="0">
                <a:solidFill>
                  <a:srgbClr val="FC4C02"/>
                </a:solidFill>
              </a:rPr>
              <a:t>$10K</a:t>
            </a:r>
          </a:p>
          <a:p>
            <a:endParaRPr lang="en-US" sz="3200" dirty="0">
              <a:solidFill>
                <a:srgbClr val="00205B"/>
              </a:solidFill>
            </a:endParaRPr>
          </a:p>
          <a:p>
            <a:r>
              <a:rPr lang="en-US" sz="2000" i="1" dirty="0">
                <a:solidFill>
                  <a:srgbClr val="FC4C02"/>
                </a:solidFill>
              </a:rPr>
              <a:t>Please note: MCC will be considered as a 4</a:t>
            </a:r>
            <a:r>
              <a:rPr lang="en-US" sz="2000" i="1" baseline="30000" dirty="0">
                <a:solidFill>
                  <a:srgbClr val="FC4C02"/>
                </a:solidFill>
              </a:rPr>
              <a:t>th  </a:t>
            </a:r>
            <a:r>
              <a:rPr lang="en-US" sz="2000" i="1" dirty="0">
                <a:solidFill>
                  <a:srgbClr val="FC4C02"/>
                </a:solidFill>
              </a:rPr>
              <a:t>compensating factor in cases            where House Charlotte DTI ratios are exceeded.</a:t>
            </a:r>
          </a:p>
        </p:txBody>
      </p:sp>
    </p:spTree>
    <p:extLst>
      <p:ext uri="{BB962C8B-B14F-4D97-AF65-F5344CB8AC3E}">
        <p14:creationId xmlns:p14="http://schemas.microsoft.com/office/powerpoint/2010/main" val="4247793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9AF3F71-3B18-9A41-9AAA-A5EA260720B3}"/>
              </a:ext>
            </a:extLst>
          </p:cNvPr>
          <p:cNvSpPr txBox="1"/>
          <p:nvPr/>
        </p:nvSpPr>
        <p:spPr>
          <a:xfrm>
            <a:off x="423193" y="56356"/>
            <a:ext cx="7780961" cy="1331098"/>
          </a:xfrm>
          <a:prstGeom prst="rect">
            <a:avLst/>
          </a:prstGeom>
        </p:spPr>
        <p:txBody>
          <a:bodyPr vert="horz" lIns="91440" tIns="45720" rIns="91440" bIns="45720" rtlCol="0" anchor="ctr">
            <a:noAutofit/>
          </a:bodyPr>
          <a:lstStyle/>
          <a:p>
            <a:pPr algn="ctr" defTabSz="914400">
              <a:lnSpc>
                <a:spcPts val="4000"/>
              </a:lnSpc>
              <a:spcBef>
                <a:spcPct val="0"/>
              </a:spcBef>
              <a:spcAft>
                <a:spcPts val="600"/>
              </a:spcAft>
            </a:pPr>
            <a:r>
              <a:rPr lang="en-US" sz="2800" b="1" dirty="0">
                <a:solidFill>
                  <a:srgbClr val="00205B"/>
                </a:solidFill>
                <a:latin typeface="Arial Black" panose="020B0604020202020204" pitchFamily="34" charset="0"/>
                <a:ea typeface="+mj-ea"/>
                <a:cs typeface="Arial Black" panose="020B0604020202020204" pitchFamily="34" charset="0"/>
              </a:rPr>
              <a:t>PLEASE CONTACT US IF YOU NEED ASSISTANCE</a:t>
            </a:r>
          </a:p>
        </p:txBody>
      </p:sp>
      <p:cxnSp>
        <p:nvCxnSpPr>
          <p:cNvPr id="6" name="Straight Connector 5">
            <a:extLst>
              <a:ext uri="{FF2B5EF4-FFF2-40B4-BE49-F238E27FC236}">
                <a16:creationId xmlns:a16="http://schemas.microsoft.com/office/drawing/2014/main" id="{F12EDCDF-D429-4644-BE71-C0E72409044C}"/>
              </a:ext>
            </a:extLst>
          </p:cNvPr>
          <p:cNvCxnSpPr>
            <a:cxnSpLocks/>
          </p:cNvCxnSpPr>
          <p:nvPr/>
        </p:nvCxnSpPr>
        <p:spPr>
          <a:xfrm>
            <a:off x="0" y="1387454"/>
            <a:ext cx="9144000" cy="0"/>
          </a:xfrm>
          <a:prstGeom prst="line">
            <a:avLst/>
          </a:prstGeom>
          <a:ln w="76200">
            <a:solidFill>
              <a:srgbClr val="FC4C02"/>
            </a:solidFill>
          </a:ln>
        </p:spPr>
        <p:style>
          <a:lnRef idx="2">
            <a:schemeClr val="accent2"/>
          </a:lnRef>
          <a:fillRef idx="0">
            <a:schemeClr val="accent2"/>
          </a:fillRef>
          <a:effectRef idx="1">
            <a:schemeClr val="accent2"/>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30ED67B6-DE48-7642-9FC6-FE734848C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8687" y="5532022"/>
            <a:ext cx="1284935" cy="1037568"/>
          </a:xfrm>
          <a:prstGeom prst="rect">
            <a:avLst/>
          </a:prstGeom>
        </p:spPr>
      </p:pic>
      <p:sp>
        <p:nvSpPr>
          <p:cNvPr id="2" name="TextBox 1">
            <a:extLst>
              <a:ext uri="{FF2B5EF4-FFF2-40B4-BE49-F238E27FC236}">
                <a16:creationId xmlns:a16="http://schemas.microsoft.com/office/drawing/2014/main" id="{D9EA82D2-3C17-4EA6-BC32-F402FA4D2C10}"/>
              </a:ext>
            </a:extLst>
          </p:cNvPr>
          <p:cNvSpPr txBox="1"/>
          <p:nvPr/>
        </p:nvSpPr>
        <p:spPr>
          <a:xfrm>
            <a:off x="677892" y="1592561"/>
            <a:ext cx="7788216" cy="5724644"/>
          </a:xfrm>
          <a:prstGeom prst="rect">
            <a:avLst/>
          </a:prstGeom>
          <a:noFill/>
        </p:spPr>
        <p:txBody>
          <a:bodyPr wrap="square" rtlCol="0">
            <a:spAutoFit/>
          </a:bodyPr>
          <a:lstStyle/>
          <a:p>
            <a:r>
              <a:rPr lang="en-US" sz="2800" b="1" dirty="0">
                <a:solidFill>
                  <a:srgbClr val="00205B"/>
                </a:solidFill>
              </a:rPr>
              <a:t>House Charlotte Hotline </a:t>
            </a:r>
            <a:r>
              <a:rPr lang="en-US" sz="2800" dirty="0">
                <a:solidFill>
                  <a:srgbClr val="00205B"/>
                </a:solidFill>
              </a:rPr>
              <a:t>(704)705-3999</a:t>
            </a:r>
          </a:p>
          <a:p>
            <a:endParaRPr lang="en-US" sz="1200" dirty="0">
              <a:solidFill>
                <a:srgbClr val="00205B"/>
              </a:solidFill>
            </a:endParaRPr>
          </a:p>
          <a:p>
            <a:r>
              <a:rPr lang="en-US" sz="2800" dirty="0">
                <a:solidFill>
                  <a:srgbClr val="00205B"/>
                </a:solidFill>
              </a:rPr>
              <a:t>HC Team Email: </a:t>
            </a:r>
            <a:r>
              <a:rPr lang="en-US" sz="2800" b="1" dirty="0">
                <a:solidFill>
                  <a:srgbClr val="FC4C02"/>
                </a:solidFill>
                <a:hlinkClick r:id="rId4">
                  <a:extLst>
                    <a:ext uri="{A12FA001-AC4F-418D-AE19-62706E023703}">
                      <ahyp:hlinkClr xmlns:ahyp="http://schemas.microsoft.com/office/drawing/2018/hyperlinkcolor" val="tx"/>
                    </a:ext>
                  </a:extLst>
                </a:hlinkClick>
              </a:rPr>
              <a:t>HouseCharlotte@dkp.org</a:t>
            </a:r>
            <a:endParaRPr lang="en-US" sz="2800" b="1" dirty="0">
              <a:solidFill>
                <a:srgbClr val="FC4C02"/>
              </a:solidFill>
            </a:endParaRPr>
          </a:p>
          <a:p>
            <a:pPr>
              <a:buNone/>
            </a:pPr>
            <a:endParaRPr lang="en-US" sz="1200" dirty="0">
              <a:solidFill>
                <a:srgbClr val="00205B"/>
              </a:solidFill>
            </a:endParaRPr>
          </a:p>
          <a:p>
            <a:r>
              <a:rPr lang="en-US" sz="2800" dirty="0">
                <a:solidFill>
                  <a:srgbClr val="00205B"/>
                </a:solidFill>
              </a:rPr>
              <a:t>Website: </a:t>
            </a:r>
            <a:r>
              <a:rPr lang="en-US" b="1" dirty="0">
                <a:solidFill>
                  <a:srgbClr val="FC4C0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www.dreamkeypartners.org/house-charlotte-program/</a:t>
            </a:r>
            <a:r>
              <a:rPr lang="en-US" b="1" dirty="0">
                <a:solidFill>
                  <a:srgbClr val="FC4C02"/>
                </a:solidFill>
                <a:latin typeface="Arial" panose="020B0604020202020204" pitchFamily="34" charset="0"/>
                <a:cs typeface="Arial" panose="020B0604020202020204" pitchFamily="34" charset="0"/>
              </a:rPr>
              <a:t> </a:t>
            </a:r>
            <a:endParaRPr lang="en-US" dirty="0"/>
          </a:p>
          <a:p>
            <a:pPr algn="ctr">
              <a:buNone/>
            </a:pPr>
            <a:endParaRPr lang="en-US" b="1" dirty="0">
              <a:solidFill>
                <a:srgbClr val="00205B"/>
              </a:solidFill>
            </a:endParaRPr>
          </a:p>
          <a:p>
            <a:pPr algn="ctr">
              <a:buNone/>
            </a:pPr>
            <a:r>
              <a:rPr lang="en-US" sz="2000" b="1" dirty="0">
                <a:solidFill>
                  <a:srgbClr val="00205B"/>
                </a:solidFill>
              </a:rPr>
              <a:t>DreamKey Partners</a:t>
            </a:r>
          </a:p>
          <a:p>
            <a:pPr algn="ctr">
              <a:buNone/>
            </a:pPr>
            <a:r>
              <a:rPr lang="en-US" sz="2000" b="1" dirty="0">
                <a:solidFill>
                  <a:srgbClr val="00205B"/>
                </a:solidFill>
              </a:rPr>
              <a:t>Attn: House Charlotte</a:t>
            </a:r>
          </a:p>
          <a:p>
            <a:pPr algn="ctr">
              <a:buNone/>
            </a:pPr>
            <a:r>
              <a:rPr lang="en-US" sz="2000" b="1" dirty="0">
                <a:solidFill>
                  <a:srgbClr val="00205B"/>
                </a:solidFill>
              </a:rPr>
              <a:t>4601 Charlotte Park Drive, Suite 350</a:t>
            </a:r>
          </a:p>
          <a:p>
            <a:pPr algn="ctr">
              <a:buNone/>
            </a:pPr>
            <a:r>
              <a:rPr lang="en-US" sz="2000" b="1" dirty="0">
                <a:solidFill>
                  <a:srgbClr val="00205B"/>
                </a:solidFill>
              </a:rPr>
              <a:t>Charlotte, NC 28217</a:t>
            </a:r>
          </a:p>
          <a:p>
            <a:pPr algn="ctr">
              <a:buNone/>
            </a:pPr>
            <a:endParaRPr lang="en-US" sz="2000" b="1" dirty="0">
              <a:solidFill>
                <a:srgbClr val="00205B"/>
              </a:solidFill>
            </a:endParaRPr>
          </a:p>
          <a:p>
            <a:r>
              <a:rPr lang="en-US" sz="2000" b="1" u="sng" dirty="0">
                <a:solidFill>
                  <a:srgbClr val="FC4C02"/>
                </a:solidFill>
              </a:rPr>
              <a:t>Post Closing Services:</a:t>
            </a:r>
          </a:p>
          <a:p>
            <a:r>
              <a:rPr lang="en-US" sz="2000" dirty="0">
                <a:solidFill>
                  <a:srgbClr val="00205B"/>
                </a:solidFill>
              </a:rPr>
              <a:t>Ronald Mason , House Charlotte Program Manager,  City of Charlotte Housing &amp; Neighborhood Services.</a:t>
            </a:r>
          </a:p>
          <a:p>
            <a:r>
              <a:rPr lang="en-US" sz="2000" u="sng" dirty="0">
                <a:solidFill>
                  <a:srgbClr val="00205B"/>
                </a:solidFill>
              </a:rPr>
              <a:t>Ronald.Mason@charlottenc.gov</a:t>
            </a:r>
            <a:r>
              <a:rPr lang="en-US" sz="2000" dirty="0">
                <a:solidFill>
                  <a:srgbClr val="00205B"/>
                </a:solidFill>
              </a:rPr>
              <a:t> </a:t>
            </a:r>
            <a:r>
              <a:rPr lang="en-US" sz="2000" b="1" dirty="0">
                <a:solidFill>
                  <a:srgbClr val="00205B"/>
                </a:solidFill>
              </a:rPr>
              <a:t>or</a:t>
            </a:r>
            <a:r>
              <a:rPr lang="en-US" sz="2000" dirty="0">
                <a:solidFill>
                  <a:srgbClr val="00205B"/>
                </a:solidFill>
              </a:rPr>
              <a:t> (704) 336-2754</a:t>
            </a:r>
          </a:p>
          <a:p>
            <a:pPr>
              <a:buNone/>
            </a:pPr>
            <a:endParaRPr lang="en-US" sz="2000" b="1" dirty="0">
              <a:solidFill>
                <a:srgbClr val="00205B"/>
              </a:solidFill>
            </a:endParaRPr>
          </a:p>
          <a:p>
            <a:pPr algn="ctr">
              <a:buNone/>
            </a:pPr>
            <a:endParaRPr lang="en-US" sz="2000" b="1" dirty="0">
              <a:solidFill>
                <a:srgbClr val="00205B"/>
              </a:solidFill>
            </a:endParaRPr>
          </a:p>
          <a:p>
            <a:pPr>
              <a:buNone/>
            </a:pPr>
            <a:endParaRPr lang="en-US" sz="2000" b="1" dirty="0">
              <a:solidFill>
                <a:srgbClr val="00205B"/>
              </a:solidFill>
            </a:endParaRPr>
          </a:p>
        </p:txBody>
      </p:sp>
    </p:spTree>
    <p:extLst>
      <p:ext uri="{BB962C8B-B14F-4D97-AF65-F5344CB8AC3E}">
        <p14:creationId xmlns:p14="http://schemas.microsoft.com/office/powerpoint/2010/main" val="207201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D9EBCB-3B4D-0649-BA27-515F329FB46F}"/>
              </a:ext>
            </a:extLst>
          </p:cNvPr>
          <p:cNvSpPr/>
          <p:nvPr/>
        </p:nvSpPr>
        <p:spPr>
          <a:xfrm>
            <a:off x="0" y="0"/>
            <a:ext cx="9144000" cy="488183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9AF3F71-3B18-9A41-9AAA-A5EA260720B3}"/>
              </a:ext>
            </a:extLst>
          </p:cNvPr>
          <p:cNvSpPr txBox="1"/>
          <p:nvPr/>
        </p:nvSpPr>
        <p:spPr>
          <a:xfrm>
            <a:off x="423193" y="1828213"/>
            <a:ext cx="7780961" cy="1405573"/>
          </a:xfrm>
          <a:prstGeom prst="rect">
            <a:avLst/>
          </a:prstGeom>
        </p:spPr>
        <p:txBody>
          <a:bodyPr vert="horz" lIns="91440" tIns="45720" rIns="91440" bIns="45720" rtlCol="0" anchor="ctr">
            <a:noAutofit/>
          </a:bodyPr>
          <a:lstStyle/>
          <a:p>
            <a:pPr defTabSz="914400">
              <a:lnSpc>
                <a:spcPts val="4000"/>
              </a:lnSpc>
              <a:spcBef>
                <a:spcPct val="0"/>
              </a:spcBef>
              <a:spcAft>
                <a:spcPts val="600"/>
              </a:spcAft>
            </a:pPr>
            <a:r>
              <a:rPr lang="en-US" sz="4600" b="1" dirty="0">
                <a:solidFill>
                  <a:srgbClr val="FC4C02"/>
                </a:solidFill>
                <a:latin typeface="Arial Black" panose="020B0604020202020204" pitchFamily="34" charset="0"/>
                <a:ea typeface="+mj-ea"/>
                <a:cs typeface="Arial Black" panose="020B0604020202020204" pitchFamily="34" charset="0"/>
              </a:rPr>
              <a:t>THANK YOU.</a:t>
            </a:r>
          </a:p>
        </p:txBody>
      </p:sp>
      <p:pic>
        <p:nvPicPr>
          <p:cNvPr id="5" name="Picture 4" descr="Logo, company name&#10;&#10;Description automatically generated">
            <a:extLst>
              <a:ext uri="{FF2B5EF4-FFF2-40B4-BE49-F238E27FC236}">
                <a16:creationId xmlns:a16="http://schemas.microsoft.com/office/drawing/2014/main" id="{24A5AD59-5AD3-C14C-BA4E-6C500F527A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8687" y="5532022"/>
            <a:ext cx="1284935" cy="1037568"/>
          </a:xfrm>
          <a:prstGeom prst="rect">
            <a:avLst/>
          </a:prstGeom>
        </p:spPr>
      </p:pic>
    </p:spTree>
    <p:extLst>
      <p:ext uri="{BB962C8B-B14F-4D97-AF65-F5344CB8AC3E}">
        <p14:creationId xmlns:p14="http://schemas.microsoft.com/office/powerpoint/2010/main" val="2134376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FC4C02"/>
            </a:gs>
            <a:gs pos="35000">
              <a:schemeClr val="accent2">
                <a:lumMod val="45000"/>
                <a:lumOff val="55000"/>
              </a:schemeClr>
            </a:gs>
            <a:gs pos="6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9AF3F71-3B18-9A41-9AAA-A5EA260720B3}"/>
              </a:ext>
            </a:extLst>
          </p:cNvPr>
          <p:cNvSpPr txBox="1"/>
          <p:nvPr/>
        </p:nvSpPr>
        <p:spPr>
          <a:xfrm>
            <a:off x="510193" y="2391464"/>
            <a:ext cx="7780961" cy="1331098"/>
          </a:xfrm>
          <a:prstGeom prst="rect">
            <a:avLst/>
          </a:prstGeom>
        </p:spPr>
        <p:txBody>
          <a:bodyPr vert="horz" lIns="91440" tIns="45720" rIns="91440" bIns="45720" rtlCol="0" anchor="ctr">
            <a:noAutofit/>
          </a:bodyPr>
          <a:lstStyle/>
          <a:p>
            <a:pPr algn="ctr" defTabSz="914400">
              <a:lnSpc>
                <a:spcPts val="4000"/>
              </a:lnSpc>
              <a:spcBef>
                <a:spcPct val="0"/>
              </a:spcBef>
              <a:spcAft>
                <a:spcPts val="600"/>
              </a:spcAft>
            </a:pPr>
            <a:r>
              <a:rPr lang="en-US" sz="2800" b="1" dirty="0">
                <a:solidFill>
                  <a:srgbClr val="00205B"/>
                </a:solidFill>
                <a:latin typeface="Arial" panose="020B0604020202020204" pitchFamily="34" charset="0"/>
                <a:ea typeface="+mj-ea"/>
                <a:cs typeface="Arial" panose="020B0604020202020204" pitchFamily="34" charset="0"/>
              </a:rPr>
              <a:t>DreamKey Partners, </a:t>
            </a:r>
            <a:r>
              <a:rPr lang="en-US" sz="2800" b="1" i="1" dirty="0">
                <a:solidFill>
                  <a:srgbClr val="00205B"/>
                </a:solidFill>
                <a:latin typeface="Arial" panose="020B0604020202020204" pitchFamily="34" charset="0"/>
                <a:ea typeface="+mj-ea"/>
                <a:cs typeface="Arial" panose="020B0604020202020204" pitchFamily="34" charset="0"/>
              </a:rPr>
              <a:t>formerly Charlotte Mecklenburg Housing Partnership, </a:t>
            </a:r>
            <a:r>
              <a:rPr lang="en-US" sz="2800" b="1" dirty="0">
                <a:solidFill>
                  <a:srgbClr val="00205B"/>
                </a:solidFill>
                <a:latin typeface="Arial" panose="020B0604020202020204" pitchFamily="34" charset="0"/>
                <a:ea typeface="+mj-ea"/>
                <a:cs typeface="Arial" panose="020B0604020202020204" pitchFamily="34" charset="0"/>
              </a:rPr>
              <a:t>administers the House Charlotte Program for the City of Charlotte and has been doing so since January 2011. The City of Charlotte sets the guidelines for the program and provides the funding, and we complete the processing and underwriting for the program. </a:t>
            </a:r>
          </a:p>
        </p:txBody>
      </p:sp>
      <p:pic>
        <p:nvPicPr>
          <p:cNvPr id="7" name="Picture 6" descr="Logo, company name&#10;&#10;Description automatically generated">
            <a:extLst>
              <a:ext uri="{FF2B5EF4-FFF2-40B4-BE49-F238E27FC236}">
                <a16:creationId xmlns:a16="http://schemas.microsoft.com/office/drawing/2014/main" id="{30ED67B6-DE48-7642-9FC6-FE734848C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8687" y="5532022"/>
            <a:ext cx="1284935" cy="1037568"/>
          </a:xfrm>
          <a:prstGeom prst="rect">
            <a:avLst/>
          </a:prstGeom>
          <a:noFill/>
        </p:spPr>
      </p:pic>
      <p:pic>
        <p:nvPicPr>
          <p:cNvPr id="10" name="Picture 9">
            <a:extLst>
              <a:ext uri="{FF2B5EF4-FFF2-40B4-BE49-F238E27FC236}">
                <a16:creationId xmlns:a16="http://schemas.microsoft.com/office/drawing/2014/main" id="{038B730E-51D6-45CF-B8A5-8405CA816248}"/>
              </a:ext>
            </a:extLst>
          </p:cNvPr>
          <p:cNvPicPr>
            <a:picLocks noChangeAspect="1"/>
          </p:cNvPicPr>
          <p:nvPr/>
        </p:nvPicPr>
        <p:blipFill>
          <a:blip r:embed="rId4">
            <a:duotone>
              <a:schemeClr val="accent6">
                <a:shade val="45000"/>
                <a:satMod val="135000"/>
              </a:schemeClr>
              <a:prstClr val="white"/>
            </a:duotone>
          </a:blip>
          <a:stretch>
            <a:fillRect/>
          </a:stretch>
        </p:blipFill>
        <p:spPr>
          <a:xfrm>
            <a:off x="269977" y="5532022"/>
            <a:ext cx="1780162" cy="1188894"/>
          </a:xfrm>
          <a:prstGeom prst="rect">
            <a:avLst/>
          </a:prstGeom>
          <a:effectLst/>
        </p:spPr>
      </p:pic>
    </p:spTree>
    <p:extLst>
      <p:ext uri="{BB962C8B-B14F-4D97-AF65-F5344CB8AC3E}">
        <p14:creationId xmlns:p14="http://schemas.microsoft.com/office/powerpoint/2010/main" val="6125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9AF3F71-3B18-9A41-9AAA-A5EA260720B3}"/>
              </a:ext>
            </a:extLst>
          </p:cNvPr>
          <p:cNvSpPr txBox="1"/>
          <p:nvPr/>
        </p:nvSpPr>
        <p:spPr>
          <a:xfrm>
            <a:off x="423193" y="394817"/>
            <a:ext cx="8720807" cy="1331098"/>
          </a:xfrm>
          <a:prstGeom prst="rect">
            <a:avLst/>
          </a:prstGeom>
        </p:spPr>
        <p:txBody>
          <a:bodyPr vert="horz" lIns="91440" tIns="45720" rIns="91440" bIns="45720" rtlCol="0" anchor="ctr">
            <a:noAutofit/>
          </a:bodyPr>
          <a:lstStyle/>
          <a:p>
            <a:pPr algn="ctr" defTabSz="914400">
              <a:lnSpc>
                <a:spcPts val="4000"/>
              </a:lnSpc>
              <a:spcBef>
                <a:spcPct val="0"/>
              </a:spcBef>
              <a:spcAft>
                <a:spcPts val="600"/>
              </a:spcAft>
            </a:pPr>
            <a:endParaRPr lang="en-US" sz="2800" b="1" dirty="0">
              <a:solidFill>
                <a:srgbClr val="00205B"/>
              </a:solidFill>
              <a:latin typeface="Arial Black" panose="020B0604020202020204" pitchFamily="34" charset="0"/>
              <a:ea typeface="+mj-ea"/>
              <a:cs typeface="Arial Black" panose="020B0604020202020204" pitchFamily="34" charset="0"/>
            </a:endParaRPr>
          </a:p>
        </p:txBody>
      </p:sp>
      <p:cxnSp>
        <p:nvCxnSpPr>
          <p:cNvPr id="6" name="Straight Connector 5">
            <a:extLst>
              <a:ext uri="{FF2B5EF4-FFF2-40B4-BE49-F238E27FC236}">
                <a16:creationId xmlns:a16="http://schemas.microsoft.com/office/drawing/2014/main" id="{F12EDCDF-D429-4644-BE71-C0E72409044C}"/>
              </a:ext>
            </a:extLst>
          </p:cNvPr>
          <p:cNvCxnSpPr>
            <a:cxnSpLocks/>
          </p:cNvCxnSpPr>
          <p:nvPr/>
        </p:nvCxnSpPr>
        <p:spPr>
          <a:xfrm>
            <a:off x="0" y="2139188"/>
            <a:ext cx="9144000" cy="0"/>
          </a:xfrm>
          <a:prstGeom prst="line">
            <a:avLst/>
          </a:prstGeom>
          <a:ln w="76200">
            <a:solidFill>
              <a:srgbClr val="FC4C02"/>
            </a:solidFill>
          </a:ln>
        </p:spPr>
        <p:style>
          <a:lnRef idx="2">
            <a:schemeClr val="accent2"/>
          </a:lnRef>
          <a:fillRef idx="0">
            <a:schemeClr val="accent2"/>
          </a:fillRef>
          <a:effectRef idx="1">
            <a:schemeClr val="accent2"/>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30ED67B6-DE48-7642-9FC6-FE734848C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8687" y="5532022"/>
            <a:ext cx="1284935" cy="1037568"/>
          </a:xfrm>
          <a:prstGeom prst="rect">
            <a:avLst/>
          </a:prstGeom>
        </p:spPr>
      </p:pic>
      <p:sp>
        <p:nvSpPr>
          <p:cNvPr id="2" name="TextBox 1">
            <a:extLst>
              <a:ext uri="{FF2B5EF4-FFF2-40B4-BE49-F238E27FC236}">
                <a16:creationId xmlns:a16="http://schemas.microsoft.com/office/drawing/2014/main" id="{D9EA82D2-3C17-4EA6-BC32-F402FA4D2C10}"/>
              </a:ext>
            </a:extLst>
          </p:cNvPr>
          <p:cNvSpPr txBox="1"/>
          <p:nvPr/>
        </p:nvSpPr>
        <p:spPr>
          <a:xfrm>
            <a:off x="210379" y="1997143"/>
            <a:ext cx="8723243" cy="3000821"/>
          </a:xfrm>
          <a:prstGeom prst="rect">
            <a:avLst/>
          </a:prstGeom>
          <a:noFill/>
        </p:spPr>
        <p:txBody>
          <a:bodyPr wrap="square" rtlCol="0">
            <a:spAutoFit/>
          </a:bodyPr>
          <a:lstStyle/>
          <a:p>
            <a:pPr marL="0" indent="0">
              <a:spcBef>
                <a:spcPts val="0"/>
              </a:spcBef>
              <a:buNone/>
            </a:pPr>
            <a:endParaRPr lang="en-US" sz="1400" dirty="0"/>
          </a:p>
          <a:p>
            <a:pPr marL="0" indent="0">
              <a:buNone/>
            </a:pPr>
            <a:endParaRPr lang="en-US" sz="1100" dirty="0">
              <a:solidFill>
                <a:srgbClr val="FC4C02"/>
              </a:solidFill>
              <a:latin typeface="Arial" panose="020B0604020202020204" pitchFamily="34" charset="0"/>
              <a:cs typeface="Arial" panose="020B0604020202020204" pitchFamily="34" charset="0"/>
            </a:endParaRPr>
          </a:p>
          <a:p>
            <a:pPr marL="0" indent="0">
              <a:buNone/>
            </a:pPr>
            <a:r>
              <a:rPr lang="en-US" sz="2800" dirty="0">
                <a:solidFill>
                  <a:srgbClr val="FC4C0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www.dreamkeypartners.org/house-charlotte-program/</a:t>
            </a:r>
            <a:r>
              <a:rPr lang="en-US" sz="2800" dirty="0">
                <a:solidFill>
                  <a:srgbClr val="FC4C02"/>
                </a:solidFill>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800" dirty="0">
                <a:solidFill>
                  <a:srgbClr val="00205B"/>
                </a:solidFill>
                <a:latin typeface="Arial" panose="020B0604020202020204" pitchFamily="34" charset="0"/>
                <a:cs typeface="Arial" panose="020B0604020202020204" pitchFamily="34" charset="0"/>
              </a:rPr>
              <a:t>Website contains a wealth of information pertaining to program eligibility, loan approval guidelines, property eligibility look up, required documentation, approved Lenders, Post-closing services, and so much more!   </a:t>
            </a:r>
          </a:p>
        </p:txBody>
      </p:sp>
      <p:sp>
        <p:nvSpPr>
          <p:cNvPr id="8" name="TextBox 7">
            <a:extLst>
              <a:ext uri="{FF2B5EF4-FFF2-40B4-BE49-F238E27FC236}">
                <a16:creationId xmlns:a16="http://schemas.microsoft.com/office/drawing/2014/main" id="{B47DC939-AE13-4180-865B-E9D8CEBA8A3B}"/>
              </a:ext>
            </a:extLst>
          </p:cNvPr>
          <p:cNvSpPr txBox="1"/>
          <p:nvPr/>
        </p:nvSpPr>
        <p:spPr>
          <a:xfrm>
            <a:off x="210379" y="395687"/>
            <a:ext cx="8510428" cy="1200329"/>
          </a:xfrm>
          <a:prstGeom prst="rect">
            <a:avLst/>
          </a:prstGeom>
          <a:noFill/>
        </p:spPr>
        <p:txBody>
          <a:bodyPr wrap="square">
            <a:spAutoFit/>
          </a:bodyPr>
          <a:lstStyle/>
          <a:p>
            <a:pPr marL="0" indent="0">
              <a:buNone/>
            </a:pPr>
            <a:r>
              <a:rPr lang="en-US" sz="3600" b="1" dirty="0">
                <a:solidFill>
                  <a:srgbClr val="00205B"/>
                </a:solidFill>
                <a:latin typeface="Arial Black" panose="020B0A04020102020204" pitchFamily="34" charset="0"/>
              </a:rPr>
              <a:t>The </a:t>
            </a:r>
            <a:r>
              <a:rPr lang="en-US" sz="3600" b="1" u="sng" dirty="0">
                <a:solidFill>
                  <a:srgbClr val="00205B"/>
                </a:solidFill>
                <a:latin typeface="Arial Black" panose="020B0A04020102020204" pitchFamily="34" charset="0"/>
              </a:rPr>
              <a:t>official</a:t>
            </a:r>
            <a:r>
              <a:rPr lang="en-US" sz="3600" b="1" dirty="0">
                <a:solidFill>
                  <a:srgbClr val="00205B"/>
                </a:solidFill>
                <a:latin typeface="Arial Black" panose="020B0A04020102020204" pitchFamily="34" charset="0"/>
              </a:rPr>
              <a:t> House Charlotte website address is…</a:t>
            </a:r>
          </a:p>
        </p:txBody>
      </p:sp>
    </p:spTree>
    <p:extLst>
      <p:ext uri="{BB962C8B-B14F-4D97-AF65-F5344CB8AC3E}">
        <p14:creationId xmlns:p14="http://schemas.microsoft.com/office/powerpoint/2010/main" val="1606312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9AF3F71-3B18-9A41-9AAA-A5EA260720B3}"/>
              </a:ext>
            </a:extLst>
          </p:cNvPr>
          <p:cNvSpPr txBox="1"/>
          <p:nvPr/>
        </p:nvSpPr>
        <p:spPr>
          <a:xfrm>
            <a:off x="423193" y="394817"/>
            <a:ext cx="7780961" cy="1331098"/>
          </a:xfrm>
          <a:prstGeom prst="rect">
            <a:avLst/>
          </a:prstGeom>
        </p:spPr>
        <p:txBody>
          <a:bodyPr vert="horz" lIns="91440" tIns="45720" rIns="91440" bIns="45720" rtlCol="0" anchor="ctr">
            <a:noAutofit/>
          </a:bodyPr>
          <a:lstStyle/>
          <a:p>
            <a:pPr algn="ctr" defTabSz="914400">
              <a:lnSpc>
                <a:spcPts val="4000"/>
              </a:lnSpc>
              <a:spcBef>
                <a:spcPct val="0"/>
              </a:spcBef>
              <a:spcAft>
                <a:spcPts val="600"/>
              </a:spcAft>
            </a:pPr>
            <a:r>
              <a:rPr lang="en-US" sz="2800" b="1" dirty="0">
                <a:solidFill>
                  <a:srgbClr val="00205B"/>
                </a:solidFill>
                <a:latin typeface="Arial Black" panose="020B0604020202020204" pitchFamily="34" charset="0"/>
                <a:ea typeface="+mj-ea"/>
                <a:cs typeface="Arial Black" panose="020B0604020202020204" pitchFamily="34" charset="0"/>
              </a:rPr>
              <a:t>HOUSE CHARLOTTE PROGRAM</a:t>
            </a:r>
          </a:p>
        </p:txBody>
      </p:sp>
      <p:cxnSp>
        <p:nvCxnSpPr>
          <p:cNvPr id="6" name="Straight Connector 5">
            <a:extLst>
              <a:ext uri="{FF2B5EF4-FFF2-40B4-BE49-F238E27FC236}">
                <a16:creationId xmlns:a16="http://schemas.microsoft.com/office/drawing/2014/main" id="{F12EDCDF-D429-4644-BE71-C0E72409044C}"/>
              </a:ext>
            </a:extLst>
          </p:cNvPr>
          <p:cNvCxnSpPr>
            <a:cxnSpLocks/>
          </p:cNvCxnSpPr>
          <p:nvPr/>
        </p:nvCxnSpPr>
        <p:spPr>
          <a:xfrm>
            <a:off x="0" y="2139188"/>
            <a:ext cx="9144000" cy="0"/>
          </a:xfrm>
          <a:prstGeom prst="line">
            <a:avLst/>
          </a:prstGeom>
          <a:ln w="76200">
            <a:solidFill>
              <a:srgbClr val="FC4C02"/>
            </a:solidFill>
          </a:ln>
        </p:spPr>
        <p:style>
          <a:lnRef idx="2">
            <a:schemeClr val="accent2"/>
          </a:lnRef>
          <a:fillRef idx="0">
            <a:schemeClr val="accent2"/>
          </a:fillRef>
          <a:effectRef idx="1">
            <a:schemeClr val="accent2"/>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30ED67B6-DE48-7642-9FC6-FE734848C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8687" y="5532022"/>
            <a:ext cx="1284935" cy="1037568"/>
          </a:xfrm>
          <a:prstGeom prst="rect">
            <a:avLst/>
          </a:prstGeom>
        </p:spPr>
      </p:pic>
      <p:sp>
        <p:nvSpPr>
          <p:cNvPr id="2" name="TextBox 1">
            <a:extLst>
              <a:ext uri="{FF2B5EF4-FFF2-40B4-BE49-F238E27FC236}">
                <a16:creationId xmlns:a16="http://schemas.microsoft.com/office/drawing/2014/main" id="{D9EA82D2-3C17-4EA6-BC32-F402FA4D2C10}"/>
              </a:ext>
            </a:extLst>
          </p:cNvPr>
          <p:cNvSpPr txBox="1"/>
          <p:nvPr/>
        </p:nvSpPr>
        <p:spPr>
          <a:xfrm>
            <a:off x="210378" y="2396639"/>
            <a:ext cx="8723243" cy="3877985"/>
          </a:xfrm>
          <a:prstGeom prst="rect">
            <a:avLst/>
          </a:prstGeom>
          <a:noFill/>
        </p:spPr>
        <p:txBody>
          <a:bodyPr wrap="square" rtlCol="0">
            <a:spAutoFit/>
          </a:bodyPr>
          <a:lstStyle/>
          <a:p>
            <a:r>
              <a:rPr lang="en-US" sz="2800" dirty="0">
                <a:solidFill>
                  <a:srgbClr val="00205B"/>
                </a:solidFill>
                <a:latin typeface="Arial" panose="020B0604020202020204" pitchFamily="34" charset="0"/>
                <a:cs typeface="Arial" panose="020B0604020202020204" pitchFamily="34" charset="0"/>
              </a:rPr>
              <a:t>The House Charlotte program provides deferred and forgivable loans to qualified applicants who purchase in </a:t>
            </a:r>
            <a:r>
              <a:rPr lang="en-US" sz="2800" dirty="0">
                <a:solidFill>
                  <a:srgbClr val="FC4C02"/>
                </a:solidFill>
                <a:latin typeface="Arial" panose="020B0604020202020204" pitchFamily="34" charset="0"/>
                <a:cs typeface="Arial" panose="020B0604020202020204" pitchFamily="34" charset="0"/>
              </a:rPr>
              <a:t>the City of Charlotte</a:t>
            </a:r>
            <a:r>
              <a:rPr lang="en-US" sz="2800" dirty="0">
                <a:solidFill>
                  <a:srgbClr val="00205B"/>
                </a:solidFill>
                <a:latin typeface="Arial" panose="020B0604020202020204" pitchFamily="34" charset="0"/>
                <a:cs typeface="Arial" panose="020B0604020202020204" pitchFamily="34" charset="0"/>
              </a:rPr>
              <a:t>.</a:t>
            </a:r>
            <a:r>
              <a:rPr lang="en-US" sz="2800" dirty="0">
                <a:solidFill>
                  <a:srgbClr val="FC4C02"/>
                </a:solidFill>
                <a:latin typeface="Arial" panose="020B0604020202020204" pitchFamily="34" charset="0"/>
                <a:cs typeface="Arial" panose="020B0604020202020204" pitchFamily="34" charset="0"/>
              </a:rPr>
              <a:t> </a:t>
            </a:r>
          </a:p>
          <a:p>
            <a:endParaRPr lang="en-US" sz="2800" b="1" dirty="0">
              <a:solidFill>
                <a:srgbClr val="FC4C02"/>
              </a:solidFill>
              <a:latin typeface="Arial" panose="020B0604020202020204" pitchFamily="34" charset="0"/>
              <a:cs typeface="Arial" panose="020B0604020202020204" pitchFamily="34" charset="0"/>
            </a:endParaRPr>
          </a:p>
          <a:p>
            <a:r>
              <a:rPr lang="en-US" sz="2800" b="1" dirty="0">
                <a:solidFill>
                  <a:srgbClr val="FC4C02"/>
                </a:solidFill>
                <a:latin typeface="Arial" panose="020B0604020202020204" pitchFamily="34" charset="0"/>
                <a:cs typeface="Arial" panose="020B0604020202020204" pitchFamily="34" charset="0"/>
              </a:rPr>
              <a:t>	</a:t>
            </a:r>
            <a:r>
              <a:rPr lang="en-US" sz="2600" dirty="0">
                <a:solidFill>
                  <a:srgbClr val="00205B"/>
                </a:solidFill>
                <a:latin typeface="Arial" panose="020B0604020202020204" pitchFamily="34" charset="0"/>
                <a:cs typeface="Arial" panose="020B0604020202020204" pitchFamily="34" charset="0"/>
              </a:rPr>
              <a:t>Loans may be used for:</a:t>
            </a:r>
          </a:p>
          <a:p>
            <a:pPr lvl="1"/>
            <a:r>
              <a:rPr lang="en-US" sz="2600" dirty="0">
                <a:latin typeface="Arial" panose="020B0604020202020204" pitchFamily="34" charset="0"/>
                <a:cs typeface="Arial" panose="020B0604020202020204" pitchFamily="34" charset="0"/>
              </a:rPr>
              <a:t>		</a:t>
            </a:r>
            <a:r>
              <a:rPr lang="en-US" sz="2600" dirty="0">
                <a:solidFill>
                  <a:srgbClr val="FC4C02"/>
                </a:solidFill>
                <a:latin typeface="Arial" panose="020B0604020202020204" pitchFamily="34" charset="0"/>
                <a:cs typeface="Arial" panose="020B0604020202020204" pitchFamily="34" charset="0"/>
              </a:rPr>
              <a:t>Down payment </a:t>
            </a:r>
          </a:p>
          <a:p>
            <a:pPr lvl="1"/>
            <a:r>
              <a:rPr lang="en-US" sz="2600" dirty="0">
                <a:solidFill>
                  <a:srgbClr val="FC4C02"/>
                </a:solidFill>
                <a:latin typeface="Arial" panose="020B0604020202020204" pitchFamily="34" charset="0"/>
                <a:cs typeface="Arial" panose="020B0604020202020204" pitchFamily="34" charset="0"/>
              </a:rPr>
              <a:t>		Points/Interest rate buy down</a:t>
            </a:r>
          </a:p>
          <a:p>
            <a:pPr lvl="1"/>
            <a:r>
              <a:rPr lang="en-US" sz="2600" dirty="0">
                <a:solidFill>
                  <a:srgbClr val="FC4C02"/>
                </a:solidFill>
                <a:latin typeface="Arial" panose="020B0604020202020204" pitchFamily="34" charset="0"/>
                <a:cs typeface="Arial" panose="020B0604020202020204" pitchFamily="34" charset="0"/>
              </a:rPr>
              <a:t>		Closing costs</a:t>
            </a:r>
          </a:p>
          <a:p>
            <a:endParaRPr lang="en-US" sz="2800" b="1" dirty="0">
              <a:solidFill>
                <a:srgbClr val="FC4C02"/>
              </a:solidFill>
            </a:endParaRPr>
          </a:p>
        </p:txBody>
      </p:sp>
    </p:spTree>
    <p:extLst>
      <p:ext uri="{BB962C8B-B14F-4D97-AF65-F5344CB8AC3E}">
        <p14:creationId xmlns:p14="http://schemas.microsoft.com/office/powerpoint/2010/main" val="4109396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9AF3F71-3B18-9A41-9AAA-A5EA260720B3}"/>
              </a:ext>
            </a:extLst>
          </p:cNvPr>
          <p:cNvSpPr txBox="1"/>
          <p:nvPr/>
        </p:nvSpPr>
        <p:spPr>
          <a:xfrm>
            <a:off x="423193" y="394817"/>
            <a:ext cx="7780961" cy="1331098"/>
          </a:xfrm>
          <a:prstGeom prst="rect">
            <a:avLst/>
          </a:prstGeom>
        </p:spPr>
        <p:txBody>
          <a:bodyPr vert="horz" lIns="91440" tIns="45720" rIns="91440" bIns="45720" rtlCol="0" anchor="ctr">
            <a:noAutofit/>
          </a:bodyPr>
          <a:lstStyle/>
          <a:p>
            <a:pPr algn="ctr" defTabSz="914400">
              <a:lnSpc>
                <a:spcPts val="4000"/>
              </a:lnSpc>
              <a:spcBef>
                <a:spcPct val="0"/>
              </a:spcBef>
              <a:spcAft>
                <a:spcPts val="600"/>
              </a:spcAft>
            </a:pPr>
            <a:r>
              <a:rPr lang="en-US" sz="2800" b="1" dirty="0">
                <a:solidFill>
                  <a:srgbClr val="00205B"/>
                </a:solidFill>
                <a:latin typeface="Arial Black" panose="020B0604020202020204" pitchFamily="34" charset="0"/>
                <a:ea typeface="+mj-ea"/>
                <a:cs typeface="Arial Black" panose="020B0604020202020204" pitchFamily="34" charset="0"/>
              </a:rPr>
              <a:t>WHAT ARE THE TERMS OF THE HOUSE CHARLOTTE LOAN?</a:t>
            </a:r>
          </a:p>
        </p:txBody>
      </p:sp>
      <p:cxnSp>
        <p:nvCxnSpPr>
          <p:cNvPr id="6" name="Straight Connector 5">
            <a:extLst>
              <a:ext uri="{FF2B5EF4-FFF2-40B4-BE49-F238E27FC236}">
                <a16:creationId xmlns:a16="http://schemas.microsoft.com/office/drawing/2014/main" id="{F12EDCDF-D429-4644-BE71-C0E72409044C}"/>
              </a:ext>
            </a:extLst>
          </p:cNvPr>
          <p:cNvCxnSpPr>
            <a:cxnSpLocks/>
          </p:cNvCxnSpPr>
          <p:nvPr/>
        </p:nvCxnSpPr>
        <p:spPr>
          <a:xfrm>
            <a:off x="0" y="2139188"/>
            <a:ext cx="9144000" cy="0"/>
          </a:xfrm>
          <a:prstGeom prst="line">
            <a:avLst/>
          </a:prstGeom>
          <a:ln w="76200">
            <a:solidFill>
              <a:srgbClr val="FC4C02"/>
            </a:solidFill>
          </a:ln>
        </p:spPr>
        <p:style>
          <a:lnRef idx="2">
            <a:schemeClr val="accent2"/>
          </a:lnRef>
          <a:fillRef idx="0">
            <a:schemeClr val="accent2"/>
          </a:fillRef>
          <a:effectRef idx="1">
            <a:schemeClr val="accent2"/>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30ED67B6-DE48-7642-9FC6-FE734848C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8687" y="5532022"/>
            <a:ext cx="1284935" cy="1037568"/>
          </a:xfrm>
          <a:prstGeom prst="rect">
            <a:avLst/>
          </a:prstGeom>
        </p:spPr>
      </p:pic>
      <p:sp>
        <p:nvSpPr>
          <p:cNvPr id="2" name="TextBox 1">
            <a:extLst>
              <a:ext uri="{FF2B5EF4-FFF2-40B4-BE49-F238E27FC236}">
                <a16:creationId xmlns:a16="http://schemas.microsoft.com/office/drawing/2014/main" id="{D9EA82D2-3C17-4EA6-BC32-F402FA4D2C10}"/>
              </a:ext>
            </a:extLst>
          </p:cNvPr>
          <p:cNvSpPr txBox="1"/>
          <p:nvPr/>
        </p:nvSpPr>
        <p:spPr>
          <a:xfrm>
            <a:off x="210378" y="2552462"/>
            <a:ext cx="8723243" cy="3416320"/>
          </a:xfrm>
          <a:prstGeom prst="rect">
            <a:avLst/>
          </a:prstGeom>
          <a:noFill/>
        </p:spPr>
        <p:txBody>
          <a:bodyPr wrap="square" rtlCol="0">
            <a:spAutoFit/>
          </a:bodyPr>
          <a:lstStyle/>
          <a:p>
            <a:pPr marL="571500" indent="-571500">
              <a:buFont typeface="Wingdings" panose="05000000000000000000" pitchFamily="2" charset="2"/>
              <a:buChar char="v"/>
            </a:pPr>
            <a:r>
              <a:rPr lang="en-US" sz="2400" dirty="0">
                <a:solidFill>
                  <a:srgbClr val="00205B"/>
                </a:solidFill>
                <a:latin typeface="Arial" panose="020B0604020202020204" pitchFamily="34" charset="0"/>
                <a:cs typeface="Arial" panose="020B0604020202020204" pitchFamily="34" charset="0"/>
              </a:rPr>
              <a:t>The House Charlotte loan is a </a:t>
            </a:r>
            <a:r>
              <a:rPr lang="en-US" sz="2400" dirty="0">
                <a:solidFill>
                  <a:srgbClr val="FC4C02"/>
                </a:solidFill>
                <a:latin typeface="Arial" panose="020B0604020202020204" pitchFamily="34" charset="0"/>
                <a:cs typeface="Arial" panose="020B0604020202020204" pitchFamily="34" charset="0"/>
              </a:rPr>
              <a:t>15 or 30</a:t>
            </a:r>
            <a:r>
              <a:rPr lang="en-US" sz="2400" dirty="0">
                <a:solidFill>
                  <a:srgbClr val="00205B"/>
                </a:solidFill>
                <a:latin typeface="Arial" panose="020B0604020202020204" pitchFamily="34" charset="0"/>
                <a:cs typeface="Arial" panose="020B0604020202020204" pitchFamily="34" charset="0"/>
              </a:rPr>
              <a:t>-year</a:t>
            </a:r>
            <a:r>
              <a:rPr lang="en-US" sz="2400" dirty="0">
                <a:latin typeface="Arial" panose="020B0604020202020204" pitchFamily="34" charset="0"/>
                <a:cs typeface="Arial" panose="020B0604020202020204" pitchFamily="34" charset="0"/>
              </a:rPr>
              <a:t> </a:t>
            </a:r>
            <a:r>
              <a:rPr lang="en-US" sz="2400" dirty="0">
                <a:solidFill>
                  <a:srgbClr val="00205B"/>
                </a:solidFill>
                <a:latin typeface="Arial" panose="020B0604020202020204" pitchFamily="34" charset="0"/>
                <a:cs typeface="Arial" panose="020B0604020202020204" pitchFamily="34" charset="0"/>
              </a:rPr>
              <a:t>deferred loan with a 0% interest rate.</a:t>
            </a:r>
          </a:p>
          <a:p>
            <a:pPr marL="0" indent="0">
              <a:buNone/>
            </a:pPr>
            <a:endParaRPr lang="en-US" sz="2400"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v"/>
            </a:pPr>
            <a:r>
              <a:rPr lang="en-US" sz="2400" dirty="0">
                <a:solidFill>
                  <a:srgbClr val="00205B"/>
                </a:solidFill>
                <a:latin typeface="Arial" panose="020B0604020202020204" pitchFamily="34" charset="0"/>
                <a:cs typeface="Arial" panose="020B0604020202020204" pitchFamily="34" charset="0"/>
              </a:rPr>
              <a:t>The loan must be paid back if any of the following occurs: </a:t>
            </a:r>
            <a:r>
              <a:rPr lang="en-US" sz="2400" b="1" i="1" dirty="0">
                <a:solidFill>
                  <a:srgbClr val="00205B"/>
                </a:solidFill>
                <a:latin typeface="Arial" panose="020B0604020202020204" pitchFamily="34" charset="0"/>
                <a:cs typeface="Arial" panose="020B0604020202020204" pitchFamily="34" charset="0"/>
              </a:rPr>
              <a:t>death of the borrower, default, change in occupancy status, refinance for cash out, or sale of the home. </a:t>
            </a:r>
          </a:p>
          <a:p>
            <a:endParaRPr lang="en-US" sz="2400" b="1" i="1" dirty="0">
              <a:solidFill>
                <a:srgbClr val="00205B"/>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v"/>
            </a:pPr>
            <a:r>
              <a:rPr lang="en-US" sz="2400" i="1" dirty="0">
                <a:solidFill>
                  <a:srgbClr val="00205B"/>
                </a:solidFill>
                <a:latin typeface="Arial" panose="020B0604020202020204" pitchFamily="34" charset="0"/>
                <a:cs typeface="Arial" panose="020B0604020202020204" pitchFamily="34" charset="0"/>
              </a:rPr>
              <a:t>To check </a:t>
            </a:r>
            <a:r>
              <a:rPr lang="en-US" sz="2400" i="1">
                <a:solidFill>
                  <a:srgbClr val="00205B"/>
                </a:solidFill>
                <a:latin typeface="Arial" panose="020B0604020202020204" pitchFamily="34" charset="0"/>
                <a:cs typeface="Arial" panose="020B0604020202020204" pitchFamily="34" charset="0"/>
              </a:rPr>
              <a:t>property eligibility, </a:t>
            </a:r>
            <a:r>
              <a:rPr lang="en-US" sz="2400" i="1" dirty="0">
                <a:solidFill>
                  <a:srgbClr val="00205B"/>
                </a:solidFill>
                <a:latin typeface="Arial" panose="020B0604020202020204" pitchFamily="34" charset="0"/>
                <a:cs typeface="Arial" panose="020B0604020202020204" pitchFamily="34" charset="0"/>
              </a:rPr>
              <a:t>you must use the mapping application on our website.</a:t>
            </a:r>
          </a:p>
        </p:txBody>
      </p:sp>
    </p:spTree>
    <p:extLst>
      <p:ext uri="{BB962C8B-B14F-4D97-AF65-F5344CB8AC3E}">
        <p14:creationId xmlns:p14="http://schemas.microsoft.com/office/powerpoint/2010/main" val="3041223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0289F8-E899-CF61-02BA-0ADBFB42537E}"/>
              </a:ext>
            </a:extLst>
          </p:cNvPr>
          <p:cNvPicPr>
            <a:picLocks noChangeAspect="1"/>
          </p:cNvPicPr>
          <p:nvPr/>
        </p:nvPicPr>
        <p:blipFill>
          <a:blip r:embed="rId3"/>
          <a:stretch>
            <a:fillRect/>
          </a:stretch>
        </p:blipFill>
        <p:spPr>
          <a:xfrm>
            <a:off x="0" y="957069"/>
            <a:ext cx="9144000" cy="5900931"/>
          </a:xfrm>
          <a:prstGeom prst="rect">
            <a:avLst/>
          </a:prstGeom>
        </p:spPr>
      </p:pic>
      <p:sp>
        <p:nvSpPr>
          <p:cNvPr id="2" name="TextBox 1">
            <a:extLst>
              <a:ext uri="{FF2B5EF4-FFF2-40B4-BE49-F238E27FC236}">
                <a16:creationId xmlns:a16="http://schemas.microsoft.com/office/drawing/2014/main" id="{59C8C4A9-4EB7-4132-81D2-31FD467D068C}"/>
              </a:ext>
            </a:extLst>
          </p:cNvPr>
          <p:cNvSpPr txBox="1"/>
          <p:nvPr/>
        </p:nvSpPr>
        <p:spPr>
          <a:xfrm>
            <a:off x="1135147" y="289947"/>
            <a:ext cx="6873705" cy="461665"/>
          </a:xfrm>
          <a:prstGeom prst="rect">
            <a:avLst/>
          </a:prstGeom>
          <a:noFill/>
        </p:spPr>
        <p:txBody>
          <a:bodyPr wrap="square" rtlCol="0">
            <a:spAutoFit/>
          </a:bodyPr>
          <a:lstStyle/>
          <a:p>
            <a:r>
              <a:rPr lang="en-US" sz="2400" b="1" dirty="0">
                <a:solidFill>
                  <a:srgbClr val="00205B"/>
                </a:solidFill>
                <a:latin typeface="Arial" panose="020B0604020202020204" pitchFamily="34" charset="0"/>
                <a:cs typeface="Arial" panose="020B0604020202020204" pitchFamily="34" charset="0"/>
              </a:rPr>
              <a:t>HOUSE CHARLOTTE</a:t>
            </a:r>
            <a:r>
              <a:rPr lang="en-US" sz="2400" dirty="0">
                <a:solidFill>
                  <a:srgbClr val="00205B"/>
                </a:solidFill>
                <a:latin typeface="Arial" panose="020B0604020202020204" pitchFamily="34" charset="0"/>
                <a:cs typeface="Arial" panose="020B0604020202020204" pitchFamily="34" charset="0"/>
              </a:rPr>
              <a:t> </a:t>
            </a:r>
            <a:r>
              <a:rPr lang="en-US" sz="2400" b="1" dirty="0">
                <a:solidFill>
                  <a:srgbClr val="00205B"/>
                </a:solidFill>
                <a:latin typeface="Arial" panose="020B0604020202020204" pitchFamily="34" charset="0"/>
                <a:cs typeface="Arial" panose="020B0604020202020204" pitchFamily="34" charset="0"/>
              </a:rPr>
              <a:t>MAPPING</a:t>
            </a:r>
            <a:r>
              <a:rPr lang="en-US" sz="2400" dirty="0">
                <a:solidFill>
                  <a:srgbClr val="00205B"/>
                </a:solidFill>
                <a:latin typeface="Arial" panose="020B0604020202020204" pitchFamily="34" charset="0"/>
                <a:cs typeface="Arial" panose="020B0604020202020204" pitchFamily="34" charset="0"/>
              </a:rPr>
              <a:t> </a:t>
            </a:r>
            <a:r>
              <a:rPr lang="en-US" sz="2400" b="1" dirty="0">
                <a:solidFill>
                  <a:srgbClr val="00205B"/>
                </a:solidFill>
                <a:latin typeface="Arial" panose="020B0604020202020204" pitchFamily="34" charset="0"/>
                <a:cs typeface="Arial" panose="020B0604020202020204" pitchFamily="34" charset="0"/>
              </a:rPr>
              <a:t>APPLICATION</a:t>
            </a:r>
          </a:p>
        </p:txBody>
      </p:sp>
      <p:sp>
        <p:nvSpPr>
          <p:cNvPr id="9" name="Left-Right Arrow 1">
            <a:extLst>
              <a:ext uri="{FF2B5EF4-FFF2-40B4-BE49-F238E27FC236}">
                <a16:creationId xmlns:a16="http://schemas.microsoft.com/office/drawing/2014/main" id="{6CFF7D12-5A56-45E6-A0C1-277F3D15BBC1}"/>
              </a:ext>
            </a:extLst>
          </p:cNvPr>
          <p:cNvSpPr/>
          <p:nvPr/>
        </p:nvSpPr>
        <p:spPr>
          <a:xfrm rot="384871">
            <a:off x="1621292" y="1942413"/>
            <a:ext cx="5795903" cy="238838"/>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D694C98-F392-49E2-A8A4-254D66F88B31}"/>
              </a:ext>
            </a:extLst>
          </p:cNvPr>
          <p:cNvPicPr>
            <a:picLocks noChangeAspect="1"/>
          </p:cNvPicPr>
          <p:nvPr/>
        </p:nvPicPr>
        <p:blipFill>
          <a:blip r:embed="rId4"/>
          <a:stretch>
            <a:fillRect/>
          </a:stretch>
        </p:blipFill>
        <p:spPr>
          <a:xfrm>
            <a:off x="7806045" y="5695406"/>
            <a:ext cx="1147381" cy="934296"/>
          </a:xfrm>
          <a:prstGeom prst="rect">
            <a:avLst/>
          </a:prstGeom>
        </p:spPr>
      </p:pic>
    </p:spTree>
    <p:extLst>
      <p:ext uri="{BB962C8B-B14F-4D97-AF65-F5344CB8AC3E}">
        <p14:creationId xmlns:p14="http://schemas.microsoft.com/office/powerpoint/2010/main" val="2760560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a:xfrm>
            <a:off x="8129016" y="5734050"/>
            <a:ext cx="609600" cy="521208"/>
          </a:xfrm>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11C85D-D02A-4370-96D2-211973477F52}" type="slidenum">
              <a:rPr lang="en-US" smtClean="0"/>
              <a:pPr/>
              <a:t>7</a:t>
            </a:fld>
            <a:endParaRPr lang="en-US" dirty="0"/>
          </a:p>
        </p:txBody>
      </p:sp>
      <p:pic>
        <p:nvPicPr>
          <p:cNvPr id="10" name="Picture 9" descr="Logo, company name&#10;&#10;Description automatically generated">
            <a:extLst>
              <a:ext uri="{FF2B5EF4-FFF2-40B4-BE49-F238E27FC236}">
                <a16:creationId xmlns:a16="http://schemas.microsoft.com/office/drawing/2014/main" id="{7A9AA087-C61F-4D74-8706-2DE4AF9459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826" y="5532022"/>
            <a:ext cx="1284935" cy="1037568"/>
          </a:xfrm>
          <a:prstGeom prst="rect">
            <a:avLst/>
          </a:prstGeom>
        </p:spPr>
      </p:pic>
      <p:sp>
        <p:nvSpPr>
          <p:cNvPr id="7" name="TextBox 6">
            <a:extLst>
              <a:ext uri="{FF2B5EF4-FFF2-40B4-BE49-F238E27FC236}">
                <a16:creationId xmlns:a16="http://schemas.microsoft.com/office/drawing/2014/main" id="{B6E0B835-4436-D6E5-B4BD-6339198E2B6C}"/>
              </a:ext>
            </a:extLst>
          </p:cNvPr>
          <p:cNvSpPr txBox="1"/>
          <p:nvPr/>
        </p:nvSpPr>
        <p:spPr>
          <a:xfrm>
            <a:off x="181585" y="2052485"/>
            <a:ext cx="950098" cy="2446824"/>
          </a:xfrm>
          <a:prstGeom prst="rect">
            <a:avLst/>
          </a:prstGeom>
          <a:solidFill>
            <a:srgbClr val="FC4C02"/>
          </a:solidFill>
          <a:ln>
            <a:solidFill>
              <a:srgbClr val="FC4C02"/>
            </a:solidFill>
          </a:ln>
        </p:spPr>
        <p:txBody>
          <a:bodyPr wrap="square" rtlCol="0">
            <a:spAutoFit/>
          </a:bodyPr>
          <a:lstStyle/>
          <a:p>
            <a:r>
              <a:rPr lang="en-US" sz="900" b="1" dirty="0">
                <a:solidFill>
                  <a:srgbClr val="00205B"/>
                </a:solidFill>
                <a:latin typeface="Arial" panose="020B0604020202020204" pitchFamily="34" charset="0"/>
                <a:cs typeface="Arial" panose="020B0604020202020204" pitchFamily="34" charset="0"/>
              </a:rPr>
              <a:t>*Please note the income figures listed here are based on a household size of 4 (four) as an example. You must refer to the income chart to determine your customer’s  program eligibility.</a:t>
            </a:r>
          </a:p>
        </p:txBody>
      </p:sp>
      <p:pic>
        <p:nvPicPr>
          <p:cNvPr id="3" name="Picture 2">
            <a:extLst>
              <a:ext uri="{FF2B5EF4-FFF2-40B4-BE49-F238E27FC236}">
                <a16:creationId xmlns:a16="http://schemas.microsoft.com/office/drawing/2014/main" id="{7328AE29-B040-C450-66CE-4474332DFB24}"/>
              </a:ext>
            </a:extLst>
          </p:cNvPr>
          <p:cNvPicPr>
            <a:picLocks noChangeAspect="1"/>
          </p:cNvPicPr>
          <p:nvPr/>
        </p:nvPicPr>
        <p:blipFill>
          <a:blip r:embed="rId4"/>
          <a:stretch>
            <a:fillRect/>
          </a:stretch>
        </p:blipFill>
        <p:spPr>
          <a:xfrm>
            <a:off x="1131683" y="33233"/>
            <a:ext cx="6517189" cy="6791533"/>
          </a:xfrm>
          <a:prstGeom prst="rect">
            <a:avLst/>
          </a:prstGeom>
        </p:spPr>
      </p:pic>
    </p:spTree>
    <p:extLst>
      <p:ext uri="{BB962C8B-B14F-4D97-AF65-F5344CB8AC3E}">
        <p14:creationId xmlns:p14="http://schemas.microsoft.com/office/powerpoint/2010/main" val="1646453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94C98-F392-49E2-A8A4-254D66F88B31}"/>
              </a:ext>
            </a:extLst>
          </p:cNvPr>
          <p:cNvPicPr>
            <a:picLocks noChangeAspect="1"/>
          </p:cNvPicPr>
          <p:nvPr/>
        </p:nvPicPr>
        <p:blipFill>
          <a:blip r:embed="rId3"/>
          <a:stretch>
            <a:fillRect/>
          </a:stretch>
        </p:blipFill>
        <p:spPr>
          <a:xfrm>
            <a:off x="7934847" y="5975151"/>
            <a:ext cx="831344" cy="676951"/>
          </a:xfrm>
          <a:prstGeom prst="rect">
            <a:avLst/>
          </a:prstGeom>
        </p:spPr>
      </p:pic>
      <p:sp>
        <p:nvSpPr>
          <p:cNvPr id="4" name="Slide Number Placeholder 3">
            <a:extLst>
              <a:ext uri="{FF2B5EF4-FFF2-40B4-BE49-F238E27FC236}">
                <a16:creationId xmlns:a16="http://schemas.microsoft.com/office/drawing/2014/main" id="{5E71ABF1-DEDB-41BB-94B4-246BEB0ACA49}"/>
              </a:ext>
            </a:extLst>
          </p:cNvPr>
          <p:cNvSpPr txBox="1">
            <a:spLocks/>
          </p:cNvSpPr>
          <p:nvPr/>
        </p:nvSpPr>
        <p:spPr>
          <a:xfrm>
            <a:off x="7862777" y="5714547"/>
            <a:ext cx="609600" cy="521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TextBox 5">
            <a:extLst>
              <a:ext uri="{FF2B5EF4-FFF2-40B4-BE49-F238E27FC236}">
                <a16:creationId xmlns:a16="http://schemas.microsoft.com/office/drawing/2014/main" id="{8DD55AD5-DEF4-4D05-9846-90A8A21BCB20}"/>
              </a:ext>
            </a:extLst>
          </p:cNvPr>
          <p:cNvSpPr txBox="1"/>
          <p:nvPr/>
        </p:nvSpPr>
        <p:spPr>
          <a:xfrm>
            <a:off x="8022964" y="4523493"/>
            <a:ext cx="822098" cy="515968"/>
          </a:xfrm>
          <a:prstGeom prst="rect">
            <a:avLst/>
          </a:prstGeom>
          <a:solidFill>
            <a:srgbClr val="FC4C02"/>
          </a:solidFill>
          <a:ln>
            <a:solidFill>
              <a:srgbClr val="FC4C02"/>
            </a:solidFill>
          </a:ln>
        </p:spPr>
        <p:txBody>
          <a:bodyPr wrap="square" rtlCol="0">
            <a:spAutoFit/>
          </a:bodyPr>
          <a:lstStyle/>
          <a:p>
            <a:r>
              <a:rPr lang="en-US" sz="900" b="1" dirty="0">
                <a:solidFill>
                  <a:srgbClr val="00205B"/>
                </a:solidFill>
                <a:latin typeface="Arial" panose="020B0604020202020204" pitchFamily="34" charset="0"/>
                <a:cs typeface="Arial" panose="020B0604020202020204" pitchFamily="34" charset="0"/>
              </a:rPr>
              <a:t>Maximum household income </a:t>
            </a:r>
          </a:p>
        </p:txBody>
      </p:sp>
      <p:sp>
        <p:nvSpPr>
          <p:cNvPr id="8" name="Left-Up Arrow 6">
            <a:extLst>
              <a:ext uri="{FF2B5EF4-FFF2-40B4-BE49-F238E27FC236}">
                <a16:creationId xmlns:a16="http://schemas.microsoft.com/office/drawing/2014/main" id="{9C46E036-8476-4E57-B46E-9E6B04E017A5}"/>
              </a:ext>
            </a:extLst>
          </p:cNvPr>
          <p:cNvSpPr/>
          <p:nvPr/>
        </p:nvSpPr>
        <p:spPr>
          <a:xfrm>
            <a:off x="7862777" y="5051173"/>
            <a:ext cx="673073" cy="814368"/>
          </a:xfrm>
          <a:prstGeom prst="leftUpArrow">
            <a:avLst/>
          </a:prstGeom>
          <a:solidFill>
            <a:srgbClr val="00205B"/>
          </a:solidFill>
          <a:ln>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AC3964A-9693-4B08-B265-2C88A30AECE8}"/>
              </a:ext>
            </a:extLst>
          </p:cNvPr>
          <p:cNvSpPr/>
          <p:nvPr/>
        </p:nvSpPr>
        <p:spPr>
          <a:xfrm>
            <a:off x="1967721" y="40914"/>
            <a:ext cx="4495800" cy="676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205B"/>
                </a:solidFill>
                <a:latin typeface="Arial Black" panose="020B0A04020102020204" pitchFamily="34" charset="0"/>
              </a:rPr>
              <a:t>Housing &amp; Neighborhood Services</a:t>
            </a:r>
          </a:p>
          <a:p>
            <a:pPr algn="ctr"/>
            <a:r>
              <a:rPr lang="en-US" sz="1000" b="1" dirty="0">
                <a:solidFill>
                  <a:srgbClr val="00205B"/>
                </a:solidFill>
                <a:latin typeface="Arial Black" panose="020B0A04020102020204" pitchFamily="34" charset="0"/>
              </a:rPr>
              <a:t>2023 Area Median Family Income Charlotte, NC</a:t>
            </a:r>
          </a:p>
          <a:p>
            <a:pPr algn="ctr"/>
            <a:r>
              <a:rPr lang="en-US" sz="1000" b="1" dirty="0">
                <a:solidFill>
                  <a:srgbClr val="00205B"/>
                </a:solidFill>
                <a:latin typeface="Arial Black" panose="020B0A04020102020204" pitchFamily="34" charset="0"/>
              </a:rPr>
              <a:t>HouseCharlotte Program</a:t>
            </a:r>
          </a:p>
          <a:p>
            <a:pPr algn="ctr"/>
            <a:r>
              <a:rPr lang="en-US" sz="1000" dirty="0">
                <a:solidFill>
                  <a:srgbClr val="00205B"/>
                </a:solidFill>
                <a:latin typeface="Arial Black" panose="020B0A04020102020204" pitchFamily="34" charset="0"/>
              </a:rPr>
              <a:t>AMI Matrix – Effective June 15, 2022</a:t>
            </a:r>
          </a:p>
        </p:txBody>
      </p:sp>
      <p:pic>
        <p:nvPicPr>
          <p:cNvPr id="2" name="Picture 1">
            <a:extLst>
              <a:ext uri="{FF2B5EF4-FFF2-40B4-BE49-F238E27FC236}">
                <a16:creationId xmlns:a16="http://schemas.microsoft.com/office/drawing/2014/main" id="{30B6C8BF-5257-038C-FBDC-51143016EBFE}"/>
              </a:ext>
            </a:extLst>
          </p:cNvPr>
          <p:cNvPicPr>
            <a:picLocks noChangeAspect="1"/>
          </p:cNvPicPr>
          <p:nvPr/>
        </p:nvPicPr>
        <p:blipFill>
          <a:blip r:embed="rId4"/>
          <a:stretch>
            <a:fillRect/>
          </a:stretch>
        </p:blipFill>
        <p:spPr>
          <a:xfrm>
            <a:off x="671623" y="677497"/>
            <a:ext cx="7207470" cy="6285365"/>
          </a:xfrm>
          <a:prstGeom prst="rect">
            <a:avLst/>
          </a:prstGeom>
        </p:spPr>
      </p:pic>
    </p:spTree>
    <p:extLst>
      <p:ext uri="{BB962C8B-B14F-4D97-AF65-F5344CB8AC3E}">
        <p14:creationId xmlns:p14="http://schemas.microsoft.com/office/powerpoint/2010/main" val="2415130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9AF3F71-3B18-9A41-9AAA-A5EA260720B3}"/>
              </a:ext>
            </a:extLst>
          </p:cNvPr>
          <p:cNvSpPr txBox="1"/>
          <p:nvPr/>
        </p:nvSpPr>
        <p:spPr>
          <a:xfrm>
            <a:off x="423193" y="427837"/>
            <a:ext cx="7780961" cy="1331098"/>
          </a:xfrm>
          <a:prstGeom prst="rect">
            <a:avLst/>
          </a:prstGeom>
        </p:spPr>
        <p:txBody>
          <a:bodyPr vert="horz" lIns="91440" tIns="45720" rIns="91440" bIns="45720" rtlCol="0" anchor="ctr">
            <a:noAutofit/>
          </a:bodyPr>
          <a:lstStyle/>
          <a:p>
            <a:pPr algn="ctr" defTabSz="914400">
              <a:lnSpc>
                <a:spcPts val="4000"/>
              </a:lnSpc>
              <a:spcBef>
                <a:spcPct val="0"/>
              </a:spcBef>
              <a:spcAft>
                <a:spcPts val="600"/>
              </a:spcAft>
            </a:pPr>
            <a:endParaRPr lang="en-US" sz="2800" b="1" dirty="0">
              <a:solidFill>
                <a:srgbClr val="00205B"/>
              </a:solidFill>
              <a:latin typeface="Arial Black" panose="020B0604020202020204" pitchFamily="34" charset="0"/>
              <a:ea typeface="+mj-ea"/>
              <a:cs typeface="Arial Black" panose="020B0604020202020204" pitchFamily="34" charset="0"/>
            </a:endParaRPr>
          </a:p>
        </p:txBody>
      </p:sp>
      <p:cxnSp>
        <p:nvCxnSpPr>
          <p:cNvPr id="6" name="Straight Connector 5">
            <a:extLst>
              <a:ext uri="{FF2B5EF4-FFF2-40B4-BE49-F238E27FC236}">
                <a16:creationId xmlns:a16="http://schemas.microsoft.com/office/drawing/2014/main" id="{F12EDCDF-D429-4644-BE71-C0E72409044C}"/>
              </a:ext>
            </a:extLst>
          </p:cNvPr>
          <p:cNvCxnSpPr>
            <a:cxnSpLocks/>
          </p:cNvCxnSpPr>
          <p:nvPr/>
        </p:nvCxnSpPr>
        <p:spPr>
          <a:xfrm>
            <a:off x="0" y="1347452"/>
            <a:ext cx="9144000" cy="0"/>
          </a:xfrm>
          <a:prstGeom prst="line">
            <a:avLst/>
          </a:prstGeom>
          <a:ln w="76200">
            <a:solidFill>
              <a:srgbClr val="FC4C02"/>
            </a:solidFill>
          </a:ln>
        </p:spPr>
        <p:style>
          <a:lnRef idx="2">
            <a:schemeClr val="accent2"/>
          </a:lnRef>
          <a:fillRef idx="0">
            <a:schemeClr val="accent2"/>
          </a:fillRef>
          <a:effectRef idx="1">
            <a:schemeClr val="accent2"/>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30ED67B6-DE48-7642-9FC6-FE734848C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8687" y="5532022"/>
            <a:ext cx="1284935" cy="1037568"/>
          </a:xfrm>
          <a:prstGeom prst="rect">
            <a:avLst/>
          </a:prstGeom>
        </p:spPr>
      </p:pic>
      <p:sp>
        <p:nvSpPr>
          <p:cNvPr id="2" name="TextBox 1">
            <a:extLst>
              <a:ext uri="{FF2B5EF4-FFF2-40B4-BE49-F238E27FC236}">
                <a16:creationId xmlns:a16="http://schemas.microsoft.com/office/drawing/2014/main" id="{D9EA82D2-3C17-4EA6-BC32-F402FA4D2C10}"/>
              </a:ext>
            </a:extLst>
          </p:cNvPr>
          <p:cNvSpPr txBox="1"/>
          <p:nvPr/>
        </p:nvSpPr>
        <p:spPr>
          <a:xfrm>
            <a:off x="188899" y="1664990"/>
            <a:ext cx="8141062" cy="6001643"/>
          </a:xfrm>
          <a:prstGeom prst="rect">
            <a:avLst/>
          </a:prstGeom>
          <a:noFill/>
        </p:spPr>
        <p:txBody>
          <a:bodyPr wrap="square" rtlCol="0">
            <a:spAutoFit/>
          </a:bodyPr>
          <a:lstStyle/>
          <a:p>
            <a:pPr marL="285750" indent="-285750">
              <a:buFont typeface="Wingdings" panose="05000000000000000000" pitchFamily="2" charset="2"/>
              <a:buChar char="v"/>
            </a:pPr>
            <a:r>
              <a:rPr lang="en-US" sz="1600" dirty="0">
                <a:solidFill>
                  <a:srgbClr val="00205B"/>
                </a:solidFill>
                <a:latin typeface="Arial" panose="020B0604020202020204" pitchFamily="34" charset="0"/>
                <a:cs typeface="Arial" panose="020B0604020202020204" pitchFamily="34" charset="0"/>
              </a:rPr>
              <a:t>The House Charlotte Program is based on </a:t>
            </a:r>
            <a:r>
              <a:rPr lang="en-US" sz="1600" u="sng" dirty="0">
                <a:solidFill>
                  <a:srgbClr val="00205B"/>
                </a:solidFill>
                <a:latin typeface="Arial" panose="020B0604020202020204" pitchFamily="34" charset="0"/>
                <a:cs typeface="Arial" panose="020B0604020202020204" pitchFamily="34" charset="0"/>
              </a:rPr>
              <a:t>total household </a:t>
            </a:r>
            <a:r>
              <a:rPr lang="en-US" sz="1600" b="1" i="1" u="sng" dirty="0">
                <a:solidFill>
                  <a:srgbClr val="FC4C02"/>
                </a:solidFill>
                <a:latin typeface="Arial" panose="020B0604020202020204" pitchFamily="34" charset="0"/>
                <a:cs typeface="Arial" panose="020B0604020202020204" pitchFamily="34" charset="0"/>
              </a:rPr>
              <a:t>gross</a:t>
            </a:r>
            <a:r>
              <a:rPr lang="en-US" sz="1600" u="sng" dirty="0">
                <a:latin typeface="Arial" panose="020B0604020202020204" pitchFamily="34" charset="0"/>
                <a:cs typeface="Arial" panose="020B0604020202020204" pitchFamily="34" charset="0"/>
              </a:rPr>
              <a:t> </a:t>
            </a:r>
            <a:r>
              <a:rPr lang="en-US" sz="1600" u="sng" dirty="0">
                <a:solidFill>
                  <a:srgbClr val="00205B"/>
                </a:solidFill>
                <a:latin typeface="Arial" panose="020B0604020202020204" pitchFamily="34" charset="0"/>
                <a:cs typeface="Arial" panose="020B0604020202020204" pitchFamily="34" charset="0"/>
              </a:rPr>
              <a:t>income</a:t>
            </a:r>
            <a:r>
              <a:rPr lang="en-US" sz="1600" dirty="0">
                <a:solidFill>
                  <a:srgbClr val="00205B"/>
                </a:solidFill>
                <a:latin typeface="Arial" panose="020B0604020202020204" pitchFamily="34" charset="0"/>
                <a:cs typeface="Arial" panose="020B0604020202020204" pitchFamily="34" charset="0"/>
              </a:rPr>
              <a:t> and family size.</a:t>
            </a:r>
            <a:r>
              <a:rPr lang="en-US" sz="16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v"/>
            </a:pPr>
            <a:r>
              <a:rPr lang="en-US" sz="1600" dirty="0">
                <a:solidFill>
                  <a:srgbClr val="00205B"/>
                </a:solidFill>
                <a:latin typeface="Arial" panose="020B0604020202020204" pitchFamily="34" charset="0"/>
                <a:cs typeface="Arial" panose="020B0604020202020204" pitchFamily="34" charset="0"/>
              </a:rPr>
              <a:t>Customers don’t have to be FTHB but cannot have ownership interest in any other real estate or land (this includes timeshares).</a:t>
            </a:r>
          </a:p>
          <a:p>
            <a:pPr marL="285750" indent="-285750">
              <a:buFont typeface="Wingdings" panose="05000000000000000000" pitchFamily="2" charset="2"/>
              <a:buChar char="v"/>
            </a:pPr>
            <a:r>
              <a:rPr lang="en-US" sz="1600" dirty="0">
                <a:solidFill>
                  <a:srgbClr val="00205B"/>
                </a:solidFill>
                <a:latin typeface="Arial" panose="020B0604020202020204" pitchFamily="34" charset="0"/>
                <a:cs typeface="Arial" panose="020B0604020202020204" pitchFamily="34" charset="0"/>
              </a:rPr>
              <a:t>Qualifying ratios are </a:t>
            </a:r>
            <a:r>
              <a:rPr lang="en-US" sz="1600" b="1" dirty="0">
                <a:solidFill>
                  <a:srgbClr val="FC4C02"/>
                </a:solidFill>
                <a:latin typeface="Arial" panose="020B0604020202020204" pitchFamily="34" charset="0"/>
                <a:cs typeface="Arial" panose="020B0604020202020204" pitchFamily="34" charset="0"/>
              </a:rPr>
              <a:t>33/45</a:t>
            </a:r>
            <a:r>
              <a:rPr lang="en-US" sz="1600" b="1" dirty="0">
                <a:solidFill>
                  <a:srgbClr val="00205B"/>
                </a:solidFill>
                <a:latin typeface="Arial" panose="020B0604020202020204" pitchFamily="34" charset="0"/>
                <a:cs typeface="Arial" panose="020B0604020202020204" pitchFamily="34" charset="0"/>
              </a:rPr>
              <a:t> </a:t>
            </a:r>
            <a:r>
              <a:rPr lang="en-US" sz="1600" dirty="0">
                <a:solidFill>
                  <a:srgbClr val="00205B"/>
                </a:solidFill>
                <a:latin typeface="Arial" panose="020B0604020202020204" pitchFamily="34" charset="0"/>
                <a:cs typeface="Arial" panose="020B0604020202020204" pitchFamily="34" charset="0"/>
              </a:rPr>
              <a:t>(</a:t>
            </a:r>
            <a:r>
              <a:rPr lang="en-US" sz="1600" b="1" dirty="0">
                <a:solidFill>
                  <a:srgbClr val="00205B"/>
                </a:solidFill>
                <a:latin typeface="Arial" panose="020B0604020202020204" pitchFamily="34" charset="0"/>
                <a:cs typeface="Arial" panose="020B0604020202020204" pitchFamily="34" charset="0"/>
              </a:rPr>
              <a:t>max 40%/49.9% with good compensating factors</a:t>
            </a:r>
            <a:r>
              <a:rPr lang="en-US" sz="1600" dirty="0">
                <a:solidFill>
                  <a:srgbClr val="00205B"/>
                </a:solidFill>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r>
              <a:rPr lang="en-US" sz="1600" dirty="0">
                <a:solidFill>
                  <a:srgbClr val="00205B"/>
                </a:solidFill>
                <a:latin typeface="Arial" panose="020B0604020202020204" pitchFamily="34" charset="0"/>
                <a:cs typeface="Arial" panose="020B0604020202020204" pitchFamily="34" charset="0"/>
              </a:rPr>
              <a:t>No minimum credit score requirement.</a:t>
            </a:r>
          </a:p>
          <a:p>
            <a:pPr marL="285750" indent="-285750">
              <a:buFont typeface="Wingdings" panose="05000000000000000000" pitchFamily="2" charset="2"/>
              <a:buChar char="v"/>
            </a:pPr>
            <a:r>
              <a:rPr lang="en-US" sz="1600" dirty="0">
                <a:solidFill>
                  <a:srgbClr val="00205B"/>
                </a:solidFill>
                <a:latin typeface="Arial" panose="020B0604020202020204" pitchFamily="34" charset="0"/>
                <a:cs typeface="Arial" panose="020B0604020202020204" pitchFamily="34" charset="0"/>
              </a:rPr>
              <a:t>Max CLTV </a:t>
            </a:r>
            <a:r>
              <a:rPr lang="en-US" sz="1600" b="1" dirty="0">
                <a:solidFill>
                  <a:srgbClr val="FC4C02"/>
                </a:solidFill>
                <a:latin typeface="Arial" panose="020B0604020202020204" pitchFamily="34" charset="0"/>
                <a:cs typeface="Arial" panose="020B0604020202020204" pitchFamily="34" charset="0"/>
              </a:rPr>
              <a:t>105%.</a:t>
            </a:r>
          </a:p>
          <a:p>
            <a:pPr marL="285750" indent="-285750">
              <a:buFont typeface="Wingdings" panose="05000000000000000000" pitchFamily="2" charset="2"/>
              <a:buChar char="v"/>
            </a:pPr>
            <a:r>
              <a:rPr lang="en-US" sz="1600" dirty="0">
                <a:solidFill>
                  <a:srgbClr val="00205B"/>
                </a:solidFill>
                <a:latin typeface="Arial" panose="020B0604020202020204" pitchFamily="34" charset="0"/>
                <a:cs typeface="Arial" panose="020B0604020202020204" pitchFamily="34" charset="0"/>
              </a:rPr>
              <a:t>Must be purchasing within City of Charlotte limits. </a:t>
            </a:r>
          </a:p>
          <a:p>
            <a:pPr marL="285750" indent="-285750">
              <a:buFont typeface="Wingdings" panose="05000000000000000000" pitchFamily="2" charset="2"/>
              <a:buChar char="v"/>
            </a:pPr>
            <a:r>
              <a:rPr lang="en-US" sz="1600" dirty="0">
                <a:solidFill>
                  <a:srgbClr val="00205B"/>
                </a:solidFill>
                <a:latin typeface="Arial" panose="020B0604020202020204" pitchFamily="34" charset="0"/>
                <a:cs typeface="Arial" panose="020B0604020202020204" pitchFamily="34" charset="0"/>
              </a:rPr>
              <a:t>Max Sales price; </a:t>
            </a:r>
            <a:r>
              <a:rPr lang="en-US" sz="1600" b="1" dirty="0">
                <a:solidFill>
                  <a:srgbClr val="FC4C02"/>
                </a:solidFill>
                <a:latin typeface="Arial" panose="020B0604020202020204" pitchFamily="34" charset="0"/>
                <a:cs typeface="Arial" panose="020B0604020202020204" pitchFamily="34" charset="0"/>
              </a:rPr>
              <a:t>$300K for existing, $315K New Construction</a:t>
            </a:r>
            <a:r>
              <a:rPr lang="en-US" sz="1600" dirty="0">
                <a:solidFill>
                  <a:srgbClr val="00205B"/>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r>
              <a:rPr lang="en-US" sz="1600" dirty="0">
                <a:solidFill>
                  <a:srgbClr val="00205B"/>
                </a:solidFill>
                <a:latin typeface="Arial" panose="020B0604020202020204" pitchFamily="34" charset="0"/>
                <a:cs typeface="Arial" panose="020B0604020202020204" pitchFamily="34" charset="0"/>
              </a:rPr>
              <a:t>Allowable first mortgage products include 15-30yr fixed rate FHA, Conv., VA &amp; USDA</a:t>
            </a:r>
          </a:p>
          <a:p>
            <a:pPr marL="742950" lvl="1" indent="-285750">
              <a:buFont typeface="Wingdings" panose="05000000000000000000" pitchFamily="2" charset="2"/>
              <a:buChar char="§"/>
            </a:pPr>
            <a:r>
              <a:rPr lang="en-US" sz="1600" dirty="0">
                <a:solidFill>
                  <a:srgbClr val="00205B"/>
                </a:solidFill>
                <a:latin typeface="Arial" panose="020B0604020202020204" pitchFamily="34" charset="0"/>
                <a:cs typeface="Arial" panose="020B0604020202020204" pitchFamily="34" charset="0"/>
              </a:rPr>
              <a:t>No ARMs &amp; No 203K Rehab (or any other type of rehab loan).</a:t>
            </a:r>
          </a:p>
          <a:p>
            <a:pPr marL="285750" indent="-285750">
              <a:buFont typeface="Wingdings" panose="05000000000000000000" pitchFamily="2" charset="2"/>
              <a:buChar char="v"/>
            </a:pPr>
            <a:r>
              <a:rPr lang="en-US" sz="1600" dirty="0">
                <a:solidFill>
                  <a:srgbClr val="00205B"/>
                </a:solidFill>
                <a:latin typeface="Arial" panose="020B0604020202020204" pitchFamily="34" charset="0"/>
                <a:cs typeface="Arial" panose="020B0604020202020204" pitchFamily="34" charset="0"/>
              </a:rPr>
              <a:t>Existing properties </a:t>
            </a:r>
            <a:r>
              <a:rPr lang="en-US" sz="1600" b="1" i="1" u="sng" dirty="0">
                <a:solidFill>
                  <a:srgbClr val="00205B"/>
                </a:solidFill>
                <a:latin typeface="Arial" panose="020B0604020202020204" pitchFamily="34" charset="0"/>
                <a:cs typeface="Arial" panose="020B0604020202020204" pitchFamily="34" charset="0"/>
              </a:rPr>
              <a:t>must pass </a:t>
            </a:r>
            <a:r>
              <a:rPr lang="en-US" sz="1600" dirty="0">
                <a:solidFill>
                  <a:srgbClr val="00205B"/>
                </a:solidFill>
                <a:latin typeface="Arial" panose="020B0604020202020204" pitchFamily="34" charset="0"/>
                <a:cs typeface="Arial" panose="020B0604020202020204" pitchFamily="34" charset="0"/>
              </a:rPr>
              <a:t>a House Charlotte Code Inspection (2 options)</a:t>
            </a:r>
          </a:p>
          <a:p>
            <a:pPr marL="742950" lvl="1" indent="-285750">
              <a:buFont typeface="Wingdings" panose="05000000000000000000" pitchFamily="2" charset="2"/>
              <a:buChar char="§"/>
            </a:pPr>
            <a:r>
              <a:rPr lang="en-US" sz="1600" dirty="0">
                <a:solidFill>
                  <a:srgbClr val="00205B"/>
                </a:solidFill>
                <a:latin typeface="Arial" panose="020B0604020202020204" pitchFamily="34" charset="0"/>
                <a:cs typeface="Arial" panose="020B0604020202020204" pitchFamily="34" charset="0"/>
              </a:rPr>
              <a:t>As-Is properties are not allowed.</a:t>
            </a:r>
          </a:p>
          <a:p>
            <a:pPr marL="285750" indent="-285750">
              <a:buFont typeface="Wingdings" panose="05000000000000000000" pitchFamily="2" charset="2"/>
              <a:buChar char="v"/>
            </a:pPr>
            <a:r>
              <a:rPr lang="en-US" sz="1600" dirty="0">
                <a:solidFill>
                  <a:srgbClr val="00205B"/>
                </a:solidFill>
                <a:latin typeface="Arial" panose="020B0604020202020204" pitchFamily="34" charset="0"/>
                <a:cs typeface="Arial" panose="020B0604020202020204" pitchFamily="34" charset="0"/>
              </a:rPr>
              <a:t>Everyone on the loan must attend a minimum of 8hrs of combined HBEC and 1-on-1 Counseling.</a:t>
            </a:r>
          </a:p>
          <a:p>
            <a:pPr marL="742950" lvl="1" indent="-285750">
              <a:buFont typeface="Wingdings" panose="05000000000000000000" pitchFamily="2" charset="2"/>
              <a:buChar char="§"/>
            </a:pPr>
            <a:r>
              <a:rPr lang="en-US" sz="1600" dirty="0">
                <a:solidFill>
                  <a:srgbClr val="00205B"/>
                </a:solidFill>
                <a:latin typeface="Arial" panose="020B0604020202020204" pitchFamily="34" charset="0"/>
                <a:cs typeface="Arial" panose="020B0604020202020204" pitchFamily="34" charset="0"/>
              </a:rPr>
              <a:t>Online HBEC accepted from </a:t>
            </a:r>
            <a:r>
              <a:rPr lang="en-US" sz="1600" b="1" dirty="0">
                <a:solidFill>
                  <a:srgbClr val="FC4C02"/>
                </a:solidFill>
                <a:latin typeface="Arial" panose="020B0604020202020204" pitchFamily="34" charset="0"/>
                <a:cs typeface="Arial" panose="020B0604020202020204" pitchFamily="34" charset="0"/>
              </a:rPr>
              <a:t>Framework </a:t>
            </a:r>
            <a:r>
              <a:rPr lang="en-US" sz="1600" dirty="0">
                <a:solidFill>
                  <a:srgbClr val="00205B"/>
                </a:solidFill>
                <a:latin typeface="Arial" panose="020B0604020202020204" pitchFamily="34" charset="0"/>
                <a:cs typeface="Arial" panose="020B0604020202020204" pitchFamily="34" charset="0"/>
              </a:rPr>
              <a:t>or </a:t>
            </a:r>
            <a:r>
              <a:rPr lang="en-US" sz="1600" b="1" dirty="0">
                <a:solidFill>
                  <a:srgbClr val="FC4C02"/>
                </a:solidFill>
                <a:latin typeface="Arial" panose="020B0604020202020204" pitchFamily="34" charset="0"/>
                <a:cs typeface="Arial" panose="020B0604020202020204" pitchFamily="34" charset="0"/>
              </a:rPr>
              <a:t>EHome America </a:t>
            </a:r>
            <a:r>
              <a:rPr lang="en-US" sz="1600" b="1" i="1" u="sng" dirty="0">
                <a:solidFill>
                  <a:srgbClr val="00205B"/>
                </a:solidFill>
                <a:latin typeface="Arial" panose="020B0604020202020204" pitchFamily="34" charset="0"/>
                <a:cs typeface="Arial" panose="020B0604020202020204" pitchFamily="34" charset="0"/>
              </a:rPr>
              <a:t>only</a:t>
            </a:r>
            <a:r>
              <a:rPr lang="en-US" sz="1600" dirty="0">
                <a:solidFill>
                  <a:srgbClr val="00205B"/>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v"/>
            </a:pPr>
            <a:r>
              <a:rPr lang="en-US" sz="1600" dirty="0">
                <a:solidFill>
                  <a:srgbClr val="00205B"/>
                </a:solidFill>
                <a:latin typeface="Arial" panose="020B0604020202020204" pitchFamily="34" charset="0"/>
                <a:cs typeface="Arial" panose="020B0604020202020204" pitchFamily="34" charset="0"/>
              </a:rPr>
              <a:t>Must use an approved House Charlotte lender as lender applies on customer’s behalf. </a:t>
            </a:r>
          </a:p>
          <a:p>
            <a:pPr marL="742950" lvl="1" indent="-285750">
              <a:buFont typeface="Wingdings" panose="05000000000000000000" pitchFamily="2" charset="2"/>
              <a:buChar char="§"/>
            </a:pPr>
            <a:r>
              <a:rPr lang="en-US" sz="1600" dirty="0">
                <a:solidFill>
                  <a:srgbClr val="00205B"/>
                </a:solidFill>
                <a:latin typeface="Arial" panose="020B0604020202020204" pitchFamily="34" charset="0"/>
                <a:cs typeface="Arial" panose="020B0604020202020204" pitchFamily="34" charset="0"/>
              </a:rPr>
              <a:t>Mandatory House Charlotte Lender Training for MLOs.</a:t>
            </a:r>
          </a:p>
          <a:p>
            <a:pPr marL="285750" indent="-285750">
              <a:buFont typeface="Wingdings" panose="05000000000000000000" pitchFamily="2" charset="2"/>
              <a:buChar char="v"/>
            </a:pPr>
            <a:endParaRPr lang="en-US" sz="1600" dirty="0">
              <a:solidFill>
                <a:srgbClr val="00205B"/>
              </a:solidFill>
              <a:latin typeface="Arial" panose="020B0604020202020204" pitchFamily="34" charset="0"/>
              <a:cs typeface="Arial" panose="020B0604020202020204" pitchFamily="34" charset="0"/>
            </a:endParaRPr>
          </a:p>
          <a:p>
            <a:pPr lvl="1"/>
            <a:endParaRPr lang="en-US" sz="1600" dirty="0">
              <a:solidFill>
                <a:srgbClr val="00205B"/>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sz="1600" dirty="0">
              <a:solidFill>
                <a:srgbClr val="00205B"/>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sz="1600" dirty="0">
              <a:solidFill>
                <a:srgbClr val="00205B"/>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A4B7C85-3538-42C4-8278-6DC3E7A7B9C7}"/>
              </a:ext>
            </a:extLst>
          </p:cNvPr>
          <p:cNvSpPr txBox="1"/>
          <p:nvPr/>
        </p:nvSpPr>
        <p:spPr>
          <a:xfrm>
            <a:off x="188899" y="477833"/>
            <a:ext cx="9044309" cy="615553"/>
          </a:xfrm>
          <a:prstGeom prst="rect">
            <a:avLst/>
          </a:prstGeom>
          <a:noFill/>
        </p:spPr>
        <p:txBody>
          <a:bodyPr wrap="square">
            <a:spAutoFit/>
          </a:bodyPr>
          <a:lstStyle/>
          <a:p>
            <a:r>
              <a:rPr lang="en-US" sz="3400" dirty="0">
                <a:solidFill>
                  <a:srgbClr val="00205B"/>
                </a:solidFill>
                <a:latin typeface="Arial Black" panose="020B0A04020102020204" pitchFamily="34" charset="0"/>
              </a:rPr>
              <a:t>House Charlotte Program Guidelines</a:t>
            </a:r>
          </a:p>
        </p:txBody>
      </p:sp>
    </p:spTree>
    <p:extLst>
      <p:ext uri="{BB962C8B-B14F-4D97-AF65-F5344CB8AC3E}">
        <p14:creationId xmlns:p14="http://schemas.microsoft.com/office/powerpoint/2010/main" val="3742661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2667</TotalTime>
  <Words>681</Words>
  <Application>Microsoft Office PowerPoint</Application>
  <PresentationFormat>On-screen Show (4:3)</PresentationFormat>
  <Paragraphs>100</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 Ideas</dc:creator>
  <cp:lastModifiedBy>Brandee Prosser-Dotson</cp:lastModifiedBy>
  <cp:revision>165</cp:revision>
  <cp:lastPrinted>2022-11-10T18:20:18Z</cp:lastPrinted>
  <dcterms:created xsi:type="dcterms:W3CDTF">2016-10-18T19:02:08Z</dcterms:created>
  <dcterms:modified xsi:type="dcterms:W3CDTF">2023-10-23T04:56:20Z</dcterms:modified>
</cp:coreProperties>
</file>