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7" r:id="rId50"/>
  </p:sldIdLst>
  <p:sldSz cx="18288000" cy="10287000"/>
  <p:notesSz cx="6858000" cy="9144000"/>
  <p:embeddedFontLst>
    <p:embeddedFont>
      <p:font typeface="Oswald" charset="1" panose="00000500000000000000"/>
      <p:regular r:id="rId6"/>
    </p:embeddedFont>
    <p:embeddedFont>
      <p:font typeface="Oswald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Archivo Black" charset="1" panose="020B0A03020202020B04"/>
      <p:regular r:id="rId12"/>
    </p:embeddedFont>
    <p:embeddedFont>
      <p:font typeface="Courier Prime" charset="1" panose="00000509000000000000"/>
      <p:regular r:id="rId13"/>
    </p:embeddedFont>
    <p:embeddedFont>
      <p:font typeface="Courier Prime Bold" charset="1" panose="00000809000000000000"/>
      <p:regular r:id="rId14"/>
    </p:embeddedFont>
    <p:embeddedFont>
      <p:font typeface="Courier Prime Italics" charset="1" panose="00000509000000000000"/>
      <p:regular r:id="rId15"/>
    </p:embeddedFont>
    <p:embeddedFont>
      <p:font typeface="Courier Prime Bold Italics" charset="1" panose="00000809000000000000"/>
      <p:regular r:id="rId16"/>
    </p:embeddedFont>
    <p:embeddedFont>
      <p:font typeface="Arial" charset="1" panose="020B0502020202020204"/>
      <p:regular r:id="rId17"/>
    </p:embeddedFont>
    <p:embeddedFont>
      <p:font typeface="Arial Bold" charset="1" panose="020B0802020202020204"/>
      <p:regular r:id="rId18"/>
    </p:embeddedFont>
    <p:embeddedFont>
      <p:font typeface="Arial Italics" charset="1" panose="020B0502020202090204"/>
      <p:regular r:id="rId19"/>
    </p:embeddedFont>
    <p:embeddedFont>
      <p:font typeface="Arial Bold Italics" charset="1" panose="020B0802020202090204"/>
      <p:regular r:id="rId20"/>
    </p:embeddedFont>
    <p:embeddedFont>
      <p:font typeface="Canva Sans" charset="1" panose="020B0503030501040103"/>
      <p:regular r:id="rId21"/>
    </p:embeddedFont>
    <p:embeddedFont>
      <p:font typeface="Canva Sans Bold" charset="1" panose="020B0803030501040103"/>
      <p:regular r:id="rId22"/>
    </p:embeddedFont>
    <p:embeddedFont>
      <p:font typeface="Canva Sans Italics" charset="1" panose="020B0503030501040103"/>
      <p:regular r:id="rId23"/>
    </p:embeddedFont>
    <p:embeddedFont>
      <p:font typeface="Canva Sans Bold Italics" charset="1" panose="020B0803030501040103"/>
      <p:regular r:id="rId24"/>
    </p:embeddedFont>
    <p:embeddedFont>
      <p:font typeface="Canva Sans Medium" charset="1" panose="020B0603030501040103"/>
      <p:regular r:id="rId25"/>
    </p:embeddedFont>
    <p:embeddedFont>
      <p:font typeface="Canva Sans Medium Italics" charset="1" panose="020B0603030501040103"/>
      <p:regular r:id="rId26"/>
    </p:embeddedFont>
    <p:embeddedFont>
      <p:font typeface="Aileron" charset="1" panose="00000500000000000000"/>
      <p:regular r:id="rId27"/>
    </p:embeddedFont>
    <p:embeddedFont>
      <p:font typeface="Aileron Bold" charset="1" panose="00000800000000000000"/>
      <p:regular r:id="rId28"/>
    </p:embeddedFont>
    <p:embeddedFont>
      <p:font typeface="Aileron Italics" charset="1" panose="00000500000000000000"/>
      <p:regular r:id="rId29"/>
    </p:embeddedFont>
    <p:embeddedFont>
      <p:font typeface="Aileron Bold Italics" charset="1" panose="00000800000000000000"/>
      <p:regular r:id="rId30"/>
    </p:embeddedFont>
    <p:embeddedFont>
      <p:font typeface="Aileron Thin" charset="1" panose="00000300000000000000"/>
      <p:regular r:id="rId31"/>
    </p:embeddedFont>
    <p:embeddedFont>
      <p:font typeface="Aileron Thin Italics" charset="1" panose="00000300000000000000"/>
      <p:regular r:id="rId32"/>
    </p:embeddedFont>
    <p:embeddedFont>
      <p:font typeface="Aileron Light" charset="1" panose="00000400000000000000"/>
      <p:regular r:id="rId33"/>
    </p:embeddedFont>
    <p:embeddedFont>
      <p:font typeface="Aileron Light Italics" charset="1" panose="00000400000000000000"/>
      <p:regular r:id="rId34"/>
    </p:embeddedFont>
    <p:embeddedFont>
      <p:font typeface="Aileron Ultra-Bold" charset="1" panose="00000A00000000000000"/>
      <p:regular r:id="rId35"/>
    </p:embeddedFont>
    <p:embeddedFont>
      <p:font typeface="Aileron Ultra-Bold Italics" charset="1" panose="00000A00000000000000"/>
      <p:regular r:id="rId36"/>
    </p:embeddedFont>
    <p:embeddedFont>
      <p:font typeface="Aileron Heavy" charset="1" panose="00000A00000000000000"/>
      <p:regular r:id="rId37"/>
    </p:embeddedFont>
    <p:embeddedFont>
      <p:font typeface="Aileron Heavy Italics" charset="1" panose="00000A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slides/slide1.xml" Type="http://schemas.openxmlformats.org/officeDocument/2006/relationships/slide"/><Relationship Id="rId4" Target="theme/theme1.xml" Type="http://schemas.openxmlformats.org/officeDocument/2006/relationships/theme"/><Relationship Id="rId40" Target="slides/slide2.xml" Type="http://schemas.openxmlformats.org/officeDocument/2006/relationships/slide"/><Relationship Id="rId41" Target="slides/slide3.xml" Type="http://schemas.openxmlformats.org/officeDocument/2006/relationships/slide"/><Relationship Id="rId42" Target="slides/slide4.xml" Type="http://schemas.openxmlformats.org/officeDocument/2006/relationships/slide"/><Relationship Id="rId43" Target="slides/slide5.xml" Type="http://schemas.openxmlformats.org/officeDocument/2006/relationships/slide"/><Relationship Id="rId44" Target="slides/slide6.xml" Type="http://schemas.openxmlformats.org/officeDocument/2006/relationships/slide"/><Relationship Id="rId45" Target="slides/slide7.xml" Type="http://schemas.openxmlformats.org/officeDocument/2006/relationships/slide"/><Relationship Id="rId46" Target="slides/slide8.xml" Type="http://schemas.openxmlformats.org/officeDocument/2006/relationships/slide"/><Relationship Id="rId47" Target="slides/slide9.xml" Type="http://schemas.openxmlformats.org/officeDocument/2006/relationships/slide"/><Relationship Id="rId48" Target="slides/slide10.xml" Type="http://schemas.openxmlformats.org/officeDocument/2006/relationships/slide"/><Relationship Id="rId49" Target="slides/slide11.xml" Type="http://schemas.openxmlformats.org/officeDocument/2006/relationships/slide"/><Relationship Id="rId5" Target="tableStyles.xml" Type="http://schemas.openxmlformats.org/officeDocument/2006/relationships/tableStyles"/><Relationship Id="rId50" Target="slides/slide12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48200" y="1637045"/>
            <a:ext cx="15402100" cy="7418473"/>
            <a:chOff x="0" y="0"/>
            <a:chExt cx="168752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87521" cy="812800"/>
            </a:xfrm>
            <a:custGeom>
              <a:avLst/>
              <a:gdLst/>
              <a:ahLst/>
              <a:cxnLst/>
              <a:rect r="r" b="b" t="t" l="l"/>
              <a:pathLst>
                <a:path h="812800" w="1687521">
                  <a:moveTo>
                    <a:pt x="0" y="0"/>
                  </a:moveTo>
                  <a:lnTo>
                    <a:pt x="1687521" y="0"/>
                  </a:lnTo>
                  <a:lnTo>
                    <a:pt x="168752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1687521" cy="908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237701" y="1231482"/>
            <a:ext cx="15494396" cy="7418473"/>
            <a:chOff x="0" y="0"/>
            <a:chExt cx="1697633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97633" cy="812800"/>
            </a:xfrm>
            <a:custGeom>
              <a:avLst/>
              <a:gdLst/>
              <a:ahLst/>
              <a:cxnLst/>
              <a:rect r="r" b="b" t="t" l="l"/>
              <a:pathLst>
                <a:path h="812800" w="1697633">
                  <a:moveTo>
                    <a:pt x="0" y="0"/>
                  </a:moveTo>
                  <a:lnTo>
                    <a:pt x="1697633" y="0"/>
                  </a:lnTo>
                  <a:lnTo>
                    <a:pt x="169763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0"/>
              <a:ext cx="1697633" cy="908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0" t="-9259" r="0" b="-9259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00658" y="2550228"/>
            <a:ext cx="12893180" cy="3882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12"/>
              </a:lnSpc>
            </a:pPr>
            <a:r>
              <a:rPr lang="en-US" sz="10322">
                <a:solidFill>
                  <a:srgbClr val="000000"/>
                </a:solidFill>
                <a:latin typeface="Oswald Bold"/>
              </a:rPr>
              <a:t>THE INTERSECTION OF </a:t>
            </a:r>
          </a:p>
          <a:p>
            <a:pPr algn="ctr">
              <a:lnSpc>
                <a:spcPts val="10012"/>
              </a:lnSpc>
            </a:pPr>
            <a:r>
              <a:rPr lang="en-US" sz="10322">
                <a:solidFill>
                  <a:srgbClr val="000000"/>
                </a:solidFill>
                <a:latin typeface="Oswald Bold"/>
              </a:rPr>
              <a:t>LAND USE &amp; AFFORDABLE HOUSING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38308" y="6700171"/>
            <a:ext cx="12893180" cy="68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000000"/>
                </a:solidFill>
                <a:latin typeface="Arimo"/>
              </a:rPr>
              <a:t>OCTOBER 23, 2023 </a:t>
            </a:r>
          </a:p>
          <a:p>
            <a:pPr>
              <a:lnSpc>
                <a:spcPts val="2640"/>
              </a:lnSpc>
            </a:pPr>
            <a:r>
              <a:rPr lang="en-US" sz="2400">
                <a:solidFill>
                  <a:srgbClr val="000000"/>
                </a:solidFill>
                <a:latin typeface="Arimo"/>
              </a:rPr>
              <a:t>NC HOUSING WORKS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0" t="-9148" r="0" b="-91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8897" y="2940843"/>
            <a:ext cx="15492297" cy="6011011"/>
          </a:xfrm>
          <a:custGeom>
            <a:avLst/>
            <a:gdLst/>
            <a:ahLst/>
            <a:cxnLst/>
            <a:rect r="r" b="b" t="t" l="l"/>
            <a:pathLst>
              <a:path h="6011011" w="15492297">
                <a:moveTo>
                  <a:pt x="0" y="0"/>
                </a:moveTo>
                <a:lnTo>
                  <a:pt x="15492297" y="0"/>
                </a:lnTo>
                <a:lnTo>
                  <a:pt x="15492297" y="6011012"/>
                </a:lnTo>
                <a:lnTo>
                  <a:pt x="0" y="6011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H="true">
            <a:off x="10783422" y="2196397"/>
            <a:ext cx="2995642" cy="2444079"/>
          </a:xfrm>
          <a:prstGeom prst="line">
            <a:avLst/>
          </a:prstGeom>
          <a:ln cap="flat" w="57150">
            <a:solidFill>
              <a:srgbClr val="AA4D25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5" id="5"/>
          <p:cNvSpPr txBox="true"/>
          <p:nvPr/>
        </p:nvSpPr>
        <p:spPr>
          <a:xfrm rot="0">
            <a:off x="12519247" y="1183877"/>
            <a:ext cx="5175837" cy="10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Chris Whitenhill, AICP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Affordable Housing Planner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Wake County </a:t>
            </a:r>
          </a:p>
        </p:txBody>
      </p:sp>
      <p:sp>
        <p:nvSpPr>
          <p:cNvPr name="AutoShape 6" id="6"/>
          <p:cNvSpPr/>
          <p:nvPr/>
        </p:nvSpPr>
        <p:spPr>
          <a:xfrm>
            <a:off x="5936155" y="2512425"/>
            <a:ext cx="3448388" cy="2389551"/>
          </a:xfrm>
          <a:prstGeom prst="line">
            <a:avLst/>
          </a:prstGeom>
          <a:ln cap="flat" w="47625">
            <a:solidFill>
              <a:srgbClr val="24245E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7" id="7"/>
          <p:cNvSpPr txBox="true"/>
          <p:nvPr/>
        </p:nvSpPr>
        <p:spPr>
          <a:xfrm rot="0">
            <a:off x="1356809" y="1628059"/>
            <a:ext cx="6361670" cy="10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Jason Sullivan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Planning &amp; Community Development Director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Chatham County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3965101" y="5621626"/>
            <a:ext cx="220174" cy="2803037"/>
          </a:xfrm>
          <a:prstGeom prst="line">
            <a:avLst/>
          </a:prstGeom>
          <a:ln cap="flat" w="85725">
            <a:solidFill>
              <a:srgbClr val="AA4D25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9" id="9"/>
          <p:cNvSpPr txBox="true"/>
          <p:nvPr/>
        </p:nvSpPr>
        <p:spPr>
          <a:xfrm rot="0">
            <a:off x="894353" y="8549499"/>
            <a:ext cx="6361670" cy="10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Sasha Vrtunski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Affordable Housing Officer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City of Asheville </a:t>
            </a:r>
          </a:p>
        </p:txBody>
      </p:sp>
      <p:sp>
        <p:nvSpPr>
          <p:cNvPr name="AutoShape 10" id="10"/>
          <p:cNvSpPr/>
          <p:nvPr/>
        </p:nvSpPr>
        <p:spPr>
          <a:xfrm flipH="true" flipV="true">
            <a:off x="12111903" y="8197018"/>
            <a:ext cx="1653490" cy="900821"/>
          </a:xfrm>
          <a:prstGeom prst="line">
            <a:avLst/>
          </a:prstGeom>
          <a:ln cap="flat" w="57150">
            <a:solidFill>
              <a:srgbClr val="24245E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1" id="11"/>
          <p:cNvSpPr txBox="true"/>
          <p:nvPr/>
        </p:nvSpPr>
        <p:spPr>
          <a:xfrm rot="0">
            <a:off x="11926330" y="8875700"/>
            <a:ext cx="6361670" cy="7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Rachel LaCoe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New Hanover County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37644" y="381980"/>
            <a:ext cx="7419076" cy="1069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7999">
                <a:solidFill>
                  <a:srgbClr val="000000"/>
                </a:solidFill>
                <a:latin typeface="Archivo Black Bold"/>
              </a:rPr>
              <a:t>Our Panel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54910" y="-603772"/>
            <a:ext cx="4967219" cy="11216898"/>
            <a:chOff x="0" y="0"/>
            <a:chExt cx="2117230" cy="47810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83198" y="5004677"/>
            <a:ext cx="6319181" cy="4455165"/>
            <a:chOff x="0" y="0"/>
            <a:chExt cx="692357" cy="4881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92357" cy="488127"/>
            </a:xfrm>
            <a:custGeom>
              <a:avLst/>
              <a:gdLst/>
              <a:ahLst/>
              <a:cxnLst/>
              <a:rect r="r" b="b" t="t" l="l"/>
              <a:pathLst>
                <a:path h="488127" w="692357">
                  <a:moveTo>
                    <a:pt x="0" y="0"/>
                  </a:moveTo>
                  <a:lnTo>
                    <a:pt x="692357" y="0"/>
                  </a:lnTo>
                  <a:lnTo>
                    <a:pt x="692357" y="488127"/>
                  </a:lnTo>
                  <a:lnTo>
                    <a:pt x="0" y="48812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0"/>
              <a:ext cx="692357" cy="5833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465038" y="4744973"/>
            <a:ext cx="6319181" cy="4455165"/>
            <a:chOff x="0" y="0"/>
            <a:chExt cx="692357" cy="4881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2357" cy="488127"/>
            </a:xfrm>
            <a:custGeom>
              <a:avLst/>
              <a:gdLst/>
              <a:ahLst/>
              <a:cxnLst/>
              <a:rect r="r" b="b" t="t" l="l"/>
              <a:pathLst>
                <a:path h="488127" w="692357">
                  <a:moveTo>
                    <a:pt x="0" y="0"/>
                  </a:moveTo>
                  <a:lnTo>
                    <a:pt x="692357" y="0"/>
                  </a:lnTo>
                  <a:lnTo>
                    <a:pt x="692357" y="488127"/>
                  </a:lnTo>
                  <a:lnTo>
                    <a:pt x="0" y="4881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0"/>
              <a:ext cx="692357" cy="5833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922079" y="5004677"/>
            <a:ext cx="6319181" cy="4455165"/>
            <a:chOff x="0" y="0"/>
            <a:chExt cx="692357" cy="4881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92357" cy="488127"/>
            </a:xfrm>
            <a:custGeom>
              <a:avLst/>
              <a:gdLst/>
              <a:ahLst/>
              <a:cxnLst/>
              <a:rect r="r" b="b" t="t" l="l"/>
              <a:pathLst>
                <a:path h="488127" w="692357">
                  <a:moveTo>
                    <a:pt x="0" y="0"/>
                  </a:moveTo>
                  <a:lnTo>
                    <a:pt x="692357" y="0"/>
                  </a:lnTo>
                  <a:lnTo>
                    <a:pt x="692357" y="488127"/>
                  </a:lnTo>
                  <a:lnTo>
                    <a:pt x="0" y="48812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0"/>
              <a:ext cx="692357" cy="5833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703920" y="4744973"/>
            <a:ext cx="6319181" cy="4455165"/>
            <a:chOff x="0" y="0"/>
            <a:chExt cx="692357" cy="48812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92357" cy="488127"/>
            </a:xfrm>
            <a:custGeom>
              <a:avLst/>
              <a:gdLst/>
              <a:ahLst/>
              <a:cxnLst/>
              <a:rect r="r" b="b" t="t" l="l"/>
              <a:pathLst>
                <a:path h="488127" w="692357">
                  <a:moveTo>
                    <a:pt x="0" y="0"/>
                  </a:moveTo>
                  <a:lnTo>
                    <a:pt x="692357" y="0"/>
                  </a:lnTo>
                  <a:lnTo>
                    <a:pt x="692357" y="488127"/>
                  </a:lnTo>
                  <a:lnTo>
                    <a:pt x="0" y="4881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0"/>
              <a:ext cx="692357" cy="5833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7200615" y="298796"/>
            <a:ext cx="2174770" cy="696247"/>
            <a:chOff x="0" y="0"/>
            <a:chExt cx="568013" cy="18184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68013" cy="181848"/>
            </a:xfrm>
            <a:custGeom>
              <a:avLst/>
              <a:gdLst/>
              <a:ahLst/>
              <a:cxnLst/>
              <a:rect r="r" b="b" t="t" l="l"/>
              <a:pathLst>
                <a:path h="181848" w="568013">
                  <a:moveTo>
                    <a:pt x="0" y="0"/>
                  </a:moveTo>
                  <a:lnTo>
                    <a:pt x="568013" y="0"/>
                  </a:lnTo>
                  <a:lnTo>
                    <a:pt x="568013" y="181848"/>
                  </a:lnTo>
                  <a:lnTo>
                    <a:pt x="0" y="181848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0"/>
              <a:ext cx="568013" cy="277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7607010" y="442136"/>
            <a:ext cx="462788" cy="409567"/>
          </a:xfrm>
          <a:custGeom>
            <a:avLst/>
            <a:gdLst/>
            <a:ahLst/>
            <a:cxnLst/>
            <a:rect r="r" b="b" t="t" l="l"/>
            <a:pathLst>
              <a:path h="409567" w="462788">
                <a:moveTo>
                  <a:pt x="0" y="0"/>
                </a:moveTo>
                <a:lnTo>
                  <a:pt x="462788" y="0"/>
                </a:lnTo>
                <a:lnTo>
                  <a:pt x="462788" y="409567"/>
                </a:lnTo>
                <a:lnTo>
                  <a:pt x="0" y="409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5992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0" t="-9259" r="0" b="-9259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375513" y="1844960"/>
            <a:ext cx="9481300" cy="169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630"/>
              </a:lnSpc>
              <a:spcBef>
                <a:spcPct val="0"/>
              </a:spcBef>
            </a:pPr>
            <a:r>
              <a:rPr lang="en-US" sz="13021">
                <a:solidFill>
                  <a:srgbClr val="000000"/>
                </a:solidFill>
                <a:latin typeface="Oswald Bold"/>
              </a:rPr>
              <a:t>STAY TUNED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151156" y="7289409"/>
            <a:ext cx="5383265" cy="805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275"/>
              </a:lnSpc>
              <a:spcBef>
                <a:spcPct val="0"/>
              </a:spcBef>
            </a:pPr>
            <a:r>
              <a:rPr lang="en-US" sz="5705">
                <a:solidFill>
                  <a:srgbClr val="000000"/>
                </a:solidFill>
                <a:latin typeface="Oswald Bold"/>
              </a:rPr>
              <a:t>DEEPER DIVE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43313" y="7911573"/>
            <a:ext cx="5623330" cy="980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21"/>
              </a:lnSpc>
            </a:pPr>
          </a:p>
          <a:p>
            <a:pPr algn="l" marL="0" indent="0" lvl="0">
              <a:lnSpc>
                <a:spcPts val="3921"/>
              </a:lnSpc>
            </a:pPr>
            <a:r>
              <a:rPr lang="en-US" sz="2513" spc="-75">
                <a:solidFill>
                  <a:srgbClr val="000000"/>
                </a:solidFill>
                <a:latin typeface="Arimo"/>
              </a:rPr>
              <a:t>Hosted by the NC Housing Coalition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25562" y="6307526"/>
            <a:ext cx="5383265" cy="665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175"/>
              </a:lnSpc>
              <a:spcBef>
                <a:spcPct val="0"/>
              </a:spcBef>
            </a:pPr>
            <a:r>
              <a:rPr lang="en-US" sz="4705">
                <a:solidFill>
                  <a:srgbClr val="000000"/>
                </a:solidFill>
                <a:latin typeface="Oswald Bold"/>
              </a:rPr>
              <a:t>PART 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311207" y="5543681"/>
            <a:ext cx="6457816" cy="2183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905" u="sng">
                <a:solidFill>
                  <a:srgbClr val="000000"/>
                </a:solidFill>
                <a:latin typeface="Oswald"/>
              </a:rPr>
              <a:t>WEBINAR </a:t>
            </a:r>
          </a:p>
          <a:p>
            <a:pPr algn="ctr">
              <a:lnSpc>
                <a:spcPts val="4295"/>
              </a:lnSpc>
            </a:pPr>
          </a:p>
          <a:p>
            <a:pPr algn="ctr">
              <a:lnSpc>
                <a:spcPts val="4295"/>
              </a:lnSpc>
            </a:pPr>
            <a:r>
              <a:rPr lang="en-US" sz="3905">
                <a:solidFill>
                  <a:srgbClr val="000000"/>
                </a:solidFill>
                <a:latin typeface="Oswald"/>
              </a:rPr>
              <a:t>INTERSECTION OF </a:t>
            </a:r>
          </a:p>
          <a:p>
            <a:pPr algn="ctr" marL="0" indent="0" lvl="0">
              <a:lnSpc>
                <a:spcPts val="4295"/>
              </a:lnSpc>
              <a:spcBef>
                <a:spcPct val="0"/>
              </a:spcBef>
            </a:pPr>
            <a:r>
              <a:rPr lang="en-US" sz="3905">
                <a:solidFill>
                  <a:srgbClr val="000000"/>
                </a:solidFill>
                <a:latin typeface="Oswald"/>
              </a:rPr>
              <a:t>LAND USE &amp; AFFORDABLE HOUSING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98485" y="-603772"/>
            <a:ext cx="4967219" cy="11216898"/>
            <a:chOff x="0" y="0"/>
            <a:chExt cx="2117230" cy="47810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835526" y="-464949"/>
            <a:ext cx="4967219" cy="11216898"/>
            <a:chOff x="0" y="0"/>
            <a:chExt cx="2117230" cy="47810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750016" y="5711626"/>
            <a:ext cx="4332079" cy="4332062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917238" y="5878848"/>
            <a:ext cx="3997634" cy="3997618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7200615" y="298796"/>
            <a:ext cx="2174770" cy="696247"/>
            <a:chOff x="0" y="0"/>
            <a:chExt cx="568013" cy="18184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68013" cy="181848"/>
            </a:xfrm>
            <a:custGeom>
              <a:avLst/>
              <a:gdLst/>
              <a:ahLst/>
              <a:cxnLst/>
              <a:rect r="r" b="b" t="t" l="l"/>
              <a:pathLst>
                <a:path h="181848" w="568013">
                  <a:moveTo>
                    <a:pt x="0" y="0"/>
                  </a:moveTo>
                  <a:lnTo>
                    <a:pt x="568013" y="0"/>
                  </a:lnTo>
                  <a:lnTo>
                    <a:pt x="568013" y="181848"/>
                  </a:lnTo>
                  <a:lnTo>
                    <a:pt x="0" y="181848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568013" cy="277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351450" y="241704"/>
            <a:ext cx="8782495" cy="130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18"/>
              </a:lnSpc>
              <a:spcBef>
                <a:spcPct val="0"/>
              </a:spcBef>
            </a:pPr>
            <a:r>
              <a:rPr lang="en-US" sz="9198">
                <a:solidFill>
                  <a:srgbClr val="000000"/>
                </a:solidFill>
                <a:latin typeface="Oswald Bold"/>
              </a:rPr>
              <a:t>THANK YOU!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89743" y="2223502"/>
            <a:ext cx="8782495" cy="130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18"/>
              </a:lnSpc>
              <a:spcBef>
                <a:spcPct val="0"/>
              </a:spcBef>
            </a:pPr>
            <a:r>
              <a:rPr lang="en-US" sz="9198">
                <a:solidFill>
                  <a:srgbClr val="000000"/>
                </a:solidFill>
                <a:latin typeface="Oswald"/>
              </a:rPr>
              <a:t>Q&amp;A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241392" y="4121239"/>
            <a:ext cx="5002612" cy="17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3"/>
              </a:lnSpc>
            </a:pPr>
            <a:r>
              <a:rPr lang="en-US" sz="2437">
                <a:solidFill>
                  <a:srgbClr val="000000"/>
                </a:solidFill>
                <a:latin typeface="Aileron"/>
              </a:rPr>
              <a:t>Sasha Vrtunski, AICP </a:t>
            </a:r>
          </a:p>
          <a:p>
            <a:pPr algn="ctr">
              <a:lnSpc>
                <a:spcPts val="3413"/>
              </a:lnSpc>
            </a:pPr>
            <a:r>
              <a:rPr lang="en-US" sz="2437">
                <a:solidFill>
                  <a:srgbClr val="000000"/>
                </a:solidFill>
                <a:latin typeface="Aileron Italics"/>
              </a:rPr>
              <a:t>Affordable Housing Officer</a:t>
            </a:r>
          </a:p>
          <a:p>
            <a:pPr algn="ctr">
              <a:lnSpc>
                <a:spcPts val="3413"/>
              </a:lnSpc>
            </a:pPr>
            <a:r>
              <a:rPr lang="en-US" sz="2437">
                <a:solidFill>
                  <a:srgbClr val="000000"/>
                </a:solidFill>
                <a:latin typeface="Aileron"/>
              </a:rPr>
              <a:t>City of Asheville</a:t>
            </a:r>
          </a:p>
          <a:p>
            <a:pPr algn="ctr">
              <a:lnSpc>
                <a:spcPts val="3413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634000" y="8122494"/>
            <a:ext cx="9962028" cy="1526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03"/>
              </a:lnSpc>
            </a:pPr>
            <a:r>
              <a:rPr lang="en-US" sz="2145">
                <a:solidFill>
                  <a:srgbClr val="000000"/>
                </a:solidFill>
                <a:latin typeface="Aileron"/>
              </a:rPr>
              <a:t>Chris Whitenhill, AICP</a:t>
            </a:r>
          </a:p>
          <a:p>
            <a:pPr algn="just">
              <a:lnSpc>
                <a:spcPts val="3003"/>
              </a:lnSpc>
            </a:pPr>
            <a:r>
              <a:rPr lang="en-US" sz="2145">
                <a:solidFill>
                  <a:srgbClr val="000000"/>
                </a:solidFill>
                <a:latin typeface="Aileron Italics"/>
              </a:rPr>
              <a:t>Affordable Housing Planner</a:t>
            </a:r>
          </a:p>
          <a:p>
            <a:pPr algn="just">
              <a:lnSpc>
                <a:spcPts val="3003"/>
              </a:lnSpc>
            </a:pPr>
            <a:r>
              <a:rPr lang="en-US" sz="2145">
                <a:solidFill>
                  <a:srgbClr val="000000"/>
                </a:solidFill>
                <a:latin typeface="Aileron"/>
              </a:rPr>
              <a:t>Wake County Department of Housing Affordability &amp; Community Development</a:t>
            </a:r>
          </a:p>
          <a:p>
            <a:pPr algn="just">
              <a:lnSpc>
                <a:spcPts val="3003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7036890" y="5956667"/>
            <a:ext cx="6361347" cy="1632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85"/>
              </a:lnSpc>
            </a:pPr>
            <a:r>
              <a:rPr lang="en-US" sz="2347">
                <a:solidFill>
                  <a:srgbClr val="000000"/>
                </a:solidFill>
                <a:latin typeface="Aileron"/>
              </a:rPr>
              <a:t>Jason Sullivan</a:t>
            </a:r>
          </a:p>
          <a:p>
            <a:pPr>
              <a:lnSpc>
                <a:spcPts val="3285"/>
              </a:lnSpc>
            </a:pPr>
            <a:r>
              <a:rPr lang="en-US" sz="2347">
                <a:solidFill>
                  <a:srgbClr val="000000"/>
                </a:solidFill>
                <a:latin typeface="Aileron Italics"/>
              </a:rPr>
              <a:t>Planning Director</a:t>
            </a:r>
          </a:p>
          <a:p>
            <a:pPr>
              <a:lnSpc>
                <a:spcPts val="3285"/>
              </a:lnSpc>
              <a:spcBef>
                <a:spcPct val="0"/>
              </a:spcBef>
            </a:pPr>
            <a:r>
              <a:rPr lang="en-US" sz="2347">
                <a:solidFill>
                  <a:srgbClr val="000000"/>
                </a:solidFill>
                <a:latin typeface="Aileron"/>
              </a:rPr>
              <a:t>Chatham County Planning &amp; Community Development Department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61126" y="5956667"/>
            <a:ext cx="6379309" cy="1216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95"/>
              </a:lnSpc>
            </a:pPr>
            <a:r>
              <a:rPr lang="en-US" sz="2353">
                <a:solidFill>
                  <a:srgbClr val="000000"/>
                </a:solidFill>
                <a:latin typeface="Aileron"/>
              </a:rPr>
              <a:t>Rachel LaCoe</a:t>
            </a:r>
          </a:p>
          <a:p>
            <a:pPr algn="just">
              <a:lnSpc>
                <a:spcPts val="3295"/>
              </a:lnSpc>
            </a:pPr>
            <a:r>
              <a:rPr lang="en-US" sz="2353">
                <a:solidFill>
                  <a:srgbClr val="000000"/>
                </a:solidFill>
                <a:latin typeface="Aileron Italics"/>
              </a:rPr>
              <a:t>Senior Long Range Planner</a:t>
            </a:r>
          </a:p>
          <a:p>
            <a:pPr algn="just">
              <a:lnSpc>
                <a:spcPts val="3295"/>
              </a:lnSpc>
              <a:spcBef>
                <a:spcPct val="0"/>
              </a:spcBef>
            </a:pPr>
            <a:r>
              <a:rPr lang="en-US" sz="2353">
                <a:solidFill>
                  <a:srgbClr val="000000"/>
                </a:solidFill>
                <a:latin typeface="Aileron"/>
              </a:rPr>
              <a:t>New Hanover County - Planning &amp; Land Use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3025" y="2724482"/>
            <a:ext cx="14691478" cy="6306272"/>
            <a:chOff x="0" y="0"/>
            <a:chExt cx="1893549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93549" cy="812800"/>
            </a:xfrm>
            <a:custGeom>
              <a:avLst/>
              <a:gdLst/>
              <a:ahLst/>
              <a:cxnLst/>
              <a:rect r="r" b="b" t="t" l="l"/>
              <a:pathLst>
                <a:path h="812800" w="1893549">
                  <a:moveTo>
                    <a:pt x="0" y="0"/>
                  </a:moveTo>
                  <a:lnTo>
                    <a:pt x="1893549" y="0"/>
                  </a:lnTo>
                  <a:lnTo>
                    <a:pt x="189354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1893549" cy="9080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89942" y="467016"/>
            <a:ext cx="8782495" cy="1209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348"/>
              </a:lnSpc>
              <a:spcBef>
                <a:spcPct val="0"/>
              </a:spcBef>
            </a:pPr>
            <a:r>
              <a:rPr lang="en-US" sz="8498">
                <a:solidFill>
                  <a:srgbClr val="000000"/>
                </a:solidFill>
                <a:latin typeface="Oswald Bold"/>
              </a:rPr>
              <a:t>OBJECTIVES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9942" y="2348774"/>
            <a:ext cx="14083656" cy="6681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97" indent="-323848" lvl="1">
              <a:lnSpc>
                <a:spcPts val="5069"/>
              </a:lnSpc>
              <a:buFont typeface="Arial"/>
              <a:buChar char="•"/>
            </a:pPr>
            <a:r>
              <a:rPr lang="en-US" sz="2999" spc="-89">
                <a:solidFill>
                  <a:srgbClr val="000000"/>
                </a:solidFill>
                <a:latin typeface="Arimo"/>
              </a:rPr>
              <a:t>Showcase how North Carolina communities at various stages of growth are working at the nexus of land use and affordable housing.</a:t>
            </a:r>
          </a:p>
          <a:p>
            <a:pPr>
              <a:lnSpc>
                <a:spcPts val="5069"/>
              </a:lnSpc>
            </a:pPr>
          </a:p>
          <a:p>
            <a:pPr marL="647697" indent="-323848" lvl="1">
              <a:lnSpc>
                <a:spcPts val="5069"/>
              </a:lnSpc>
              <a:buFont typeface="Arial"/>
              <a:buChar char="•"/>
            </a:pPr>
            <a:r>
              <a:rPr lang="en-US" sz="2999" spc="-89">
                <a:solidFill>
                  <a:srgbClr val="000000"/>
                </a:solidFill>
                <a:latin typeface="Arimo"/>
              </a:rPr>
              <a:t>Hear from land use and affordable housing experts across the state about how they believe land use could be leveraged to facilitate affordable housing in different contexts (rural, urban,</a:t>
            </a:r>
            <a:r>
              <a:rPr lang="en-US" sz="2999" spc="-89">
                <a:solidFill>
                  <a:srgbClr val="000000"/>
                </a:solidFill>
                <a:latin typeface="Arimo"/>
              </a:rPr>
              <a:t> and suburban areas) and the key differences between them.</a:t>
            </a:r>
          </a:p>
          <a:p>
            <a:pPr>
              <a:lnSpc>
                <a:spcPts val="5069"/>
              </a:lnSpc>
            </a:pPr>
          </a:p>
          <a:p>
            <a:pPr algn="l" marL="647697" indent="-323848" lvl="1">
              <a:lnSpc>
                <a:spcPts val="506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spc="-89">
                <a:solidFill>
                  <a:srgbClr val="000000"/>
                </a:solidFill>
                <a:latin typeface="Arimo"/>
              </a:rPr>
              <a:t>Explore how state level policy and legislation has impacted communities across the state especially their land use + affordable housing efforts.</a:t>
            </a:r>
          </a:p>
          <a:p>
            <a:pPr algn="l" marL="0" indent="0" lvl="0">
              <a:lnSpc>
                <a:spcPts val="8111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5122077" y="-464949"/>
            <a:ext cx="4967219" cy="11216898"/>
            <a:chOff x="0" y="0"/>
            <a:chExt cx="2117230" cy="478109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5534503" y="-464949"/>
            <a:ext cx="4967219" cy="11216898"/>
            <a:chOff x="0" y="0"/>
            <a:chExt cx="2117230" cy="478109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7200615" y="298796"/>
            <a:ext cx="2174770" cy="696247"/>
            <a:chOff x="0" y="0"/>
            <a:chExt cx="568013" cy="1818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68013" cy="181848"/>
            </a:xfrm>
            <a:custGeom>
              <a:avLst/>
              <a:gdLst/>
              <a:ahLst/>
              <a:cxnLst/>
              <a:rect r="r" b="b" t="t" l="l"/>
              <a:pathLst>
                <a:path h="181848" w="568013">
                  <a:moveTo>
                    <a:pt x="0" y="0"/>
                  </a:moveTo>
                  <a:lnTo>
                    <a:pt x="568013" y="0"/>
                  </a:lnTo>
                  <a:lnTo>
                    <a:pt x="568013" y="181848"/>
                  </a:lnTo>
                  <a:lnTo>
                    <a:pt x="0" y="181848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568013" cy="277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289942" y="9711792"/>
            <a:ext cx="12893180" cy="354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000000">
                    <a:alpha val="96863"/>
                  </a:srgbClr>
                </a:solidFill>
                <a:latin typeface="Arimo"/>
              </a:rPr>
              <a:t>OCTOBER 23, 2023                                                                             NC HOUSING WORKS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</a:blip>
            <a:stretch>
              <a:fillRect l="0" t="-9148" r="0" b="-91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28897" y="2940843"/>
            <a:ext cx="15492297" cy="6011011"/>
          </a:xfrm>
          <a:custGeom>
            <a:avLst/>
            <a:gdLst/>
            <a:ahLst/>
            <a:cxnLst/>
            <a:rect r="r" b="b" t="t" l="l"/>
            <a:pathLst>
              <a:path h="6011011" w="15492297">
                <a:moveTo>
                  <a:pt x="0" y="0"/>
                </a:moveTo>
                <a:lnTo>
                  <a:pt x="15492297" y="0"/>
                </a:lnTo>
                <a:lnTo>
                  <a:pt x="15492297" y="6011012"/>
                </a:lnTo>
                <a:lnTo>
                  <a:pt x="0" y="60110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H="true">
            <a:off x="10783422" y="2196397"/>
            <a:ext cx="2995642" cy="2444079"/>
          </a:xfrm>
          <a:prstGeom prst="line">
            <a:avLst/>
          </a:prstGeom>
          <a:ln cap="flat" w="57150">
            <a:solidFill>
              <a:srgbClr val="AA4D25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5" id="5"/>
          <p:cNvSpPr txBox="true"/>
          <p:nvPr/>
        </p:nvSpPr>
        <p:spPr>
          <a:xfrm rot="0">
            <a:off x="12519247" y="1183877"/>
            <a:ext cx="5175837" cy="10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Chris Whitenhill, AICP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Affordable Housing Planner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Wake County </a:t>
            </a:r>
          </a:p>
        </p:txBody>
      </p:sp>
      <p:sp>
        <p:nvSpPr>
          <p:cNvPr name="AutoShape 6" id="6"/>
          <p:cNvSpPr/>
          <p:nvPr/>
        </p:nvSpPr>
        <p:spPr>
          <a:xfrm>
            <a:off x="5936155" y="2512425"/>
            <a:ext cx="3448388" cy="2389551"/>
          </a:xfrm>
          <a:prstGeom prst="line">
            <a:avLst/>
          </a:prstGeom>
          <a:ln cap="flat" w="47625">
            <a:solidFill>
              <a:srgbClr val="24245E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7" id="7"/>
          <p:cNvSpPr txBox="true"/>
          <p:nvPr/>
        </p:nvSpPr>
        <p:spPr>
          <a:xfrm rot="0">
            <a:off x="1356809" y="1628059"/>
            <a:ext cx="6361670" cy="10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Jason Sullivan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Planning &amp; Community Development Director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Chatham County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3965101" y="5621626"/>
            <a:ext cx="220174" cy="2803037"/>
          </a:xfrm>
          <a:prstGeom prst="line">
            <a:avLst/>
          </a:prstGeom>
          <a:ln cap="flat" w="85725">
            <a:solidFill>
              <a:srgbClr val="AA4D25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9" id="9"/>
          <p:cNvSpPr txBox="true"/>
          <p:nvPr/>
        </p:nvSpPr>
        <p:spPr>
          <a:xfrm rot="0">
            <a:off x="894353" y="8549499"/>
            <a:ext cx="6361670" cy="10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Sasha Vrtunski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Affordable Housing Officer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City of Asheville </a:t>
            </a:r>
          </a:p>
        </p:txBody>
      </p:sp>
      <p:sp>
        <p:nvSpPr>
          <p:cNvPr name="AutoShape 10" id="10"/>
          <p:cNvSpPr/>
          <p:nvPr/>
        </p:nvSpPr>
        <p:spPr>
          <a:xfrm flipH="true" flipV="true">
            <a:off x="12111903" y="8197018"/>
            <a:ext cx="1653490" cy="900821"/>
          </a:xfrm>
          <a:prstGeom prst="line">
            <a:avLst/>
          </a:prstGeom>
          <a:ln cap="flat" w="57150">
            <a:solidFill>
              <a:srgbClr val="24245E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1" id="11"/>
          <p:cNvSpPr txBox="true"/>
          <p:nvPr/>
        </p:nvSpPr>
        <p:spPr>
          <a:xfrm rot="0">
            <a:off x="11926330" y="8875700"/>
            <a:ext cx="6361670" cy="7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Rachel LaCoe</a:t>
            </a:r>
          </a:p>
          <a:p>
            <a:pPr algn="ctr">
              <a:lnSpc>
                <a:spcPts val="2973"/>
              </a:lnSpc>
            </a:pPr>
            <a:r>
              <a:rPr lang="en-US" sz="2124">
                <a:solidFill>
                  <a:srgbClr val="000000"/>
                </a:solidFill>
                <a:latin typeface="Canva Sans Bold"/>
              </a:rPr>
              <a:t>New Hanover County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537644" y="381980"/>
            <a:ext cx="7419076" cy="1069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7999">
                <a:solidFill>
                  <a:srgbClr val="000000"/>
                </a:solidFill>
                <a:latin typeface="Archivo Black Bold"/>
              </a:rPr>
              <a:t>Our Panel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13473" y="-646790"/>
            <a:ext cx="1211803" cy="10323249"/>
            <a:chOff x="0" y="0"/>
            <a:chExt cx="128646" cy="10959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646" cy="1095927"/>
            </a:xfrm>
            <a:custGeom>
              <a:avLst/>
              <a:gdLst/>
              <a:ahLst/>
              <a:cxnLst/>
              <a:rect r="r" b="b" t="t" l="l"/>
              <a:pathLst>
                <a:path h="1095927" w="128646">
                  <a:moveTo>
                    <a:pt x="0" y="0"/>
                  </a:moveTo>
                  <a:lnTo>
                    <a:pt x="128646" y="0"/>
                  </a:lnTo>
                  <a:lnTo>
                    <a:pt x="128646" y="1095927"/>
                  </a:lnTo>
                  <a:lnTo>
                    <a:pt x="0" y="1095927"/>
                  </a:lnTo>
                  <a:close/>
                </a:path>
              </a:pathLst>
            </a:custGeom>
            <a:solidFill>
              <a:srgbClr val="FFCE0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646" cy="11340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798635" y="1714030"/>
            <a:ext cx="12020739" cy="8314774"/>
          </a:xfrm>
          <a:custGeom>
            <a:avLst/>
            <a:gdLst/>
            <a:ahLst/>
            <a:cxnLst/>
            <a:rect r="r" b="b" t="t" l="l"/>
            <a:pathLst>
              <a:path h="8314774" w="12020739">
                <a:moveTo>
                  <a:pt x="0" y="0"/>
                </a:moveTo>
                <a:lnTo>
                  <a:pt x="12020739" y="0"/>
                </a:lnTo>
                <a:lnTo>
                  <a:pt x="12020739" y="8314774"/>
                </a:lnTo>
                <a:lnTo>
                  <a:pt x="0" y="831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0964" y="430521"/>
            <a:ext cx="10314233" cy="1021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99"/>
              </a:lnSpc>
            </a:pPr>
            <a:r>
              <a:rPr lang="en-US" sz="7599">
                <a:solidFill>
                  <a:srgbClr val="000000"/>
                </a:solidFill>
                <a:latin typeface="Archivo Black"/>
              </a:rPr>
              <a:t>City of Asheville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76118" y="3015725"/>
            <a:ext cx="5206818" cy="5407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2121" indent="-376060" lvl="1">
              <a:lnSpc>
                <a:spcPts val="4877"/>
              </a:lnSpc>
              <a:buFont typeface="Arial"/>
              <a:buChar char="•"/>
            </a:pPr>
            <a:r>
              <a:rPr lang="en-US" sz="3483">
                <a:solidFill>
                  <a:srgbClr val="000000"/>
                </a:solidFill>
                <a:latin typeface="Aileron"/>
              </a:rPr>
              <a:t>City Population - 94,000</a:t>
            </a:r>
          </a:p>
          <a:p>
            <a:pPr>
              <a:lnSpc>
                <a:spcPts val="4877"/>
              </a:lnSpc>
            </a:pPr>
          </a:p>
          <a:p>
            <a:pPr marL="752121" indent="-376060" lvl="1">
              <a:lnSpc>
                <a:spcPts val="4877"/>
              </a:lnSpc>
              <a:buFont typeface="Arial"/>
              <a:buChar char="•"/>
            </a:pPr>
            <a:r>
              <a:rPr lang="en-US" sz="3483">
                <a:solidFill>
                  <a:srgbClr val="000000"/>
                </a:solidFill>
                <a:latin typeface="Aileron"/>
              </a:rPr>
              <a:t>11 to 12 million visitors per year</a:t>
            </a:r>
          </a:p>
          <a:p>
            <a:pPr>
              <a:lnSpc>
                <a:spcPts val="3757"/>
              </a:lnSpc>
            </a:pPr>
          </a:p>
          <a:p>
            <a:pPr algn="l" marL="752121" indent="-376060" lvl="1">
              <a:lnSpc>
                <a:spcPts val="4877"/>
              </a:lnSpc>
              <a:buFont typeface="Arial"/>
              <a:buChar char="•"/>
            </a:pPr>
            <a:r>
              <a:rPr lang="en-US" sz="3483">
                <a:solidFill>
                  <a:srgbClr val="000000"/>
                </a:solidFill>
                <a:latin typeface="Aileron"/>
              </a:rPr>
              <a:t>No involuntary annexation allowed by Asheville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076197" y="-133568"/>
            <a:ext cx="1211803" cy="10323249"/>
            <a:chOff x="0" y="0"/>
            <a:chExt cx="128646" cy="10959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646" cy="1095927"/>
            </a:xfrm>
            <a:custGeom>
              <a:avLst/>
              <a:gdLst/>
              <a:ahLst/>
              <a:cxnLst/>
              <a:rect r="r" b="b" t="t" l="l"/>
              <a:pathLst>
                <a:path h="1095927" w="128646">
                  <a:moveTo>
                    <a:pt x="0" y="0"/>
                  </a:moveTo>
                  <a:lnTo>
                    <a:pt x="128646" y="0"/>
                  </a:lnTo>
                  <a:lnTo>
                    <a:pt x="128646" y="1095927"/>
                  </a:lnTo>
                  <a:lnTo>
                    <a:pt x="0" y="1095927"/>
                  </a:lnTo>
                  <a:close/>
                </a:path>
              </a:pathLst>
            </a:custGeom>
            <a:solidFill>
              <a:srgbClr val="FFCE0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646" cy="11340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774848" y="1176886"/>
            <a:ext cx="10120010" cy="8737537"/>
          </a:xfrm>
          <a:custGeom>
            <a:avLst/>
            <a:gdLst/>
            <a:ahLst/>
            <a:cxnLst/>
            <a:rect r="r" b="b" t="t" l="l"/>
            <a:pathLst>
              <a:path h="8737537" w="10120010">
                <a:moveTo>
                  <a:pt x="0" y="0"/>
                </a:moveTo>
                <a:lnTo>
                  <a:pt x="10120009" y="0"/>
                </a:lnTo>
                <a:lnTo>
                  <a:pt x="10120009" y="8737537"/>
                </a:lnTo>
                <a:lnTo>
                  <a:pt x="0" y="8737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108028" y="237088"/>
            <a:ext cx="10314233" cy="939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sz="6999">
                <a:solidFill>
                  <a:srgbClr val="000000"/>
                </a:solidFill>
                <a:latin typeface="Archivo Black"/>
              </a:rPr>
              <a:t>City of Asheville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0817" y="2129074"/>
            <a:ext cx="7331986" cy="5712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7"/>
              </a:lnSpc>
            </a:pPr>
            <a:r>
              <a:rPr lang="en-US" sz="3883">
                <a:solidFill>
                  <a:srgbClr val="000000"/>
                </a:solidFill>
                <a:latin typeface="Aileron Bold"/>
              </a:rPr>
              <a:t>Residential Zoning</a:t>
            </a:r>
          </a:p>
          <a:p>
            <a:pPr algn="ctr">
              <a:lnSpc>
                <a:spcPts val="5437"/>
              </a:lnSpc>
            </a:pPr>
          </a:p>
          <a:p>
            <a:pPr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Aileron"/>
              </a:rPr>
              <a:t>24,491.63 Acres Total</a:t>
            </a:r>
          </a:p>
          <a:p>
            <a:pPr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Aileron"/>
              </a:rPr>
              <a:t>      (no ROW or Rivers)</a:t>
            </a:r>
          </a:p>
          <a:p>
            <a:pPr>
              <a:lnSpc>
                <a:spcPts val="4317"/>
              </a:lnSpc>
            </a:pPr>
          </a:p>
          <a:p>
            <a:pPr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Aileron"/>
              </a:rPr>
              <a:t>18,397 Acres zoned Residential (75% of all property in the city)</a:t>
            </a:r>
          </a:p>
          <a:p>
            <a:pPr>
              <a:lnSpc>
                <a:spcPts val="4317"/>
              </a:lnSpc>
            </a:pPr>
          </a:p>
          <a:p>
            <a:pPr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Aileron"/>
              </a:rPr>
              <a:t>12,592 Acres for Single Family Residential </a:t>
            </a:r>
          </a:p>
          <a:p>
            <a:pPr algn="l"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Aileron"/>
              </a:rPr>
              <a:t>(50% of all property in the city)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689137" y="606022"/>
            <a:ext cx="8115300" cy="1079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Archivo Black Bold"/>
              </a:rPr>
              <a:t>Wake County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7404870" y="-139561"/>
            <a:ext cx="1057737" cy="10426561"/>
            <a:chOff x="0" y="0"/>
            <a:chExt cx="99217" cy="9780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9217" cy="978025"/>
            </a:xfrm>
            <a:custGeom>
              <a:avLst/>
              <a:gdLst/>
              <a:ahLst/>
              <a:cxnLst/>
              <a:rect r="r" b="b" t="t" l="l"/>
              <a:pathLst>
                <a:path h="978025" w="99217">
                  <a:moveTo>
                    <a:pt x="0" y="0"/>
                  </a:moveTo>
                  <a:lnTo>
                    <a:pt x="99217" y="0"/>
                  </a:lnTo>
                  <a:lnTo>
                    <a:pt x="99217" y="978025"/>
                  </a:lnTo>
                  <a:lnTo>
                    <a:pt x="0" y="978025"/>
                  </a:lnTo>
                  <a:close/>
                </a:path>
              </a:pathLst>
            </a:custGeom>
            <a:solidFill>
              <a:srgbClr val="FFCE0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99217" cy="101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312781" y="2159704"/>
            <a:ext cx="8847465" cy="7904815"/>
            <a:chOff x="0" y="0"/>
            <a:chExt cx="11796621" cy="10539753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2"/>
            <a:srcRect l="0" t="3" r="0" b="3"/>
            <a:stretch>
              <a:fillRect/>
            </a:stretch>
          </p:blipFill>
          <p:spPr>
            <a:xfrm flipH="false" flipV="false">
              <a:off x="0" y="0"/>
              <a:ext cx="11796621" cy="10539753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8906706" y="4595261"/>
            <a:ext cx="8798987" cy="5469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69"/>
              </a:lnSpc>
            </a:pPr>
            <a:r>
              <a:rPr lang="en-US" sz="3299">
                <a:solidFill>
                  <a:srgbClr val="000000"/>
                </a:solidFill>
                <a:latin typeface="Aileron"/>
              </a:rPr>
              <a:t>FOCUS:</a:t>
            </a:r>
          </a:p>
          <a:p>
            <a:pPr algn="just" marL="712462" indent="-356231" lvl="1">
              <a:lnSpc>
                <a:spcPts val="626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Aileron"/>
              </a:rPr>
              <a:t>Aff</a:t>
            </a:r>
            <a:r>
              <a:rPr lang="en-US" sz="3299">
                <a:solidFill>
                  <a:srgbClr val="000000"/>
                </a:solidFill>
                <a:latin typeface="Aileron"/>
              </a:rPr>
              <a:t>ordable Housing in Municipal Plans </a:t>
            </a:r>
          </a:p>
          <a:p>
            <a:pPr algn="just" marL="712462" indent="-356231" lvl="1">
              <a:lnSpc>
                <a:spcPts val="626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Aileron"/>
              </a:rPr>
              <a:t>Following Municipal Plan Processes</a:t>
            </a:r>
          </a:p>
          <a:p>
            <a:pPr algn="just" marL="712462" indent="-356231" lvl="1">
              <a:lnSpc>
                <a:spcPts val="626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Aileron"/>
              </a:rPr>
              <a:t>Opportunities to support towns</a:t>
            </a:r>
          </a:p>
          <a:p>
            <a:pPr algn="just" marL="712462" indent="-356231" lvl="1">
              <a:lnSpc>
                <a:spcPts val="626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Aileron"/>
              </a:rPr>
              <a:t>Municipal Funding Opportunities </a:t>
            </a:r>
          </a:p>
          <a:p>
            <a:pPr algn="just" marL="712462" indent="-356231" lvl="1">
              <a:lnSpc>
                <a:spcPts val="626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Aileron"/>
              </a:rPr>
              <a:t>Municipal Planning Capacity</a:t>
            </a:r>
          </a:p>
          <a:p>
            <a:pPr algn="just">
              <a:lnSpc>
                <a:spcPts val="626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717712" y="3195125"/>
            <a:ext cx="9477890" cy="1211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04"/>
              </a:lnSpc>
              <a:spcBef>
                <a:spcPct val="0"/>
              </a:spcBef>
            </a:pPr>
            <a:r>
              <a:rPr lang="en-US" sz="3288">
                <a:solidFill>
                  <a:srgbClr val="000000"/>
                </a:solidFill>
                <a:latin typeface="Arial Bold"/>
              </a:rPr>
              <a:t>Wake County engages 12 municipalities to increase and preserve affordable housing units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89137" y="1685522"/>
            <a:ext cx="9477890" cy="161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Aileron"/>
              </a:rPr>
              <a:t>Median Family Income FY 2023: </a:t>
            </a:r>
            <a:r>
              <a:rPr lang="en-US" sz="3083">
                <a:solidFill>
                  <a:srgbClr val="000000"/>
                </a:solidFill>
                <a:latin typeface="Aileron Bold"/>
              </a:rPr>
              <a:t>$117,000</a:t>
            </a:r>
            <a:r>
              <a:rPr lang="en-US" sz="3083">
                <a:solidFill>
                  <a:srgbClr val="000000"/>
                </a:solidFill>
                <a:latin typeface="Aileron"/>
              </a:rPr>
              <a:t> - </a:t>
            </a:r>
            <a:r>
              <a:rPr lang="en-US" sz="3083">
                <a:solidFill>
                  <a:srgbClr val="000000"/>
                </a:solidFill>
                <a:latin typeface="Aileron Italics"/>
              </a:rPr>
              <a:t>HUD User </a:t>
            </a:r>
            <a:r>
              <a:rPr lang="en-US" sz="3083">
                <a:solidFill>
                  <a:srgbClr val="000000"/>
                </a:solidFill>
                <a:latin typeface="Aileron"/>
              </a:rPr>
              <a:t>Median Home Price Sept. 2023: </a:t>
            </a:r>
            <a:r>
              <a:rPr lang="en-US" sz="3083">
                <a:solidFill>
                  <a:srgbClr val="000000"/>
                </a:solidFill>
                <a:latin typeface="Aileron Bold"/>
              </a:rPr>
              <a:t>$469,112</a:t>
            </a:r>
            <a:r>
              <a:rPr lang="en-US" sz="3083">
                <a:solidFill>
                  <a:srgbClr val="000000"/>
                </a:solidFill>
                <a:latin typeface="Aileron"/>
              </a:rPr>
              <a:t> - </a:t>
            </a:r>
            <a:r>
              <a:rPr lang="en-US" sz="3083">
                <a:solidFill>
                  <a:srgbClr val="000000"/>
                </a:solidFill>
                <a:latin typeface="Aileron Italics"/>
              </a:rPr>
              <a:t>Redfin</a:t>
            </a:r>
          </a:p>
          <a:p>
            <a:pPr algn="just">
              <a:lnSpc>
                <a:spcPts val="4317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919355">
            <a:off x="-1703375" y="-97326"/>
            <a:ext cx="6447620" cy="13984122"/>
            <a:chOff x="0" y="0"/>
            <a:chExt cx="684486" cy="14845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84486" cy="1484569"/>
            </a:xfrm>
            <a:custGeom>
              <a:avLst/>
              <a:gdLst/>
              <a:ahLst/>
              <a:cxnLst/>
              <a:rect r="r" b="b" t="t" l="l"/>
              <a:pathLst>
                <a:path h="1484569" w="684486">
                  <a:moveTo>
                    <a:pt x="0" y="0"/>
                  </a:moveTo>
                  <a:lnTo>
                    <a:pt x="684486" y="0"/>
                  </a:lnTo>
                  <a:lnTo>
                    <a:pt x="684486" y="1484569"/>
                  </a:lnTo>
                  <a:lnTo>
                    <a:pt x="0" y="1484569"/>
                  </a:lnTo>
                  <a:close/>
                </a:path>
              </a:pathLst>
            </a:custGeom>
            <a:solidFill>
              <a:srgbClr val="FFCE0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84486" cy="15226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262740" y="870884"/>
            <a:ext cx="9996560" cy="1079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Archivo Black Bold"/>
              </a:rPr>
              <a:t>Chatham County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66213" y="2280263"/>
            <a:ext cx="9606580" cy="7231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Population – 79,864</a:t>
            </a:r>
          </a:p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Median Household Income - $76,791</a:t>
            </a:r>
          </a:p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Median Home Value – $396,700</a:t>
            </a:r>
          </a:p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Poverty Rate – 12.2%</a:t>
            </a:r>
          </a:p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Cost Burden – 25%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Aileron"/>
              </a:rPr>
              <a:t>         (7,351) of households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Aileron"/>
              </a:rPr>
              <a:t>        (47% renters/20% homeowners)</a:t>
            </a:r>
          </a:p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Economic Development: 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Aileron"/>
              </a:rPr>
              <a:t>            Vinfast and Wolfspeed</a:t>
            </a: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Aileron"/>
              </a:rPr>
              <a:t>           Carolina Core/Future I-685</a:t>
            </a:r>
          </a:p>
          <a:p>
            <a:pPr>
              <a:lnSpc>
                <a:spcPts val="1120"/>
              </a:lnSpc>
            </a:pPr>
          </a:p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Housing Trust Fund</a:t>
            </a:r>
          </a:p>
          <a:p>
            <a:pPr marL="626104" indent="-313052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0000"/>
                </a:solidFill>
                <a:latin typeface="Aileron"/>
              </a:rPr>
              <a:t>Unified Development Ordinance and Moncure Small Area Plan - www.recodechathamnc.org</a:t>
            </a:r>
          </a:p>
          <a:p>
            <a:pPr>
              <a:lnSpc>
                <a:spcPts val="4059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49474" y="4945971"/>
            <a:ext cx="7209344" cy="2728698"/>
          </a:xfrm>
          <a:custGeom>
            <a:avLst/>
            <a:gdLst/>
            <a:ahLst/>
            <a:cxnLst/>
            <a:rect r="r" b="b" t="t" l="l"/>
            <a:pathLst>
              <a:path h="2728698" w="7209344">
                <a:moveTo>
                  <a:pt x="0" y="0"/>
                </a:moveTo>
                <a:lnTo>
                  <a:pt x="7209343" y="0"/>
                </a:lnTo>
                <a:lnTo>
                  <a:pt x="7209343" y="2728698"/>
                </a:lnTo>
                <a:lnTo>
                  <a:pt x="0" y="2728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49896" y="1343959"/>
            <a:ext cx="3046144" cy="2438368"/>
          </a:xfrm>
          <a:custGeom>
            <a:avLst/>
            <a:gdLst/>
            <a:ahLst/>
            <a:cxnLst/>
            <a:rect r="r" b="b" t="t" l="l"/>
            <a:pathLst>
              <a:path h="2438368" w="3046144">
                <a:moveTo>
                  <a:pt x="0" y="0"/>
                </a:moveTo>
                <a:lnTo>
                  <a:pt x="3046144" y="0"/>
                </a:lnTo>
                <a:lnTo>
                  <a:pt x="3046144" y="2438369"/>
                </a:lnTo>
                <a:lnTo>
                  <a:pt x="0" y="2438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94851" y="9014857"/>
            <a:ext cx="4557872" cy="1028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al"/>
              </a:rPr>
              <a:t>Sources: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al"/>
              </a:rPr>
              <a:t>2022 US Census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Arial"/>
              </a:rPr>
              <a:t>2023 NC Housing Coalition County  Profile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864857" y="-680771"/>
            <a:ext cx="4967219" cy="11216898"/>
            <a:chOff x="0" y="0"/>
            <a:chExt cx="2117230" cy="47810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228406" y="-464949"/>
            <a:ext cx="4967219" cy="11216898"/>
            <a:chOff x="0" y="0"/>
            <a:chExt cx="2117230" cy="47810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6653" y="6942693"/>
            <a:ext cx="3344320" cy="3344307"/>
            <a:chOff x="0" y="0"/>
            <a:chExt cx="4459094" cy="4459076"/>
          </a:xfrm>
        </p:grpSpPr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0" y="0"/>
              <a:ext cx="4459094" cy="4459076"/>
              <a:chOff x="0" y="0"/>
              <a:chExt cx="6350000" cy="634997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307829" y="307828"/>
              <a:ext cx="3843436" cy="3843421"/>
              <a:chOff x="0" y="0"/>
              <a:chExt cx="6350000" cy="6349975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0" t="0" r="0" b="0"/>
                </a:stretch>
              </a:blipFill>
            </p:spPr>
          </p:sp>
        </p:grpSp>
      </p:grpSp>
      <p:grpSp>
        <p:nvGrpSpPr>
          <p:cNvPr name="Group 13" id="13"/>
          <p:cNvGrpSpPr/>
          <p:nvPr/>
        </p:nvGrpSpPr>
        <p:grpSpPr>
          <a:xfrm rot="0">
            <a:off x="17200615" y="298796"/>
            <a:ext cx="2174770" cy="696247"/>
            <a:chOff x="0" y="0"/>
            <a:chExt cx="568013" cy="1818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68013" cy="181848"/>
            </a:xfrm>
            <a:custGeom>
              <a:avLst/>
              <a:gdLst/>
              <a:ahLst/>
              <a:cxnLst/>
              <a:rect r="r" b="b" t="t" l="l"/>
              <a:pathLst>
                <a:path h="181848" w="568013">
                  <a:moveTo>
                    <a:pt x="0" y="0"/>
                  </a:moveTo>
                  <a:lnTo>
                    <a:pt x="568013" y="0"/>
                  </a:lnTo>
                  <a:lnTo>
                    <a:pt x="568013" y="181848"/>
                  </a:lnTo>
                  <a:lnTo>
                    <a:pt x="0" y="181848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568013" cy="277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3617258" y="109177"/>
            <a:ext cx="7822529" cy="10426949"/>
          </a:xfrm>
          <a:custGeom>
            <a:avLst/>
            <a:gdLst/>
            <a:ahLst/>
            <a:cxnLst/>
            <a:rect r="r" b="b" t="t" l="l"/>
            <a:pathLst>
              <a:path h="10426949" w="7822529">
                <a:moveTo>
                  <a:pt x="0" y="0"/>
                </a:moveTo>
                <a:lnTo>
                  <a:pt x="7822530" y="0"/>
                </a:lnTo>
                <a:lnTo>
                  <a:pt x="7822530" y="10426950"/>
                </a:lnTo>
                <a:lnTo>
                  <a:pt x="0" y="10426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646073" y="2039159"/>
            <a:ext cx="6641927" cy="2384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348"/>
              </a:lnSpc>
              <a:spcBef>
                <a:spcPct val="0"/>
              </a:spcBef>
            </a:pPr>
            <a:r>
              <a:rPr lang="en-US" sz="8498">
                <a:solidFill>
                  <a:srgbClr val="000000"/>
                </a:solidFill>
                <a:latin typeface="Oswald Bold"/>
              </a:rPr>
              <a:t>NEW HANOVER COUNTY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98485" y="-603772"/>
            <a:ext cx="4967219" cy="11216898"/>
            <a:chOff x="0" y="0"/>
            <a:chExt cx="2117230" cy="47810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835526" y="-464949"/>
            <a:ext cx="4967219" cy="11216898"/>
            <a:chOff x="0" y="0"/>
            <a:chExt cx="2117230" cy="47810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17230" cy="4781095"/>
            </a:xfrm>
            <a:custGeom>
              <a:avLst/>
              <a:gdLst/>
              <a:ahLst/>
              <a:cxnLst/>
              <a:rect r="r" b="b" t="t" l="l"/>
              <a:pathLst>
                <a:path h="4781095" w="2117230">
                  <a:moveTo>
                    <a:pt x="0" y="0"/>
                  </a:moveTo>
                  <a:lnTo>
                    <a:pt x="2117230" y="0"/>
                  </a:lnTo>
                  <a:lnTo>
                    <a:pt x="2117230" y="4781095"/>
                  </a:lnTo>
                  <a:lnTo>
                    <a:pt x="0" y="4781095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95250"/>
              <a:ext cx="2117230" cy="4876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3399212" y="6659214"/>
            <a:ext cx="3344320" cy="3344307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630083" y="6890085"/>
            <a:ext cx="2882577" cy="2882565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7200615" y="298796"/>
            <a:ext cx="2174770" cy="696247"/>
            <a:chOff x="0" y="0"/>
            <a:chExt cx="568013" cy="18184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68013" cy="181848"/>
            </a:xfrm>
            <a:custGeom>
              <a:avLst/>
              <a:gdLst/>
              <a:ahLst/>
              <a:cxnLst/>
              <a:rect r="r" b="b" t="t" l="l"/>
              <a:pathLst>
                <a:path h="181848" w="568013">
                  <a:moveTo>
                    <a:pt x="0" y="0"/>
                  </a:moveTo>
                  <a:lnTo>
                    <a:pt x="568013" y="0"/>
                  </a:lnTo>
                  <a:lnTo>
                    <a:pt x="568013" y="181848"/>
                  </a:lnTo>
                  <a:lnTo>
                    <a:pt x="0" y="181848"/>
                  </a:lnTo>
                  <a:close/>
                </a:path>
              </a:pathLst>
            </a:custGeom>
            <a:solidFill>
              <a:srgbClr val="FEBA3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568013" cy="2770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3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644576" y="732644"/>
            <a:ext cx="11400457" cy="1209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9348"/>
              </a:lnSpc>
              <a:spcBef>
                <a:spcPct val="0"/>
              </a:spcBef>
            </a:pPr>
            <a:r>
              <a:rPr lang="en-US" sz="8498">
                <a:solidFill>
                  <a:srgbClr val="000000"/>
                </a:solidFill>
                <a:latin typeface="Oswald Bold"/>
              </a:rPr>
              <a:t>NEW HANOVER COUNTY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61156" y="2274646"/>
            <a:ext cx="12489707" cy="7405547"/>
          </a:xfrm>
          <a:custGeom>
            <a:avLst/>
            <a:gdLst/>
            <a:ahLst/>
            <a:cxnLst/>
            <a:rect r="r" b="b" t="t" l="l"/>
            <a:pathLst>
              <a:path h="7405547" w="12489707">
                <a:moveTo>
                  <a:pt x="0" y="0"/>
                </a:moveTo>
                <a:lnTo>
                  <a:pt x="12489707" y="0"/>
                </a:lnTo>
                <a:lnTo>
                  <a:pt x="12489707" y="7405547"/>
                </a:lnTo>
                <a:lnTo>
                  <a:pt x="0" y="7405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45" r="-1326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DAFxnzDoslI</dc:identifier>
  <dcterms:modified xsi:type="dcterms:W3CDTF">2011-08-01T06:04:30Z</dcterms:modified>
  <cp:revision>1</cp:revision>
  <dc:title>Land Use &amp; Affordable Housing 10/23</dc:title>
</cp:coreProperties>
</file>