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Quattrocento Sans"/>
      <p:regular r:id="rId15"/>
      <p:bold r:id="rId16"/>
      <p:italic r:id="rId17"/>
      <p:boldItalic r:id="rId18"/>
    </p:embeddedFont>
    <p:embeddedFont>
      <p:font typeface="Arial Black"/>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325">
          <p15:clr>
            <a:srgbClr val="A4A3A4"/>
          </p15:clr>
        </p15:guide>
        <p15:guide id="4" pos="7355">
          <p15:clr>
            <a:srgbClr val="A4A3A4"/>
          </p15:clr>
        </p15:guide>
      </p15:sldGuideLst>
    </p:ext>
    <p:ext uri="GoogleSlidesCustomDataVersion2">
      <go:slidesCustomData xmlns:go="http://customooxmlschemas.google.com/" r:id="rId20" roundtripDataSignature="AMtx7mhEReSN5cfKHjzFIZq7VWRGPKe+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CE460D-15DB-4690-8B46-6575EE76A416}">
  <a:tblStyle styleId="{B0CE460D-15DB-4690-8B46-6575EE76A41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325"/>
        <p:guide pos="7355"/>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QuattrocentoSans-regular.fntdata"/><Relationship Id="rId14" Type="http://schemas.openxmlformats.org/officeDocument/2006/relationships/slide" Target="slides/slide8.xml"/><Relationship Id="rId17" Type="http://schemas.openxmlformats.org/officeDocument/2006/relationships/font" Target="fonts/QuattrocentoSans-italic.fntdata"/><Relationship Id="rId16" Type="http://schemas.openxmlformats.org/officeDocument/2006/relationships/font" Target="fonts/QuattrocentoSans-bold.fntdata"/><Relationship Id="rId19" Type="http://schemas.openxmlformats.org/officeDocument/2006/relationships/font" Target="fonts/ArialBlack-regular.fntdata"/><Relationship Id="rId18" Type="http://schemas.openxmlformats.org/officeDocument/2006/relationships/font" Target="fonts/Quattrocento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8ded3eaf4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8ded3eaf4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https://unsplash.com/es/fotos/3fPXt37X6UQ</a:t>
            </a:r>
            <a:endParaRPr/>
          </a:p>
        </p:txBody>
      </p:sp>
      <p:sp>
        <p:nvSpPr>
          <p:cNvPr id="204" name="Google Shape;204;g28ded3eaf43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ded3eaf43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8ded3eaf43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https://unsplash.com/es/fotos/3fPXt37X6UQ</a:t>
            </a:r>
            <a:endParaRPr/>
          </a:p>
        </p:txBody>
      </p:sp>
      <p:sp>
        <p:nvSpPr>
          <p:cNvPr id="218" name="Google Shape;218;g28ded3eaf43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https://unsplash.com/es/fotos/3fPXt37X6UQ</a:t>
            </a:r>
            <a:endParaRPr/>
          </a:p>
        </p:txBody>
      </p:sp>
      <p:sp>
        <p:nvSpPr>
          <p:cNvPr id="232" name="Google Shape;2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b8991385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3b8991385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t>HB 119 - Allows NCORR to speed up disaster recovery construction &amp; repairs process by reducing the number of bids required to award a contract for disaster repair and construction projects under $250k.</a:t>
            </a:r>
            <a:endParaRPr/>
          </a:p>
          <a:p>
            <a:pPr indent="-317500" lvl="0" marL="457200" rtl="0" algn="l">
              <a:spcBef>
                <a:spcPts val="0"/>
              </a:spcBef>
              <a:spcAft>
                <a:spcPts val="0"/>
              </a:spcAft>
              <a:buClr>
                <a:schemeClr val="dk1"/>
              </a:buClr>
              <a:buSzPts val="1400"/>
              <a:buChar char="●"/>
            </a:pPr>
            <a:r>
              <a:rPr lang="en-US"/>
              <a:t>SB 275 - Streamline Commercial/Multifamily Building Plan Review - Creates time limits for local government’s review of commercial and multifamily building plans and permitting to expedite review process. </a:t>
            </a:r>
            <a:endParaRPr/>
          </a:p>
          <a:p>
            <a:pPr indent="-317500" lvl="0" marL="457200" rtl="0" algn="l">
              <a:spcBef>
                <a:spcPts val="0"/>
              </a:spcBef>
              <a:spcAft>
                <a:spcPts val="0"/>
              </a:spcAft>
              <a:buClr>
                <a:schemeClr val="dk1"/>
              </a:buClr>
              <a:buSzPts val="1400"/>
              <a:buChar char="●"/>
            </a:pPr>
            <a:r>
              <a:rPr lang="en-US"/>
              <a:t>HB 409 = S374 - Regulation of Accessory Dwelling Units - Allows ADUs on properties by-right as long as they meet parking requirements &amp; conditional use zoning - the edition that passed the House does not allow local governments to limit the ADU to owner occupancy but would allow local governments to limit the primary dwelling to owner occupancy. Local governments must connect the ADU to the utilities serving th primary unit. </a:t>
            </a:r>
            <a:endParaRPr/>
          </a:p>
          <a:p>
            <a:pPr indent="-317500" lvl="0" marL="457200" rtl="0" algn="l">
              <a:spcBef>
                <a:spcPts val="0"/>
              </a:spcBef>
              <a:spcAft>
                <a:spcPts val="0"/>
              </a:spcAft>
              <a:buClr>
                <a:schemeClr val="dk1"/>
              </a:buClr>
              <a:buSzPts val="1400"/>
              <a:buChar char="●"/>
            </a:pPr>
            <a:r>
              <a:rPr lang="en-US"/>
              <a:t>HB551 = SB 533 - Landlord Tenant and HOA Changes - Bans source of income nondiscrimination policies at the local level (without preempting existing policies in Charlotte for example) and regulates service/support animals and legal fees in eviction cases.</a:t>
            </a:r>
            <a:endParaRPr/>
          </a:p>
          <a:p>
            <a:pPr indent="-317500" lvl="0" marL="457200" rtl="0" algn="l">
              <a:spcBef>
                <a:spcPts val="0"/>
              </a:spcBef>
              <a:spcAft>
                <a:spcPts val="0"/>
              </a:spcAft>
              <a:buClr>
                <a:schemeClr val="dk1"/>
              </a:buClr>
              <a:buSzPts val="1400"/>
              <a:buChar char="●"/>
            </a:pPr>
            <a:r>
              <a:rPr lang="en-US"/>
              <a:t>SB 438 - NCORR Administrative Modifications - Establishes CDBG-DR Procurement procedures, shields homeowners from increase in property tax liability resulting from rehab funded through CDBG-DR</a:t>
            </a:r>
            <a:endParaRPr/>
          </a:p>
          <a:p>
            <a:pPr indent="-317500" lvl="0" marL="457200" rtl="0" algn="l">
              <a:spcBef>
                <a:spcPts val="0"/>
              </a:spcBef>
              <a:spcAft>
                <a:spcPts val="0"/>
              </a:spcAft>
              <a:buClr>
                <a:schemeClr val="dk1"/>
              </a:buClr>
              <a:buSzPts val="1400"/>
              <a:buChar char="●"/>
            </a:pPr>
            <a:r>
              <a:rPr lang="en-US"/>
              <a:t>HB 542 - Protect Homeowners’ Rights - Requires that the delinquent assessment be at least $2500 or on one year of unit owners’/homeowners’ association assessments, whichever is lesser to constitute a lien &amp; also requires proper notice be given before filing claim of lien.</a:t>
            </a:r>
            <a:endParaRPr/>
          </a:p>
          <a:p>
            <a:pPr indent="-317500" lvl="0" marL="457200" rtl="0" algn="l">
              <a:spcBef>
                <a:spcPts val="0"/>
              </a:spcBef>
              <a:spcAft>
                <a:spcPts val="0"/>
              </a:spcAft>
              <a:buClr>
                <a:schemeClr val="dk1"/>
              </a:buClr>
              <a:buSzPts val="1400"/>
              <a:buChar char="●"/>
            </a:pPr>
            <a:r>
              <a:rPr lang="en-US"/>
              <a:t>SB344=HB422 Unfair Real Estate Agreements Act - Defines “unfair real estate agreement” as an agreement that is binding for more than one year of the effective date or binds future owners, or assigns rights to services in the agreement without proper consent. Also states these “unfair agreements” are not recorded.</a:t>
            </a:r>
            <a:endParaRPr/>
          </a:p>
          <a:p>
            <a:pPr indent="-317500" lvl="0" marL="457200" rtl="0" algn="l">
              <a:spcBef>
                <a:spcPts val="0"/>
              </a:spcBef>
              <a:spcAft>
                <a:spcPts val="0"/>
              </a:spcAft>
              <a:buClr>
                <a:schemeClr val="dk1"/>
              </a:buClr>
              <a:buSzPts val="1400"/>
              <a:buChar char="●"/>
            </a:pPr>
            <a:r>
              <a:rPr lang="en-US"/>
              <a:t>HB594 - Disabled Veteran Homestead Exclusion Prequalification - An amendment to the disabled veteran property tax homestead exclusion in GS 105-277. Allows for disabled veterans to apply for the prequalification of the homestead exemption tax relief and also sets up an application process and notice requirements.</a:t>
            </a:r>
            <a:endParaRPr/>
          </a:p>
          <a:p>
            <a:pPr indent="-317500" lvl="0" marL="457200" rtl="0" algn="l">
              <a:spcBef>
                <a:spcPts val="0"/>
              </a:spcBef>
              <a:spcAft>
                <a:spcPts val="0"/>
              </a:spcAft>
              <a:buClr>
                <a:schemeClr val="dk1"/>
              </a:buClr>
              <a:buSzPts val="1400"/>
              <a:buChar char="●"/>
            </a:pPr>
            <a:r>
              <a:rPr lang="en-US"/>
              <a:t>SB565 - Removing Barriers to Jobs and Housing -  Amends the time periods for expunctions of up to three non-violent felony convictions; and removes the offense of breaking and entering buildings as an offense considered as non violent misdemeanor or felony under the statute. Also allows a court clerk to disclose the existence of an expunged record to an attorney representing the person on an expunction matter as well as the office of the district attorney.</a:t>
            </a:r>
            <a:endParaRPr/>
          </a:p>
          <a:p>
            <a:pPr indent="-317500" lvl="0" marL="457200" rtl="0" algn="l">
              <a:spcBef>
                <a:spcPts val="0"/>
              </a:spcBef>
              <a:spcAft>
                <a:spcPts val="0"/>
              </a:spcAft>
              <a:buClr>
                <a:schemeClr val="dk1"/>
              </a:buClr>
              <a:buSzPts val="1400"/>
              <a:buChar char="●"/>
            </a:pPr>
            <a:r>
              <a:rPr lang="en-US"/>
              <a:t>H588=S548 - Heirs Property Study - Directs the Legislative Research Commission to study the uniform partition of the Heirs Property Act</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SL 2023-5 (HB 41= SB 53) Hotel Safety Issues - Passed into Law without Governor Cooper’s signature </a:t>
            </a:r>
            <a:endParaRPr/>
          </a:p>
          <a:p>
            <a:pPr indent="0" lvl="0" marL="457200" rtl="0" algn="l">
              <a:spcBef>
                <a:spcPts val="0"/>
              </a:spcBef>
              <a:spcAft>
                <a:spcPts val="0"/>
              </a:spcAft>
              <a:buClr>
                <a:schemeClr val="dk1"/>
              </a:buClr>
              <a:buSzPts val="1400"/>
              <a:buFont typeface="Arial"/>
              <a:buNone/>
            </a:pPr>
            <a:r>
              <a:rPr lang="en-US">
                <a:solidFill>
                  <a:srgbClr val="333333"/>
                </a:solidFill>
              </a:rPr>
              <a:t>Strips people who maintain their primary residence in a hotel/motel/RV park  from tenant protections under NC’s landlord/tenant laws for the first 90 days of their lease.</a:t>
            </a:r>
            <a:endParaRPr sz="1400"/>
          </a:p>
          <a:p>
            <a:pPr indent="0" lvl="0" marL="45720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41" name="Google Shape;241;g23b8991385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b1709aa1b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3b1709aa1b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p:txBody>
      </p:sp>
      <p:sp>
        <p:nvSpPr>
          <p:cNvPr id="250" name="Google Shape;250;g23b1709aa1b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ded3eaf4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8ded3eaf4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sz="1800">
                <a:solidFill>
                  <a:srgbClr val="24245E"/>
                </a:solidFill>
                <a:latin typeface="Quattrocento Sans"/>
                <a:ea typeface="Quattrocento Sans"/>
                <a:cs typeface="Quattrocento Sans"/>
                <a:sym typeface="Quattrocento Sans"/>
              </a:rPr>
              <a:t>Governor’s Recommended Budget = $186.2 MILLION total investment</a:t>
            </a:r>
            <a:endParaRPr b="1" sz="1800">
              <a:solidFill>
                <a:srgbClr val="24245E"/>
              </a:solidFill>
              <a:latin typeface="Quattrocento Sans"/>
              <a:ea typeface="Quattrocento Sans"/>
              <a:cs typeface="Quattrocento Sans"/>
              <a:sym typeface="Quattrocento Sans"/>
            </a:endParaRPr>
          </a:p>
          <a:p>
            <a:pPr indent="0" lvl="0" marL="0" rtl="0" algn="ctr">
              <a:lnSpc>
                <a:spcPct val="100000"/>
              </a:lnSpc>
              <a:spcBef>
                <a:spcPts val="0"/>
              </a:spcBef>
              <a:spcAft>
                <a:spcPts val="0"/>
              </a:spcAft>
              <a:buSzPts val="1400"/>
              <a:buNone/>
            </a:pPr>
            <a:r>
              <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Housing Reserve WHLP = $35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NC Housing Trust Fund = $50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$7.66 recurring annually</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HOME Match = $3 million recurring annually</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Senior Affordable Housing = $25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Workforce Housing Support = $50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TCLI = $15.6 million (recurring) </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b="1" lang="en-US" sz="1600">
                <a:latin typeface="Quattrocento Sans"/>
                <a:ea typeface="Quattrocento Sans"/>
                <a:cs typeface="Quattrocento Sans"/>
                <a:sym typeface="Quattrocento Sans"/>
              </a:rPr>
              <a:t>Total: $186.2 Million</a:t>
            </a:r>
            <a:endParaRPr b="1" sz="1600">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b="1"/>
          </a:p>
        </p:txBody>
      </p:sp>
      <p:sp>
        <p:nvSpPr>
          <p:cNvPr id="258" name="Google Shape;258;g28ded3eaf4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ded3eaf4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8ded3eaf4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sz="1800">
                <a:solidFill>
                  <a:srgbClr val="24245E"/>
                </a:solidFill>
                <a:latin typeface="Quattrocento Sans"/>
                <a:ea typeface="Quattrocento Sans"/>
                <a:cs typeface="Quattrocento Sans"/>
                <a:sym typeface="Quattrocento Sans"/>
              </a:rPr>
              <a:t>Governor’s Recommended Budget = $186.2 MILLION total investment</a:t>
            </a:r>
            <a:endParaRPr b="1" sz="1800">
              <a:solidFill>
                <a:srgbClr val="24245E"/>
              </a:solidFill>
              <a:latin typeface="Quattrocento Sans"/>
              <a:ea typeface="Quattrocento Sans"/>
              <a:cs typeface="Quattrocento Sans"/>
              <a:sym typeface="Quattrocento Sans"/>
            </a:endParaRPr>
          </a:p>
          <a:p>
            <a:pPr indent="0" lvl="0" marL="0" rtl="0" algn="ctr">
              <a:lnSpc>
                <a:spcPct val="100000"/>
              </a:lnSpc>
              <a:spcBef>
                <a:spcPts val="0"/>
              </a:spcBef>
              <a:spcAft>
                <a:spcPts val="0"/>
              </a:spcAft>
              <a:buSzPts val="1400"/>
              <a:buNone/>
            </a:pPr>
            <a:r>
              <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Housing Reserve WHLP = $35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NC Housing Trust Fund = $50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$7.66 recurring annually</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HOME Match = $3 million recurring annually</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Senior Affordable Housing = $25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Workforce Housing Support = $50 million (non-recurring)</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lang="en-US" sz="1600">
                <a:solidFill>
                  <a:srgbClr val="000000"/>
                </a:solidFill>
                <a:latin typeface="Quattrocento Sans"/>
                <a:ea typeface="Quattrocento Sans"/>
                <a:cs typeface="Quattrocento Sans"/>
                <a:sym typeface="Quattrocento Sans"/>
              </a:rPr>
              <a:t>TCLI = $15.6 million (recurring) </a:t>
            </a:r>
            <a:endParaRPr sz="1600">
              <a:solidFill>
                <a:srgbClr val="000000"/>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rPr b="1" lang="en-US" sz="1600">
                <a:latin typeface="Quattrocento Sans"/>
                <a:ea typeface="Quattrocento Sans"/>
                <a:cs typeface="Quattrocento Sans"/>
                <a:sym typeface="Quattrocento Sans"/>
              </a:rPr>
              <a:t>Total: $186.2 Million</a:t>
            </a:r>
            <a:endParaRPr b="1" sz="1600">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1400"/>
              <a:buNone/>
            </a:pPr>
            <a:r>
              <a:t/>
            </a:r>
            <a:endParaRPr b="1"/>
          </a:p>
        </p:txBody>
      </p:sp>
      <p:sp>
        <p:nvSpPr>
          <p:cNvPr id="266" name="Google Shape;266;g28ded3eaf4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31471dc9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331471dc9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331471dc9c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20"/>
          <p:cNvSpPr/>
          <p:nvPr>
            <p:ph idx="2" type="pic"/>
          </p:nvPr>
        </p:nvSpPr>
        <p:spPr>
          <a:xfrm>
            <a:off x="487680" y="895350"/>
            <a:ext cx="11236960" cy="4919663"/>
          </a:xfrm>
          <a:prstGeom prst="rect">
            <a:avLst/>
          </a:prstGeom>
          <a:noFill/>
          <a:ln>
            <a:noFill/>
          </a:ln>
        </p:spPr>
      </p:sp>
      <p:sp>
        <p:nvSpPr>
          <p:cNvPr id="17" name="Google Shape;17;p20"/>
          <p:cNvSpPr txBox="1"/>
          <p:nvPr>
            <p:ph type="title"/>
          </p:nvPr>
        </p:nvSpPr>
        <p:spPr>
          <a:xfrm>
            <a:off x="1420185" y="953860"/>
            <a:ext cx="54479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earch approach">
  <p:cSld name="Research approach">
    <p:spTree>
      <p:nvGrpSpPr>
        <p:cNvPr id="105" name="Shape 105"/>
        <p:cNvGrpSpPr/>
        <p:nvPr/>
      </p:nvGrpSpPr>
      <p:grpSpPr>
        <a:xfrm>
          <a:off x="0" y="0"/>
          <a:ext cx="0" cy="0"/>
          <a:chOff x="0" y="0"/>
          <a:chExt cx="0" cy="0"/>
        </a:xfrm>
      </p:grpSpPr>
      <p:sp>
        <p:nvSpPr>
          <p:cNvPr id="106" name="Google Shape;106;p25"/>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5"/>
          <p:cNvSpPr txBox="1"/>
          <p:nvPr>
            <p:ph idx="1"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spTree>
      <p:nvGrpSpPr>
        <p:cNvPr id="108" name="Shape 108"/>
        <p:cNvGrpSpPr/>
        <p:nvPr/>
      </p:nvGrpSpPr>
      <p:grpSpPr>
        <a:xfrm>
          <a:off x="0" y="0"/>
          <a:ext cx="0" cy="0"/>
          <a:chOff x="0" y="0"/>
          <a:chExt cx="0" cy="0"/>
        </a:xfrm>
      </p:grpSpPr>
      <p:sp>
        <p:nvSpPr>
          <p:cNvPr id="109" name="Google Shape;109;p26"/>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6"/>
          <p:cNvSpPr txBox="1"/>
          <p:nvPr>
            <p:ph idx="1"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hart">
  <p:cSld name="Single chart">
    <p:spTree>
      <p:nvGrpSpPr>
        <p:cNvPr id="111" name="Shape 111"/>
        <p:cNvGrpSpPr/>
        <p:nvPr/>
      </p:nvGrpSpPr>
      <p:grpSpPr>
        <a:xfrm>
          <a:off x="0" y="0"/>
          <a:ext cx="0" cy="0"/>
          <a:chOff x="0" y="0"/>
          <a:chExt cx="0" cy="0"/>
        </a:xfrm>
      </p:grpSpPr>
      <p:sp>
        <p:nvSpPr>
          <p:cNvPr id="112" name="Google Shape;112;p27"/>
          <p:cNvSpPr/>
          <p:nvPr>
            <p:ph idx="2" type="chart"/>
          </p:nvPr>
        </p:nvSpPr>
        <p:spPr>
          <a:xfrm>
            <a:off x="515937" y="2650066"/>
            <a:ext cx="11160126" cy="375095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7"/>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7"/>
          <p:cNvSpPr txBox="1"/>
          <p:nvPr>
            <p:ph idx="1"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s">
  <p:cSld name="bar charts">
    <p:spTree>
      <p:nvGrpSpPr>
        <p:cNvPr id="115" name="Shape 115"/>
        <p:cNvGrpSpPr/>
        <p:nvPr/>
      </p:nvGrpSpPr>
      <p:grpSpPr>
        <a:xfrm>
          <a:off x="0" y="0"/>
          <a:ext cx="0" cy="0"/>
          <a:chOff x="0" y="0"/>
          <a:chExt cx="0" cy="0"/>
        </a:xfrm>
      </p:grpSpPr>
      <p:sp>
        <p:nvSpPr>
          <p:cNvPr id="116" name="Google Shape;116;p28"/>
          <p:cNvSpPr/>
          <p:nvPr>
            <p:ph idx="2" type="chart"/>
          </p:nvPr>
        </p:nvSpPr>
        <p:spPr>
          <a:xfrm>
            <a:off x="515938" y="2677731"/>
            <a:ext cx="3186247" cy="373320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28"/>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8"/>
          <p:cNvSpPr txBox="1"/>
          <p:nvPr>
            <p:ph idx="1"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8"/>
          <p:cNvSpPr/>
          <p:nvPr>
            <p:ph idx="3" type="chart"/>
          </p:nvPr>
        </p:nvSpPr>
        <p:spPr>
          <a:xfrm>
            <a:off x="4502877" y="2677731"/>
            <a:ext cx="3186247" cy="373320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28"/>
          <p:cNvSpPr/>
          <p:nvPr>
            <p:ph idx="4" type="chart"/>
          </p:nvPr>
        </p:nvSpPr>
        <p:spPr>
          <a:xfrm>
            <a:off x="8489815" y="2677731"/>
            <a:ext cx="3186247" cy="373320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charts">
  <p:cSld name="Pie charts">
    <p:spTree>
      <p:nvGrpSpPr>
        <p:cNvPr id="121" name="Shape 121"/>
        <p:cNvGrpSpPr/>
        <p:nvPr/>
      </p:nvGrpSpPr>
      <p:grpSpPr>
        <a:xfrm>
          <a:off x="0" y="0"/>
          <a:ext cx="0" cy="0"/>
          <a:chOff x="0" y="0"/>
          <a:chExt cx="0" cy="0"/>
        </a:xfrm>
      </p:grpSpPr>
      <p:sp>
        <p:nvSpPr>
          <p:cNvPr id="122" name="Google Shape;122;p29"/>
          <p:cNvSpPr/>
          <p:nvPr>
            <p:ph idx="2" type="chart"/>
          </p:nvPr>
        </p:nvSpPr>
        <p:spPr>
          <a:xfrm>
            <a:off x="515936" y="2545410"/>
            <a:ext cx="3045353" cy="26220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29"/>
          <p:cNvSpPr/>
          <p:nvPr>
            <p:ph idx="3" type="chart"/>
          </p:nvPr>
        </p:nvSpPr>
        <p:spPr>
          <a:xfrm>
            <a:off x="3220861" y="2545410"/>
            <a:ext cx="3045353" cy="26220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9"/>
          <p:cNvSpPr/>
          <p:nvPr>
            <p:ph idx="4" type="chart"/>
          </p:nvPr>
        </p:nvSpPr>
        <p:spPr>
          <a:xfrm>
            <a:off x="5925786" y="2545410"/>
            <a:ext cx="3045353" cy="26220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9"/>
          <p:cNvSpPr/>
          <p:nvPr>
            <p:ph idx="5" type="chart"/>
          </p:nvPr>
        </p:nvSpPr>
        <p:spPr>
          <a:xfrm>
            <a:off x="8630710" y="2545410"/>
            <a:ext cx="3045353" cy="262201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9"/>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9"/>
          <p:cNvSpPr txBox="1"/>
          <p:nvPr>
            <p:ph idx="1"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9"/>
          <p:cNvSpPr txBox="1"/>
          <p:nvPr>
            <p:ph idx="6" type="body"/>
          </p:nvPr>
        </p:nvSpPr>
        <p:spPr>
          <a:xfrm>
            <a:off x="3479364" y="51886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9"/>
          <p:cNvSpPr txBox="1"/>
          <p:nvPr>
            <p:ph idx="7" type="body"/>
          </p:nvPr>
        </p:nvSpPr>
        <p:spPr>
          <a:xfrm>
            <a:off x="3479364" y="57905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9"/>
          <p:cNvSpPr txBox="1"/>
          <p:nvPr>
            <p:ph idx="8" type="body"/>
          </p:nvPr>
        </p:nvSpPr>
        <p:spPr>
          <a:xfrm>
            <a:off x="3479364" y="54693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9"/>
          <p:cNvSpPr txBox="1"/>
          <p:nvPr>
            <p:ph idx="9" type="body"/>
          </p:nvPr>
        </p:nvSpPr>
        <p:spPr>
          <a:xfrm>
            <a:off x="6184289" y="51886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9"/>
          <p:cNvSpPr txBox="1"/>
          <p:nvPr>
            <p:ph idx="13" type="body"/>
          </p:nvPr>
        </p:nvSpPr>
        <p:spPr>
          <a:xfrm>
            <a:off x="6184289" y="57905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9"/>
          <p:cNvSpPr txBox="1"/>
          <p:nvPr>
            <p:ph idx="14" type="body"/>
          </p:nvPr>
        </p:nvSpPr>
        <p:spPr>
          <a:xfrm>
            <a:off x="6184289" y="54693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9"/>
          <p:cNvSpPr txBox="1"/>
          <p:nvPr>
            <p:ph idx="15" type="body"/>
          </p:nvPr>
        </p:nvSpPr>
        <p:spPr>
          <a:xfrm>
            <a:off x="8889213" y="5193404"/>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9"/>
          <p:cNvSpPr txBox="1"/>
          <p:nvPr>
            <p:ph idx="16" type="body"/>
          </p:nvPr>
        </p:nvSpPr>
        <p:spPr>
          <a:xfrm>
            <a:off x="8889213" y="5795259"/>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9"/>
          <p:cNvSpPr txBox="1"/>
          <p:nvPr>
            <p:ph idx="17" type="body"/>
          </p:nvPr>
        </p:nvSpPr>
        <p:spPr>
          <a:xfrm>
            <a:off x="8889213" y="5474060"/>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9"/>
          <p:cNvSpPr txBox="1"/>
          <p:nvPr>
            <p:ph idx="18" type="body"/>
          </p:nvPr>
        </p:nvSpPr>
        <p:spPr>
          <a:xfrm>
            <a:off x="774439" y="51886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29"/>
          <p:cNvSpPr txBox="1"/>
          <p:nvPr>
            <p:ph idx="19" type="body"/>
          </p:nvPr>
        </p:nvSpPr>
        <p:spPr>
          <a:xfrm>
            <a:off x="774439" y="57905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9"/>
          <p:cNvSpPr txBox="1"/>
          <p:nvPr>
            <p:ph idx="20" type="body"/>
          </p:nvPr>
        </p:nvSpPr>
        <p:spPr>
          <a:xfrm>
            <a:off x="774439" y="54693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140" name="Shape 140"/>
        <p:cNvGrpSpPr/>
        <p:nvPr/>
      </p:nvGrpSpPr>
      <p:grpSpPr>
        <a:xfrm>
          <a:off x="0" y="0"/>
          <a:ext cx="0" cy="0"/>
          <a:chOff x="0" y="0"/>
          <a:chExt cx="0" cy="0"/>
        </a:xfrm>
      </p:grpSpPr>
      <p:sp>
        <p:nvSpPr>
          <p:cNvPr id="141" name="Google Shape;141;p30"/>
          <p:cNvSpPr/>
          <p:nvPr>
            <p:ph idx="2" type="pic"/>
          </p:nvPr>
        </p:nvSpPr>
        <p:spPr>
          <a:xfrm>
            <a:off x="304800" y="364310"/>
            <a:ext cx="11582400" cy="5522684"/>
          </a:xfrm>
          <a:prstGeom prst="rect">
            <a:avLst/>
          </a:prstGeom>
          <a:noFill/>
          <a:ln>
            <a:noFill/>
          </a:ln>
        </p:spPr>
      </p:sp>
      <p:sp>
        <p:nvSpPr>
          <p:cNvPr id="142" name="Google Shape;142;p30"/>
          <p:cNvSpPr/>
          <p:nvPr/>
        </p:nvSpPr>
        <p:spPr>
          <a:xfrm>
            <a:off x="3413635" y="3400425"/>
            <a:ext cx="5364730" cy="1865540"/>
          </a:xfrm>
          <a:prstGeom prst="rect">
            <a:avLst/>
          </a:prstGeom>
          <a:solidFill>
            <a:schemeClr val="accent1">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30"/>
          <p:cNvSpPr/>
          <p:nvPr>
            <p:ph idx="3" type="pic"/>
          </p:nvPr>
        </p:nvSpPr>
        <p:spPr>
          <a:xfrm>
            <a:off x="9248775" y="6156142"/>
            <a:ext cx="2638425" cy="444500"/>
          </a:xfrm>
          <a:prstGeom prst="rect">
            <a:avLst/>
          </a:prstGeom>
          <a:noFill/>
          <a:ln>
            <a:noFill/>
          </a:ln>
        </p:spPr>
      </p:sp>
      <p:sp>
        <p:nvSpPr>
          <p:cNvPr id="144" name="Google Shape;144;p30"/>
          <p:cNvSpPr txBox="1"/>
          <p:nvPr>
            <p:ph idx="1" type="body"/>
          </p:nvPr>
        </p:nvSpPr>
        <p:spPr>
          <a:xfrm>
            <a:off x="304800" y="6244545"/>
            <a:ext cx="3752850" cy="267695"/>
          </a:xfrm>
          <a:prstGeom prst="rect">
            <a:avLst/>
          </a:prstGeom>
          <a:noFill/>
          <a:ln>
            <a:noFill/>
          </a:ln>
        </p:spPr>
        <p:txBody>
          <a:bodyPr anchorCtr="0" anchor="ctr" bIns="0" lIns="91425" spcFirstLastPara="1" rIns="91425" wrap="square" tIns="0">
            <a:normAutofit/>
          </a:bodyPr>
          <a:lstStyle>
            <a:lvl1pPr indent="-228600" lvl="0" marL="457200" algn="l">
              <a:lnSpc>
                <a:spcPct val="90000"/>
              </a:lnSpc>
              <a:spcBef>
                <a:spcPts val="1000"/>
              </a:spcBef>
              <a:spcAft>
                <a:spcPts val="0"/>
              </a:spcAft>
              <a:buClr>
                <a:schemeClr val="dk1"/>
              </a:buClr>
              <a:buSzPts val="1800"/>
              <a:buFont typeface="Calibri"/>
              <a:buNone/>
              <a:defRPr sz="1800"/>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0"/>
          <p:cNvSpPr txBox="1"/>
          <p:nvPr>
            <p:ph idx="4" type="body"/>
          </p:nvPr>
        </p:nvSpPr>
        <p:spPr>
          <a:xfrm>
            <a:off x="3561556" y="3846378"/>
            <a:ext cx="5068888" cy="601798"/>
          </a:xfrm>
          <a:prstGeom prst="rect">
            <a:avLst/>
          </a:prstGeom>
          <a:no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7200"/>
              <a:buFont typeface="Calibri"/>
              <a:buNone/>
              <a:defRPr b="1" sz="72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0"/>
          <p:cNvSpPr txBox="1"/>
          <p:nvPr>
            <p:ph idx="5" type="body"/>
          </p:nvPr>
        </p:nvSpPr>
        <p:spPr>
          <a:xfrm>
            <a:off x="3561556" y="4551228"/>
            <a:ext cx="5068888" cy="266428"/>
          </a:xfrm>
          <a:prstGeom prst="rect">
            <a:avLst/>
          </a:prstGeom>
          <a:no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1800"/>
              <a:buFont typeface="Quattrocento Sans"/>
              <a:buNone/>
              <a:defRPr b="1" sz="18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model2">
  <p:cSld name="slidemodel2">
    <p:bg>
      <p:bgPr>
        <a:gradFill>
          <a:gsLst>
            <a:gs pos="0">
              <a:srgbClr val="1181AE"/>
            </a:gs>
            <a:gs pos="55000">
              <a:srgbClr val="1181AE"/>
            </a:gs>
            <a:gs pos="100000">
              <a:srgbClr val="095474"/>
            </a:gs>
          </a:gsLst>
          <a:path path="circle">
            <a:fillToRect b="50%" l="50%" r="50%" t="50%"/>
          </a:path>
          <a:tileRect/>
        </a:gradFill>
      </p:bgPr>
    </p:bg>
    <p:spTree>
      <p:nvGrpSpPr>
        <p:cNvPr id="147" name="Shape 147"/>
        <p:cNvGrpSpPr/>
        <p:nvPr/>
      </p:nvGrpSpPr>
      <p:grpSpPr>
        <a:xfrm>
          <a:off x="0" y="0"/>
          <a:ext cx="0" cy="0"/>
          <a:chOff x="0" y="0"/>
          <a:chExt cx="0" cy="0"/>
        </a:xfrm>
      </p:grpSpPr>
      <p:sp>
        <p:nvSpPr>
          <p:cNvPr id="148" name="Google Shape;148;p31"/>
          <p:cNvSpPr txBox="1"/>
          <p:nvPr>
            <p:ph type="title"/>
          </p:nvPr>
        </p:nvSpPr>
        <p:spPr>
          <a:xfrm>
            <a:off x="3218672" y="2870634"/>
            <a:ext cx="5932223" cy="71108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Calibri"/>
              <a:buNone/>
              <a:defRPr b="0"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2" name="Shape 152"/>
        <p:cNvGrpSpPr/>
        <p:nvPr/>
      </p:nvGrpSpPr>
      <p:grpSpPr>
        <a:xfrm>
          <a:off x="0" y="0"/>
          <a:ext cx="0" cy="0"/>
          <a:chOff x="0" y="0"/>
          <a:chExt cx="0" cy="0"/>
        </a:xfrm>
      </p:grpSpPr>
      <p:sp>
        <p:nvSpPr>
          <p:cNvPr id="153" name="Google Shape;153;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5" name="Google Shape;1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8" name="Shape 158"/>
        <p:cNvGrpSpPr/>
        <p:nvPr/>
      </p:nvGrpSpPr>
      <p:grpSpPr>
        <a:xfrm>
          <a:off x="0" y="0"/>
          <a:ext cx="0" cy="0"/>
          <a:chOff x="0" y="0"/>
          <a:chExt cx="0" cy="0"/>
        </a:xfrm>
      </p:grpSpPr>
      <p:sp>
        <p:nvSpPr>
          <p:cNvPr id="159" name="Google Shape;159;p34"/>
          <p:cNvSpPr txBox="1"/>
          <p:nvPr>
            <p:ph type="title"/>
          </p:nvPr>
        </p:nvSpPr>
        <p:spPr>
          <a:xfrm>
            <a:off x="838200" y="365126"/>
            <a:ext cx="6878652" cy="600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1"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4" name="Shape 164"/>
        <p:cNvGrpSpPr/>
        <p:nvPr/>
      </p:nvGrpSpPr>
      <p:grpSpPr>
        <a:xfrm>
          <a:off x="0" y="0"/>
          <a:ext cx="0" cy="0"/>
          <a:chOff x="0" y="0"/>
          <a:chExt cx="0" cy="0"/>
        </a:xfrm>
      </p:grpSpPr>
      <p:sp>
        <p:nvSpPr>
          <p:cNvPr id="165" name="Google Shape;16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8" name="Shape 18"/>
        <p:cNvGrpSpPr/>
        <p:nvPr/>
      </p:nvGrpSpPr>
      <p:grpSpPr>
        <a:xfrm>
          <a:off x="0" y="0"/>
          <a:ext cx="0" cy="0"/>
          <a:chOff x="0" y="0"/>
          <a:chExt cx="0" cy="0"/>
        </a:xfrm>
      </p:grpSpPr>
      <p:sp>
        <p:nvSpPr>
          <p:cNvPr id="19" name="Google Shape;19;p21"/>
          <p:cNvSpPr/>
          <p:nvPr>
            <p:ph idx="2" type="pic"/>
          </p:nvPr>
        </p:nvSpPr>
        <p:spPr>
          <a:xfrm>
            <a:off x="0" y="0"/>
            <a:ext cx="7674123" cy="6858000"/>
          </a:xfrm>
          <a:prstGeom prst="rect">
            <a:avLst/>
          </a:prstGeom>
          <a:noFill/>
          <a:ln>
            <a:noFill/>
          </a:ln>
        </p:spPr>
      </p:sp>
      <p:sp>
        <p:nvSpPr>
          <p:cNvPr id="20" name="Google Shape;20;p21"/>
          <p:cNvSpPr/>
          <p:nvPr/>
        </p:nvSpPr>
        <p:spPr>
          <a:xfrm>
            <a:off x="4693920" y="1600104"/>
            <a:ext cx="7498080" cy="49166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1"/>
          <p:cNvSpPr txBox="1"/>
          <p:nvPr>
            <p:ph type="title"/>
          </p:nvPr>
        </p:nvSpPr>
        <p:spPr>
          <a:xfrm>
            <a:off x="8640142" y="452590"/>
            <a:ext cx="3026279" cy="498000"/>
          </a:xfrm>
          <a:prstGeom prst="rect">
            <a:avLst/>
          </a:prstGeom>
          <a:solidFill>
            <a:schemeClr val="dk2"/>
          </a:solidFill>
          <a:ln>
            <a:noFill/>
          </a:ln>
        </p:spPr>
        <p:txBody>
          <a:bodyPr anchorCtr="0" anchor="ctr" bIns="0" lIns="91425" spcFirstLastPara="1" rIns="91425" wrap="square" tIns="0">
            <a:noAutofit/>
          </a:bodyPr>
          <a:lstStyle>
            <a:lvl1pPr lvl="0" algn="ctr">
              <a:lnSpc>
                <a:spcPct val="90000"/>
              </a:lnSpc>
              <a:spcBef>
                <a:spcPts val="0"/>
              </a:spcBef>
              <a:spcAft>
                <a:spcPts val="0"/>
              </a:spcAft>
              <a:buClr>
                <a:schemeClr val="lt1"/>
              </a:buClr>
              <a:buSzPts val="2400"/>
              <a:buFont typeface="Calibri"/>
              <a:buNone/>
              <a:defRPr b="1" sz="2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 type="body"/>
          </p:nvPr>
        </p:nvSpPr>
        <p:spPr>
          <a:xfrm>
            <a:off x="6115050" y="5692327"/>
            <a:ext cx="5534826" cy="586225"/>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dk1"/>
              </a:buClr>
              <a:buSzPts val="1600"/>
              <a:buFont typeface="Quattrocento Sans"/>
              <a:buNone/>
              <a:defRPr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1"/>
          <p:cNvSpPr txBox="1"/>
          <p:nvPr>
            <p:ph idx="3" type="body"/>
          </p:nvPr>
        </p:nvSpPr>
        <p:spPr>
          <a:xfrm>
            <a:off x="6115050" y="5257896"/>
            <a:ext cx="5534826" cy="274781"/>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1000"/>
              </a:spcBef>
              <a:spcAft>
                <a:spcPts val="0"/>
              </a:spcAft>
              <a:buClr>
                <a:schemeClr val="dk1"/>
              </a:buClr>
              <a:buSzPts val="2000"/>
              <a:buFont typeface="Calibri"/>
              <a:buNone/>
              <a:defRPr b="1" sz="20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4" type="body"/>
          </p:nvPr>
        </p:nvSpPr>
        <p:spPr>
          <a:xfrm>
            <a:off x="5133975" y="5257896"/>
            <a:ext cx="895350" cy="1020656"/>
          </a:xfrm>
          <a:prstGeom prst="rect">
            <a:avLst/>
          </a:prstGeom>
          <a:solidFill>
            <a:schemeClr val="accent2"/>
          </a:solid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6000"/>
              <a:buFont typeface="Quattrocento Sans"/>
              <a:buNone/>
              <a:defRPr b="1" sz="60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1"/>
          <p:cNvSpPr txBox="1"/>
          <p:nvPr>
            <p:ph idx="5" type="body"/>
          </p:nvPr>
        </p:nvSpPr>
        <p:spPr>
          <a:xfrm>
            <a:off x="546425" y="5363958"/>
            <a:ext cx="2974657" cy="341273"/>
          </a:xfrm>
          <a:prstGeom prst="rect">
            <a:avLst/>
          </a:prstGeom>
          <a:solidFill>
            <a:schemeClr val="accent1">
              <a:alpha val="69019"/>
            </a:schemeClr>
          </a:solidFill>
          <a:ln>
            <a:noFill/>
          </a:ln>
        </p:spPr>
        <p:txBody>
          <a:bodyPr anchorCtr="0" anchor="ctr" bIns="0" lIns="91425" spcFirstLastPara="1" rIns="91425" wrap="square" tIns="0">
            <a:normAutofit/>
          </a:bodyPr>
          <a:lstStyle>
            <a:lvl1pPr indent="-228600" lvl="0" marL="457200" algn="l">
              <a:lnSpc>
                <a:spcPct val="90000"/>
              </a:lnSpc>
              <a:spcBef>
                <a:spcPts val="1000"/>
              </a:spcBef>
              <a:spcAft>
                <a:spcPts val="0"/>
              </a:spcAft>
              <a:buClr>
                <a:schemeClr val="lt1"/>
              </a:buClr>
              <a:buSzPts val="2000"/>
              <a:buFont typeface="Calibri"/>
              <a:buNone/>
              <a:defRPr b="1" sz="2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1"/>
          <p:cNvSpPr txBox="1"/>
          <p:nvPr>
            <p:ph idx="6" type="body"/>
          </p:nvPr>
        </p:nvSpPr>
        <p:spPr>
          <a:xfrm>
            <a:off x="546425" y="5705232"/>
            <a:ext cx="2974657" cy="676324"/>
          </a:xfrm>
          <a:prstGeom prst="rect">
            <a:avLst/>
          </a:prstGeom>
          <a:solidFill>
            <a:schemeClr val="accent1">
              <a:alpha val="69019"/>
            </a:schemeClr>
          </a:solidFill>
          <a:ln>
            <a:noFill/>
          </a:ln>
        </p:spPr>
        <p:txBody>
          <a:bodyPr anchorCtr="0" anchor="t" bIns="0" lIns="91425" spcFirstLastPara="1" rIns="91425" wrap="square" tIns="0">
            <a:norm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1"/>
          <p:cNvSpPr txBox="1"/>
          <p:nvPr>
            <p:ph idx="7" type="body"/>
          </p:nvPr>
        </p:nvSpPr>
        <p:spPr>
          <a:xfrm>
            <a:off x="5133975" y="4126174"/>
            <a:ext cx="895350" cy="1020656"/>
          </a:xfrm>
          <a:prstGeom prst="rect">
            <a:avLst/>
          </a:prstGeom>
          <a:solidFill>
            <a:schemeClr val="accent2"/>
          </a:solid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6000"/>
              <a:buFont typeface="Quattrocento Sans"/>
              <a:buNone/>
              <a:defRPr b="1" sz="60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1"/>
          <p:cNvSpPr txBox="1"/>
          <p:nvPr>
            <p:ph idx="8" type="body"/>
          </p:nvPr>
        </p:nvSpPr>
        <p:spPr>
          <a:xfrm>
            <a:off x="5133975" y="2994453"/>
            <a:ext cx="895350" cy="1020656"/>
          </a:xfrm>
          <a:prstGeom prst="rect">
            <a:avLst/>
          </a:prstGeom>
          <a:solidFill>
            <a:schemeClr val="accent2"/>
          </a:solid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6000"/>
              <a:buFont typeface="Quattrocento Sans"/>
              <a:buNone/>
              <a:defRPr b="1" sz="60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1"/>
          <p:cNvSpPr txBox="1"/>
          <p:nvPr>
            <p:ph idx="9" type="body"/>
          </p:nvPr>
        </p:nvSpPr>
        <p:spPr>
          <a:xfrm>
            <a:off x="5133975" y="1862732"/>
            <a:ext cx="895350" cy="1020656"/>
          </a:xfrm>
          <a:prstGeom prst="rect">
            <a:avLst/>
          </a:prstGeom>
          <a:solidFill>
            <a:schemeClr val="accent2"/>
          </a:solidFill>
          <a:ln>
            <a:noFill/>
          </a:ln>
        </p:spPr>
        <p:txBody>
          <a:bodyPr anchorCtr="0" anchor="ctr" bIns="0" lIns="91425" spcFirstLastPara="1" rIns="91425" wrap="square" tIns="0">
            <a:noAutofit/>
          </a:bodyPr>
          <a:lstStyle>
            <a:lvl1pPr indent="-228600" lvl="0" marL="457200" algn="ctr">
              <a:lnSpc>
                <a:spcPct val="90000"/>
              </a:lnSpc>
              <a:spcBef>
                <a:spcPts val="1000"/>
              </a:spcBef>
              <a:spcAft>
                <a:spcPts val="0"/>
              </a:spcAft>
              <a:buClr>
                <a:schemeClr val="lt1"/>
              </a:buClr>
              <a:buSzPts val="6000"/>
              <a:buFont typeface="Quattrocento Sans"/>
              <a:buNone/>
              <a:defRPr b="1" sz="60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13" type="body"/>
          </p:nvPr>
        </p:nvSpPr>
        <p:spPr>
          <a:xfrm>
            <a:off x="6115050" y="4555212"/>
            <a:ext cx="5534826" cy="586225"/>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dk1"/>
              </a:buClr>
              <a:buSzPts val="1600"/>
              <a:buFont typeface="Quattrocento Sans"/>
              <a:buNone/>
              <a:defRPr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1"/>
          <p:cNvSpPr txBox="1"/>
          <p:nvPr>
            <p:ph idx="14" type="body"/>
          </p:nvPr>
        </p:nvSpPr>
        <p:spPr>
          <a:xfrm>
            <a:off x="6115050" y="4120781"/>
            <a:ext cx="5534826" cy="274781"/>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1000"/>
              </a:spcBef>
              <a:spcAft>
                <a:spcPts val="0"/>
              </a:spcAft>
              <a:buClr>
                <a:schemeClr val="dk1"/>
              </a:buClr>
              <a:buSzPts val="2000"/>
              <a:buFont typeface="Calibri"/>
              <a:buNone/>
              <a:defRPr b="1" sz="20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1"/>
          <p:cNvSpPr txBox="1"/>
          <p:nvPr>
            <p:ph idx="15" type="body"/>
          </p:nvPr>
        </p:nvSpPr>
        <p:spPr>
          <a:xfrm>
            <a:off x="6115050" y="3427014"/>
            <a:ext cx="5534826" cy="586225"/>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dk1"/>
              </a:buClr>
              <a:buSzPts val="1600"/>
              <a:buFont typeface="Quattrocento Sans"/>
              <a:buNone/>
              <a:defRPr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16" type="body"/>
          </p:nvPr>
        </p:nvSpPr>
        <p:spPr>
          <a:xfrm>
            <a:off x="6115050" y="2992583"/>
            <a:ext cx="5534826" cy="274781"/>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1000"/>
              </a:spcBef>
              <a:spcAft>
                <a:spcPts val="0"/>
              </a:spcAft>
              <a:buClr>
                <a:schemeClr val="dk1"/>
              </a:buClr>
              <a:buSzPts val="2000"/>
              <a:buFont typeface="Calibri"/>
              <a:buNone/>
              <a:defRPr b="1" sz="20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1"/>
          <p:cNvSpPr txBox="1"/>
          <p:nvPr>
            <p:ph idx="17" type="body"/>
          </p:nvPr>
        </p:nvSpPr>
        <p:spPr>
          <a:xfrm>
            <a:off x="6115050" y="2302788"/>
            <a:ext cx="5534826" cy="586225"/>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1000"/>
              </a:spcBef>
              <a:spcAft>
                <a:spcPts val="0"/>
              </a:spcAft>
              <a:buClr>
                <a:schemeClr val="dk1"/>
              </a:buClr>
              <a:buSzPts val="1600"/>
              <a:buFont typeface="Quattrocento Sans"/>
              <a:buNone/>
              <a:defRPr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1"/>
          <p:cNvSpPr txBox="1"/>
          <p:nvPr>
            <p:ph idx="18" type="body"/>
          </p:nvPr>
        </p:nvSpPr>
        <p:spPr>
          <a:xfrm>
            <a:off x="6115050" y="1868357"/>
            <a:ext cx="5534826" cy="274781"/>
          </a:xfrm>
          <a:prstGeom prst="rect">
            <a:avLst/>
          </a:prstGeom>
          <a:noFill/>
          <a:ln>
            <a:noFill/>
          </a:ln>
        </p:spPr>
        <p:txBody>
          <a:bodyPr anchorCtr="0" anchor="ctr" bIns="0" lIns="91425" spcFirstLastPara="1" rIns="91425" wrap="square" tIns="0">
            <a:noAutofit/>
          </a:bodyPr>
          <a:lstStyle>
            <a:lvl1pPr indent="-228600" lvl="0" marL="457200" algn="l">
              <a:lnSpc>
                <a:spcPct val="100000"/>
              </a:lnSpc>
              <a:spcBef>
                <a:spcPts val="1000"/>
              </a:spcBef>
              <a:spcAft>
                <a:spcPts val="0"/>
              </a:spcAft>
              <a:buClr>
                <a:schemeClr val="dk1"/>
              </a:buClr>
              <a:buSzPts val="2000"/>
              <a:buFont typeface="Calibri"/>
              <a:buNone/>
              <a:defRPr b="1" sz="20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5" name="Shape 175"/>
        <p:cNvGrpSpPr/>
        <p:nvPr/>
      </p:nvGrpSpPr>
      <p:grpSpPr>
        <a:xfrm>
          <a:off x="0" y="0"/>
          <a:ext cx="0" cy="0"/>
          <a:chOff x="0" y="0"/>
          <a:chExt cx="0" cy="0"/>
        </a:xfrm>
      </p:grpSpPr>
      <p:sp>
        <p:nvSpPr>
          <p:cNvPr id="176" name="Google Shape;17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8" name="Google Shape;178;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9" name="Google Shape;17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2" name="Shape 182"/>
        <p:cNvGrpSpPr/>
        <p:nvPr/>
      </p:nvGrpSpPr>
      <p:grpSpPr>
        <a:xfrm>
          <a:off x="0" y="0"/>
          <a:ext cx="0" cy="0"/>
          <a:chOff x="0" y="0"/>
          <a:chExt cx="0" cy="0"/>
        </a:xfrm>
      </p:grpSpPr>
      <p:sp>
        <p:nvSpPr>
          <p:cNvPr id="183" name="Google Shape;183;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1"/>
          <p:cNvSpPr/>
          <p:nvPr>
            <p:ph idx="2" type="pic"/>
          </p:nvPr>
        </p:nvSpPr>
        <p:spPr>
          <a:xfrm>
            <a:off x="5183188" y="987425"/>
            <a:ext cx="6172200" cy="4873625"/>
          </a:xfrm>
          <a:prstGeom prst="rect">
            <a:avLst/>
          </a:prstGeom>
          <a:noFill/>
          <a:ln>
            <a:noFill/>
          </a:ln>
        </p:spPr>
      </p:sp>
      <p:sp>
        <p:nvSpPr>
          <p:cNvPr id="185" name="Google Shape;185;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9" name="Shape 189"/>
        <p:cNvGrpSpPr/>
        <p:nvPr/>
      </p:nvGrpSpPr>
      <p:grpSpPr>
        <a:xfrm>
          <a:off x="0" y="0"/>
          <a:ext cx="0" cy="0"/>
          <a:chOff x="0" y="0"/>
          <a:chExt cx="0" cy="0"/>
        </a:xfrm>
      </p:grpSpPr>
      <p:sp>
        <p:nvSpPr>
          <p:cNvPr id="190" name="Google Shape;19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A3A5A7"/>
              </a:buClr>
              <a:buSzPts val="2400"/>
              <a:buNone/>
              <a:defRPr sz="2400">
                <a:solidFill>
                  <a:srgbClr val="A3A5A7"/>
                </a:solidFill>
              </a:defRPr>
            </a:lvl1pPr>
            <a:lvl2pPr indent="-228600" lvl="1" marL="914400" algn="l">
              <a:lnSpc>
                <a:spcPct val="90000"/>
              </a:lnSpc>
              <a:spcBef>
                <a:spcPts val="500"/>
              </a:spcBef>
              <a:spcAft>
                <a:spcPts val="0"/>
              </a:spcAft>
              <a:buClr>
                <a:srgbClr val="A3A5A7"/>
              </a:buClr>
              <a:buSzPts val="2000"/>
              <a:buNone/>
              <a:defRPr sz="2000">
                <a:solidFill>
                  <a:srgbClr val="A3A5A7"/>
                </a:solidFill>
              </a:defRPr>
            </a:lvl2pPr>
            <a:lvl3pPr indent="-228600" lvl="2" marL="1371600" algn="l">
              <a:lnSpc>
                <a:spcPct val="90000"/>
              </a:lnSpc>
              <a:spcBef>
                <a:spcPts val="500"/>
              </a:spcBef>
              <a:spcAft>
                <a:spcPts val="0"/>
              </a:spcAft>
              <a:buClr>
                <a:srgbClr val="A3A5A7"/>
              </a:buClr>
              <a:buSzPts val="1800"/>
              <a:buNone/>
              <a:defRPr sz="1800">
                <a:solidFill>
                  <a:srgbClr val="A3A5A7"/>
                </a:solidFill>
              </a:defRPr>
            </a:lvl3pPr>
            <a:lvl4pPr indent="-228600" lvl="3" marL="1828800" algn="l">
              <a:lnSpc>
                <a:spcPct val="90000"/>
              </a:lnSpc>
              <a:spcBef>
                <a:spcPts val="500"/>
              </a:spcBef>
              <a:spcAft>
                <a:spcPts val="0"/>
              </a:spcAft>
              <a:buClr>
                <a:srgbClr val="A3A5A7"/>
              </a:buClr>
              <a:buSzPts val="1600"/>
              <a:buNone/>
              <a:defRPr sz="1600">
                <a:solidFill>
                  <a:srgbClr val="A3A5A7"/>
                </a:solidFill>
              </a:defRPr>
            </a:lvl4pPr>
            <a:lvl5pPr indent="-228600" lvl="4" marL="2286000" algn="l">
              <a:lnSpc>
                <a:spcPct val="90000"/>
              </a:lnSpc>
              <a:spcBef>
                <a:spcPts val="500"/>
              </a:spcBef>
              <a:spcAft>
                <a:spcPts val="0"/>
              </a:spcAft>
              <a:buClr>
                <a:srgbClr val="A3A5A7"/>
              </a:buClr>
              <a:buSzPts val="1600"/>
              <a:buNone/>
              <a:defRPr sz="1600">
                <a:solidFill>
                  <a:srgbClr val="A3A5A7"/>
                </a:solidFill>
              </a:defRPr>
            </a:lvl5pPr>
            <a:lvl6pPr indent="-228600" lvl="5" marL="2743200" algn="l">
              <a:lnSpc>
                <a:spcPct val="90000"/>
              </a:lnSpc>
              <a:spcBef>
                <a:spcPts val="500"/>
              </a:spcBef>
              <a:spcAft>
                <a:spcPts val="0"/>
              </a:spcAft>
              <a:buClr>
                <a:srgbClr val="A3A5A7"/>
              </a:buClr>
              <a:buSzPts val="1600"/>
              <a:buNone/>
              <a:defRPr sz="1600">
                <a:solidFill>
                  <a:srgbClr val="A3A5A7"/>
                </a:solidFill>
              </a:defRPr>
            </a:lvl6pPr>
            <a:lvl7pPr indent="-228600" lvl="6" marL="3200400" algn="l">
              <a:lnSpc>
                <a:spcPct val="90000"/>
              </a:lnSpc>
              <a:spcBef>
                <a:spcPts val="500"/>
              </a:spcBef>
              <a:spcAft>
                <a:spcPts val="0"/>
              </a:spcAft>
              <a:buClr>
                <a:srgbClr val="A3A5A7"/>
              </a:buClr>
              <a:buSzPts val="1600"/>
              <a:buNone/>
              <a:defRPr sz="1600">
                <a:solidFill>
                  <a:srgbClr val="A3A5A7"/>
                </a:solidFill>
              </a:defRPr>
            </a:lvl7pPr>
            <a:lvl8pPr indent="-228600" lvl="7" marL="3657600" algn="l">
              <a:lnSpc>
                <a:spcPct val="90000"/>
              </a:lnSpc>
              <a:spcBef>
                <a:spcPts val="500"/>
              </a:spcBef>
              <a:spcAft>
                <a:spcPts val="0"/>
              </a:spcAft>
              <a:buClr>
                <a:srgbClr val="A3A5A7"/>
              </a:buClr>
              <a:buSzPts val="1600"/>
              <a:buNone/>
              <a:defRPr sz="1600">
                <a:solidFill>
                  <a:srgbClr val="A3A5A7"/>
                </a:solidFill>
              </a:defRPr>
            </a:lvl8pPr>
            <a:lvl9pPr indent="-228600" lvl="8" marL="4114800" algn="l">
              <a:lnSpc>
                <a:spcPct val="90000"/>
              </a:lnSpc>
              <a:spcBef>
                <a:spcPts val="500"/>
              </a:spcBef>
              <a:spcAft>
                <a:spcPts val="0"/>
              </a:spcAft>
              <a:buClr>
                <a:srgbClr val="A3A5A7"/>
              </a:buClr>
              <a:buSzPts val="1600"/>
              <a:buNone/>
              <a:defRPr sz="1600">
                <a:solidFill>
                  <a:srgbClr val="A3A5A7"/>
                </a:solidFill>
              </a:defRPr>
            </a:lvl9pPr>
          </a:lstStyle>
          <a:p/>
        </p:txBody>
      </p:sp>
      <p:sp>
        <p:nvSpPr>
          <p:cNvPr id="39" name="Google Shape;3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 level summary">
  <p:cSld name="High level summary">
    <p:spTree>
      <p:nvGrpSpPr>
        <p:cNvPr id="42" name="Shape 42"/>
        <p:cNvGrpSpPr/>
        <p:nvPr/>
      </p:nvGrpSpPr>
      <p:grpSpPr>
        <a:xfrm>
          <a:off x="0" y="0"/>
          <a:ext cx="0" cy="0"/>
          <a:chOff x="0" y="0"/>
          <a:chExt cx="0" cy="0"/>
        </a:xfrm>
      </p:grpSpPr>
      <p:sp>
        <p:nvSpPr>
          <p:cNvPr id="43" name="Google Shape;43;p22"/>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p:nvPr>
            <p:ph idx="2" type="pic"/>
          </p:nvPr>
        </p:nvSpPr>
        <p:spPr>
          <a:xfrm>
            <a:off x="845193" y="2419350"/>
            <a:ext cx="2631431" cy="2894576"/>
          </a:xfrm>
          <a:prstGeom prst="rect">
            <a:avLst/>
          </a:prstGeom>
          <a:noFill/>
          <a:ln>
            <a:noFill/>
          </a:ln>
        </p:spPr>
      </p:sp>
      <p:sp>
        <p:nvSpPr>
          <p:cNvPr id="45" name="Google Shape;45;p22"/>
          <p:cNvSpPr txBox="1"/>
          <p:nvPr>
            <p:ph idx="1" type="body"/>
          </p:nvPr>
        </p:nvSpPr>
        <p:spPr>
          <a:xfrm>
            <a:off x="845192" y="5475858"/>
            <a:ext cx="2631431" cy="286767"/>
          </a:xfrm>
          <a:prstGeom prst="rect">
            <a:avLst/>
          </a:prstGeom>
          <a:noFill/>
          <a:ln>
            <a:noFill/>
          </a:ln>
        </p:spPr>
        <p:txBody>
          <a:bodyPr anchorCtr="0" anchor="ctr" bIns="0" lIns="0" spcFirstLastPara="1" rIns="91425" wrap="square" tIns="0">
            <a:normAutofit/>
          </a:bodyPr>
          <a:lstStyle>
            <a:lvl1pPr indent="-228600" lvl="0" marL="457200" algn="l">
              <a:lnSpc>
                <a:spcPct val="90000"/>
              </a:lnSpc>
              <a:spcBef>
                <a:spcPts val="1000"/>
              </a:spcBef>
              <a:spcAft>
                <a:spcPts val="0"/>
              </a:spcAft>
              <a:buClr>
                <a:schemeClr val="dk1"/>
              </a:buClr>
              <a:buSzPts val="1800"/>
              <a:buFont typeface="Quattrocento Sans"/>
              <a:buNone/>
              <a:defRPr i="1" sz="18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3" type="body"/>
          </p:nvPr>
        </p:nvSpPr>
        <p:spPr>
          <a:xfrm>
            <a:off x="3800475" y="2419351"/>
            <a:ext cx="7545707" cy="323850"/>
          </a:xfrm>
          <a:prstGeom prst="rect">
            <a:avLst/>
          </a:prstGeom>
          <a:noFill/>
          <a:ln>
            <a:noFill/>
          </a:ln>
        </p:spPr>
        <p:txBody>
          <a:bodyPr anchorCtr="0" anchor="ctr" bIns="0" lIns="91425" spcFirstLastPara="1" rIns="91425" wrap="square" tIns="0">
            <a:normAutofit/>
          </a:bodyPr>
          <a:lstStyle>
            <a:lvl1pPr indent="-228600" lvl="0" marL="457200" algn="l">
              <a:lnSpc>
                <a:spcPct val="90000"/>
              </a:lnSpc>
              <a:spcBef>
                <a:spcPts val="1000"/>
              </a:spcBef>
              <a:spcAft>
                <a:spcPts val="0"/>
              </a:spcAft>
              <a:buClr>
                <a:schemeClr val="dk1"/>
              </a:buClr>
              <a:buSzPts val="2000"/>
              <a:buFont typeface="Calibri"/>
              <a:buNone/>
              <a:defRPr b="1"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2"/>
          <p:cNvSpPr txBox="1"/>
          <p:nvPr>
            <p:ph idx="4" type="body"/>
          </p:nvPr>
        </p:nvSpPr>
        <p:spPr>
          <a:xfrm>
            <a:off x="3800475" y="3086108"/>
            <a:ext cx="3419475" cy="301152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1000"/>
              </a:spcBef>
              <a:spcAft>
                <a:spcPts val="0"/>
              </a:spcAft>
              <a:buClr>
                <a:schemeClr val="dk1"/>
              </a:buClr>
              <a:buSzPts val="1600"/>
              <a:buFont typeface="Quattrocento Sans"/>
              <a:buNone/>
              <a:defRPr sz="16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ph idx="5" type="body"/>
          </p:nvPr>
        </p:nvSpPr>
        <p:spPr>
          <a:xfrm>
            <a:off x="9372600" y="1276350"/>
            <a:ext cx="1973582" cy="557458"/>
          </a:xfrm>
          <a:prstGeom prst="rect">
            <a:avLst/>
          </a:prstGeom>
          <a:noFill/>
          <a:ln>
            <a:noFill/>
          </a:ln>
        </p:spPr>
        <p:txBody>
          <a:bodyPr anchorCtr="0" anchor="ctr" bIns="0" lIns="91425" spcFirstLastPara="1" rIns="91425" wrap="square" tIns="0">
            <a:normAutofit/>
          </a:bodyPr>
          <a:lstStyle>
            <a:lvl1pPr indent="-228600" lvl="0" marL="457200" algn="l">
              <a:lnSpc>
                <a:spcPct val="90000"/>
              </a:lnSpc>
              <a:spcBef>
                <a:spcPts val="1000"/>
              </a:spcBef>
              <a:spcAft>
                <a:spcPts val="0"/>
              </a:spcAft>
              <a:buClr>
                <a:schemeClr val="dk1"/>
              </a:buClr>
              <a:buSzPts val="1800"/>
              <a:buFont typeface="Quattrocento Sans"/>
              <a:buNone/>
              <a:defRPr sz="18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2"/>
          <p:cNvSpPr txBox="1"/>
          <p:nvPr>
            <p:ph idx="6" type="body"/>
          </p:nvPr>
        </p:nvSpPr>
        <p:spPr>
          <a:xfrm>
            <a:off x="7926707" y="3086107"/>
            <a:ext cx="3419475" cy="301152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1000"/>
              </a:spcBef>
              <a:spcAft>
                <a:spcPts val="0"/>
              </a:spcAft>
              <a:buClr>
                <a:schemeClr val="dk1"/>
              </a:buClr>
              <a:buSzPts val="1600"/>
              <a:buFont typeface="Quattrocento Sans"/>
              <a:buNone/>
              <a:defRPr sz="16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2"/>
          <p:cNvSpPr txBox="1"/>
          <p:nvPr>
            <p:ph idx="7" type="body"/>
          </p:nvPr>
        </p:nvSpPr>
        <p:spPr>
          <a:xfrm>
            <a:off x="845192" y="5810860"/>
            <a:ext cx="2631431" cy="286767"/>
          </a:xfrm>
          <a:prstGeom prst="rect">
            <a:avLst/>
          </a:prstGeom>
          <a:noFill/>
          <a:ln>
            <a:noFill/>
          </a:ln>
        </p:spPr>
        <p:txBody>
          <a:bodyPr anchorCtr="0" anchor="ctr" bIns="0" lIns="0" spcFirstLastPara="1" rIns="91425" wrap="square" tIns="0">
            <a:normAutofit/>
          </a:bodyPr>
          <a:lstStyle>
            <a:lvl1pPr indent="-228600" lvl="0" marL="457200" algn="l">
              <a:lnSpc>
                <a:spcPct val="90000"/>
              </a:lnSpc>
              <a:spcBef>
                <a:spcPts val="1000"/>
              </a:spcBef>
              <a:spcAft>
                <a:spcPts val="0"/>
              </a:spcAft>
              <a:buClr>
                <a:schemeClr val="accent1"/>
              </a:buClr>
              <a:buSzPts val="1600"/>
              <a:buFont typeface="Quattrocento Sans"/>
              <a:buNone/>
              <a:defRPr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facts">
  <p:cSld name="Key facts">
    <p:spTree>
      <p:nvGrpSpPr>
        <p:cNvPr id="71" name="Shape 71"/>
        <p:cNvGrpSpPr/>
        <p:nvPr/>
      </p:nvGrpSpPr>
      <p:grpSpPr>
        <a:xfrm>
          <a:off x="0" y="0"/>
          <a:ext cx="0" cy="0"/>
          <a:chOff x="0" y="0"/>
          <a:chExt cx="0" cy="0"/>
        </a:xfrm>
      </p:grpSpPr>
      <p:sp>
        <p:nvSpPr>
          <p:cNvPr id="72" name="Google Shape;72;p24"/>
          <p:cNvSpPr txBox="1"/>
          <p:nvPr>
            <p:ph type="title"/>
          </p:nvPr>
        </p:nvSpPr>
        <p:spPr>
          <a:xfrm>
            <a:off x="546425" y="456020"/>
            <a:ext cx="8254675"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 type="body"/>
          </p:nvPr>
        </p:nvSpPr>
        <p:spPr>
          <a:xfrm>
            <a:off x="684372" y="47675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2" type="body"/>
          </p:nvPr>
        </p:nvSpPr>
        <p:spPr>
          <a:xfrm>
            <a:off x="684372" y="53694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3" type="body"/>
          </p:nvPr>
        </p:nvSpPr>
        <p:spPr>
          <a:xfrm>
            <a:off x="3449342" y="47675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4"/>
          <p:cNvSpPr txBox="1"/>
          <p:nvPr>
            <p:ph idx="4" type="body"/>
          </p:nvPr>
        </p:nvSpPr>
        <p:spPr>
          <a:xfrm>
            <a:off x="6214312" y="47675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5" type="body"/>
          </p:nvPr>
        </p:nvSpPr>
        <p:spPr>
          <a:xfrm>
            <a:off x="8979280" y="4767592"/>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dk1"/>
              </a:buClr>
              <a:buSzPts val="1800"/>
              <a:buFont typeface="Calibri"/>
              <a:buNone/>
              <a:defRPr b="1" sz="18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4"/>
          <p:cNvSpPr txBox="1"/>
          <p:nvPr>
            <p:ph idx="6" type="body"/>
          </p:nvPr>
        </p:nvSpPr>
        <p:spPr>
          <a:xfrm>
            <a:off x="684372" y="50482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4"/>
          <p:cNvSpPr txBox="1"/>
          <p:nvPr>
            <p:ph idx="7" type="body"/>
          </p:nvPr>
        </p:nvSpPr>
        <p:spPr>
          <a:xfrm>
            <a:off x="3449342" y="50482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4"/>
          <p:cNvSpPr txBox="1"/>
          <p:nvPr>
            <p:ph idx="8" type="body"/>
          </p:nvPr>
        </p:nvSpPr>
        <p:spPr>
          <a:xfrm>
            <a:off x="6214312" y="50482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9" type="body"/>
          </p:nvPr>
        </p:nvSpPr>
        <p:spPr>
          <a:xfrm>
            <a:off x="8979280" y="5048248"/>
            <a:ext cx="2528347" cy="261616"/>
          </a:xfrm>
          <a:prstGeom prst="rect">
            <a:avLst/>
          </a:prstGeom>
          <a:noFill/>
          <a:ln>
            <a:noFill/>
          </a:ln>
        </p:spPr>
        <p:txBody>
          <a:bodyPr anchorCtr="0" anchor="ctr" bIns="0" lIns="0" spcFirstLastPara="1" rIns="91425" wrap="square" tIns="0">
            <a:noAutofit/>
          </a:bodyPr>
          <a:lstStyle>
            <a:lvl1pPr indent="-228600" lvl="0" marL="457200" algn="ctr">
              <a:lnSpc>
                <a:spcPct val="90000"/>
              </a:lnSpc>
              <a:spcBef>
                <a:spcPts val="1000"/>
              </a:spcBef>
              <a:spcAft>
                <a:spcPts val="0"/>
              </a:spcAft>
              <a:buClr>
                <a:schemeClr val="accent1"/>
              </a:buClr>
              <a:buSzPts val="1600"/>
              <a:buFont typeface="Quattrocento Sans"/>
              <a:buNone/>
              <a:defRPr b="0" i="1" sz="1600">
                <a:solidFill>
                  <a:schemeClr val="accen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4"/>
          <p:cNvSpPr txBox="1"/>
          <p:nvPr>
            <p:ph idx="13" type="body"/>
          </p:nvPr>
        </p:nvSpPr>
        <p:spPr>
          <a:xfrm>
            <a:off x="3449342" y="53694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4"/>
          <p:cNvSpPr txBox="1"/>
          <p:nvPr>
            <p:ph idx="14" type="body"/>
          </p:nvPr>
        </p:nvSpPr>
        <p:spPr>
          <a:xfrm>
            <a:off x="6214312" y="53694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4"/>
          <p:cNvSpPr txBox="1"/>
          <p:nvPr>
            <p:ph idx="15" type="body"/>
          </p:nvPr>
        </p:nvSpPr>
        <p:spPr>
          <a:xfrm>
            <a:off x="8979280" y="5369447"/>
            <a:ext cx="2528347" cy="782589"/>
          </a:xfrm>
          <a:prstGeom prst="rect">
            <a:avLst/>
          </a:prstGeom>
          <a:noFill/>
          <a:ln>
            <a:noFill/>
          </a:ln>
        </p:spPr>
        <p:txBody>
          <a:bodyPr anchorCtr="0" anchor="t" bIns="0" lIns="0" spcFirstLastPara="1" rIns="91425" wrap="square" tIns="0">
            <a:noAutofit/>
          </a:bodyPr>
          <a:lstStyle>
            <a:lvl1pPr indent="-228600" lvl="0" marL="457200" algn="ctr">
              <a:lnSpc>
                <a:spcPct val="90000"/>
              </a:lnSpc>
              <a:spcBef>
                <a:spcPts val="1000"/>
              </a:spcBef>
              <a:spcAft>
                <a:spcPts val="0"/>
              </a:spcAft>
              <a:buClr>
                <a:schemeClr val="dk1"/>
              </a:buClr>
              <a:buSzPts val="1600"/>
              <a:buFont typeface="Quattrocento Sans"/>
              <a:buNone/>
              <a:defRPr b="0" sz="16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4"/>
          <p:cNvSpPr txBox="1"/>
          <p:nvPr>
            <p:ph idx="16" type="body"/>
          </p:nvPr>
        </p:nvSpPr>
        <p:spPr>
          <a:xfrm>
            <a:off x="546424" y="1953810"/>
            <a:ext cx="8254675"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enario">
  <p:cSld name="Scenario">
    <p:spTree>
      <p:nvGrpSpPr>
        <p:cNvPr id="86" name="Shape 86"/>
        <p:cNvGrpSpPr/>
        <p:nvPr/>
      </p:nvGrpSpPr>
      <p:grpSpPr>
        <a:xfrm>
          <a:off x="0" y="0"/>
          <a:ext cx="0" cy="0"/>
          <a:chOff x="0" y="0"/>
          <a:chExt cx="0" cy="0"/>
        </a:xfrm>
      </p:grpSpPr>
      <p:sp>
        <p:nvSpPr>
          <p:cNvPr id="87" name="Google Shape;87;p23"/>
          <p:cNvSpPr/>
          <p:nvPr>
            <p:ph idx="2" type="pic"/>
          </p:nvPr>
        </p:nvSpPr>
        <p:spPr>
          <a:xfrm>
            <a:off x="5954233" y="0"/>
            <a:ext cx="6237767" cy="6858000"/>
          </a:xfrm>
          <a:prstGeom prst="rect">
            <a:avLst/>
          </a:prstGeom>
          <a:noFill/>
          <a:ln>
            <a:noFill/>
          </a:ln>
        </p:spPr>
      </p:sp>
      <p:sp>
        <p:nvSpPr>
          <p:cNvPr id="88" name="Google Shape;88;p23"/>
          <p:cNvSpPr txBox="1"/>
          <p:nvPr>
            <p:ph idx="1" type="body"/>
          </p:nvPr>
        </p:nvSpPr>
        <p:spPr>
          <a:xfrm>
            <a:off x="546424" y="1953810"/>
            <a:ext cx="3606477" cy="576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Quattrocento Sans"/>
              <a:buNone/>
              <a:defRPr b="1" sz="2000">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3"/>
          <p:cNvSpPr/>
          <p:nvPr>
            <p:ph idx="3" type="pic"/>
          </p:nvPr>
        </p:nvSpPr>
        <p:spPr>
          <a:xfrm>
            <a:off x="852805" y="3658042"/>
            <a:ext cx="1933802" cy="966901"/>
          </a:xfrm>
          <a:prstGeom prst="rect">
            <a:avLst/>
          </a:prstGeom>
          <a:noFill/>
          <a:ln>
            <a:noFill/>
          </a:ln>
        </p:spPr>
      </p:sp>
      <p:sp>
        <p:nvSpPr>
          <p:cNvPr id="90" name="Google Shape;90;p23"/>
          <p:cNvSpPr/>
          <p:nvPr>
            <p:ph idx="4" type="pic"/>
          </p:nvPr>
        </p:nvSpPr>
        <p:spPr>
          <a:xfrm>
            <a:off x="2992699" y="3658042"/>
            <a:ext cx="1933802" cy="966901"/>
          </a:xfrm>
          <a:prstGeom prst="rect">
            <a:avLst/>
          </a:prstGeom>
          <a:noFill/>
          <a:ln>
            <a:noFill/>
          </a:ln>
        </p:spPr>
      </p:sp>
      <p:sp>
        <p:nvSpPr>
          <p:cNvPr id="91" name="Google Shape;91;p23"/>
          <p:cNvSpPr/>
          <p:nvPr>
            <p:ph idx="5" type="pic"/>
          </p:nvPr>
        </p:nvSpPr>
        <p:spPr>
          <a:xfrm>
            <a:off x="5132593" y="3658042"/>
            <a:ext cx="1933802" cy="966901"/>
          </a:xfrm>
          <a:prstGeom prst="rect">
            <a:avLst/>
          </a:prstGeom>
          <a:noFill/>
          <a:ln>
            <a:noFill/>
          </a:ln>
        </p:spPr>
      </p:sp>
      <p:sp>
        <p:nvSpPr>
          <p:cNvPr id="92" name="Google Shape;92;p23"/>
          <p:cNvSpPr/>
          <p:nvPr>
            <p:ph idx="6" type="pic"/>
          </p:nvPr>
        </p:nvSpPr>
        <p:spPr>
          <a:xfrm>
            <a:off x="7268994" y="3658042"/>
            <a:ext cx="1933802" cy="966901"/>
          </a:xfrm>
          <a:prstGeom prst="rect">
            <a:avLst/>
          </a:prstGeom>
          <a:noFill/>
          <a:ln>
            <a:noFill/>
          </a:ln>
        </p:spPr>
      </p:sp>
      <p:sp>
        <p:nvSpPr>
          <p:cNvPr id="93" name="Google Shape;93;p23"/>
          <p:cNvSpPr/>
          <p:nvPr>
            <p:ph idx="7" type="pic"/>
          </p:nvPr>
        </p:nvSpPr>
        <p:spPr>
          <a:xfrm>
            <a:off x="9412380" y="3658042"/>
            <a:ext cx="1933802" cy="966901"/>
          </a:xfrm>
          <a:prstGeom prst="rect">
            <a:avLst/>
          </a:prstGeom>
          <a:noFill/>
          <a:ln>
            <a:noFill/>
          </a:ln>
        </p:spPr>
      </p:sp>
      <p:sp>
        <p:nvSpPr>
          <p:cNvPr id="94" name="Google Shape;94;p23"/>
          <p:cNvSpPr txBox="1"/>
          <p:nvPr>
            <p:ph idx="8" type="body"/>
          </p:nvPr>
        </p:nvSpPr>
        <p:spPr>
          <a:xfrm>
            <a:off x="852806" y="4697353"/>
            <a:ext cx="1933801" cy="261616"/>
          </a:xfrm>
          <a:prstGeom prst="rect">
            <a:avLst/>
          </a:prstGeom>
          <a:noFill/>
          <a:ln>
            <a:noFill/>
          </a:ln>
        </p:spPr>
        <p:txBody>
          <a:bodyPr anchorCtr="0" anchor="ctr" bIns="0" lIns="0" spcFirstLastPara="1" rIns="91425" wrap="square" tIns="0">
            <a:noAutofit/>
          </a:bodyPr>
          <a:lstStyle>
            <a:lvl1pPr indent="-228600" lvl="0" marL="457200" algn="l">
              <a:lnSpc>
                <a:spcPct val="90000"/>
              </a:lnSpc>
              <a:spcBef>
                <a:spcPts val="1000"/>
              </a:spcBef>
              <a:spcAft>
                <a:spcPts val="0"/>
              </a:spcAft>
              <a:buClr>
                <a:schemeClr val="lt1"/>
              </a:buClr>
              <a:buSzPts val="1800"/>
              <a:buFont typeface="Calibri"/>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3"/>
          <p:cNvSpPr txBox="1"/>
          <p:nvPr>
            <p:ph idx="9" type="body"/>
          </p:nvPr>
        </p:nvSpPr>
        <p:spPr>
          <a:xfrm>
            <a:off x="852806" y="5005719"/>
            <a:ext cx="1933801" cy="782589"/>
          </a:xfrm>
          <a:prstGeom prst="rect">
            <a:avLst/>
          </a:prstGeom>
          <a:noFill/>
          <a:ln>
            <a:noFill/>
          </a:ln>
        </p:spPr>
        <p:txBody>
          <a:bodyPr anchorCtr="0" anchor="t" bIns="0" lIns="0" spcFirstLastPara="1" rIns="91425" wrap="square" tIns="0">
            <a:no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3"/>
          <p:cNvSpPr txBox="1"/>
          <p:nvPr>
            <p:ph idx="13" type="body"/>
          </p:nvPr>
        </p:nvSpPr>
        <p:spPr>
          <a:xfrm>
            <a:off x="2992700" y="4697353"/>
            <a:ext cx="1933801" cy="261616"/>
          </a:xfrm>
          <a:prstGeom prst="rect">
            <a:avLst/>
          </a:prstGeom>
          <a:noFill/>
          <a:ln>
            <a:noFill/>
          </a:ln>
        </p:spPr>
        <p:txBody>
          <a:bodyPr anchorCtr="0" anchor="ctr" bIns="0" lIns="0" spcFirstLastPara="1" rIns="91425" wrap="square" tIns="0">
            <a:noAutofit/>
          </a:bodyPr>
          <a:lstStyle>
            <a:lvl1pPr indent="-228600" lvl="0" marL="457200" algn="l">
              <a:lnSpc>
                <a:spcPct val="90000"/>
              </a:lnSpc>
              <a:spcBef>
                <a:spcPts val="1000"/>
              </a:spcBef>
              <a:spcAft>
                <a:spcPts val="0"/>
              </a:spcAft>
              <a:buClr>
                <a:schemeClr val="lt1"/>
              </a:buClr>
              <a:buSzPts val="1800"/>
              <a:buFont typeface="Calibri"/>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3"/>
          <p:cNvSpPr txBox="1"/>
          <p:nvPr>
            <p:ph idx="14" type="body"/>
          </p:nvPr>
        </p:nvSpPr>
        <p:spPr>
          <a:xfrm>
            <a:off x="2992700" y="5005719"/>
            <a:ext cx="1933801" cy="782589"/>
          </a:xfrm>
          <a:prstGeom prst="rect">
            <a:avLst/>
          </a:prstGeom>
          <a:noFill/>
          <a:ln>
            <a:noFill/>
          </a:ln>
        </p:spPr>
        <p:txBody>
          <a:bodyPr anchorCtr="0" anchor="t" bIns="0" lIns="0" spcFirstLastPara="1" rIns="91425" wrap="square" tIns="0">
            <a:no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3"/>
          <p:cNvSpPr txBox="1"/>
          <p:nvPr>
            <p:ph idx="15" type="body"/>
          </p:nvPr>
        </p:nvSpPr>
        <p:spPr>
          <a:xfrm>
            <a:off x="5132594" y="4697353"/>
            <a:ext cx="1933801" cy="261616"/>
          </a:xfrm>
          <a:prstGeom prst="rect">
            <a:avLst/>
          </a:prstGeom>
          <a:noFill/>
          <a:ln>
            <a:noFill/>
          </a:ln>
        </p:spPr>
        <p:txBody>
          <a:bodyPr anchorCtr="0" anchor="ctr" bIns="0" lIns="0" spcFirstLastPara="1" rIns="91425" wrap="square" tIns="0">
            <a:noAutofit/>
          </a:bodyPr>
          <a:lstStyle>
            <a:lvl1pPr indent="-228600" lvl="0" marL="457200" algn="l">
              <a:lnSpc>
                <a:spcPct val="90000"/>
              </a:lnSpc>
              <a:spcBef>
                <a:spcPts val="1000"/>
              </a:spcBef>
              <a:spcAft>
                <a:spcPts val="0"/>
              </a:spcAft>
              <a:buClr>
                <a:schemeClr val="lt1"/>
              </a:buClr>
              <a:buSzPts val="1800"/>
              <a:buFont typeface="Calibri"/>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3"/>
          <p:cNvSpPr txBox="1"/>
          <p:nvPr>
            <p:ph idx="16" type="body"/>
          </p:nvPr>
        </p:nvSpPr>
        <p:spPr>
          <a:xfrm>
            <a:off x="5132594" y="5005719"/>
            <a:ext cx="1933801" cy="782589"/>
          </a:xfrm>
          <a:prstGeom prst="rect">
            <a:avLst/>
          </a:prstGeom>
          <a:noFill/>
          <a:ln>
            <a:noFill/>
          </a:ln>
        </p:spPr>
        <p:txBody>
          <a:bodyPr anchorCtr="0" anchor="t" bIns="0" lIns="0" spcFirstLastPara="1" rIns="91425" wrap="square" tIns="0">
            <a:no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3"/>
          <p:cNvSpPr txBox="1"/>
          <p:nvPr>
            <p:ph idx="17" type="body"/>
          </p:nvPr>
        </p:nvSpPr>
        <p:spPr>
          <a:xfrm>
            <a:off x="7268995" y="4697353"/>
            <a:ext cx="1933801" cy="261616"/>
          </a:xfrm>
          <a:prstGeom prst="rect">
            <a:avLst/>
          </a:prstGeom>
          <a:noFill/>
          <a:ln>
            <a:noFill/>
          </a:ln>
        </p:spPr>
        <p:txBody>
          <a:bodyPr anchorCtr="0" anchor="ctr" bIns="0" lIns="0" spcFirstLastPara="1" rIns="91425" wrap="square" tIns="0">
            <a:noAutofit/>
          </a:bodyPr>
          <a:lstStyle>
            <a:lvl1pPr indent="-228600" lvl="0" marL="457200" algn="l">
              <a:lnSpc>
                <a:spcPct val="90000"/>
              </a:lnSpc>
              <a:spcBef>
                <a:spcPts val="1000"/>
              </a:spcBef>
              <a:spcAft>
                <a:spcPts val="0"/>
              </a:spcAft>
              <a:buClr>
                <a:schemeClr val="lt1"/>
              </a:buClr>
              <a:buSzPts val="1800"/>
              <a:buFont typeface="Calibri"/>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3"/>
          <p:cNvSpPr txBox="1"/>
          <p:nvPr>
            <p:ph idx="18" type="body"/>
          </p:nvPr>
        </p:nvSpPr>
        <p:spPr>
          <a:xfrm>
            <a:off x="7268995" y="5005719"/>
            <a:ext cx="1933801" cy="782589"/>
          </a:xfrm>
          <a:prstGeom prst="rect">
            <a:avLst/>
          </a:prstGeom>
          <a:noFill/>
          <a:ln>
            <a:noFill/>
          </a:ln>
        </p:spPr>
        <p:txBody>
          <a:bodyPr anchorCtr="0" anchor="t" bIns="0" lIns="0" spcFirstLastPara="1" rIns="91425" wrap="square" tIns="0">
            <a:no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3"/>
          <p:cNvSpPr txBox="1"/>
          <p:nvPr>
            <p:ph idx="19" type="body"/>
          </p:nvPr>
        </p:nvSpPr>
        <p:spPr>
          <a:xfrm>
            <a:off x="9412381" y="4697353"/>
            <a:ext cx="1933801" cy="261616"/>
          </a:xfrm>
          <a:prstGeom prst="rect">
            <a:avLst/>
          </a:prstGeom>
          <a:noFill/>
          <a:ln>
            <a:noFill/>
          </a:ln>
        </p:spPr>
        <p:txBody>
          <a:bodyPr anchorCtr="0" anchor="ctr" bIns="0" lIns="0" spcFirstLastPara="1" rIns="91425" wrap="square" tIns="0">
            <a:noAutofit/>
          </a:bodyPr>
          <a:lstStyle>
            <a:lvl1pPr indent="-228600" lvl="0" marL="457200" algn="l">
              <a:lnSpc>
                <a:spcPct val="90000"/>
              </a:lnSpc>
              <a:spcBef>
                <a:spcPts val="1000"/>
              </a:spcBef>
              <a:spcAft>
                <a:spcPts val="0"/>
              </a:spcAft>
              <a:buClr>
                <a:schemeClr val="lt1"/>
              </a:buClr>
              <a:buSzPts val="1800"/>
              <a:buFont typeface="Calibri"/>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3"/>
          <p:cNvSpPr txBox="1"/>
          <p:nvPr>
            <p:ph idx="20" type="body"/>
          </p:nvPr>
        </p:nvSpPr>
        <p:spPr>
          <a:xfrm>
            <a:off x="9412381" y="5005719"/>
            <a:ext cx="1933801" cy="782589"/>
          </a:xfrm>
          <a:prstGeom prst="rect">
            <a:avLst/>
          </a:prstGeom>
          <a:noFill/>
          <a:ln>
            <a:noFill/>
          </a:ln>
        </p:spPr>
        <p:txBody>
          <a:bodyPr anchorCtr="0" anchor="t" bIns="0" lIns="0" spcFirstLastPara="1" rIns="91425" wrap="square" tIns="0">
            <a:noAutofit/>
          </a:bodyPr>
          <a:lstStyle>
            <a:lvl1pPr indent="-228600" lvl="0" marL="457200" algn="l">
              <a:lnSpc>
                <a:spcPct val="90000"/>
              </a:lnSpc>
              <a:spcBef>
                <a:spcPts val="1000"/>
              </a:spcBef>
              <a:spcAft>
                <a:spcPts val="0"/>
              </a:spcAft>
              <a:buClr>
                <a:schemeClr val="lt1"/>
              </a:buClr>
              <a:buSzPts val="1600"/>
              <a:buFont typeface="Quattrocento Sans"/>
              <a:buNone/>
              <a:defRPr b="0"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3"/>
          <p:cNvSpPr txBox="1"/>
          <p:nvPr>
            <p:ph type="title"/>
          </p:nvPr>
        </p:nvSpPr>
        <p:spPr>
          <a:xfrm>
            <a:off x="546426" y="456020"/>
            <a:ext cx="5407808" cy="1377788"/>
          </a:xfrm>
          <a:prstGeom prst="rect">
            <a:avLst/>
          </a:prstGeom>
          <a:noFill/>
          <a:ln>
            <a:noFill/>
          </a:ln>
        </p:spPr>
        <p:txBody>
          <a:bodyPr anchorCtr="0" anchor="ctr" bIns="0" lIns="91425" spcFirstLastPara="1" rIns="91425" wrap="square" tIns="0">
            <a:noAutofit/>
          </a:bodyPr>
          <a:lstStyle>
            <a:lvl1pPr lvl="0" algn="l">
              <a:lnSpc>
                <a:spcPct val="90000"/>
              </a:lnSpc>
              <a:spcBef>
                <a:spcPts val="0"/>
              </a:spcBef>
              <a:spcAft>
                <a:spcPts val="0"/>
              </a:spcAft>
              <a:buClr>
                <a:schemeClr val="dk1"/>
              </a:buClr>
              <a:buSzPts val="5400"/>
              <a:buFont typeface="Calibri"/>
              <a:buNone/>
              <a:defRPr b="1"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3A5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3A5A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3A5A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mailto:sgunter@Nchousing.org" TargetMode="External"/><Relationship Id="rId6" Type="http://schemas.openxmlformats.org/officeDocument/2006/relationships/hyperlink" Target="mailto:apatterson@nchousing.org" TargetMode="External"/><Relationship Id="rId7" Type="http://schemas.openxmlformats.org/officeDocument/2006/relationships/hyperlink" Target="mailto:swatkinscruz@nchousing.org" TargetMode="External"/><Relationship Id="rId8" Type="http://schemas.openxmlformats.org/officeDocument/2006/relationships/hyperlink" Target="mailto:info@nchousing.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8ded3eaf43_0_52"/>
          <p:cNvSpPr txBox="1"/>
          <p:nvPr>
            <p:ph type="title"/>
          </p:nvPr>
        </p:nvSpPr>
        <p:spPr>
          <a:xfrm>
            <a:off x="387500" y="569300"/>
            <a:ext cx="7879800" cy="1920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Clr>
                <a:schemeClr val="lt1"/>
              </a:buClr>
              <a:buSzPts val="5400"/>
              <a:buFont typeface="Arial Black"/>
              <a:buNone/>
            </a:pPr>
            <a:r>
              <a:rPr lang="en-US" sz="4700">
                <a:solidFill>
                  <a:srgbClr val="000000"/>
                </a:solidFill>
                <a:latin typeface="Arial Black"/>
                <a:ea typeface="Arial Black"/>
                <a:cs typeface="Arial Black"/>
                <a:sym typeface="Arial Black"/>
              </a:rPr>
              <a:t>Industry Update</a:t>
            </a:r>
            <a:endParaRPr sz="4700">
              <a:solidFill>
                <a:srgbClr val="000000"/>
              </a:solidFill>
              <a:latin typeface="Arial Black"/>
              <a:ea typeface="Arial Black"/>
              <a:cs typeface="Arial Black"/>
              <a:sym typeface="Arial Black"/>
            </a:endParaRPr>
          </a:p>
          <a:p>
            <a:pPr indent="0" lvl="0" marL="0" rtl="0" algn="ctr">
              <a:lnSpc>
                <a:spcPct val="90000"/>
              </a:lnSpc>
              <a:spcBef>
                <a:spcPts val="0"/>
              </a:spcBef>
              <a:spcAft>
                <a:spcPts val="0"/>
              </a:spcAft>
              <a:buClr>
                <a:schemeClr val="lt1"/>
              </a:buClr>
              <a:buSzPts val="5400"/>
              <a:buFont typeface="Arial Black"/>
              <a:buNone/>
            </a:pPr>
            <a:r>
              <a:t/>
            </a:r>
            <a:endParaRPr b="0" i="1" sz="4700">
              <a:solidFill>
                <a:srgbClr val="000000"/>
              </a:solidFill>
              <a:latin typeface="Arial Black"/>
              <a:ea typeface="Arial Black"/>
              <a:cs typeface="Arial Black"/>
              <a:sym typeface="Arial Black"/>
            </a:endParaRPr>
          </a:p>
        </p:txBody>
      </p:sp>
      <p:sp>
        <p:nvSpPr>
          <p:cNvPr id="207" name="Google Shape;207;g28ded3eaf43_0_52"/>
          <p:cNvSpPr txBox="1"/>
          <p:nvPr/>
        </p:nvSpPr>
        <p:spPr>
          <a:xfrm>
            <a:off x="595100" y="4861500"/>
            <a:ext cx="7464600" cy="1140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2300"/>
              <a:t>Michael L. Walden</a:t>
            </a:r>
            <a:endParaRPr b="1" sz="2300"/>
          </a:p>
          <a:p>
            <a:pPr indent="0" lvl="0" marL="0" rtl="0" algn="ctr">
              <a:lnSpc>
                <a:spcPct val="90000"/>
              </a:lnSpc>
              <a:spcBef>
                <a:spcPts val="0"/>
              </a:spcBef>
              <a:spcAft>
                <a:spcPts val="0"/>
              </a:spcAft>
              <a:buNone/>
            </a:pPr>
            <a:r>
              <a:rPr lang="en-US" sz="2300"/>
              <a:t>President</a:t>
            </a:r>
            <a:endParaRPr sz="2300"/>
          </a:p>
          <a:p>
            <a:pPr indent="0" lvl="0" marL="0" rtl="0" algn="ctr">
              <a:lnSpc>
                <a:spcPct val="90000"/>
              </a:lnSpc>
              <a:spcBef>
                <a:spcPts val="0"/>
              </a:spcBef>
              <a:spcAft>
                <a:spcPts val="0"/>
              </a:spcAft>
              <a:buNone/>
            </a:pPr>
            <a:r>
              <a:rPr lang="en-US" sz="2300"/>
              <a:t>Walden Economic Consulting, LLC.</a:t>
            </a:r>
            <a:endParaRPr sz="2300"/>
          </a:p>
        </p:txBody>
      </p:sp>
      <p:pic>
        <p:nvPicPr>
          <p:cNvPr id="208" name="Google Shape;208;g28ded3eaf43_0_52"/>
          <p:cNvPicPr preferRelativeResize="0"/>
          <p:nvPr/>
        </p:nvPicPr>
        <p:blipFill>
          <a:blip r:embed="rId3">
            <a:alphaModFix/>
          </a:blip>
          <a:stretch>
            <a:fillRect/>
          </a:stretch>
        </p:blipFill>
        <p:spPr>
          <a:xfrm>
            <a:off x="3503250" y="1815175"/>
            <a:ext cx="2286000" cy="2857500"/>
          </a:xfrm>
          <a:prstGeom prst="rect">
            <a:avLst/>
          </a:prstGeom>
          <a:noFill/>
          <a:ln>
            <a:noFill/>
          </a:ln>
        </p:spPr>
      </p:pic>
      <p:grpSp>
        <p:nvGrpSpPr>
          <p:cNvPr id="209" name="Google Shape;209;g28ded3eaf43_0_52"/>
          <p:cNvGrpSpPr/>
          <p:nvPr/>
        </p:nvGrpSpPr>
        <p:grpSpPr>
          <a:xfrm>
            <a:off x="8517150" y="-17700"/>
            <a:ext cx="3675000" cy="6893400"/>
            <a:chOff x="8517150" y="-17700"/>
            <a:chExt cx="3675000" cy="6893400"/>
          </a:xfrm>
        </p:grpSpPr>
        <p:pic>
          <p:nvPicPr>
            <p:cNvPr id="210" name="Google Shape;210;g28ded3eaf43_0_52"/>
            <p:cNvPicPr preferRelativeResize="0"/>
            <p:nvPr/>
          </p:nvPicPr>
          <p:blipFill>
            <a:blip r:embed="rId4">
              <a:alphaModFix/>
            </a:blip>
            <a:stretch>
              <a:fillRect/>
            </a:stretch>
          </p:blipFill>
          <p:spPr>
            <a:xfrm>
              <a:off x="8517162" y="0"/>
              <a:ext cx="3674844" cy="2067100"/>
            </a:xfrm>
            <a:prstGeom prst="rect">
              <a:avLst/>
            </a:prstGeom>
            <a:noFill/>
            <a:ln>
              <a:noFill/>
            </a:ln>
          </p:spPr>
        </p:pic>
        <p:pic>
          <p:nvPicPr>
            <p:cNvPr id="211" name="Google Shape;211;g28ded3eaf43_0_52"/>
            <p:cNvPicPr preferRelativeResize="0"/>
            <p:nvPr/>
          </p:nvPicPr>
          <p:blipFill>
            <a:blip r:embed="rId4">
              <a:alphaModFix/>
            </a:blip>
            <a:stretch>
              <a:fillRect/>
            </a:stretch>
          </p:blipFill>
          <p:spPr>
            <a:xfrm>
              <a:off x="8517162" y="2067100"/>
              <a:ext cx="3674844" cy="2067100"/>
            </a:xfrm>
            <a:prstGeom prst="rect">
              <a:avLst/>
            </a:prstGeom>
            <a:noFill/>
            <a:ln>
              <a:noFill/>
            </a:ln>
          </p:spPr>
        </p:pic>
        <p:pic>
          <p:nvPicPr>
            <p:cNvPr id="212" name="Google Shape;212;g28ded3eaf43_0_52"/>
            <p:cNvPicPr preferRelativeResize="0"/>
            <p:nvPr/>
          </p:nvPicPr>
          <p:blipFill>
            <a:blip r:embed="rId4">
              <a:alphaModFix/>
            </a:blip>
            <a:stretch>
              <a:fillRect/>
            </a:stretch>
          </p:blipFill>
          <p:spPr>
            <a:xfrm>
              <a:off x="8517162" y="4134200"/>
              <a:ext cx="3674844" cy="2067100"/>
            </a:xfrm>
            <a:prstGeom prst="rect">
              <a:avLst/>
            </a:prstGeom>
            <a:noFill/>
            <a:ln>
              <a:noFill/>
            </a:ln>
          </p:spPr>
        </p:pic>
        <p:pic>
          <p:nvPicPr>
            <p:cNvPr id="213" name="Google Shape;213;g28ded3eaf43_0_52"/>
            <p:cNvPicPr preferRelativeResize="0"/>
            <p:nvPr/>
          </p:nvPicPr>
          <p:blipFill rotWithShape="1">
            <a:blip r:embed="rId4">
              <a:alphaModFix/>
            </a:blip>
            <a:srcRect b="60698" l="0" r="0" t="7532"/>
            <a:stretch/>
          </p:blipFill>
          <p:spPr>
            <a:xfrm>
              <a:off x="8517150" y="6201300"/>
              <a:ext cx="3674849" cy="656700"/>
            </a:xfrm>
            <a:prstGeom prst="rect">
              <a:avLst/>
            </a:prstGeom>
            <a:noFill/>
            <a:ln>
              <a:noFill/>
            </a:ln>
          </p:spPr>
        </p:pic>
        <p:sp>
          <p:nvSpPr>
            <p:cNvPr id="214" name="Google Shape;214;g28ded3eaf43_0_52"/>
            <p:cNvSpPr txBox="1"/>
            <p:nvPr/>
          </p:nvSpPr>
          <p:spPr>
            <a:xfrm>
              <a:off x="8517150" y="-17700"/>
              <a:ext cx="3675000" cy="6893400"/>
            </a:xfrm>
            <a:prstGeom prst="rect">
              <a:avLst/>
            </a:prstGeom>
            <a:solidFill>
              <a:srgbClr val="24245E">
                <a:alpha val="4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8ded3eaf43_0_42"/>
          <p:cNvSpPr txBox="1"/>
          <p:nvPr>
            <p:ph type="title"/>
          </p:nvPr>
        </p:nvSpPr>
        <p:spPr>
          <a:xfrm>
            <a:off x="387500" y="569300"/>
            <a:ext cx="7879800" cy="1920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Clr>
                <a:schemeClr val="lt1"/>
              </a:buClr>
              <a:buSzPts val="5400"/>
              <a:buFont typeface="Arial Black"/>
              <a:buNone/>
            </a:pPr>
            <a:r>
              <a:rPr lang="en-US" sz="4700">
                <a:solidFill>
                  <a:srgbClr val="000000"/>
                </a:solidFill>
                <a:latin typeface="Arial Black"/>
                <a:ea typeface="Arial Black"/>
                <a:cs typeface="Arial Black"/>
                <a:sym typeface="Arial Black"/>
              </a:rPr>
              <a:t>Industry Update</a:t>
            </a:r>
            <a:endParaRPr sz="4700">
              <a:solidFill>
                <a:srgbClr val="000000"/>
              </a:solidFill>
              <a:latin typeface="Arial Black"/>
              <a:ea typeface="Arial Black"/>
              <a:cs typeface="Arial Black"/>
              <a:sym typeface="Arial Black"/>
            </a:endParaRPr>
          </a:p>
          <a:p>
            <a:pPr indent="0" lvl="0" marL="0" rtl="0" algn="ctr">
              <a:lnSpc>
                <a:spcPct val="90000"/>
              </a:lnSpc>
              <a:spcBef>
                <a:spcPts val="0"/>
              </a:spcBef>
              <a:spcAft>
                <a:spcPts val="0"/>
              </a:spcAft>
              <a:buClr>
                <a:schemeClr val="lt1"/>
              </a:buClr>
              <a:buSzPts val="5400"/>
              <a:buFont typeface="Arial Black"/>
              <a:buNone/>
            </a:pPr>
            <a:r>
              <a:t/>
            </a:r>
            <a:endParaRPr b="0" i="1" sz="4700">
              <a:solidFill>
                <a:srgbClr val="000000"/>
              </a:solidFill>
              <a:latin typeface="Arial Black"/>
              <a:ea typeface="Arial Black"/>
              <a:cs typeface="Arial Black"/>
              <a:sym typeface="Arial Black"/>
            </a:endParaRPr>
          </a:p>
        </p:txBody>
      </p:sp>
      <p:sp>
        <p:nvSpPr>
          <p:cNvPr id="221" name="Google Shape;221;g28ded3eaf43_0_42"/>
          <p:cNvSpPr txBox="1"/>
          <p:nvPr/>
        </p:nvSpPr>
        <p:spPr>
          <a:xfrm>
            <a:off x="595100" y="4861500"/>
            <a:ext cx="7464600" cy="1140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2300"/>
              <a:t>Stockton Williams</a:t>
            </a:r>
            <a:endParaRPr b="1" sz="2300"/>
          </a:p>
          <a:p>
            <a:pPr indent="0" lvl="0" marL="0" rtl="0" algn="ctr">
              <a:lnSpc>
                <a:spcPct val="90000"/>
              </a:lnSpc>
              <a:spcBef>
                <a:spcPts val="0"/>
              </a:spcBef>
              <a:spcAft>
                <a:spcPts val="0"/>
              </a:spcAft>
              <a:buNone/>
            </a:pPr>
            <a:r>
              <a:rPr lang="en-US" sz="2300"/>
              <a:t>Executive Director</a:t>
            </a:r>
            <a:endParaRPr sz="2300"/>
          </a:p>
          <a:p>
            <a:pPr indent="0" lvl="0" marL="0" rtl="0" algn="ctr">
              <a:lnSpc>
                <a:spcPct val="90000"/>
              </a:lnSpc>
              <a:spcBef>
                <a:spcPts val="0"/>
              </a:spcBef>
              <a:spcAft>
                <a:spcPts val="0"/>
              </a:spcAft>
              <a:buNone/>
            </a:pPr>
            <a:r>
              <a:rPr lang="en-US" sz="2300"/>
              <a:t>National Council of State Housing Agencies</a:t>
            </a:r>
            <a:endParaRPr sz="2300"/>
          </a:p>
        </p:txBody>
      </p:sp>
      <p:pic>
        <p:nvPicPr>
          <p:cNvPr id="222" name="Google Shape;222;g28ded3eaf43_0_42"/>
          <p:cNvPicPr preferRelativeResize="0"/>
          <p:nvPr/>
        </p:nvPicPr>
        <p:blipFill>
          <a:blip r:embed="rId3">
            <a:alphaModFix/>
          </a:blip>
          <a:stretch>
            <a:fillRect/>
          </a:stretch>
        </p:blipFill>
        <p:spPr>
          <a:xfrm>
            <a:off x="2897313" y="1870850"/>
            <a:ext cx="2860174" cy="2860174"/>
          </a:xfrm>
          <a:prstGeom prst="rect">
            <a:avLst/>
          </a:prstGeom>
          <a:noFill/>
          <a:ln>
            <a:noFill/>
          </a:ln>
        </p:spPr>
      </p:pic>
      <p:grpSp>
        <p:nvGrpSpPr>
          <p:cNvPr id="223" name="Google Shape;223;g28ded3eaf43_0_42"/>
          <p:cNvGrpSpPr/>
          <p:nvPr/>
        </p:nvGrpSpPr>
        <p:grpSpPr>
          <a:xfrm>
            <a:off x="9028538" y="-17712"/>
            <a:ext cx="3163500" cy="6893400"/>
            <a:chOff x="9028538" y="-17712"/>
            <a:chExt cx="3163500" cy="6893400"/>
          </a:xfrm>
        </p:grpSpPr>
        <p:pic>
          <p:nvPicPr>
            <p:cNvPr id="224" name="Google Shape;224;g28ded3eaf43_0_42"/>
            <p:cNvPicPr preferRelativeResize="0"/>
            <p:nvPr/>
          </p:nvPicPr>
          <p:blipFill>
            <a:blip r:embed="rId4">
              <a:alphaModFix/>
            </a:blip>
            <a:stretch>
              <a:fillRect/>
            </a:stretch>
          </p:blipFill>
          <p:spPr>
            <a:xfrm>
              <a:off x="9028572" y="0"/>
              <a:ext cx="3163425" cy="2097500"/>
            </a:xfrm>
            <a:prstGeom prst="rect">
              <a:avLst/>
            </a:prstGeom>
            <a:noFill/>
            <a:ln>
              <a:noFill/>
            </a:ln>
          </p:spPr>
        </p:pic>
        <p:pic>
          <p:nvPicPr>
            <p:cNvPr id="225" name="Google Shape;225;g28ded3eaf43_0_42"/>
            <p:cNvPicPr preferRelativeResize="0"/>
            <p:nvPr/>
          </p:nvPicPr>
          <p:blipFill>
            <a:blip r:embed="rId4">
              <a:alphaModFix/>
            </a:blip>
            <a:stretch>
              <a:fillRect/>
            </a:stretch>
          </p:blipFill>
          <p:spPr>
            <a:xfrm>
              <a:off x="9028572" y="2097500"/>
              <a:ext cx="3163425" cy="2097500"/>
            </a:xfrm>
            <a:prstGeom prst="rect">
              <a:avLst/>
            </a:prstGeom>
            <a:noFill/>
            <a:ln>
              <a:noFill/>
            </a:ln>
          </p:spPr>
        </p:pic>
        <p:pic>
          <p:nvPicPr>
            <p:cNvPr id="226" name="Google Shape;226;g28ded3eaf43_0_42"/>
            <p:cNvPicPr preferRelativeResize="0"/>
            <p:nvPr/>
          </p:nvPicPr>
          <p:blipFill>
            <a:blip r:embed="rId4">
              <a:alphaModFix/>
            </a:blip>
            <a:stretch>
              <a:fillRect/>
            </a:stretch>
          </p:blipFill>
          <p:spPr>
            <a:xfrm>
              <a:off x="9028572" y="4195000"/>
              <a:ext cx="3163425" cy="2097500"/>
            </a:xfrm>
            <a:prstGeom prst="rect">
              <a:avLst/>
            </a:prstGeom>
            <a:noFill/>
            <a:ln>
              <a:noFill/>
            </a:ln>
          </p:spPr>
        </p:pic>
        <p:pic>
          <p:nvPicPr>
            <p:cNvPr id="227" name="Google Shape;227;g28ded3eaf43_0_42"/>
            <p:cNvPicPr preferRelativeResize="0"/>
            <p:nvPr/>
          </p:nvPicPr>
          <p:blipFill rotWithShape="1">
            <a:blip r:embed="rId4">
              <a:alphaModFix/>
            </a:blip>
            <a:srcRect b="47377" l="0" r="0" t="17322"/>
            <a:stretch/>
          </p:blipFill>
          <p:spPr>
            <a:xfrm>
              <a:off x="9028575" y="6241075"/>
              <a:ext cx="3163425" cy="565525"/>
            </a:xfrm>
            <a:prstGeom prst="rect">
              <a:avLst/>
            </a:prstGeom>
            <a:noFill/>
            <a:ln>
              <a:noFill/>
            </a:ln>
          </p:spPr>
        </p:pic>
        <p:sp>
          <p:nvSpPr>
            <p:cNvPr id="228" name="Google Shape;228;g28ded3eaf43_0_42"/>
            <p:cNvSpPr txBox="1"/>
            <p:nvPr/>
          </p:nvSpPr>
          <p:spPr>
            <a:xfrm>
              <a:off x="9028538" y="-17712"/>
              <a:ext cx="3163500" cy="6893400"/>
            </a:xfrm>
            <a:prstGeom prst="rect">
              <a:avLst/>
            </a:prstGeom>
            <a:solidFill>
              <a:srgbClr val="24245E">
                <a:alpha val="4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title"/>
          </p:nvPr>
        </p:nvSpPr>
        <p:spPr>
          <a:xfrm>
            <a:off x="624000" y="319825"/>
            <a:ext cx="7879800" cy="1920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Clr>
                <a:schemeClr val="lt1"/>
              </a:buClr>
              <a:buSzPts val="5400"/>
              <a:buFont typeface="Arial Black"/>
              <a:buNone/>
            </a:pPr>
            <a:r>
              <a:rPr lang="en-US" sz="4700">
                <a:solidFill>
                  <a:srgbClr val="000000"/>
                </a:solidFill>
                <a:latin typeface="Arial Black"/>
                <a:ea typeface="Arial Black"/>
                <a:cs typeface="Arial Black"/>
                <a:sym typeface="Arial Black"/>
              </a:rPr>
              <a:t>Industry</a:t>
            </a:r>
            <a:r>
              <a:rPr lang="en-US" sz="4700">
                <a:solidFill>
                  <a:srgbClr val="000000"/>
                </a:solidFill>
                <a:latin typeface="Arial Black"/>
                <a:ea typeface="Arial Black"/>
                <a:cs typeface="Arial Black"/>
                <a:sym typeface="Arial Black"/>
              </a:rPr>
              <a:t> Update</a:t>
            </a:r>
            <a:endParaRPr b="0" i="1" sz="4700">
              <a:solidFill>
                <a:srgbClr val="000000"/>
              </a:solidFill>
              <a:latin typeface="Arial Black"/>
              <a:ea typeface="Arial Black"/>
              <a:cs typeface="Arial Black"/>
              <a:sym typeface="Arial Black"/>
            </a:endParaRPr>
          </a:p>
        </p:txBody>
      </p:sp>
      <p:pic>
        <p:nvPicPr>
          <p:cNvPr id="235" name="Google Shape;235;p1"/>
          <p:cNvPicPr preferRelativeResize="0"/>
          <p:nvPr/>
        </p:nvPicPr>
        <p:blipFill rotWithShape="1">
          <a:blip r:embed="rId3">
            <a:alphaModFix/>
          </a:blip>
          <a:srcRect b="2646" l="0" r="0" t="4812"/>
          <a:stretch/>
        </p:blipFill>
        <p:spPr>
          <a:xfrm>
            <a:off x="8774225" y="0"/>
            <a:ext cx="3466775" cy="6857999"/>
          </a:xfrm>
          <a:prstGeom prst="rect">
            <a:avLst/>
          </a:prstGeom>
          <a:noFill/>
          <a:ln>
            <a:noFill/>
          </a:ln>
        </p:spPr>
      </p:pic>
      <p:sp>
        <p:nvSpPr>
          <p:cNvPr id="236" name="Google Shape;236;p1"/>
          <p:cNvSpPr txBox="1"/>
          <p:nvPr/>
        </p:nvSpPr>
        <p:spPr>
          <a:xfrm>
            <a:off x="624000" y="5077900"/>
            <a:ext cx="7464600" cy="1149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2300"/>
              <a:t>Stephanie Watkins-Cruz </a:t>
            </a:r>
            <a:endParaRPr b="1" sz="2300"/>
          </a:p>
          <a:p>
            <a:pPr indent="0" lvl="0" marL="0" rtl="0" algn="ctr">
              <a:lnSpc>
                <a:spcPct val="100000"/>
              </a:lnSpc>
              <a:spcBef>
                <a:spcPts val="0"/>
              </a:spcBef>
              <a:spcAft>
                <a:spcPts val="0"/>
              </a:spcAft>
              <a:buNone/>
            </a:pPr>
            <a:r>
              <a:rPr i="1" lang="en-US" sz="2100"/>
              <a:t>Director of Housing Policy </a:t>
            </a:r>
            <a:endParaRPr i="1" sz="2100"/>
          </a:p>
          <a:p>
            <a:pPr indent="0" lvl="0" marL="0" rtl="0" algn="ctr">
              <a:lnSpc>
                <a:spcPct val="100000"/>
              </a:lnSpc>
              <a:spcBef>
                <a:spcPts val="0"/>
              </a:spcBef>
              <a:spcAft>
                <a:spcPts val="0"/>
              </a:spcAft>
              <a:buNone/>
            </a:pPr>
            <a:r>
              <a:rPr lang="en-US" sz="2100"/>
              <a:t>NC Housing Coalition</a:t>
            </a:r>
            <a:endParaRPr sz="3800">
              <a:latin typeface="Arial Black"/>
              <a:ea typeface="Arial Black"/>
              <a:cs typeface="Arial Black"/>
              <a:sym typeface="Arial Black"/>
            </a:endParaRPr>
          </a:p>
        </p:txBody>
      </p:sp>
      <p:pic>
        <p:nvPicPr>
          <p:cNvPr id="237" name="Google Shape;237;p1"/>
          <p:cNvPicPr preferRelativeResize="0"/>
          <p:nvPr/>
        </p:nvPicPr>
        <p:blipFill>
          <a:blip r:embed="rId4">
            <a:alphaModFix/>
          </a:blip>
          <a:stretch>
            <a:fillRect/>
          </a:stretch>
        </p:blipFill>
        <p:spPr>
          <a:xfrm>
            <a:off x="2962350" y="2045875"/>
            <a:ext cx="2898324" cy="276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3b8991385f_0_1"/>
          <p:cNvSpPr txBox="1"/>
          <p:nvPr>
            <p:ph type="title"/>
          </p:nvPr>
        </p:nvSpPr>
        <p:spPr>
          <a:xfrm>
            <a:off x="0" y="11070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solidFill>
                  <a:srgbClr val="24245E"/>
                </a:solidFill>
              </a:rPr>
              <a:t>2023-24 NC Housing Legislation </a:t>
            </a:r>
            <a:endParaRPr>
              <a:solidFill>
                <a:srgbClr val="24245E"/>
              </a:solidFill>
            </a:endParaRPr>
          </a:p>
        </p:txBody>
      </p:sp>
      <p:sp>
        <p:nvSpPr>
          <p:cNvPr id="244" name="Google Shape;244;g23b8991385f_0_1"/>
          <p:cNvSpPr txBox="1"/>
          <p:nvPr>
            <p:ph idx="4294967295" type="body"/>
          </p:nvPr>
        </p:nvSpPr>
        <p:spPr>
          <a:xfrm>
            <a:off x="231200" y="1300175"/>
            <a:ext cx="6911400" cy="51852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90000"/>
              </a:lnSpc>
              <a:spcBef>
                <a:spcPts val="1000"/>
              </a:spcBef>
              <a:spcAft>
                <a:spcPts val="0"/>
              </a:spcAft>
              <a:buNone/>
            </a:pPr>
            <a:r>
              <a:t/>
            </a:r>
            <a:endParaRPr b="1" sz="424">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861  Tropical Storm Fred/Disaster Recovery</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842 - Workforce Development &amp; Housing Act</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789 - Eviction Record Expunction Act </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791 - Eviction Post Judgement Relief Agreements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645 - Inclusionary Zoning/ Workforce Housing Funds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637 - Expand Property Tax Homestead Circuit Breaker</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620/S 447 - Up Minimum Wages/No Subminium or Exemptions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595 - Rental Inspections </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H594 - Disabled Veteran Homestead Exclusion Prequalification</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S 667 - Regulation of Short Term Rentals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S 709 - Returning Citizens Ready to Work </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584/S 633 - Mobile Home Park Act</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S 568 - Create Department of Housing and Community Development</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551/ S553 - Landlord-Tenant and HOA Changes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537 Workforce Housing Act</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S 422 - Homes for Heroes</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S 424 - Restore the American Dream</a:t>
            </a:r>
            <a:endParaRPr>
              <a:solidFill>
                <a:srgbClr val="24245E"/>
              </a:solidFill>
              <a:latin typeface="Arial"/>
              <a:ea typeface="Arial"/>
              <a:cs typeface="Arial"/>
              <a:sym typeface="Arial"/>
            </a:endParaRPr>
          </a:p>
          <a:p>
            <a:pPr indent="-335280" lvl="0" marL="457200" rtl="0" algn="l">
              <a:lnSpc>
                <a:spcPct val="90000"/>
              </a:lnSpc>
              <a:spcBef>
                <a:spcPts val="0"/>
              </a:spcBef>
              <a:spcAft>
                <a:spcPts val="0"/>
              </a:spcAft>
              <a:buClr>
                <a:srgbClr val="24245E"/>
              </a:buClr>
              <a:buSzPct val="85714"/>
              <a:buChar char="●"/>
            </a:pPr>
            <a:r>
              <a:rPr lang="en-US">
                <a:solidFill>
                  <a:srgbClr val="24245E"/>
                </a:solidFill>
                <a:latin typeface="Arial"/>
                <a:ea typeface="Arial"/>
                <a:cs typeface="Arial"/>
                <a:sym typeface="Arial"/>
              </a:rPr>
              <a:t>H 409 / S 374 - Regulation of Accessory Dwelling Units</a:t>
            </a:r>
            <a:endParaRPr>
              <a:solidFill>
                <a:srgbClr val="24245E"/>
              </a:solidFill>
              <a:latin typeface="Arial"/>
              <a:ea typeface="Arial"/>
              <a:cs typeface="Arial"/>
              <a:sym typeface="Arial"/>
            </a:endParaRPr>
          </a:p>
        </p:txBody>
      </p:sp>
      <p:pic>
        <p:nvPicPr>
          <p:cNvPr id="245" name="Google Shape;245;g23b8991385f_0_1"/>
          <p:cNvPicPr preferRelativeResize="0"/>
          <p:nvPr/>
        </p:nvPicPr>
        <p:blipFill rotWithShape="1">
          <a:blip r:embed="rId3">
            <a:alphaModFix/>
          </a:blip>
          <a:srcRect b="0" l="0" r="0" t="0"/>
          <a:stretch/>
        </p:blipFill>
        <p:spPr>
          <a:xfrm>
            <a:off x="9443325" y="110700"/>
            <a:ext cx="2748675" cy="954800"/>
          </a:xfrm>
          <a:prstGeom prst="rect">
            <a:avLst/>
          </a:prstGeom>
          <a:noFill/>
          <a:ln>
            <a:noFill/>
          </a:ln>
        </p:spPr>
      </p:pic>
      <p:sp>
        <p:nvSpPr>
          <p:cNvPr id="246" name="Google Shape;246;g23b8991385f_0_1"/>
          <p:cNvSpPr txBox="1"/>
          <p:nvPr/>
        </p:nvSpPr>
        <p:spPr>
          <a:xfrm>
            <a:off x="7274550" y="1507475"/>
            <a:ext cx="4607100" cy="4981800"/>
          </a:xfrm>
          <a:prstGeom prst="rect">
            <a:avLst/>
          </a:prstGeom>
          <a:noFill/>
          <a:ln cap="flat" cmpd="sng" w="9525">
            <a:solidFill>
              <a:srgbClr val="24245E"/>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sz="2800" u="sng">
                <a:solidFill>
                  <a:srgbClr val="24245E"/>
                </a:solidFill>
                <a:latin typeface="Calibri"/>
                <a:ea typeface="Calibri"/>
                <a:cs typeface="Calibri"/>
                <a:sym typeface="Calibri"/>
              </a:rPr>
              <a:t>Over 62 bills</a:t>
            </a:r>
            <a:r>
              <a:rPr b="1" lang="en-US" sz="2800">
                <a:solidFill>
                  <a:srgbClr val="24245E"/>
                </a:solidFill>
                <a:latin typeface="Calibri"/>
                <a:ea typeface="Calibri"/>
                <a:cs typeface="Calibri"/>
                <a:sym typeface="Calibri"/>
              </a:rPr>
              <a:t> </a:t>
            </a:r>
            <a:r>
              <a:rPr lang="en-US" sz="2800">
                <a:solidFill>
                  <a:srgbClr val="24245E"/>
                </a:solidFill>
                <a:latin typeface="Calibri"/>
                <a:ea typeface="Calibri"/>
                <a:cs typeface="Calibri"/>
                <a:sym typeface="Calibri"/>
              </a:rPr>
              <a:t>were filed related to housing, land use, residential and/or community development. </a:t>
            </a:r>
            <a:endParaRPr sz="2800">
              <a:solidFill>
                <a:srgbClr val="24245E"/>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100" u="sng">
              <a:solidFill>
                <a:srgbClr val="24245E"/>
              </a:solidFill>
              <a:latin typeface="Calibri"/>
              <a:ea typeface="Calibri"/>
              <a:cs typeface="Calibri"/>
              <a:sym typeface="Calibri"/>
            </a:endParaRPr>
          </a:p>
          <a:p>
            <a:pPr indent="0" lvl="0" marL="0" rtl="0" algn="l">
              <a:lnSpc>
                <a:spcPct val="90000"/>
              </a:lnSpc>
              <a:spcBef>
                <a:spcPts val="1000"/>
              </a:spcBef>
              <a:spcAft>
                <a:spcPts val="0"/>
              </a:spcAft>
              <a:buNone/>
            </a:pPr>
            <a:r>
              <a:rPr b="1" lang="en-US" sz="2800" u="sng">
                <a:solidFill>
                  <a:srgbClr val="24245E"/>
                </a:solidFill>
                <a:latin typeface="Calibri"/>
                <a:ea typeface="Calibri"/>
                <a:cs typeface="Calibri"/>
                <a:sym typeface="Calibri"/>
              </a:rPr>
              <a:t>Less than a dozen </a:t>
            </a:r>
            <a:r>
              <a:rPr lang="en-US" sz="2800">
                <a:solidFill>
                  <a:srgbClr val="24245E"/>
                </a:solidFill>
                <a:latin typeface="Calibri"/>
                <a:ea typeface="Calibri"/>
                <a:cs typeface="Calibri"/>
                <a:sym typeface="Calibri"/>
              </a:rPr>
              <a:t>made it past the crossover deadline.</a:t>
            </a:r>
            <a:endParaRPr sz="2800">
              <a:solidFill>
                <a:srgbClr val="24245E"/>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1300" u="sng">
              <a:solidFill>
                <a:srgbClr val="24245E"/>
              </a:solidFill>
              <a:latin typeface="Calibri"/>
              <a:ea typeface="Calibri"/>
              <a:cs typeface="Calibri"/>
              <a:sym typeface="Calibri"/>
            </a:endParaRPr>
          </a:p>
          <a:p>
            <a:pPr indent="0" lvl="0" marL="0" rtl="0" algn="l">
              <a:lnSpc>
                <a:spcPct val="90000"/>
              </a:lnSpc>
              <a:spcBef>
                <a:spcPts val="1000"/>
              </a:spcBef>
              <a:spcAft>
                <a:spcPts val="0"/>
              </a:spcAft>
              <a:buNone/>
            </a:pPr>
            <a:r>
              <a:rPr b="1" lang="en-US" sz="2800" u="sng">
                <a:solidFill>
                  <a:srgbClr val="24245E"/>
                </a:solidFill>
                <a:latin typeface="Calibri"/>
                <a:ea typeface="Calibri"/>
                <a:cs typeface="Calibri"/>
                <a:sym typeface="Calibri"/>
              </a:rPr>
              <a:t>Only 4</a:t>
            </a:r>
            <a:r>
              <a:rPr lang="en-US" sz="2800" u="sng">
                <a:solidFill>
                  <a:srgbClr val="24245E"/>
                </a:solidFill>
                <a:latin typeface="Calibri"/>
                <a:ea typeface="Calibri"/>
                <a:cs typeface="Calibri"/>
                <a:sym typeface="Calibri"/>
              </a:rPr>
              <a:t> </a:t>
            </a:r>
            <a:r>
              <a:rPr lang="en-US" sz="2800">
                <a:solidFill>
                  <a:srgbClr val="24245E"/>
                </a:solidFill>
                <a:latin typeface="Calibri"/>
                <a:ea typeface="Calibri"/>
                <a:cs typeface="Calibri"/>
                <a:sym typeface="Calibri"/>
              </a:rPr>
              <a:t>have passed and become law. Including those that passed without the governor’s signature.</a:t>
            </a:r>
            <a:endParaRPr b="1" sz="2800">
              <a:solidFill>
                <a:srgbClr val="24245E"/>
              </a:solidFill>
              <a:latin typeface="Calibri"/>
              <a:ea typeface="Calibri"/>
              <a:cs typeface="Calibri"/>
              <a:sym typeface="Calibri"/>
            </a:endParaRPr>
          </a:p>
          <a:p>
            <a:pPr indent="0" lvl="0" marL="0" rtl="0" algn="l">
              <a:lnSpc>
                <a:spcPct val="9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3b1709aa1b_0_89"/>
          <p:cNvSpPr txBox="1"/>
          <p:nvPr>
            <p:ph type="title"/>
          </p:nvPr>
        </p:nvSpPr>
        <p:spPr>
          <a:xfrm>
            <a:off x="657275" y="105363"/>
            <a:ext cx="9831600" cy="843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SzPts val="5400"/>
              <a:buNone/>
            </a:pPr>
            <a:r>
              <a:rPr lang="en-US" sz="4400">
                <a:solidFill>
                  <a:srgbClr val="24245E"/>
                </a:solidFill>
              </a:rPr>
              <a:t>NC State Budget FY 23-25 </a:t>
            </a:r>
            <a:endParaRPr sz="4400">
              <a:solidFill>
                <a:srgbClr val="24245E"/>
              </a:solidFill>
            </a:endParaRPr>
          </a:p>
        </p:txBody>
      </p:sp>
      <p:pic>
        <p:nvPicPr>
          <p:cNvPr id="253" name="Google Shape;253;g23b1709aa1b_0_89"/>
          <p:cNvPicPr preferRelativeResize="0"/>
          <p:nvPr/>
        </p:nvPicPr>
        <p:blipFill rotWithShape="1">
          <a:blip r:embed="rId3">
            <a:alphaModFix/>
          </a:blip>
          <a:srcRect b="0" l="0" r="0" t="0"/>
          <a:stretch/>
        </p:blipFill>
        <p:spPr>
          <a:xfrm>
            <a:off x="10148125" y="28075"/>
            <a:ext cx="2043875" cy="709975"/>
          </a:xfrm>
          <a:prstGeom prst="rect">
            <a:avLst/>
          </a:prstGeom>
          <a:noFill/>
          <a:ln>
            <a:noFill/>
          </a:ln>
        </p:spPr>
      </p:pic>
      <p:graphicFrame>
        <p:nvGraphicFramePr>
          <p:cNvPr id="254" name="Google Shape;254;g23b1709aa1b_0_89"/>
          <p:cNvGraphicFramePr/>
          <p:nvPr/>
        </p:nvGraphicFramePr>
        <p:xfrm>
          <a:off x="162838" y="1139050"/>
          <a:ext cx="3000000" cy="3000000"/>
        </p:xfrm>
        <a:graphic>
          <a:graphicData uri="http://schemas.openxmlformats.org/drawingml/2006/table">
            <a:tbl>
              <a:tblPr>
                <a:noFill/>
                <a:tableStyleId>{B0CE460D-15DB-4690-8B46-6575EE76A416}</a:tableStyleId>
              </a:tblPr>
              <a:tblGrid>
                <a:gridCol w="5078075"/>
                <a:gridCol w="3400075"/>
                <a:gridCol w="3256100"/>
              </a:tblGrid>
              <a:tr h="354350">
                <a:tc>
                  <a:txBody>
                    <a:bodyPr/>
                    <a:lstStyle/>
                    <a:p>
                      <a:pPr indent="0" lvl="0" marL="0" marR="0" rtl="0" algn="l">
                        <a:lnSpc>
                          <a:spcPct val="100000"/>
                        </a:lnSpc>
                        <a:spcBef>
                          <a:spcPts val="0"/>
                        </a:spcBef>
                        <a:spcAft>
                          <a:spcPts val="0"/>
                        </a:spcAft>
                        <a:buClr>
                          <a:srgbClr val="000000"/>
                        </a:buClr>
                        <a:buSzPts val="1800"/>
                        <a:buFont typeface="Arial"/>
                        <a:buNone/>
                      </a:pPr>
                      <a:r>
                        <a:rPr b="1" lang="en-US" sz="2000" u="none" cap="none" strike="noStrike">
                          <a:solidFill>
                            <a:srgbClr val="24245E"/>
                          </a:solidFill>
                        </a:rPr>
                        <a:t>Key Housing Appropriations</a:t>
                      </a:r>
                      <a:endParaRPr b="1" sz="2000" u="none" cap="none" strike="noStrike">
                        <a:solidFill>
                          <a:srgbClr val="24245E"/>
                        </a:solidFill>
                      </a:endParaRPr>
                    </a:p>
                  </a:txBody>
                  <a:tcPr marT="91425" marB="91425" marR="91425" marL="91425">
                    <a:lnL cap="flat" cmpd="sng" w="9525">
                      <a:solidFill>
                        <a:srgbClr val="24245E"/>
                      </a:solidFill>
                      <a:prstDash val="solid"/>
                      <a:round/>
                      <a:headEnd len="sm" w="sm" type="none"/>
                      <a:tailEnd len="sm" w="sm" type="none"/>
                    </a:lnL>
                    <a:lnR cap="flat" cmpd="sng" w="9525">
                      <a:solidFill>
                        <a:srgbClr val="24245E"/>
                      </a:solidFill>
                      <a:prstDash val="solid"/>
                      <a:round/>
                      <a:headEnd len="sm" w="sm" type="none"/>
                      <a:tailEnd len="sm" w="sm" type="none"/>
                    </a:lnR>
                    <a:lnT cap="flat" cmpd="sng" w="9525">
                      <a:solidFill>
                        <a:srgbClr val="24245E"/>
                      </a:solidFill>
                      <a:prstDash val="solid"/>
                      <a:round/>
                      <a:headEnd len="sm" w="sm" type="none"/>
                      <a:tailEnd len="sm" w="sm" type="none"/>
                    </a:lnT>
                    <a:lnB cap="flat" cmpd="sng" w="9525">
                      <a:solidFill>
                        <a:srgbClr val="24245E"/>
                      </a:solidFill>
                      <a:prstDash val="solid"/>
                      <a:round/>
                      <a:headEnd len="sm" w="sm" type="none"/>
                      <a:tailEnd len="sm" w="sm" type="none"/>
                    </a:lnB>
                    <a:solidFill>
                      <a:srgbClr val="BE893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000">
                          <a:solidFill>
                            <a:srgbClr val="24245E"/>
                          </a:solidFill>
                        </a:rPr>
                        <a:t>FY 2023 -2024</a:t>
                      </a:r>
                      <a:endParaRPr b="1" sz="2000" u="none" cap="none" strike="noStrike">
                        <a:solidFill>
                          <a:srgbClr val="24245E"/>
                        </a:solidFill>
                      </a:endParaRPr>
                    </a:p>
                  </a:txBody>
                  <a:tcPr marT="91425" marB="91425" marR="91425" marL="91425">
                    <a:lnL cap="flat" cmpd="sng" w="9525">
                      <a:solidFill>
                        <a:srgbClr val="24245E"/>
                      </a:solidFill>
                      <a:prstDash val="solid"/>
                      <a:round/>
                      <a:headEnd len="sm" w="sm" type="none"/>
                      <a:tailEnd len="sm" w="sm" type="none"/>
                    </a:lnL>
                    <a:lnR cap="flat" cmpd="sng" w="9525">
                      <a:solidFill>
                        <a:srgbClr val="24245E"/>
                      </a:solidFill>
                      <a:prstDash val="solid"/>
                      <a:round/>
                      <a:headEnd len="sm" w="sm" type="none"/>
                      <a:tailEnd len="sm" w="sm" type="none"/>
                    </a:lnR>
                    <a:lnT cap="flat" cmpd="sng" w="9525">
                      <a:solidFill>
                        <a:srgbClr val="24245E"/>
                      </a:solidFill>
                      <a:prstDash val="solid"/>
                      <a:round/>
                      <a:headEnd len="sm" w="sm" type="none"/>
                      <a:tailEnd len="sm" w="sm" type="none"/>
                    </a:lnT>
                    <a:lnB cap="flat" cmpd="sng" w="9525">
                      <a:solidFill>
                        <a:srgbClr val="24245E"/>
                      </a:solidFill>
                      <a:prstDash val="solid"/>
                      <a:round/>
                      <a:headEnd len="sm" w="sm" type="none"/>
                      <a:tailEnd len="sm" w="sm" type="none"/>
                    </a:lnB>
                    <a:solidFill>
                      <a:srgbClr val="BE893F"/>
                    </a:solidFill>
                  </a:tcPr>
                </a:tc>
                <a:tc>
                  <a:txBody>
                    <a:bodyPr/>
                    <a:lstStyle/>
                    <a:p>
                      <a:pPr indent="0" lvl="0" marL="0" marR="0" rtl="0" algn="ctr">
                        <a:lnSpc>
                          <a:spcPct val="100000"/>
                        </a:lnSpc>
                        <a:spcBef>
                          <a:spcPts val="0"/>
                        </a:spcBef>
                        <a:spcAft>
                          <a:spcPts val="0"/>
                        </a:spcAft>
                        <a:buNone/>
                      </a:pPr>
                      <a:r>
                        <a:rPr b="1" lang="en-US" sz="2000">
                          <a:solidFill>
                            <a:srgbClr val="24245E"/>
                          </a:solidFill>
                        </a:rPr>
                        <a:t>FY 2024 - 2025</a:t>
                      </a:r>
                      <a:endParaRPr b="1" sz="2000">
                        <a:solidFill>
                          <a:srgbClr val="24245E"/>
                        </a:solidFill>
                      </a:endParaRPr>
                    </a:p>
                  </a:txBody>
                  <a:tcPr marT="91425" marB="91425" marR="91425" marL="91425">
                    <a:lnL cap="flat" cmpd="sng" w="9525">
                      <a:solidFill>
                        <a:srgbClr val="24245E"/>
                      </a:solidFill>
                      <a:prstDash val="solid"/>
                      <a:round/>
                      <a:headEnd len="sm" w="sm" type="none"/>
                      <a:tailEnd len="sm" w="sm" type="none"/>
                    </a:lnL>
                    <a:lnR cap="flat" cmpd="sng" w="9525">
                      <a:solidFill>
                        <a:srgbClr val="24245E"/>
                      </a:solidFill>
                      <a:prstDash val="solid"/>
                      <a:round/>
                      <a:headEnd len="sm" w="sm" type="none"/>
                      <a:tailEnd len="sm" w="sm" type="none"/>
                    </a:lnR>
                    <a:lnT cap="flat" cmpd="sng" w="9525">
                      <a:solidFill>
                        <a:srgbClr val="24245E"/>
                      </a:solidFill>
                      <a:prstDash val="solid"/>
                      <a:round/>
                      <a:headEnd len="sm" w="sm" type="none"/>
                      <a:tailEnd len="sm" w="sm" type="none"/>
                    </a:lnT>
                    <a:lnB cap="flat" cmpd="sng" w="9525">
                      <a:solidFill>
                        <a:srgbClr val="24245E"/>
                      </a:solidFill>
                      <a:prstDash val="solid"/>
                      <a:round/>
                      <a:headEnd len="sm" w="sm" type="none"/>
                      <a:tailEnd len="sm" w="sm" type="none"/>
                    </a:lnB>
                    <a:solidFill>
                      <a:srgbClr val="BE893F"/>
                    </a:solidFill>
                  </a:tcPr>
                </a:tc>
              </a:tr>
              <a:tr h="633925">
                <a:tc>
                  <a:txBody>
                    <a:bodyPr/>
                    <a:lstStyle/>
                    <a:p>
                      <a:pPr indent="0" lvl="0" marL="0" marR="0" rtl="0" algn="l">
                        <a:lnSpc>
                          <a:spcPct val="100000"/>
                        </a:lnSpc>
                        <a:spcBef>
                          <a:spcPts val="0"/>
                        </a:spcBef>
                        <a:spcAft>
                          <a:spcPts val="0"/>
                        </a:spcAft>
                        <a:buClr>
                          <a:srgbClr val="000000"/>
                        </a:buClr>
                        <a:buSzPts val="1700"/>
                        <a:buFont typeface="Arial"/>
                        <a:buNone/>
                      </a:pPr>
                      <a:r>
                        <a:t/>
                      </a:r>
                      <a:endParaRPr b="1" sz="1900"/>
                    </a:p>
                    <a:p>
                      <a:pPr indent="0" lvl="0" marL="0" marR="0" rtl="0" algn="l">
                        <a:lnSpc>
                          <a:spcPct val="100000"/>
                        </a:lnSpc>
                        <a:spcBef>
                          <a:spcPts val="0"/>
                        </a:spcBef>
                        <a:spcAft>
                          <a:spcPts val="0"/>
                        </a:spcAft>
                        <a:buClr>
                          <a:srgbClr val="000000"/>
                        </a:buClr>
                        <a:buSzPts val="1700"/>
                        <a:buFont typeface="Arial"/>
                        <a:buNone/>
                      </a:pPr>
                      <a:r>
                        <a:rPr b="1" lang="en-US" sz="1900"/>
                        <a:t>Workforce Housing Loan Program (WHLP</a:t>
                      </a:r>
                      <a:endParaRPr b="1" sz="1900" u="none" cap="none" strike="noStrike"/>
                    </a:p>
                  </a:txBody>
                  <a:tcPr marT="91425" marB="91425" marR="91425" marL="91425">
                    <a:lnT cap="flat" cmpd="sng" w="9525">
                      <a:solidFill>
                        <a:srgbClr val="24245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           </a:t>
                      </a:r>
                      <a:endParaRPr sz="1800" u="none" cap="none" strike="noStrike"/>
                    </a:p>
                    <a:p>
                      <a:pPr indent="0" lvl="0" marL="0" marR="0" rtl="0" algn="ctr">
                        <a:lnSpc>
                          <a:spcPct val="100000"/>
                        </a:lnSpc>
                        <a:spcBef>
                          <a:spcPts val="0"/>
                        </a:spcBef>
                        <a:spcAft>
                          <a:spcPts val="0"/>
                        </a:spcAft>
                        <a:buClr>
                          <a:srgbClr val="000000"/>
                        </a:buClr>
                        <a:buSzPts val="1600"/>
                        <a:buFont typeface="Arial"/>
                        <a:buNone/>
                      </a:pPr>
                      <a:r>
                        <a:rPr lang="en-US" sz="1800" u="none" cap="none" strike="noStrike"/>
                        <a:t> $</a:t>
                      </a:r>
                      <a:r>
                        <a:rPr lang="en-US" sz="1800"/>
                        <a:t>35 Million Non Recurring</a:t>
                      </a:r>
                      <a:endParaRPr sz="1800" u="none" cap="none" strike="noStrike"/>
                    </a:p>
                  </a:txBody>
                  <a:tcPr marT="91425" marB="91425" marR="91425" marL="91425">
                    <a:lnT cap="flat" cmpd="sng" w="9525">
                      <a:solidFill>
                        <a:srgbClr val="24245E"/>
                      </a:solidFill>
                      <a:prstDash val="solid"/>
                      <a:round/>
                      <a:headEnd len="sm" w="sm" type="none"/>
                      <a:tailEnd len="sm" w="sm" type="none"/>
                    </a:lnT>
                  </a:tcPr>
                </a:tc>
                <a:tc>
                  <a:txBody>
                    <a:bodyPr/>
                    <a:lstStyle/>
                    <a:p>
                      <a:pPr indent="0" lvl="0" marL="0" rtl="0" algn="ctr">
                        <a:spcBef>
                          <a:spcPts val="0"/>
                        </a:spcBef>
                        <a:spcAft>
                          <a:spcPts val="0"/>
                        </a:spcAft>
                        <a:buNone/>
                      </a:pPr>
                      <a:r>
                        <a:t/>
                      </a:r>
                      <a:endParaRPr sz="1800"/>
                    </a:p>
                    <a:p>
                      <a:pPr indent="0" lvl="0" marL="0" rtl="0" algn="ctr">
                        <a:spcBef>
                          <a:spcPts val="0"/>
                        </a:spcBef>
                        <a:spcAft>
                          <a:spcPts val="0"/>
                        </a:spcAft>
                        <a:buClr>
                          <a:srgbClr val="000000"/>
                        </a:buClr>
                        <a:buSzPts val="1600"/>
                        <a:buFont typeface="Arial"/>
                        <a:buNone/>
                      </a:pPr>
                      <a:r>
                        <a:rPr lang="en-US" sz="1800"/>
                        <a:t> $35 Million Non Recurring</a:t>
                      </a:r>
                      <a:endParaRPr sz="1800" u="none" cap="none" strike="noStrike"/>
                    </a:p>
                  </a:txBody>
                  <a:tcPr marT="91425" marB="91425" marR="91425" marL="91425">
                    <a:lnT cap="flat" cmpd="sng" w="9525">
                      <a:solidFill>
                        <a:srgbClr val="24245E"/>
                      </a:solidFill>
                      <a:prstDash val="solid"/>
                      <a:round/>
                      <a:headEnd len="sm" w="sm" type="none"/>
                      <a:tailEnd len="sm" w="sm" type="none"/>
                    </a:lnT>
                  </a:tcPr>
                </a:tc>
              </a:tr>
              <a:tr h="505650">
                <a:tc>
                  <a:txBody>
                    <a:bodyPr/>
                    <a:lstStyle/>
                    <a:p>
                      <a:pPr indent="0" lvl="0" marL="0" marR="0" rtl="0" algn="l">
                        <a:lnSpc>
                          <a:spcPct val="100000"/>
                        </a:lnSpc>
                        <a:spcBef>
                          <a:spcPts val="0"/>
                        </a:spcBef>
                        <a:spcAft>
                          <a:spcPts val="0"/>
                        </a:spcAft>
                        <a:buClr>
                          <a:srgbClr val="000000"/>
                        </a:buClr>
                        <a:buSzPts val="1700"/>
                        <a:buFont typeface="Arial"/>
                        <a:buNone/>
                      </a:pPr>
                      <a:r>
                        <a:rPr b="1" lang="en-US" sz="1900" u="none" cap="none" strike="noStrike"/>
                        <a:t>NC Housing Trust Fun</a:t>
                      </a:r>
                      <a:r>
                        <a:rPr b="1" lang="en-US" sz="1900"/>
                        <a:t>d</a:t>
                      </a:r>
                      <a:endParaRPr b="1" sz="1900"/>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a:t>
                      </a:r>
                      <a:r>
                        <a:rPr lang="en-US" sz="1800"/>
                        <a:t>10.66 Million Recurring</a:t>
                      </a:r>
                      <a:endParaRPr sz="1800" u="none" cap="none" strike="noStrike"/>
                    </a:p>
                  </a:txBody>
                  <a:tcPr marT="91425" marB="91425" marR="91425" marL="91425"/>
                </a:tc>
                <a:tc>
                  <a:txBody>
                    <a:bodyPr/>
                    <a:lstStyle/>
                    <a:p>
                      <a:pPr indent="0" lvl="0" marL="0" rtl="0" algn="ctr">
                        <a:spcBef>
                          <a:spcPts val="0"/>
                        </a:spcBef>
                        <a:spcAft>
                          <a:spcPts val="0"/>
                        </a:spcAft>
                        <a:buClr>
                          <a:srgbClr val="000000"/>
                        </a:buClr>
                        <a:buSzPts val="1600"/>
                        <a:buFont typeface="Arial"/>
                        <a:buNone/>
                      </a:pPr>
                      <a:r>
                        <a:rPr lang="en-US" sz="1800"/>
                        <a:t>$10.66 Million Recurring</a:t>
                      </a:r>
                      <a:endParaRPr sz="1800" u="none" cap="none" strike="noStrike"/>
                    </a:p>
                  </a:txBody>
                  <a:tcPr marT="91425" marB="91425" marR="91425" marL="91425"/>
                </a:tc>
              </a:tr>
              <a:tr h="450825">
                <a:tc>
                  <a:txBody>
                    <a:bodyPr/>
                    <a:lstStyle/>
                    <a:p>
                      <a:pPr indent="0" lvl="0" marL="0" marR="0" rtl="0" algn="l">
                        <a:lnSpc>
                          <a:spcPct val="100000"/>
                        </a:lnSpc>
                        <a:spcBef>
                          <a:spcPts val="0"/>
                        </a:spcBef>
                        <a:spcAft>
                          <a:spcPts val="0"/>
                        </a:spcAft>
                        <a:buClr>
                          <a:srgbClr val="000000"/>
                        </a:buClr>
                        <a:buSzPts val="1700"/>
                        <a:buFont typeface="Arial"/>
                        <a:buNone/>
                      </a:pPr>
                      <a:r>
                        <a:rPr b="1" lang="en-US" sz="1900" u="none" cap="none" strike="noStrike"/>
                        <a:t>HOME Match</a:t>
                      </a:r>
                      <a:endParaRPr b="1" sz="1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$3 </a:t>
                      </a:r>
                      <a:r>
                        <a:rPr lang="en-US" sz="1800"/>
                        <a:t>Million Recurring</a:t>
                      </a:r>
                      <a:endParaRPr sz="1800" u="none" cap="none" strike="noStrike"/>
                    </a:p>
                  </a:txBody>
                  <a:tcPr marT="91425" marB="91425" marR="91425" marL="91425"/>
                </a:tc>
                <a:tc>
                  <a:txBody>
                    <a:bodyPr/>
                    <a:lstStyle/>
                    <a:p>
                      <a:pPr indent="0" lvl="0" marL="0" rtl="0" algn="ctr">
                        <a:spcBef>
                          <a:spcPts val="0"/>
                        </a:spcBef>
                        <a:spcAft>
                          <a:spcPts val="0"/>
                        </a:spcAft>
                        <a:buClr>
                          <a:srgbClr val="000000"/>
                        </a:buClr>
                        <a:buSzPts val="1600"/>
                        <a:buFont typeface="Arial"/>
                        <a:buNone/>
                      </a:pPr>
                      <a:r>
                        <a:rPr lang="en-US" sz="1800"/>
                        <a:t>$3 Million Recurring</a:t>
                      </a:r>
                      <a:endParaRPr sz="1800" u="none" cap="none" strike="noStrike"/>
                    </a:p>
                  </a:txBody>
                  <a:tcPr marT="91425" marB="91425" marR="91425" marL="91425"/>
                </a:tc>
              </a:tr>
              <a:tr h="868200">
                <a:tc>
                  <a:txBody>
                    <a:bodyPr/>
                    <a:lstStyle/>
                    <a:p>
                      <a:pPr indent="0" lvl="0" marL="0" marR="0" rtl="0" algn="l">
                        <a:lnSpc>
                          <a:spcPct val="100000"/>
                        </a:lnSpc>
                        <a:spcBef>
                          <a:spcPts val="0"/>
                        </a:spcBef>
                        <a:spcAft>
                          <a:spcPts val="0"/>
                        </a:spcAft>
                        <a:buClr>
                          <a:srgbClr val="000000"/>
                        </a:buClr>
                        <a:buSzPts val="1700"/>
                        <a:buFont typeface="Arial"/>
                        <a:buNone/>
                      </a:pPr>
                      <a:r>
                        <a:rPr b="1" lang="en-US" sz="1900" u="none" cap="none" strike="noStrike"/>
                        <a:t>Supportive Housing Development Program</a:t>
                      </a:r>
                      <a:endParaRPr b="1" sz="1900" u="none" cap="none" strike="noStrike"/>
                    </a:p>
                    <a:p>
                      <a:pPr indent="0" lvl="0" marL="0" marR="0" rtl="0" algn="l">
                        <a:lnSpc>
                          <a:spcPct val="100000"/>
                        </a:lnSpc>
                        <a:spcBef>
                          <a:spcPts val="0"/>
                        </a:spcBef>
                        <a:spcAft>
                          <a:spcPts val="0"/>
                        </a:spcAft>
                        <a:buClr>
                          <a:srgbClr val="000000"/>
                        </a:buClr>
                        <a:buSzPts val="1700"/>
                        <a:buFont typeface="Arial"/>
                        <a:buNone/>
                      </a:pPr>
                      <a:r>
                        <a:rPr lang="en-US" sz="1900"/>
                        <a:t>Housing for Homeless Veterans</a:t>
                      </a:r>
                      <a:endParaRPr sz="1900"/>
                    </a:p>
                    <a:p>
                      <a:pPr indent="0" lvl="0" marL="0" marR="0" rtl="0" algn="l">
                        <a:lnSpc>
                          <a:spcPct val="100000"/>
                        </a:lnSpc>
                        <a:spcBef>
                          <a:spcPts val="0"/>
                        </a:spcBef>
                        <a:spcAft>
                          <a:spcPts val="0"/>
                        </a:spcAft>
                        <a:buClr>
                          <a:srgbClr val="000000"/>
                        </a:buClr>
                        <a:buSzPts val="1700"/>
                        <a:buFont typeface="Arial"/>
                        <a:buNone/>
                      </a:pPr>
                      <a:r>
                        <a:t/>
                      </a:r>
                      <a:endParaRPr sz="1900"/>
                    </a:p>
                    <a:p>
                      <a:pPr indent="0" lvl="0" marL="0" marR="0" rtl="0" algn="l">
                        <a:lnSpc>
                          <a:spcPct val="100000"/>
                        </a:lnSpc>
                        <a:spcBef>
                          <a:spcPts val="0"/>
                        </a:spcBef>
                        <a:spcAft>
                          <a:spcPts val="0"/>
                        </a:spcAft>
                        <a:buClr>
                          <a:srgbClr val="000000"/>
                        </a:buClr>
                        <a:buSzPts val="1700"/>
                        <a:buFont typeface="Arial"/>
                        <a:buNone/>
                      </a:pPr>
                      <a:r>
                        <a:rPr lang="en-US" sz="1900"/>
                        <a:t>Housing for Victims of Domestic Violence, Sexual Assault and Human Trafficking</a:t>
                      </a:r>
                      <a:endParaRPr sz="1900"/>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800"/>
                    </a:p>
                    <a:p>
                      <a:pPr indent="0" lvl="0" marL="0" marR="0" rtl="0" algn="ctr">
                        <a:lnSpc>
                          <a:spcPct val="100000"/>
                        </a:lnSpc>
                        <a:spcBef>
                          <a:spcPts val="0"/>
                        </a:spcBef>
                        <a:spcAft>
                          <a:spcPts val="0"/>
                        </a:spcAft>
                        <a:buClr>
                          <a:srgbClr val="000000"/>
                        </a:buClr>
                        <a:buSzPts val="1600"/>
                        <a:buFont typeface="Arial"/>
                        <a:buNone/>
                      </a:pPr>
                      <a:r>
                        <a:rPr lang="en-US" sz="1800" u="none" cap="none" strike="noStrike"/>
                        <a:t>$</a:t>
                      </a:r>
                      <a:r>
                        <a:rPr lang="en-US" sz="1800"/>
                        <a:t>5 Million Non Recurring </a:t>
                      </a:r>
                      <a:endParaRPr sz="1800"/>
                    </a:p>
                    <a:p>
                      <a:pPr indent="0" lvl="0" marL="0" marR="0" rtl="0" algn="ctr">
                        <a:lnSpc>
                          <a:spcPct val="100000"/>
                        </a:lnSpc>
                        <a:spcBef>
                          <a:spcPts val="0"/>
                        </a:spcBef>
                        <a:spcAft>
                          <a:spcPts val="0"/>
                        </a:spcAft>
                        <a:buClr>
                          <a:srgbClr val="000000"/>
                        </a:buClr>
                        <a:buSzPts val="1600"/>
                        <a:buFont typeface="Arial"/>
                        <a:buNone/>
                      </a:pPr>
                      <a:r>
                        <a:t/>
                      </a:r>
                      <a:endParaRPr sz="1800"/>
                    </a:p>
                    <a:p>
                      <a:pPr indent="0" lvl="0" marL="0" marR="0" rtl="0" algn="ctr">
                        <a:lnSpc>
                          <a:spcPct val="100000"/>
                        </a:lnSpc>
                        <a:spcBef>
                          <a:spcPts val="0"/>
                        </a:spcBef>
                        <a:spcAft>
                          <a:spcPts val="0"/>
                        </a:spcAft>
                        <a:buClr>
                          <a:srgbClr val="000000"/>
                        </a:buClr>
                        <a:buSzPts val="1600"/>
                        <a:buFont typeface="Arial"/>
                        <a:buNone/>
                      </a:pPr>
                      <a:r>
                        <a:rPr lang="en-US" sz="1800"/>
                        <a:t>$5 Million Non Recurring</a:t>
                      </a:r>
                      <a:endParaRPr sz="1800"/>
                    </a:p>
                  </a:txBody>
                  <a:tcPr marT="91425" marB="91425" marR="91425" marL="91425"/>
                </a:tc>
                <a:tc>
                  <a:txBody>
                    <a:bodyPr/>
                    <a:lstStyle/>
                    <a:p>
                      <a:pPr indent="0" lvl="0" marL="0" rtl="0" algn="ctr">
                        <a:spcBef>
                          <a:spcPts val="0"/>
                        </a:spcBef>
                        <a:spcAft>
                          <a:spcPts val="0"/>
                        </a:spcAft>
                        <a:buNone/>
                      </a:pPr>
                      <a:r>
                        <a:t/>
                      </a:r>
                      <a:endParaRPr sz="1800"/>
                    </a:p>
                    <a:p>
                      <a:pPr indent="0" lvl="0" marL="0" rtl="0" algn="ctr">
                        <a:spcBef>
                          <a:spcPts val="0"/>
                        </a:spcBef>
                        <a:spcAft>
                          <a:spcPts val="0"/>
                        </a:spcAft>
                        <a:buClr>
                          <a:srgbClr val="000000"/>
                        </a:buClr>
                        <a:buSzPts val="1600"/>
                        <a:buFont typeface="Arial"/>
                        <a:buNone/>
                      </a:pPr>
                      <a:r>
                        <a:rPr lang="en-US" sz="1800"/>
                        <a:t>$</a:t>
                      </a:r>
                      <a:r>
                        <a:rPr lang="en-US" sz="1800"/>
                        <a:t>5 Million Non Recurring </a:t>
                      </a:r>
                      <a:endParaRPr sz="1800"/>
                    </a:p>
                    <a:p>
                      <a:pPr indent="0" lvl="0" marL="0" rtl="0" algn="ctr">
                        <a:spcBef>
                          <a:spcPts val="0"/>
                        </a:spcBef>
                        <a:spcAft>
                          <a:spcPts val="0"/>
                        </a:spcAft>
                        <a:buClr>
                          <a:srgbClr val="000000"/>
                        </a:buClr>
                        <a:buSzPts val="1600"/>
                        <a:buFont typeface="Arial"/>
                        <a:buNone/>
                      </a:pPr>
                      <a:r>
                        <a:t/>
                      </a:r>
                      <a:endParaRPr sz="1800"/>
                    </a:p>
                    <a:p>
                      <a:pPr indent="0" lvl="0" marL="0" rtl="0" algn="ctr">
                        <a:spcBef>
                          <a:spcPts val="0"/>
                        </a:spcBef>
                        <a:spcAft>
                          <a:spcPts val="0"/>
                        </a:spcAft>
                        <a:buClr>
                          <a:srgbClr val="000000"/>
                        </a:buClr>
                        <a:buSzPts val="1600"/>
                        <a:buFont typeface="Arial"/>
                        <a:buNone/>
                      </a:pPr>
                      <a:r>
                        <a:rPr lang="en-US" sz="1800"/>
                        <a:t>$5 Million Non Recurring</a:t>
                      </a:r>
                      <a:endParaRPr sz="1800"/>
                    </a:p>
                  </a:txBody>
                  <a:tcPr marT="91425" marB="91425" marR="91425" marL="91425"/>
                </a:tc>
              </a:tr>
              <a:tr h="450825">
                <a:tc>
                  <a:txBody>
                    <a:bodyPr/>
                    <a:lstStyle/>
                    <a:p>
                      <a:pPr indent="0" lvl="0" marL="0" marR="0" rtl="0" algn="l">
                        <a:lnSpc>
                          <a:spcPct val="100000"/>
                        </a:lnSpc>
                        <a:spcBef>
                          <a:spcPts val="0"/>
                        </a:spcBef>
                        <a:spcAft>
                          <a:spcPts val="0"/>
                        </a:spcAft>
                        <a:buClr>
                          <a:srgbClr val="000000"/>
                        </a:buClr>
                        <a:buSzPts val="1700"/>
                        <a:buFont typeface="Arial"/>
                        <a:buNone/>
                      </a:pPr>
                      <a:r>
                        <a:rPr b="1" lang="en-US" sz="1900" u="none" cap="none" strike="noStrike"/>
                        <a:t>LIHEAP (</a:t>
                      </a:r>
                      <a:r>
                        <a:rPr b="1" lang="en-US" sz="1900"/>
                        <a:t>TOTAL - All functions)</a:t>
                      </a:r>
                      <a:endParaRPr b="1" sz="1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$67.8 </a:t>
                      </a:r>
                      <a:r>
                        <a:rPr lang="en-US" sz="1800"/>
                        <a:t>M</a:t>
                      </a:r>
                      <a:r>
                        <a:rPr lang="en-US" sz="1800" u="none" cap="none" strike="noStrike"/>
                        <a:t>illion </a:t>
                      </a:r>
                      <a:r>
                        <a:rPr lang="en-US" sz="1800"/>
                        <a:t>Recurring</a:t>
                      </a:r>
                      <a:endParaRPr sz="1800" u="none" cap="none" strike="noStrike"/>
                    </a:p>
                  </a:txBody>
                  <a:tcPr marT="91425" marB="91425" marR="91425" marL="91425"/>
                </a:tc>
                <a:tc>
                  <a:txBody>
                    <a:bodyPr/>
                    <a:lstStyle/>
                    <a:p>
                      <a:pPr indent="0" lvl="0" marL="0" rtl="0" algn="ctr">
                        <a:spcBef>
                          <a:spcPts val="0"/>
                        </a:spcBef>
                        <a:spcAft>
                          <a:spcPts val="0"/>
                        </a:spcAft>
                        <a:buClr>
                          <a:srgbClr val="000000"/>
                        </a:buClr>
                        <a:buSzPts val="1600"/>
                        <a:buFont typeface="Arial"/>
                        <a:buNone/>
                      </a:pPr>
                      <a:r>
                        <a:rPr lang="en-US" sz="1800"/>
                        <a:t>$67.8 Million Recurring</a:t>
                      </a:r>
                      <a:endParaRPr sz="1800" u="none" cap="none" strike="noStrike"/>
                    </a:p>
                  </a:txBody>
                  <a:tcPr marT="91425" marB="91425" marR="91425" marL="91425"/>
                </a:tc>
              </a:tr>
              <a:tr h="665625">
                <a:tc>
                  <a:txBody>
                    <a:bodyPr/>
                    <a:lstStyle/>
                    <a:p>
                      <a:pPr indent="0" lvl="0" marL="0" marR="0" rtl="0" algn="l">
                        <a:lnSpc>
                          <a:spcPct val="100000"/>
                        </a:lnSpc>
                        <a:spcBef>
                          <a:spcPts val="0"/>
                        </a:spcBef>
                        <a:spcAft>
                          <a:spcPts val="0"/>
                        </a:spcAft>
                        <a:buClr>
                          <a:srgbClr val="000000"/>
                        </a:buClr>
                        <a:buSzPts val="1700"/>
                        <a:buFont typeface="Arial"/>
                        <a:buNone/>
                      </a:pPr>
                      <a:r>
                        <a:rPr b="1" lang="en-US" sz="1900" u="none" cap="none" strike="noStrike">
                          <a:solidFill>
                            <a:srgbClr val="1E1E1E"/>
                          </a:solidFill>
                          <a:extLst>
                            <a:ext uri="http://customooxmlschemas.google.com/">
                              <go:slidesCustomData xmlns:go="http://customooxmlschemas.google.com/" textRoundtripDataId="0"/>
                            </a:ext>
                          </a:extLst>
                        </a:rPr>
                        <a:t>Transitions to Community Living Initiative (Olmstead) </a:t>
                      </a:r>
                      <a:endParaRPr b="1" sz="1900" u="none" cap="none" strike="noStrike">
                        <a:solidFill>
                          <a:srgbClr val="1E1E1E"/>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a:t>
                      </a:r>
                      <a:r>
                        <a:rPr lang="en-US" sz="1800"/>
                        <a:t>15.6 Million Recurring</a:t>
                      </a:r>
                      <a:endParaRPr sz="1800" u="none" cap="none" strike="noStrike"/>
                    </a:p>
                  </a:txBody>
                  <a:tcPr marT="91425" marB="91425" marR="91425" marL="91425"/>
                </a:tc>
                <a:tc>
                  <a:txBody>
                    <a:bodyPr/>
                    <a:lstStyle/>
                    <a:p>
                      <a:pPr indent="0" lvl="0" marL="0" rtl="0" algn="ctr">
                        <a:spcBef>
                          <a:spcPts val="0"/>
                        </a:spcBef>
                        <a:spcAft>
                          <a:spcPts val="0"/>
                        </a:spcAft>
                        <a:buClr>
                          <a:srgbClr val="000000"/>
                        </a:buClr>
                        <a:buSzPts val="1600"/>
                        <a:buFont typeface="Arial"/>
                        <a:buNone/>
                      </a:pPr>
                      <a:r>
                        <a:rPr lang="en-US" sz="1800"/>
                        <a:t>$15.6 Million Recurring</a:t>
                      </a:r>
                      <a:endParaRPr sz="1800" u="none" cap="none" strike="noStrike"/>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8ded3eaf43_0_14"/>
          <p:cNvSpPr txBox="1"/>
          <p:nvPr>
            <p:ph type="title"/>
          </p:nvPr>
        </p:nvSpPr>
        <p:spPr>
          <a:xfrm>
            <a:off x="616150" y="280163"/>
            <a:ext cx="9831600" cy="843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SzPts val="5400"/>
              <a:buNone/>
            </a:pPr>
            <a:r>
              <a:rPr lang="en-US" sz="4400">
                <a:solidFill>
                  <a:srgbClr val="24245E"/>
                </a:solidFill>
              </a:rPr>
              <a:t>NC State Budget FY 23-25 </a:t>
            </a:r>
            <a:endParaRPr sz="4400">
              <a:solidFill>
                <a:srgbClr val="24245E"/>
              </a:solidFill>
            </a:endParaRPr>
          </a:p>
        </p:txBody>
      </p:sp>
      <p:pic>
        <p:nvPicPr>
          <p:cNvPr id="261" name="Google Shape;261;g28ded3eaf43_0_14"/>
          <p:cNvPicPr preferRelativeResize="0"/>
          <p:nvPr/>
        </p:nvPicPr>
        <p:blipFill rotWithShape="1">
          <a:blip r:embed="rId3">
            <a:alphaModFix/>
          </a:blip>
          <a:srcRect b="0" l="0" r="0" t="0"/>
          <a:stretch/>
        </p:blipFill>
        <p:spPr>
          <a:xfrm>
            <a:off x="10148125" y="28075"/>
            <a:ext cx="2043875" cy="709975"/>
          </a:xfrm>
          <a:prstGeom prst="rect">
            <a:avLst/>
          </a:prstGeom>
          <a:noFill/>
          <a:ln>
            <a:noFill/>
          </a:ln>
        </p:spPr>
      </p:pic>
      <p:sp>
        <p:nvSpPr>
          <p:cNvPr id="262" name="Google Shape;262;g28ded3eaf43_0_14"/>
          <p:cNvSpPr txBox="1"/>
          <p:nvPr>
            <p:ph idx="4294967295" type="body"/>
          </p:nvPr>
        </p:nvSpPr>
        <p:spPr>
          <a:xfrm>
            <a:off x="303175" y="1423550"/>
            <a:ext cx="11294700" cy="5185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None/>
            </a:pPr>
            <a:r>
              <a:rPr b="1" lang="en-US" u="sng">
                <a:solidFill>
                  <a:srgbClr val="24245E"/>
                </a:solidFill>
              </a:rPr>
              <a:t>Policy Changes in FY 23-25 Budget: </a:t>
            </a:r>
            <a:r>
              <a:rPr b="1" lang="en-US">
                <a:solidFill>
                  <a:srgbClr val="24245E"/>
                </a:solidFill>
              </a:rPr>
              <a:t> </a:t>
            </a:r>
            <a:endParaRPr b="1">
              <a:solidFill>
                <a:srgbClr val="24245E"/>
              </a:solidFill>
            </a:endParaRPr>
          </a:p>
          <a:p>
            <a:pPr indent="0" lvl="0" marL="0" rtl="0" algn="l">
              <a:lnSpc>
                <a:spcPct val="90000"/>
              </a:lnSpc>
              <a:spcBef>
                <a:spcPts val="1000"/>
              </a:spcBef>
              <a:spcAft>
                <a:spcPts val="0"/>
              </a:spcAft>
              <a:buNone/>
            </a:pPr>
            <a:r>
              <a:rPr lang="en-US">
                <a:solidFill>
                  <a:srgbClr val="24245E"/>
                </a:solidFill>
              </a:rPr>
              <a:t>Workforce Housing Loan Program (WHLP)</a:t>
            </a:r>
            <a:endParaRPr>
              <a:solidFill>
                <a:srgbClr val="24245E"/>
              </a:solidFill>
            </a:endParaRPr>
          </a:p>
          <a:p>
            <a:pPr indent="0" lvl="0" marL="0" rtl="0" algn="l">
              <a:lnSpc>
                <a:spcPct val="90000"/>
              </a:lnSpc>
              <a:spcBef>
                <a:spcPts val="1000"/>
              </a:spcBef>
              <a:spcAft>
                <a:spcPts val="0"/>
              </a:spcAft>
              <a:buNone/>
            </a:pPr>
            <a:r>
              <a:t/>
            </a:r>
            <a:endParaRPr sz="1070">
              <a:solidFill>
                <a:srgbClr val="24245E"/>
              </a:solidFill>
            </a:endParaRPr>
          </a:p>
          <a:p>
            <a:pPr indent="-393065" lvl="0" marL="457200" rtl="0" algn="l">
              <a:lnSpc>
                <a:spcPct val="90000"/>
              </a:lnSpc>
              <a:spcBef>
                <a:spcPts val="1000"/>
              </a:spcBef>
              <a:spcAft>
                <a:spcPts val="0"/>
              </a:spcAft>
              <a:buClr>
                <a:srgbClr val="24245E"/>
              </a:buClr>
              <a:buSzPct val="100000"/>
              <a:buChar char="●"/>
            </a:pPr>
            <a:r>
              <a:rPr lang="en-US">
                <a:solidFill>
                  <a:srgbClr val="24245E"/>
                </a:solidFill>
              </a:rPr>
              <a:t>The WHLP cap in low-income counties has been increased from </a:t>
            </a:r>
            <a:r>
              <a:rPr b="1" lang="en-US">
                <a:solidFill>
                  <a:srgbClr val="24245E"/>
                </a:solidFill>
              </a:rPr>
              <a:t>$2 M to $3 M</a:t>
            </a:r>
            <a:endParaRPr b="1">
              <a:solidFill>
                <a:srgbClr val="24245E"/>
              </a:solidFill>
            </a:endParaRPr>
          </a:p>
          <a:p>
            <a:pPr indent="-393065" lvl="0" marL="457200" rtl="0" algn="l">
              <a:lnSpc>
                <a:spcPct val="90000"/>
              </a:lnSpc>
              <a:spcBef>
                <a:spcPts val="0"/>
              </a:spcBef>
              <a:spcAft>
                <a:spcPts val="0"/>
              </a:spcAft>
              <a:buClr>
                <a:srgbClr val="24245E"/>
              </a:buClr>
              <a:buSzPct val="100000"/>
              <a:buChar char="●"/>
            </a:pPr>
            <a:r>
              <a:rPr lang="en-US">
                <a:solidFill>
                  <a:srgbClr val="24245E"/>
                </a:solidFill>
              </a:rPr>
              <a:t>The WHLP cap in moderate-income counties has been </a:t>
            </a:r>
            <a:r>
              <a:rPr lang="en-US">
                <a:solidFill>
                  <a:srgbClr val="24245E"/>
                </a:solidFill>
              </a:rPr>
              <a:t>increased</a:t>
            </a:r>
            <a:r>
              <a:rPr lang="en-US">
                <a:solidFill>
                  <a:srgbClr val="24245E"/>
                </a:solidFill>
              </a:rPr>
              <a:t> from </a:t>
            </a:r>
            <a:r>
              <a:rPr b="1" lang="en-US">
                <a:solidFill>
                  <a:srgbClr val="24245E"/>
                </a:solidFill>
              </a:rPr>
              <a:t>$1.5 M to $2 M</a:t>
            </a:r>
            <a:endParaRPr b="1">
              <a:solidFill>
                <a:srgbClr val="24245E"/>
              </a:solidFill>
            </a:endParaRPr>
          </a:p>
          <a:p>
            <a:pPr indent="-393065" lvl="0" marL="457200" rtl="0" algn="l">
              <a:lnSpc>
                <a:spcPct val="90000"/>
              </a:lnSpc>
              <a:spcBef>
                <a:spcPts val="0"/>
              </a:spcBef>
              <a:spcAft>
                <a:spcPts val="0"/>
              </a:spcAft>
              <a:buClr>
                <a:srgbClr val="24245E"/>
              </a:buClr>
              <a:buSzPct val="100000"/>
              <a:buChar char="●"/>
            </a:pPr>
            <a:r>
              <a:rPr lang="en-US">
                <a:solidFill>
                  <a:srgbClr val="24245E"/>
                </a:solidFill>
              </a:rPr>
              <a:t>The WHLP cap in high-income counties has been increased from </a:t>
            </a:r>
            <a:r>
              <a:rPr b="1" lang="en-US">
                <a:solidFill>
                  <a:srgbClr val="24245E"/>
                </a:solidFill>
              </a:rPr>
              <a:t>$250,000 to $500,000.</a:t>
            </a:r>
            <a:endParaRPr b="1">
              <a:solidFill>
                <a:srgbClr val="24245E"/>
              </a:solidFill>
            </a:endParaRPr>
          </a:p>
          <a:p>
            <a:pPr indent="0" lvl="0" marL="914400" rtl="0" algn="l">
              <a:lnSpc>
                <a:spcPct val="90000"/>
              </a:lnSpc>
              <a:spcBef>
                <a:spcPts val="1000"/>
              </a:spcBef>
              <a:spcAft>
                <a:spcPts val="0"/>
              </a:spcAft>
              <a:buNone/>
            </a:pPr>
            <a:r>
              <a:t/>
            </a:r>
            <a:endParaRPr b="1">
              <a:solidFill>
                <a:srgbClr val="24245E"/>
              </a:solidFill>
            </a:endParaRPr>
          </a:p>
          <a:p>
            <a:pPr indent="0" lvl="0" marL="0" rtl="0" algn="l">
              <a:lnSpc>
                <a:spcPct val="90000"/>
              </a:lnSpc>
              <a:spcBef>
                <a:spcPts val="1000"/>
              </a:spcBef>
              <a:spcAft>
                <a:spcPts val="0"/>
              </a:spcAft>
              <a:buNone/>
            </a:pPr>
            <a:r>
              <a:rPr lang="en-US" sz="2700">
                <a:solidFill>
                  <a:srgbClr val="24245E"/>
                </a:solidFill>
              </a:rPr>
              <a:t>Additional language in section 29.2 (page 542) of budget allows for additional WHLP funds to be granted if a project is in a designated low-income county and can demonstrate that the funds are necessary to </a:t>
            </a:r>
            <a:r>
              <a:rPr lang="en-US" sz="2700">
                <a:solidFill>
                  <a:srgbClr val="24245E"/>
                </a:solidFill>
              </a:rPr>
              <a:t>address</a:t>
            </a:r>
            <a:r>
              <a:rPr lang="en-US" sz="2700">
                <a:solidFill>
                  <a:srgbClr val="24245E"/>
                </a:solidFill>
              </a:rPr>
              <a:t> </a:t>
            </a:r>
            <a:endParaRPr sz="2700">
              <a:solidFill>
                <a:srgbClr val="24245E"/>
              </a:solidFill>
            </a:endParaRPr>
          </a:p>
          <a:p>
            <a:pPr indent="0" lvl="0" marL="457200" rtl="0" algn="l">
              <a:lnSpc>
                <a:spcPct val="90000"/>
              </a:lnSpc>
              <a:spcBef>
                <a:spcPts val="1000"/>
              </a:spcBef>
              <a:spcAft>
                <a:spcPts val="0"/>
              </a:spcAft>
              <a:buNone/>
            </a:pPr>
            <a:r>
              <a:rPr i="1" lang="en-US" sz="2700">
                <a:solidFill>
                  <a:srgbClr val="24245E"/>
                </a:solidFill>
              </a:rPr>
              <a:t>“inflationary costs associated with the low-income </a:t>
            </a:r>
            <a:r>
              <a:rPr i="1" lang="en-US" sz="2700">
                <a:solidFill>
                  <a:srgbClr val="24245E"/>
                </a:solidFill>
              </a:rPr>
              <a:t>housing</a:t>
            </a:r>
            <a:r>
              <a:rPr i="1" lang="en-US" sz="2700">
                <a:solidFill>
                  <a:srgbClr val="24245E"/>
                </a:solidFill>
              </a:rPr>
              <a:t> development, including costs to finance the development”.</a:t>
            </a:r>
            <a:endParaRPr i="1" sz="2700">
              <a:solidFill>
                <a:srgbClr val="24245E"/>
              </a:solidFill>
            </a:endParaRPr>
          </a:p>
          <a:p>
            <a:pPr indent="0" lvl="0" marL="0" rtl="0" algn="l">
              <a:lnSpc>
                <a:spcPct val="90000"/>
              </a:lnSpc>
              <a:spcBef>
                <a:spcPts val="1000"/>
              </a:spcBef>
              <a:spcAft>
                <a:spcPts val="0"/>
              </a:spcAft>
              <a:buNone/>
            </a:pPr>
            <a:r>
              <a:t/>
            </a:r>
            <a:endParaRPr>
              <a:solidFill>
                <a:srgbClr val="24245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8ded3eaf43_0_22"/>
          <p:cNvSpPr txBox="1"/>
          <p:nvPr>
            <p:ph type="title"/>
          </p:nvPr>
        </p:nvSpPr>
        <p:spPr>
          <a:xfrm>
            <a:off x="736950" y="405338"/>
            <a:ext cx="9831600" cy="843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SzPts val="5400"/>
              <a:buNone/>
            </a:pPr>
            <a:r>
              <a:rPr lang="en-US" sz="4400">
                <a:solidFill>
                  <a:srgbClr val="24245E"/>
                </a:solidFill>
              </a:rPr>
              <a:t>Key Takeaways</a:t>
            </a:r>
            <a:endParaRPr sz="4400">
              <a:solidFill>
                <a:srgbClr val="24245E"/>
              </a:solidFill>
            </a:endParaRPr>
          </a:p>
        </p:txBody>
      </p:sp>
      <p:pic>
        <p:nvPicPr>
          <p:cNvPr id="269" name="Google Shape;269;g28ded3eaf43_0_22"/>
          <p:cNvPicPr preferRelativeResize="0"/>
          <p:nvPr/>
        </p:nvPicPr>
        <p:blipFill rotWithShape="1">
          <a:blip r:embed="rId3">
            <a:alphaModFix/>
          </a:blip>
          <a:srcRect b="0" l="0" r="0" t="0"/>
          <a:stretch/>
        </p:blipFill>
        <p:spPr>
          <a:xfrm>
            <a:off x="10148125" y="28075"/>
            <a:ext cx="2043875" cy="709975"/>
          </a:xfrm>
          <a:prstGeom prst="rect">
            <a:avLst/>
          </a:prstGeom>
          <a:noFill/>
          <a:ln>
            <a:noFill/>
          </a:ln>
        </p:spPr>
      </p:pic>
      <p:sp>
        <p:nvSpPr>
          <p:cNvPr id="270" name="Google Shape;270;g28ded3eaf43_0_22"/>
          <p:cNvSpPr txBox="1"/>
          <p:nvPr>
            <p:ph idx="4294967295" type="body"/>
          </p:nvPr>
        </p:nvSpPr>
        <p:spPr>
          <a:xfrm>
            <a:off x="272325" y="1438750"/>
            <a:ext cx="11531400" cy="5179200"/>
          </a:xfrm>
          <a:prstGeom prst="rect">
            <a:avLst/>
          </a:prstGeom>
          <a:noFill/>
          <a:ln>
            <a:noFill/>
          </a:ln>
        </p:spPr>
        <p:txBody>
          <a:bodyPr anchorCtr="0" anchor="t" bIns="45700" lIns="91425" spcFirstLastPara="1" rIns="91425" wrap="square" tIns="45700">
            <a:normAutofit fontScale="92500" lnSpcReduction="20000"/>
          </a:bodyPr>
          <a:lstStyle/>
          <a:p>
            <a:pPr indent="-393065" lvl="0" marL="457200" rtl="0" algn="l">
              <a:lnSpc>
                <a:spcPct val="90000"/>
              </a:lnSpc>
              <a:spcBef>
                <a:spcPts val="1000"/>
              </a:spcBef>
              <a:spcAft>
                <a:spcPts val="0"/>
              </a:spcAft>
              <a:buClr>
                <a:srgbClr val="24245E"/>
              </a:buClr>
              <a:buSzPct val="100000"/>
              <a:buChar char="●"/>
            </a:pPr>
            <a:r>
              <a:rPr lang="en-US">
                <a:solidFill>
                  <a:srgbClr val="24245E"/>
                </a:solidFill>
              </a:rPr>
              <a:t>Despite many not passing into law, top legislative issues at the state level do include housing, development, land use and other related community development issues.</a:t>
            </a:r>
            <a:endParaRPr>
              <a:solidFill>
                <a:srgbClr val="24245E"/>
              </a:solidFill>
            </a:endParaRPr>
          </a:p>
          <a:p>
            <a:pPr indent="0" lvl="0" marL="457200" rtl="0" algn="l">
              <a:lnSpc>
                <a:spcPct val="90000"/>
              </a:lnSpc>
              <a:spcBef>
                <a:spcPts val="1000"/>
              </a:spcBef>
              <a:spcAft>
                <a:spcPts val="0"/>
              </a:spcAft>
              <a:buNone/>
            </a:pPr>
            <a:r>
              <a:t/>
            </a:r>
            <a:endParaRPr>
              <a:solidFill>
                <a:srgbClr val="24245E"/>
              </a:solidFill>
            </a:endParaRPr>
          </a:p>
          <a:p>
            <a:pPr indent="-393065" lvl="0" marL="457200" rtl="0" algn="l">
              <a:lnSpc>
                <a:spcPct val="90000"/>
              </a:lnSpc>
              <a:spcBef>
                <a:spcPts val="1000"/>
              </a:spcBef>
              <a:spcAft>
                <a:spcPts val="0"/>
              </a:spcAft>
              <a:buClr>
                <a:srgbClr val="24245E"/>
              </a:buClr>
              <a:buSzPct val="100000"/>
              <a:buChar char="●"/>
            </a:pPr>
            <a:r>
              <a:rPr lang="en-US">
                <a:solidFill>
                  <a:srgbClr val="24245E"/>
                </a:solidFill>
              </a:rPr>
              <a:t>Funding levels remain fairly stagnant for housing resources. </a:t>
            </a:r>
            <a:endParaRPr>
              <a:solidFill>
                <a:srgbClr val="24245E"/>
              </a:solidFill>
            </a:endParaRPr>
          </a:p>
          <a:p>
            <a:pPr indent="0" lvl="0" marL="457200" rtl="0" algn="l">
              <a:lnSpc>
                <a:spcPct val="90000"/>
              </a:lnSpc>
              <a:spcBef>
                <a:spcPts val="1000"/>
              </a:spcBef>
              <a:spcAft>
                <a:spcPts val="0"/>
              </a:spcAft>
              <a:buNone/>
            </a:pPr>
            <a:r>
              <a:t/>
            </a:r>
            <a:endParaRPr>
              <a:solidFill>
                <a:srgbClr val="24245E"/>
              </a:solidFill>
            </a:endParaRPr>
          </a:p>
          <a:p>
            <a:pPr indent="-393065" lvl="0" marL="457200" rtl="0" algn="l">
              <a:lnSpc>
                <a:spcPct val="90000"/>
              </a:lnSpc>
              <a:spcBef>
                <a:spcPts val="1000"/>
              </a:spcBef>
              <a:spcAft>
                <a:spcPts val="0"/>
              </a:spcAft>
              <a:buClr>
                <a:srgbClr val="24245E"/>
              </a:buClr>
              <a:buSzPct val="100000"/>
              <a:buChar char="●"/>
            </a:pPr>
            <a:r>
              <a:rPr lang="en-US">
                <a:solidFill>
                  <a:srgbClr val="24245E"/>
                </a:solidFill>
              </a:rPr>
              <a:t>NC FY23-25 contained a significant amount of language impacting policy and program administration. </a:t>
            </a:r>
            <a:endParaRPr>
              <a:solidFill>
                <a:srgbClr val="24245E"/>
              </a:solidFill>
            </a:endParaRPr>
          </a:p>
          <a:p>
            <a:pPr indent="0" lvl="0" marL="457200" rtl="0" algn="l">
              <a:lnSpc>
                <a:spcPct val="90000"/>
              </a:lnSpc>
              <a:spcBef>
                <a:spcPts val="1000"/>
              </a:spcBef>
              <a:spcAft>
                <a:spcPts val="0"/>
              </a:spcAft>
              <a:buNone/>
            </a:pPr>
            <a:r>
              <a:t/>
            </a:r>
            <a:endParaRPr>
              <a:solidFill>
                <a:srgbClr val="24245E"/>
              </a:solidFill>
            </a:endParaRPr>
          </a:p>
          <a:p>
            <a:pPr indent="-393065" lvl="0" marL="457200" rtl="0" algn="l">
              <a:lnSpc>
                <a:spcPct val="90000"/>
              </a:lnSpc>
              <a:spcBef>
                <a:spcPts val="1000"/>
              </a:spcBef>
              <a:spcAft>
                <a:spcPts val="0"/>
              </a:spcAft>
              <a:buClr>
                <a:srgbClr val="24245E"/>
              </a:buClr>
              <a:buSzPct val="100000"/>
              <a:buChar char="●"/>
            </a:pPr>
            <a:r>
              <a:rPr lang="en-US">
                <a:solidFill>
                  <a:srgbClr val="24245E"/>
                </a:solidFill>
              </a:rPr>
              <a:t>Growing need for coalition approach. Housing often competes with other hot button issues.</a:t>
            </a:r>
            <a:endParaRPr>
              <a:solidFill>
                <a:srgbClr val="24245E"/>
              </a:solidFill>
            </a:endParaRPr>
          </a:p>
          <a:p>
            <a:pPr indent="0" lvl="0" marL="457200" rtl="0" algn="l">
              <a:lnSpc>
                <a:spcPct val="90000"/>
              </a:lnSpc>
              <a:spcBef>
                <a:spcPts val="1000"/>
              </a:spcBef>
              <a:spcAft>
                <a:spcPts val="0"/>
              </a:spcAft>
              <a:buNone/>
            </a:pPr>
            <a:r>
              <a:t/>
            </a:r>
            <a:endParaRPr sz="1976">
              <a:solidFill>
                <a:srgbClr val="24245E"/>
              </a:solidFill>
            </a:endParaRPr>
          </a:p>
          <a:p>
            <a:pPr indent="-393065" lvl="0" marL="457200" rtl="0" algn="l">
              <a:lnSpc>
                <a:spcPct val="90000"/>
              </a:lnSpc>
              <a:spcBef>
                <a:spcPts val="1000"/>
              </a:spcBef>
              <a:spcAft>
                <a:spcPts val="0"/>
              </a:spcAft>
              <a:buClr>
                <a:srgbClr val="24245E"/>
              </a:buClr>
              <a:buSzPct val="100000"/>
              <a:buChar char="●"/>
            </a:pPr>
            <a:r>
              <a:rPr lang="en-US">
                <a:solidFill>
                  <a:srgbClr val="24245E"/>
                </a:solidFill>
              </a:rPr>
              <a:t>Looming federal government shutdown puts a lot of pressures and risk on NC agencies and programs and those they serve.</a:t>
            </a:r>
            <a:endParaRPr>
              <a:solidFill>
                <a:srgbClr val="24245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331471dc9c_0_3"/>
          <p:cNvSpPr txBox="1"/>
          <p:nvPr>
            <p:ph type="title"/>
          </p:nvPr>
        </p:nvSpPr>
        <p:spPr>
          <a:xfrm>
            <a:off x="515951" y="1028250"/>
            <a:ext cx="7009500" cy="1920300"/>
          </a:xfrm>
          <a:prstGeom prst="rect">
            <a:avLst/>
          </a:prstGeom>
          <a:noFill/>
          <a:ln>
            <a:noFill/>
          </a:ln>
        </p:spPr>
        <p:txBody>
          <a:bodyPr anchorCtr="0" anchor="ctr" bIns="0" lIns="91425" spcFirstLastPara="1" rIns="91425" wrap="square" tIns="0">
            <a:noAutofit/>
          </a:bodyPr>
          <a:lstStyle/>
          <a:p>
            <a:pPr indent="0" lvl="0" marL="0" rtl="0" algn="ctr">
              <a:lnSpc>
                <a:spcPct val="90000"/>
              </a:lnSpc>
              <a:spcBef>
                <a:spcPts val="0"/>
              </a:spcBef>
              <a:spcAft>
                <a:spcPts val="0"/>
              </a:spcAft>
              <a:buClr>
                <a:schemeClr val="lt1"/>
              </a:buClr>
              <a:buSzPts val="5400"/>
              <a:buFont typeface="Arial Black"/>
              <a:buNone/>
            </a:pPr>
            <a:r>
              <a:rPr lang="en-US" sz="4700">
                <a:solidFill>
                  <a:srgbClr val="000000"/>
                </a:solidFill>
                <a:latin typeface="Arial Black"/>
                <a:ea typeface="Arial Black"/>
                <a:cs typeface="Arial Black"/>
                <a:sym typeface="Arial Black"/>
              </a:rPr>
              <a:t>Thank You!</a:t>
            </a:r>
            <a:endParaRPr sz="4700">
              <a:solidFill>
                <a:srgbClr val="000000"/>
              </a:solidFill>
              <a:latin typeface="Arial Black"/>
              <a:ea typeface="Arial Black"/>
              <a:cs typeface="Arial Black"/>
              <a:sym typeface="Arial Black"/>
            </a:endParaRPr>
          </a:p>
        </p:txBody>
      </p:sp>
      <p:sp>
        <p:nvSpPr>
          <p:cNvPr id="277" name="Google Shape;277;g2331471dc9c_0_3"/>
          <p:cNvSpPr txBox="1"/>
          <p:nvPr/>
        </p:nvSpPr>
        <p:spPr>
          <a:xfrm>
            <a:off x="254375" y="6224140"/>
            <a:ext cx="3753000" cy="267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17578"/>
              </a:buClr>
              <a:buSzPts val="1800"/>
              <a:buFont typeface="Arial"/>
              <a:buNone/>
            </a:pPr>
            <a:r>
              <a:rPr b="0" i="0" lang="en-US" sz="1800" u="none" cap="none" strike="noStrike">
                <a:solidFill>
                  <a:srgbClr val="717578"/>
                </a:solidFill>
                <a:latin typeface="Calibri"/>
                <a:ea typeface="Calibri"/>
                <a:cs typeface="Calibri"/>
                <a:sym typeface="Calibri"/>
              </a:rPr>
              <a:t>www.nchousing.org</a:t>
            </a:r>
            <a:endParaRPr b="0" i="0" sz="1400" u="none" cap="none" strike="noStrike">
              <a:solidFill>
                <a:srgbClr val="000000"/>
              </a:solidFill>
              <a:latin typeface="Arial"/>
              <a:ea typeface="Arial"/>
              <a:cs typeface="Arial"/>
              <a:sym typeface="Arial"/>
            </a:endParaRPr>
          </a:p>
        </p:txBody>
      </p:sp>
      <p:pic>
        <p:nvPicPr>
          <p:cNvPr id="278" name="Google Shape;278;g2331471dc9c_0_3"/>
          <p:cNvPicPr preferRelativeResize="0"/>
          <p:nvPr/>
        </p:nvPicPr>
        <p:blipFill rotWithShape="1">
          <a:blip r:embed="rId3">
            <a:alphaModFix/>
          </a:blip>
          <a:srcRect b="2646" l="0" r="0" t="4812"/>
          <a:stretch/>
        </p:blipFill>
        <p:spPr>
          <a:xfrm>
            <a:off x="8774225" y="0"/>
            <a:ext cx="3466775" cy="6857999"/>
          </a:xfrm>
          <a:prstGeom prst="rect">
            <a:avLst/>
          </a:prstGeom>
          <a:noFill/>
          <a:ln>
            <a:noFill/>
          </a:ln>
        </p:spPr>
      </p:pic>
      <p:pic>
        <p:nvPicPr>
          <p:cNvPr id="279" name="Google Shape;279;g2331471dc9c_0_3"/>
          <p:cNvPicPr preferRelativeResize="0"/>
          <p:nvPr/>
        </p:nvPicPr>
        <p:blipFill rotWithShape="1">
          <a:blip r:embed="rId4">
            <a:alphaModFix/>
          </a:blip>
          <a:srcRect b="0" l="0" r="0" t="0"/>
          <a:stretch/>
        </p:blipFill>
        <p:spPr>
          <a:xfrm>
            <a:off x="2300225" y="19675"/>
            <a:ext cx="3897124" cy="1353744"/>
          </a:xfrm>
          <a:prstGeom prst="rect">
            <a:avLst/>
          </a:prstGeom>
          <a:noFill/>
          <a:ln>
            <a:noFill/>
          </a:ln>
        </p:spPr>
      </p:pic>
      <p:sp>
        <p:nvSpPr>
          <p:cNvPr id="280" name="Google Shape;280;g2331471dc9c_0_3"/>
          <p:cNvSpPr txBox="1"/>
          <p:nvPr/>
        </p:nvSpPr>
        <p:spPr>
          <a:xfrm>
            <a:off x="2068263" y="1999540"/>
            <a:ext cx="3753000" cy="267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17578"/>
              </a:buClr>
              <a:buSzPts val="1800"/>
              <a:buFont typeface="Arial"/>
              <a:buNone/>
            </a:pPr>
            <a:r>
              <a:t/>
            </a:r>
            <a:endParaRPr b="0" i="0" sz="1800" u="none" cap="none" strike="noStrike">
              <a:solidFill>
                <a:srgbClr val="717578"/>
              </a:solidFill>
              <a:latin typeface="Calibri"/>
              <a:ea typeface="Calibri"/>
              <a:cs typeface="Calibri"/>
              <a:sym typeface="Calibri"/>
            </a:endParaRPr>
          </a:p>
        </p:txBody>
      </p:sp>
      <p:sp>
        <p:nvSpPr>
          <p:cNvPr id="281" name="Google Shape;281;g2331471dc9c_0_3"/>
          <p:cNvSpPr txBox="1"/>
          <p:nvPr/>
        </p:nvSpPr>
        <p:spPr>
          <a:xfrm>
            <a:off x="630875" y="2962650"/>
            <a:ext cx="3000000" cy="932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Samuel Gunter </a:t>
            </a:r>
            <a:endParaRPr b="1"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Executive Director</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sng" cap="none" strike="noStrike">
                <a:solidFill>
                  <a:schemeClr val="hlink"/>
                </a:solidFill>
                <a:latin typeface="Calibri"/>
                <a:ea typeface="Calibri"/>
                <a:cs typeface="Calibri"/>
                <a:sym typeface="Calibri"/>
                <a:hlinkClick r:id="rId5"/>
              </a:rPr>
              <a:t>sgunter@nchousing.org</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2" name="Google Shape;282;g2331471dc9c_0_3"/>
          <p:cNvSpPr txBox="1"/>
          <p:nvPr/>
        </p:nvSpPr>
        <p:spPr>
          <a:xfrm>
            <a:off x="2184938" y="4138800"/>
            <a:ext cx="4127700" cy="932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Anna Patterson</a:t>
            </a:r>
            <a:endParaRPr b="1"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Policy Analyst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sng" cap="none" strike="noStrike">
                <a:solidFill>
                  <a:schemeClr val="hlink"/>
                </a:solidFill>
                <a:latin typeface="Calibri"/>
                <a:ea typeface="Calibri"/>
                <a:cs typeface="Calibri"/>
                <a:sym typeface="Calibri"/>
                <a:hlinkClick r:id="rId6"/>
              </a:rPr>
              <a:t>apatterson@nchousing.org</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3" name="Google Shape;283;g2331471dc9c_0_3"/>
          <p:cNvSpPr txBox="1"/>
          <p:nvPr/>
        </p:nvSpPr>
        <p:spPr>
          <a:xfrm>
            <a:off x="4342125" y="2739913"/>
            <a:ext cx="3000000" cy="118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Stephanie Watkins-Cruz</a:t>
            </a:r>
            <a:endParaRPr b="1"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Director of Housing Policy</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rPr b="0" i="0" lang="en-US" sz="1800" u="sng" cap="none" strike="noStrike">
                <a:solidFill>
                  <a:schemeClr val="hlink"/>
                </a:solidFill>
                <a:latin typeface="Calibri"/>
                <a:ea typeface="Calibri"/>
                <a:cs typeface="Calibri"/>
                <a:sym typeface="Calibri"/>
                <a:hlinkClick r:id="rId7"/>
              </a:rPr>
              <a:t>swatkinscruz@nchousing.org</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4" name="Google Shape;284;g2331471dc9c_0_3"/>
          <p:cNvSpPr txBox="1"/>
          <p:nvPr/>
        </p:nvSpPr>
        <p:spPr>
          <a:xfrm>
            <a:off x="1468675" y="5422075"/>
            <a:ext cx="5382000" cy="267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17578"/>
              </a:buClr>
              <a:buSzPts val="1800"/>
              <a:buFont typeface="Arial"/>
              <a:buNone/>
            </a:pPr>
            <a:r>
              <a:rPr b="0" i="0" lang="en-US" sz="1800" u="none" cap="none" strike="noStrike">
                <a:solidFill>
                  <a:srgbClr val="717578"/>
                </a:solidFill>
                <a:latin typeface="Calibri"/>
                <a:ea typeface="Calibri"/>
                <a:cs typeface="Calibri"/>
                <a:sym typeface="Calibri"/>
              </a:rPr>
              <a:t>General Questions</a:t>
            </a:r>
            <a:endParaRPr b="0" i="0" sz="1800" u="none" cap="none" strike="noStrike">
              <a:solidFill>
                <a:srgbClr val="717578"/>
              </a:solidFill>
              <a:latin typeface="Calibri"/>
              <a:ea typeface="Calibri"/>
              <a:cs typeface="Calibri"/>
              <a:sym typeface="Calibri"/>
            </a:endParaRPr>
          </a:p>
          <a:p>
            <a:pPr indent="0" lvl="0" marL="0" marR="0" rtl="0" algn="ctr">
              <a:lnSpc>
                <a:spcPct val="90000"/>
              </a:lnSpc>
              <a:spcBef>
                <a:spcPts val="0"/>
              </a:spcBef>
              <a:spcAft>
                <a:spcPts val="0"/>
              </a:spcAft>
              <a:buClr>
                <a:srgbClr val="717578"/>
              </a:buClr>
              <a:buSzPts val="1800"/>
              <a:buFont typeface="Arial"/>
              <a:buNone/>
            </a:pPr>
            <a:r>
              <a:rPr b="0" i="0" lang="en-US" sz="1800" u="sng" cap="none" strike="noStrike">
                <a:solidFill>
                  <a:schemeClr val="hlink"/>
                </a:solidFill>
                <a:latin typeface="Calibri"/>
                <a:ea typeface="Calibri"/>
                <a:cs typeface="Calibri"/>
                <a:sym typeface="Calibri"/>
                <a:hlinkClick r:id="rId8"/>
              </a:rPr>
              <a:t>info@nchousing.org</a:t>
            </a:r>
            <a:r>
              <a:rPr b="0" i="0" lang="en-US" sz="1800" u="none" cap="none" strike="noStrike">
                <a:solidFill>
                  <a:srgbClr val="717578"/>
                </a:solidFill>
                <a:latin typeface="Calibri"/>
                <a:ea typeface="Calibri"/>
                <a:cs typeface="Calibri"/>
                <a:sym typeface="Calibri"/>
              </a:rPr>
              <a:t> </a:t>
            </a:r>
            <a:endParaRPr b="0" i="0" sz="1800" u="none" cap="none" strike="noStrike">
              <a:solidFill>
                <a:srgbClr val="717578"/>
              </a:solidFill>
              <a:latin typeface="Calibri"/>
              <a:ea typeface="Calibri"/>
              <a:cs typeface="Calibri"/>
              <a:sym typeface="Calibri"/>
            </a:endParaRPr>
          </a:p>
        </p:txBody>
      </p:sp>
      <p:sp>
        <p:nvSpPr>
          <p:cNvPr id="285" name="Google Shape;285;g2331471dc9c_0_3"/>
          <p:cNvSpPr txBox="1"/>
          <p:nvPr/>
        </p:nvSpPr>
        <p:spPr>
          <a:xfrm>
            <a:off x="2659663" y="2397850"/>
            <a:ext cx="3000000" cy="4341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Policy 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onsulting Report PowerPoint Template">
      <a:dk1>
        <a:srgbClr val="717578"/>
      </a:dk1>
      <a:lt1>
        <a:srgbClr val="FFFFFF"/>
      </a:lt1>
      <a:dk2>
        <a:srgbClr val="788366"/>
      </a:dk2>
      <a:lt2>
        <a:srgbClr val="E5E6DE"/>
      </a:lt2>
      <a:accent1>
        <a:srgbClr val="9FC205"/>
      </a:accent1>
      <a:accent2>
        <a:srgbClr val="A7B093"/>
      </a:accent2>
      <a:accent3>
        <a:srgbClr val="DCDAD7"/>
      </a:accent3>
      <a:accent4>
        <a:srgbClr val="B6BEA6"/>
      </a:accent4>
      <a:accent5>
        <a:srgbClr val="464646"/>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2022-08-01T21:14:01Z</dcterms:created>
  <dc:creator>Carla Paludetto</dc:creator>
</cp:coreProperties>
</file>