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68"/>
  </p:notesMasterIdLst>
  <p:handoutMasterIdLst>
    <p:handoutMasterId r:id="rId69"/>
  </p:handoutMasterIdLst>
  <p:sldIdLst>
    <p:sldId id="2006" r:id="rId3"/>
    <p:sldId id="2007" r:id="rId4"/>
    <p:sldId id="2036" r:id="rId5"/>
    <p:sldId id="2013" r:id="rId6"/>
    <p:sldId id="1888" r:id="rId7"/>
    <p:sldId id="2003" r:id="rId8"/>
    <p:sldId id="2004" r:id="rId9"/>
    <p:sldId id="2005" r:id="rId10"/>
    <p:sldId id="1549" r:id="rId11"/>
    <p:sldId id="1864" r:id="rId12"/>
    <p:sldId id="1946" r:id="rId13"/>
    <p:sldId id="1947" r:id="rId14"/>
    <p:sldId id="1950" r:id="rId15"/>
    <p:sldId id="1951" r:id="rId16"/>
    <p:sldId id="1952" r:id="rId17"/>
    <p:sldId id="1953" r:id="rId18"/>
    <p:sldId id="1948" r:id="rId19"/>
    <p:sldId id="1949" r:id="rId20"/>
    <p:sldId id="1954" r:id="rId21"/>
    <p:sldId id="1955" r:id="rId22"/>
    <p:sldId id="2032" r:id="rId23"/>
    <p:sldId id="1656" r:id="rId24"/>
    <p:sldId id="1657" r:id="rId25"/>
    <p:sldId id="1658" r:id="rId26"/>
    <p:sldId id="1696" r:id="rId27"/>
    <p:sldId id="1871" r:id="rId28"/>
    <p:sldId id="1873" r:id="rId29"/>
    <p:sldId id="1874" r:id="rId30"/>
    <p:sldId id="1697" r:id="rId31"/>
    <p:sldId id="1981" r:id="rId32"/>
    <p:sldId id="1982" r:id="rId33"/>
    <p:sldId id="1984" r:id="rId34"/>
    <p:sldId id="1983" r:id="rId35"/>
    <p:sldId id="1980" r:id="rId36"/>
    <p:sldId id="1884" r:id="rId37"/>
    <p:sldId id="1877" r:id="rId38"/>
    <p:sldId id="1878" r:id="rId39"/>
    <p:sldId id="1986" r:id="rId40"/>
    <p:sldId id="1988" r:id="rId41"/>
    <p:sldId id="1987" r:id="rId42"/>
    <p:sldId id="1989" r:id="rId43"/>
    <p:sldId id="1991" r:id="rId44"/>
    <p:sldId id="1985" r:id="rId45"/>
    <p:sldId id="1992" r:id="rId46"/>
    <p:sldId id="1882" r:id="rId47"/>
    <p:sldId id="2021" r:id="rId48"/>
    <p:sldId id="1862" r:id="rId49"/>
    <p:sldId id="2008" r:id="rId50"/>
    <p:sldId id="2009" r:id="rId51"/>
    <p:sldId id="2015" r:id="rId52"/>
    <p:sldId id="1866" r:id="rId53"/>
    <p:sldId id="1867" r:id="rId54"/>
    <p:sldId id="1868" r:id="rId55"/>
    <p:sldId id="1698" r:id="rId56"/>
    <p:sldId id="1872" r:id="rId57"/>
    <p:sldId id="2012" r:id="rId58"/>
    <p:sldId id="1875" r:id="rId59"/>
    <p:sldId id="1702" r:id="rId60"/>
    <p:sldId id="1703" r:id="rId61"/>
    <p:sldId id="2034" r:id="rId62"/>
    <p:sldId id="2035" r:id="rId63"/>
    <p:sldId id="2020" r:id="rId64"/>
    <p:sldId id="2017" r:id="rId65"/>
    <p:sldId id="2029" r:id="rId66"/>
    <p:sldId id="2033" r:id="rId6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6" d="100"/>
          <a:sy n="86" d="100"/>
        </p:scale>
        <p:origin x="562" y="72"/>
      </p:cViewPr>
      <p:guideLst/>
    </p:cSldViewPr>
  </p:slideViewPr>
  <p:notesTextViewPr>
    <p:cViewPr>
      <p:scale>
        <a:sx n="1" d="1"/>
        <a:sy n="1" d="1"/>
      </p:scale>
      <p:origin x="0" y="0"/>
    </p:cViewPr>
  </p:notesTextViewPr>
  <p:notesViewPr>
    <p:cSldViewPr snapToGrid="0">
      <p:cViewPr varScale="1">
        <p:scale>
          <a:sx n="66" d="100"/>
          <a:sy n="66" d="100"/>
        </p:scale>
        <p:origin x="3134" y="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notesMaster" Target="notesMasters/notesMaster1.xml"/><Relationship Id="rId7" Type="http://schemas.openxmlformats.org/officeDocument/2006/relationships/slide" Target="slides/slide5.xml"/><Relationship Id="rId71"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handoutMaster" Target="handoutMasters/handout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9176539"/>
      </p:ext>
    </p:extLst>
  </p:cSld>
  <p:clrMap bg1="lt1" tx1="dk1" bg2="lt2" tx2="dk2" accent1="accent1" accent2="accent2" accent3="accent3" accent4="accent4" accent5="accent5" accent6="accent6" hlink="hlink" folHlink="folHlink"/>
  <p:hf sldNum="0"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FEB42A8-0CB2-4BA3-8F83-C03E377B06F9}" type="slidenum">
              <a:rPr lang="en-US" smtClean="0"/>
              <a:t>‹#›</a:t>
            </a:fld>
            <a:endParaRPr lang="en-US"/>
          </a:p>
        </p:txBody>
      </p:sp>
    </p:spTree>
    <p:extLst>
      <p:ext uri="{BB962C8B-B14F-4D97-AF65-F5344CB8AC3E}">
        <p14:creationId xmlns:p14="http://schemas.microsoft.com/office/powerpoint/2010/main" val="46643407"/>
      </p:ext>
    </p:extLst>
  </p:cSld>
  <p:clrMap bg1="lt1" tx1="dk1" bg2="lt2" tx2="dk2" accent1="accent1" accent2="accent2" accent3="accent3" accent4="accent4" accent5="accent5" accent6="accent6" hlink="hlink" folHlink="folHlink"/>
  <p:hf sldNum="0"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5FF658CA-828A-4AA0-B2FF-28C6BCB63DF0}"/>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49877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Date Placeholder 4">
            <a:extLst>
              <a:ext uri="{FF2B5EF4-FFF2-40B4-BE49-F238E27FC236}">
                <a16:creationId xmlns:a16="http://schemas.microsoft.com/office/drawing/2014/main" id="{0873018E-1033-44A2-8400-F0948F1257DE}"/>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68342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Date Placeholder 4">
            <a:extLst>
              <a:ext uri="{FF2B5EF4-FFF2-40B4-BE49-F238E27FC236}">
                <a16:creationId xmlns:a16="http://schemas.microsoft.com/office/drawing/2014/main" id="{E15E8911-6D7F-4418-A462-C242F6D9B195}"/>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6960937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BA456-6E05-4CDB-AED0-BCD2F942FD7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42C29EB-97BB-4B6D-B518-1D66797C89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a:extLst>
              <a:ext uri="{FF2B5EF4-FFF2-40B4-BE49-F238E27FC236}">
                <a16:creationId xmlns:a16="http://schemas.microsoft.com/office/drawing/2014/main" id="{A527E03F-94F2-441F-B3F0-9FA52664FBC1}"/>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7646533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9CC4D-EEA8-4E38-B63F-D643E36E1E7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AF12AB3-829E-4D16-8B3C-1677206E558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A82DB0B-A2B9-49BE-A06E-C25CCF65F734}"/>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7908396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01E6183-7E80-47E5-B413-3EA07B8ECE4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2A35D30-98CA-4207-9165-26C8A3916983}"/>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DBB6528-9026-4FCC-AC23-ABE4BEBD343E}"/>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910830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BA456-6E05-4CDB-AED0-BCD2F942FD7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42C29EB-97BB-4B6D-B518-1D66797C89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a:extLst>
              <a:ext uri="{FF2B5EF4-FFF2-40B4-BE49-F238E27FC236}">
                <a16:creationId xmlns:a16="http://schemas.microsoft.com/office/drawing/2014/main" id="{A527E03F-94F2-441F-B3F0-9FA52664FBC1}"/>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4813527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31371-621E-47CA-9E82-161FD1D12AF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601E639-E314-4CD6-AD9F-D2D42A04E71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4318FB14-A17F-4B7E-BE5A-CB8C07BE0531}"/>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7599362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D25FB3-A79B-46DF-BE38-3B6359EB344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E6D4BF8-D21D-4132-9BDE-C4211AF8B90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5" name="Footer Placeholder 4">
            <a:extLst>
              <a:ext uri="{FF2B5EF4-FFF2-40B4-BE49-F238E27FC236}">
                <a16:creationId xmlns:a16="http://schemas.microsoft.com/office/drawing/2014/main" id="{55DA70C4-254B-4808-A10D-C9B472F5F492}"/>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0478590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6BEF04-D29E-4A02-B5D2-6AF131EB6E3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834B6D6-F299-4547-920B-C57397BC600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6569733-4FFD-43A5-91A8-4A90B138604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372D26CE-4B55-410C-B81A-C7D6DB3DC439}"/>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8619715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571885-AF90-475E-B9F6-61B86AF5DD1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1817055-20C4-4B41-98D9-F113F76369C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FD79BCB-809C-46D8-A156-7FDCE636AEA1}"/>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7F5F34D-905E-4033-897F-1ABEB77F785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1BC9FFAE-FC19-425A-9078-500A5F4B3B1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BA9CA259-1D8A-4454-8629-CC445E2C683F}"/>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4482820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10BA8-22CC-48F8-9680-8F600FDCF98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616968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4D66A5E-7E30-4B01-9BB3-5D46421AB894}"/>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1528985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56A94-4570-459F-AAF9-77D180A44E5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C00B3AC-853C-4239-ACCF-BB3E0B86B44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CCAC4C9-D52D-4ECE-808E-B6B4774F82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6" name="Footer Placeholder 5">
            <a:extLst>
              <a:ext uri="{FF2B5EF4-FFF2-40B4-BE49-F238E27FC236}">
                <a16:creationId xmlns:a16="http://schemas.microsoft.com/office/drawing/2014/main" id="{1DF3A2FC-AC7C-4C98-8A84-BAE890CBFECF}"/>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7882629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31371-621E-47CA-9E82-161FD1D12AF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601E639-E314-4CD6-AD9F-D2D42A04E71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4318FB14-A17F-4B7E-BE5A-CB8C07BE0531}"/>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5098122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1806A-DE0A-4B8C-AF3B-347AB7BDB83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50BB41D-914D-4F6A-929C-1B0AD6E4131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8431995-F493-4BFF-AC6E-1A1D08AE08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6" name="Footer Placeholder 5">
            <a:extLst>
              <a:ext uri="{FF2B5EF4-FFF2-40B4-BE49-F238E27FC236}">
                <a16:creationId xmlns:a16="http://schemas.microsoft.com/office/drawing/2014/main" id="{1C646566-7BE9-4217-8EC8-FA2192BBFD4C}"/>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3842249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9CC4D-EEA8-4E38-B63F-D643E36E1E7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AF12AB3-829E-4D16-8B3C-1677206E558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A82DB0B-A2B9-49BE-A06E-C25CCF65F734}"/>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46112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01E6183-7E80-47E5-B413-3EA07B8ECE4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2A35D30-98CA-4207-9165-26C8A3916983}"/>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DBB6528-9026-4FCC-AC23-ABE4BEBD343E}"/>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0866773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D25FB3-A79B-46DF-BE38-3B6359EB344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E6D4BF8-D21D-4132-9BDE-C4211AF8B90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5" name="Footer Placeholder 4">
            <a:extLst>
              <a:ext uri="{FF2B5EF4-FFF2-40B4-BE49-F238E27FC236}">
                <a16:creationId xmlns:a16="http://schemas.microsoft.com/office/drawing/2014/main" id="{55DA70C4-254B-4808-A10D-C9B472F5F492}"/>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9771716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6BEF04-D29E-4A02-B5D2-6AF131EB6E3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834B6D6-F299-4547-920B-C57397BC600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6569733-4FFD-43A5-91A8-4A90B138604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372D26CE-4B55-410C-B81A-C7D6DB3DC439}"/>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6980185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571885-AF90-475E-B9F6-61B86AF5DD1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1817055-20C4-4B41-98D9-F113F76369C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FD79BCB-809C-46D8-A156-7FDCE636AEA1}"/>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7F5F34D-905E-4033-897F-1ABEB77F785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1BC9FFAE-FC19-425A-9078-500A5F4B3B1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BA9CA259-1D8A-4454-8629-CC445E2C683F}"/>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9914999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10BA8-22CC-48F8-9680-8F600FDCF98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01151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4D66A5E-7E30-4B01-9BB3-5D46421AB894}"/>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6362238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56A94-4570-459F-AAF9-77D180A44E5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C00B3AC-853C-4239-ACCF-BB3E0B86B44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CCAC4C9-D52D-4ECE-808E-B6B4774F82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6" name="Footer Placeholder 5">
            <a:extLst>
              <a:ext uri="{FF2B5EF4-FFF2-40B4-BE49-F238E27FC236}">
                <a16:creationId xmlns:a16="http://schemas.microsoft.com/office/drawing/2014/main" id="{1DF3A2FC-AC7C-4C98-8A84-BAE890CBFECF}"/>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856383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1806A-DE0A-4B8C-AF3B-347AB7BDB83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50BB41D-914D-4F6A-929C-1B0AD6E4131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28431995-F493-4BFF-AC6E-1A1D08AE08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6" name="Footer Placeholder 5">
            <a:extLst>
              <a:ext uri="{FF2B5EF4-FFF2-40B4-BE49-F238E27FC236}">
                <a16:creationId xmlns:a16="http://schemas.microsoft.com/office/drawing/2014/main" id="{1C646566-7BE9-4217-8EC8-FA2192BBFD4C}"/>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9025668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E250162-446F-4245-B748-7CA1DD4824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7EE7CAB-42D7-476A-933D-46A7A2EBAB5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2E3FCD67-E32F-47E4-94B3-80F77080A55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8" name="Rectangle 7">
            <a:extLst>
              <a:ext uri="{FF2B5EF4-FFF2-40B4-BE49-F238E27FC236}">
                <a16:creationId xmlns:a16="http://schemas.microsoft.com/office/drawing/2014/main" id="{0E5857B9-1FBA-4332-8034-420033F45929}"/>
              </a:ext>
            </a:extLst>
          </p:cNvPr>
          <p:cNvSpPr/>
          <p:nvPr userDrawn="1"/>
        </p:nvSpPr>
        <p:spPr>
          <a:xfrm>
            <a:off x="12088905" y="0"/>
            <a:ext cx="89647" cy="6858000"/>
          </a:xfrm>
          <a:prstGeom prst="rect">
            <a:avLst/>
          </a:prstGeom>
          <a:solidFill>
            <a:srgbClr val="E65741"/>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661BD0F4-4B60-43EA-ABCF-FEF1321DB838}"/>
              </a:ext>
            </a:extLst>
          </p:cNvPr>
          <p:cNvSpPr/>
          <p:nvPr userDrawn="1"/>
        </p:nvSpPr>
        <p:spPr>
          <a:xfrm>
            <a:off x="11999258" y="0"/>
            <a:ext cx="89647" cy="6858000"/>
          </a:xfrm>
          <a:prstGeom prst="rect">
            <a:avLst/>
          </a:prstGeom>
          <a:solidFill>
            <a:srgbClr val="F1A94E"/>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016255FC-2681-460C-9992-811BFA0AB0CA}"/>
              </a:ext>
            </a:extLst>
          </p:cNvPr>
          <p:cNvSpPr/>
          <p:nvPr userDrawn="1"/>
        </p:nvSpPr>
        <p:spPr>
          <a:xfrm>
            <a:off x="11909611" y="0"/>
            <a:ext cx="89647" cy="68580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B4E2EA87-5178-498A-903C-A724C1E4A73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03095" y="5955721"/>
            <a:ext cx="645458" cy="801258"/>
          </a:xfrm>
          <a:prstGeom prst="rect">
            <a:avLst/>
          </a:prstGeom>
        </p:spPr>
      </p:pic>
      <p:sp>
        <p:nvSpPr>
          <p:cNvPr id="13" name="TextBox 12">
            <a:extLst>
              <a:ext uri="{FF2B5EF4-FFF2-40B4-BE49-F238E27FC236}">
                <a16:creationId xmlns:a16="http://schemas.microsoft.com/office/drawing/2014/main" id="{A3CF8AEA-9EA8-4351-B491-BA49FB74B725}"/>
              </a:ext>
            </a:extLst>
          </p:cNvPr>
          <p:cNvSpPr txBox="1"/>
          <p:nvPr userDrawn="1"/>
        </p:nvSpPr>
        <p:spPr>
          <a:xfrm>
            <a:off x="838200" y="6356350"/>
            <a:ext cx="2819400" cy="369332"/>
          </a:xfrm>
          <a:prstGeom prst="rect">
            <a:avLst/>
          </a:prstGeom>
          <a:noFill/>
        </p:spPr>
        <p:txBody>
          <a:bodyPr wrap="square" rtlCol="0">
            <a:spAutoFit/>
          </a:bodyPr>
          <a:lstStyle/>
          <a:p>
            <a:r>
              <a:rPr lang="en-US" sz="900" dirty="0"/>
              <a:t>A self-supporting public agency.</a:t>
            </a:r>
          </a:p>
          <a:p>
            <a:r>
              <a:rPr lang="en-US" sz="900" dirty="0"/>
              <a:t>HousingBuildsNC.com</a:t>
            </a:r>
          </a:p>
        </p:txBody>
      </p:sp>
      <p:pic>
        <p:nvPicPr>
          <p:cNvPr id="14" name="Picture 13">
            <a:extLst>
              <a:ext uri="{FF2B5EF4-FFF2-40B4-BE49-F238E27FC236}">
                <a16:creationId xmlns:a16="http://schemas.microsoft.com/office/drawing/2014/main" id="{7EE857AC-4F2B-4754-A61A-A8127D24B559}"/>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1077899" y="6387647"/>
            <a:ext cx="652417" cy="369332"/>
          </a:xfrm>
          <a:prstGeom prst="rect">
            <a:avLst/>
          </a:prstGeom>
        </p:spPr>
      </p:pic>
    </p:spTree>
    <p:extLst>
      <p:ext uri="{BB962C8B-B14F-4D97-AF65-F5344CB8AC3E}">
        <p14:creationId xmlns:p14="http://schemas.microsoft.com/office/powerpoint/2010/main" val="27380884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E250162-446F-4245-B748-7CA1DD4824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7EE7CAB-42D7-476A-933D-46A7A2EBAB5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2E3FCD67-E32F-47E4-94B3-80F77080A55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8" name="Rectangle 7">
            <a:extLst>
              <a:ext uri="{FF2B5EF4-FFF2-40B4-BE49-F238E27FC236}">
                <a16:creationId xmlns:a16="http://schemas.microsoft.com/office/drawing/2014/main" id="{0E5857B9-1FBA-4332-8034-420033F45929}"/>
              </a:ext>
            </a:extLst>
          </p:cNvPr>
          <p:cNvSpPr/>
          <p:nvPr userDrawn="1"/>
        </p:nvSpPr>
        <p:spPr>
          <a:xfrm>
            <a:off x="12088905" y="0"/>
            <a:ext cx="89647" cy="6858000"/>
          </a:xfrm>
          <a:prstGeom prst="rect">
            <a:avLst/>
          </a:prstGeom>
          <a:solidFill>
            <a:srgbClr val="E65741"/>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661BD0F4-4B60-43EA-ABCF-FEF1321DB838}"/>
              </a:ext>
            </a:extLst>
          </p:cNvPr>
          <p:cNvSpPr/>
          <p:nvPr userDrawn="1"/>
        </p:nvSpPr>
        <p:spPr>
          <a:xfrm>
            <a:off x="11999258" y="0"/>
            <a:ext cx="89647" cy="6858000"/>
          </a:xfrm>
          <a:prstGeom prst="rect">
            <a:avLst/>
          </a:prstGeom>
          <a:solidFill>
            <a:srgbClr val="F1A94E"/>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016255FC-2681-460C-9992-811BFA0AB0CA}"/>
              </a:ext>
            </a:extLst>
          </p:cNvPr>
          <p:cNvSpPr/>
          <p:nvPr userDrawn="1"/>
        </p:nvSpPr>
        <p:spPr>
          <a:xfrm>
            <a:off x="11909611" y="0"/>
            <a:ext cx="89647" cy="68580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B4E2EA87-5178-498A-903C-A724C1E4A73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03095" y="5955721"/>
            <a:ext cx="645458" cy="801258"/>
          </a:xfrm>
          <a:prstGeom prst="rect">
            <a:avLst/>
          </a:prstGeom>
        </p:spPr>
      </p:pic>
      <p:sp>
        <p:nvSpPr>
          <p:cNvPr id="13" name="TextBox 12">
            <a:extLst>
              <a:ext uri="{FF2B5EF4-FFF2-40B4-BE49-F238E27FC236}">
                <a16:creationId xmlns:a16="http://schemas.microsoft.com/office/drawing/2014/main" id="{A3CF8AEA-9EA8-4351-B491-BA49FB74B725}"/>
              </a:ext>
            </a:extLst>
          </p:cNvPr>
          <p:cNvSpPr txBox="1"/>
          <p:nvPr userDrawn="1"/>
        </p:nvSpPr>
        <p:spPr>
          <a:xfrm>
            <a:off x="838200" y="6356350"/>
            <a:ext cx="2819400" cy="369332"/>
          </a:xfrm>
          <a:prstGeom prst="rect">
            <a:avLst/>
          </a:prstGeom>
          <a:noFill/>
        </p:spPr>
        <p:txBody>
          <a:bodyPr wrap="square" rtlCol="0">
            <a:spAutoFit/>
          </a:bodyPr>
          <a:lstStyle/>
          <a:p>
            <a:r>
              <a:rPr lang="en-US" sz="900" dirty="0"/>
              <a:t>A self-supporting public agency.</a:t>
            </a:r>
          </a:p>
          <a:p>
            <a:r>
              <a:rPr lang="en-US" sz="900" dirty="0"/>
              <a:t>HousingBuildsNC.com</a:t>
            </a:r>
          </a:p>
        </p:txBody>
      </p:sp>
      <p:pic>
        <p:nvPicPr>
          <p:cNvPr id="14" name="Picture 13">
            <a:extLst>
              <a:ext uri="{FF2B5EF4-FFF2-40B4-BE49-F238E27FC236}">
                <a16:creationId xmlns:a16="http://schemas.microsoft.com/office/drawing/2014/main" id="{7EE857AC-4F2B-4754-A61A-A8127D24B559}"/>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1077899" y="6387647"/>
            <a:ext cx="652417" cy="369332"/>
          </a:xfrm>
          <a:prstGeom prst="rect">
            <a:avLst/>
          </a:prstGeom>
        </p:spPr>
      </p:pic>
    </p:spTree>
    <p:extLst>
      <p:ext uri="{BB962C8B-B14F-4D97-AF65-F5344CB8AC3E}">
        <p14:creationId xmlns:p14="http://schemas.microsoft.com/office/powerpoint/2010/main" val="276030204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hyperlink" Target="mailto:spjames@nchfa.com" TargetMode="External"/><Relationship Id="rId4" Type="http://schemas.openxmlformats.org/officeDocument/2006/relationships/hyperlink" Target="https://pixabay.com/en/memo-calendar-reminder-schedule-303140/" TargetMode="External"/><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www.soccer24.co.zw/2017/01/25/17349/breaking-news/" TargetMode="External"/><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3.png"/><Relationship Id="rId7" Type="http://schemas.openxmlformats.org/officeDocument/2006/relationships/image" Target="../media/image36.pn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hyperlink" Target="https://pixabay.com/en/scale-balanced-gold-empty-weight-307454/" TargetMode="External"/></Relationships>
</file>

<file path=ppt/slides/_rels/slide1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3.png"/><Relationship Id="rId7" Type="http://schemas.openxmlformats.org/officeDocument/2006/relationships/image" Target="../media/image36.pn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hyperlink" Target="https://pixabay.com/en/scale-balanced-gold-empty-weight-307454/" TargetMode="External"/></Relationships>
</file>

<file path=ppt/slides/_rels/slide14.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3.png"/><Relationship Id="rId7" Type="http://schemas.openxmlformats.org/officeDocument/2006/relationships/image" Target="../media/image36.pn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hyperlink" Target="https://pixabay.com/en/scale-balanced-gold-empty-weight-307454/" TargetMode="External"/></Relationships>
</file>

<file path=ppt/slides/_rels/slide15.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3.png"/><Relationship Id="rId7" Type="http://schemas.openxmlformats.org/officeDocument/2006/relationships/image" Target="../media/image36.pn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hyperlink" Target="https://pixabay.com/en/scale-balanced-gold-empty-weight-307454/" TargetMode="External"/></Relationships>
</file>

<file path=ppt/slides/_rels/slide16.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3.png"/><Relationship Id="rId7" Type="http://schemas.openxmlformats.org/officeDocument/2006/relationships/image" Target="../media/image36.pn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hyperlink" Target="https://pixabay.com/en/scale-balanced-gold-empty-weight-307454/"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png"/><Relationship Id="rId3" Type="http://schemas.openxmlformats.org/officeDocument/2006/relationships/image" Target="../media/image40.png"/><Relationship Id="rId7" Type="http://schemas.openxmlformats.org/officeDocument/2006/relationships/image" Target="../media/image44.png"/><Relationship Id="rId12" Type="http://schemas.openxmlformats.org/officeDocument/2006/relationships/image" Target="../media/image49.pn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png"/><Relationship Id="rId15" Type="http://schemas.openxmlformats.org/officeDocument/2006/relationships/image" Target="../media/image52.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png"/><Relationship Id="rId14" Type="http://schemas.openxmlformats.org/officeDocument/2006/relationships/image" Target="../media/image51.png"/></Relationships>
</file>

<file path=ppt/slides/_rels/slide19.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png"/><Relationship Id="rId3" Type="http://schemas.openxmlformats.org/officeDocument/2006/relationships/image" Target="../media/image40.png"/><Relationship Id="rId7" Type="http://schemas.openxmlformats.org/officeDocument/2006/relationships/image" Target="../media/image44.png"/><Relationship Id="rId12" Type="http://schemas.openxmlformats.org/officeDocument/2006/relationships/image" Target="../media/image49.pn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png"/><Relationship Id="rId15" Type="http://schemas.openxmlformats.org/officeDocument/2006/relationships/image" Target="../media/image52.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png"/><Relationship Id="rId14" Type="http://schemas.openxmlformats.org/officeDocument/2006/relationships/image" Target="../media/image51.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png"/><Relationship Id="rId3" Type="http://schemas.openxmlformats.org/officeDocument/2006/relationships/image" Target="../media/image40.png"/><Relationship Id="rId7" Type="http://schemas.openxmlformats.org/officeDocument/2006/relationships/image" Target="../media/image44.png"/><Relationship Id="rId12" Type="http://schemas.openxmlformats.org/officeDocument/2006/relationships/image" Target="../media/image49.pn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png"/><Relationship Id="rId15" Type="http://schemas.openxmlformats.org/officeDocument/2006/relationships/image" Target="../media/image52.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png"/><Relationship Id="rId14" Type="http://schemas.openxmlformats.org/officeDocument/2006/relationships/image" Target="../media/image51.png"/></Relationships>
</file>

<file path=ppt/slides/_rels/slide21.xml.rels><?xml version="1.0" encoding="UTF-8" standalone="yes"?>
<Relationships xmlns="http://schemas.openxmlformats.org/package/2006/relationships"><Relationship Id="rId3" Type="http://schemas.openxmlformats.org/officeDocument/2006/relationships/hyperlink" Target="https://www.publicdomainpictures.net/en/view-image.php?image=79923&amp;picture=logo-banner" TargetMode="External"/><Relationship Id="rId2" Type="http://schemas.openxmlformats.org/officeDocument/2006/relationships/image" Target="../media/image53.jpg"/><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5" Type="http://schemas.openxmlformats.org/officeDocument/2006/relationships/hyperlink" Target="https://pixabay.com/en/banner-red-signboard-price-list-2072166/" TargetMode="External"/><Relationship Id="rId4" Type="http://schemas.openxmlformats.org/officeDocument/2006/relationships/image" Target="../media/image59.png"/></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hyperlink" Target="https://pixabay.com/en/event-banner-advertising-marketing-2641014/"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2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2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2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hyperlink" Target="https://pixabay.com/en/classroom-school-desks-screen-1910014/"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0.png"/><Relationship Id="rId1" Type="http://schemas.openxmlformats.org/officeDocument/2006/relationships/slideLayout" Target="../slideLayouts/slideLayout2.xml"/><Relationship Id="rId5" Type="http://schemas.openxmlformats.org/officeDocument/2006/relationships/image" Target="../media/image77.png"/><Relationship Id="rId4" Type="http://schemas.openxmlformats.org/officeDocument/2006/relationships/image" Target="../media/image76.png"/></Relationships>
</file>

<file path=ppt/slides/_rels/slide3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0.png"/><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9.png"/></Relationships>
</file>

<file path=ppt/slides/_rels/slide3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2.png"/><Relationship Id="rId7" Type="http://schemas.openxmlformats.org/officeDocument/2006/relationships/image" Target="../media/image84.png"/><Relationship Id="rId2" Type="http://schemas.openxmlformats.org/officeDocument/2006/relationships/image" Target="../media/image81.png"/><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hyperlink" Target="https://askleo.com/the_first_eight_things_to_do_with_your_new_computer/" TargetMode="External"/><Relationship Id="rId4" Type="http://schemas.openxmlformats.org/officeDocument/2006/relationships/image" Target="../media/image83.jpg"/></Relationships>
</file>

<file path=ppt/slides/_rels/slide39.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2.png"/><Relationship Id="rId7" Type="http://schemas.openxmlformats.org/officeDocument/2006/relationships/image" Target="../media/image84.png"/><Relationship Id="rId2" Type="http://schemas.openxmlformats.org/officeDocument/2006/relationships/image" Target="../media/image81.png"/><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hyperlink" Target="https://askleo.com/the_first_eight_things_to_do_with_your_new_computer/" TargetMode="External"/><Relationship Id="rId4" Type="http://schemas.openxmlformats.org/officeDocument/2006/relationships/image" Target="../media/image83.jpg"/></Relationships>
</file>

<file path=ppt/slides/_rels/slide4.xml.rels><?xml version="1.0" encoding="UTF-8" standalone="yes"?>
<Relationships xmlns="http://schemas.openxmlformats.org/package/2006/relationships"><Relationship Id="rId3" Type="http://schemas.openxmlformats.org/officeDocument/2006/relationships/hyperlink" Target="https://www.pngall.com/disclaimer-symbol-png/" TargetMode="External"/><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2.png"/><Relationship Id="rId7" Type="http://schemas.openxmlformats.org/officeDocument/2006/relationships/image" Target="../media/image84.png"/><Relationship Id="rId2" Type="http://schemas.openxmlformats.org/officeDocument/2006/relationships/image" Target="../media/image81.png"/><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hyperlink" Target="https://askleo.com/the_first_eight_things_to_do_with_your_new_computer/" TargetMode="External"/><Relationship Id="rId4" Type="http://schemas.openxmlformats.org/officeDocument/2006/relationships/image" Target="../media/image83.jpg"/></Relationships>
</file>

<file path=ppt/slides/_rels/slide41.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2.png"/><Relationship Id="rId7" Type="http://schemas.openxmlformats.org/officeDocument/2006/relationships/image" Target="../media/image84.png"/><Relationship Id="rId2" Type="http://schemas.openxmlformats.org/officeDocument/2006/relationships/image" Target="../media/image81.png"/><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hyperlink" Target="https://askleo.com/the_first_eight_things_to_do_with_your_new_computer/" TargetMode="External"/><Relationship Id="rId4" Type="http://schemas.openxmlformats.org/officeDocument/2006/relationships/image" Target="../media/image83.jpg"/></Relationships>
</file>

<file path=ppt/slides/_rels/slide42.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2.png"/><Relationship Id="rId7" Type="http://schemas.openxmlformats.org/officeDocument/2006/relationships/image" Target="../media/image84.png"/><Relationship Id="rId2" Type="http://schemas.openxmlformats.org/officeDocument/2006/relationships/image" Target="../media/image81.png"/><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hyperlink" Target="https://askleo.com/the_first_eight_things_to_do_with_your_new_computer/" TargetMode="External"/><Relationship Id="rId4" Type="http://schemas.openxmlformats.org/officeDocument/2006/relationships/image" Target="../media/image83.jpg"/></Relationships>
</file>

<file path=ppt/slides/_rels/slide43.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2.png"/><Relationship Id="rId7" Type="http://schemas.openxmlformats.org/officeDocument/2006/relationships/image" Target="../media/image84.png"/><Relationship Id="rId2" Type="http://schemas.openxmlformats.org/officeDocument/2006/relationships/image" Target="../media/image81.png"/><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hyperlink" Target="https://askleo.com/the_first_eight_things_to_do_with_your_new_computer/" TargetMode="External"/><Relationship Id="rId4" Type="http://schemas.openxmlformats.org/officeDocument/2006/relationships/image" Target="../media/image83.jpg"/></Relationships>
</file>

<file path=ppt/slides/_rels/slide4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mailto:LH@LaceyandSpotOnManagement.com" TargetMode="External"/><Relationship Id="rId7" Type="http://schemas.openxmlformats.org/officeDocument/2006/relationships/image" Target="../media/image91.png"/><Relationship Id="rId2" Type="http://schemas.openxmlformats.org/officeDocument/2006/relationships/image" Target="../media/image88.png"/><Relationship Id="rId1" Type="http://schemas.openxmlformats.org/officeDocument/2006/relationships/slideLayout" Target="../slideLayouts/slideLayout2.xml"/><Relationship Id="rId6" Type="http://schemas.openxmlformats.org/officeDocument/2006/relationships/image" Target="../media/image90.png"/><Relationship Id="rId5" Type="http://schemas.openxmlformats.org/officeDocument/2006/relationships/hyperlink" Target="mailto:SJ@LaceyandSpotonManagement.com" TargetMode="External"/><Relationship Id="rId4" Type="http://schemas.openxmlformats.org/officeDocument/2006/relationships/image" Target="../media/image89.png"/></Relationships>
</file>

<file path=ppt/slides/_rels/slide46.xml.rels><?xml version="1.0" encoding="UTF-8" standalone="yes"?>
<Relationships xmlns="http://schemas.openxmlformats.org/package/2006/relationships"><Relationship Id="rId3" Type="http://schemas.openxmlformats.org/officeDocument/2006/relationships/image" Target="../media/image93.png"/><Relationship Id="rId7" Type="http://schemas.openxmlformats.org/officeDocument/2006/relationships/hyperlink" Target="https://www.goodfreephotos.com/united-states/north-carolina/other-north-carolina/flag-of-north-carolina.jpg.php" TargetMode="External"/><Relationship Id="rId2" Type="http://schemas.openxmlformats.org/officeDocument/2006/relationships/image" Target="../media/image92.png"/><Relationship Id="rId1" Type="http://schemas.openxmlformats.org/officeDocument/2006/relationships/slideLayout" Target="../slideLayouts/slideLayout2.xml"/><Relationship Id="rId6" Type="http://schemas.openxmlformats.org/officeDocument/2006/relationships/image" Target="../media/image95.jpg"/><Relationship Id="rId5" Type="http://schemas.openxmlformats.org/officeDocument/2006/relationships/image" Target="../media/image94.png"/><Relationship Id="rId4" Type="http://schemas.openxmlformats.org/officeDocument/2006/relationships/hyperlink" Target="https://www.pngall.com/team-png/"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xml"/><Relationship Id="rId5" Type="http://schemas.openxmlformats.org/officeDocument/2006/relationships/image" Target="../media/image100.png"/><Relationship Id="rId4" Type="http://schemas.openxmlformats.org/officeDocument/2006/relationships/image" Target="../media/image99.png"/></Relationships>
</file>

<file path=ppt/slides/_rels/slide4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xml"/><Relationship Id="rId4" Type="http://schemas.openxmlformats.org/officeDocument/2006/relationships/hyperlink" Target="https://cloudff7ac.deviantart.com/art/Cookie-Monster-181041681"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hyperlink" Target="https://pixabay.com/en/post-it-sticky-note-note-memo-150262/" TargetMode="External"/><Relationship Id="rId5" Type="http://schemas.openxmlformats.org/officeDocument/2006/relationships/image" Target="../media/image19.png"/><Relationship Id="rId4" Type="http://schemas.openxmlformats.org/officeDocument/2006/relationships/hyperlink" Target="https://www.publicdomainpictures.net/en/view-image.php?image=130323&amp;picture=dont-forget" TargetMode="External"/></Relationships>
</file>

<file path=ppt/slides/_rels/slide50.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https://www.pexels.com/photo/architecture-building-construction-daylight-534220/" TargetMode="External"/><Relationship Id="rId7" Type="http://schemas.openxmlformats.org/officeDocument/2006/relationships/image" Target="../media/image107.png"/><Relationship Id="rId2" Type="http://schemas.openxmlformats.org/officeDocument/2006/relationships/image" Target="../media/image104.jpg"/><Relationship Id="rId1" Type="http://schemas.openxmlformats.org/officeDocument/2006/relationships/slideLayout" Target="../slideLayouts/slideLayout2.xml"/><Relationship Id="rId6" Type="http://schemas.openxmlformats.org/officeDocument/2006/relationships/image" Target="../media/image106.png"/><Relationship Id="rId5" Type="http://schemas.openxmlformats.org/officeDocument/2006/relationships/hyperlink" Target="https://www.thingelstad.com/2011/09/19/remodel-update-week.html" TargetMode="External"/><Relationship Id="rId4" Type="http://schemas.openxmlformats.org/officeDocument/2006/relationships/image" Target="../media/image105.jpg"/></Relationships>
</file>

<file path=ppt/slides/_rels/slide52.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hyperlink" Target="https://pixabay.com/en/colorful-apartments-building-48819/" TargetMode="External"/><Relationship Id="rId7" Type="http://schemas.openxmlformats.org/officeDocument/2006/relationships/image" Target="../media/image111.png"/><Relationship Id="rId2" Type="http://schemas.openxmlformats.org/officeDocument/2006/relationships/image" Target="../media/image108.png"/><Relationship Id="rId1" Type="http://schemas.openxmlformats.org/officeDocument/2006/relationships/slideLayout" Target="../slideLayouts/slideLayout2.xml"/><Relationship Id="rId6" Type="http://schemas.openxmlformats.org/officeDocument/2006/relationships/image" Target="../media/image110.png"/><Relationship Id="rId5" Type="http://schemas.openxmlformats.org/officeDocument/2006/relationships/hyperlink" Target="http://junior2.cumbresblogs.com/2014/2014/my-room-by-ambi/" TargetMode="External"/><Relationship Id="rId4" Type="http://schemas.openxmlformats.org/officeDocument/2006/relationships/image" Target="../media/image109.jpg"/><Relationship Id="rId9" Type="http://schemas.openxmlformats.org/officeDocument/2006/relationships/hyperlink" Target="https://pixabay.com/en/tick-mark-correct-choice-sign-yes-40143/" TargetMode="External"/></Relationships>
</file>

<file path=ppt/slides/_rels/slide53.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image" Target="../media/image114.png"/><Relationship Id="rId7" Type="http://schemas.openxmlformats.org/officeDocument/2006/relationships/image" Target="../media/image118.png"/><Relationship Id="rId2" Type="http://schemas.openxmlformats.org/officeDocument/2006/relationships/image" Target="../media/image113.png"/><Relationship Id="rId1" Type="http://schemas.openxmlformats.org/officeDocument/2006/relationships/slideLayout" Target="../slideLayouts/slideLayout2.xml"/><Relationship Id="rId6" Type="http://schemas.openxmlformats.org/officeDocument/2006/relationships/image" Target="../media/image117.png"/><Relationship Id="rId5" Type="http://schemas.openxmlformats.org/officeDocument/2006/relationships/image" Target="../media/image116.png"/><Relationship Id="rId10" Type="http://schemas.openxmlformats.org/officeDocument/2006/relationships/image" Target="../media/image121.png"/><Relationship Id="rId4" Type="http://schemas.openxmlformats.org/officeDocument/2006/relationships/image" Target="../media/image115.png"/><Relationship Id="rId9" Type="http://schemas.openxmlformats.org/officeDocument/2006/relationships/image" Target="../media/image120.png"/></Relationships>
</file>

<file path=ppt/slides/_rels/slide54.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2.xml"/><Relationship Id="rId4" Type="http://schemas.openxmlformats.org/officeDocument/2006/relationships/image" Target="../media/image125.png"/></Relationships>
</file>

<file path=ppt/slides/_rels/slide56.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29.png"/><Relationship Id="rId4" Type="http://schemas.openxmlformats.org/officeDocument/2006/relationships/image" Target="../media/image128.png"/></Relationships>
</file>

<file path=ppt/slides/_rels/slide58.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2.xml"/><Relationship Id="rId5" Type="http://schemas.openxmlformats.org/officeDocument/2006/relationships/image" Target="../media/image133.png"/><Relationship Id="rId4" Type="http://schemas.openxmlformats.org/officeDocument/2006/relationships/image" Target="../media/image132.png"/></Relationships>
</file>

<file path=ppt/slides/_rels/slide59.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1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60.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2.xml"/><Relationship Id="rId4" Type="http://schemas.openxmlformats.org/officeDocument/2006/relationships/hyperlink" Target="https://pixabay.com/en/moving-sign-yellow-sticker-1468972/" TargetMode="External"/></Relationships>
</file>

<file path=ppt/slides/_rels/slide61.xml.rels><?xml version="1.0" encoding="UTF-8" standalone="yes"?>
<Relationships xmlns="http://schemas.openxmlformats.org/package/2006/relationships"><Relationship Id="rId3" Type="http://schemas.openxmlformats.org/officeDocument/2006/relationships/hyperlink" Target="https://compliance-officer.blogspot.com/2016/07/compliance-y-regalos-de-empresa.html" TargetMode="External"/><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39.gif"/><Relationship Id="rId2" Type="http://schemas.openxmlformats.org/officeDocument/2006/relationships/image" Target="../media/image66.png"/><Relationship Id="rId1" Type="http://schemas.openxmlformats.org/officeDocument/2006/relationships/slideLayout" Target="../slideLayouts/slideLayout2.xml"/><Relationship Id="rId6" Type="http://schemas.openxmlformats.org/officeDocument/2006/relationships/image" Target="../media/image140.png"/><Relationship Id="rId5" Type="http://schemas.openxmlformats.org/officeDocument/2006/relationships/hyperlink" Target="https://creativecommons.org/licenses/by/3.0/" TargetMode="External"/><Relationship Id="rId4" Type="http://schemas.openxmlformats.org/officeDocument/2006/relationships/hyperlink" Target="https://www.liscafey.com/p/blog-page_99.html" TargetMode="External"/></Relationships>
</file>

<file path=ppt/slides/_rels/slide63.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8" Type="http://schemas.openxmlformats.org/officeDocument/2006/relationships/hyperlink" Target="https://openclipart.org/detail/14935/testme2-by-nkinkade-177648" TargetMode="External"/><Relationship Id="rId3" Type="http://schemas.openxmlformats.org/officeDocument/2006/relationships/hyperlink" Target="https://pt.wikipedia.org/wiki/Departamento_de_Habita%C3%A7%C3%A3o_e_Desenvolvimento_Urbano_dos_Estados_Unidos" TargetMode="External"/><Relationship Id="rId7" Type="http://schemas.openxmlformats.org/officeDocument/2006/relationships/image" Target="../media/image144.png"/><Relationship Id="rId2" Type="http://schemas.openxmlformats.org/officeDocument/2006/relationships/image" Target="../media/image142.png"/><Relationship Id="rId1" Type="http://schemas.openxmlformats.org/officeDocument/2006/relationships/slideLayout" Target="../slideLayouts/slideLayout2.xml"/><Relationship Id="rId6" Type="http://schemas.openxmlformats.org/officeDocument/2006/relationships/hyperlink" Target="https://simple.wikipedia.org/wiki/Jacksonville,_North_Carolina" TargetMode="External"/><Relationship Id="rId5" Type="http://schemas.openxmlformats.org/officeDocument/2006/relationships/image" Target="../media/image143.png"/><Relationship Id="rId4" Type="http://schemas.openxmlformats.org/officeDocument/2006/relationships/image" Target="../media/image15.png"/></Relationships>
</file>

<file path=ppt/slides/_rels/slide65.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1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1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29A121A-18D2-41D3-8A3B-AA98C90A4326}"/>
              </a:ext>
            </a:extLst>
          </p:cNvPr>
          <p:cNvPicPr>
            <a:picLocks noChangeAspect="1"/>
          </p:cNvPicPr>
          <p:nvPr/>
        </p:nvPicPr>
        <p:blipFill>
          <a:blip r:embed="rId2"/>
          <a:stretch>
            <a:fillRect/>
          </a:stretch>
        </p:blipFill>
        <p:spPr>
          <a:xfrm>
            <a:off x="62145" y="-26633"/>
            <a:ext cx="7102136" cy="5586569"/>
          </a:xfrm>
          <a:prstGeom prst="rect">
            <a:avLst/>
          </a:prstGeom>
        </p:spPr>
      </p:pic>
      <p:sp>
        <p:nvSpPr>
          <p:cNvPr id="7" name="TextBox 6">
            <a:extLst>
              <a:ext uri="{FF2B5EF4-FFF2-40B4-BE49-F238E27FC236}">
                <a16:creationId xmlns:a16="http://schemas.microsoft.com/office/drawing/2014/main" id="{2C7AFCAB-0E3D-4F72-93DE-D7F949D0502C}"/>
              </a:ext>
            </a:extLst>
          </p:cNvPr>
          <p:cNvSpPr txBox="1"/>
          <p:nvPr/>
        </p:nvSpPr>
        <p:spPr>
          <a:xfrm>
            <a:off x="7359588" y="221942"/>
            <a:ext cx="4403325" cy="3108543"/>
          </a:xfrm>
          <a:prstGeom prst="rect">
            <a:avLst/>
          </a:prstGeom>
          <a:noFill/>
        </p:spPr>
        <p:txBody>
          <a:bodyPr wrap="square" rtlCol="0">
            <a:spAutoFit/>
          </a:bodyPr>
          <a:lstStyle/>
          <a:p>
            <a:pPr algn="ctr"/>
            <a:r>
              <a:rPr lang="en-US" sz="5800" b="1" dirty="0">
                <a:solidFill>
                  <a:srgbClr val="FFC000"/>
                </a:solidFill>
                <a:latin typeface="Forte" panose="03060902040502070203" pitchFamily="66" charset="0"/>
              </a:rPr>
              <a:t>Hot Topics in  </a:t>
            </a:r>
          </a:p>
          <a:p>
            <a:pPr algn="ctr"/>
            <a:r>
              <a:rPr lang="en-US" sz="6000" b="1" dirty="0">
                <a:solidFill>
                  <a:srgbClr val="FFC000"/>
                </a:solidFill>
                <a:latin typeface="Forte" panose="03060902040502070203" pitchFamily="66" charset="0"/>
              </a:rPr>
              <a:t>Housing Compliance</a:t>
            </a:r>
            <a:r>
              <a:rPr lang="en-US" sz="6000" dirty="0">
                <a:solidFill>
                  <a:srgbClr val="FFC000"/>
                </a:solidFill>
              </a:rPr>
              <a:t> </a:t>
            </a:r>
          </a:p>
          <a:p>
            <a:r>
              <a:rPr lang="en-US" dirty="0"/>
              <a:t> </a:t>
            </a:r>
          </a:p>
        </p:txBody>
      </p:sp>
      <p:pic>
        <p:nvPicPr>
          <p:cNvPr id="9" name="Picture 8">
            <a:extLst>
              <a:ext uri="{FF2B5EF4-FFF2-40B4-BE49-F238E27FC236}">
                <a16:creationId xmlns:a16="http://schemas.microsoft.com/office/drawing/2014/main" id="{3A60D288-D366-41FC-A167-68527A6E2B77}"/>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275934" y="2776944"/>
            <a:ext cx="1560380" cy="1566909"/>
          </a:xfrm>
          <a:prstGeom prst="rect">
            <a:avLst/>
          </a:prstGeom>
        </p:spPr>
      </p:pic>
      <p:pic>
        <p:nvPicPr>
          <p:cNvPr id="10" name="Picture 9">
            <a:extLst>
              <a:ext uri="{FF2B5EF4-FFF2-40B4-BE49-F238E27FC236}">
                <a16:creationId xmlns:a16="http://schemas.microsoft.com/office/drawing/2014/main" id="{0FD174B3-7591-4733-BFA5-749C169B13B8}"/>
              </a:ext>
            </a:extLst>
          </p:cNvPr>
          <p:cNvPicPr>
            <a:picLocks noChangeAspect="1"/>
          </p:cNvPicPr>
          <p:nvPr/>
        </p:nvPicPr>
        <p:blipFill>
          <a:blip r:embed="rId5"/>
          <a:stretch>
            <a:fillRect/>
          </a:stretch>
        </p:blipFill>
        <p:spPr>
          <a:xfrm>
            <a:off x="8919968" y="3228882"/>
            <a:ext cx="1689687" cy="866936"/>
          </a:xfrm>
          <a:prstGeom prst="rect">
            <a:avLst/>
          </a:prstGeom>
        </p:spPr>
      </p:pic>
      <p:pic>
        <p:nvPicPr>
          <p:cNvPr id="12" name="Picture 11">
            <a:extLst>
              <a:ext uri="{FF2B5EF4-FFF2-40B4-BE49-F238E27FC236}">
                <a16:creationId xmlns:a16="http://schemas.microsoft.com/office/drawing/2014/main" id="{3F1BA900-EAE0-4133-9EAC-8F7B7865EE6A}"/>
              </a:ext>
            </a:extLst>
          </p:cNvPr>
          <p:cNvPicPr>
            <a:picLocks noChangeAspect="1"/>
          </p:cNvPicPr>
          <p:nvPr/>
        </p:nvPicPr>
        <p:blipFill>
          <a:blip r:embed="rId6"/>
          <a:stretch>
            <a:fillRect/>
          </a:stretch>
        </p:blipFill>
        <p:spPr>
          <a:xfrm>
            <a:off x="6893972" y="4343853"/>
            <a:ext cx="2429243" cy="1216083"/>
          </a:xfrm>
          <a:prstGeom prst="rect">
            <a:avLst/>
          </a:prstGeom>
        </p:spPr>
      </p:pic>
      <p:pic>
        <p:nvPicPr>
          <p:cNvPr id="13" name="Picture 12">
            <a:extLst>
              <a:ext uri="{FF2B5EF4-FFF2-40B4-BE49-F238E27FC236}">
                <a16:creationId xmlns:a16="http://schemas.microsoft.com/office/drawing/2014/main" id="{EA9119E0-7B81-4474-AF33-FC9D85580715}"/>
              </a:ext>
            </a:extLst>
          </p:cNvPr>
          <p:cNvPicPr>
            <a:picLocks noChangeAspect="1"/>
          </p:cNvPicPr>
          <p:nvPr/>
        </p:nvPicPr>
        <p:blipFill>
          <a:blip r:embed="rId7"/>
          <a:stretch>
            <a:fillRect/>
          </a:stretch>
        </p:blipFill>
        <p:spPr>
          <a:xfrm>
            <a:off x="10609655" y="2933593"/>
            <a:ext cx="1264038" cy="1457513"/>
          </a:xfrm>
          <a:prstGeom prst="rect">
            <a:avLst/>
          </a:prstGeom>
        </p:spPr>
      </p:pic>
      <p:pic>
        <p:nvPicPr>
          <p:cNvPr id="14" name="Picture 13">
            <a:extLst>
              <a:ext uri="{FF2B5EF4-FFF2-40B4-BE49-F238E27FC236}">
                <a16:creationId xmlns:a16="http://schemas.microsoft.com/office/drawing/2014/main" id="{23A49070-4256-4904-9205-D60588C92142}"/>
              </a:ext>
            </a:extLst>
          </p:cNvPr>
          <p:cNvPicPr>
            <a:picLocks noChangeAspect="1"/>
          </p:cNvPicPr>
          <p:nvPr/>
        </p:nvPicPr>
        <p:blipFill>
          <a:blip r:embed="rId8"/>
          <a:stretch>
            <a:fillRect/>
          </a:stretch>
        </p:blipFill>
        <p:spPr>
          <a:xfrm>
            <a:off x="9448800" y="4414637"/>
            <a:ext cx="2198716" cy="1557538"/>
          </a:xfrm>
          <a:prstGeom prst="rect">
            <a:avLst/>
          </a:prstGeom>
        </p:spPr>
      </p:pic>
      <p:pic>
        <p:nvPicPr>
          <p:cNvPr id="18" name="Picture 17">
            <a:extLst>
              <a:ext uri="{FF2B5EF4-FFF2-40B4-BE49-F238E27FC236}">
                <a16:creationId xmlns:a16="http://schemas.microsoft.com/office/drawing/2014/main" id="{73C4B8FE-7C9D-47D5-891C-C75C8B865FD3}"/>
              </a:ext>
            </a:extLst>
          </p:cNvPr>
          <p:cNvPicPr>
            <a:picLocks noChangeAspect="1"/>
          </p:cNvPicPr>
          <p:nvPr/>
        </p:nvPicPr>
        <p:blipFill>
          <a:blip r:embed="rId9">
            <a:lum bright="70000" contrast="-70000"/>
          </a:blip>
          <a:stretch>
            <a:fillRect/>
          </a:stretch>
        </p:blipFill>
        <p:spPr>
          <a:xfrm>
            <a:off x="1953088" y="5007006"/>
            <a:ext cx="9809826" cy="2257716"/>
          </a:xfrm>
          <a:prstGeom prst="rect">
            <a:avLst/>
          </a:prstGeom>
        </p:spPr>
      </p:pic>
      <p:sp>
        <p:nvSpPr>
          <p:cNvPr id="19" name="TextBox 18">
            <a:extLst>
              <a:ext uri="{FF2B5EF4-FFF2-40B4-BE49-F238E27FC236}">
                <a16:creationId xmlns:a16="http://schemas.microsoft.com/office/drawing/2014/main" id="{7BE863A0-91C2-4029-B7C8-514D881CE94F}"/>
              </a:ext>
            </a:extLst>
          </p:cNvPr>
          <p:cNvSpPr txBox="1"/>
          <p:nvPr/>
        </p:nvSpPr>
        <p:spPr>
          <a:xfrm>
            <a:off x="2991775" y="5447061"/>
            <a:ext cx="7617880" cy="1477328"/>
          </a:xfrm>
          <a:prstGeom prst="rect">
            <a:avLst/>
          </a:prstGeom>
          <a:noFill/>
        </p:spPr>
        <p:txBody>
          <a:bodyPr wrap="square" rtlCol="0">
            <a:spAutoFit/>
          </a:bodyPr>
          <a:lstStyle/>
          <a:p>
            <a:pPr algn="ctr"/>
            <a:r>
              <a:rPr lang="en-US" sz="2000" b="1" i="1" dirty="0"/>
              <a:t>Presented By</a:t>
            </a:r>
          </a:p>
          <a:p>
            <a:pPr algn="ctr"/>
            <a:r>
              <a:rPr lang="en-US" sz="2400" b="1" dirty="0"/>
              <a:t>Steven James, Senior Compliance Monitor </a:t>
            </a:r>
            <a:endParaRPr lang="en-US" sz="2200" b="1" dirty="0"/>
          </a:p>
          <a:p>
            <a:pPr algn="ctr"/>
            <a:r>
              <a:rPr lang="en-US" sz="2800" b="1" dirty="0"/>
              <a:t>North Carolina Housing Finance Agency</a:t>
            </a:r>
          </a:p>
          <a:p>
            <a:pPr algn="ctr"/>
            <a:r>
              <a:rPr lang="en-US" b="1" dirty="0">
                <a:hlinkClick r:id="rId10"/>
              </a:rPr>
              <a:t>spjames@nchfa.com</a:t>
            </a:r>
            <a:r>
              <a:rPr lang="en-US" b="1" dirty="0"/>
              <a:t> </a:t>
            </a:r>
          </a:p>
        </p:txBody>
      </p:sp>
      <p:sp>
        <p:nvSpPr>
          <p:cNvPr id="20" name="TextBox 19">
            <a:extLst>
              <a:ext uri="{FF2B5EF4-FFF2-40B4-BE49-F238E27FC236}">
                <a16:creationId xmlns:a16="http://schemas.microsoft.com/office/drawing/2014/main" id="{C979CB59-F60C-491E-9CE5-D221EF030C14}"/>
              </a:ext>
            </a:extLst>
          </p:cNvPr>
          <p:cNvSpPr txBox="1"/>
          <p:nvPr/>
        </p:nvSpPr>
        <p:spPr>
          <a:xfrm>
            <a:off x="7541364" y="3209755"/>
            <a:ext cx="1019175" cy="954107"/>
          </a:xfrm>
          <a:prstGeom prst="rect">
            <a:avLst/>
          </a:prstGeom>
          <a:noFill/>
        </p:spPr>
        <p:txBody>
          <a:bodyPr wrap="square" rtlCol="0">
            <a:spAutoFit/>
          </a:bodyPr>
          <a:lstStyle/>
          <a:p>
            <a:pPr algn="ctr"/>
            <a:r>
              <a:rPr lang="en-US" sz="2800" b="1" i="1" dirty="0">
                <a:solidFill>
                  <a:srgbClr val="C00000"/>
                </a:solidFill>
              </a:rPr>
              <a:t>&amp; </a:t>
            </a:r>
          </a:p>
          <a:p>
            <a:pPr algn="ctr"/>
            <a:r>
              <a:rPr lang="en-US" sz="2800" b="1" i="1" dirty="0">
                <a:solidFill>
                  <a:srgbClr val="C00000"/>
                </a:solidFill>
              </a:rPr>
              <a:t>More</a:t>
            </a:r>
            <a:r>
              <a:rPr lang="en-US" dirty="0"/>
              <a:t> </a:t>
            </a:r>
          </a:p>
        </p:txBody>
      </p:sp>
    </p:spTree>
    <p:extLst>
      <p:ext uri="{BB962C8B-B14F-4D97-AF65-F5344CB8AC3E}">
        <p14:creationId xmlns:p14="http://schemas.microsoft.com/office/powerpoint/2010/main" val="1723513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D0E92E-F40C-4F6D-9D43-D3DE3F446C0A}"/>
              </a:ext>
            </a:extLst>
          </p:cNvPr>
          <p:cNvSpPr>
            <a:spLocks noGrp="1"/>
          </p:cNvSpPr>
          <p:nvPr>
            <p:ph type="title"/>
          </p:nvPr>
        </p:nvSpPr>
        <p:spPr>
          <a:xfrm>
            <a:off x="838199" y="0"/>
            <a:ext cx="10515600" cy="941033"/>
          </a:xfrm>
        </p:spPr>
        <p:txBody>
          <a:bodyPr/>
          <a:lstStyle/>
          <a:p>
            <a:pPr algn="ctr"/>
            <a:r>
              <a:rPr lang="en-US" b="1" dirty="0">
                <a:latin typeface="+mn-lt"/>
              </a:rPr>
              <a:t>VAWA Revisions – Effective January 1, 2024</a:t>
            </a:r>
          </a:p>
        </p:txBody>
      </p:sp>
      <p:pic>
        <p:nvPicPr>
          <p:cNvPr id="7" name="Content Placeholder 6">
            <a:extLst>
              <a:ext uri="{FF2B5EF4-FFF2-40B4-BE49-F238E27FC236}">
                <a16:creationId xmlns:a16="http://schemas.microsoft.com/office/drawing/2014/main" id="{2DE132D7-8D5B-43FB-A963-32C603FA3C85}"/>
              </a:ext>
            </a:extLst>
          </p:cNvPr>
          <p:cNvPicPr>
            <a:picLocks noGrp="1" noChangeAspect="1"/>
          </p:cNvPicPr>
          <p:nvPr>
            <p:ph idx="1"/>
          </p:nvPr>
        </p:nvPicPr>
        <p:blipFill>
          <a:blip r:embed="rId2"/>
          <a:stretch>
            <a:fillRect/>
          </a:stretch>
        </p:blipFill>
        <p:spPr>
          <a:xfrm>
            <a:off x="0" y="687148"/>
            <a:ext cx="12191999" cy="6170851"/>
          </a:xfrm>
          <a:prstGeom prst="rect">
            <a:avLst/>
          </a:prstGeom>
        </p:spPr>
      </p:pic>
    </p:spTree>
    <p:extLst>
      <p:ext uri="{BB962C8B-B14F-4D97-AF65-F5344CB8AC3E}">
        <p14:creationId xmlns:p14="http://schemas.microsoft.com/office/powerpoint/2010/main" val="10654013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986EA11-92DE-4B21-BB69-F7292842AF50}"/>
              </a:ext>
            </a:extLst>
          </p:cNvPr>
          <p:cNvPicPr>
            <a:picLocks noGrp="1" noChangeAspect="1"/>
          </p:cNvPicPr>
          <p:nvPr>
            <p:ph idx="1"/>
          </p:nvPr>
        </p:nvPicPr>
        <p:blipFill>
          <a:blip r:embed="rId2">
            <a:duotone>
              <a:schemeClr val="accent1">
                <a:shade val="45000"/>
                <a:satMod val="135000"/>
              </a:schemeClr>
              <a:prstClr val="white"/>
            </a:duotone>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 y="0"/>
            <a:ext cx="11922711" cy="6858000"/>
          </a:xfrm>
        </p:spPr>
      </p:pic>
      <p:sp>
        <p:nvSpPr>
          <p:cNvPr id="7" name="TextBox 6">
            <a:extLst>
              <a:ext uri="{FF2B5EF4-FFF2-40B4-BE49-F238E27FC236}">
                <a16:creationId xmlns:a16="http://schemas.microsoft.com/office/drawing/2014/main" id="{70C0DBDC-FB94-4D0F-AE72-BDC706C2CF64}"/>
              </a:ext>
            </a:extLst>
          </p:cNvPr>
          <p:cNvSpPr txBox="1"/>
          <p:nvPr/>
        </p:nvSpPr>
        <p:spPr>
          <a:xfrm>
            <a:off x="0" y="310718"/>
            <a:ext cx="1192270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New Key Assistance Payment Tiers</a:t>
            </a:r>
          </a:p>
        </p:txBody>
      </p:sp>
      <p:sp>
        <p:nvSpPr>
          <p:cNvPr id="8" name="TextBox 7">
            <a:extLst>
              <a:ext uri="{FF2B5EF4-FFF2-40B4-BE49-F238E27FC236}">
                <a16:creationId xmlns:a16="http://schemas.microsoft.com/office/drawing/2014/main" id="{C454595C-ED68-4DB2-B5B6-6C40C997355F}"/>
              </a:ext>
            </a:extLst>
          </p:cNvPr>
          <p:cNvSpPr txBox="1"/>
          <p:nvPr/>
        </p:nvSpPr>
        <p:spPr>
          <a:xfrm>
            <a:off x="577049" y="5326602"/>
            <a:ext cx="10990555"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1"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Effective October 1, 2023 </a:t>
            </a:r>
          </a:p>
        </p:txBody>
      </p:sp>
    </p:spTree>
    <p:extLst>
      <p:ext uri="{BB962C8B-B14F-4D97-AF65-F5344CB8AC3E}">
        <p14:creationId xmlns:p14="http://schemas.microsoft.com/office/powerpoint/2010/main" val="37748092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955259-5F97-40CA-A622-4DA6302E566F}"/>
              </a:ext>
            </a:extLst>
          </p:cNvPr>
          <p:cNvSpPr>
            <a:spLocks noGrp="1"/>
          </p:cNvSpPr>
          <p:nvPr>
            <p:ph type="title"/>
          </p:nvPr>
        </p:nvSpPr>
        <p:spPr>
          <a:xfrm>
            <a:off x="0" y="1"/>
            <a:ext cx="11940466" cy="878888"/>
          </a:xfrm>
        </p:spPr>
        <p:txBody>
          <a:bodyPr/>
          <a:lstStyle/>
          <a:p>
            <a:pPr algn="ctr"/>
            <a:r>
              <a:rPr lang="en-US" b="1" dirty="0">
                <a:solidFill>
                  <a:srgbClr val="FF0000"/>
                </a:solidFill>
                <a:latin typeface="+mn-lt"/>
              </a:rPr>
              <a:t>Key Payment Standard Update </a:t>
            </a:r>
          </a:p>
        </p:txBody>
      </p:sp>
      <p:sp>
        <p:nvSpPr>
          <p:cNvPr id="3" name="Content Placeholder 2">
            <a:extLst>
              <a:ext uri="{FF2B5EF4-FFF2-40B4-BE49-F238E27FC236}">
                <a16:creationId xmlns:a16="http://schemas.microsoft.com/office/drawing/2014/main" id="{A5BCF2D5-9EBB-4631-998D-5E3910EBC263}"/>
              </a:ext>
            </a:extLst>
          </p:cNvPr>
          <p:cNvSpPr>
            <a:spLocks noGrp="1"/>
          </p:cNvSpPr>
          <p:nvPr>
            <p:ph idx="1"/>
          </p:nvPr>
        </p:nvSpPr>
        <p:spPr>
          <a:xfrm>
            <a:off x="5619333" y="1078638"/>
            <a:ext cx="6258757" cy="5805995"/>
          </a:xfrm>
        </p:spPr>
        <p:txBody>
          <a:bodyPr/>
          <a:lstStyle/>
          <a:p>
            <a:r>
              <a:rPr lang="en-US" b="1" dirty="0">
                <a:solidFill>
                  <a:srgbClr val="FF0000"/>
                </a:solidFill>
              </a:rPr>
              <a:t>Effective October 1, 2023 </a:t>
            </a:r>
          </a:p>
          <a:p>
            <a:r>
              <a:rPr lang="en-US" dirty="0">
                <a:solidFill>
                  <a:schemeClr val="bg1">
                    <a:lumMod val="50000"/>
                  </a:schemeClr>
                </a:solidFill>
              </a:rPr>
              <a:t>Implementing three new tiers of Key payment standards in addition to the current Key payment standard</a:t>
            </a:r>
          </a:p>
          <a:p>
            <a:r>
              <a:rPr lang="en-US" dirty="0">
                <a:solidFill>
                  <a:schemeClr val="bg1">
                    <a:lumMod val="50000"/>
                  </a:schemeClr>
                </a:solidFill>
              </a:rPr>
              <a:t>Following a thorough analysis of how to ensure equitable Key payments across the state, the Agency will assign properties to one of four tiers of Key payment standards </a:t>
            </a:r>
          </a:p>
          <a:p>
            <a:r>
              <a:rPr lang="en-US" dirty="0">
                <a:solidFill>
                  <a:schemeClr val="bg1">
                    <a:lumMod val="50000"/>
                  </a:schemeClr>
                </a:solidFill>
              </a:rPr>
              <a:t>The tiers were determined by grouping counties with similar rent limits</a:t>
            </a:r>
          </a:p>
        </p:txBody>
      </p:sp>
      <p:pic>
        <p:nvPicPr>
          <p:cNvPr id="6" name="Picture 5">
            <a:extLst>
              <a:ext uri="{FF2B5EF4-FFF2-40B4-BE49-F238E27FC236}">
                <a16:creationId xmlns:a16="http://schemas.microsoft.com/office/drawing/2014/main" id="{C4F3E58C-4845-4569-9D2B-C65DAE79A0CA}"/>
              </a:ext>
            </a:extLst>
          </p:cNvPr>
          <p:cNvPicPr>
            <a:picLocks noChangeAspect="1"/>
          </p:cNvPicPr>
          <p:nvPr/>
        </p:nvPicPr>
        <p:blipFill>
          <a:blip r:embed="rId2"/>
          <a:stretch>
            <a:fillRect/>
          </a:stretch>
        </p:blipFill>
        <p:spPr>
          <a:xfrm>
            <a:off x="146451" y="3676167"/>
            <a:ext cx="1799857" cy="1397536"/>
          </a:xfrm>
          <a:prstGeom prst="rect">
            <a:avLst/>
          </a:prstGeom>
        </p:spPr>
      </p:pic>
      <p:pic>
        <p:nvPicPr>
          <p:cNvPr id="8" name="Picture 7">
            <a:extLst>
              <a:ext uri="{FF2B5EF4-FFF2-40B4-BE49-F238E27FC236}">
                <a16:creationId xmlns:a16="http://schemas.microsoft.com/office/drawing/2014/main" id="{D59910AD-3CE9-454E-81ED-1C42E56FDA1F}"/>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2216401" y="3676167"/>
            <a:ext cx="1586257" cy="1245380"/>
          </a:xfrm>
          <a:prstGeom prst="rect">
            <a:avLst/>
          </a:prstGeom>
        </p:spPr>
      </p:pic>
      <p:pic>
        <p:nvPicPr>
          <p:cNvPr id="12" name="Picture 11">
            <a:extLst>
              <a:ext uri="{FF2B5EF4-FFF2-40B4-BE49-F238E27FC236}">
                <a16:creationId xmlns:a16="http://schemas.microsoft.com/office/drawing/2014/main" id="{90DB2C4F-C8DD-4E2C-9975-E299CE7472D1}"/>
              </a:ext>
            </a:extLst>
          </p:cNvPr>
          <p:cNvPicPr>
            <a:picLocks noChangeAspect="1"/>
          </p:cNvPicPr>
          <p:nvPr/>
        </p:nvPicPr>
        <p:blipFill>
          <a:blip r:embed="rId5"/>
          <a:stretch>
            <a:fillRect/>
          </a:stretch>
        </p:blipFill>
        <p:spPr>
          <a:xfrm>
            <a:off x="867269" y="5015883"/>
            <a:ext cx="4752064" cy="1774414"/>
          </a:xfrm>
          <a:prstGeom prst="rect">
            <a:avLst/>
          </a:prstGeom>
        </p:spPr>
      </p:pic>
      <p:pic>
        <p:nvPicPr>
          <p:cNvPr id="14" name="Picture 13">
            <a:extLst>
              <a:ext uri="{FF2B5EF4-FFF2-40B4-BE49-F238E27FC236}">
                <a16:creationId xmlns:a16="http://schemas.microsoft.com/office/drawing/2014/main" id="{E2336582-35AE-4318-A58B-9E8D09FCFD21}"/>
              </a:ext>
            </a:extLst>
          </p:cNvPr>
          <p:cNvPicPr>
            <a:picLocks noChangeAspect="1"/>
          </p:cNvPicPr>
          <p:nvPr/>
        </p:nvPicPr>
        <p:blipFill>
          <a:blip r:embed="rId6"/>
          <a:stretch>
            <a:fillRect/>
          </a:stretch>
        </p:blipFill>
        <p:spPr>
          <a:xfrm>
            <a:off x="767987" y="1766656"/>
            <a:ext cx="4752064" cy="1519184"/>
          </a:xfrm>
          <a:prstGeom prst="rect">
            <a:avLst/>
          </a:prstGeom>
        </p:spPr>
      </p:pic>
      <p:pic>
        <p:nvPicPr>
          <p:cNvPr id="15" name="Picture 14">
            <a:extLst>
              <a:ext uri="{FF2B5EF4-FFF2-40B4-BE49-F238E27FC236}">
                <a16:creationId xmlns:a16="http://schemas.microsoft.com/office/drawing/2014/main" id="{3A1678DB-63B1-474A-8954-399443CB25A9}"/>
              </a:ext>
            </a:extLst>
          </p:cNvPr>
          <p:cNvPicPr>
            <a:picLocks noChangeAspect="1"/>
          </p:cNvPicPr>
          <p:nvPr/>
        </p:nvPicPr>
        <p:blipFill>
          <a:blip r:embed="rId7"/>
          <a:stretch>
            <a:fillRect/>
          </a:stretch>
        </p:blipFill>
        <p:spPr>
          <a:xfrm>
            <a:off x="1029286" y="711020"/>
            <a:ext cx="4229467" cy="1169730"/>
          </a:xfrm>
          <a:prstGeom prst="rect">
            <a:avLst/>
          </a:prstGeom>
        </p:spPr>
      </p:pic>
      <p:pic>
        <p:nvPicPr>
          <p:cNvPr id="16" name="Picture 15">
            <a:extLst>
              <a:ext uri="{FF2B5EF4-FFF2-40B4-BE49-F238E27FC236}">
                <a16:creationId xmlns:a16="http://schemas.microsoft.com/office/drawing/2014/main" id="{88435059-DC07-47EA-BD89-E2316445422A}"/>
              </a:ext>
            </a:extLst>
          </p:cNvPr>
          <p:cNvPicPr>
            <a:picLocks noChangeAspect="1"/>
          </p:cNvPicPr>
          <p:nvPr/>
        </p:nvPicPr>
        <p:blipFill>
          <a:blip r:embed="rId8"/>
          <a:stretch>
            <a:fillRect/>
          </a:stretch>
        </p:blipFill>
        <p:spPr>
          <a:xfrm>
            <a:off x="4033075" y="3719558"/>
            <a:ext cx="1586258" cy="1310754"/>
          </a:xfrm>
          <a:prstGeom prst="rect">
            <a:avLst/>
          </a:prstGeom>
        </p:spPr>
      </p:pic>
    </p:spTree>
    <p:extLst>
      <p:ext uri="{BB962C8B-B14F-4D97-AF65-F5344CB8AC3E}">
        <p14:creationId xmlns:p14="http://schemas.microsoft.com/office/powerpoint/2010/main" val="1290248434"/>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955259-5F97-40CA-A622-4DA6302E566F}"/>
              </a:ext>
            </a:extLst>
          </p:cNvPr>
          <p:cNvSpPr>
            <a:spLocks noGrp="1"/>
          </p:cNvSpPr>
          <p:nvPr>
            <p:ph type="title"/>
          </p:nvPr>
        </p:nvSpPr>
        <p:spPr>
          <a:xfrm>
            <a:off x="0" y="1"/>
            <a:ext cx="11940466" cy="878888"/>
          </a:xfrm>
        </p:spPr>
        <p:txBody>
          <a:bodyPr/>
          <a:lstStyle/>
          <a:p>
            <a:pPr algn="ctr"/>
            <a:r>
              <a:rPr lang="en-US" b="1" dirty="0">
                <a:solidFill>
                  <a:srgbClr val="FF0000"/>
                </a:solidFill>
                <a:latin typeface="+mn-lt"/>
              </a:rPr>
              <a:t>Key Payment Standard Update </a:t>
            </a:r>
          </a:p>
        </p:txBody>
      </p:sp>
      <p:sp>
        <p:nvSpPr>
          <p:cNvPr id="3" name="Content Placeholder 2">
            <a:extLst>
              <a:ext uri="{FF2B5EF4-FFF2-40B4-BE49-F238E27FC236}">
                <a16:creationId xmlns:a16="http://schemas.microsoft.com/office/drawing/2014/main" id="{A5BCF2D5-9EBB-4631-998D-5E3910EBC263}"/>
              </a:ext>
            </a:extLst>
          </p:cNvPr>
          <p:cNvSpPr>
            <a:spLocks noGrp="1"/>
          </p:cNvSpPr>
          <p:nvPr>
            <p:ph idx="1"/>
          </p:nvPr>
        </p:nvSpPr>
        <p:spPr>
          <a:xfrm>
            <a:off x="5619333" y="1078638"/>
            <a:ext cx="6258757" cy="5805995"/>
          </a:xfrm>
        </p:spPr>
        <p:txBody>
          <a:bodyPr/>
          <a:lstStyle/>
          <a:p>
            <a:r>
              <a:rPr lang="en-US" dirty="0">
                <a:solidFill>
                  <a:schemeClr val="bg1">
                    <a:lumMod val="50000"/>
                  </a:schemeClr>
                </a:solidFill>
              </a:rPr>
              <a:t>Effective October 1, 2023 </a:t>
            </a:r>
          </a:p>
          <a:p>
            <a:r>
              <a:rPr lang="en-US" b="1" dirty="0">
                <a:solidFill>
                  <a:srgbClr val="FF0000"/>
                </a:solidFill>
              </a:rPr>
              <a:t>Implementing three new tiers of Key payment standards in addition to the current Key payment standard</a:t>
            </a:r>
          </a:p>
          <a:p>
            <a:r>
              <a:rPr lang="en-US" dirty="0">
                <a:solidFill>
                  <a:schemeClr val="bg1">
                    <a:lumMod val="50000"/>
                  </a:schemeClr>
                </a:solidFill>
              </a:rPr>
              <a:t>Following a thorough analysis of how to ensure equitable Key payments across the state, the Agency will assign properties to one of four tiers of Key payment standards </a:t>
            </a:r>
          </a:p>
          <a:p>
            <a:r>
              <a:rPr lang="en-US" dirty="0">
                <a:solidFill>
                  <a:schemeClr val="bg1">
                    <a:lumMod val="50000"/>
                  </a:schemeClr>
                </a:solidFill>
              </a:rPr>
              <a:t>The tiers were determined by grouping counties with similar rent limits</a:t>
            </a:r>
          </a:p>
        </p:txBody>
      </p:sp>
      <p:pic>
        <p:nvPicPr>
          <p:cNvPr id="6" name="Picture 5">
            <a:extLst>
              <a:ext uri="{FF2B5EF4-FFF2-40B4-BE49-F238E27FC236}">
                <a16:creationId xmlns:a16="http://schemas.microsoft.com/office/drawing/2014/main" id="{C4F3E58C-4845-4569-9D2B-C65DAE79A0CA}"/>
              </a:ext>
            </a:extLst>
          </p:cNvPr>
          <p:cNvPicPr>
            <a:picLocks noChangeAspect="1"/>
          </p:cNvPicPr>
          <p:nvPr/>
        </p:nvPicPr>
        <p:blipFill>
          <a:blip r:embed="rId2"/>
          <a:stretch>
            <a:fillRect/>
          </a:stretch>
        </p:blipFill>
        <p:spPr>
          <a:xfrm>
            <a:off x="146451" y="3676167"/>
            <a:ext cx="1799857" cy="1397536"/>
          </a:xfrm>
          <a:prstGeom prst="rect">
            <a:avLst/>
          </a:prstGeom>
        </p:spPr>
      </p:pic>
      <p:pic>
        <p:nvPicPr>
          <p:cNvPr id="8" name="Picture 7">
            <a:extLst>
              <a:ext uri="{FF2B5EF4-FFF2-40B4-BE49-F238E27FC236}">
                <a16:creationId xmlns:a16="http://schemas.microsoft.com/office/drawing/2014/main" id="{D59910AD-3CE9-454E-81ED-1C42E56FDA1F}"/>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2216401" y="3676167"/>
            <a:ext cx="1586257" cy="1245380"/>
          </a:xfrm>
          <a:prstGeom prst="rect">
            <a:avLst/>
          </a:prstGeom>
        </p:spPr>
      </p:pic>
      <p:pic>
        <p:nvPicPr>
          <p:cNvPr id="12" name="Picture 11">
            <a:extLst>
              <a:ext uri="{FF2B5EF4-FFF2-40B4-BE49-F238E27FC236}">
                <a16:creationId xmlns:a16="http://schemas.microsoft.com/office/drawing/2014/main" id="{90DB2C4F-C8DD-4E2C-9975-E299CE7472D1}"/>
              </a:ext>
            </a:extLst>
          </p:cNvPr>
          <p:cNvPicPr>
            <a:picLocks noChangeAspect="1"/>
          </p:cNvPicPr>
          <p:nvPr/>
        </p:nvPicPr>
        <p:blipFill>
          <a:blip r:embed="rId5"/>
          <a:stretch>
            <a:fillRect/>
          </a:stretch>
        </p:blipFill>
        <p:spPr>
          <a:xfrm>
            <a:off x="867269" y="5015883"/>
            <a:ext cx="4752064" cy="1774414"/>
          </a:xfrm>
          <a:prstGeom prst="rect">
            <a:avLst/>
          </a:prstGeom>
        </p:spPr>
      </p:pic>
      <p:pic>
        <p:nvPicPr>
          <p:cNvPr id="14" name="Picture 13">
            <a:extLst>
              <a:ext uri="{FF2B5EF4-FFF2-40B4-BE49-F238E27FC236}">
                <a16:creationId xmlns:a16="http://schemas.microsoft.com/office/drawing/2014/main" id="{E2336582-35AE-4318-A58B-9E8D09FCFD21}"/>
              </a:ext>
            </a:extLst>
          </p:cNvPr>
          <p:cNvPicPr>
            <a:picLocks noChangeAspect="1"/>
          </p:cNvPicPr>
          <p:nvPr/>
        </p:nvPicPr>
        <p:blipFill>
          <a:blip r:embed="rId6"/>
          <a:stretch>
            <a:fillRect/>
          </a:stretch>
        </p:blipFill>
        <p:spPr>
          <a:xfrm>
            <a:off x="767987" y="1766656"/>
            <a:ext cx="4752064" cy="1519184"/>
          </a:xfrm>
          <a:prstGeom prst="rect">
            <a:avLst/>
          </a:prstGeom>
        </p:spPr>
      </p:pic>
      <p:pic>
        <p:nvPicPr>
          <p:cNvPr id="15" name="Picture 14">
            <a:extLst>
              <a:ext uri="{FF2B5EF4-FFF2-40B4-BE49-F238E27FC236}">
                <a16:creationId xmlns:a16="http://schemas.microsoft.com/office/drawing/2014/main" id="{3A1678DB-63B1-474A-8954-399443CB25A9}"/>
              </a:ext>
            </a:extLst>
          </p:cNvPr>
          <p:cNvPicPr>
            <a:picLocks noChangeAspect="1"/>
          </p:cNvPicPr>
          <p:nvPr/>
        </p:nvPicPr>
        <p:blipFill>
          <a:blip r:embed="rId7"/>
          <a:stretch>
            <a:fillRect/>
          </a:stretch>
        </p:blipFill>
        <p:spPr>
          <a:xfrm>
            <a:off x="1029286" y="711020"/>
            <a:ext cx="4229467" cy="1169730"/>
          </a:xfrm>
          <a:prstGeom prst="rect">
            <a:avLst/>
          </a:prstGeom>
        </p:spPr>
      </p:pic>
      <p:pic>
        <p:nvPicPr>
          <p:cNvPr id="16" name="Picture 15">
            <a:extLst>
              <a:ext uri="{FF2B5EF4-FFF2-40B4-BE49-F238E27FC236}">
                <a16:creationId xmlns:a16="http://schemas.microsoft.com/office/drawing/2014/main" id="{88435059-DC07-47EA-BD89-E2316445422A}"/>
              </a:ext>
            </a:extLst>
          </p:cNvPr>
          <p:cNvPicPr>
            <a:picLocks noChangeAspect="1"/>
          </p:cNvPicPr>
          <p:nvPr/>
        </p:nvPicPr>
        <p:blipFill>
          <a:blip r:embed="rId8"/>
          <a:stretch>
            <a:fillRect/>
          </a:stretch>
        </p:blipFill>
        <p:spPr>
          <a:xfrm>
            <a:off x="4033075" y="3719558"/>
            <a:ext cx="1586258" cy="1310754"/>
          </a:xfrm>
          <a:prstGeom prst="rect">
            <a:avLst/>
          </a:prstGeom>
        </p:spPr>
      </p:pic>
    </p:spTree>
    <p:extLst>
      <p:ext uri="{BB962C8B-B14F-4D97-AF65-F5344CB8AC3E}">
        <p14:creationId xmlns:p14="http://schemas.microsoft.com/office/powerpoint/2010/main" val="2238539813"/>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955259-5F97-40CA-A622-4DA6302E566F}"/>
              </a:ext>
            </a:extLst>
          </p:cNvPr>
          <p:cNvSpPr>
            <a:spLocks noGrp="1"/>
          </p:cNvSpPr>
          <p:nvPr>
            <p:ph type="title"/>
          </p:nvPr>
        </p:nvSpPr>
        <p:spPr>
          <a:xfrm>
            <a:off x="0" y="1"/>
            <a:ext cx="11940466" cy="878888"/>
          </a:xfrm>
        </p:spPr>
        <p:txBody>
          <a:bodyPr/>
          <a:lstStyle/>
          <a:p>
            <a:pPr algn="ctr"/>
            <a:r>
              <a:rPr lang="en-US" b="1" dirty="0">
                <a:solidFill>
                  <a:srgbClr val="FF0000"/>
                </a:solidFill>
                <a:latin typeface="+mn-lt"/>
              </a:rPr>
              <a:t>Key Payment Standard Update </a:t>
            </a:r>
          </a:p>
        </p:txBody>
      </p:sp>
      <p:sp>
        <p:nvSpPr>
          <p:cNvPr id="3" name="Content Placeholder 2">
            <a:extLst>
              <a:ext uri="{FF2B5EF4-FFF2-40B4-BE49-F238E27FC236}">
                <a16:creationId xmlns:a16="http://schemas.microsoft.com/office/drawing/2014/main" id="{A5BCF2D5-9EBB-4631-998D-5E3910EBC263}"/>
              </a:ext>
            </a:extLst>
          </p:cNvPr>
          <p:cNvSpPr>
            <a:spLocks noGrp="1"/>
          </p:cNvSpPr>
          <p:nvPr>
            <p:ph idx="1"/>
          </p:nvPr>
        </p:nvSpPr>
        <p:spPr>
          <a:xfrm>
            <a:off x="5619333" y="1078638"/>
            <a:ext cx="6258757" cy="5805995"/>
          </a:xfrm>
        </p:spPr>
        <p:txBody>
          <a:bodyPr/>
          <a:lstStyle/>
          <a:p>
            <a:r>
              <a:rPr lang="en-US" dirty="0">
                <a:solidFill>
                  <a:schemeClr val="bg1">
                    <a:lumMod val="50000"/>
                  </a:schemeClr>
                </a:solidFill>
              </a:rPr>
              <a:t>Effective October 1, 2023 </a:t>
            </a:r>
          </a:p>
          <a:p>
            <a:r>
              <a:rPr lang="en-US" dirty="0">
                <a:solidFill>
                  <a:schemeClr val="bg1">
                    <a:lumMod val="50000"/>
                  </a:schemeClr>
                </a:solidFill>
              </a:rPr>
              <a:t>Implementing three new tiers of Key payment standards in addition to the current Key payment standard</a:t>
            </a:r>
          </a:p>
          <a:p>
            <a:r>
              <a:rPr lang="en-US" b="1" dirty="0">
                <a:solidFill>
                  <a:srgbClr val="FF0000"/>
                </a:solidFill>
              </a:rPr>
              <a:t>Following a thorough analysis of how to ensure equitable Key payments across the state, the Agency will assign properties to one of four tiers of Key payment standards </a:t>
            </a:r>
          </a:p>
          <a:p>
            <a:r>
              <a:rPr lang="en-US" dirty="0">
                <a:solidFill>
                  <a:schemeClr val="bg1">
                    <a:lumMod val="50000"/>
                  </a:schemeClr>
                </a:solidFill>
              </a:rPr>
              <a:t>The tiers were determined by grouping counties with similar rent limits</a:t>
            </a:r>
          </a:p>
        </p:txBody>
      </p:sp>
      <p:pic>
        <p:nvPicPr>
          <p:cNvPr id="6" name="Picture 5">
            <a:extLst>
              <a:ext uri="{FF2B5EF4-FFF2-40B4-BE49-F238E27FC236}">
                <a16:creationId xmlns:a16="http://schemas.microsoft.com/office/drawing/2014/main" id="{C4F3E58C-4845-4569-9D2B-C65DAE79A0CA}"/>
              </a:ext>
            </a:extLst>
          </p:cNvPr>
          <p:cNvPicPr>
            <a:picLocks noChangeAspect="1"/>
          </p:cNvPicPr>
          <p:nvPr/>
        </p:nvPicPr>
        <p:blipFill>
          <a:blip r:embed="rId2"/>
          <a:stretch>
            <a:fillRect/>
          </a:stretch>
        </p:blipFill>
        <p:spPr>
          <a:xfrm>
            <a:off x="146451" y="3676167"/>
            <a:ext cx="1799857" cy="1397536"/>
          </a:xfrm>
          <a:prstGeom prst="rect">
            <a:avLst/>
          </a:prstGeom>
        </p:spPr>
      </p:pic>
      <p:pic>
        <p:nvPicPr>
          <p:cNvPr id="8" name="Picture 7">
            <a:extLst>
              <a:ext uri="{FF2B5EF4-FFF2-40B4-BE49-F238E27FC236}">
                <a16:creationId xmlns:a16="http://schemas.microsoft.com/office/drawing/2014/main" id="{D59910AD-3CE9-454E-81ED-1C42E56FDA1F}"/>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2216401" y="3676167"/>
            <a:ext cx="1586257" cy="1245380"/>
          </a:xfrm>
          <a:prstGeom prst="rect">
            <a:avLst/>
          </a:prstGeom>
        </p:spPr>
      </p:pic>
      <p:pic>
        <p:nvPicPr>
          <p:cNvPr id="12" name="Picture 11">
            <a:extLst>
              <a:ext uri="{FF2B5EF4-FFF2-40B4-BE49-F238E27FC236}">
                <a16:creationId xmlns:a16="http://schemas.microsoft.com/office/drawing/2014/main" id="{90DB2C4F-C8DD-4E2C-9975-E299CE7472D1}"/>
              </a:ext>
            </a:extLst>
          </p:cNvPr>
          <p:cNvPicPr>
            <a:picLocks noChangeAspect="1"/>
          </p:cNvPicPr>
          <p:nvPr/>
        </p:nvPicPr>
        <p:blipFill>
          <a:blip r:embed="rId5"/>
          <a:stretch>
            <a:fillRect/>
          </a:stretch>
        </p:blipFill>
        <p:spPr>
          <a:xfrm>
            <a:off x="867269" y="5015883"/>
            <a:ext cx="4752064" cy="1774414"/>
          </a:xfrm>
          <a:prstGeom prst="rect">
            <a:avLst/>
          </a:prstGeom>
        </p:spPr>
      </p:pic>
      <p:pic>
        <p:nvPicPr>
          <p:cNvPr id="14" name="Picture 13">
            <a:extLst>
              <a:ext uri="{FF2B5EF4-FFF2-40B4-BE49-F238E27FC236}">
                <a16:creationId xmlns:a16="http://schemas.microsoft.com/office/drawing/2014/main" id="{E2336582-35AE-4318-A58B-9E8D09FCFD21}"/>
              </a:ext>
            </a:extLst>
          </p:cNvPr>
          <p:cNvPicPr>
            <a:picLocks noChangeAspect="1"/>
          </p:cNvPicPr>
          <p:nvPr/>
        </p:nvPicPr>
        <p:blipFill>
          <a:blip r:embed="rId6"/>
          <a:stretch>
            <a:fillRect/>
          </a:stretch>
        </p:blipFill>
        <p:spPr>
          <a:xfrm>
            <a:off x="767987" y="1766656"/>
            <a:ext cx="4752064" cy="1519184"/>
          </a:xfrm>
          <a:prstGeom prst="rect">
            <a:avLst/>
          </a:prstGeom>
        </p:spPr>
      </p:pic>
      <p:pic>
        <p:nvPicPr>
          <p:cNvPr id="15" name="Picture 14">
            <a:extLst>
              <a:ext uri="{FF2B5EF4-FFF2-40B4-BE49-F238E27FC236}">
                <a16:creationId xmlns:a16="http://schemas.microsoft.com/office/drawing/2014/main" id="{3A1678DB-63B1-474A-8954-399443CB25A9}"/>
              </a:ext>
            </a:extLst>
          </p:cNvPr>
          <p:cNvPicPr>
            <a:picLocks noChangeAspect="1"/>
          </p:cNvPicPr>
          <p:nvPr/>
        </p:nvPicPr>
        <p:blipFill>
          <a:blip r:embed="rId7"/>
          <a:stretch>
            <a:fillRect/>
          </a:stretch>
        </p:blipFill>
        <p:spPr>
          <a:xfrm>
            <a:off x="1029286" y="711020"/>
            <a:ext cx="4229467" cy="1169730"/>
          </a:xfrm>
          <a:prstGeom prst="rect">
            <a:avLst/>
          </a:prstGeom>
        </p:spPr>
      </p:pic>
      <p:pic>
        <p:nvPicPr>
          <p:cNvPr id="16" name="Picture 15">
            <a:extLst>
              <a:ext uri="{FF2B5EF4-FFF2-40B4-BE49-F238E27FC236}">
                <a16:creationId xmlns:a16="http://schemas.microsoft.com/office/drawing/2014/main" id="{88435059-DC07-47EA-BD89-E2316445422A}"/>
              </a:ext>
            </a:extLst>
          </p:cNvPr>
          <p:cNvPicPr>
            <a:picLocks noChangeAspect="1"/>
          </p:cNvPicPr>
          <p:nvPr/>
        </p:nvPicPr>
        <p:blipFill>
          <a:blip r:embed="rId8"/>
          <a:stretch>
            <a:fillRect/>
          </a:stretch>
        </p:blipFill>
        <p:spPr>
          <a:xfrm>
            <a:off x="4033075" y="3719558"/>
            <a:ext cx="1586258" cy="1310754"/>
          </a:xfrm>
          <a:prstGeom prst="rect">
            <a:avLst/>
          </a:prstGeom>
        </p:spPr>
      </p:pic>
    </p:spTree>
    <p:extLst>
      <p:ext uri="{BB962C8B-B14F-4D97-AF65-F5344CB8AC3E}">
        <p14:creationId xmlns:p14="http://schemas.microsoft.com/office/powerpoint/2010/main" val="2656265190"/>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955259-5F97-40CA-A622-4DA6302E566F}"/>
              </a:ext>
            </a:extLst>
          </p:cNvPr>
          <p:cNvSpPr>
            <a:spLocks noGrp="1"/>
          </p:cNvSpPr>
          <p:nvPr>
            <p:ph type="title"/>
          </p:nvPr>
        </p:nvSpPr>
        <p:spPr>
          <a:xfrm>
            <a:off x="0" y="1"/>
            <a:ext cx="11940466" cy="878888"/>
          </a:xfrm>
        </p:spPr>
        <p:txBody>
          <a:bodyPr/>
          <a:lstStyle/>
          <a:p>
            <a:pPr algn="ctr"/>
            <a:r>
              <a:rPr lang="en-US" b="1" dirty="0">
                <a:solidFill>
                  <a:srgbClr val="FF0000"/>
                </a:solidFill>
                <a:latin typeface="+mn-lt"/>
              </a:rPr>
              <a:t>Key Payment Standard Update </a:t>
            </a:r>
          </a:p>
        </p:txBody>
      </p:sp>
      <p:sp>
        <p:nvSpPr>
          <p:cNvPr id="3" name="Content Placeholder 2">
            <a:extLst>
              <a:ext uri="{FF2B5EF4-FFF2-40B4-BE49-F238E27FC236}">
                <a16:creationId xmlns:a16="http://schemas.microsoft.com/office/drawing/2014/main" id="{A5BCF2D5-9EBB-4631-998D-5E3910EBC263}"/>
              </a:ext>
            </a:extLst>
          </p:cNvPr>
          <p:cNvSpPr>
            <a:spLocks noGrp="1"/>
          </p:cNvSpPr>
          <p:nvPr>
            <p:ph idx="1"/>
          </p:nvPr>
        </p:nvSpPr>
        <p:spPr>
          <a:xfrm>
            <a:off x="5619333" y="1078638"/>
            <a:ext cx="6258757" cy="5805995"/>
          </a:xfrm>
        </p:spPr>
        <p:txBody>
          <a:bodyPr/>
          <a:lstStyle/>
          <a:p>
            <a:r>
              <a:rPr lang="en-US" dirty="0">
                <a:solidFill>
                  <a:schemeClr val="bg1">
                    <a:lumMod val="50000"/>
                  </a:schemeClr>
                </a:solidFill>
              </a:rPr>
              <a:t>Effective October 1, 2023 </a:t>
            </a:r>
          </a:p>
          <a:p>
            <a:r>
              <a:rPr lang="en-US" dirty="0">
                <a:solidFill>
                  <a:schemeClr val="bg1">
                    <a:lumMod val="50000"/>
                  </a:schemeClr>
                </a:solidFill>
              </a:rPr>
              <a:t>Implementing three new tiers of Key payment standards in addition to the current Key payment standard</a:t>
            </a:r>
          </a:p>
          <a:p>
            <a:r>
              <a:rPr lang="en-US" dirty="0">
                <a:solidFill>
                  <a:schemeClr val="bg1">
                    <a:lumMod val="50000"/>
                  </a:schemeClr>
                </a:solidFill>
              </a:rPr>
              <a:t>Following a thorough analysis of how to ensure equitable Key payments across the state, the Agency will assign properties to one of four tiers of Key payment standards </a:t>
            </a:r>
          </a:p>
          <a:p>
            <a:r>
              <a:rPr lang="en-US" b="1" dirty="0">
                <a:solidFill>
                  <a:srgbClr val="FF0000"/>
                </a:solidFill>
              </a:rPr>
              <a:t>The tiers were determined by grouping counties with similar rent limits</a:t>
            </a:r>
          </a:p>
        </p:txBody>
      </p:sp>
      <p:pic>
        <p:nvPicPr>
          <p:cNvPr id="6" name="Picture 5">
            <a:extLst>
              <a:ext uri="{FF2B5EF4-FFF2-40B4-BE49-F238E27FC236}">
                <a16:creationId xmlns:a16="http://schemas.microsoft.com/office/drawing/2014/main" id="{C4F3E58C-4845-4569-9D2B-C65DAE79A0CA}"/>
              </a:ext>
            </a:extLst>
          </p:cNvPr>
          <p:cNvPicPr>
            <a:picLocks noChangeAspect="1"/>
          </p:cNvPicPr>
          <p:nvPr/>
        </p:nvPicPr>
        <p:blipFill>
          <a:blip r:embed="rId2"/>
          <a:stretch>
            <a:fillRect/>
          </a:stretch>
        </p:blipFill>
        <p:spPr>
          <a:xfrm>
            <a:off x="146451" y="3676167"/>
            <a:ext cx="1799857" cy="1397536"/>
          </a:xfrm>
          <a:prstGeom prst="rect">
            <a:avLst/>
          </a:prstGeom>
        </p:spPr>
      </p:pic>
      <p:pic>
        <p:nvPicPr>
          <p:cNvPr id="8" name="Picture 7">
            <a:extLst>
              <a:ext uri="{FF2B5EF4-FFF2-40B4-BE49-F238E27FC236}">
                <a16:creationId xmlns:a16="http://schemas.microsoft.com/office/drawing/2014/main" id="{D59910AD-3CE9-454E-81ED-1C42E56FDA1F}"/>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2216401" y="3676167"/>
            <a:ext cx="1586257" cy="1245380"/>
          </a:xfrm>
          <a:prstGeom prst="rect">
            <a:avLst/>
          </a:prstGeom>
        </p:spPr>
      </p:pic>
      <p:pic>
        <p:nvPicPr>
          <p:cNvPr id="12" name="Picture 11">
            <a:extLst>
              <a:ext uri="{FF2B5EF4-FFF2-40B4-BE49-F238E27FC236}">
                <a16:creationId xmlns:a16="http://schemas.microsoft.com/office/drawing/2014/main" id="{90DB2C4F-C8DD-4E2C-9975-E299CE7472D1}"/>
              </a:ext>
            </a:extLst>
          </p:cNvPr>
          <p:cNvPicPr>
            <a:picLocks noChangeAspect="1"/>
          </p:cNvPicPr>
          <p:nvPr/>
        </p:nvPicPr>
        <p:blipFill>
          <a:blip r:embed="rId5"/>
          <a:stretch>
            <a:fillRect/>
          </a:stretch>
        </p:blipFill>
        <p:spPr>
          <a:xfrm>
            <a:off x="867269" y="5015883"/>
            <a:ext cx="4752064" cy="1774414"/>
          </a:xfrm>
          <a:prstGeom prst="rect">
            <a:avLst/>
          </a:prstGeom>
        </p:spPr>
      </p:pic>
      <p:pic>
        <p:nvPicPr>
          <p:cNvPr id="14" name="Picture 13">
            <a:extLst>
              <a:ext uri="{FF2B5EF4-FFF2-40B4-BE49-F238E27FC236}">
                <a16:creationId xmlns:a16="http://schemas.microsoft.com/office/drawing/2014/main" id="{E2336582-35AE-4318-A58B-9E8D09FCFD21}"/>
              </a:ext>
            </a:extLst>
          </p:cNvPr>
          <p:cNvPicPr>
            <a:picLocks noChangeAspect="1"/>
          </p:cNvPicPr>
          <p:nvPr/>
        </p:nvPicPr>
        <p:blipFill>
          <a:blip r:embed="rId6"/>
          <a:stretch>
            <a:fillRect/>
          </a:stretch>
        </p:blipFill>
        <p:spPr>
          <a:xfrm>
            <a:off x="767987" y="1766656"/>
            <a:ext cx="4752064" cy="1519184"/>
          </a:xfrm>
          <a:prstGeom prst="rect">
            <a:avLst/>
          </a:prstGeom>
        </p:spPr>
      </p:pic>
      <p:pic>
        <p:nvPicPr>
          <p:cNvPr id="15" name="Picture 14">
            <a:extLst>
              <a:ext uri="{FF2B5EF4-FFF2-40B4-BE49-F238E27FC236}">
                <a16:creationId xmlns:a16="http://schemas.microsoft.com/office/drawing/2014/main" id="{3A1678DB-63B1-474A-8954-399443CB25A9}"/>
              </a:ext>
            </a:extLst>
          </p:cNvPr>
          <p:cNvPicPr>
            <a:picLocks noChangeAspect="1"/>
          </p:cNvPicPr>
          <p:nvPr/>
        </p:nvPicPr>
        <p:blipFill>
          <a:blip r:embed="rId7"/>
          <a:stretch>
            <a:fillRect/>
          </a:stretch>
        </p:blipFill>
        <p:spPr>
          <a:xfrm>
            <a:off x="1029286" y="711020"/>
            <a:ext cx="4229467" cy="1169730"/>
          </a:xfrm>
          <a:prstGeom prst="rect">
            <a:avLst/>
          </a:prstGeom>
        </p:spPr>
      </p:pic>
      <p:pic>
        <p:nvPicPr>
          <p:cNvPr id="16" name="Picture 15">
            <a:extLst>
              <a:ext uri="{FF2B5EF4-FFF2-40B4-BE49-F238E27FC236}">
                <a16:creationId xmlns:a16="http://schemas.microsoft.com/office/drawing/2014/main" id="{88435059-DC07-47EA-BD89-E2316445422A}"/>
              </a:ext>
            </a:extLst>
          </p:cNvPr>
          <p:cNvPicPr>
            <a:picLocks noChangeAspect="1"/>
          </p:cNvPicPr>
          <p:nvPr/>
        </p:nvPicPr>
        <p:blipFill>
          <a:blip r:embed="rId8"/>
          <a:stretch>
            <a:fillRect/>
          </a:stretch>
        </p:blipFill>
        <p:spPr>
          <a:xfrm>
            <a:off x="4033075" y="3719558"/>
            <a:ext cx="1586258" cy="1310754"/>
          </a:xfrm>
          <a:prstGeom prst="rect">
            <a:avLst/>
          </a:prstGeom>
        </p:spPr>
      </p:pic>
    </p:spTree>
    <p:extLst>
      <p:ext uri="{BB962C8B-B14F-4D97-AF65-F5344CB8AC3E}">
        <p14:creationId xmlns:p14="http://schemas.microsoft.com/office/powerpoint/2010/main" val="2828614076"/>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955259-5F97-40CA-A622-4DA6302E566F}"/>
              </a:ext>
            </a:extLst>
          </p:cNvPr>
          <p:cNvSpPr>
            <a:spLocks noGrp="1"/>
          </p:cNvSpPr>
          <p:nvPr>
            <p:ph type="title"/>
          </p:nvPr>
        </p:nvSpPr>
        <p:spPr>
          <a:xfrm>
            <a:off x="0" y="1"/>
            <a:ext cx="11940466" cy="878888"/>
          </a:xfrm>
        </p:spPr>
        <p:txBody>
          <a:bodyPr/>
          <a:lstStyle/>
          <a:p>
            <a:pPr algn="ctr"/>
            <a:r>
              <a:rPr lang="en-US" b="1" dirty="0">
                <a:latin typeface="+mn-lt"/>
              </a:rPr>
              <a:t>Key Payment Standard Update </a:t>
            </a:r>
          </a:p>
        </p:txBody>
      </p:sp>
      <p:sp>
        <p:nvSpPr>
          <p:cNvPr id="3" name="Content Placeholder 2">
            <a:extLst>
              <a:ext uri="{FF2B5EF4-FFF2-40B4-BE49-F238E27FC236}">
                <a16:creationId xmlns:a16="http://schemas.microsoft.com/office/drawing/2014/main" id="{A5BCF2D5-9EBB-4631-998D-5E3910EBC263}"/>
              </a:ext>
            </a:extLst>
          </p:cNvPr>
          <p:cNvSpPr>
            <a:spLocks noGrp="1"/>
          </p:cNvSpPr>
          <p:nvPr>
            <p:ph idx="1"/>
          </p:nvPr>
        </p:nvSpPr>
        <p:spPr>
          <a:xfrm>
            <a:off x="5619333" y="1078638"/>
            <a:ext cx="6258757" cy="5805995"/>
          </a:xfrm>
        </p:spPr>
        <p:txBody>
          <a:bodyPr/>
          <a:lstStyle/>
          <a:p>
            <a:r>
              <a:rPr lang="en-US" dirty="0"/>
              <a:t>Effective October 1, 2023 </a:t>
            </a:r>
          </a:p>
          <a:p>
            <a:r>
              <a:rPr lang="en-US" dirty="0"/>
              <a:t>Implementing three new tiers of Key payment standards in addition to the current Key payment standard</a:t>
            </a:r>
          </a:p>
          <a:p>
            <a:r>
              <a:rPr lang="en-US" dirty="0"/>
              <a:t>Following a thorough analysis of how to ensure equitable Key payments across the state, the Agency will assign properties to one of four tiers of Key payment standards </a:t>
            </a:r>
          </a:p>
          <a:p>
            <a:r>
              <a:rPr lang="en-US" dirty="0"/>
              <a:t>The tiers were determined by grouping counties with similar rent limits</a:t>
            </a:r>
          </a:p>
        </p:txBody>
      </p:sp>
      <p:pic>
        <p:nvPicPr>
          <p:cNvPr id="6" name="Picture 5">
            <a:extLst>
              <a:ext uri="{FF2B5EF4-FFF2-40B4-BE49-F238E27FC236}">
                <a16:creationId xmlns:a16="http://schemas.microsoft.com/office/drawing/2014/main" id="{C4F3E58C-4845-4569-9D2B-C65DAE79A0CA}"/>
              </a:ext>
            </a:extLst>
          </p:cNvPr>
          <p:cNvPicPr>
            <a:picLocks noChangeAspect="1"/>
          </p:cNvPicPr>
          <p:nvPr/>
        </p:nvPicPr>
        <p:blipFill>
          <a:blip r:embed="rId2"/>
          <a:stretch>
            <a:fillRect/>
          </a:stretch>
        </p:blipFill>
        <p:spPr>
          <a:xfrm>
            <a:off x="146451" y="3676167"/>
            <a:ext cx="1799857" cy="1397536"/>
          </a:xfrm>
          <a:prstGeom prst="rect">
            <a:avLst/>
          </a:prstGeom>
        </p:spPr>
      </p:pic>
      <p:pic>
        <p:nvPicPr>
          <p:cNvPr id="8" name="Picture 7">
            <a:extLst>
              <a:ext uri="{FF2B5EF4-FFF2-40B4-BE49-F238E27FC236}">
                <a16:creationId xmlns:a16="http://schemas.microsoft.com/office/drawing/2014/main" id="{D59910AD-3CE9-454E-81ED-1C42E56FDA1F}"/>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2216401" y="3676167"/>
            <a:ext cx="1586257" cy="1245380"/>
          </a:xfrm>
          <a:prstGeom prst="rect">
            <a:avLst/>
          </a:prstGeom>
        </p:spPr>
      </p:pic>
      <p:pic>
        <p:nvPicPr>
          <p:cNvPr id="12" name="Picture 11">
            <a:extLst>
              <a:ext uri="{FF2B5EF4-FFF2-40B4-BE49-F238E27FC236}">
                <a16:creationId xmlns:a16="http://schemas.microsoft.com/office/drawing/2014/main" id="{90DB2C4F-C8DD-4E2C-9975-E299CE7472D1}"/>
              </a:ext>
            </a:extLst>
          </p:cNvPr>
          <p:cNvPicPr>
            <a:picLocks noChangeAspect="1"/>
          </p:cNvPicPr>
          <p:nvPr/>
        </p:nvPicPr>
        <p:blipFill>
          <a:blip r:embed="rId5"/>
          <a:stretch>
            <a:fillRect/>
          </a:stretch>
        </p:blipFill>
        <p:spPr>
          <a:xfrm>
            <a:off x="867269" y="5015883"/>
            <a:ext cx="4752064" cy="1774414"/>
          </a:xfrm>
          <a:prstGeom prst="rect">
            <a:avLst/>
          </a:prstGeom>
        </p:spPr>
      </p:pic>
      <p:pic>
        <p:nvPicPr>
          <p:cNvPr id="14" name="Picture 13">
            <a:extLst>
              <a:ext uri="{FF2B5EF4-FFF2-40B4-BE49-F238E27FC236}">
                <a16:creationId xmlns:a16="http://schemas.microsoft.com/office/drawing/2014/main" id="{E2336582-35AE-4318-A58B-9E8D09FCFD21}"/>
              </a:ext>
            </a:extLst>
          </p:cNvPr>
          <p:cNvPicPr>
            <a:picLocks noChangeAspect="1"/>
          </p:cNvPicPr>
          <p:nvPr/>
        </p:nvPicPr>
        <p:blipFill>
          <a:blip r:embed="rId6"/>
          <a:stretch>
            <a:fillRect/>
          </a:stretch>
        </p:blipFill>
        <p:spPr>
          <a:xfrm>
            <a:off x="767987" y="1766656"/>
            <a:ext cx="4752064" cy="1519184"/>
          </a:xfrm>
          <a:prstGeom prst="rect">
            <a:avLst/>
          </a:prstGeom>
        </p:spPr>
      </p:pic>
      <p:pic>
        <p:nvPicPr>
          <p:cNvPr id="15" name="Picture 14">
            <a:extLst>
              <a:ext uri="{FF2B5EF4-FFF2-40B4-BE49-F238E27FC236}">
                <a16:creationId xmlns:a16="http://schemas.microsoft.com/office/drawing/2014/main" id="{3A1678DB-63B1-474A-8954-399443CB25A9}"/>
              </a:ext>
            </a:extLst>
          </p:cNvPr>
          <p:cNvPicPr>
            <a:picLocks noChangeAspect="1"/>
          </p:cNvPicPr>
          <p:nvPr/>
        </p:nvPicPr>
        <p:blipFill>
          <a:blip r:embed="rId7"/>
          <a:stretch>
            <a:fillRect/>
          </a:stretch>
        </p:blipFill>
        <p:spPr>
          <a:xfrm>
            <a:off x="1029286" y="711020"/>
            <a:ext cx="4229467" cy="1169730"/>
          </a:xfrm>
          <a:prstGeom prst="rect">
            <a:avLst/>
          </a:prstGeom>
        </p:spPr>
      </p:pic>
      <p:pic>
        <p:nvPicPr>
          <p:cNvPr id="16" name="Picture 15">
            <a:extLst>
              <a:ext uri="{FF2B5EF4-FFF2-40B4-BE49-F238E27FC236}">
                <a16:creationId xmlns:a16="http://schemas.microsoft.com/office/drawing/2014/main" id="{88435059-DC07-47EA-BD89-E2316445422A}"/>
              </a:ext>
            </a:extLst>
          </p:cNvPr>
          <p:cNvPicPr>
            <a:picLocks noChangeAspect="1"/>
          </p:cNvPicPr>
          <p:nvPr/>
        </p:nvPicPr>
        <p:blipFill>
          <a:blip r:embed="rId8"/>
          <a:stretch>
            <a:fillRect/>
          </a:stretch>
        </p:blipFill>
        <p:spPr>
          <a:xfrm>
            <a:off x="4033075" y="3719558"/>
            <a:ext cx="1586258" cy="1310754"/>
          </a:xfrm>
          <a:prstGeom prst="rect">
            <a:avLst/>
          </a:prstGeom>
        </p:spPr>
      </p:pic>
    </p:spTree>
    <p:extLst>
      <p:ext uri="{BB962C8B-B14F-4D97-AF65-F5344CB8AC3E}">
        <p14:creationId xmlns:p14="http://schemas.microsoft.com/office/powerpoint/2010/main" val="12921859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B0970C-D6BA-4A73-BA49-0AF5A588D62A}"/>
              </a:ext>
            </a:extLst>
          </p:cNvPr>
          <p:cNvSpPr>
            <a:spLocks noGrp="1"/>
          </p:cNvSpPr>
          <p:nvPr>
            <p:ph type="title"/>
          </p:nvPr>
        </p:nvSpPr>
        <p:spPr>
          <a:xfrm>
            <a:off x="0" y="1"/>
            <a:ext cx="11878322" cy="896644"/>
          </a:xfrm>
        </p:spPr>
        <p:txBody>
          <a:bodyPr/>
          <a:lstStyle/>
          <a:p>
            <a:pPr algn="ctr"/>
            <a:r>
              <a:rPr lang="en-US" b="1" dirty="0">
                <a:solidFill>
                  <a:schemeClr val="accent5"/>
                </a:solidFill>
                <a:latin typeface="+mn-lt"/>
              </a:rPr>
              <a:t>New Key Assistance Payment Tiers</a:t>
            </a:r>
          </a:p>
        </p:txBody>
      </p:sp>
      <p:sp>
        <p:nvSpPr>
          <p:cNvPr id="3" name="Content Placeholder 2">
            <a:extLst>
              <a:ext uri="{FF2B5EF4-FFF2-40B4-BE49-F238E27FC236}">
                <a16:creationId xmlns:a16="http://schemas.microsoft.com/office/drawing/2014/main" id="{645ED6EE-3A04-4BB7-8219-210C3EA4A05B}"/>
              </a:ext>
            </a:extLst>
          </p:cNvPr>
          <p:cNvSpPr>
            <a:spLocks noGrp="1"/>
          </p:cNvSpPr>
          <p:nvPr>
            <p:ph idx="1"/>
          </p:nvPr>
        </p:nvSpPr>
        <p:spPr>
          <a:xfrm>
            <a:off x="97654" y="772357"/>
            <a:ext cx="11878322" cy="5404606"/>
          </a:xfrm>
        </p:spPr>
        <p:txBody>
          <a:bodyPr/>
          <a:lstStyle/>
          <a:p>
            <a:r>
              <a:rPr lang="en-US" dirty="0"/>
              <a:t>Based on the LIHTC income and rent limits effective on 5/15/2023, eighty-six counties will remain at the current Key payment standard (tier 1) and will continue using the current Key subsidy and calculation worksheet. </a:t>
            </a:r>
          </a:p>
        </p:txBody>
      </p:sp>
      <p:pic>
        <p:nvPicPr>
          <p:cNvPr id="4" name="Picture 3">
            <a:extLst>
              <a:ext uri="{FF2B5EF4-FFF2-40B4-BE49-F238E27FC236}">
                <a16:creationId xmlns:a16="http://schemas.microsoft.com/office/drawing/2014/main" id="{CB6123BB-31A4-4F9D-A541-F0FB0852F790}"/>
              </a:ext>
            </a:extLst>
          </p:cNvPr>
          <p:cNvPicPr>
            <a:picLocks noChangeAspect="1"/>
          </p:cNvPicPr>
          <p:nvPr/>
        </p:nvPicPr>
        <p:blipFill>
          <a:blip r:embed="rId2"/>
          <a:stretch>
            <a:fillRect/>
          </a:stretch>
        </p:blipFill>
        <p:spPr>
          <a:xfrm>
            <a:off x="97654" y="1953088"/>
            <a:ext cx="11780668" cy="3835154"/>
          </a:xfrm>
          <a:prstGeom prst="rect">
            <a:avLst/>
          </a:prstGeom>
        </p:spPr>
      </p:pic>
      <p:sp>
        <p:nvSpPr>
          <p:cNvPr id="5" name="TextBox 4">
            <a:extLst>
              <a:ext uri="{FF2B5EF4-FFF2-40B4-BE49-F238E27FC236}">
                <a16:creationId xmlns:a16="http://schemas.microsoft.com/office/drawing/2014/main" id="{16074487-1335-4F5F-9D2C-1E569DB403DF}"/>
              </a:ext>
            </a:extLst>
          </p:cNvPr>
          <p:cNvSpPr txBox="1"/>
          <p:nvPr/>
        </p:nvSpPr>
        <p:spPr>
          <a:xfrm>
            <a:off x="807868" y="5651678"/>
            <a:ext cx="10972800" cy="867930"/>
          </a:xfrm>
          <a:prstGeom prst="rect">
            <a:avLst/>
          </a:prstGeom>
          <a:noFill/>
        </p:spPr>
        <p:txBody>
          <a:bodyPr wrap="square" rtlCol="0">
            <a:sp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23272F"/>
                </a:solidFill>
                <a:effectLst/>
                <a:uLnTx/>
                <a:uFillTx/>
                <a:latin typeface="Calibri" panose="020F0502020204030204"/>
                <a:ea typeface="+mn-ea"/>
                <a:cs typeface="+mn-cs"/>
              </a:rPr>
              <a:t>Properties in fourteen counties will be assigned to one of the three new Key payment standards (tiers 2, 3 and 4). </a:t>
            </a:r>
          </a:p>
        </p:txBody>
      </p:sp>
    </p:spTree>
    <p:extLst>
      <p:ext uri="{BB962C8B-B14F-4D97-AF65-F5344CB8AC3E}">
        <p14:creationId xmlns:p14="http://schemas.microsoft.com/office/powerpoint/2010/main" val="1890716074"/>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58C84-CFFC-44B2-A291-69B82E0C319F}"/>
              </a:ext>
            </a:extLst>
          </p:cNvPr>
          <p:cNvSpPr>
            <a:spLocks noGrp="1"/>
          </p:cNvSpPr>
          <p:nvPr>
            <p:ph type="title"/>
          </p:nvPr>
        </p:nvSpPr>
        <p:spPr>
          <a:xfrm>
            <a:off x="-1" y="1"/>
            <a:ext cx="11860567" cy="1029809"/>
          </a:xfrm>
        </p:spPr>
        <p:txBody>
          <a:bodyPr/>
          <a:lstStyle/>
          <a:p>
            <a:pPr algn="ctr"/>
            <a:r>
              <a:rPr lang="en-US" b="1" dirty="0">
                <a:solidFill>
                  <a:srgbClr val="7030A0"/>
                </a:solidFill>
                <a:latin typeface="+mn-lt"/>
              </a:rPr>
              <a:t>Key Payment Standards Tiers 2, 3 &amp; 4 Counties </a:t>
            </a:r>
          </a:p>
        </p:txBody>
      </p:sp>
      <p:sp>
        <p:nvSpPr>
          <p:cNvPr id="3" name="Content Placeholder 2">
            <a:extLst>
              <a:ext uri="{FF2B5EF4-FFF2-40B4-BE49-F238E27FC236}">
                <a16:creationId xmlns:a16="http://schemas.microsoft.com/office/drawing/2014/main" id="{373ED742-1C87-49F0-B41B-FF4EC2E45AE2}"/>
              </a:ext>
            </a:extLst>
          </p:cNvPr>
          <p:cNvSpPr>
            <a:spLocks noGrp="1"/>
          </p:cNvSpPr>
          <p:nvPr>
            <p:ph idx="1"/>
          </p:nvPr>
        </p:nvSpPr>
        <p:spPr>
          <a:xfrm>
            <a:off x="-2" y="1100830"/>
            <a:ext cx="11860567" cy="5885895"/>
          </a:xfrm>
        </p:spPr>
        <p:txBody>
          <a:bodyPr/>
          <a:lstStyle/>
          <a:p>
            <a:r>
              <a:rPr lang="en-US" b="1" dirty="0">
                <a:solidFill>
                  <a:srgbClr val="7030A0"/>
                </a:solidFill>
              </a:rPr>
              <a:t>Agency staff will contact owner representatives of properties in Tier 2, 3 and 4 counties prior to September 1, 2023 to provide the new Key Subsidy and Calculation Worksheets</a:t>
            </a:r>
          </a:p>
          <a:p>
            <a:r>
              <a:rPr lang="en-US" dirty="0">
                <a:solidFill>
                  <a:schemeClr val="bg1">
                    <a:lumMod val="50000"/>
                  </a:schemeClr>
                </a:solidFill>
              </a:rPr>
              <a:t>Tier 2, 3 and 4 are located in: Brunswick, Cabarrus, Chatham, Currituck, Durham, Franklin, Gaston, Johnston, Mecklenburg, Moore, New Hanover, Orange, Union and Wake counties</a:t>
            </a:r>
          </a:p>
        </p:txBody>
      </p:sp>
      <p:pic>
        <p:nvPicPr>
          <p:cNvPr id="4" name="Picture 3">
            <a:extLst>
              <a:ext uri="{FF2B5EF4-FFF2-40B4-BE49-F238E27FC236}">
                <a16:creationId xmlns:a16="http://schemas.microsoft.com/office/drawing/2014/main" id="{B150337D-94FE-4041-96E6-BE8DF27A2382}"/>
              </a:ext>
            </a:extLst>
          </p:cNvPr>
          <p:cNvPicPr>
            <a:picLocks noChangeAspect="1"/>
          </p:cNvPicPr>
          <p:nvPr/>
        </p:nvPicPr>
        <p:blipFill>
          <a:blip r:embed="rId2"/>
          <a:stretch>
            <a:fillRect/>
          </a:stretch>
        </p:blipFill>
        <p:spPr>
          <a:xfrm>
            <a:off x="230496" y="3805307"/>
            <a:ext cx="1148433" cy="1148433"/>
          </a:xfrm>
          <a:prstGeom prst="rect">
            <a:avLst/>
          </a:prstGeom>
        </p:spPr>
      </p:pic>
      <p:pic>
        <p:nvPicPr>
          <p:cNvPr id="5" name="Picture 4">
            <a:extLst>
              <a:ext uri="{FF2B5EF4-FFF2-40B4-BE49-F238E27FC236}">
                <a16:creationId xmlns:a16="http://schemas.microsoft.com/office/drawing/2014/main" id="{F539A49F-3FC3-4934-8344-E1712F0E4D8C}"/>
              </a:ext>
            </a:extLst>
          </p:cNvPr>
          <p:cNvPicPr>
            <a:picLocks noChangeAspect="1"/>
          </p:cNvPicPr>
          <p:nvPr/>
        </p:nvPicPr>
        <p:blipFill>
          <a:blip r:embed="rId3"/>
          <a:stretch>
            <a:fillRect/>
          </a:stretch>
        </p:blipFill>
        <p:spPr>
          <a:xfrm>
            <a:off x="1473810" y="3954007"/>
            <a:ext cx="1716235" cy="797956"/>
          </a:xfrm>
          <a:prstGeom prst="rect">
            <a:avLst/>
          </a:prstGeom>
        </p:spPr>
      </p:pic>
      <p:pic>
        <p:nvPicPr>
          <p:cNvPr id="7" name="Picture 6">
            <a:extLst>
              <a:ext uri="{FF2B5EF4-FFF2-40B4-BE49-F238E27FC236}">
                <a16:creationId xmlns:a16="http://schemas.microsoft.com/office/drawing/2014/main" id="{155D45C0-7C52-47EB-AC7A-6A14C60E9C67}"/>
              </a:ext>
            </a:extLst>
          </p:cNvPr>
          <p:cNvPicPr>
            <a:picLocks noChangeAspect="1"/>
          </p:cNvPicPr>
          <p:nvPr/>
        </p:nvPicPr>
        <p:blipFill>
          <a:blip r:embed="rId4"/>
          <a:stretch>
            <a:fillRect/>
          </a:stretch>
        </p:blipFill>
        <p:spPr>
          <a:xfrm>
            <a:off x="4886769" y="3817671"/>
            <a:ext cx="1234086" cy="1228451"/>
          </a:xfrm>
          <a:prstGeom prst="rect">
            <a:avLst/>
          </a:prstGeom>
        </p:spPr>
      </p:pic>
      <p:pic>
        <p:nvPicPr>
          <p:cNvPr id="8" name="Picture 7">
            <a:extLst>
              <a:ext uri="{FF2B5EF4-FFF2-40B4-BE49-F238E27FC236}">
                <a16:creationId xmlns:a16="http://schemas.microsoft.com/office/drawing/2014/main" id="{8C70DFF0-92D9-4BDA-BBD6-FB39CF40590B}"/>
              </a:ext>
            </a:extLst>
          </p:cNvPr>
          <p:cNvPicPr>
            <a:picLocks noChangeAspect="1"/>
          </p:cNvPicPr>
          <p:nvPr/>
        </p:nvPicPr>
        <p:blipFill>
          <a:blip r:embed="rId5"/>
          <a:stretch>
            <a:fillRect/>
          </a:stretch>
        </p:blipFill>
        <p:spPr>
          <a:xfrm>
            <a:off x="6441743" y="3839591"/>
            <a:ext cx="1395894" cy="1296260"/>
          </a:xfrm>
          <a:prstGeom prst="rect">
            <a:avLst/>
          </a:prstGeom>
        </p:spPr>
      </p:pic>
      <p:pic>
        <p:nvPicPr>
          <p:cNvPr id="9" name="Picture 8">
            <a:extLst>
              <a:ext uri="{FF2B5EF4-FFF2-40B4-BE49-F238E27FC236}">
                <a16:creationId xmlns:a16="http://schemas.microsoft.com/office/drawing/2014/main" id="{DDBDD452-53C5-49CE-AAE3-1F3188E85F5B}"/>
              </a:ext>
            </a:extLst>
          </p:cNvPr>
          <p:cNvPicPr>
            <a:picLocks noChangeAspect="1"/>
          </p:cNvPicPr>
          <p:nvPr/>
        </p:nvPicPr>
        <p:blipFill>
          <a:blip r:embed="rId6"/>
          <a:stretch>
            <a:fillRect/>
          </a:stretch>
        </p:blipFill>
        <p:spPr>
          <a:xfrm>
            <a:off x="7989964" y="3570252"/>
            <a:ext cx="1395893" cy="1648312"/>
          </a:xfrm>
          <a:prstGeom prst="rect">
            <a:avLst/>
          </a:prstGeom>
        </p:spPr>
      </p:pic>
      <p:pic>
        <p:nvPicPr>
          <p:cNvPr id="10" name="Picture 9">
            <a:extLst>
              <a:ext uri="{FF2B5EF4-FFF2-40B4-BE49-F238E27FC236}">
                <a16:creationId xmlns:a16="http://schemas.microsoft.com/office/drawing/2014/main" id="{D85B92EE-6796-4C30-B830-405C1DFDD871}"/>
              </a:ext>
            </a:extLst>
          </p:cNvPr>
          <p:cNvPicPr>
            <a:picLocks noChangeAspect="1"/>
          </p:cNvPicPr>
          <p:nvPr/>
        </p:nvPicPr>
        <p:blipFill>
          <a:blip r:embed="rId7"/>
          <a:stretch>
            <a:fillRect/>
          </a:stretch>
        </p:blipFill>
        <p:spPr>
          <a:xfrm>
            <a:off x="9721361" y="3704856"/>
            <a:ext cx="1296260" cy="1296260"/>
          </a:xfrm>
          <a:prstGeom prst="rect">
            <a:avLst/>
          </a:prstGeom>
        </p:spPr>
      </p:pic>
      <p:pic>
        <p:nvPicPr>
          <p:cNvPr id="12" name="Picture 11">
            <a:extLst>
              <a:ext uri="{FF2B5EF4-FFF2-40B4-BE49-F238E27FC236}">
                <a16:creationId xmlns:a16="http://schemas.microsoft.com/office/drawing/2014/main" id="{88CCCECD-B1D6-4AA5-A147-1F5878F38C55}"/>
              </a:ext>
            </a:extLst>
          </p:cNvPr>
          <p:cNvPicPr>
            <a:picLocks noChangeAspect="1"/>
          </p:cNvPicPr>
          <p:nvPr/>
        </p:nvPicPr>
        <p:blipFill>
          <a:blip r:embed="rId8"/>
          <a:stretch>
            <a:fillRect/>
          </a:stretch>
        </p:blipFill>
        <p:spPr>
          <a:xfrm>
            <a:off x="1854369" y="5095629"/>
            <a:ext cx="1213049" cy="1207658"/>
          </a:xfrm>
          <a:prstGeom prst="rect">
            <a:avLst/>
          </a:prstGeom>
        </p:spPr>
      </p:pic>
      <p:pic>
        <p:nvPicPr>
          <p:cNvPr id="13" name="Picture 12">
            <a:extLst>
              <a:ext uri="{FF2B5EF4-FFF2-40B4-BE49-F238E27FC236}">
                <a16:creationId xmlns:a16="http://schemas.microsoft.com/office/drawing/2014/main" id="{D1210A00-1D87-46C6-BBB6-E2F95C8BA9D3}"/>
              </a:ext>
            </a:extLst>
          </p:cNvPr>
          <p:cNvPicPr>
            <a:picLocks noChangeAspect="1"/>
          </p:cNvPicPr>
          <p:nvPr/>
        </p:nvPicPr>
        <p:blipFill>
          <a:blip r:embed="rId9"/>
          <a:stretch>
            <a:fillRect/>
          </a:stretch>
        </p:blipFill>
        <p:spPr>
          <a:xfrm>
            <a:off x="3349929" y="5003667"/>
            <a:ext cx="1362915" cy="1362915"/>
          </a:xfrm>
          <a:prstGeom prst="rect">
            <a:avLst/>
          </a:prstGeom>
        </p:spPr>
      </p:pic>
      <p:pic>
        <p:nvPicPr>
          <p:cNvPr id="14" name="Picture 13">
            <a:extLst>
              <a:ext uri="{FF2B5EF4-FFF2-40B4-BE49-F238E27FC236}">
                <a16:creationId xmlns:a16="http://schemas.microsoft.com/office/drawing/2014/main" id="{D8CD299F-D852-48B7-A38B-DA01CAC56851}"/>
              </a:ext>
            </a:extLst>
          </p:cNvPr>
          <p:cNvPicPr>
            <a:picLocks noChangeAspect="1"/>
          </p:cNvPicPr>
          <p:nvPr/>
        </p:nvPicPr>
        <p:blipFill>
          <a:blip r:embed="rId10"/>
          <a:stretch>
            <a:fillRect/>
          </a:stretch>
        </p:blipFill>
        <p:spPr>
          <a:xfrm>
            <a:off x="4754364" y="5082607"/>
            <a:ext cx="1574639" cy="1333614"/>
          </a:xfrm>
          <a:prstGeom prst="rect">
            <a:avLst/>
          </a:prstGeom>
        </p:spPr>
      </p:pic>
      <p:pic>
        <p:nvPicPr>
          <p:cNvPr id="17" name="Picture 16">
            <a:extLst>
              <a:ext uri="{FF2B5EF4-FFF2-40B4-BE49-F238E27FC236}">
                <a16:creationId xmlns:a16="http://schemas.microsoft.com/office/drawing/2014/main" id="{E38F0722-79C9-4F24-B319-663E843EA5E5}"/>
              </a:ext>
            </a:extLst>
          </p:cNvPr>
          <p:cNvPicPr>
            <a:picLocks noChangeAspect="1"/>
          </p:cNvPicPr>
          <p:nvPr/>
        </p:nvPicPr>
        <p:blipFill>
          <a:blip r:embed="rId11"/>
          <a:stretch>
            <a:fillRect/>
          </a:stretch>
        </p:blipFill>
        <p:spPr>
          <a:xfrm>
            <a:off x="9527588" y="5018317"/>
            <a:ext cx="1562841" cy="1648312"/>
          </a:xfrm>
          <a:prstGeom prst="rect">
            <a:avLst/>
          </a:prstGeom>
        </p:spPr>
      </p:pic>
      <p:pic>
        <p:nvPicPr>
          <p:cNvPr id="18" name="Picture 17">
            <a:extLst>
              <a:ext uri="{FF2B5EF4-FFF2-40B4-BE49-F238E27FC236}">
                <a16:creationId xmlns:a16="http://schemas.microsoft.com/office/drawing/2014/main" id="{C90CB607-0702-4653-8E65-8E41D95006AC}"/>
              </a:ext>
            </a:extLst>
          </p:cNvPr>
          <p:cNvPicPr>
            <a:picLocks noChangeAspect="1"/>
          </p:cNvPicPr>
          <p:nvPr/>
        </p:nvPicPr>
        <p:blipFill>
          <a:blip r:embed="rId12"/>
          <a:stretch>
            <a:fillRect/>
          </a:stretch>
        </p:blipFill>
        <p:spPr>
          <a:xfrm>
            <a:off x="3315406" y="3755013"/>
            <a:ext cx="1362915" cy="1327594"/>
          </a:xfrm>
          <a:prstGeom prst="rect">
            <a:avLst/>
          </a:prstGeom>
        </p:spPr>
      </p:pic>
      <p:pic>
        <p:nvPicPr>
          <p:cNvPr id="19" name="Picture 18">
            <a:extLst>
              <a:ext uri="{FF2B5EF4-FFF2-40B4-BE49-F238E27FC236}">
                <a16:creationId xmlns:a16="http://schemas.microsoft.com/office/drawing/2014/main" id="{A8CDC994-5D35-43EE-ABF6-915DD6FFA428}"/>
              </a:ext>
            </a:extLst>
          </p:cNvPr>
          <p:cNvPicPr>
            <a:picLocks noChangeAspect="1"/>
          </p:cNvPicPr>
          <p:nvPr/>
        </p:nvPicPr>
        <p:blipFill>
          <a:blip r:embed="rId13"/>
          <a:stretch>
            <a:fillRect/>
          </a:stretch>
        </p:blipFill>
        <p:spPr>
          <a:xfrm>
            <a:off x="7968912" y="5018317"/>
            <a:ext cx="1394376" cy="1333614"/>
          </a:xfrm>
          <a:prstGeom prst="rect">
            <a:avLst/>
          </a:prstGeom>
        </p:spPr>
      </p:pic>
      <p:pic>
        <p:nvPicPr>
          <p:cNvPr id="20" name="Picture 19">
            <a:extLst>
              <a:ext uri="{FF2B5EF4-FFF2-40B4-BE49-F238E27FC236}">
                <a16:creationId xmlns:a16="http://schemas.microsoft.com/office/drawing/2014/main" id="{308E8B6B-86F1-45DF-9A4B-FFCA227ACDE5}"/>
              </a:ext>
            </a:extLst>
          </p:cNvPr>
          <p:cNvPicPr>
            <a:picLocks noChangeAspect="1"/>
          </p:cNvPicPr>
          <p:nvPr/>
        </p:nvPicPr>
        <p:blipFill>
          <a:blip r:embed="rId14"/>
          <a:stretch>
            <a:fillRect/>
          </a:stretch>
        </p:blipFill>
        <p:spPr>
          <a:xfrm>
            <a:off x="160634" y="5001116"/>
            <a:ext cx="1635019" cy="960240"/>
          </a:xfrm>
          <a:prstGeom prst="rect">
            <a:avLst/>
          </a:prstGeom>
        </p:spPr>
      </p:pic>
      <p:pic>
        <p:nvPicPr>
          <p:cNvPr id="21" name="Picture 20">
            <a:extLst>
              <a:ext uri="{FF2B5EF4-FFF2-40B4-BE49-F238E27FC236}">
                <a16:creationId xmlns:a16="http://schemas.microsoft.com/office/drawing/2014/main" id="{909FD954-02F3-466A-825D-610D7C4948DF}"/>
              </a:ext>
            </a:extLst>
          </p:cNvPr>
          <p:cNvPicPr>
            <a:picLocks noChangeAspect="1"/>
          </p:cNvPicPr>
          <p:nvPr/>
        </p:nvPicPr>
        <p:blipFill>
          <a:blip r:embed="rId15"/>
          <a:stretch>
            <a:fillRect/>
          </a:stretch>
        </p:blipFill>
        <p:spPr>
          <a:xfrm>
            <a:off x="6565633" y="5245825"/>
            <a:ext cx="1394376" cy="1131773"/>
          </a:xfrm>
          <a:prstGeom prst="rect">
            <a:avLst/>
          </a:prstGeom>
        </p:spPr>
      </p:pic>
    </p:spTree>
    <p:extLst>
      <p:ext uri="{BB962C8B-B14F-4D97-AF65-F5344CB8AC3E}">
        <p14:creationId xmlns:p14="http://schemas.microsoft.com/office/powerpoint/2010/main" val="768819984"/>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58C84-CFFC-44B2-A291-69B82E0C319F}"/>
              </a:ext>
            </a:extLst>
          </p:cNvPr>
          <p:cNvSpPr>
            <a:spLocks noGrp="1"/>
          </p:cNvSpPr>
          <p:nvPr>
            <p:ph type="title"/>
          </p:nvPr>
        </p:nvSpPr>
        <p:spPr>
          <a:xfrm>
            <a:off x="-1" y="1"/>
            <a:ext cx="11860567" cy="1029809"/>
          </a:xfrm>
        </p:spPr>
        <p:txBody>
          <a:bodyPr/>
          <a:lstStyle/>
          <a:p>
            <a:pPr algn="ctr"/>
            <a:r>
              <a:rPr lang="en-US" b="1" dirty="0">
                <a:solidFill>
                  <a:srgbClr val="7030A0"/>
                </a:solidFill>
                <a:latin typeface="+mn-lt"/>
              </a:rPr>
              <a:t>Key Payment Standards Tiers 2, 3 &amp; 4 Counties </a:t>
            </a:r>
          </a:p>
        </p:txBody>
      </p:sp>
      <p:sp>
        <p:nvSpPr>
          <p:cNvPr id="3" name="Content Placeholder 2">
            <a:extLst>
              <a:ext uri="{FF2B5EF4-FFF2-40B4-BE49-F238E27FC236}">
                <a16:creationId xmlns:a16="http://schemas.microsoft.com/office/drawing/2014/main" id="{373ED742-1C87-49F0-B41B-FF4EC2E45AE2}"/>
              </a:ext>
            </a:extLst>
          </p:cNvPr>
          <p:cNvSpPr>
            <a:spLocks noGrp="1"/>
          </p:cNvSpPr>
          <p:nvPr>
            <p:ph idx="1"/>
          </p:nvPr>
        </p:nvSpPr>
        <p:spPr>
          <a:xfrm>
            <a:off x="0" y="1029810"/>
            <a:ext cx="11860567" cy="5885895"/>
          </a:xfrm>
        </p:spPr>
        <p:txBody>
          <a:bodyPr/>
          <a:lstStyle/>
          <a:p>
            <a:r>
              <a:rPr lang="en-US" dirty="0">
                <a:solidFill>
                  <a:schemeClr val="bg1">
                    <a:lumMod val="50000"/>
                  </a:schemeClr>
                </a:solidFill>
              </a:rPr>
              <a:t>Agency staff will contact owner representatives of properties in Tier 2, 3 and 4 counties prior to September 1, 2023 to provide the new Key Subsidy and Calculation Worksheets</a:t>
            </a:r>
          </a:p>
          <a:p>
            <a:r>
              <a:rPr lang="en-US" b="1" dirty="0">
                <a:solidFill>
                  <a:srgbClr val="7030A0"/>
                </a:solidFill>
              </a:rPr>
              <a:t>Tier 2, 3 and 4 are located in: Brunswick, Cabarrus, Chatham, Currituck, Durham, Franklin, Gaston, Johnston, Mecklenburg, Moore, New Hanover, Orange, Union and Wake counties</a:t>
            </a:r>
          </a:p>
        </p:txBody>
      </p:sp>
      <p:pic>
        <p:nvPicPr>
          <p:cNvPr id="4" name="Picture 3">
            <a:extLst>
              <a:ext uri="{FF2B5EF4-FFF2-40B4-BE49-F238E27FC236}">
                <a16:creationId xmlns:a16="http://schemas.microsoft.com/office/drawing/2014/main" id="{B150337D-94FE-4041-96E6-BE8DF27A2382}"/>
              </a:ext>
            </a:extLst>
          </p:cNvPr>
          <p:cNvPicPr>
            <a:picLocks noChangeAspect="1"/>
          </p:cNvPicPr>
          <p:nvPr/>
        </p:nvPicPr>
        <p:blipFill>
          <a:blip r:embed="rId2"/>
          <a:stretch>
            <a:fillRect/>
          </a:stretch>
        </p:blipFill>
        <p:spPr>
          <a:xfrm>
            <a:off x="230496" y="3805307"/>
            <a:ext cx="1148433" cy="1148433"/>
          </a:xfrm>
          <a:prstGeom prst="rect">
            <a:avLst/>
          </a:prstGeom>
        </p:spPr>
      </p:pic>
      <p:pic>
        <p:nvPicPr>
          <p:cNvPr id="5" name="Picture 4">
            <a:extLst>
              <a:ext uri="{FF2B5EF4-FFF2-40B4-BE49-F238E27FC236}">
                <a16:creationId xmlns:a16="http://schemas.microsoft.com/office/drawing/2014/main" id="{F539A49F-3FC3-4934-8344-E1712F0E4D8C}"/>
              </a:ext>
            </a:extLst>
          </p:cNvPr>
          <p:cNvPicPr>
            <a:picLocks noChangeAspect="1"/>
          </p:cNvPicPr>
          <p:nvPr/>
        </p:nvPicPr>
        <p:blipFill>
          <a:blip r:embed="rId3"/>
          <a:stretch>
            <a:fillRect/>
          </a:stretch>
        </p:blipFill>
        <p:spPr>
          <a:xfrm>
            <a:off x="1473810" y="3954007"/>
            <a:ext cx="1716235" cy="797956"/>
          </a:xfrm>
          <a:prstGeom prst="rect">
            <a:avLst/>
          </a:prstGeom>
        </p:spPr>
      </p:pic>
      <p:pic>
        <p:nvPicPr>
          <p:cNvPr id="7" name="Picture 6">
            <a:extLst>
              <a:ext uri="{FF2B5EF4-FFF2-40B4-BE49-F238E27FC236}">
                <a16:creationId xmlns:a16="http://schemas.microsoft.com/office/drawing/2014/main" id="{155D45C0-7C52-47EB-AC7A-6A14C60E9C67}"/>
              </a:ext>
            </a:extLst>
          </p:cNvPr>
          <p:cNvPicPr>
            <a:picLocks noChangeAspect="1"/>
          </p:cNvPicPr>
          <p:nvPr/>
        </p:nvPicPr>
        <p:blipFill>
          <a:blip r:embed="rId4"/>
          <a:stretch>
            <a:fillRect/>
          </a:stretch>
        </p:blipFill>
        <p:spPr>
          <a:xfrm>
            <a:off x="4886769" y="3817671"/>
            <a:ext cx="1234086" cy="1228451"/>
          </a:xfrm>
          <a:prstGeom prst="rect">
            <a:avLst/>
          </a:prstGeom>
        </p:spPr>
      </p:pic>
      <p:pic>
        <p:nvPicPr>
          <p:cNvPr id="8" name="Picture 7">
            <a:extLst>
              <a:ext uri="{FF2B5EF4-FFF2-40B4-BE49-F238E27FC236}">
                <a16:creationId xmlns:a16="http://schemas.microsoft.com/office/drawing/2014/main" id="{8C70DFF0-92D9-4BDA-BBD6-FB39CF40590B}"/>
              </a:ext>
            </a:extLst>
          </p:cNvPr>
          <p:cNvPicPr>
            <a:picLocks noChangeAspect="1"/>
          </p:cNvPicPr>
          <p:nvPr/>
        </p:nvPicPr>
        <p:blipFill>
          <a:blip r:embed="rId5"/>
          <a:stretch>
            <a:fillRect/>
          </a:stretch>
        </p:blipFill>
        <p:spPr>
          <a:xfrm>
            <a:off x="6441743" y="3839591"/>
            <a:ext cx="1395894" cy="1296260"/>
          </a:xfrm>
          <a:prstGeom prst="rect">
            <a:avLst/>
          </a:prstGeom>
        </p:spPr>
      </p:pic>
      <p:pic>
        <p:nvPicPr>
          <p:cNvPr id="9" name="Picture 8">
            <a:extLst>
              <a:ext uri="{FF2B5EF4-FFF2-40B4-BE49-F238E27FC236}">
                <a16:creationId xmlns:a16="http://schemas.microsoft.com/office/drawing/2014/main" id="{DDBDD452-53C5-49CE-AAE3-1F3188E85F5B}"/>
              </a:ext>
            </a:extLst>
          </p:cNvPr>
          <p:cNvPicPr>
            <a:picLocks noChangeAspect="1"/>
          </p:cNvPicPr>
          <p:nvPr/>
        </p:nvPicPr>
        <p:blipFill>
          <a:blip r:embed="rId6"/>
          <a:stretch>
            <a:fillRect/>
          </a:stretch>
        </p:blipFill>
        <p:spPr>
          <a:xfrm>
            <a:off x="7989964" y="3570252"/>
            <a:ext cx="1395893" cy="1648312"/>
          </a:xfrm>
          <a:prstGeom prst="rect">
            <a:avLst/>
          </a:prstGeom>
        </p:spPr>
      </p:pic>
      <p:pic>
        <p:nvPicPr>
          <p:cNvPr id="10" name="Picture 9">
            <a:extLst>
              <a:ext uri="{FF2B5EF4-FFF2-40B4-BE49-F238E27FC236}">
                <a16:creationId xmlns:a16="http://schemas.microsoft.com/office/drawing/2014/main" id="{D85B92EE-6796-4C30-B830-405C1DFDD871}"/>
              </a:ext>
            </a:extLst>
          </p:cNvPr>
          <p:cNvPicPr>
            <a:picLocks noChangeAspect="1"/>
          </p:cNvPicPr>
          <p:nvPr/>
        </p:nvPicPr>
        <p:blipFill>
          <a:blip r:embed="rId7"/>
          <a:stretch>
            <a:fillRect/>
          </a:stretch>
        </p:blipFill>
        <p:spPr>
          <a:xfrm>
            <a:off x="9721361" y="3704856"/>
            <a:ext cx="1296260" cy="1296260"/>
          </a:xfrm>
          <a:prstGeom prst="rect">
            <a:avLst/>
          </a:prstGeom>
        </p:spPr>
      </p:pic>
      <p:pic>
        <p:nvPicPr>
          <p:cNvPr id="12" name="Picture 11">
            <a:extLst>
              <a:ext uri="{FF2B5EF4-FFF2-40B4-BE49-F238E27FC236}">
                <a16:creationId xmlns:a16="http://schemas.microsoft.com/office/drawing/2014/main" id="{88CCCECD-B1D6-4AA5-A147-1F5878F38C55}"/>
              </a:ext>
            </a:extLst>
          </p:cNvPr>
          <p:cNvPicPr>
            <a:picLocks noChangeAspect="1"/>
          </p:cNvPicPr>
          <p:nvPr/>
        </p:nvPicPr>
        <p:blipFill>
          <a:blip r:embed="rId8"/>
          <a:stretch>
            <a:fillRect/>
          </a:stretch>
        </p:blipFill>
        <p:spPr>
          <a:xfrm>
            <a:off x="1854369" y="5095629"/>
            <a:ext cx="1213049" cy="1207658"/>
          </a:xfrm>
          <a:prstGeom prst="rect">
            <a:avLst/>
          </a:prstGeom>
        </p:spPr>
      </p:pic>
      <p:pic>
        <p:nvPicPr>
          <p:cNvPr id="13" name="Picture 12">
            <a:extLst>
              <a:ext uri="{FF2B5EF4-FFF2-40B4-BE49-F238E27FC236}">
                <a16:creationId xmlns:a16="http://schemas.microsoft.com/office/drawing/2014/main" id="{D1210A00-1D87-46C6-BBB6-E2F95C8BA9D3}"/>
              </a:ext>
            </a:extLst>
          </p:cNvPr>
          <p:cNvPicPr>
            <a:picLocks noChangeAspect="1"/>
          </p:cNvPicPr>
          <p:nvPr/>
        </p:nvPicPr>
        <p:blipFill>
          <a:blip r:embed="rId9"/>
          <a:stretch>
            <a:fillRect/>
          </a:stretch>
        </p:blipFill>
        <p:spPr>
          <a:xfrm>
            <a:off x="3349929" y="5003667"/>
            <a:ext cx="1362915" cy="1362915"/>
          </a:xfrm>
          <a:prstGeom prst="rect">
            <a:avLst/>
          </a:prstGeom>
        </p:spPr>
      </p:pic>
      <p:pic>
        <p:nvPicPr>
          <p:cNvPr id="14" name="Picture 13">
            <a:extLst>
              <a:ext uri="{FF2B5EF4-FFF2-40B4-BE49-F238E27FC236}">
                <a16:creationId xmlns:a16="http://schemas.microsoft.com/office/drawing/2014/main" id="{D8CD299F-D852-48B7-A38B-DA01CAC56851}"/>
              </a:ext>
            </a:extLst>
          </p:cNvPr>
          <p:cNvPicPr>
            <a:picLocks noChangeAspect="1"/>
          </p:cNvPicPr>
          <p:nvPr/>
        </p:nvPicPr>
        <p:blipFill>
          <a:blip r:embed="rId10"/>
          <a:stretch>
            <a:fillRect/>
          </a:stretch>
        </p:blipFill>
        <p:spPr>
          <a:xfrm>
            <a:off x="4754364" y="5082607"/>
            <a:ext cx="1574639" cy="1333614"/>
          </a:xfrm>
          <a:prstGeom prst="rect">
            <a:avLst/>
          </a:prstGeom>
        </p:spPr>
      </p:pic>
      <p:pic>
        <p:nvPicPr>
          <p:cNvPr id="17" name="Picture 16">
            <a:extLst>
              <a:ext uri="{FF2B5EF4-FFF2-40B4-BE49-F238E27FC236}">
                <a16:creationId xmlns:a16="http://schemas.microsoft.com/office/drawing/2014/main" id="{E38F0722-79C9-4F24-B319-663E843EA5E5}"/>
              </a:ext>
            </a:extLst>
          </p:cNvPr>
          <p:cNvPicPr>
            <a:picLocks noChangeAspect="1"/>
          </p:cNvPicPr>
          <p:nvPr/>
        </p:nvPicPr>
        <p:blipFill>
          <a:blip r:embed="rId11"/>
          <a:stretch>
            <a:fillRect/>
          </a:stretch>
        </p:blipFill>
        <p:spPr>
          <a:xfrm>
            <a:off x="9556210" y="5046122"/>
            <a:ext cx="1562841" cy="1648312"/>
          </a:xfrm>
          <a:prstGeom prst="rect">
            <a:avLst/>
          </a:prstGeom>
        </p:spPr>
      </p:pic>
      <p:pic>
        <p:nvPicPr>
          <p:cNvPr id="18" name="Picture 17">
            <a:extLst>
              <a:ext uri="{FF2B5EF4-FFF2-40B4-BE49-F238E27FC236}">
                <a16:creationId xmlns:a16="http://schemas.microsoft.com/office/drawing/2014/main" id="{C90CB607-0702-4653-8E65-8E41D95006AC}"/>
              </a:ext>
            </a:extLst>
          </p:cNvPr>
          <p:cNvPicPr>
            <a:picLocks noChangeAspect="1"/>
          </p:cNvPicPr>
          <p:nvPr/>
        </p:nvPicPr>
        <p:blipFill>
          <a:blip r:embed="rId12"/>
          <a:stretch>
            <a:fillRect/>
          </a:stretch>
        </p:blipFill>
        <p:spPr>
          <a:xfrm>
            <a:off x="3315406" y="3755013"/>
            <a:ext cx="1362915" cy="1327594"/>
          </a:xfrm>
          <a:prstGeom prst="rect">
            <a:avLst/>
          </a:prstGeom>
        </p:spPr>
      </p:pic>
      <p:pic>
        <p:nvPicPr>
          <p:cNvPr id="19" name="Picture 18">
            <a:extLst>
              <a:ext uri="{FF2B5EF4-FFF2-40B4-BE49-F238E27FC236}">
                <a16:creationId xmlns:a16="http://schemas.microsoft.com/office/drawing/2014/main" id="{A8CDC994-5D35-43EE-ABF6-915DD6FFA428}"/>
              </a:ext>
            </a:extLst>
          </p:cNvPr>
          <p:cNvPicPr>
            <a:picLocks noChangeAspect="1"/>
          </p:cNvPicPr>
          <p:nvPr/>
        </p:nvPicPr>
        <p:blipFill>
          <a:blip r:embed="rId13"/>
          <a:stretch>
            <a:fillRect/>
          </a:stretch>
        </p:blipFill>
        <p:spPr>
          <a:xfrm>
            <a:off x="7968912" y="5018317"/>
            <a:ext cx="1394376" cy="1333614"/>
          </a:xfrm>
          <a:prstGeom prst="rect">
            <a:avLst/>
          </a:prstGeom>
        </p:spPr>
      </p:pic>
      <p:pic>
        <p:nvPicPr>
          <p:cNvPr id="20" name="Picture 19">
            <a:extLst>
              <a:ext uri="{FF2B5EF4-FFF2-40B4-BE49-F238E27FC236}">
                <a16:creationId xmlns:a16="http://schemas.microsoft.com/office/drawing/2014/main" id="{308E8B6B-86F1-45DF-9A4B-FFCA227ACDE5}"/>
              </a:ext>
            </a:extLst>
          </p:cNvPr>
          <p:cNvPicPr>
            <a:picLocks noChangeAspect="1"/>
          </p:cNvPicPr>
          <p:nvPr/>
        </p:nvPicPr>
        <p:blipFill>
          <a:blip r:embed="rId14"/>
          <a:stretch>
            <a:fillRect/>
          </a:stretch>
        </p:blipFill>
        <p:spPr>
          <a:xfrm>
            <a:off x="160634" y="5001116"/>
            <a:ext cx="1635019" cy="960240"/>
          </a:xfrm>
          <a:prstGeom prst="rect">
            <a:avLst/>
          </a:prstGeom>
        </p:spPr>
      </p:pic>
      <p:pic>
        <p:nvPicPr>
          <p:cNvPr id="21" name="Picture 20">
            <a:extLst>
              <a:ext uri="{FF2B5EF4-FFF2-40B4-BE49-F238E27FC236}">
                <a16:creationId xmlns:a16="http://schemas.microsoft.com/office/drawing/2014/main" id="{909FD954-02F3-466A-825D-610D7C4948DF}"/>
              </a:ext>
            </a:extLst>
          </p:cNvPr>
          <p:cNvPicPr>
            <a:picLocks noChangeAspect="1"/>
          </p:cNvPicPr>
          <p:nvPr/>
        </p:nvPicPr>
        <p:blipFill>
          <a:blip r:embed="rId15"/>
          <a:stretch>
            <a:fillRect/>
          </a:stretch>
        </p:blipFill>
        <p:spPr>
          <a:xfrm>
            <a:off x="6565633" y="5245825"/>
            <a:ext cx="1394376" cy="1131773"/>
          </a:xfrm>
          <a:prstGeom prst="rect">
            <a:avLst/>
          </a:prstGeom>
        </p:spPr>
      </p:pic>
    </p:spTree>
    <p:extLst>
      <p:ext uri="{BB962C8B-B14F-4D97-AF65-F5344CB8AC3E}">
        <p14:creationId xmlns:p14="http://schemas.microsoft.com/office/powerpoint/2010/main" val="4278026384"/>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81AB296-AC44-4D1B-9E3A-9E131F8599F3}"/>
              </a:ext>
            </a:extLst>
          </p:cNvPr>
          <p:cNvPicPr>
            <a:picLocks noChangeAspect="1"/>
          </p:cNvPicPr>
          <p:nvPr/>
        </p:nvPicPr>
        <p:blipFill>
          <a:blip r:embed="rId2"/>
          <a:stretch>
            <a:fillRect/>
          </a:stretch>
        </p:blipFill>
        <p:spPr>
          <a:xfrm>
            <a:off x="745724" y="97654"/>
            <a:ext cx="5584056" cy="6298707"/>
          </a:xfrm>
          <a:prstGeom prst="rect">
            <a:avLst/>
          </a:prstGeom>
        </p:spPr>
      </p:pic>
      <p:sp>
        <p:nvSpPr>
          <p:cNvPr id="2" name="TextBox 1">
            <a:extLst>
              <a:ext uri="{FF2B5EF4-FFF2-40B4-BE49-F238E27FC236}">
                <a16:creationId xmlns:a16="http://schemas.microsoft.com/office/drawing/2014/main" id="{25B5BDC0-B0EA-43E5-898C-FF8862D59ABD}"/>
              </a:ext>
            </a:extLst>
          </p:cNvPr>
          <p:cNvSpPr txBox="1"/>
          <p:nvPr/>
        </p:nvSpPr>
        <p:spPr>
          <a:xfrm>
            <a:off x="2343705" y="2006353"/>
            <a:ext cx="3435657" cy="461665"/>
          </a:xfrm>
          <a:prstGeom prst="rect">
            <a:avLst/>
          </a:prstGeom>
          <a:noFill/>
        </p:spPr>
        <p:txBody>
          <a:bodyPr wrap="square" rtlCol="0">
            <a:spAutoFit/>
          </a:bodyPr>
          <a:lstStyle/>
          <a:p>
            <a:r>
              <a:rPr lang="en-US" sz="2400" b="1" dirty="0">
                <a:latin typeface="Comic Sans MS" panose="030F0702030302020204" pitchFamily="66" charset="0"/>
              </a:rPr>
              <a:t>Updates &amp; Reminders </a:t>
            </a:r>
          </a:p>
        </p:txBody>
      </p:sp>
      <p:sp>
        <p:nvSpPr>
          <p:cNvPr id="3" name="TextBox 2">
            <a:extLst>
              <a:ext uri="{FF2B5EF4-FFF2-40B4-BE49-F238E27FC236}">
                <a16:creationId xmlns:a16="http://schemas.microsoft.com/office/drawing/2014/main" id="{18A099F2-57B3-488C-911B-DAB3EC82232E}"/>
              </a:ext>
            </a:extLst>
          </p:cNvPr>
          <p:cNvSpPr txBox="1"/>
          <p:nvPr/>
        </p:nvSpPr>
        <p:spPr>
          <a:xfrm>
            <a:off x="2432482" y="2627790"/>
            <a:ext cx="3346880" cy="461665"/>
          </a:xfrm>
          <a:prstGeom prst="rect">
            <a:avLst/>
          </a:prstGeom>
          <a:noFill/>
        </p:spPr>
        <p:txBody>
          <a:bodyPr wrap="square" rtlCol="0">
            <a:spAutoFit/>
          </a:bodyPr>
          <a:lstStyle/>
          <a:p>
            <a:r>
              <a:rPr lang="en-US" sz="2400" b="1" dirty="0">
                <a:latin typeface="Comic Sans MS" panose="030F0702030302020204" pitchFamily="66" charset="0"/>
              </a:rPr>
              <a:t>Income Averaging </a:t>
            </a:r>
          </a:p>
        </p:txBody>
      </p:sp>
      <p:sp>
        <p:nvSpPr>
          <p:cNvPr id="4" name="TextBox 3">
            <a:extLst>
              <a:ext uri="{FF2B5EF4-FFF2-40B4-BE49-F238E27FC236}">
                <a16:creationId xmlns:a16="http://schemas.microsoft.com/office/drawing/2014/main" id="{93650081-1864-4F85-A1F4-7457515D988F}"/>
              </a:ext>
            </a:extLst>
          </p:cNvPr>
          <p:cNvSpPr txBox="1"/>
          <p:nvPr/>
        </p:nvSpPr>
        <p:spPr>
          <a:xfrm>
            <a:off x="2432482" y="3429000"/>
            <a:ext cx="2823099" cy="461665"/>
          </a:xfrm>
          <a:prstGeom prst="rect">
            <a:avLst/>
          </a:prstGeom>
          <a:noFill/>
        </p:spPr>
        <p:txBody>
          <a:bodyPr wrap="square" rtlCol="0">
            <a:spAutoFit/>
          </a:bodyPr>
          <a:lstStyle/>
          <a:p>
            <a:r>
              <a:rPr lang="en-US" sz="2400" b="1" dirty="0">
                <a:latin typeface="Comic Sans MS" panose="030F0702030302020204" pitchFamily="66" charset="0"/>
              </a:rPr>
              <a:t>NSPIRE </a:t>
            </a:r>
          </a:p>
        </p:txBody>
      </p:sp>
      <p:sp>
        <p:nvSpPr>
          <p:cNvPr id="6" name="TextBox 5">
            <a:extLst>
              <a:ext uri="{FF2B5EF4-FFF2-40B4-BE49-F238E27FC236}">
                <a16:creationId xmlns:a16="http://schemas.microsoft.com/office/drawing/2014/main" id="{1A3035D3-D72A-4B58-A4D8-F1A47F5EDD6E}"/>
              </a:ext>
            </a:extLst>
          </p:cNvPr>
          <p:cNvSpPr txBox="1"/>
          <p:nvPr/>
        </p:nvSpPr>
        <p:spPr>
          <a:xfrm>
            <a:off x="2432483" y="4154750"/>
            <a:ext cx="2947386" cy="461665"/>
          </a:xfrm>
          <a:prstGeom prst="rect">
            <a:avLst/>
          </a:prstGeom>
          <a:noFill/>
        </p:spPr>
        <p:txBody>
          <a:bodyPr wrap="square" rtlCol="0">
            <a:spAutoFit/>
          </a:bodyPr>
          <a:lstStyle/>
          <a:p>
            <a:r>
              <a:rPr lang="en-US" sz="2400" b="1" dirty="0">
                <a:latin typeface="Comic Sans MS" panose="030F0702030302020204" pitchFamily="66" charset="0"/>
              </a:rPr>
              <a:t>HOTMA</a:t>
            </a:r>
          </a:p>
        </p:txBody>
      </p:sp>
      <p:grpSp>
        <p:nvGrpSpPr>
          <p:cNvPr id="11" name="Group 10">
            <a:extLst>
              <a:ext uri="{FF2B5EF4-FFF2-40B4-BE49-F238E27FC236}">
                <a16:creationId xmlns:a16="http://schemas.microsoft.com/office/drawing/2014/main" id="{8D2B2B9E-980F-4727-9B15-A2D783D87555}"/>
              </a:ext>
            </a:extLst>
          </p:cNvPr>
          <p:cNvGrpSpPr/>
          <p:nvPr/>
        </p:nvGrpSpPr>
        <p:grpSpPr>
          <a:xfrm>
            <a:off x="6329780" y="199784"/>
            <a:ext cx="5529774" cy="6560562"/>
            <a:chOff x="6329780" y="199784"/>
            <a:chExt cx="5529774" cy="6560562"/>
          </a:xfrm>
        </p:grpSpPr>
        <p:pic>
          <p:nvPicPr>
            <p:cNvPr id="9" name="Picture 8">
              <a:extLst>
                <a:ext uri="{FF2B5EF4-FFF2-40B4-BE49-F238E27FC236}">
                  <a16:creationId xmlns:a16="http://schemas.microsoft.com/office/drawing/2014/main" id="{68155CD1-5354-4C12-BEE7-B8977B7ED3C8}"/>
                </a:ext>
              </a:extLst>
            </p:cNvPr>
            <p:cNvPicPr>
              <a:picLocks noChangeAspect="1"/>
            </p:cNvPicPr>
            <p:nvPr/>
          </p:nvPicPr>
          <p:blipFill>
            <a:blip r:embed="rId3"/>
            <a:stretch>
              <a:fillRect/>
            </a:stretch>
          </p:blipFill>
          <p:spPr>
            <a:xfrm>
              <a:off x="9467203" y="3227071"/>
              <a:ext cx="2392351" cy="2987299"/>
            </a:xfrm>
            <a:prstGeom prst="rect">
              <a:avLst/>
            </a:prstGeom>
          </p:spPr>
        </p:pic>
        <p:pic>
          <p:nvPicPr>
            <p:cNvPr id="7" name="Picture 6">
              <a:extLst>
                <a:ext uri="{FF2B5EF4-FFF2-40B4-BE49-F238E27FC236}">
                  <a16:creationId xmlns:a16="http://schemas.microsoft.com/office/drawing/2014/main" id="{A8810573-7EC1-4202-826D-88601CE8EA63}"/>
                </a:ext>
              </a:extLst>
            </p:cNvPr>
            <p:cNvPicPr>
              <a:picLocks noChangeAspect="1"/>
            </p:cNvPicPr>
            <p:nvPr/>
          </p:nvPicPr>
          <p:blipFill>
            <a:blip r:embed="rId4"/>
            <a:stretch>
              <a:fillRect/>
            </a:stretch>
          </p:blipFill>
          <p:spPr>
            <a:xfrm>
              <a:off x="6791418" y="199784"/>
              <a:ext cx="4796901" cy="2987299"/>
            </a:xfrm>
            <a:prstGeom prst="rect">
              <a:avLst/>
            </a:prstGeom>
          </p:spPr>
        </p:pic>
        <p:pic>
          <p:nvPicPr>
            <p:cNvPr id="10" name="Picture 9">
              <a:extLst>
                <a:ext uri="{FF2B5EF4-FFF2-40B4-BE49-F238E27FC236}">
                  <a16:creationId xmlns:a16="http://schemas.microsoft.com/office/drawing/2014/main" id="{23A9D927-9943-42FB-91D7-3FA50D2C74C6}"/>
                </a:ext>
              </a:extLst>
            </p:cNvPr>
            <p:cNvPicPr>
              <a:picLocks noChangeAspect="1"/>
            </p:cNvPicPr>
            <p:nvPr/>
          </p:nvPicPr>
          <p:blipFill>
            <a:blip r:embed="rId5"/>
            <a:stretch>
              <a:fillRect/>
            </a:stretch>
          </p:blipFill>
          <p:spPr>
            <a:xfrm>
              <a:off x="6329780" y="3293616"/>
              <a:ext cx="3137423" cy="3466730"/>
            </a:xfrm>
            <a:prstGeom prst="rect">
              <a:avLst/>
            </a:prstGeom>
          </p:spPr>
        </p:pic>
      </p:grpSp>
      <p:sp>
        <p:nvSpPr>
          <p:cNvPr id="8" name="Rectangle 7">
            <a:extLst>
              <a:ext uri="{FF2B5EF4-FFF2-40B4-BE49-F238E27FC236}">
                <a16:creationId xmlns:a16="http://schemas.microsoft.com/office/drawing/2014/main" id="{A763DF3F-E67F-4C66-B0A8-6D86844B1C10}"/>
              </a:ext>
            </a:extLst>
          </p:cNvPr>
          <p:cNvSpPr/>
          <p:nvPr/>
        </p:nvSpPr>
        <p:spPr>
          <a:xfrm>
            <a:off x="1118586" y="461638"/>
            <a:ext cx="4909352" cy="555742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C25657E6-FB56-493F-B530-494755FEAAE6}"/>
              </a:ext>
            </a:extLst>
          </p:cNvPr>
          <p:cNvSpPr txBox="1"/>
          <p:nvPr/>
        </p:nvSpPr>
        <p:spPr>
          <a:xfrm>
            <a:off x="1198485" y="594804"/>
            <a:ext cx="4580877" cy="5478423"/>
          </a:xfrm>
          <a:prstGeom prst="rect">
            <a:avLst/>
          </a:prstGeom>
          <a:noFill/>
        </p:spPr>
        <p:txBody>
          <a:bodyPr wrap="square" rtlCol="0">
            <a:spAutoFit/>
          </a:bodyPr>
          <a:lstStyle/>
          <a:p>
            <a:pPr algn="ctr"/>
            <a:r>
              <a:rPr lang="en-US" sz="5400" b="1" u="sng" dirty="0">
                <a:latin typeface="Forte" panose="03060902040502070203" pitchFamily="66" charset="0"/>
              </a:rPr>
              <a:t>Agenda</a:t>
            </a:r>
          </a:p>
          <a:p>
            <a:pPr algn="ctr"/>
            <a:endParaRPr lang="en-US" b="1" dirty="0">
              <a:latin typeface="Comic Sans MS" panose="030F0702030302020204" pitchFamily="66" charset="0"/>
            </a:endParaRPr>
          </a:p>
          <a:p>
            <a:pPr algn="ctr"/>
            <a:endParaRPr lang="en-US" sz="800" b="1" dirty="0">
              <a:latin typeface="Comic Sans MS" panose="030F0702030302020204" pitchFamily="66" charset="0"/>
            </a:endParaRPr>
          </a:p>
          <a:p>
            <a:pPr marL="285750" indent="-285750">
              <a:buFont typeface="Wingdings" panose="05000000000000000000" pitchFamily="2" charset="2"/>
              <a:buChar char="ü"/>
            </a:pPr>
            <a:r>
              <a:rPr lang="en-US" sz="2800" b="1" dirty="0">
                <a:latin typeface="Comic Sans MS" panose="030F0702030302020204" pitchFamily="66" charset="0"/>
              </a:rPr>
              <a:t>Updates and Reminders</a:t>
            </a:r>
          </a:p>
          <a:p>
            <a:pPr marL="285750" indent="-285750">
              <a:buFont typeface="Wingdings" panose="05000000000000000000" pitchFamily="2" charset="2"/>
              <a:buChar char="ü"/>
            </a:pPr>
            <a:r>
              <a:rPr lang="en-US" sz="2800" b="1" dirty="0">
                <a:latin typeface="Comic Sans MS" panose="030F0702030302020204" pitchFamily="66" charset="0"/>
              </a:rPr>
              <a:t>Management Company Report Cards</a:t>
            </a:r>
          </a:p>
          <a:p>
            <a:pPr marL="285750" indent="-285750">
              <a:buFont typeface="Wingdings" panose="05000000000000000000" pitchFamily="2" charset="2"/>
              <a:buChar char="ü"/>
            </a:pPr>
            <a:r>
              <a:rPr lang="en-US" sz="2800" b="1" dirty="0">
                <a:latin typeface="Comic Sans MS" panose="030F0702030302020204" pitchFamily="66" charset="0"/>
              </a:rPr>
              <a:t>Income Averaging </a:t>
            </a:r>
          </a:p>
          <a:p>
            <a:pPr marL="285750" indent="-285750">
              <a:buFont typeface="Wingdings" panose="05000000000000000000" pitchFamily="2" charset="2"/>
              <a:buChar char="ü"/>
            </a:pPr>
            <a:r>
              <a:rPr lang="en-US" sz="2800" b="1" dirty="0">
                <a:latin typeface="Comic Sans MS" panose="030F0702030302020204" pitchFamily="66" charset="0"/>
              </a:rPr>
              <a:t>NSPIRE</a:t>
            </a:r>
          </a:p>
          <a:p>
            <a:pPr marL="285750" indent="-285750">
              <a:buFont typeface="Wingdings" panose="05000000000000000000" pitchFamily="2" charset="2"/>
              <a:buChar char="ü"/>
            </a:pPr>
            <a:r>
              <a:rPr lang="en-US" sz="2800" b="1" dirty="0">
                <a:latin typeface="Comic Sans MS" panose="030F0702030302020204" pitchFamily="66" charset="0"/>
              </a:rPr>
              <a:t>HOTMA</a:t>
            </a:r>
          </a:p>
          <a:p>
            <a:pPr marL="285750" indent="-285750">
              <a:buFont typeface="Wingdings" panose="05000000000000000000" pitchFamily="2" charset="2"/>
              <a:buChar char="ü"/>
            </a:pPr>
            <a:r>
              <a:rPr lang="en-US" sz="2800" b="1" dirty="0">
                <a:latin typeface="Comic Sans MS" panose="030F0702030302020204" pitchFamily="66" charset="0"/>
              </a:rPr>
              <a:t>NCHFA Public Training </a:t>
            </a:r>
          </a:p>
          <a:p>
            <a:pPr marL="285750" indent="-285750">
              <a:buFont typeface="Wingdings" panose="05000000000000000000" pitchFamily="2" charset="2"/>
              <a:buChar char="ü"/>
            </a:pPr>
            <a:r>
              <a:rPr lang="en-US" sz="2800" b="1" dirty="0">
                <a:latin typeface="Comic Sans MS" panose="030F0702030302020204" pitchFamily="66" charset="0"/>
              </a:rPr>
              <a:t>Questions  </a:t>
            </a:r>
          </a:p>
          <a:p>
            <a:pPr algn="ctr"/>
            <a:endParaRPr lang="en-US" dirty="0"/>
          </a:p>
          <a:p>
            <a:pPr algn="ctr"/>
            <a:endParaRPr lang="en-US" dirty="0"/>
          </a:p>
        </p:txBody>
      </p:sp>
    </p:spTree>
    <p:extLst>
      <p:ext uri="{BB962C8B-B14F-4D97-AF65-F5344CB8AC3E}">
        <p14:creationId xmlns:p14="http://schemas.microsoft.com/office/powerpoint/2010/main" val="3009401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xEl>
                                              <p:pRg st="3" end="3"/>
                                            </p:txEl>
                                          </p:spTgt>
                                        </p:tgtEl>
                                        <p:attrNameLst>
                                          <p:attrName>style.visibility</p:attrName>
                                        </p:attrNameLst>
                                      </p:cBhvr>
                                      <p:to>
                                        <p:strVal val="visible"/>
                                      </p:to>
                                    </p:set>
                                    <p:anim calcmode="lin" valueType="num">
                                      <p:cBhvr additive="base">
                                        <p:cTn id="7" dur="500" fill="hold"/>
                                        <p:tgtEl>
                                          <p:spTgt spid="12">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
                                            <p:txEl>
                                              <p:pRg st="4" end="4"/>
                                            </p:txEl>
                                          </p:spTgt>
                                        </p:tgtEl>
                                        <p:attrNameLst>
                                          <p:attrName>style.visibility</p:attrName>
                                        </p:attrNameLst>
                                      </p:cBhvr>
                                      <p:to>
                                        <p:strVal val="visible"/>
                                      </p:to>
                                    </p:set>
                                    <p:anim calcmode="lin" valueType="num">
                                      <p:cBhvr additive="base">
                                        <p:cTn id="13" dur="500" fill="hold"/>
                                        <p:tgtEl>
                                          <p:spTgt spid="12">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2">
                                            <p:txEl>
                                              <p:pRg st="5" end="5"/>
                                            </p:txEl>
                                          </p:spTgt>
                                        </p:tgtEl>
                                        <p:attrNameLst>
                                          <p:attrName>style.visibility</p:attrName>
                                        </p:attrNameLst>
                                      </p:cBhvr>
                                      <p:to>
                                        <p:strVal val="visible"/>
                                      </p:to>
                                    </p:set>
                                    <p:anim calcmode="lin" valueType="num">
                                      <p:cBhvr additive="base">
                                        <p:cTn id="19" dur="500" fill="hold"/>
                                        <p:tgtEl>
                                          <p:spTgt spid="12">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2">
                                            <p:txEl>
                                              <p:pRg st="6" end="6"/>
                                            </p:txEl>
                                          </p:spTgt>
                                        </p:tgtEl>
                                        <p:attrNameLst>
                                          <p:attrName>style.visibility</p:attrName>
                                        </p:attrNameLst>
                                      </p:cBhvr>
                                      <p:to>
                                        <p:strVal val="visible"/>
                                      </p:to>
                                    </p:set>
                                    <p:anim calcmode="lin" valueType="num">
                                      <p:cBhvr additive="base">
                                        <p:cTn id="25" dur="500" fill="hold"/>
                                        <p:tgtEl>
                                          <p:spTgt spid="12">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2">
                                            <p:txEl>
                                              <p:pRg st="7" end="7"/>
                                            </p:txEl>
                                          </p:spTgt>
                                        </p:tgtEl>
                                        <p:attrNameLst>
                                          <p:attrName>style.visibility</p:attrName>
                                        </p:attrNameLst>
                                      </p:cBhvr>
                                      <p:to>
                                        <p:strVal val="visible"/>
                                      </p:to>
                                    </p:set>
                                    <p:anim calcmode="lin" valueType="num">
                                      <p:cBhvr additive="base">
                                        <p:cTn id="31" dur="500" fill="hold"/>
                                        <p:tgtEl>
                                          <p:spTgt spid="12">
                                            <p:txEl>
                                              <p:pRg st="7" end="7"/>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2">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2">
                                            <p:txEl>
                                              <p:pRg st="8" end="8"/>
                                            </p:txEl>
                                          </p:spTgt>
                                        </p:tgtEl>
                                        <p:attrNameLst>
                                          <p:attrName>style.visibility</p:attrName>
                                        </p:attrNameLst>
                                      </p:cBhvr>
                                      <p:to>
                                        <p:strVal val="visible"/>
                                      </p:to>
                                    </p:set>
                                    <p:anim calcmode="lin" valueType="num">
                                      <p:cBhvr additive="base">
                                        <p:cTn id="37" dur="500" fill="hold"/>
                                        <p:tgtEl>
                                          <p:spTgt spid="12">
                                            <p:txEl>
                                              <p:pRg st="8" end="8"/>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2">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2">
                                            <p:txEl>
                                              <p:pRg st="9" end="9"/>
                                            </p:txEl>
                                          </p:spTgt>
                                        </p:tgtEl>
                                        <p:attrNameLst>
                                          <p:attrName>style.visibility</p:attrName>
                                        </p:attrNameLst>
                                      </p:cBhvr>
                                      <p:to>
                                        <p:strVal val="visible"/>
                                      </p:to>
                                    </p:set>
                                    <p:anim calcmode="lin" valueType="num">
                                      <p:cBhvr additive="base">
                                        <p:cTn id="43" dur="500" fill="hold"/>
                                        <p:tgtEl>
                                          <p:spTgt spid="12">
                                            <p:txEl>
                                              <p:pRg st="9" end="9"/>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2">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31" presetClass="entr" presetSubtype="0" fill="hold" nodeType="click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p:cTn id="49" dur="1000" fill="hold"/>
                                        <p:tgtEl>
                                          <p:spTgt spid="11"/>
                                        </p:tgtEl>
                                        <p:attrNameLst>
                                          <p:attrName>ppt_w</p:attrName>
                                        </p:attrNameLst>
                                      </p:cBhvr>
                                      <p:tavLst>
                                        <p:tav tm="0">
                                          <p:val>
                                            <p:fltVal val="0"/>
                                          </p:val>
                                        </p:tav>
                                        <p:tav tm="100000">
                                          <p:val>
                                            <p:strVal val="#ppt_w"/>
                                          </p:val>
                                        </p:tav>
                                      </p:tavLst>
                                    </p:anim>
                                    <p:anim calcmode="lin" valueType="num">
                                      <p:cBhvr>
                                        <p:cTn id="50" dur="1000" fill="hold"/>
                                        <p:tgtEl>
                                          <p:spTgt spid="11"/>
                                        </p:tgtEl>
                                        <p:attrNameLst>
                                          <p:attrName>ppt_h</p:attrName>
                                        </p:attrNameLst>
                                      </p:cBhvr>
                                      <p:tavLst>
                                        <p:tav tm="0">
                                          <p:val>
                                            <p:fltVal val="0"/>
                                          </p:val>
                                        </p:tav>
                                        <p:tav tm="100000">
                                          <p:val>
                                            <p:strVal val="#ppt_h"/>
                                          </p:val>
                                        </p:tav>
                                      </p:tavLst>
                                    </p:anim>
                                    <p:anim calcmode="lin" valueType="num">
                                      <p:cBhvr>
                                        <p:cTn id="51" dur="1000" fill="hold"/>
                                        <p:tgtEl>
                                          <p:spTgt spid="11"/>
                                        </p:tgtEl>
                                        <p:attrNameLst>
                                          <p:attrName>style.rotation</p:attrName>
                                        </p:attrNameLst>
                                      </p:cBhvr>
                                      <p:tavLst>
                                        <p:tav tm="0">
                                          <p:val>
                                            <p:fltVal val="90"/>
                                          </p:val>
                                        </p:tav>
                                        <p:tav tm="100000">
                                          <p:val>
                                            <p:fltVal val="0"/>
                                          </p:val>
                                        </p:tav>
                                      </p:tavLst>
                                    </p:anim>
                                    <p:animEffect transition="in" filter="fade">
                                      <p:cBhvr>
                                        <p:cTn id="52"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58C84-CFFC-44B2-A291-69B82E0C319F}"/>
              </a:ext>
            </a:extLst>
          </p:cNvPr>
          <p:cNvSpPr>
            <a:spLocks noGrp="1"/>
          </p:cNvSpPr>
          <p:nvPr>
            <p:ph type="title"/>
          </p:nvPr>
        </p:nvSpPr>
        <p:spPr>
          <a:xfrm>
            <a:off x="-1" y="1"/>
            <a:ext cx="11860567" cy="1029809"/>
          </a:xfrm>
        </p:spPr>
        <p:txBody>
          <a:bodyPr/>
          <a:lstStyle/>
          <a:p>
            <a:pPr algn="ctr"/>
            <a:r>
              <a:rPr lang="en-US" b="1" dirty="0">
                <a:latin typeface="+mn-lt"/>
              </a:rPr>
              <a:t>Key Payment Standards Tiers 2, 3 &amp; 4 Counties </a:t>
            </a:r>
          </a:p>
        </p:txBody>
      </p:sp>
      <p:sp>
        <p:nvSpPr>
          <p:cNvPr id="3" name="Content Placeholder 2">
            <a:extLst>
              <a:ext uri="{FF2B5EF4-FFF2-40B4-BE49-F238E27FC236}">
                <a16:creationId xmlns:a16="http://schemas.microsoft.com/office/drawing/2014/main" id="{373ED742-1C87-49F0-B41B-FF4EC2E45AE2}"/>
              </a:ext>
            </a:extLst>
          </p:cNvPr>
          <p:cNvSpPr>
            <a:spLocks noGrp="1"/>
          </p:cNvSpPr>
          <p:nvPr>
            <p:ph idx="1"/>
          </p:nvPr>
        </p:nvSpPr>
        <p:spPr>
          <a:xfrm>
            <a:off x="-2" y="1047565"/>
            <a:ext cx="11860567" cy="5885895"/>
          </a:xfrm>
        </p:spPr>
        <p:txBody>
          <a:bodyPr/>
          <a:lstStyle/>
          <a:p>
            <a:r>
              <a:rPr lang="en-US" dirty="0"/>
              <a:t>Agency staff will contact owner representatives of properties in Tier 2, 3 and 4 counties prior to September 1, 2023 to provide the new Key Subsidy and Calculation Worksheets</a:t>
            </a:r>
          </a:p>
          <a:p>
            <a:r>
              <a:rPr lang="en-US" dirty="0"/>
              <a:t>Tier 2, 3 and 4 are located in: Brunswick, Cabarrus, Chatham, Currituck, Durham, Franklin, Gaston, Johnston, Mecklenburg, Moore, New Hanover, Orange, Union and Wake counties</a:t>
            </a:r>
          </a:p>
        </p:txBody>
      </p:sp>
      <p:pic>
        <p:nvPicPr>
          <p:cNvPr id="4" name="Picture 3">
            <a:extLst>
              <a:ext uri="{FF2B5EF4-FFF2-40B4-BE49-F238E27FC236}">
                <a16:creationId xmlns:a16="http://schemas.microsoft.com/office/drawing/2014/main" id="{B150337D-94FE-4041-96E6-BE8DF27A2382}"/>
              </a:ext>
            </a:extLst>
          </p:cNvPr>
          <p:cNvPicPr>
            <a:picLocks noChangeAspect="1"/>
          </p:cNvPicPr>
          <p:nvPr/>
        </p:nvPicPr>
        <p:blipFill>
          <a:blip r:embed="rId2"/>
          <a:stretch>
            <a:fillRect/>
          </a:stretch>
        </p:blipFill>
        <p:spPr>
          <a:xfrm>
            <a:off x="230496" y="3805307"/>
            <a:ext cx="1148433" cy="1148433"/>
          </a:xfrm>
          <a:prstGeom prst="rect">
            <a:avLst/>
          </a:prstGeom>
        </p:spPr>
      </p:pic>
      <p:pic>
        <p:nvPicPr>
          <p:cNvPr id="5" name="Picture 4">
            <a:extLst>
              <a:ext uri="{FF2B5EF4-FFF2-40B4-BE49-F238E27FC236}">
                <a16:creationId xmlns:a16="http://schemas.microsoft.com/office/drawing/2014/main" id="{F539A49F-3FC3-4934-8344-E1712F0E4D8C}"/>
              </a:ext>
            </a:extLst>
          </p:cNvPr>
          <p:cNvPicPr>
            <a:picLocks noChangeAspect="1"/>
          </p:cNvPicPr>
          <p:nvPr/>
        </p:nvPicPr>
        <p:blipFill>
          <a:blip r:embed="rId3"/>
          <a:stretch>
            <a:fillRect/>
          </a:stretch>
        </p:blipFill>
        <p:spPr>
          <a:xfrm>
            <a:off x="1473810" y="3954007"/>
            <a:ext cx="1716235" cy="797956"/>
          </a:xfrm>
          <a:prstGeom prst="rect">
            <a:avLst/>
          </a:prstGeom>
        </p:spPr>
      </p:pic>
      <p:pic>
        <p:nvPicPr>
          <p:cNvPr id="7" name="Picture 6">
            <a:extLst>
              <a:ext uri="{FF2B5EF4-FFF2-40B4-BE49-F238E27FC236}">
                <a16:creationId xmlns:a16="http://schemas.microsoft.com/office/drawing/2014/main" id="{155D45C0-7C52-47EB-AC7A-6A14C60E9C67}"/>
              </a:ext>
            </a:extLst>
          </p:cNvPr>
          <p:cNvPicPr>
            <a:picLocks noChangeAspect="1"/>
          </p:cNvPicPr>
          <p:nvPr/>
        </p:nvPicPr>
        <p:blipFill>
          <a:blip r:embed="rId4"/>
          <a:stretch>
            <a:fillRect/>
          </a:stretch>
        </p:blipFill>
        <p:spPr>
          <a:xfrm>
            <a:off x="4886769" y="3817671"/>
            <a:ext cx="1234086" cy="1228451"/>
          </a:xfrm>
          <a:prstGeom prst="rect">
            <a:avLst/>
          </a:prstGeom>
        </p:spPr>
      </p:pic>
      <p:pic>
        <p:nvPicPr>
          <p:cNvPr id="8" name="Picture 7">
            <a:extLst>
              <a:ext uri="{FF2B5EF4-FFF2-40B4-BE49-F238E27FC236}">
                <a16:creationId xmlns:a16="http://schemas.microsoft.com/office/drawing/2014/main" id="{8C70DFF0-92D9-4BDA-BBD6-FB39CF40590B}"/>
              </a:ext>
            </a:extLst>
          </p:cNvPr>
          <p:cNvPicPr>
            <a:picLocks noChangeAspect="1"/>
          </p:cNvPicPr>
          <p:nvPr/>
        </p:nvPicPr>
        <p:blipFill>
          <a:blip r:embed="rId5"/>
          <a:stretch>
            <a:fillRect/>
          </a:stretch>
        </p:blipFill>
        <p:spPr>
          <a:xfrm>
            <a:off x="6441743" y="3839591"/>
            <a:ext cx="1395894" cy="1296260"/>
          </a:xfrm>
          <a:prstGeom prst="rect">
            <a:avLst/>
          </a:prstGeom>
        </p:spPr>
      </p:pic>
      <p:pic>
        <p:nvPicPr>
          <p:cNvPr id="9" name="Picture 8">
            <a:extLst>
              <a:ext uri="{FF2B5EF4-FFF2-40B4-BE49-F238E27FC236}">
                <a16:creationId xmlns:a16="http://schemas.microsoft.com/office/drawing/2014/main" id="{DDBDD452-53C5-49CE-AAE3-1F3188E85F5B}"/>
              </a:ext>
            </a:extLst>
          </p:cNvPr>
          <p:cNvPicPr>
            <a:picLocks noChangeAspect="1"/>
          </p:cNvPicPr>
          <p:nvPr/>
        </p:nvPicPr>
        <p:blipFill>
          <a:blip r:embed="rId6"/>
          <a:stretch>
            <a:fillRect/>
          </a:stretch>
        </p:blipFill>
        <p:spPr>
          <a:xfrm>
            <a:off x="7989964" y="3570252"/>
            <a:ext cx="1395893" cy="1648312"/>
          </a:xfrm>
          <a:prstGeom prst="rect">
            <a:avLst/>
          </a:prstGeom>
        </p:spPr>
      </p:pic>
      <p:pic>
        <p:nvPicPr>
          <p:cNvPr id="10" name="Picture 9">
            <a:extLst>
              <a:ext uri="{FF2B5EF4-FFF2-40B4-BE49-F238E27FC236}">
                <a16:creationId xmlns:a16="http://schemas.microsoft.com/office/drawing/2014/main" id="{D85B92EE-6796-4C30-B830-405C1DFDD871}"/>
              </a:ext>
            </a:extLst>
          </p:cNvPr>
          <p:cNvPicPr>
            <a:picLocks noChangeAspect="1"/>
          </p:cNvPicPr>
          <p:nvPr/>
        </p:nvPicPr>
        <p:blipFill>
          <a:blip r:embed="rId7"/>
          <a:stretch>
            <a:fillRect/>
          </a:stretch>
        </p:blipFill>
        <p:spPr>
          <a:xfrm>
            <a:off x="9721361" y="3704856"/>
            <a:ext cx="1296260" cy="1296260"/>
          </a:xfrm>
          <a:prstGeom prst="rect">
            <a:avLst/>
          </a:prstGeom>
        </p:spPr>
      </p:pic>
      <p:pic>
        <p:nvPicPr>
          <p:cNvPr id="12" name="Picture 11">
            <a:extLst>
              <a:ext uri="{FF2B5EF4-FFF2-40B4-BE49-F238E27FC236}">
                <a16:creationId xmlns:a16="http://schemas.microsoft.com/office/drawing/2014/main" id="{88CCCECD-B1D6-4AA5-A147-1F5878F38C55}"/>
              </a:ext>
            </a:extLst>
          </p:cNvPr>
          <p:cNvPicPr>
            <a:picLocks noChangeAspect="1"/>
          </p:cNvPicPr>
          <p:nvPr/>
        </p:nvPicPr>
        <p:blipFill>
          <a:blip r:embed="rId8"/>
          <a:stretch>
            <a:fillRect/>
          </a:stretch>
        </p:blipFill>
        <p:spPr>
          <a:xfrm>
            <a:off x="1854369" y="5095629"/>
            <a:ext cx="1213049" cy="1207658"/>
          </a:xfrm>
          <a:prstGeom prst="rect">
            <a:avLst/>
          </a:prstGeom>
        </p:spPr>
      </p:pic>
      <p:pic>
        <p:nvPicPr>
          <p:cNvPr id="13" name="Picture 12">
            <a:extLst>
              <a:ext uri="{FF2B5EF4-FFF2-40B4-BE49-F238E27FC236}">
                <a16:creationId xmlns:a16="http://schemas.microsoft.com/office/drawing/2014/main" id="{D1210A00-1D87-46C6-BBB6-E2F95C8BA9D3}"/>
              </a:ext>
            </a:extLst>
          </p:cNvPr>
          <p:cNvPicPr>
            <a:picLocks noChangeAspect="1"/>
          </p:cNvPicPr>
          <p:nvPr/>
        </p:nvPicPr>
        <p:blipFill>
          <a:blip r:embed="rId9"/>
          <a:stretch>
            <a:fillRect/>
          </a:stretch>
        </p:blipFill>
        <p:spPr>
          <a:xfrm>
            <a:off x="3349929" y="5003667"/>
            <a:ext cx="1362915" cy="1362915"/>
          </a:xfrm>
          <a:prstGeom prst="rect">
            <a:avLst/>
          </a:prstGeom>
        </p:spPr>
      </p:pic>
      <p:pic>
        <p:nvPicPr>
          <p:cNvPr id="14" name="Picture 13">
            <a:extLst>
              <a:ext uri="{FF2B5EF4-FFF2-40B4-BE49-F238E27FC236}">
                <a16:creationId xmlns:a16="http://schemas.microsoft.com/office/drawing/2014/main" id="{D8CD299F-D852-48B7-A38B-DA01CAC56851}"/>
              </a:ext>
            </a:extLst>
          </p:cNvPr>
          <p:cNvPicPr>
            <a:picLocks noChangeAspect="1"/>
          </p:cNvPicPr>
          <p:nvPr/>
        </p:nvPicPr>
        <p:blipFill>
          <a:blip r:embed="rId10"/>
          <a:stretch>
            <a:fillRect/>
          </a:stretch>
        </p:blipFill>
        <p:spPr>
          <a:xfrm>
            <a:off x="4754364" y="5082607"/>
            <a:ext cx="1574639" cy="1333614"/>
          </a:xfrm>
          <a:prstGeom prst="rect">
            <a:avLst/>
          </a:prstGeom>
        </p:spPr>
      </p:pic>
      <p:pic>
        <p:nvPicPr>
          <p:cNvPr id="17" name="Picture 16">
            <a:extLst>
              <a:ext uri="{FF2B5EF4-FFF2-40B4-BE49-F238E27FC236}">
                <a16:creationId xmlns:a16="http://schemas.microsoft.com/office/drawing/2014/main" id="{E38F0722-79C9-4F24-B319-663E843EA5E5}"/>
              </a:ext>
            </a:extLst>
          </p:cNvPr>
          <p:cNvPicPr>
            <a:picLocks noChangeAspect="1"/>
          </p:cNvPicPr>
          <p:nvPr/>
        </p:nvPicPr>
        <p:blipFill>
          <a:blip r:embed="rId11"/>
          <a:stretch>
            <a:fillRect/>
          </a:stretch>
        </p:blipFill>
        <p:spPr>
          <a:xfrm>
            <a:off x="9556210" y="5046122"/>
            <a:ext cx="1562841" cy="1648312"/>
          </a:xfrm>
          <a:prstGeom prst="rect">
            <a:avLst/>
          </a:prstGeom>
        </p:spPr>
      </p:pic>
      <p:pic>
        <p:nvPicPr>
          <p:cNvPr id="18" name="Picture 17">
            <a:extLst>
              <a:ext uri="{FF2B5EF4-FFF2-40B4-BE49-F238E27FC236}">
                <a16:creationId xmlns:a16="http://schemas.microsoft.com/office/drawing/2014/main" id="{C90CB607-0702-4653-8E65-8E41D95006AC}"/>
              </a:ext>
            </a:extLst>
          </p:cNvPr>
          <p:cNvPicPr>
            <a:picLocks noChangeAspect="1"/>
          </p:cNvPicPr>
          <p:nvPr/>
        </p:nvPicPr>
        <p:blipFill>
          <a:blip r:embed="rId12"/>
          <a:stretch>
            <a:fillRect/>
          </a:stretch>
        </p:blipFill>
        <p:spPr>
          <a:xfrm>
            <a:off x="3315406" y="3755013"/>
            <a:ext cx="1362915" cy="1327594"/>
          </a:xfrm>
          <a:prstGeom prst="rect">
            <a:avLst/>
          </a:prstGeom>
        </p:spPr>
      </p:pic>
      <p:pic>
        <p:nvPicPr>
          <p:cNvPr id="19" name="Picture 18">
            <a:extLst>
              <a:ext uri="{FF2B5EF4-FFF2-40B4-BE49-F238E27FC236}">
                <a16:creationId xmlns:a16="http://schemas.microsoft.com/office/drawing/2014/main" id="{A8CDC994-5D35-43EE-ABF6-915DD6FFA428}"/>
              </a:ext>
            </a:extLst>
          </p:cNvPr>
          <p:cNvPicPr>
            <a:picLocks noChangeAspect="1"/>
          </p:cNvPicPr>
          <p:nvPr/>
        </p:nvPicPr>
        <p:blipFill>
          <a:blip r:embed="rId13"/>
          <a:stretch>
            <a:fillRect/>
          </a:stretch>
        </p:blipFill>
        <p:spPr>
          <a:xfrm>
            <a:off x="7968912" y="5018317"/>
            <a:ext cx="1394376" cy="1333614"/>
          </a:xfrm>
          <a:prstGeom prst="rect">
            <a:avLst/>
          </a:prstGeom>
        </p:spPr>
      </p:pic>
      <p:pic>
        <p:nvPicPr>
          <p:cNvPr id="20" name="Picture 19">
            <a:extLst>
              <a:ext uri="{FF2B5EF4-FFF2-40B4-BE49-F238E27FC236}">
                <a16:creationId xmlns:a16="http://schemas.microsoft.com/office/drawing/2014/main" id="{308E8B6B-86F1-45DF-9A4B-FFCA227ACDE5}"/>
              </a:ext>
            </a:extLst>
          </p:cNvPr>
          <p:cNvPicPr>
            <a:picLocks noChangeAspect="1"/>
          </p:cNvPicPr>
          <p:nvPr/>
        </p:nvPicPr>
        <p:blipFill>
          <a:blip r:embed="rId14"/>
          <a:stretch>
            <a:fillRect/>
          </a:stretch>
        </p:blipFill>
        <p:spPr>
          <a:xfrm>
            <a:off x="160634" y="5001116"/>
            <a:ext cx="1635019" cy="960240"/>
          </a:xfrm>
          <a:prstGeom prst="rect">
            <a:avLst/>
          </a:prstGeom>
        </p:spPr>
      </p:pic>
      <p:pic>
        <p:nvPicPr>
          <p:cNvPr id="21" name="Picture 20">
            <a:extLst>
              <a:ext uri="{FF2B5EF4-FFF2-40B4-BE49-F238E27FC236}">
                <a16:creationId xmlns:a16="http://schemas.microsoft.com/office/drawing/2014/main" id="{909FD954-02F3-466A-825D-610D7C4948DF}"/>
              </a:ext>
            </a:extLst>
          </p:cNvPr>
          <p:cNvPicPr>
            <a:picLocks noChangeAspect="1"/>
          </p:cNvPicPr>
          <p:nvPr/>
        </p:nvPicPr>
        <p:blipFill>
          <a:blip r:embed="rId15"/>
          <a:stretch>
            <a:fillRect/>
          </a:stretch>
        </p:blipFill>
        <p:spPr>
          <a:xfrm>
            <a:off x="6565633" y="5245825"/>
            <a:ext cx="1394376" cy="1131773"/>
          </a:xfrm>
          <a:prstGeom prst="rect">
            <a:avLst/>
          </a:prstGeom>
        </p:spPr>
      </p:pic>
    </p:spTree>
    <p:extLst>
      <p:ext uri="{BB962C8B-B14F-4D97-AF65-F5344CB8AC3E}">
        <p14:creationId xmlns:p14="http://schemas.microsoft.com/office/powerpoint/2010/main" val="42520691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46C8A68-DC86-4296-B390-039B5FB87DC5}"/>
              </a:ext>
            </a:extLst>
          </p:cNvPr>
          <p:cNvSpPr>
            <a:spLocks noGrp="1"/>
          </p:cNvSpPr>
          <p:nvPr>
            <p:ph idx="1"/>
          </p:nvPr>
        </p:nvSpPr>
        <p:spPr>
          <a:xfrm>
            <a:off x="5841966" y="2146961"/>
            <a:ext cx="6010183" cy="2086254"/>
          </a:xfrm>
        </p:spPr>
        <p:txBody>
          <a:bodyPr>
            <a:normAutofit fontScale="92500" lnSpcReduction="10000"/>
          </a:bodyPr>
          <a:lstStyle/>
          <a:p>
            <a:pPr marL="0" indent="0" algn="ctr">
              <a:buNone/>
            </a:pPr>
            <a:r>
              <a:rPr lang="en-US" b="1" u="sng" dirty="0"/>
              <a:t>Reminders</a:t>
            </a:r>
          </a:p>
          <a:p>
            <a:r>
              <a:rPr lang="en-US" sz="2400" dirty="0"/>
              <a:t>Registration for classes closes the two Thursdays before the week of training</a:t>
            </a:r>
          </a:p>
          <a:p>
            <a:pPr lvl="1"/>
            <a:r>
              <a:rPr lang="en-US" dirty="0"/>
              <a:t>Example: 11/5/2024 &amp; 11/6/2024  Compliance 101 and Advanced closes 10/24/2024, 12am</a:t>
            </a:r>
          </a:p>
          <a:p>
            <a:pPr marL="0" indent="0">
              <a:buNone/>
            </a:pPr>
            <a:endParaRPr lang="en-US" dirty="0"/>
          </a:p>
          <a:p>
            <a:endParaRPr lang="en-US" dirty="0"/>
          </a:p>
        </p:txBody>
      </p:sp>
      <p:pic>
        <p:nvPicPr>
          <p:cNvPr id="5" name="Picture 4">
            <a:extLst>
              <a:ext uri="{FF2B5EF4-FFF2-40B4-BE49-F238E27FC236}">
                <a16:creationId xmlns:a16="http://schemas.microsoft.com/office/drawing/2014/main" id="{F4209488-26FE-4CC6-B44D-4EDC3D719079}"/>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97654" y="97654"/>
            <a:ext cx="11789546" cy="2086253"/>
          </a:xfrm>
          <a:prstGeom prst="rect">
            <a:avLst/>
          </a:prstGeom>
        </p:spPr>
      </p:pic>
      <p:pic>
        <p:nvPicPr>
          <p:cNvPr id="6" name="Picture 5">
            <a:extLst>
              <a:ext uri="{FF2B5EF4-FFF2-40B4-BE49-F238E27FC236}">
                <a16:creationId xmlns:a16="http://schemas.microsoft.com/office/drawing/2014/main" id="{2303C75D-5AE6-49F6-AF39-41E236412670}"/>
              </a:ext>
            </a:extLst>
          </p:cNvPr>
          <p:cNvPicPr>
            <a:picLocks noChangeAspect="1"/>
          </p:cNvPicPr>
          <p:nvPr/>
        </p:nvPicPr>
        <p:blipFill>
          <a:blip r:embed="rId4"/>
          <a:stretch>
            <a:fillRect/>
          </a:stretch>
        </p:blipFill>
        <p:spPr>
          <a:xfrm>
            <a:off x="1563768" y="372861"/>
            <a:ext cx="1531473" cy="1535837"/>
          </a:xfrm>
          <a:prstGeom prst="rect">
            <a:avLst/>
          </a:prstGeom>
        </p:spPr>
      </p:pic>
      <p:sp>
        <p:nvSpPr>
          <p:cNvPr id="7" name="TextBox 6">
            <a:extLst>
              <a:ext uri="{FF2B5EF4-FFF2-40B4-BE49-F238E27FC236}">
                <a16:creationId xmlns:a16="http://schemas.microsoft.com/office/drawing/2014/main" id="{5BCB46B5-6DA3-4E0F-B15C-CF9331F91694}"/>
              </a:ext>
            </a:extLst>
          </p:cNvPr>
          <p:cNvSpPr txBox="1"/>
          <p:nvPr/>
        </p:nvSpPr>
        <p:spPr>
          <a:xfrm>
            <a:off x="4776186" y="266330"/>
            <a:ext cx="6577614"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23272F"/>
                </a:solidFill>
                <a:effectLst/>
                <a:uLnTx/>
                <a:uFillTx/>
                <a:latin typeface="Calibri" panose="020F0502020204030204"/>
                <a:ea typeface="+mn-ea"/>
                <a:cs typeface="+mn-cs"/>
              </a:rPr>
              <a:t>NCHFA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23272F"/>
                </a:solidFill>
                <a:effectLst/>
                <a:uLnTx/>
                <a:uFillTx/>
                <a:latin typeface="Calibri" panose="020F0502020204030204"/>
                <a:ea typeface="+mn-ea"/>
                <a:cs typeface="+mn-cs"/>
              </a:rPr>
              <a:t>Public Training </a:t>
            </a:r>
          </a:p>
        </p:txBody>
      </p:sp>
      <p:pic>
        <p:nvPicPr>
          <p:cNvPr id="8" name="Picture 7">
            <a:extLst>
              <a:ext uri="{FF2B5EF4-FFF2-40B4-BE49-F238E27FC236}">
                <a16:creationId xmlns:a16="http://schemas.microsoft.com/office/drawing/2014/main" id="{43D7EBDF-4405-4DDD-9D70-4F210708A4E5}"/>
              </a:ext>
            </a:extLst>
          </p:cNvPr>
          <p:cNvPicPr>
            <a:picLocks noChangeAspect="1"/>
          </p:cNvPicPr>
          <p:nvPr/>
        </p:nvPicPr>
        <p:blipFill>
          <a:blip r:embed="rId5"/>
          <a:stretch>
            <a:fillRect/>
          </a:stretch>
        </p:blipFill>
        <p:spPr>
          <a:xfrm>
            <a:off x="5619565" y="4233214"/>
            <a:ext cx="5388746" cy="2362895"/>
          </a:xfrm>
          <a:prstGeom prst="rect">
            <a:avLst/>
          </a:prstGeom>
        </p:spPr>
      </p:pic>
      <p:pic>
        <p:nvPicPr>
          <p:cNvPr id="10" name="Picture 9">
            <a:extLst>
              <a:ext uri="{FF2B5EF4-FFF2-40B4-BE49-F238E27FC236}">
                <a16:creationId xmlns:a16="http://schemas.microsoft.com/office/drawing/2014/main" id="{F4D2D55B-1702-4AF8-8E44-9F866ECABB28}"/>
              </a:ext>
            </a:extLst>
          </p:cNvPr>
          <p:cNvPicPr>
            <a:picLocks noChangeAspect="1"/>
          </p:cNvPicPr>
          <p:nvPr/>
        </p:nvPicPr>
        <p:blipFill>
          <a:blip r:embed="rId6"/>
          <a:stretch>
            <a:fillRect/>
          </a:stretch>
        </p:blipFill>
        <p:spPr>
          <a:xfrm>
            <a:off x="115409" y="2290439"/>
            <a:ext cx="5388746" cy="3577702"/>
          </a:xfrm>
          <a:prstGeom prst="rect">
            <a:avLst/>
          </a:prstGeom>
        </p:spPr>
      </p:pic>
      <p:sp>
        <p:nvSpPr>
          <p:cNvPr id="11" name="TextBox 10">
            <a:extLst>
              <a:ext uri="{FF2B5EF4-FFF2-40B4-BE49-F238E27FC236}">
                <a16:creationId xmlns:a16="http://schemas.microsoft.com/office/drawing/2014/main" id="{3EFC8B2D-3FFC-4D33-8556-BAD4667B4D17}"/>
              </a:ext>
            </a:extLst>
          </p:cNvPr>
          <p:cNvSpPr txBox="1"/>
          <p:nvPr/>
        </p:nvSpPr>
        <p:spPr>
          <a:xfrm>
            <a:off x="727969" y="6027938"/>
            <a:ext cx="489159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9958D"/>
                </a:solidFill>
                <a:effectLst/>
                <a:uLnTx/>
                <a:uFillTx/>
                <a:latin typeface="Calibri" panose="020F0502020204030204"/>
                <a:ea typeface="+mn-ea"/>
                <a:cs typeface="+mn-cs"/>
              </a:rPr>
              <a:t>Exciting Changes for 2024 Training!</a:t>
            </a:r>
          </a:p>
        </p:txBody>
      </p:sp>
    </p:spTree>
    <p:extLst>
      <p:ext uri="{BB962C8B-B14F-4D97-AF65-F5344CB8AC3E}">
        <p14:creationId xmlns:p14="http://schemas.microsoft.com/office/powerpoint/2010/main" val="37269567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DC2D2A-449B-482C-81DF-35EA6DFB7783}"/>
              </a:ext>
            </a:extLst>
          </p:cNvPr>
          <p:cNvSpPr>
            <a:spLocks noGrp="1"/>
          </p:cNvSpPr>
          <p:nvPr>
            <p:ph type="title"/>
          </p:nvPr>
        </p:nvSpPr>
        <p:spPr>
          <a:xfrm>
            <a:off x="-1" y="1"/>
            <a:ext cx="11869445" cy="967665"/>
          </a:xfrm>
        </p:spPr>
        <p:txBody>
          <a:bodyPr>
            <a:normAutofit/>
          </a:bodyPr>
          <a:lstStyle/>
          <a:p>
            <a:pPr algn="ctr"/>
            <a:r>
              <a:rPr lang="en-US" sz="3900" b="1" dirty="0">
                <a:latin typeface="+mn-lt"/>
              </a:rPr>
              <a:t>Upcoming Compliance 101 and Advanced Training Dates</a:t>
            </a:r>
          </a:p>
        </p:txBody>
      </p:sp>
      <p:sp>
        <p:nvSpPr>
          <p:cNvPr id="3" name="Content Placeholder 2">
            <a:extLst>
              <a:ext uri="{FF2B5EF4-FFF2-40B4-BE49-F238E27FC236}">
                <a16:creationId xmlns:a16="http://schemas.microsoft.com/office/drawing/2014/main" id="{3D1C087A-0970-4433-8114-643904085A2F}"/>
              </a:ext>
            </a:extLst>
          </p:cNvPr>
          <p:cNvSpPr>
            <a:spLocks noGrp="1"/>
          </p:cNvSpPr>
          <p:nvPr>
            <p:ph idx="1"/>
          </p:nvPr>
        </p:nvSpPr>
        <p:spPr>
          <a:xfrm>
            <a:off x="119848" y="847818"/>
            <a:ext cx="9037467" cy="6010182"/>
          </a:xfrm>
        </p:spPr>
        <p:txBody>
          <a:bodyPr>
            <a:normAutofit fontScale="40000" lnSpcReduction="20000"/>
          </a:bodyPr>
          <a:lstStyle/>
          <a:p>
            <a:pPr marL="0" indent="0">
              <a:buNone/>
            </a:pPr>
            <a:r>
              <a:rPr lang="en-US" sz="5000" b="1" u="sng" dirty="0"/>
              <a:t>Compliance 101 Training Dates </a:t>
            </a:r>
            <a:r>
              <a:rPr lang="en-US" sz="4900" dirty="0"/>
              <a:t> </a:t>
            </a:r>
          </a:p>
          <a:p>
            <a:r>
              <a:rPr lang="en-US" sz="4500" dirty="0"/>
              <a:t>November 15, 2023 In-person - Mountain Horticultural Research Center, Mills River</a:t>
            </a:r>
          </a:p>
          <a:p>
            <a:pPr lvl="1"/>
            <a:r>
              <a:rPr lang="en-US" sz="4500" dirty="0"/>
              <a:t>Registration closes 11/2/2023, 8am </a:t>
            </a:r>
          </a:p>
          <a:p>
            <a:r>
              <a:rPr lang="en-US" sz="4500" dirty="0"/>
              <a:t>February 14, 2024 In-person and Virtual – McKimmon Center, NC State University, Raleigh </a:t>
            </a:r>
          </a:p>
          <a:p>
            <a:r>
              <a:rPr lang="en-US" sz="4500" dirty="0"/>
              <a:t>April 23, 2024 In-person – New Hanover County Cooperative Extension Agency, Wilmington  </a:t>
            </a:r>
          </a:p>
          <a:p>
            <a:r>
              <a:rPr lang="en-US" sz="4500" dirty="0"/>
              <a:t>August 14, 2024 In-person Mountain Horticultural Research Center, Mills River </a:t>
            </a:r>
          </a:p>
          <a:p>
            <a:r>
              <a:rPr lang="en-US" sz="4500" dirty="0"/>
              <a:t>September 4, 2024 In-person and Virtual – McKimmon Center, NC State University, Raleigh </a:t>
            </a:r>
          </a:p>
          <a:p>
            <a:r>
              <a:rPr lang="en-US" sz="4500" dirty="0"/>
              <a:t>November 5, 2024, In-person – Bradford Creek Public Golf Course, Greenville </a:t>
            </a:r>
          </a:p>
          <a:p>
            <a:pPr marL="0" indent="0">
              <a:buNone/>
            </a:pPr>
            <a:r>
              <a:rPr lang="en-US" sz="5000" b="1" u="sng" dirty="0"/>
              <a:t>Advanced Compliance Training Dates  </a:t>
            </a:r>
            <a:endParaRPr lang="en-US" sz="4900" dirty="0"/>
          </a:p>
          <a:p>
            <a:r>
              <a:rPr lang="en-US" sz="4500" dirty="0"/>
              <a:t>November 16, 2023 In-person - Mountain Horticultural Research Center, Mills River </a:t>
            </a:r>
          </a:p>
          <a:p>
            <a:pPr lvl="1"/>
            <a:r>
              <a:rPr lang="en-US" sz="4500" dirty="0"/>
              <a:t>Registration closes 11/2/2023, 8am</a:t>
            </a:r>
          </a:p>
          <a:p>
            <a:r>
              <a:rPr lang="en-US" sz="4500" dirty="0"/>
              <a:t>February 15, 2024 In-person and Virtual – Raleigh </a:t>
            </a:r>
          </a:p>
          <a:p>
            <a:r>
              <a:rPr lang="en-US" sz="4500" dirty="0"/>
              <a:t>April 24, 2024 In-person – Wilmington </a:t>
            </a:r>
          </a:p>
          <a:p>
            <a:r>
              <a:rPr lang="en-US" sz="4500" dirty="0"/>
              <a:t>August 14, 2024 – In-person – Mills River </a:t>
            </a:r>
          </a:p>
          <a:p>
            <a:r>
              <a:rPr lang="en-US" sz="4500" dirty="0"/>
              <a:t>September 5, 2024 – In-person and Virtual  – Raleigh </a:t>
            </a:r>
          </a:p>
          <a:p>
            <a:r>
              <a:rPr lang="en-US" sz="4500" dirty="0"/>
              <a:t>November 6, 2024 – In-person – Greenville</a:t>
            </a:r>
          </a:p>
          <a:p>
            <a:pPr marL="0" indent="0">
              <a:buNone/>
            </a:pPr>
            <a:r>
              <a:rPr lang="en-US" sz="4900" b="1" dirty="0">
                <a:solidFill>
                  <a:srgbClr val="7030A0"/>
                </a:solidFill>
              </a:rPr>
              <a:t> </a:t>
            </a:r>
          </a:p>
          <a:p>
            <a:pPr marL="0" indent="0">
              <a:buNone/>
            </a:pPr>
            <a:r>
              <a:rPr lang="en-US" dirty="0"/>
              <a:t> </a:t>
            </a:r>
          </a:p>
        </p:txBody>
      </p:sp>
      <p:pic>
        <p:nvPicPr>
          <p:cNvPr id="4" name="Picture 3">
            <a:extLst>
              <a:ext uri="{FF2B5EF4-FFF2-40B4-BE49-F238E27FC236}">
                <a16:creationId xmlns:a16="http://schemas.microsoft.com/office/drawing/2014/main" id="{5628A4D2-DF1B-4786-A6EA-5518B7844EB0}"/>
              </a:ext>
            </a:extLst>
          </p:cNvPr>
          <p:cNvPicPr>
            <a:picLocks noChangeAspect="1"/>
          </p:cNvPicPr>
          <p:nvPr/>
        </p:nvPicPr>
        <p:blipFill>
          <a:blip r:embed="rId2"/>
          <a:stretch>
            <a:fillRect/>
          </a:stretch>
        </p:blipFill>
        <p:spPr>
          <a:xfrm>
            <a:off x="9575399" y="2500753"/>
            <a:ext cx="2143125" cy="2143125"/>
          </a:xfrm>
          <a:prstGeom prst="rect">
            <a:avLst/>
          </a:prstGeom>
        </p:spPr>
      </p:pic>
      <p:pic>
        <p:nvPicPr>
          <p:cNvPr id="5" name="Picture 4">
            <a:extLst>
              <a:ext uri="{FF2B5EF4-FFF2-40B4-BE49-F238E27FC236}">
                <a16:creationId xmlns:a16="http://schemas.microsoft.com/office/drawing/2014/main" id="{97613BEB-2034-400A-B401-EEDDE49C30D6}"/>
              </a:ext>
            </a:extLst>
          </p:cNvPr>
          <p:cNvPicPr>
            <a:picLocks noChangeAspect="1"/>
          </p:cNvPicPr>
          <p:nvPr/>
        </p:nvPicPr>
        <p:blipFill>
          <a:blip r:embed="rId3"/>
          <a:stretch>
            <a:fillRect/>
          </a:stretch>
        </p:blipFill>
        <p:spPr>
          <a:xfrm>
            <a:off x="9277165" y="967666"/>
            <a:ext cx="2441359" cy="1535837"/>
          </a:xfrm>
          <a:prstGeom prst="rect">
            <a:avLst/>
          </a:prstGeom>
        </p:spPr>
      </p:pic>
      <p:sp>
        <p:nvSpPr>
          <p:cNvPr id="9" name="Rectangle: Diagonal Corners Rounded 8">
            <a:extLst>
              <a:ext uri="{FF2B5EF4-FFF2-40B4-BE49-F238E27FC236}">
                <a16:creationId xmlns:a16="http://schemas.microsoft.com/office/drawing/2014/main" id="{64FC947B-810B-437D-BA09-5BBBECA0BB98}"/>
              </a:ext>
            </a:extLst>
          </p:cNvPr>
          <p:cNvSpPr/>
          <p:nvPr/>
        </p:nvSpPr>
        <p:spPr>
          <a:xfrm>
            <a:off x="9277164" y="4641127"/>
            <a:ext cx="2592280" cy="1688651"/>
          </a:xfrm>
          <a:prstGeom prst="round2Diag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76200">
                <a:solidFill>
                  <a:srgbClr val="23272F"/>
                </a:solid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9BFE3D27-DC0F-43A3-95A1-AC7D81CC46CD}"/>
              </a:ext>
            </a:extLst>
          </p:cNvPr>
          <p:cNvSpPr txBox="1"/>
          <p:nvPr/>
        </p:nvSpPr>
        <p:spPr>
          <a:xfrm>
            <a:off x="9426281" y="4882719"/>
            <a:ext cx="2441359"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23272F"/>
                </a:solidFill>
                <a:effectLst/>
                <a:uLnTx/>
                <a:uFillTx/>
                <a:latin typeface="Bauhaus 93" panose="04030905020B02020C02" pitchFamily="82" charset="0"/>
                <a:ea typeface="+mn-ea"/>
                <a:cs typeface="+mn-cs"/>
              </a:rPr>
              <a:t>Advanced Compliance </a:t>
            </a:r>
          </a:p>
        </p:txBody>
      </p:sp>
      <p:pic>
        <p:nvPicPr>
          <p:cNvPr id="8" name="Picture 7">
            <a:extLst>
              <a:ext uri="{FF2B5EF4-FFF2-40B4-BE49-F238E27FC236}">
                <a16:creationId xmlns:a16="http://schemas.microsoft.com/office/drawing/2014/main" id="{751B1C21-3036-41A6-85AD-8B6D801DF84F}"/>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2521259" y="5860938"/>
            <a:ext cx="6600546" cy="937680"/>
          </a:xfrm>
          <a:prstGeom prst="rect">
            <a:avLst/>
          </a:prstGeom>
        </p:spPr>
      </p:pic>
      <p:sp>
        <p:nvSpPr>
          <p:cNvPr id="11" name="TextBox 10">
            <a:extLst>
              <a:ext uri="{FF2B5EF4-FFF2-40B4-BE49-F238E27FC236}">
                <a16:creationId xmlns:a16="http://schemas.microsoft.com/office/drawing/2014/main" id="{F8120FAF-1A8A-4FC9-A16F-E578F96D3401}"/>
              </a:ext>
            </a:extLst>
          </p:cNvPr>
          <p:cNvSpPr txBox="1"/>
          <p:nvPr/>
        </p:nvSpPr>
        <p:spPr>
          <a:xfrm>
            <a:off x="3773010" y="6169981"/>
            <a:ext cx="410592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3272F"/>
                </a:solidFill>
                <a:effectLst/>
                <a:uLnTx/>
                <a:uFillTx/>
                <a:latin typeface="Calibri" panose="020F0502020204030204"/>
                <a:ea typeface="+mn-ea"/>
                <a:cs typeface="+mn-cs"/>
              </a:rPr>
              <a:t>2024 Registration will open by 1/1/ 2024</a:t>
            </a:r>
          </a:p>
        </p:txBody>
      </p:sp>
    </p:spTree>
    <p:extLst>
      <p:ext uri="{BB962C8B-B14F-4D97-AF65-F5344CB8AC3E}">
        <p14:creationId xmlns:p14="http://schemas.microsoft.com/office/powerpoint/2010/main" val="3992009267"/>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A44F8-7AC9-4DAD-819D-715F490317A8}"/>
              </a:ext>
            </a:extLst>
          </p:cNvPr>
          <p:cNvSpPr>
            <a:spLocks noGrp="1"/>
          </p:cNvSpPr>
          <p:nvPr>
            <p:ph type="title"/>
          </p:nvPr>
        </p:nvSpPr>
        <p:spPr>
          <a:xfrm>
            <a:off x="0" y="79899"/>
            <a:ext cx="11896077" cy="727969"/>
          </a:xfrm>
        </p:spPr>
        <p:txBody>
          <a:bodyPr>
            <a:normAutofit/>
          </a:bodyPr>
          <a:lstStyle/>
          <a:p>
            <a:pPr algn="ctr"/>
            <a:r>
              <a:rPr lang="en-US" sz="3800" b="1" dirty="0">
                <a:latin typeface="+mn-lt"/>
              </a:rPr>
              <a:t>Upcoming DHHS &amp; NCHFA Targeting/Key Training Dates</a:t>
            </a:r>
          </a:p>
        </p:txBody>
      </p:sp>
      <p:sp>
        <p:nvSpPr>
          <p:cNvPr id="3" name="Content Placeholder 2">
            <a:extLst>
              <a:ext uri="{FF2B5EF4-FFF2-40B4-BE49-F238E27FC236}">
                <a16:creationId xmlns:a16="http://schemas.microsoft.com/office/drawing/2014/main" id="{37DA6869-65A7-46ED-9B1A-D5867BD4A44C}"/>
              </a:ext>
            </a:extLst>
          </p:cNvPr>
          <p:cNvSpPr>
            <a:spLocks noGrp="1"/>
          </p:cNvSpPr>
          <p:nvPr>
            <p:ph idx="1"/>
          </p:nvPr>
        </p:nvSpPr>
        <p:spPr>
          <a:xfrm>
            <a:off x="186431" y="1825625"/>
            <a:ext cx="11540971" cy="2169326"/>
          </a:xfrm>
        </p:spPr>
        <p:txBody>
          <a:bodyPr>
            <a:normAutofit/>
          </a:bodyPr>
          <a:lstStyle/>
          <a:p>
            <a:pPr marL="0" indent="0">
              <a:buNone/>
            </a:pPr>
            <a:endParaRPr lang="en-US" dirty="0"/>
          </a:p>
          <a:p>
            <a:endParaRPr lang="en-US" dirty="0"/>
          </a:p>
          <a:p>
            <a:pPr marL="0" indent="0">
              <a:buNone/>
            </a:pPr>
            <a:endParaRPr lang="en-US" dirty="0"/>
          </a:p>
        </p:txBody>
      </p:sp>
      <p:pic>
        <p:nvPicPr>
          <p:cNvPr id="7" name="Picture 6">
            <a:extLst>
              <a:ext uri="{FF2B5EF4-FFF2-40B4-BE49-F238E27FC236}">
                <a16:creationId xmlns:a16="http://schemas.microsoft.com/office/drawing/2014/main" id="{251A2E63-FD3B-4872-9167-C0E5FB541556}"/>
              </a:ext>
            </a:extLst>
          </p:cNvPr>
          <p:cNvPicPr>
            <a:picLocks noChangeAspect="1"/>
          </p:cNvPicPr>
          <p:nvPr/>
        </p:nvPicPr>
        <p:blipFill>
          <a:blip r:embed="rId3"/>
          <a:stretch>
            <a:fillRect/>
          </a:stretch>
        </p:blipFill>
        <p:spPr>
          <a:xfrm>
            <a:off x="62144" y="1164570"/>
            <a:ext cx="2991774" cy="3077362"/>
          </a:xfrm>
          <a:prstGeom prst="rect">
            <a:avLst/>
          </a:prstGeom>
        </p:spPr>
      </p:pic>
      <p:sp>
        <p:nvSpPr>
          <p:cNvPr id="8" name="TextBox 7">
            <a:extLst>
              <a:ext uri="{FF2B5EF4-FFF2-40B4-BE49-F238E27FC236}">
                <a16:creationId xmlns:a16="http://schemas.microsoft.com/office/drawing/2014/main" id="{91C3B88D-3573-4DA9-A206-F0F21D34B3DD}"/>
              </a:ext>
            </a:extLst>
          </p:cNvPr>
          <p:cNvSpPr txBox="1"/>
          <p:nvPr/>
        </p:nvSpPr>
        <p:spPr>
          <a:xfrm>
            <a:off x="2737282" y="1202646"/>
            <a:ext cx="9268287"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a:ln>
                  <a:noFill/>
                </a:ln>
                <a:solidFill>
                  <a:srgbClr val="23272F"/>
                </a:solidFill>
                <a:effectLst/>
                <a:uLnTx/>
                <a:uFillTx/>
                <a:latin typeface="Calibri" panose="020F0502020204030204"/>
                <a:ea typeface="+mn-ea"/>
                <a:cs typeface="+mn-cs"/>
              </a:rPr>
              <a:t>Training</a:t>
            </a:r>
            <a:r>
              <a:rPr kumimoji="0" lang="en-US" sz="2500" b="1" i="0" u="sng" strike="noStrike" kern="1200" cap="none" spc="0" normalizeH="0" baseline="0" noProof="0" dirty="0">
                <a:ln>
                  <a:noFill/>
                </a:ln>
                <a:solidFill>
                  <a:srgbClr val="23272F"/>
                </a:solidFill>
                <a:effectLst/>
                <a:uLnTx/>
                <a:uFillTx/>
                <a:latin typeface="Calibri" panose="020F0502020204030204"/>
                <a:ea typeface="+mn-ea"/>
                <a:cs typeface="+mn-cs"/>
              </a:rPr>
              <a:t> Dates  </a:t>
            </a:r>
            <a:endParaRPr kumimoji="0" lang="en-US" sz="2000" b="0" i="0" u="none" strike="noStrike" kern="1200" cap="none" spc="0" normalizeH="0" baseline="0" noProof="0" dirty="0">
              <a:ln>
                <a:noFill/>
              </a:ln>
              <a:solidFill>
                <a:srgbClr val="23272F"/>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23272F"/>
                </a:solidFill>
                <a:effectLst/>
                <a:uLnTx/>
                <a:uFillTx/>
                <a:latin typeface="Calibri" panose="020F0502020204030204"/>
                <a:ea typeface="+mn-ea"/>
                <a:cs typeface="+mn-cs"/>
              </a:rPr>
              <a:t>March 5, 2024 In-person and Virtual – NCSU McKimmon Center, Raleigh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23272F"/>
                </a:solidFill>
                <a:effectLst/>
                <a:uLnTx/>
                <a:uFillTx/>
                <a:latin typeface="Calibri" panose="020F0502020204030204"/>
                <a:ea typeface="+mn-ea"/>
                <a:cs typeface="+mn-cs"/>
              </a:rPr>
              <a:t>May 7, 2024 In-person – Mountain Horticultural Research Center, Mills River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23272F"/>
                </a:solidFill>
                <a:effectLst/>
                <a:uLnTx/>
                <a:uFillTx/>
                <a:latin typeface="Calibri" panose="020F0502020204030204"/>
                <a:ea typeface="+mn-ea"/>
                <a:cs typeface="+mn-cs"/>
              </a:rPr>
              <a:t>July 23, 2024 In-person – Duplin County Cooperative Extension Agency, Kenansville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23272F"/>
                </a:solidFill>
                <a:effectLst/>
                <a:uLnTx/>
                <a:uFillTx/>
                <a:latin typeface="Calibri" panose="020F0502020204030204"/>
                <a:ea typeface="+mn-ea"/>
                <a:cs typeface="+mn-cs"/>
              </a:rPr>
              <a:t>August 20, 2024 In-person – Iredell County Cooperative Extension Agency, Statesville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23272F"/>
                </a:solidFill>
                <a:effectLst/>
                <a:uLnTx/>
                <a:uFillTx/>
                <a:latin typeface="Calibri" panose="020F0502020204030204"/>
                <a:ea typeface="+mn-ea"/>
                <a:cs typeface="+mn-cs"/>
              </a:rPr>
              <a:t>October 15, 2024 In-person and Virtual – NCSU McKimmon Center, Raleigh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23272F"/>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23272F"/>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4362D84C-C6D7-4DD4-AA18-9BEF9A751875}"/>
              </a:ext>
            </a:extLst>
          </p:cNvPr>
          <p:cNvPicPr>
            <a:picLocks noChangeAspect="1"/>
          </p:cNvPicPr>
          <p:nvPr/>
        </p:nvPicPr>
        <p:blipFill>
          <a:blip r:embed="rId4"/>
          <a:stretch>
            <a:fillRect/>
          </a:stretch>
        </p:blipFill>
        <p:spPr>
          <a:xfrm>
            <a:off x="62144" y="4459746"/>
            <a:ext cx="3258105" cy="1346249"/>
          </a:xfrm>
          <a:prstGeom prst="rect">
            <a:avLst/>
          </a:prstGeom>
        </p:spPr>
      </p:pic>
      <p:pic>
        <p:nvPicPr>
          <p:cNvPr id="4" name="Picture 3">
            <a:extLst>
              <a:ext uri="{FF2B5EF4-FFF2-40B4-BE49-F238E27FC236}">
                <a16:creationId xmlns:a16="http://schemas.microsoft.com/office/drawing/2014/main" id="{36C75583-A34D-4EB5-9C32-8110427FAD48}"/>
              </a:ext>
            </a:extLst>
          </p:cNvPr>
          <p:cNvPicPr>
            <a:picLocks noChangeAspect="1"/>
          </p:cNvPicPr>
          <p:nvPr/>
        </p:nvPicPr>
        <p:blipFill>
          <a:blip r:embed="rId5"/>
          <a:stretch>
            <a:fillRect/>
          </a:stretch>
        </p:blipFill>
        <p:spPr>
          <a:xfrm>
            <a:off x="3861918" y="5245105"/>
            <a:ext cx="7306055" cy="1066800"/>
          </a:xfrm>
          <a:prstGeom prst="rect">
            <a:avLst/>
          </a:prstGeom>
        </p:spPr>
      </p:pic>
      <p:pic>
        <p:nvPicPr>
          <p:cNvPr id="6" name="Picture 5">
            <a:extLst>
              <a:ext uri="{FF2B5EF4-FFF2-40B4-BE49-F238E27FC236}">
                <a16:creationId xmlns:a16="http://schemas.microsoft.com/office/drawing/2014/main" id="{19CD8F8A-F1F9-4826-9A6A-533033401C82}"/>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3178204" y="3279654"/>
            <a:ext cx="8673485" cy="2046138"/>
          </a:xfrm>
          <a:prstGeom prst="rect">
            <a:avLst/>
          </a:prstGeom>
        </p:spPr>
      </p:pic>
      <p:sp>
        <p:nvSpPr>
          <p:cNvPr id="10" name="TextBox 9">
            <a:extLst>
              <a:ext uri="{FF2B5EF4-FFF2-40B4-BE49-F238E27FC236}">
                <a16:creationId xmlns:a16="http://schemas.microsoft.com/office/drawing/2014/main" id="{F6B2E52F-DE01-40ED-AD2E-8C960DEBB8F1}"/>
              </a:ext>
            </a:extLst>
          </p:cNvPr>
          <p:cNvSpPr txBox="1"/>
          <p:nvPr/>
        </p:nvSpPr>
        <p:spPr>
          <a:xfrm>
            <a:off x="5397623" y="4118057"/>
            <a:ext cx="553078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3272F"/>
                </a:solidFill>
                <a:effectLst/>
                <a:uLnTx/>
                <a:uFillTx/>
                <a:latin typeface="Calibri" panose="020F0502020204030204"/>
                <a:ea typeface="+mn-ea"/>
                <a:cs typeface="+mn-cs"/>
              </a:rPr>
              <a:t>2024 Registration will open by 1/1/ 2024</a:t>
            </a:r>
          </a:p>
        </p:txBody>
      </p:sp>
    </p:spTree>
    <p:extLst>
      <p:ext uri="{BB962C8B-B14F-4D97-AF65-F5344CB8AC3E}">
        <p14:creationId xmlns:p14="http://schemas.microsoft.com/office/powerpoint/2010/main" val="4008171264"/>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AFFF3-2BD5-40B2-8C26-BFC72F65121C}"/>
              </a:ext>
            </a:extLst>
          </p:cNvPr>
          <p:cNvSpPr>
            <a:spLocks noGrp="1"/>
          </p:cNvSpPr>
          <p:nvPr>
            <p:ph type="title"/>
          </p:nvPr>
        </p:nvSpPr>
        <p:spPr>
          <a:xfrm>
            <a:off x="62144" y="30032"/>
            <a:ext cx="11762912" cy="857735"/>
          </a:xfrm>
        </p:spPr>
        <p:txBody>
          <a:bodyPr>
            <a:normAutofit/>
          </a:bodyPr>
          <a:lstStyle/>
          <a:p>
            <a:pPr algn="ctr"/>
            <a:r>
              <a:rPr lang="en-US" sz="3800" b="1" dirty="0">
                <a:latin typeface="+mn-lt"/>
              </a:rPr>
              <a:t>Upcoming Supportive Housing Training Dates </a:t>
            </a:r>
          </a:p>
        </p:txBody>
      </p:sp>
      <p:sp>
        <p:nvSpPr>
          <p:cNvPr id="5" name="Content Placeholder 4">
            <a:extLst>
              <a:ext uri="{FF2B5EF4-FFF2-40B4-BE49-F238E27FC236}">
                <a16:creationId xmlns:a16="http://schemas.microsoft.com/office/drawing/2014/main" id="{30732C1B-443E-4EFA-B639-0828CC8A708A}"/>
              </a:ext>
            </a:extLst>
          </p:cNvPr>
          <p:cNvSpPr>
            <a:spLocks noGrp="1"/>
          </p:cNvSpPr>
          <p:nvPr>
            <p:ph idx="1"/>
          </p:nvPr>
        </p:nvSpPr>
        <p:spPr>
          <a:xfrm>
            <a:off x="62144" y="1020932"/>
            <a:ext cx="10033022" cy="5156031"/>
          </a:xfrm>
        </p:spPr>
        <p:txBody>
          <a:bodyPr>
            <a:normAutofit fontScale="85000" lnSpcReduction="10000"/>
          </a:bodyPr>
          <a:lstStyle/>
          <a:p>
            <a:pPr marL="0" indent="0" algn="ctr">
              <a:buNone/>
            </a:pPr>
            <a:r>
              <a:rPr lang="en-US" sz="2400" b="1" i="1" dirty="0"/>
              <a:t>Supportive Housing training is for emergency and temporary  housing providers such as shelters, group homes, hospice care centers, transitional housing, etc.  </a:t>
            </a:r>
          </a:p>
          <a:p>
            <a:pPr marL="0" indent="0">
              <a:buNone/>
            </a:pPr>
            <a:r>
              <a:rPr lang="en-US" sz="3600" b="1" u="sng" dirty="0"/>
              <a:t>Training Dates</a:t>
            </a:r>
            <a:endParaRPr lang="en-US" sz="3300" dirty="0"/>
          </a:p>
          <a:p>
            <a:r>
              <a:rPr lang="en-US" sz="2600" dirty="0"/>
              <a:t>October 24, 2023 In-person -  Mountain Horticultural Research Center, Mills River </a:t>
            </a:r>
          </a:p>
          <a:p>
            <a:pPr lvl="1"/>
            <a:r>
              <a:rPr lang="en-US" sz="2600" dirty="0"/>
              <a:t>Registration closes 10/10/2023, 12am</a:t>
            </a:r>
          </a:p>
          <a:p>
            <a:r>
              <a:rPr lang="en-US" sz="2600" dirty="0"/>
              <a:t>March 27, 2024 In-person – New Hanover County Cooperative Extension Agency, Wilmington </a:t>
            </a:r>
          </a:p>
          <a:p>
            <a:r>
              <a:rPr lang="en-US" sz="2600" dirty="0"/>
              <a:t>May 21, 2024 In-person and Virtual – NCSU McKimmon Center, Raleigh </a:t>
            </a:r>
          </a:p>
          <a:p>
            <a:pPr lvl="0"/>
            <a:r>
              <a:rPr lang="en-US" sz="2600" dirty="0">
                <a:solidFill>
                  <a:srgbClr val="23272F"/>
                </a:solidFill>
              </a:rPr>
              <a:t>July 24, 2024 – In-person – Iredell County Cooperative Extension Agency, Statesville </a:t>
            </a:r>
            <a:endParaRPr lang="en-US" sz="2600" dirty="0"/>
          </a:p>
          <a:p>
            <a:r>
              <a:rPr lang="en-US" sz="2600" dirty="0"/>
              <a:t>October 23, 2024 In-person – Mountain Horticultural Research Center, Mills River</a:t>
            </a:r>
          </a:p>
          <a:p>
            <a:pPr marL="0" lvl="0" indent="0" algn="ctr">
              <a:buNone/>
            </a:pPr>
            <a:endParaRPr lang="en-US" sz="1800" dirty="0">
              <a:solidFill>
                <a:srgbClr val="23272F"/>
              </a:solidFill>
            </a:endParaRPr>
          </a:p>
          <a:p>
            <a:pPr marL="0" indent="0">
              <a:buNone/>
            </a:pPr>
            <a:endParaRPr lang="en-US" sz="1800" dirty="0"/>
          </a:p>
          <a:p>
            <a:pPr marL="0" indent="0">
              <a:buNone/>
            </a:pPr>
            <a:r>
              <a:rPr lang="en-US" sz="4800" dirty="0"/>
              <a:t> </a:t>
            </a:r>
          </a:p>
        </p:txBody>
      </p:sp>
      <p:sp>
        <p:nvSpPr>
          <p:cNvPr id="8" name="TextBox 7">
            <a:extLst>
              <a:ext uri="{FF2B5EF4-FFF2-40B4-BE49-F238E27FC236}">
                <a16:creationId xmlns:a16="http://schemas.microsoft.com/office/drawing/2014/main" id="{E0BB6564-804D-4A09-8AA0-17E91747129A}"/>
              </a:ext>
            </a:extLst>
          </p:cNvPr>
          <p:cNvSpPr txBox="1"/>
          <p:nvPr/>
        </p:nvSpPr>
        <p:spPr>
          <a:xfrm>
            <a:off x="8318051" y="4607303"/>
            <a:ext cx="3444859" cy="1569660"/>
          </a:xfrm>
          <a:prstGeom prst="rect">
            <a:avLst/>
          </a:prstGeom>
          <a:solidFill>
            <a:schemeClr val="accent2">
              <a:lumMod val="5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Supportive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Housing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Program</a:t>
            </a:r>
          </a:p>
        </p:txBody>
      </p:sp>
      <p:pic>
        <p:nvPicPr>
          <p:cNvPr id="3" name="Picture 2">
            <a:extLst>
              <a:ext uri="{FF2B5EF4-FFF2-40B4-BE49-F238E27FC236}">
                <a16:creationId xmlns:a16="http://schemas.microsoft.com/office/drawing/2014/main" id="{A935AAE0-4F07-488C-AF03-E8853C9FFFA0}"/>
              </a:ext>
            </a:extLst>
          </p:cNvPr>
          <p:cNvPicPr>
            <a:picLocks noChangeAspect="1"/>
          </p:cNvPicPr>
          <p:nvPr/>
        </p:nvPicPr>
        <p:blipFill>
          <a:blip r:embed="rId2"/>
          <a:stretch>
            <a:fillRect/>
          </a:stretch>
        </p:blipFill>
        <p:spPr>
          <a:xfrm>
            <a:off x="2467991" y="5538788"/>
            <a:ext cx="5761609" cy="1276350"/>
          </a:xfrm>
          <a:prstGeom prst="rect">
            <a:avLst/>
          </a:prstGeom>
        </p:spPr>
      </p:pic>
      <p:pic>
        <p:nvPicPr>
          <p:cNvPr id="4" name="Picture 3">
            <a:extLst>
              <a:ext uri="{FF2B5EF4-FFF2-40B4-BE49-F238E27FC236}">
                <a16:creationId xmlns:a16="http://schemas.microsoft.com/office/drawing/2014/main" id="{FE01552E-F63F-40D6-A484-DBEE78F4944A}"/>
              </a:ext>
            </a:extLst>
          </p:cNvPr>
          <p:cNvPicPr>
            <a:picLocks noChangeAspect="1"/>
          </p:cNvPicPr>
          <p:nvPr/>
        </p:nvPicPr>
        <p:blipFill>
          <a:blip r:embed="rId3"/>
          <a:stretch>
            <a:fillRect/>
          </a:stretch>
        </p:blipFill>
        <p:spPr>
          <a:xfrm>
            <a:off x="10095166" y="1154312"/>
            <a:ext cx="1729890" cy="2720576"/>
          </a:xfrm>
          <a:prstGeom prst="rect">
            <a:avLst/>
          </a:prstGeom>
        </p:spPr>
      </p:pic>
      <p:pic>
        <p:nvPicPr>
          <p:cNvPr id="10" name="Picture 9">
            <a:extLst>
              <a:ext uri="{FF2B5EF4-FFF2-40B4-BE49-F238E27FC236}">
                <a16:creationId xmlns:a16="http://schemas.microsoft.com/office/drawing/2014/main" id="{AFF89EF0-67E5-4075-B04E-C7A5CDC9B7AD}"/>
              </a:ext>
            </a:extLst>
          </p:cNvPr>
          <p:cNvPicPr>
            <a:picLocks noChangeAspect="1"/>
          </p:cNvPicPr>
          <p:nvPr/>
        </p:nvPicPr>
        <p:blipFill>
          <a:blip r:embed="rId4"/>
          <a:stretch>
            <a:fillRect/>
          </a:stretch>
        </p:blipFill>
        <p:spPr>
          <a:xfrm>
            <a:off x="429091" y="4813195"/>
            <a:ext cx="7409892" cy="754445"/>
          </a:xfrm>
          <a:prstGeom prst="rect">
            <a:avLst/>
          </a:prstGeom>
        </p:spPr>
      </p:pic>
      <p:sp>
        <p:nvSpPr>
          <p:cNvPr id="11" name="TextBox 10">
            <a:extLst>
              <a:ext uri="{FF2B5EF4-FFF2-40B4-BE49-F238E27FC236}">
                <a16:creationId xmlns:a16="http://schemas.microsoft.com/office/drawing/2014/main" id="{7A77A2E2-FC0D-489D-88B0-D31D0F57AD25}"/>
              </a:ext>
            </a:extLst>
          </p:cNvPr>
          <p:cNvSpPr txBox="1"/>
          <p:nvPr/>
        </p:nvSpPr>
        <p:spPr>
          <a:xfrm>
            <a:off x="2716566" y="5102874"/>
            <a:ext cx="526445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23272F"/>
                </a:solidFill>
                <a:effectLst/>
                <a:uLnTx/>
                <a:uFillTx/>
                <a:latin typeface="Calibri" panose="020F0502020204030204"/>
                <a:ea typeface="+mn-ea"/>
                <a:cs typeface="+mn-cs"/>
              </a:rPr>
              <a:t>2024 Registration will open by 1/1/ 2024</a:t>
            </a:r>
            <a:endParaRPr kumimoji="0" lang="en-US" sz="1800" b="1" i="0" u="none" strike="noStrike" kern="1200" cap="none" spc="0" normalizeH="0" baseline="0" noProof="0" dirty="0">
              <a:ln>
                <a:noFill/>
              </a:ln>
              <a:solidFill>
                <a:srgbClr val="23272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2756111"/>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7C01B5-644B-47A4-B5A3-E77D57EF38BE}"/>
              </a:ext>
            </a:extLst>
          </p:cNvPr>
          <p:cNvSpPr>
            <a:spLocks noGrp="1"/>
          </p:cNvSpPr>
          <p:nvPr>
            <p:ph type="title"/>
          </p:nvPr>
        </p:nvSpPr>
        <p:spPr>
          <a:xfrm>
            <a:off x="-1" y="62145"/>
            <a:ext cx="11851689" cy="1083074"/>
          </a:xfrm>
        </p:spPr>
        <p:txBody>
          <a:bodyPr/>
          <a:lstStyle/>
          <a:p>
            <a:pPr algn="ctr"/>
            <a:r>
              <a:rPr lang="en-US" b="1" dirty="0">
                <a:solidFill>
                  <a:srgbClr val="FF0000"/>
                </a:solidFill>
                <a:latin typeface="+mn-lt"/>
              </a:rPr>
              <a:t>Short Training Video Clips on YouTube</a:t>
            </a:r>
          </a:p>
        </p:txBody>
      </p:sp>
      <p:pic>
        <p:nvPicPr>
          <p:cNvPr id="4" name="Picture 3">
            <a:extLst>
              <a:ext uri="{FF2B5EF4-FFF2-40B4-BE49-F238E27FC236}">
                <a16:creationId xmlns:a16="http://schemas.microsoft.com/office/drawing/2014/main" id="{07F3ADA3-5D0B-4564-B15E-87D7E3F371A4}"/>
              </a:ext>
            </a:extLst>
          </p:cNvPr>
          <p:cNvPicPr>
            <a:picLocks noChangeAspect="1"/>
          </p:cNvPicPr>
          <p:nvPr/>
        </p:nvPicPr>
        <p:blipFill>
          <a:blip r:embed="rId2"/>
          <a:stretch>
            <a:fillRect/>
          </a:stretch>
        </p:blipFill>
        <p:spPr>
          <a:xfrm>
            <a:off x="168676" y="994299"/>
            <a:ext cx="11549847" cy="4802820"/>
          </a:xfrm>
          <a:prstGeom prst="rect">
            <a:avLst/>
          </a:prstGeom>
        </p:spPr>
      </p:pic>
      <p:sp>
        <p:nvSpPr>
          <p:cNvPr id="5" name="TextBox 4">
            <a:extLst>
              <a:ext uri="{FF2B5EF4-FFF2-40B4-BE49-F238E27FC236}">
                <a16:creationId xmlns:a16="http://schemas.microsoft.com/office/drawing/2014/main" id="{DE8463DC-6CA0-4891-B75D-332DB936B9B2}"/>
              </a:ext>
            </a:extLst>
          </p:cNvPr>
          <p:cNvSpPr txBox="1"/>
          <p:nvPr/>
        </p:nvSpPr>
        <p:spPr>
          <a:xfrm>
            <a:off x="2556769" y="5939161"/>
            <a:ext cx="8451542"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FF0000"/>
                </a:solidFill>
                <a:effectLst/>
                <a:uLnTx/>
                <a:uFillTx/>
                <a:latin typeface="Calibri" panose="020F0502020204030204"/>
                <a:ea typeface="+mn-ea"/>
                <a:cs typeface="+mn-cs"/>
              </a:rPr>
              <a:t>Check Back Often For Added Videos!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libri" panose="020F0502020204030204"/>
                <a:ea typeface="+mn-ea"/>
                <a:cs typeface="+mn-cs"/>
              </a:rPr>
              <a:t>Targeting &amp; Key, RCRS, Reporting/Approval Instructions, Requirements, etc. </a:t>
            </a:r>
          </a:p>
        </p:txBody>
      </p:sp>
    </p:spTree>
    <p:extLst>
      <p:ext uri="{BB962C8B-B14F-4D97-AF65-F5344CB8AC3E}">
        <p14:creationId xmlns:p14="http://schemas.microsoft.com/office/powerpoint/2010/main" val="3231789314"/>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DE5B787-23E8-4F5B-894D-AA3BDC7FE006}"/>
              </a:ext>
            </a:extLst>
          </p:cNvPr>
          <p:cNvPicPr>
            <a:picLocks noChangeAspect="1"/>
          </p:cNvPicPr>
          <p:nvPr/>
        </p:nvPicPr>
        <p:blipFill>
          <a:blip r:embed="rId2"/>
          <a:stretch>
            <a:fillRect/>
          </a:stretch>
        </p:blipFill>
        <p:spPr>
          <a:xfrm>
            <a:off x="834500" y="1562470"/>
            <a:ext cx="10786369" cy="4856085"/>
          </a:xfrm>
          <a:prstGeom prst="rect">
            <a:avLst/>
          </a:prstGeom>
        </p:spPr>
      </p:pic>
      <p:sp>
        <p:nvSpPr>
          <p:cNvPr id="5" name="TextBox 4">
            <a:extLst>
              <a:ext uri="{FF2B5EF4-FFF2-40B4-BE49-F238E27FC236}">
                <a16:creationId xmlns:a16="http://schemas.microsoft.com/office/drawing/2014/main" id="{EC4C5C95-CD30-49BA-AC86-0050CBDB4CE6}"/>
              </a:ext>
            </a:extLst>
          </p:cNvPr>
          <p:cNvSpPr txBox="1"/>
          <p:nvPr/>
        </p:nvSpPr>
        <p:spPr>
          <a:xfrm>
            <a:off x="390617" y="186431"/>
            <a:ext cx="11230252"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23272F"/>
                </a:solidFill>
                <a:effectLst/>
                <a:uLnTx/>
                <a:uFillTx/>
                <a:latin typeface="Calibri" panose="020F0502020204030204"/>
                <a:ea typeface="+mn-ea"/>
                <a:cs typeface="+mn-cs"/>
              </a:rPr>
              <a:t>Report Cards For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23272F"/>
                </a:solidFill>
                <a:effectLst/>
                <a:uLnTx/>
                <a:uFillTx/>
                <a:latin typeface="Calibri" panose="020F0502020204030204"/>
                <a:ea typeface="+mn-ea"/>
                <a:cs typeface="+mn-cs"/>
              </a:rPr>
              <a:t>NCHFA Approved Management Companies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dirty="0">
              <a:ln>
                <a:noFill/>
              </a:ln>
              <a:solidFill>
                <a:srgbClr val="23272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12030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5299A7E-4E4B-441F-98E9-9425F54CCF29}"/>
              </a:ext>
            </a:extLst>
          </p:cNvPr>
          <p:cNvPicPr>
            <a:picLocks noChangeAspect="1"/>
          </p:cNvPicPr>
          <p:nvPr/>
        </p:nvPicPr>
        <p:blipFill>
          <a:blip r:embed="rId2"/>
          <a:stretch>
            <a:fillRect/>
          </a:stretch>
        </p:blipFill>
        <p:spPr>
          <a:xfrm>
            <a:off x="0" y="0"/>
            <a:ext cx="11913833" cy="5921406"/>
          </a:xfrm>
          <a:prstGeom prst="rect">
            <a:avLst/>
          </a:prstGeom>
        </p:spPr>
      </p:pic>
      <p:pic>
        <p:nvPicPr>
          <p:cNvPr id="5" name="Picture 4">
            <a:extLst>
              <a:ext uri="{FF2B5EF4-FFF2-40B4-BE49-F238E27FC236}">
                <a16:creationId xmlns:a16="http://schemas.microsoft.com/office/drawing/2014/main" id="{29C1C24B-35AE-44B4-888A-CD631183E700}"/>
              </a:ext>
            </a:extLst>
          </p:cNvPr>
          <p:cNvPicPr>
            <a:picLocks noChangeAspect="1"/>
          </p:cNvPicPr>
          <p:nvPr/>
        </p:nvPicPr>
        <p:blipFill>
          <a:blip r:embed="rId3"/>
          <a:stretch>
            <a:fillRect/>
          </a:stretch>
        </p:blipFill>
        <p:spPr>
          <a:xfrm>
            <a:off x="5956915" y="3005291"/>
            <a:ext cx="560881" cy="847417"/>
          </a:xfrm>
          <a:prstGeom prst="rect">
            <a:avLst/>
          </a:prstGeom>
        </p:spPr>
      </p:pic>
      <p:pic>
        <p:nvPicPr>
          <p:cNvPr id="6" name="Picture 5">
            <a:extLst>
              <a:ext uri="{FF2B5EF4-FFF2-40B4-BE49-F238E27FC236}">
                <a16:creationId xmlns:a16="http://schemas.microsoft.com/office/drawing/2014/main" id="{84525277-FB84-4BBF-A3C3-CECC619ACCCA}"/>
              </a:ext>
            </a:extLst>
          </p:cNvPr>
          <p:cNvPicPr>
            <a:picLocks noChangeAspect="1"/>
          </p:cNvPicPr>
          <p:nvPr/>
        </p:nvPicPr>
        <p:blipFill>
          <a:blip r:embed="rId3"/>
          <a:stretch>
            <a:fillRect/>
          </a:stretch>
        </p:blipFill>
        <p:spPr>
          <a:xfrm>
            <a:off x="5956916" y="4595874"/>
            <a:ext cx="560881" cy="847417"/>
          </a:xfrm>
          <a:prstGeom prst="rect">
            <a:avLst/>
          </a:prstGeom>
        </p:spPr>
      </p:pic>
    </p:spTree>
    <p:extLst>
      <p:ext uri="{BB962C8B-B14F-4D97-AF65-F5344CB8AC3E}">
        <p14:creationId xmlns:p14="http://schemas.microsoft.com/office/powerpoint/2010/main" val="2327027008"/>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7E43C17-20FB-41C7-A1B9-CBD34175693A}"/>
              </a:ext>
            </a:extLst>
          </p:cNvPr>
          <p:cNvPicPr>
            <a:picLocks noChangeAspect="1"/>
          </p:cNvPicPr>
          <p:nvPr/>
        </p:nvPicPr>
        <p:blipFill>
          <a:blip r:embed="rId2"/>
          <a:stretch>
            <a:fillRect/>
          </a:stretch>
        </p:blipFill>
        <p:spPr>
          <a:xfrm>
            <a:off x="0" y="0"/>
            <a:ext cx="11931587" cy="1775614"/>
          </a:xfrm>
          <a:prstGeom prst="rect">
            <a:avLst/>
          </a:prstGeom>
        </p:spPr>
      </p:pic>
      <p:pic>
        <p:nvPicPr>
          <p:cNvPr id="14" name="Picture 13">
            <a:extLst>
              <a:ext uri="{FF2B5EF4-FFF2-40B4-BE49-F238E27FC236}">
                <a16:creationId xmlns:a16="http://schemas.microsoft.com/office/drawing/2014/main" id="{2DE3F9E3-57F3-4C7D-B39D-9D1FE6918C6C}"/>
              </a:ext>
            </a:extLst>
          </p:cNvPr>
          <p:cNvPicPr>
            <a:picLocks noChangeAspect="1"/>
          </p:cNvPicPr>
          <p:nvPr/>
        </p:nvPicPr>
        <p:blipFill>
          <a:blip r:embed="rId3"/>
          <a:stretch>
            <a:fillRect/>
          </a:stretch>
        </p:blipFill>
        <p:spPr>
          <a:xfrm>
            <a:off x="1" y="1695636"/>
            <a:ext cx="11860566" cy="4172504"/>
          </a:xfrm>
          <a:prstGeom prst="rect">
            <a:avLst/>
          </a:prstGeom>
        </p:spPr>
      </p:pic>
      <p:pic>
        <p:nvPicPr>
          <p:cNvPr id="15" name="Picture 14">
            <a:extLst>
              <a:ext uri="{FF2B5EF4-FFF2-40B4-BE49-F238E27FC236}">
                <a16:creationId xmlns:a16="http://schemas.microsoft.com/office/drawing/2014/main" id="{D55C9036-FEBB-4C8C-A085-C104C8995603}"/>
              </a:ext>
            </a:extLst>
          </p:cNvPr>
          <p:cNvPicPr>
            <a:picLocks noChangeAspect="1"/>
          </p:cNvPicPr>
          <p:nvPr/>
        </p:nvPicPr>
        <p:blipFill>
          <a:blip r:embed="rId4"/>
          <a:stretch>
            <a:fillRect/>
          </a:stretch>
        </p:blipFill>
        <p:spPr>
          <a:xfrm>
            <a:off x="6600644" y="2155706"/>
            <a:ext cx="499915" cy="664522"/>
          </a:xfrm>
          <a:prstGeom prst="rect">
            <a:avLst/>
          </a:prstGeom>
        </p:spPr>
      </p:pic>
      <p:sp>
        <p:nvSpPr>
          <p:cNvPr id="16" name="TextBox 15">
            <a:extLst>
              <a:ext uri="{FF2B5EF4-FFF2-40B4-BE49-F238E27FC236}">
                <a16:creationId xmlns:a16="http://schemas.microsoft.com/office/drawing/2014/main" id="{B0DF8DD0-7B2E-4323-85EA-CCEFB9C2496F}"/>
              </a:ext>
            </a:extLst>
          </p:cNvPr>
          <p:cNvSpPr txBox="1"/>
          <p:nvPr/>
        </p:nvSpPr>
        <p:spPr>
          <a:xfrm>
            <a:off x="2530135" y="5776269"/>
            <a:ext cx="8380521"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srgbClr val="FF0000"/>
                </a:solidFill>
                <a:effectLst/>
                <a:uLnTx/>
                <a:uFillTx/>
                <a:latin typeface="Calibri" panose="020F0502020204030204"/>
                <a:ea typeface="+mn-ea"/>
                <a:cs typeface="+mn-cs"/>
              </a:rPr>
              <a:t>Targeting Program related emails                          are sent out quarterly for those with issues</a:t>
            </a:r>
          </a:p>
        </p:txBody>
      </p:sp>
    </p:spTree>
    <p:extLst>
      <p:ext uri="{BB962C8B-B14F-4D97-AF65-F5344CB8AC3E}">
        <p14:creationId xmlns:p14="http://schemas.microsoft.com/office/powerpoint/2010/main" val="855721989"/>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B7D8C-63C3-45BE-8FE3-6CB31EB473B0}"/>
              </a:ext>
            </a:extLst>
          </p:cNvPr>
          <p:cNvSpPr>
            <a:spLocks noGrp="1"/>
          </p:cNvSpPr>
          <p:nvPr>
            <p:ph type="title"/>
          </p:nvPr>
        </p:nvSpPr>
        <p:spPr>
          <a:xfrm>
            <a:off x="0" y="1"/>
            <a:ext cx="11878322" cy="1216240"/>
          </a:xfrm>
        </p:spPr>
        <p:txBody>
          <a:bodyPr>
            <a:normAutofit fontScale="90000"/>
          </a:bodyPr>
          <a:lstStyle/>
          <a:p>
            <a:pPr algn="ctr"/>
            <a:r>
              <a:rPr lang="en-US" b="1" dirty="0">
                <a:latin typeface="+mn-lt"/>
              </a:rPr>
              <a:t>Approved Management Company List </a:t>
            </a:r>
            <a:br>
              <a:rPr lang="en-US" b="1" dirty="0">
                <a:latin typeface="+mn-lt"/>
              </a:rPr>
            </a:br>
            <a:r>
              <a:rPr lang="en-US" b="1" dirty="0">
                <a:latin typeface="+mn-lt"/>
              </a:rPr>
              <a:t>Criteria Revision - RCRS</a:t>
            </a:r>
          </a:p>
        </p:txBody>
      </p:sp>
      <p:sp>
        <p:nvSpPr>
          <p:cNvPr id="3" name="Content Placeholder 2">
            <a:extLst>
              <a:ext uri="{FF2B5EF4-FFF2-40B4-BE49-F238E27FC236}">
                <a16:creationId xmlns:a16="http://schemas.microsoft.com/office/drawing/2014/main" id="{156E5C48-6EA9-4F5A-BD26-177A59F1D9B9}"/>
              </a:ext>
            </a:extLst>
          </p:cNvPr>
          <p:cNvSpPr>
            <a:spLocks noGrp="1"/>
          </p:cNvSpPr>
          <p:nvPr>
            <p:ph idx="1"/>
          </p:nvPr>
        </p:nvSpPr>
        <p:spPr>
          <a:xfrm>
            <a:off x="3870665" y="1216241"/>
            <a:ext cx="8007658" cy="5477522"/>
          </a:xfrm>
        </p:spPr>
        <p:txBody>
          <a:bodyPr>
            <a:normAutofit lnSpcReduction="10000"/>
          </a:bodyPr>
          <a:lstStyle/>
          <a:p>
            <a:r>
              <a:rPr lang="en-US" b="1" dirty="0">
                <a:solidFill>
                  <a:srgbClr val="0070C0"/>
                </a:solidFill>
              </a:rPr>
              <a:t>All unit events updated in RCRS within 30-days of unit event:  Move-in/out, Annual Updates (recerts), etc.</a:t>
            </a:r>
          </a:p>
          <a:p>
            <a:r>
              <a:rPr lang="en-US" dirty="0">
                <a:solidFill>
                  <a:schemeClr val="bg1">
                    <a:lumMod val="75000"/>
                  </a:schemeClr>
                </a:solidFill>
              </a:rPr>
              <a:t>All unit types:  LIHTC, HOME, Market, Employee, etc.</a:t>
            </a:r>
          </a:p>
          <a:p>
            <a:r>
              <a:rPr lang="en-US" dirty="0">
                <a:solidFill>
                  <a:schemeClr val="bg1">
                    <a:lumMod val="75000"/>
                  </a:schemeClr>
                </a:solidFill>
              </a:rPr>
              <a:t>Move-in documents  </a:t>
            </a:r>
          </a:p>
          <a:p>
            <a:pPr marL="0" indent="0">
              <a:buNone/>
            </a:pPr>
            <a:r>
              <a:rPr lang="en-US" b="1" u="sng" dirty="0">
                <a:solidFill>
                  <a:schemeClr val="bg1">
                    <a:lumMod val="75000"/>
                  </a:schemeClr>
                </a:solidFill>
              </a:rPr>
              <a:t>Revision Include:</a:t>
            </a:r>
          </a:p>
          <a:p>
            <a:r>
              <a:rPr lang="en-US" dirty="0">
                <a:solidFill>
                  <a:schemeClr val="bg1">
                    <a:lumMod val="75000"/>
                  </a:schemeClr>
                </a:solidFill>
              </a:rPr>
              <a:t>2022 allowance of 50% as transitioned to 15%</a:t>
            </a:r>
          </a:p>
          <a:p>
            <a:pPr marL="0" indent="0">
              <a:buNone/>
            </a:pPr>
            <a:r>
              <a:rPr lang="en-US" b="1" dirty="0">
                <a:solidFill>
                  <a:schemeClr val="bg1">
                    <a:lumMod val="75000"/>
                  </a:schemeClr>
                </a:solidFill>
              </a:rPr>
              <a:t>Effective January 1, 2023</a:t>
            </a:r>
          </a:p>
          <a:p>
            <a:r>
              <a:rPr lang="en-US" dirty="0">
                <a:solidFill>
                  <a:schemeClr val="bg1">
                    <a:lumMod val="75000"/>
                  </a:schemeClr>
                </a:solidFill>
              </a:rPr>
              <a:t>New threshold:   15% Discrepancies </a:t>
            </a:r>
          </a:p>
          <a:p>
            <a:r>
              <a:rPr lang="en-US" dirty="0">
                <a:solidFill>
                  <a:schemeClr val="bg1">
                    <a:lumMod val="75000"/>
                  </a:schemeClr>
                </a:solidFill>
              </a:rPr>
              <a:t>Below 15% discrepancies will result in the management company being removed from the approved list for a minimum of one year </a:t>
            </a:r>
          </a:p>
          <a:p>
            <a:pPr marL="0" indent="0">
              <a:buNone/>
            </a:pPr>
            <a:endParaRPr lang="en-US" dirty="0"/>
          </a:p>
          <a:p>
            <a:endParaRPr lang="en-US" dirty="0"/>
          </a:p>
        </p:txBody>
      </p:sp>
      <p:pic>
        <p:nvPicPr>
          <p:cNvPr id="6" name="Picture 5">
            <a:extLst>
              <a:ext uri="{FF2B5EF4-FFF2-40B4-BE49-F238E27FC236}">
                <a16:creationId xmlns:a16="http://schemas.microsoft.com/office/drawing/2014/main" id="{29CB60B3-5955-442A-B92F-56CB03132838}"/>
              </a:ext>
            </a:extLst>
          </p:cNvPr>
          <p:cNvPicPr>
            <a:picLocks noChangeAspect="1"/>
          </p:cNvPicPr>
          <p:nvPr/>
        </p:nvPicPr>
        <p:blipFill>
          <a:blip r:embed="rId2"/>
          <a:stretch>
            <a:fillRect/>
          </a:stretch>
        </p:blipFill>
        <p:spPr>
          <a:xfrm>
            <a:off x="88777" y="1065320"/>
            <a:ext cx="3693110" cy="2289237"/>
          </a:xfrm>
          <a:prstGeom prst="rect">
            <a:avLst/>
          </a:prstGeom>
        </p:spPr>
      </p:pic>
      <p:pic>
        <p:nvPicPr>
          <p:cNvPr id="7" name="Picture 6">
            <a:extLst>
              <a:ext uri="{FF2B5EF4-FFF2-40B4-BE49-F238E27FC236}">
                <a16:creationId xmlns:a16="http://schemas.microsoft.com/office/drawing/2014/main" id="{7F3FA610-2279-4E1C-A746-482C597DF288}"/>
              </a:ext>
            </a:extLst>
          </p:cNvPr>
          <p:cNvPicPr>
            <a:picLocks noChangeAspect="1"/>
          </p:cNvPicPr>
          <p:nvPr/>
        </p:nvPicPr>
        <p:blipFill>
          <a:blip r:embed="rId3"/>
          <a:stretch>
            <a:fillRect/>
          </a:stretch>
        </p:blipFill>
        <p:spPr>
          <a:xfrm>
            <a:off x="0" y="3429000"/>
            <a:ext cx="3906175" cy="2456895"/>
          </a:xfrm>
          <a:prstGeom prst="rect">
            <a:avLst/>
          </a:prstGeom>
        </p:spPr>
      </p:pic>
    </p:spTree>
    <p:extLst>
      <p:ext uri="{BB962C8B-B14F-4D97-AF65-F5344CB8AC3E}">
        <p14:creationId xmlns:p14="http://schemas.microsoft.com/office/powerpoint/2010/main" val="528604234"/>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81AB296-AC44-4D1B-9E3A-9E131F8599F3}"/>
              </a:ext>
            </a:extLst>
          </p:cNvPr>
          <p:cNvPicPr>
            <a:picLocks noChangeAspect="1"/>
          </p:cNvPicPr>
          <p:nvPr/>
        </p:nvPicPr>
        <p:blipFill>
          <a:blip r:embed="rId2"/>
          <a:stretch>
            <a:fillRect/>
          </a:stretch>
        </p:blipFill>
        <p:spPr>
          <a:xfrm>
            <a:off x="745724" y="97654"/>
            <a:ext cx="5584056" cy="6298707"/>
          </a:xfrm>
          <a:prstGeom prst="rect">
            <a:avLst/>
          </a:prstGeom>
        </p:spPr>
      </p:pic>
      <p:sp>
        <p:nvSpPr>
          <p:cNvPr id="2" name="TextBox 1">
            <a:extLst>
              <a:ext uri="{FF2B5EF4-FFF2-40B4-BE49-F238E27FC236}">
                <a16:creationId xmlns:a16="http://schemas.microsoft.com/office/drawing/2014/main" id="{25B5BDC0-B0EA-43E5-898C-FF8862D59ABD}"/>
              </a:ext>
            </a:extLst>
          </p:cNvPr>
          <p:cNvSpPr txBox="1"/>
          <p:nvPr/>
        </p:nvSpPr>
        <p:spPr>
          <a:xfrm>
            <a:off x="2343705" y="2006353"/>
            <a:ext cx="3435657" cy="461665"/>
          </a:xfrm>
          <a:prstGeom prst="rect">
            <a:avLst/>
          </a:prstGeom>
          <a:noFill/>
        </p:spPr>
        <p:txBody>
          <a:bodyPr wrap="square" rtlCol="0">
            <a:spAutoFit/>
          </a:bodyPr>
          <a:lstStyle/>
          <a:p>
            <a:r>
              <a:rPr lang="en-US" sz="2400" b="1" dirty="0">
                <a:latin typeface="Comic Sans MS" panose="030F0702030302020204" pitchFamily="66" charset="0"/>
              </a:rPr>
              <a:t>Updates &amp; Reminders </a:t>
            </a:r>
          </a:p>
        </p:txBody>
      </p:sp>
      <p:sp>
        <p:nvSpPr>
          <p:cNvPr id="3" name="TextBox 2">
            <a:extLst>
              <a:ext uri="{FF2B5EF4-FFF2-40B4-BE49-F238E27FC236}">
                <a16:creationId xmlns:a16="http://schemas.microsoft.com/office/drawing/2014/main" id="{18A099F2-57B3-488C-911B-DAB3EC82232E}"/>
              </a:ext>
            </a:extLst>
          </p:cNvPr>
          <p:cNvSpPr txBox="1"/>
          <p:nvPr/>
        </p:nvSpPr>
        <p:spPr>
          <a:xfrm>
            <a:off x="2432482" y="2627790"/>
            <a:ext cx="3346880" cy="461665"/>
          </a:xfrm>
          <a:prstGeom prst="rect">
            <a:avLst/>
          </a:prstGeom>
          <a:noFill/>
        </p:spPr>
        <p:txBody>
          <a:bodyPr wrap="square" rtlCol="0">
            <a:spAutoFit/>
          </a:bodyPr>
          <a:lstStyle/>
          <a:p>
            <a:r>
              <a:rPr lang="en-US" sz="2400" b="1" dirty="0">
                <a:latin typeface="Comic Sans MS" panose="030F0702030302020204" pitchFamily="66" charset="0"/>
              </a:rPr>
              <a:t>Income Averaging </a:t>
            </a:r>
          </a:p>
        </p:txBody>
      </p:sp>
      <p:sp>
        <p:nvSpPr>
          <p:cNvPr id="4" name="TextBox 3">
            <a:extLst>
              <a:ext uri="{FF2B5EF4-FFF2-40B4-BE49-F238E27FC236}">
                <a16:creationId xmlns:a16="http://schemas.microsoft.com/office/drawing/2014/main" id="{93650081-1864-4F85-A1F4-7457515D988F}"/>
              </a:ext>
            </a:extLst>
          </p:cNvPr>
          <p:cNvSpPr txBox="1"/>
          <p:nvPr/>
        </p:nvSpPr>
        <p:spPr>
          <a:xfrm>
            <a:off x="2432482" y="3429000"/>
            <a:ext cx="2823099" cy="461665"/>
          </a:xfrm>
          <a:prstGeom prst="rect">
            <a:avLst/>
          </a:prstGeom>
          <a:noFill/>
        </p:spPr>
        <p:txBody>
          <a:bodyPr wrap="square" rtlCol="0">
            <a:spAutoFit/>
          </a:bodyPr>
          <a:lstStyle/>
          <a:p>
            <a:r>
              <a:rPr lang="en-US" sz="2400" b="1" dirty="0">
                <a:latin typeface="Comic Sans MS" panose="030F0702030302020204" pitchFamily="66" charset="0"/>
              </a:rPr>
              <a:t>NSPIRE </a:t>
            </a:r>
          </a:p>
        </p:txBody>
      </p:sp>
      <p:sp>
        <p:nvSpPr>
          <p:cNvPr id="6" name="TextBox 5">
            <a:extLst>
              <a:ext uri="{FF2B5EF4-FFF2-40B4-BE49-F238E27FC236}">
                <a16:creationId xmlns:a16="http://schemas.microsoft.com/office/drawing/2014/main" id="{1A3035D3-D72A-4B58-A4D8-F1A47F5EDD6E}"/>
              </a:ext>
            </a:extLst>
          </p:cNvPr>
          <p:cNvSpPr txBox="1"/>
          <p:nvPr/>
        </p:nvSpPr>
        <p:spPr>
          <a:xfrm>
            <a:off x="2432483" y="4154750"/>
            <a:ext cx="2947386" cy="461665"/>
          </a:xfrm>
          <a:prstGeom prst="rect">
            <a:avLst/>
          </a:prstGeom>
          <a:noFill/>
        </p:spPr>
        <p:txBody>
          <a:bodyPr wrap="square" rtlCol="0">
            <a:spAutoFit/>
          </a:bodyPr>
          <a:lstStyle/>
          <a:p>
            <a:r>
              <a:rPr lang="en-US" sz="2400" b="1" dirty="0">
                <a:latin typeface="Comic Sans MS" panose="030F0702030302020204" pitchFamily="66" charset="0"/>
              </a:rPr>
              <a:t>HOTMA</a:t>
            </a:r>
          </a:p>
        </p:txBody>
      </p:sp>
      <p:sp>
        <p:nvSpPr>
          <p:cNvPr id="8" name="Rectangle 7">
            <a:extLst>
              <a:ext uri="{FF2B5EF4-FFF2-40B4-BE49-F238E27FC236}">
                <a16:creationId xmlns:a16="http://schemas.microsoft.com/office/drawing/2014/main" id="{A763DF3F-E67F-4C66-B0A8-6D86844B1C10}"/>
              </a:ext>
            </a:extLst>
          </p:cNvPr>
          <p:cNvSpPr/>
          <p:nvPr/>
        </p:nvSpPr>
        <p:spPr>
          <a:xfrm>
            <a:off x="1118586" y="461638"/>
            <a:ext cx="4909352" cy="555742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C25657E6-FB56-493F-B530-494755FEAAE6}"/>
              </a:ext>
            </a:extLst>
          </p:cNvPr>
          <p:cNvSpPr txBox="1"/>
          <p:nvPr/>
        </p:nvSpPr>
        <p:spPr>
          <a:xfrm>
            <a:off x="1198485" y="594804"/>
            <a:ext cx="4580877" cy="5478423"/>
          </a:xfrm>
          <a:prstGeom prst="rect">
            <a:avLst/>
          </a:prstGeom>
          <a:noFill/>
        </p:spPr>
        <p:txBody>
          <a:bodyPr wrap="square" rtlCol="0">
            <a:spAutoFit/>
          </a:bodyPr>
          <a:lstStyle/>
          <a:p>
            <a:pPr algn="ctr"/>
            <a:r>
              <a:rPr lang="en-US" sz="5400" b="1" u="sng" dirty="0">
                <a:latin typeface="Forte" panose="03060902040502070203" pitchFamily="66" charset="0"/>
              </a:rPr>
              <a:t>Agenda</a:t>
            </a:r>
          </a:p>
          <a:p>
            <a:pPr algn="ctr"/>
            <a:endParaRPr lang="en-US" b="1" dirty="0">
              <a:latin typeface="Comic Sans MS" panose="030F0702030302020204" pitchFamily="66" charset="0"/>
            </a:endParaRPr>
          </a:p>
          <a:p>
            <a:pPr algn="ctr"/>
            <a:endParaRPr lang="en-US" sz="800" b="1" dirty="0">
              <a:latin typeface="Comic Sans MS" panose="030F0702030302020204" pitchFamily="66" charset="0"/>
            </a:endParaRPr>
          </a:p>
          <a:p>
            <a:pPr marL="285750" indent="-285750">
              <a:buFont typeface="Wingdings" panose="05000000000000000000" pitchFamily="2" charset="2"/>
              <a:buChar char="ü"/>
            </a:pPr>
            <a:r>
              <a:rPr lang="en-US" sz="2800" b="1" dirty="0">
                <a:latin typeface="Comic Sans MS" panose="030F0702030302020204" pitchFamily="66" charset="0"/>
              </a:rPr>
              <a:t>Updates and Reminders</a:t>
            </a:r>
          </a:p>
          <a:p>
            <a:pPr marL="285750" indent="-285750">
              <a:buFont typeface="Wingdings" panose="05000000000000000000" pitchFamily="2" charset="2"/>
              <a:buChar char="ü"/>
            </a:pPr>
            <a:r>
              <a:rPr lang="en-US" sz="2800" b="1" dirty="0">
                <a:latin typeface="Comic Sans MS" panose="030F0702030302020204" pitchFamily="66" charset="0"/>
              </a:rPr>
              <a:t>Management Company Report Cards</a:t>
            </a:r>
          </a:p>
          <a:p>
            <a:pPr marL="285750" indent="-285750">
              <a:buFont typeface="Wingdings" panose="05000000000000000000" pitchFamily="2" charset="2"/>
              <a:buChar char="ü"/>
            </a:pPr>
            <a:r>
              <a:rPr lang="en-US" sz="2800" b="1" dirty="0">
                <a:latin typeface="Comic Sans MS" panose="030F0702030302020204" pitchFamily="66" charset="0"/>
              </a:rPr>
              <a:t>Income Averaging </a:t>
            </a:r>
          </a:p>
          <a:p>
            <a:pPr marL="285750" indent="-285750">
              <a:buFont typeface="Wingdings" panose="05000000000000000000" pitchFamily="2" charset="2"/>
              <a:buChar char="ü"/>
            </a:pPr>
            <a:r>
              <a:rPr lang="en-US" sz="2800" b="1" dirty="0">
                <a:latin typeface="Comic Sans MS" panose="030F0702030302020204" pitchFamily="66" charset="0"/>
              </a:rPr>
              <a:t>NSPIRE</a:t>
            </a:r>
          </a:p>
          <a:p>
            <a:pPr marL="285750" indent="-285750">
              <a:buFont typeface="Wingdings" panose="05000000000000000000" pitchFamily="2" charset="2"/>
              <a:buChar char="ü"/>
            </a:pPr>
            <a:r>
              <a:rPr lang="en-US" sz="2800" b="1" dirty="0">
                <a:latin typeface="Comic Sans MS" panose="030F0702030302020204" pitchFamily="66" charset="0"/>
              </a:rPr>
              <a:t>HOTMA</a:t>
            </a:r>
          </a:p>
          <a:p>
            <a:pPr marL="285750" indent="-285750">
              <a:buFont typeface="Wingdings" panose="05000000000000000000" pitchFamily="2" charset="2"/>
              <a:buChar char="ü"/>
            </a:pPr>
            <a:r>
              <a:rPr lang="en-US" sz="2800" b="1" dirty="0">
                <a:latin typeface="Comic Sans MS" panose="030F0702030302020204" pitchFamily="66" charset="0"/>
              </a:rPr>
              <a:t>NCHFA Public Training </a:t>
            </a:r>
          </a:p>
          <a:p>
            <a:pPr marL="285750" indent="-285750">
              <a:buFont typeface="Wingdings" panose="05000000000000000000" pitchFamily="2" charset="2"/>
              <a:buChar char="ü"/>
            </a:pPr>
            <a:r>
              <a:rPr lang="en-US" sz="2800" b="1" dirty="0">
                <a:latin typeface="Comic Sans MS" panose="030F0702030302020204" pitchFamily="66" charset="0"/>
              </a:rPr>
              <a:t>Questions  </a:t>
            </a:r>
          </a:p>
          <a:p>
            <a:pPr algn="ctr"/>
            <a:endParaRPr lang="en-US" dirty="0"/>
          </a:p>
          <a:p>
            <a:pPr algn="ctr"/>
            <a:endParaRPr lang="en-US" dirty="0"/>
          </a:p>
        </p:txBody>
      </p:sp>
      <p:sp>
        <p:nvSpPr>
          <p:cNvPr id="13" name="Rectangle 12">
            <a:extLst>
              <a:ext uri="{FF2B5EF4-FFF2-40B4-BE49-F238E27FC236}">
                <a16:creationId xmlns:a16="http://schemas.microsoft.com/office/drawing/2014/main" id="{3AF4160E-3121-4180-8828-0110C60F3770}"/>
              </a:ext>
            </a:extLst>
          </p:cNvPr>
          <p:cNvSpPr/>
          <p:nvPr/>
        </p:nvSpPr>
        <p:spPr>
          <a:xfrm>
            <a:off x="6189217" y="75683"/>
            <a:ext cx="6096000" cy="2831544"/>
          </a:xfrm>
          <a:prstGeom prst="rect">
            <a:avLst/>
          </a:prstGeom>
        </p:spPr>
        <p:txBody>
          <a:bodyPr>
            <a:spAutoFit/>
          </a:bodyPr>
          <a:lstStyle/>
          <a:p>
            <a:pPr lvl="0" algn="ctr"/>
            <a:r>
              <a:rPr lang="en-US" sz="5800" b="1" dirty="0">
                <a:solidFill>
                  <a:srgbClr val="FFC000"/>
                </a:solidFill>
                <a:latin typeface="Forte" panose="03060902040502070203" pitchFamily="66" charset="0"/>
              </a:rPr>
              <a:t>Hot Topics in  </a:t>
            </a:r>
          </a:p>
          <a:p>
            <a:pPr lvl="0" algn="ctr"/>
            <a:r>
              <a:rPr lang="en-US" sz="6000" b="1" dirty="0">
                <a:solidFill>
                  <a:srgbClr val="FFC000"/>
                </a:solidFill>
                <a:latin typeface="Forte" panose="03060902040502070203" pitchFamily="66" charset="0"/>
              </a:rPr>
              <a:t>Housing Compliance</a:t>
            </a:r>
            <a:r>
              <a:rPr lang="en-US" sz="6000" dirty="0">
                <a:solidFill>
                  <a:srgbClr val="FFC000"/>
                </a:solidFill>
              </a:rPr>
              <a:t> </a:t>
            </a:r>
          </a:p>
        </p:txBody>
      </p:sp>
      <p:pic>
        <p:nvPicPr>
          <p:cNvPr id="15" name="Picture 14">
            <a:extLst>
              <a:ext uri="{FF2B5EF4-FFF2-40B4-BE49-F238E27FC236}">
                <a16:creationId xmlns:a16="http://schemas.microsoft.com/office/drawing/2014/main" id="{F9543E6F-72FA-41A8-8CAC-8344F511E26B}"/>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613867" y="3089455"/>
            <a:ext cx="4780626" cy="3189574"/>
          </a:xfrm>
          <a:prstGeom prst="rect">
            <a:avLst/>
          </a:prstGeom>
        </p:spPr>
      </p:pic>
      <p:pic>
        <p:nvPicPr>
          <p:cNvPr id="16" name="Picture 15">
            <a:extLst>
              <a:ext uri="{FF2B5EF4-FFF2-40B4-BE49-F238E27FC236}">
                <a16:creationId xmlns:a16="http://schemas.microsoft.com/office/drawing/2014/main" id="{F289DDF3-365E-4ED9-9910-E3B23D42EE83}"/>
              </a:ext>
            </a:extLst>
          </p:cNvPr>
          <p:cNvPicPr>
            <a:picLocks noChangeAspect="1"/>
          </p:cNvPicPr>
          <p:nvPr/>
        </p:nvPicPr>
        <p:blipFill>
          <a:blip r:embed="rId5"/>
          <a:stretch>
            <a:fillRect/>
          </a:stretch>
        </p:blipFill>
        <p:spPr>
          <a:xfrm>
            <a:off x="8407154" y="3515780"/>
            <a:ext cx="1352364" cy="816524"/>
          </a:xfrm>
          <a:prstGeom prst="rect">
            <a:avLst/>
          </a:prstGeom>
        </p:spPr>
      </p:pic>
    </p:spTree>
    <p:extLst>
      <p:ext uri="{BB962C8B-B14F-4D97-AF65-F5344CB8AC3E}">
        <p14:creationId xmlns:p14="http://schemas.microsoft.com/office/powerpoint/2010/main" val="877439955"/>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xEl>
                                              <p:pRg st="3" end="3"/>
                                            </p:txEl>
                                          </p:spTgt>
                                        </p:tgtEl>
                                        <p:attrNameLst>
                                          <p:attrName>style.visibility</p:attrName>
                                        </p:attrNameLst>
                                      </p:cBhvr>
                                      <p:to>
                                        <p:strVal val="visible"/>
                                      </p:to>
                                    </p:set>
                                    <p:anim calcmode="lin" valueType="num">
                                      <p:cBhvr additive="base">
                                        <p:cTn id="7" dur="500" fill="hold"/>
                                        <p:tgtEl>
                                          <p:spTgt spid="12">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
                                            <p:txEl>
                                              <p:pRg st="4" end="4"/>
                                            </p:txEl>
                                          </p:spTgt>
                                        </p:tgtEl>
                                        <p:attrNameLst>
                                          <p:attrName>style.visibility</p:attrName>
                                        </p:attrNameLst>
                                      </p:cBhvr>
                                      <p:to>
                                        <p:strVal val="visible"/>
                                      </p:to>
                                    </p:set>
                                    <p:anim calcmode="lin" valueType="num">
                                      <p:cBhvr additive="base">
                                        <p:cTn id="13" dur="500" fill="hold"/>
                                        <p:tgtEl>
                                          <p:spTgt spid="12">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2">
                                            <p:txEl>
                                              <p:pRg st="5" end="5"/>
                                            </p:txEl>
                                          </p:spTgt>
                                        </p:tgtEl>
                                        <p:attrNameLst>
                                          <p:attrName>style.visibility</p:attrName>
                                        </p:attrNameLst>
                                      </p:cBhvr>
                                      <p:to>
                                        <p:strVal val="visible"/>
                                      </p:to>
                                    </p:set>
                                    <p:anim calcmode="lin" valueType="num">
                                      <p:cBhvr additive="base">
                                        <p:cTn id="19" dur="500" fill="hold"/>
                                        <p:tgtEl>
                                          <p:spTgt spid="12">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2">
                                            <p:txEl>
                                              <p:pRg st="6" end="6"/>
                                            </p:txEl>
                                          </p:spTgt>
                                        </p:tgtEl>
                                        <p:attrNameLst>
                                          <p:attrName>style.visibility</p:attrName>
                                        </p:attrNameLst>
                                      </p:cBhvr>
                                      <p:to>
                                        <p:strVal val="visible"/>
                                      </p:to>
                                    </p:set>
                                    <p:anim calcmode="lin" valueType="num">
                                      <p:cBhvr additive="base">
                                        <p:cTn id="25" dur="500" fill="hold"/>
                                        <p:tgtEl>
                                          <p:spTgt spid="12">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2">
                                            <p:txEl>
                                              <p:pRg st="7" end="7"/>
                                            </p:txEl>
                                          </p:spTgt>
                                        </p:tgtEl>
                                        <p:attrNameLst>
                                          <p:attrName>style.visibility</p:attrName>
                                        </p:attrNameLst>
                                      </p:cBhvr>
                                      <p:to>
                                        <p:strVal val="visible"/>
                                      </p:to>
                                    </p:set>
                                    <p:anim calcmode="lin" valueType="num">
                                      <p:cBhvr additive="base">
                                        <p:cTn id="31" dur="500" fill="hold"/>
                                        <p:tgtEl>
                                          <p:spTgt spid="12">
                                            <p:txEl>
                                              <p:pRg st="7" end="7"/>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2">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2">
                                            <p:txEl>
                                              <p:pRg st="8" end="8"/>
                                            </p:txEl>
                                          </p:spTgt>
                                        </p:tgtEl>
                                        <p:attrNameLst>
                                          <p:attrName>style.visibility</p:attrName>
                                        </p:attrNameLst>
                                      </p:cBhvr>
                                      <p:to>
                                        <p:strVal val="visible"/>
                                      </p:to>
                                    </p:set>
                                    <p:anim calcmode="lin" valueType="num">
                                      <p:cBhvr additive="base">
                                        <p:cTn id="37" dur="500" fill="hold"/>
                                        <p:tgtEl>
                                          <p:spTgt spid="12">
                                            <p:txEl>
                                              <p:pRg st="8" end="8"/>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2">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2">
                                            <p:txEl>
                                              <p:pRg st="9" end="9"/>
                                            </p:txEl>
                                          </p:spTgt>
                                        </p:tgtEl>
                                        <p:attrNameLst>
                                          <p:attrName>style.visibility</p:attrName>
                                        </p:attrNameLst>
                                      </p:cBhvr>
                                      <p:to>
                                        <p:strVal val="visible"/>
                                      </p:to>
                                    </p:set>
                                    <p:anim calcmode="lin" valueType="num">
                                      <p:cBhvr additive="base">
                                        <p:cTn id="43" dur="500" fill="hold"/>
                                        <p:tgtEl>
                                          <p:spTgt spid="12">
                                            <p:txEl>
                                              <p:pRg st="9" end="9"/>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2">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B7D8C-63C3-45BE-8FE3-6CB31EB473B0}"/>
              </a:ext>
            </a:extLst>
          </p:cNvPr>
          <p:cNvSpPr>
            <a:spLocks noGrp="1"/>
          </p:cNvSpPr>
          <p:nvPr>
            <p:ph type="title"/>
          </p:nvPr>
        </p:nvSpPr>
        <p:spPr>
          <a:xfrm>
            <a:off x="0" y="1"/>
            <a:ext cx="11878322" cy="1216240"/>
          </a:xfrm>
        </p:spPr>
        <p:txBody>
          <a:bodyPr>
            <a:normAutofit fontScale="90000"/>
          </a:bodyPr>
          <a:lstStyle/>
          <a:p>
            <a:pPr algn="ctr"/>
            <a:r>
              <a:rPr lang="en-US" b="1" dirty="0">
                <a:latin typeface="+mn-lt"/>
              </a:rPr>
              <a:t>Approved Management Company List </a:t>
            </a:r>
            <a:br>
              <a:rPr lang="en-US" b="1" dirty="0">
                <a:latin typeface="+mn-lt"/>
              </a:rPr>
            </a:br>
            <a:r>
              <a:rPr lang="en-US" b="1" dirty="0">
                <a:latin typeface="+mn-lt"/>
              </a:rPr>
              <a:t>Criteria Revision - RCRS</a:t>
            </a:r>
          </a:p>
        </p:txBody>
      </p:sp>
      <p:sp>
        <p:nvSpPr>
          <p:cNvPr id="3" name="Content Placeholder 2">
            <a:extLst>
              <a:ext uri="{FF2B5EF4-FFF2-40B4-BE49-F238E27FC236}">
                <a16:creationId xmlns:a16="http://schemas.microsoft.com/office/drawing/2014/main" id="{156E5C48-6EA9-4F5A-BD26-177A59F1D9B9}"/>
              </a:ext>
            </a:extLst>
          </p:cNvPr>
          <p:cNvSpPr>
            <a:spLocks noGrp="1"/>
          </p:cNvSpPr>
          <p:nvPr>
            <p:ph idx="1"/>
          </p:nvPr>
        </p:nvSpPr>
        <p:spPr>
          <a:xfrm>
            <a:off x="3710867" y="1216241"/>
            <a:ext cx="8167456" cy="5477522"/>
          </a:xfrm>
        </p:spPr>
        <p:txBody>
          <a:bodyPr>
            <a:normAutofit/>
          </a:bodyPr>
          <a:lstStyle/>
          <a:p>
            <a:r>
              <a:rPr lang="en-US" dirty="0">
                <a:solidFill>
                  <a:schemeClr val="bg1">
                    <a:lumMod val="75000"/>
                  </a:schemeClr>
                </a:solidFill>
              </a:rPr>
              <a:t>All unit events updated in RCRS within 30-days of unit event:  Move-in/out, Annual Updates (recerts), etc.</a:t>
            </a:r>
          </a:p>
          <a:p>
            <a:r>
              <a:rPr lang="en-US" b="1" dirty="0">
                <a:solidFill>
                  <a:srgbClr val="0070C0"/>
                </a:solidFill>
              </a:rPr>
              <a:t>All unit types:  LIHTC, HOME, Market, Employee, etc.</a:t>
            </a:r>
          </a:p>
          <a:p>
            <a:r>
              <a:rPr lang="en-US" dirty="0">
                <a:solidFill>
                  <a:schemeClr val="bg1">
                    <a:lumMod val="75000"/>
                  </a:schemeClr>
                </a:solidFill>
              </a:rPr>
              <a:t>Move-in documents  </a:t>
            </a:r>
          </a:p>
          <a:p>
            <a:pPr marL="0" indent="0">
              <a:buNone/>
            </a:pPr>
            <a:r>
              <a:rPr lang="en-US" b="1" u="sng" dirty="0">
                <a:solidFill>
                  <a:schemeClr val="bg1">
                    <a:lumMod val="75000"/>
                  </a:schemeClr>
                </a:solidFill>
              </a:rPr>
              <a:t>Revision Include:</a:t>
            </a:r>
          </a:p>
          <a:p>
            <a:r>
              <a:rPr lang="en-US" dirty="0">
                <a:solidFill>
                  <a:schemeClr val="bg1">
                    <a:lumMod val="75000"/>
                  </a:schemeClr>
                </a:solidFill>
              </a:rPr>
              <a:t>2022 allowance of 50% as transitioned to 15%</a:t>
            </a:r>
          </a:p>
          <a:p>
            <a:pPr marL="0" indent="0">
              <a:buNone/>
            </a:pPr>
            <a:r>
              <a:rPr lang="en-US" b="1" dirty="0">
                <a:solidFill>
                  <a:schemeClr val="bg1">
                    <a:lumMod val="75000"/>
                  </a:schemeClr>
                </a:solidFill>
              </a:rPr>
              <a:t>Effective January 1, 2023</a:t>
            </a:r>
          </a:p>
          <a:p>
            <a:r>
              <a:rPr lang="en-US" dirty="0">
                <a:solidFill>
                  <a:schemeClr val="bg1">
                    <a:lumMod val="75000"/>
                  </a:schemeClr>
                </a:solidFill>
              </a:rPr>
              <a:t>New threshold:   15% Discrepancies </a:t>
            </a:r>
          </a:p>
          <a:p>
            <a:r>
              <a:rPr lang="en-US" dirty="0">
                <a:solidFill>
                  <a:schemeClr val="bg1">
                    <a:lumMod val="75000"/>
                  </a:schemeClr>
                </a:solidFill>
              </a:rPr>
              <a:t>Below 15% discrepancies will result in the management company being removed from the approved list for a minimum of one year </a:t>
            </a:r>
          </a:p>
          <a:p>
            <a:pPr marL="0" indent="0">
              <a:buNone/>
            </a:pPr>
            <a:endParaRPr lang="en-US" dirty="0"/>
          </a:p>
          <a:p>
            <a:endParaRPr lang="en-US" dirty="0"/>
          </a:p>
        </p:txBody>
      </p:sp>
      <p:pic>
        <p:nvPicPr>
          <p:cNvPr id="6" name="Picture 5">
            <a:extLst>
              <a:ext uri="{FF2B5EF4-FFF2-40B4-BE49-F238E27FC236}">
                <a16:creationId xmlns:a16="http://schemas.microsoft.com/office/drawing/2014/main" id="{29CB60B3-5955-442A-B92F-56CB03132838}"/>
              </a:ext>
            </a:extLst>
          </p:cNvPr>
          <p:cNvPicPr>
            <a:picLocks noChangeAspect="1"/>
          </p:cNvPicPr>
          <p:nvPr/>
        </p:nvPicPr>
        <p:blipFill>
          <a:blip r:embed="rId2"/>
          <a:stretch>
            <a:fillRect/>
          </a:stretch>
        </p:blipFill>
        <p:spPr>
          <a:xfrm>
            <a:off x="88777" y="1065320"/>
            <a:ext cx="3693110" cy="2289237"/>
          </a:xfrm>
          <a:prstGeom prst="rect">
            <a:avLst/>
          </a:prstGeom>
        </p:spPr>
      </p:pic>
      <p:pic>
        <p:nvPicPr>
          <p:cNvPr id="7" name="Picture 6">
            <a:extLst>
              <a:ext uri="{FF2B5EF4-FFF2-40B4-BE49-F238E27FC236}">
                <a16:creationId xmlns:a16="http://schemas.microsoft.com/office/drawing/2014/main" id="{7F3FA610-2279-4E1C-A746-482C597DF288}"/>
              </a:ext>
            </a:extLst>
          </p:cNvPr>
          <p:cNvPicPr>
            <a:picLocks noChangeAspect="1"/>
          </p:cNvPicPr>
          <p:nvPr/>
        </p:nvPicPr>
        <p:blipFill>
          <a:blip r:embed="rId3"/>
          <a:stretch>
            <a:fillRect/>
          </a:stretch>
        </p:blipFill>
        <p:spPr>
          <a:xfrm>
            <a:off x="0" y="3429000"/>
            <a:ext cx="3906175" cy="2456895"/>
          </a:xfrm>
          <a:prstGeom prst="rect">
            <a:avLst/>
          </a:prstGeom>
        </p:spPr>
      </p:pic>
    </p:spTree>
    <p:extLst>
      <p:ext uri="{BB962C8B-B14F-4D97-AF65-F5344CB8AC3E}">
        <p14:creationId xmlns:p14="http://schemas.microsoft.com/office/powerpoint/2010/main" val="3830231521"/>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B7D8C-63C3-45BE-8FE3-6CB31EB473B0}"/>
              </a:ext>
            </a:extLst>
          </p:cNvPr>
          <p:cNvSpPr>
            <a:spLocks noGrp="1"/>
          </p:cNvSpPr>
          <p:nvPr>
            <p:ph type="title"/>
          </p:nvPr>
        </p:nvSpPr>
        <p:spPr>
          <a:xfrm>
            <a:off x="0" y="1"/>
            <a:ext cx="11878322" cy="1216240"/>
          </a:xfrm>
        </p:spPr>
        <p:txBody>
          <a:bodyPr>
            <a:normAutofit fontScale="90000"/>
          </a:bodyPr>
          <a:lstStyle/>
          <a:p>
            <a:pPr algn="ctr"/>
            <a:r>
              <a:rPr lang="en-US" b="1" dirty="0">
                <a:latin typeface="+mn-lt"/>
              </a:rPr>
              <a:t>Approved Management Company List </a:t>
            </a:r>
            <a:br>
              <a:rPr lang="en-US" b="1" dirty="0">
                <a:latin typeface="+mn-lt"/>
              </a:rPr>
            </a:br>
            <a:r>
              <a:rPr lang="en-US" b="1" dirty="0">
                <a:latin typeface="+mn-lt"/>
              </a:rPr>
              <a:t>Criteria Revision - RCRS</a:t>
            </a:r>
          </a:p>
        </p:txBody>
      </p:sp>
      <p:sp>
        <p:nvSpPr>
          <p:cNvPr id="3" name="Content Placeholder 2">
            <a:extLst>
              <a:ext uri="{FF2B5EF4-FFF2-40B4-BE49-F238E27FC236}">
                <a16:creationId xmlns:a16="http://schemas.microsoft.com/office/drawing/2014/main" id="{156E5C48-6EA9-4F5A-BD26-177A59F1D9B9}"/>
              </a:ext>
            </a:extLst>
          </p:cNvPr>
          <p:cNvSpPr>
            <a:spLocks noGrp="1"/>
          </p:cNvSpPr>
          <p:nvPr>
            <p:ph idx="1"/>
          </p:nvPr>
        </p:nvSpPr>
        <p:spPr>
          <a:xfrm>
            <a:off x="3781887" y="1216241"/>
            <a:ext cx="8096435" cy="5477522"/>
          </a:xfrm>
        </p:spPr>
        <p:txBody>
          <a:bodyPr>
            <a:normAutofit lnSpcReduction="10000"/>
          </a:bodyPr>
          <a:lstStyle/>
          <a:p>
            <a:r>
              <a:rPr lang="en-US" dirty="0">
                <a:solidFill>
                  <a:schemeClr val="bg1">
                    <a:lumMod val="75000"/>
                  </a:schemeClr>
                </a:solidFill>
              </a:rPr>
              <a:t>All unit events updated in RCRS within 30-days of unit event:  Move-in/out, Annual Updates (recerts), etc.</a:t>
            </a:r>
          </a:p>
          <a:p>
            <a:r>
              <a:rPr lang="en-US" dirty="0">
                <a:solidFill>
                  <a:schemeClr val="bg1">
                    <a:lumMod val="75000"/>
                  </a:schemeClr>
                </a:solidFill>
              </a:rPr>
              <a:t>All unit types:  LIHTC, HOME, Market, Employee, etc.</a:t>
            </a:r>
          </a:p>
          <a:p>
            <a:r>
              <a:rPr lang="en-US" b="1" dirty="0">
                <a:solidFill>
                  <a:srgbClr val="0070C0"/>
                </a:solidFill>
              </a:rPr>
              <a:t>Move-in documents  </a:t>
            </a:r>
          </a:p>
          <a:p>
            <a:pPr marL="0" indent="0">
              <a:buNone/>
            </a:pPr>
            <a:r>
              <a:rPr lang="en-US" b="1" u="sng" dirty="0">
                <a:solidFill>
                  <a:schemeClr val="bg1">
                    <a:lumMod val="75000"/>
                  </a:schemeClr>
                </a:solidFill>
              </a:rPr>
              <a:t>Revision Include:</a:t>
            </a:r>
          </a:p>
          <a:p>
            <a:r>
              <a:rPr lang="en-US" dirty="0">
                <a:solidFill>
                  <a:schemeClr val="bg1">
                    <a:lumMod val="75000"/>
                  </a:schemeClr>
                </a:solidFill>
              </a:rPr>
              <a:t>2022 allowance of 50% as transitioned to 15%</a:t>
            </a:r>
          </a:p>
          <a:p>
            <a:pPr marL="0" indent="0">
              <a:buNone/>
            </a:pPr>
            <a:r>
              <a:rPr lang="en-US" b="1" dirty="0">
                <a:solidFill>
                  <a:schemeClr val="bg1">
                    <a:lumMod val="75000"/>
                  </a:schemeClr>
                </a:solidFill>
              </a:rPr>
              <a:t>Effective January 1, 2023</a:t>
            </a:r>
          </a:p>
          <a:p>
            <a:r>
              <a:rPr lang="en-US" dirty="0">
                <a:solidFill>
                  <a:schemeClr val="bg1">
                    <a:lumMod val="75000"/>
                  </a:schemeClr>
                </a:solidFill>
              </a:rPr>
              <a:t>New threshold:   15% Discrepancies </a:t>
            </a:r>
          </a:p>
          <a:p>
            <a:r>
              <a:rPr lang="en-US" dirty="0">
                <a:solidFill>
                  <a:schemeClr val="bg1">
                    <a:lumMod val="75000"/>
                  </a:schemeClr>
                </a:solidFill>
              </a:rPr>
              <a:t>Below 15% discrepancies will result in the management company being removed from the approved list for a minimum of one year </a:t>
            </a:r>
          </a:p>
          <a:p>
            <a:pPr marL="0" indent="0">
              <a:buNone/>
            </a:pPr>
            <a:endParaRPr lang="en-US" dirty="0"/>
          </a:p>
          <a:p>
            <a:endParaRPr lang="en-US" dirty="0"/>
          </a:p>
        </p:txBody>
      </p:sp>
      <p:pic>
        <p:nvPicPr>
          <p:cNvPr id="6" name="Picture 5">
            <a:extLst>
              <a:ext uri="{FF2B5EF4-FFF2-40B4-BE49-F238E27FC236}">
                <a16:creationId xmlns:a16="http://schemas.microsoft.com/office/drawing/2014/main" id="{29CB60B3-5955-442A-B92F-56CB03132838}"/>
              </a:ext>
            </a:extLst>
          </p:cNvPr>
          <p:cNvPicPr>
            <a:picLocks noChangeAspect="1"/>
          </p:cNvPicPr>
          <p:nvPr/>
        </p:nvPicPr>
        <p:blipFill>
          <a:blip r:embed="rId2"/>
          <a:stretch>
            <a:fillRect/>
          </a:stretch>
        </p:blipFill>
        <p:spPr>
          <a:xfrm>
            <a:off x="88777" y="1065320"/>
            <a:ext cx="3693110" cy="2289237"/>
          </a:xfrm>
          <a:prstGeom prst="rect">
            <a:avLst/>
          </a:prstGeom>
        </p:spPr>
      </p:pic>
      <p:pic>
        <p:nvPicPr>
          <p:cNvPr id="7" name="Picture 6">
            <a:extLst>
              <a:ext uri="{FF2B5EF4-FFF2-40B4-BE49-F238E27FC236}">
                <a16:creationId xmlns:a16="http://schemas.microsoft.com/office/drawing/2014/main" id="{7F3FA610-2279-4E1C-A746-482C597DF288}"/>
              </a:ext>
            </a:extLst>
          </p:cNvPr>
          <p:cNvPicPr>
            <a:picLocks noChangeAspect="1"/>
          </p:cNvPicPr>
          <p:nvPr/>
        </p:nvPicPr>
        <p:blipFill>
          <a:blip r:embed="rId3"/>
          <a:stretch>
            <a:fillRect/>
          </a:stretch>
        </p:blipFill>
        <p:spPr>
          <a:xfrm>
            <a:off x="0" y="3429000"/>
            <a:ext cx="3906175" cy="2456895"/>
          </a:xfrm>
          <a:prstGeom prst="rect">
            <a:avLst/>
          </a:prstGeom>
        </p:spPr>
      </p:pic>
    </p:spTree>
    <p:extLst>
      <p:ext uri="{BB962C8B-B14F-4D97-AF65-F5344CB8AC3E}">
        <p14:creationId xmlns:p14="http://schemas.microsoft.com/office/powerpoint/2010/main" val="1476230496"/>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B7D8C-63C3-45BE-8FE3-6CB31EB473B0}"/>
              </a:ext>
            </a:extLst>
          </p:cNvPr>
          <p:cNvSpPr>
            <a:spLocks noGrp="1"/>
          </p:cNvSpPr>
          <p:nvPr>
            <p:ph type="title"/>
          </p:nvPr>
        </p:nvSpPr>
        <p:spPr>
          <a:xfrm>
            <a:off x="0" y="1"/>
            <a:ext cx="11878322" cy="1216240"/>
          </a:xfrm>
        </p:spPr>
        <p:txBody>
          <a:bodyPr>
            <a:normAutofit fontScale="90000"/>
          </a:bodyPr>
          <a:lstStyle/>
          <a:p>
            <a:pPr algn="ctr"/>
            <a:r>
              <a:rPr lang="en-US" b="1" dirty="0">
                <a:latin typeface="+mn-lt"/>
              </a:rPr>
              <a:t>Approved Management Company List </a:t>
            </a:r>
            <a:br>
              <a:rPr lang="en-US" b="1" dirty="0">
                <a:latin typeface="+mn-lt"/>
              </a:rPr>
            </a:br>
            <a:r>
              <a:rPr lang="en-US" b="1" dirty="0">
                <a:latin typeface="+mn-lt"/>
              </a:rPr>
              <a:t>Criteria Revision - RCRS</a:t>
            </a:r>
          </a:p>
        </p:txBody>
      </p:sp>
      <p:sp>
        <p:nvSpPr>
          <p:cNvPr id="3" name="Content Placeholder 2">
            <a:extLst>
              <a:ext uri="{FF2B5EF4-FFF2-40B4-BE49-F238E27FC236}">
                <a16:creationId xmlns:a16="http://schemas.microsoft.com/office/drawing/2014/main" id="{156E5C48-6EA9-4F5A-BD26-177A59F1D9B9}"/>
              </a:ext>
            </a:extLst>
          </p:cNvPr>
          <p:cNvSpPr>
            <a:spLocks noGrp="1"/>
          </p:cNvSpPr>
          <p:nvPr>
            <p:ph idx="1"/>
          </p:nvPr>
        </p:nvSpPr>
        <p:spPr>
          <a:xfrm>
            <a:off x="3781887" y="1216241"/>
            <a:ext cx="8096435" cy="5477522"/>
          </a:xfrm>
        </p:spPr>
        <p:txBody>
          <a:bodyPr>
            <a:normAutofit lnSpcReduction="10000"/>
          </a:bodyPr>
          <a:lstStyle/>
          <a:p>
            <a:r>
              <a:rPr lang="en-US" dirty="0">
                <a:solidFill>
                  <a:schemeClr val="bg1">
                    <a:lumMod val="75000"/>
                  </a:schemeClr>
                </a:solidFill>
              </a:rPr>
              <a:t>All unit events updated in RCRS within 30-days of unit event:  Move-in/out, Annual Updates (recerts), etc.</a:t>
            </a:r>
          </a:p>
          <a:p>
            <a:r>
              <a:rPr lang="en-US" dirty="0">
                <a:solidFill>
                  <a:schemeClr val="bg1">
                    <a:lumMod val="75000"/>
                  </a:schemeClr>
                </a:solidFill>
              </a:rPr>
              <a:t>All unit types:  LIHTC, HOME, Market, Employee, etc.</a:t>
            </a:r>
          </a:p>
          <a:p>
            <a:r>
              <a:rPr lang="en-US" dirty="0">
                <a:solidFill>
                  <a:schemeClr val="bg1">
                    <a:lumMod val="75000"/>
                  </a:schemeClr>
                </a:solidFill>
              </a:rPr>
              <a:t>Move-in documents  </a:t>
            </a:r>
          </a:p>
          <a:p>
            <a:pPr marL="0" indent="0">
              <a:buNone/>
            </a:pPr>
            <a:r>
              <a:rPr lang="en-US" b="1" u="sng" dirty="0">
                <a:solidFill>
                  <a:srgbClr val="FF0000"/>
                </a:solidFill>
              </a:rPr>
              <a:t>Revision Include:</a:t>
            </a:r>
          </a:p>
          <a:p>
            <a:r>
              <a:rPr lang="en-US" b="1" dirty="0">
                <a:solidFill>
                  <a:srgbClr val="FF0000"/>
                </a:solidFill>
              </a:rPr>
              <a:t>2022 allowance of 50% as transitioned to 15%</a:t>
            </a:r>
          </a:p>
          <a:p>
            <a:pPr marL="0" indent="0">
              <a:buNone/>
            </a:pPr>
            <a:r>
              <a:rPr lang="en-US" b="1" dirty="0">
                <a:solidFill>
                  <a:schemeClr val="bg1">
                    <a:lumMod val="75000"/>
                  </a:schemeClr>
                </a:solidFill>
              </a:rPr>
              <a:t>Effective January 1, 2023</a:t>
            </a:r>
          </a:p>
          <a:p>
            <a:r>
              <a:rPr lang="en-US" dirty="0">
                <a:solidFill>
                  <a:schemeClr val="bg1">
                    <a:lumMod val="75000"/>
                  </a:schemeClr>
                </a:solidFill>
              </a:rPr>
              <a:t>New threshold:   15% Discrepancies </a:t>
            </a:r>
          </a:p>
          <a:p>
            <a:r>
              <a:rPr lang="en-US" dirty="0">
                <a:solidFill>
                  <a:schemeClr val="bg1">
                    <a:lumMod val="75000"/>
                  </a:schemeClr>
                </a:solidFill>
              </a:rPr>
              <a:t>Below 15% discrepancies will result in the management company being removed from the approved list for a minimum of one year </a:t>
            </a:r>
          </a:p>
          <a:p>
            <a:pPr marL="0" indent="0">
              <a:buNone/>
            </a:pPr>
            <a:endParaRPr lang="en-US" dirty="0"/>
          </a:p>
          <a:p>
            <a:endParaRPr lang="en-US" dirty="0"/>
          </a:p>
        </p:txBody>
      </p:sp>
      <p:pic>
        <p:nvPicPr>
          <p:cNvPr id="6" name="Picture 5">
            <a:extLst>
              <a:ext uri="{FF2B5EF4-FFF2-40B4-BE49-F238E27FC236}">
                <a16:creationId xmlns:a16="http://schemas.microsoft.com/office/drawing/2014/main" id="{29CB60B3-5955-442A-B92F-56CB03132838}"/>
              </a:ext>
            </a:extLst>
          </p:cNvPr>
          <p:cNvPicPr>
            <a:picLocks noChangeAspect="1"/>
          </p:cNvPicPr>
          <p:nvPr/>
        </p:nvPicPr>
        <p:blipFill>
          <a:blip r:embed="rId2"/>
          <a:stretch>
            <a:fillRect/>
          </a:stretch>
        </p:blipFill>
        <p:spPr>
          <a:xfrm>
            <a:off x="88777" y="1065320"/>
            <a:ext cx="3693110" cy="2289237"/>
          </a:xfrm>
          <a:prstGeom prst="rect">
            <a:avLst/>
          </a:prstGeom>
        </p:spPr>
      </p:pic>
      <p:pic>
        <p:nvPicPr>
          <p:cNvPr id="7" name="Picture 6">
            <a:extLst>
              <a:ext uri="{FF2B5EF4-FFF2-40B4-BE49-F238E27FC236}">
                <a16:creationId xmlns:a16="http://schemas.microsoft.com/office/drawing/2014/main" id="{7F3FA610-2279-4E1C-A746-482C597DF288}"/>
              </a:ext>
            </a:extLst>
          </p:cNvPr>
          <p:cNvPicPr>
            <a:picLocks noChangeAspect="1"/>
          </p:cNvPicPr>
          <p:nvPr/>
        </p:nvPicPr>
        <p:blipFill>
          <a:blip r:embed="rId3"/>
          <a:stretch>
            <a:fillRect/>
          </a:stretch>
        </p:blipFill>
        <p:spPr>
          <a:xfrm>
            <a:off x="0" y="3429000"/>
            <a:ext cx="3906175" cy="2456895"/>
          </a:xfrm>
          <a:prstGeom prst="rect">
            <a:avLst/>
          </a:prstGeom>
        </p:spPr>
      </p:pic>
    </p:spTree>
    <p:extLst>
      <p:ext uri="{BB962C8B-B14F-4D97-AF65-F5344CB8AC3E}">
        <p14:creationId xmlns:p14="http://schemas.microsoft.com/office/powerpoint/2010/main" val="3689740916"/>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B7D8C-63C3-45BE-8FE3-6CB31EB473B0}"/>
              </a:ext>
            </a:extLst>
          </p:cNvPr>
          <p:cNvSpPr>
            <a:spLocks noGrp="1"/>
          </p:cNvSpPr>
          <p:nvPr>
            <p:ph type="title"/>
          </p:nvPr>
        </p:nvSpPr>
        <p:spPr>
          <a:xfrm>
            <a:off x="0" y="1"/>
            <a:ext cx="11878322" cy="1216240"/>
          </a:xfrm>
        </p:spPr>
        <p:txBody>
          <a:bodyPr>
            <a:normAutofit fontScale="90000"/>
          </a:bodyPr>
          <a:lstStyle/>
          <a:p>
            <a:pPr algn="ctr"/>
            <a:r>
              <a:rPr lang="en-US" b="1" dirty="0">
                <a:latin typeface="+mn-lt"/>
              </a:rPr>
              <a:t>Approved Management Company List </a:t>
            </a:r>
            <a:br>
              <a:rPr lang="en-US" b="1" dirty="0">
                <a:latin typeface="+mn-lt"/>
              </a:rPr>
            </a:br>
            <a:r>
              <a:rPr lang="en-US" b="1" dirty="0">
                <a:latin typeface="+mn-lt"/>
              </a:rPr>
              <a:t>Criteria Revision - RCRS</a:t>
            </a:r>
          </a:p>
        </p:txBody>
      </p:sp>
      <p:sp>
        <p:nvSpPr>
          <p:cNvPr id="3" name="Content Placeholder 2">
            <a:extLst>
              <a:ext uri="{FF2B5EF4-FFF2-40B4-BE49-F238E27FC236}">
                <a16:creationId xmlns:a16="http://schemas.microsoft.com/office/drawing/2014/main" id="{156E5C48-6EA9-4F5A-BD26-177A59F1D9B9}"/>
              </a:ext>
            </a:extLst>
          </p:cNvPr>
          <p:cNvSpPr>
            <a:spLocks noGrp="1"/>
          </p:cNvSpPr>
          <p:nvPr>
            <p:ph idx="1"/>
          </p:nvPr>
        </p:nvSpPr>
        <p:spPr>
          <a:xfrm>
            <a:off x="3781887" y="1216241"/>
            <a:ext cx="8096435" cy="5477522"/>
          </a:xfrm>
        </p:spPr>
        <p:txBody>
          <a:bodyPr>
            <a:normAutofit lnSpcReduction="10000"/>
          </a:bodyPr>
          <a:lstStyle/>
          <a:p>
            <a:r>
              <a:rPr lang="en-US" dirty="0">
                <a:solidFill>
                  <a:schemeClr val="bg1">
                    <a:lumMod val="75000"/>
                  </a:schemeClr>
                </a:solidFill>
              </a:rPr>
              <a:t>All unit events updated in RCRS within 30-days of unit event:  Move-in/out, Annual Updates (recerts), etc.</a:t>
            </a:r>
          </a:p>
          <a:p>
            <a:r>
              <a:rPr lang="en-US" dirty="0">
                <a:solidFill>
                  <a:schemeClr val="bg1">
                    <a:lumMod val="75000"/>
                  </a:schemeClr>
                </a:solidFill>
              </a:rPr>
              <a:t>All unit types:  LIHTC, HOME, Market, Employee, etc.</a:t>
            </a:r>
          </a:p>
          <a:p>
            <a:r>
              <a:rPr lang="en-US" dirty="0">
                <a:solidFill>
                  <a:schemeClr val="bg1">
                    <a:lumMod val="75000"/>
                  </a:schemeClr>
                </a:solidFill>
              </a:rPr>
              <a:t>Move-in documents  </a:t>
            </a:r>
          </a:p>
          <a:p>
            <a:pPr marL="0" indent="0">
              <a:buNone/>
            </a:pPr>
            <a:r>
              <a:rPr lang="en-US" b="1" u="sng" dirty="0">
                <a:solidFill>
                  <a:schemeClr val="bg1">
                    <a:lumMod val="75000"/>
                  </a:schemeClr>
                </a:solidFill>
              </a:rPr>
              <a:t>Revision Include:</a:t>
            </a:r>
          </a:p>
          <a:p>
            <a:r>
              <a:rPr lang="en-US" dirty="0">
                <a:solidFill>
                  <a:schemeClr val="bg1">
                    <a:lumMod val="75000"/>
                  </a:schemeClr>
                </a:solidFill>
              </a:rPr>
              <a:t>2022 allowance of 50% as transitioned to 15%</a:t>
            </a:r>
          </a:p>
          <a:p>
            <a:pPr marL="0" indent="0">
              <a:buNone/>
            </a:pPr>
            <a:r>
              <a:rPr lang="en-US" b="1" dirty="0">
                <a:solidFill>
                  <a:srgbClr val="FF0000"/>
                </a:solidFill>
              </a:rPr>
              <a:t>Effective January 1, 2023</a:t>
            </a:r>
          </a:p>
          <a:p>
            <a:r>
              <a:rPr lang="en-US" b="1" dirty="0">
                <a:solidFill>
                  <a:srgbClr val="FF0000"/>
                </a:solidFill>
              </a:rPr>
              <a:t>New threshold:   15% Discrepancies </a:t>
            </a:r>
          </a:p>
          <a:p>
            <a:r>
              <a:rPr lang="en-US" b="1" dirty="0">
                <a:solidFill>
                  <a:srgbClr val="FF0000"/>
                </a:solidFill>
              </a:rPr>
              <a:t>Below 15% discrepancies will result in the management company being removed from the approved list for a minimum of one year </a:t>
            </a:r>
          </a:p>
          <a:p>
            <a:pPr marL="0" indent="0">
              <a:buNone/>
            </a:pPr>
            <a:endParaRPr lang="en-US" dirty="0"/>
          </a:p>
          <a:p>
            <a:endParaRPr lang="en-US" dirty="0"/>
          </a:p>
        </p:txBody>
      </p:sp>
      <p:pic>
        <p:nvPicPr>
          <p:cNvPr id="6" name="Picture 5">
            <a:extLst>
              <a:ext uri="{FF2B5EF4-FFF2-40B4-BE49-F238E27FC236}">
                <a16:creationId xmlns:a16="http://schemas.microsoft.com/office/drawing/2014/main" id="{29CB60B3-5955-442A-B92F-56CB03132838}"/>
              </a:ext>
            </a:extLst>
          </p:cNvPr>
          <p:cNvPicPr>
            <a:picLocks noChangeAspect="1"/>
          </p:cNvPicPr>
          <p:nvPr/>
        </p:nvPicPr>
        <p:blipFill>
          <a:blip r:embed="rId2"/>
          <a:stretch>
            <a:fillRect/>
          </a:stretch>
        </p:blipFill>
        <p:spPr>
          <a:xfrm>
            <a:off x="88777" y="1065320"/>
            <a:ext cx="3693110" cy="2289237"/>
          </a:xfrm>
          <a:prstGeom prst="rect">
            <a:avLst/>
          </a:prstGeom>
        </p:spPr>
      </p:pic>
      <p:pic>
        <p:nvPicPr>
          <p:cNvPr id="7" name="Picture 6">
            <a:extLst>
              <a:ext uri="{FF2B5EF4-FFF2-40B4-BE49-F238E27FC236}">
                <a16:creationId xmlns:a16="http://schemas.microsoft.com/office/drawing/2014/main" id="{7F3FA610-2279-4E1C-A746-482C597DF288}"/>
              </a:ext>
            </a:extLst>
          </p:cNvPr>
          <p:cNvPicPr>
            <a:picLocks noChangeAspect="1"/>
          </p:cNvPicPr>
          <p:nvPr/>
        </p:nvPicPr>
        <p:blipFill>
          <a:blip r:embed="rId3"/>
          <a:stretch>
            <a:fillRect/>
          </a:stretch>
        </p:blipFill>
        <p:spPr>
          <a:xfrm>
            <a:off x="0" y="3429000"/>
            <a:ext cx="3906175" cy="2456895"/>
          </a:xfrm>
          <a:prstGeom prst="rect">
            <a:avLst/>
          </a:prstGeom>
        </p:spPr>
      </p:pic>
    </p:spTree>
    <p:extLst>
      <p:ext uri="{BB962C8B-B14F-4D97-AF65-F5344CB8AC3E}">
        <p14:creationId xmlns:p14="http://schemas.microsoft.com/office/powerpoint/2010/main" val="602738070"/>
      </p:ext>
    </p:extLst>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B7D8C-63C3-45BE-8FE3-6CB31EB473B0}"/>
              </a:ext>
            </a:extLst>
          </p:cNvPr>
          <p:cNvSpPr>
            <a:spLocks noGrp="1"/>
          </p:cNvSpPr>
          <p:nvPr>
            <p:ph type="title"/>
          </p:nvPr>
        </p:nvSpPr>
        <p:spPr>
          <a:xfrm>
            <a:off x="0" y="1"/>
            <a:ext cx="11878322" cy="1216240"/>
          </a:xfrm>
        </p:spPr>
        <p:txBody>
          <a:bodyPr>
            <a:normAutofit fontScale="90000"/>
          </a:bodyPr>
          <a:lstStyle/>
          <a:p>
            <a:pPr algn="ctr"/>
            <a:r>
              <a:rPr lang="en-US" b="1" dirty="0">
                <a:latin typeface="+mn-lt"/>
              </a:rPr>
              <a:t>Approved Management Company List </a:t>
            </a:r>
            <a:br>
              <a:rPr lang="en-US" b="1" dirty="0">
                <a:latin typeface="+mn-lt"/>
              </a:rPr>
            </a:br>
            <a:r>
              <a:rPr lang="en-US" b="1" dirty="0">
                <a:latin typeface="+mn-lt"/>
              </a:rPr>
              <a:t>Criteria Revision - RCRS</a:t>
            </a:r>
          </a:p>
        </p:txBody>
      </p:sp>
      <p:sp>
        <p:nvSpPr>
          <p:cNvPr id="3" name="Content Placeholder 2">
            <a:extLst>
              <a:ext uri="{FF2B5EF4-FFF2-40B4-BE49-F238E27FC236}">
                <a16:creationId xmlns:a16="http://schemas.microsoft.com/office/drawing/2014/main" id="{156E5C48-6EA9-4F5A-BD26-177A59F1D9B9}"/>
              </a:ext>
            </a:extLst>
          </p:cNvPr>
          <p:cNvSpPr>
            <a:spLocks noGrp="1"/>
          </p:cNvSpPr>
          <p:nvPr>
            <p:ph idx="1"/>
          </p:nvPr>
        </p:nvSpPr>
        <p:spPr>
          <a:xfrm>
            <a:off x="3906175" y="1216241"/>
            <a:ext cx="7847859" cy="5477522"/>
          </a:xfrm>
        </p:spPr>
        <p:txBody>
          <a:bodyPr>
            <a:normAutofit lnSpcReduction="10000"/>
          </a:bodyPr>
          <a:lstStyle/>
          <a:p>
            <a:r>
              <a:rPr lang="en-US" dirty="0"/>
              <a:t>All unit events updated in RCRS within 30-days of unit event:  Move-in/out, Annual Updates (recerts), etc.</a:t>
            </a:r>
          </a:p>
          <a:p>
            <a:r>
              <a:rPr lang="en-US" dirty="0"/>
              <a:t>All unit types:  LIHTC, HOME, Market, Employee, etc.</a:t>
            </a:r>
          </a:p>
          <a:p>
            <a:r>
              <a:rPr lang="en-US" dirty="0"/>
              <a:t>Move-in documents  </a:t>
            </a:r>
          </a:p>
          <a:p>
            <a:pPr marL="0" indent="0">
              <a:buNone/>
            </a:pPr>
            <a:r>
              <a:rPr lang="en-US" b="1" u="sng" dirty="0"/>
              <a:t>Revision Include:</a:t>
            </a:r>
          </a:p>
          <a:p>
            <a:r>
              <a:rPr lang="en-US" dirty="0"/>
              <a:t>2022 allowance of 50% as transitioned to 15%</a:t>
            </a:r>
          </a:p>
          <a:p>
            <a:pPr marL="0" indent="0">
              <a:buNone/>
            </a:pPr>
            <a:r>
              <a:rPr lang="en-US" b="1" dirty="0"/>
              <a:t>Effective January 1, 2023</a:t>
            </a:r>
          </a:p>
          <a:p>
            <a:r>
              <a:rPr lang="en-US" dirty="0"/>
              <a:t>New threshold:   15% Discrepancies </a:t>
            </a:r>
          </a:p>
          <a:p>
            <a:r>
              <a:rPr lang="en-US" dirty="0"/>
              <a:t>Below 15% discrepancies will result in the management company being removed from the approved list for a minimum of one year </a:t>
            </a:r>
          </a:p>
          <a:p>
            <a:pPr marL="0" indent="0">
              <a:buNone/>
            </a:pPr>
            <a:endParaRPr lang="en-US" dirty="0"/>
          </a:p>
          <a:p>
            <a:endParaRPr lang="en-US" dirty="0"/>
          </a:p>
        </p:txBody>
      </p:sp>
      <p:pic>
        <p:nvPicPr>
          <p:cNvPr id="6" name="Picture 5">
            <a:extLst>
              <a:ext uri="{FF2B5EF4-FFF2-40B4-BE49-F238E27FC236}">
                <a16:creationId xmlns:a16="http://schemas.microsoft.com/office/drawing/2014/main" id="{29CB60B3-5955-442A-B92F-56CB03132838}"/>
              </a:ext>
            </a:extLst>
          </p:cNvPr>
          <p:cNvPicPr>
            <a:picLocks noChangeAspect="1"/>
          </p:cNvPicPr>
          <p:nvPr/>
        </p:nvPicPr>
        <p:blipFill>
          <a:blip r:embed="rId2"/>
          <a:stretch>
            <a:fillRect/>
          </a:stretch>
        </p:blipFill>
        <p:spPr>
          <a:xfrm>
            <a:off x="88777" y="1065320"/>
            <a:ext cx="3693110" cy="2289237"/>
          </a:xfrm>
          <a:prstGeom prst="rect">
            <a:avLst/>
          </a:prstGeom>
        </p:spPr>
      </p:pic>
      <p:pic>
        <p:nvPicPr>
          <p:cNvPr id="7" name="Picture 6">
            <a:extLst>
              <a:ext uri="{FF2B5EF4-FFF2-40B4-BE49-F238E27FC236}">
                <a16:creationId xmlns:a16="http://schemas.microsoft.com/office/drawing/2014/main" id="{7F3FA610-2279-4E1C-A746-482C597DF288}"/>
              </a:ext>
            </a:extLst>
          </p:cNvPr>
          <p:cNvPicPr>
            <a:picLocks noChangeAspect="1"/>
          </p:cNvPicPr>
          <p:nvPr/>
        </p:nvPicPr>
        <p:blipFill>
          <a:blip r:embed="rId3"/>
          <a:stretch>
            <a:fillRect/>
          </a:stretch>
        </p:blipFill>
        <p:spPr>
          <a:xfrm>
            <a:off x="0" y="3429000"/>
            <a:ext cx="3906175" cy="2456895"/>
          </a:xfrm>
          <a:prstGeom prst="rect">
            <a:avLst/>
          </a:prstGeom>
        </p:spPr>
      </p:pic>
    </p:spTree>
    <p:extLst>
      <p:ext uri="{BB962C8B-B14F-4D97-AF65-F5344CB8AC3E}">
        <p14:creationId xmlns:p14="http://schemas.microsoft.com/office/powerpoint/2010/main" val="468880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7E43C17-20FB-41C7-A1B9-CBD34175693A}"/>
              </a:ext>
            </a:extLst>
          </p:cNvPr>
          <p:cNvPicPr>
            <a:picLocks noChangeAspect="1"/>
          </p:cNvPicPr>
          <p:nvPr/>
        </p:nvPicPr>
        <p:blipFill>
          <a:blip r:embed="rId2"/>
          <a:stretch>
            <a:fillRect/>
          </a:stretch>
        </p:blipFill>
        <p:spPr>
          <a:xfrm>
            <a:off x="0" y="0"/>
            <a:ext cx="11931587" cy="1775614"/>
          </a:xfrm>
          <a:prstGeom prst="rect">
            <a:avLst/>
          </a:prstGeom>
        </p:spPr>
      </p:pic>
      <p:sp>
        <p:nvSpPr>
          <p:cNvPr id="3" name="TextBox 2">
            <a:extLst>
              <a:ext uri="{FF2B5EF4-FFF2-40B4-BE49-F238E27FC236}">
                <a16:creationId xmlns:a16="http://schemas.microsoft.com/office/drawing/2014/main" id="{45B7F6C6-ECE1-4369-A9F5-0A9207C32E84}"/>
              </a:ext>
            </a:extLst>
          </p:cNvPr>
          <p:cNvSpPr txBox="1"/>
          <p:nvPr/>
        </p:nvSpPr>
        <p:spPr>
          <a:xfrm>
            <a:off x="798990" y="5513032"/>
            <a:ext cx="1030697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FF0000"/>
                </a:solidFill>
                <a:effectLst/>
                <a:uLnTx/>
                <a:uFillTx/>
                <a:latin typeface="Calibri" panose="020F0502020204030204"/>
                <a:ea typeface="+mn-ea"/>
                <a:cs typeface="+mn-cs"/>
              </a:rPr>
              <a:t>RCRS Reporting - file review/physical inspection response letters &amp; AOC             How management self-tracks compliance in this area of the report card   </a:t>
            </a:r>
          </a:p>
        </p:txBody>
      </p:sp>
      <p:sp>
        <p:nvSpPr>
          <p:cNvPr id="7" name="TextBox 6">
            <a:extLst>
              <a:ext uri="{FF2B5EF4-FFF2-40B4-BE49-F238E27FC236}">
                <a16:creationId xmlns:a16="http://schemas.microsoft.com/office/drawing/2014/main" id="{122CEE8A-4F38-4487-B1F6-F97457BDCDAB}"/>
              </a:ext>
            </a:extLst>
          </p:cNvPr>
          <p:cNvSpPr txBox="1"/>
          <p:nvPr/>
        </p:nvSpPr>
        <p:spPr>
          <a:xfrm>
            <a:off x="1984248" y="6344029"/>
            <a:ext cx="893368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FF0000"/>
                </a:solidFill>
                <a:effectLst/>
                <a:uLnTx/>
                <a:uFillTx/>
                <a:latin typeface="Calibri" panose="020F0502020204030204"/>
                <a:ea typeface="+mn-ea"/>
                <a:cs typeface="+mn-cs"/>
              </a:rPr>
              <a:t>Training – reminder emails sent mid/late August</a:t>
            </a:r>
          </a:p>
        </p:txBody>
      </p:sp>
      <p:pic>
        <p:nvPicPr>
          <p:cNvPr id="2" name="Picture 1">
            <a:extLst>
              <a:ext uri="{FF2B5EF4-FFF2-40B4-BE49-F238E27FC236}">
                <a16:creationId xmlns:a16="http://schemas.microsoft.com/office/drawing/2014/main" id="{E4041DEC-5EB9-4B92-8C9A-79879938EAC7}"/>
              </a:ext>
            </a:extLst>
          </p:cNvPr>
          <p:cNvPicPr>
            <a:picLocks noChangeAspect="1"/>
          </p:cNvPicPr>
          <p:nvPr/>
        </p:nvPicPr>
        <p:blipFill>
          <a:blip r:embed="rId3"/>
          <a:stretch>
            <a:fillRect/>
          </a:stretch>
        </p:blipFill>
        <p:spPr>
          <a:xfrm>
            <a:off x="-1" y="1775614"/>
            <a:ext cx="11931587" cy="3737417"/>
          </a:xfrm>
          <a:prstGeom prst="rect">
            <a:avLst/>
          </a:prstGeom>
        </p:spPr>
      </p:pic>
      <p:pic>
        <p:nvPicPr>
          <p:cNvPr id="4" name="Picture 3">
            <a:extLst>
              <a:ext uri="{FF2B5EF4-FFF2-40B4-BE49-F238E27FC236}">
                <a16:creationId xmlns:a16="http://schemas.microsoft.com/office/drawing/2014/main" id="{4E61EC12-9ADF-4B77-9D29-1C3728AD4883}"/>
              </a:ext>
            </a:extLst>
          </p:cNvPr>
          <p:cNvPicPr>
            <a:picLocks noChangeAspect="1"/>
          </p:cNvPicPr>
          <p:nvPr/>
        </p:nvPicPr>
        <p:blipFill>
          <a:blip r:embed="rId4"/>
          <a:stretch>
            <a:fillRect/>
          </a:stretch>
        </p:blipFill>
        <p:spPr>
          <a:xfrm>
            <a:off x="5890211" y="2182902"/>
            <a:ext cx="560881" cy="847417"/>
          </a:xfrm>
          <a:prstGeom prst="rect">
            <a:avLst/>
          </a:prstGeom>
        </p:spPr>
      </p:pic>
      <p:pic>
        <p:nvPicPr>
          <p:cNvPr id="10" name="Picture 9">
            <a:extLst>
              <a:ext uri="{FF2B5EF4-FFF2-40B4-BE49-F238E27FC236}">
                <a16:creationId xmlns:a16="http://schemas.microsoft.com/office/drawing/2014/main" id="{B4CA5C80-D607-4702-9D75-75D603B2CADB}"/>
              </a:ext>
            </a:extLst>
          </p:cNvPr>
          <p:cNvPicPr>
            <a:picLocks noChangeAspect="1"/>
          </p:cNvPicPr>
          <p:nvPr/>
        </p:nvPicPr>
        <p:blipFill>
          <a:blip r:embed="rId5"/>
          <a:stretch>
            <a:fillRect/>
          </a:stretch>
        </p:blipFill>
        <p:spPr>
          <a:xfrm>
            <a:off x="6633106" y="3937070"/>
            <a:ext cx="506012" cy="670618"/>
          </a:xfrm>
          <a:prstGeom prst="rect">
            <a:avLst/>
          </a:prstGeom>
        </p:spPr>
      </p:pic>
    </p:spTree>
    <p:extLst>
      <p:ext uri="{BB962C8B-B14F-4D97-AF65-F5344CB8AC3E}">
        <p14:creationId xmlns:p14="http://schemas.microsoft.com/office/powerpoint/2010/main" val="2277114664"/>
      </p:ext>
    </p:extLst>
  </p:cSld>
  <p:clrMapOvr>
    <a:masterClrMapping/>
  </p:clrMapOvr>
  <p:transition spd="slow">
    <p:push dir="u"/>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7E43C17-20FB-41C7-A1B9-CBD34175693A}"/>
              </a:ext>
            </a:extLst>
          </p:cNvPr>
          <p:cNvPicPr>
            <a:picLocks noChangeAspect="1"/>
          </p:cNvPicPr>
          <p:nvPr/>
        </p:nvPicPr>
        <p:blipFill>
          <a:blip r:embed="rId2"/>
          <a:stretch>
            <a:fillRect/>
          </a:stretch>
        </p:blipFill>
        <p:spPr>
          <a:xfrm>
            <a:off x="0" y="0"/>
            <a:ext cx="11931587" cy="1775614"/>
          </a:xfrm>
          <a:prstGeom prst="rect">
            <a:avLst/>
          </a:prstGeom>
        </p:spPr>
      </p:pic>
      <p:pic>
        <p:nvPicPr>
          <p:cNvPr id="2" name="Picture 1">
            <a:extLst>
              <a:ext uri="{FF2B5EF4-FFF2-40B4-BE49-F238E27FC236}">
                <a16:creationId xmlns:a16="http://schemas.microsoft.com/office/drawing/2014/main" id="{12DAB06E-5510-454D-9DAA-D176C804CA34}"/>
              </a:ext>
            </a:extLst>
          </p:cNvPr>
          <p:cNvPicPr>
            <a:picLocks noChangeAspect="1"/>
          </p:cNvPicPr>
          <p:nvPr/>
        </p:nvPicPr>
        <p:blipFill>
          <a:blip r:embed="rId3"/>
          <a:stretch>
            <a:fillRect/>
          </a:stretch>
        </p:blipFill>
        <p:spPr>
          <a:xfrm>
            <a:off x="0" y="1775614"/>
            <a:ext cx="11859768" cy="2896970"/>
          </a:xfrm>
          <a:prstGeom prst="rect">
            <a:avLst/>
          </a:prstGeom>
        </p:spPr>
      </p:pic>
      <p:sp>
        <p:nvSpPr>
          <p:cNvPr id="3" name="TextBox 2">
            <a:extLst>
              <a:ext uri="{FF2B5EF4-FFF2-40B4-BE49-F238E27FC236}">
                <a16:creationId xmlns:a16="http://schemas.microsoft.com/office/drawing/2014/main" id="{AEF0C2E7-3D9B-43E9-A494-31731F76B431}"/>
              </a:ext>
            </a:extLst>
          </p:cNvPr>
          <p:cNvSpPr txBox="1"/>
          <p:nvPr/>
        </p:nvSpPr>
        <p:spPr>
          <a:xfrm>
            <a:off x="557784" y="6120980"/>
            <a:ext cx="1178661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FF0000"/>
                </a:solidFill>
                <a:effectLst/>
                <a:uLnTx/>
                <a:uFillTx/>
                <a:latin typeface="Calibri" panose="020F0502020204030204"/>
                <a:ea typeface="+mn-ea"/>
                <a:cs typeface="+mn-cs"/>
              </a:rPr>
              <a:t>Uncorrected noncompliance – management must track</a:t>
            </a:r>
          </a:p>
        </p:txBody>
      </p:sp>
      <p:grpSp>
        <p:nvGrpSpPr>
          <p:cNvPr id="10" name="Group 9">
            <a:extLst>
              <a:ext uri="{FF2B5EF4-FFF2-40B4-BE49-F238E27FC236}">
                <a16:creationId xmlns:a16="http://schemas.microsoft.com/office/drawing/2014/main" id="{A4AFF976-C7BF-4B70-BD00-13B7567DBAB4}"/>
              </a:ext>
            </a:extLst>
          </p:cNvPr>
          <p:cNvGrpSpPr/>
          <p:nvPr/>
        </p:nvGrpSpPr>
        <p:grpSpPr>
          <a:xfrm>
            <a:off x="73152" y="4672584"/>
            <a:ext cx="11786616" cy="1242168"/>
            <a:chOff x="73152" y="4672584"/>
            <a:chExt cx="11786616" cy="1242168"/>
          </a:xfrm>
        </p:grpSpPr>
        <p:pic>
          <p:nvPicPr>
            <p:cNvPr id="6" name="Picture 5">
              <a:extLst>
                <a:ext uri="{FF2B5EF4-FFF2-40B4-BE49-F238E27FC236}">
                  <a16:creationId xmlns:a16="http://schemas.microsoft.com/office/drawing/2014/main" id="{5CAFBB00-EEBF-420C-8C68-F147AABA2AF1}"/>
                </a:ext>
              </a:extLst>
            </p:cNvPr>
            <p:cNvPicPr>
              <a:picLocks noChangeAspect="1"/>
            </p:cNvPicPr>
            <p:nvPr/>
          </p:nvPicPr>
          <p:blipFill>
            <a:blip r:embed="rId4"/>
            <a:stretch>
              <a:fillRect/>
            </a:stretch>
          </p:blipFill>
          <p:spPr>
            <a:xfrm>
              <a:off x="73152" y="4672584"/>
              <a:ext cx="11786616" cy="1242168"/>
            </a:xfrm>
            <a:prstGeom prst="rect">
              <a:avLst/>
            </a:prstGeom>
          </p:spPr>
        </p:pic>
        <p:sp>
          <p:nvSpPr>
            <p:cNvPr id="7" name="Rectangle 6">
              <a:extLst>
                <a:ext uri="{FF2B5EF4-FFF2-40B4-BE49-F238E27FC236}">
                  <a16:creationId xmlns:a16="http://schemas.microsoft.com/office/drawing/2014/main" id="{50060E3B-9525-4621-B4B7-9051B97E3047}"/>
                </a:ext>
              </a:extLst>
            </p:cNvPr>
            <p:cNvSpPr/>
            <p:nvPr/>
          </p:nvSpPr>
          <p:spPr>
            <a:xfrm>
              <a:off x="118872" y="4956048"/>
              <a:ext cx="3465576" cy="950976"/>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8" name="Picture 7">
            <a:extLst>
              <a:ext uri="{FF2B5EF4-FFF2-40B4-BE49-F238E27FC236}">
                <a16:creationId xmlns:a16="http://schemas.microsoft.com/office/drawing/2014/main" id="{168F7B7A-47FE-48DC-8811-F6C799925015}"/>
              </a:ext>
            </a:extLst>
          </p:cNvPr>
          <p:cNvPicPr>
            <a:picLocks noChangeAspect="1"/>
          </p:cNvPicPr>
          <p:nvPr/>
        </p:nvPicPr>
        <p:blipFill>
          <a:blip r:embed="rId5"/>
          <a:stretch>
            <a:fillRect/>
          </a:stretch>
        </p:blipFill>
        <p:spPr>
          <a:xfrm>
            <a:off x="5926836" y="2076193"/>
            <a:ext cx="560881" cy="847417"/>
          </a:xfrm>
          <a:prstGeom prst="rect">
            <a:avLst/>
          </a:prstGeom>
        </p:spPr>
      </p:pic>
      <p:pic>
        <p:nvPicPr>
          <p:cNvPr id="9" name="Picture 8">
            <a:extLst>
              <a:ext uri="{FF2B5EF4-FFF2-40B4-BE49-F238E27FC236}">
                <a16:creationId xmlns:a16="http://schemas.microsoft.com/office/drawing/2014/main" id="{7F2AA507-A835-45DD-9B7F-57D8C00F33E0}"/>
              </a:ext>
            </a:extLst>
          </p:cNvPr>
          <p:cNvPicPr>
            <a:picLocks noChangeAspect="1"/>
          </p:cNvPicPr>
          <p:nvPr/>
        </p:nvPicPr>
        <p:blipFill>
          <a:blip r:embed="rId6"/>
          <a:stretch>
            <a:fillRect/>
          </a:stretch>
        </p:blipFill>
        <p:spPr>
          <a:xfrm>
            <a:off x="6601946" y="3462788"/>
            <a:ext cx="506012" cy="670618"/>
          </a:xfrm>
          <a:prstGeom prst="rect">
            <a:avLst/>
          </a:prstGeom>
        </p:spPr>
      </p:pic>
    </p:spTree>
    <p:extLst>
      <p:ext uri="{BB962C8B-B14F-4D97-AF65-F5344CB8AC3E}">
        <p14:creationId xmlns:p14="http://schemas.microsoft.com/office/powerpoint/2010/main" val="719325152"/>
      </p:ext>
    </p:extLst>
  </p:cSld>
  <p:clrMapOvr>
    <a:masterClrMapping/>
  </p:clrMapOvr>
  <p:transition spd="slow">
    <p:push dir="u"/>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7E43C17-20FB-41C7-A1B9-CBD34175693A}"/>
              </a:ext>
            </a:extLst>
          </p:cNvPr>
          <p:cNvPicPr>
            <a:picLocks noChangeAspect="1"/>
          </p:cNvPicPr>
          <p:nvPr/>
        </p:nvPicPr>
        <p:blipFill>
          <a:blip r:embed="rId2"/>
          <a:stretch>
            <a:fillRect/>
          </a:stretch>
        </p:blipFill>
        <p:spPr>
          <a:xfrm>
            <a:off x="0" y="0"/>
            <a:ext cx="11931587" cy="1775614"/>
          </a:xfrm>
          <a:prstGeom prst="rect">
            <a:avLst/>
          </a:prstGeom>
        </p:spPr>
      </p:pic>
      <p:pic>
        <p:nvPicPr>
          <p:cNvPr id="2" name="Picture 1">
            <a:extLst>
              <a:ext uri="{FF2B5EF4-FFF2-40B4-BE49-F238E27FC236}">
                <a16:creationId xmlns:a16="http://schemas.microsoft.com/office/drawing/2014/main" id="{A32B7316-DD57-469C-9A03-B1D7BBFEC048}"/>
              </a:ext>
            </a:extLst>
          </p:cNvPr>
          <p:cNvPicPr>
            <a:picLocks noChangeAspect="1"/>
          </p:cNvPicPr>
          <p:nvPr/>
        </p:nvPicPr>
        <p:blipFill>
          <a:blip r:embed="rId3"/>
          <a:stretch>
            <a:fillRect/>
          </a:stretch>
        </p:blipFill>
        <p:spPr>
          <a:xfrm>
            <a:off x="73152" y="1775615"/>
            <a:ext cx="11759183" cy="1775614"/>
          </a:xfrm>
          <a:prstGeom prst="rect">
            <a:avLst/>
          </a:prstGeom>
        </p:spPr>
      </p:pic>
      <p:sp>
        <p:nvSpPr>
          <p:cNvPr id="3" name="TextBox 2">
            <a:extLst>
              <a:ext uri="{FF2B5EF4-FFF2-40B4-BE49-F238E27FC236}">
                <a16:creationId xmlns:a16="http://schemas.microsoft.com/office/drawing/2014/main" id="{FB68F10D-6ECE-4FA4-8A47-59446535920E}"/>
              </a:ext>
            </a:extLst>
          </p:cNvPr>
          <p:cNvSpPr txBox="1"/>
          <p:nvPr/>
        </p:nvSpPr>
        <p:spPr>
          <a:xfrm>
            <a:off x="1325880" y="4389120"/>
            <a:ext cx="937260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FF0000"/>
                </a:solidFill>
                <a:effectLst/>
                <a:uLnTx/>
                <a:uFillTx/>
                <a:latin typeface="Calibri" panose="020F0502020204030204"/>
                <a:ea typeface="+mn-ea"/>
                <a:cs typeface="+mn-cs"/>
              </a:rPr>
              <a:t>Rent increase implemented without approval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FF0000"/>
                </a:solidFill>
                <a:effectLst/>
                <a:uLnTx/>
                <a:uFillTx/>
                <a:latin typeface="Calibri" panose="020F0502020204030204"/>
                <a:ea typeface="+mn-ea"/>
                <a:cs typeface="+mn-cs"/>
              </a:rPr>
              <a:t>Notice given POST APPROVAL via RCRS or file reviews</a:t>
            </a:r>
          </a:p>
        </p:txBody>
      </p:sp>
    </p:spTree>
    <p:extLst>
      <p:ext uri="{BB962C8B-B14F-4D97-AF65-F5344CB8AC3E}">
        <p14:creationId xmlns:p14="http://schemas.microsoft.com/office/powerpoint/2010/main" val="2587512644"/>
      </p:ext>
    </p:extLst>
  </p:cSld>
  <p:clrMapOvr>
    <a:masterClrMapping/>
  </p:clrMapOvr>
  <p:transition spd="slow">
    <p:push dir="u"/>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44A1CE-7F81-453D-B43D-DC95129BB760}"/>
              </a:ext>
            </a:extLst>
          </p:cNvPr>
          <p:cNvSpPr>
            <a:spLocks noGrp="1"/>
          </p:cNvSpPr>
          <p:nvPr>
            <p:ph type="title"/>
          </p:nvPr>
        </p:nvSpPr>
        <p:spPr>
          <a:xfrm>
            <a:off x="0" y="1"/>
            <a:ext cx="11896344" cy="1690688"/>
          </a:xfrm>
        </p:spPr>
        <p:txBody>
          <a:bodyPr>
            <a:normAutofit fontScale="90000"/>
          </a:bodyPr>
          <a:lstStyle/>
          <a:p>
            <a:pPr algn="ctr"/>
            <a:r>
              <a:rPr lang="en-US" sz="4000" b="1" dirty="0">
                <a:latin typeface="+mn-lt"/>
              </a:rPr>
              <a:t>Report Cards For NCHFA Approved Management Companies</a:t>
            </a:r>
            <a:br>
              <a:rPr lang="en-US" b="1" dirty="0">
                <a:latin typeface="+mn-lt"/>
              </a:rPr>
            </a:br>
            <a:r>
              <a:rPr lang="en-US" sz="4900" b="1" dirty="0">
                <a:latin typeface="+mn-lt"/>
              </a:rPr>
              <a:t>Interim Progress Report Schedule Reminders  </a:t>
            </a:r>
            <a:br>
              <a:rPr lang="en-US" b="1" dirty="0">
                <a:latin typeface="+mn-lt"/>
              </a:rPr>
            </a:br>
            <a:endParaRPr lang="en-US" b="1" dirty="0">
              <a:latin typeface="+mn-lt"/>
            </a:endParaRPr>
          </a:p>
        </p:txBody>
      </p:sp>
      <p:sp>
        <p:nvSpPr>
          <p:cNvPr id="3" name="Content Placeholder 2">
            <a:extLst>
              <a:ext uri="{FF2B5EF4-FFF2-40B4-BE49-F238E27FC236}">
                <a16:creationId xmlns:a16="http://schemas.microsoft.com/office/drawing/2014/main" id="{D372A063-D786-4602-850E-AAADACCA924E}"/>
              </a:ext>
            </a:extLst>
          </p:cNvPr>
          <p:cNvSpPr>
            <a:spLocks noGrp="1"/>
          </p:cNvSpPr>
          <p:nvPr>
            <p:ph idx="1"/>
          </p:nvPr>
        </p:nvSpPr>
        <p:spPr>
          <a:xfrm>
            <a:off x="3008376" y="1158889"/>
            <a:ext cx="8345424" cy="1252728"/>
          </a:xfrm>
        </p:spPr>
        <p:txBody>
          <a:bodyPr/>
          <a:lstStyle/>
          <a:p>
            <a:pPr marL="0" indent="0" algn="ctr">
              <a:buNone/>
            </a:pPr>
            <a:r>
              <a:rPr lang="en-US" b="1" dirty="0"/>
              <a:t>When are progress reports sent through the year?</a:t>
            </a:r>
          </a:p>
          <a:p>
            <a:pPr marL="0" indent="0" algn="ctr">
              <a:buNone/>
            </a:pPr>
            <a:r>
              <a:rPr lang="en-US" b="1" dirty="0"/>
              <a:t>Can you self-check your progress?</a:t>
            </a:r>
          </a:p>
        </p:txBody>
      </p:sp>
      <p:pic>
        <p:nvPicPr>
          <p:cNvPr id="4" name="Picture 3">
            <a:extLst>
              <a:ext uri="{FF2B5EF4-FFF2-40B4-BE49-F238E27FC236}">
                <a16:creationId xmlns:a16="http://schemas.microsoft.com/office/drawing/2014/main" id="{C3136F5A-2D36-45B5-BBF3-789CFA00967A}"/>
              </a:ext>
            </a:extLst>
          </p:cNvPr>
          <p:cNvPicPr>
            <a:picLocks noChangeAspect="1"/>
          </p:cNvPicPr>
          <p:nvPr/>
        </p:nvPicPr>
        <p:blipFill>
          <a:blip r:embed="rId2"/>
          <a:stretch>
            <a:fillRect/>
          </a:stretch>
        </p:blipFill>
        <p:spPr>
          <a:xfrm>
            <a:off x="708469" y="1063563"/>
            <a:ext cx="2143125" cy="1690688"/>
          </a:xfrm>
          <a:prstGeom prst="rect">
            <a:avLst/>
          </a:prstGeom>
        </p:spPr>
      </p:pic>
      <p:sp>
        <p:nvSpPr>
          <p:cNvPr id="5" name="TextBox 4">
            <a:extLst>
              <a:ext uri="{FF2B5EF4-FFF2-40B4-BE49-F238E27FC236}">
                <a16:creationId xmlns:a16="http://schemas.microsoft.com/office/drawing/2014/main" id="{3B72EAD1-FBFF-442D-B5D6-4ED57B39572A}"/>
              </a:ext>
            </a:extLst>
          </p:cNvPr>
          <p:cNvSpPr txBox="1"/>
          <p:nvPr/>
        </p:nvSpPr>
        <p:spPr>
          <a:xfrm>
            <a:off x="0" y="4273141"/>
            <a:ext cx="492861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sng" strike="noStrike" kern="1200" cap="none" spc="0" normalizeH="0" baseline="0" noProof="0" dirty="0">
                <a:ln>
                  <a:noFill/>
                </a:ln>
                <a:solidFill>
                  <a:prstClr val="white">
                    <a:lumMod val="85000"/>
                  </a:prstClr>
                </a:solidFill>
                <a:effectLst/>
                <a:uLnTx/>
                <a:uFillTx/>
                <a:latin typeface="Calibri" panose="020F0502020204030204"/>
                <a:ea typeface="+mn-ea"/>
                <a:cs typeface="+mn-cs"/>
              </a:rPr>
              <a:t>Targeting Program Related </a:t>
            </a:r>
            <a:r>
              <a:rPr kumimoji="0" lang="en-US" sz="2400" b="0" i="0" u="none" strike="noStrike" kern="1200" cap="none" spc="0" normalizeH="0" baseline="0" noProof="0" dirty="0">
                <a:ln>
                  <a:noFill/>
                </a:ln>
                <a:solidFill>
                  <a:prstClr val="white">
                    <a:lumMod val="85000"/>
                  </a:prstClr>
                </a:solidFill>
                <a:effectLst/>
                <a:uLnTx/>
                <a:uFillTx/>
                <a:latin typeface="Calibri" panose="020F0502020204030204"/>
                <a:ea typeface="+mn-ea"/>
                <a:cs typeface="+mn-cs"/>
              </a:rPr>
              <a:t>(quarterly)</a:t>
            </a:r>
          </a:p>
        </p:txBody>
      </p:sp>
      <p:sp>
        <p:nvSpPr>
          <p:cNvPr id="7" name="TextBox 6">
            <a:extLst>
              <a:ext uri="{FF2B5EF4-FFF2-40B4-BE49-F238E27FC236}">
                <a16:creationId xmlns:a16="http://schemas.microsoft.com/office/drawing/2014/main" id="{C0480202-538D-40C7-B623-3E3DE180E4F3}"/>
              </a:ext>
            </a:extLst>
          </p:cNvPr>
          <p:cNvSpPr txBox="1"/>
          <p:nvPr/>
        </p:nvSpPr>
        <p:spPr>
          <a:xfrm>
            <a:off x="813815" y="5955869"/>
            <a:ext cx="4496181"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00" b="0" i="0" u="sng" strike="noStrike" kern="1200" cap="none" spc="0" normalizeH="0" baseline="0" noProof="0" dirty="0">
                <a:ln>
                  <a:noFill/>
                </a:ln>
                <a:solidFill>
                  <a:prstClr val="white">
                    <a:lumMod val="85000"/>
                  </a:prstClr>
                </a:solidFill>
                <a:effectLst/>
                <a:uLnTx/>
                <a:uFillTx/>
                <a:latin typeface="Calibri" panose="020F0502020204030204"/>
                <a:ea typeface="+mn-ea"/>
                <a:cs typeface="+mn-cs"/>
              </a:rPr>
              <a:t>Training</a:t>
            </a:r>
            <a:r>
              <a:rPr kumimoji="0" lang="en-US" sz="2100" b="0" i="0" u="none" strike="noStrike" kern="1200" cap="none" spc="0" normalizeH="0" baseline="0" noProof="0" dirty="0">
                <a:ln>
                  <a:noFill/>
                </a:ln>
                <a:solidFill>
                  <a:prstClr val="white">
                    <a:lumMod val="85000"/>
                  </a:prstClr>
                </a:solidFill>
                <a:effectLst/>
                <a:uLnTx/>
                <a:uFillTx/>
                <a:latin typeface="Calibri" panose="020F0502020204030204"/>
                <a:ea typeface="+mn-ea"/>
                <a:cs typeface="+mn-cs"/>
              </a:rPr>
              <a:t> – </a:t>
            </a:r>
            <a:r>
              <a:rPr kumimoji="0" lang="en-US" sz="1900" b="0" i="0" u="none" strike="noStrike" kern="1200" cap="none" spc="0" normalizeH="0" baseline="0" noProof="0" dirty="0">
                <a:ln>
                  <a:noFill/>
                </a:ln>
                <a:solidFill>
                  <a:prstClr val="white">
                    <a:lumMod val="85000"/>
                  </a:prstClr>
                </a:solidFill>
                <a:effectLst/>
                <a:uLnTx/>
                <a:uFillTx/>
                <a:latin typeface="Calibri" panose="020F0502020204030204"/>
                <a:ea typeface="+mn-ea"/>
                <a:cs typeface="+mn-cs"/>
              </a:rPr>
              <a:t>reminder emails sent in August</a:t>
            </a:r>
          </a:p>
        </p:txBody>
      </p:sp>
      <p:sp>
        <p:nvSpPr>
          <p:cNvPr id="8" name="TextBox 7">
            <a:extLst>
              <a:ext uri="{FF2B5EF4-FFF2-40B4-BE49-F238E27FC236}">
                <a16:creationId xmlns:a16="http://schemas.microsoft.com/office/drawing/2014/main" id="{0B1A527F-FC03-4ADD-9D61-7EA9C09C6079}"/>
              </a:ext>
            </a:extLst>
          </p:cNvPr>
          <p:cNvSpPr txBox="1"/>
          <p:nvPr/>
        </p:nvSpPr>
        <p:spPr>
          <a:xfrm>
            <a:off x="6949439" y="4142286"/>
            <a:ext cx="481568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sng" strike="noStrike" kern="1200" cap="none" spc="0" normalizeH="0" baseline="0" noProof="0" dirty="0">
                <a:ln>
                  <a:noFill/>
                </a:ln>
                <a:solidFill>
                  <a:prstClr val="white">
                    <a:lumMod val="85000"/>
                  </a:prstClr>
                </a:solidFill>
                <a:effectLst/>
                <a:uLnTx/>
                <a:uFillTx/>
                <a:latin typeface="Calibri" panose="020F0502020204030204"/>
                <a:ea typeface="+mn-ea"/>
                <a:cs typeface="+mn-cs"/>
              </a:rPr>
              <a:t>Uncorrected Noncompliance </a:t>
            </a:r>
            <a:r>
              <a:rPr kumimoji="0" lang="en-US" sz="2400" b="0" i="0" u="none" strike="noStrike" kern="1200" cap="none" spc="0" normalizeH="0" baseline="0" noProof="0" dirty="0">
                <a:ln>
                  <a:noFill/>
                </a:ln>
                <a:solidFill>
                  <a:prstClr val="white">
                    <a:lumMod val="85000"/>
                  </a:prstClr>
                </a:solidFill>
                <a:effectLst/>
                <a:uLnTx/>
                <a:uFillTx/>
                <a:latin typeface="Calibri" panose="020F0502020204030204"/>
                <a:ea typeface="+mn-ea"/>
                <a:cs typeface="+mn-cs"/>
              </a:rPr>
              <a:t>management must track and submit Compliance Resolution Packets </a:t>
            </a:r>
          </a:p>
        </p:txBody>
      </p:sp>
      <p:sp>
        <p:nvSpPr>
          <p:cNvPr id="9" name="TextBox 8">
            <a:extLst>
              <a:ext uri="{FF2B5EF4-FFF2-40B4-BE49-F238E27FC236}">
                <a16:creationId xmlns:a16="http://schemas.microsoft.com/office/drawing/2014/main" id="{08F60FAC-4F34-47DC-BB35-D9EB223EA243}"/>
              </a:ext>
            </a:extLst>
          </p:cNvPr>
          <p:cNvSpPr txBox="1"/>
          <p:nvPr/>
        </p:nvSpPr>
        <p:spPr>
          <a:xfrm>
            <a:off x="6428232" y="5400251"/>
            <a:ext cx="5468112"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sng" strike="noStrike" kern="1200" cap="none" spc="0" normalizeH="0" baseline="0" noProof="0" dirty="0">
                <a:ln>
                  <a:noFill/>
                </a:ln>
                <a:solidFill>
                  <a:prstClr val="white">
                    <a:lumMod val="85000"/>
                  </a:prstClr>
                </a:solidFill>
                <a:effectLst/>
                <a:uLnTx/>
                <a:uFillTx/>
                <a:latin typeface="Calibri" panose="020F0502020204030204"/>
                <a:ea typeface="+mn-ea"/>
                <a:cs typeface="+mn-cs"/>
              </a:rPr>
              <a:t>Rent increase implemented without approval </a:t>
            </a:r>
            <a:r>
              <a:rPr kumimoji="0" lang="en-US" sz="2200" b="0" i="0" u="none" strike="noStrike" kern="1200" cap="none" spc="0" normalizeH="0" baseline="0" noProof="0" dirty="0">
                <a:ln>
                  <a:noFill/>
                </a:ln>
                <a:solidFill>
                  <a:prstClr val="white">
                    <a:lumMod val="85000"/>
                  </a:prstClr>
                </a:solidFill>
                <a:effectLst/>
                <a:uLnTx/>
                <a:uFillTx/>
                <a:latin typeface="Calibri" panose="020F0502020204030204"/>
                <a:ea typeface="+mn-ea"/>
                <a:cs typeface="+mn-cs"/>
              </a:rPr>
              <a:t>included in our POST APPROVAL via RCRS or file reviews results letter </a:t>
            </a:r>
          </a:p>
        </p:txBody>
      </p:sp>
      <p:grpSp>
        <p:nvGrpSpPr>
          <p:cNvPr id="12" name="Group 11">
            <a:extLst>
              <a:ext uri="{FF2B5EF4-FFF2-40B4-BE49-F238E27FC236}">
                <a16:creationId xmlns:a16="http://schemas.microsoft.com/office/drawing/2014/main" id="{AB14EF59-8A17-49BD-ACE9-26F586ACB86D}"/>
              </a:ext>
            </a:extLst>
          </p:cNvPr>
          <p:cNvGrpSpPr/>
          <p:nvPr/>
        </p:nvGrpSpPr>
        <p:grpSpPr>
          <a:xfrm>
            <a:off x="344710" y="2761489"/>
            <a:ext cx="4143660" cy="1447800"/>
            <a:chOff x="344710" y="2761489"/>
            <a:chExt cx="4143660" cy="1447800"/>
          </a:xfrm>
        </p:grpSpPr>
        <p:pic>
          <p:nvPicPr>
            <p:cNvPr id="10" name="Picture 9">
              <a:extLst>
                <a:ext uri="{FF2B5EF4-FFF2-40B4-BE49-F238E27FC236}">
                  <a16:creationId xmlns:a16="http://schemas.microsoft.com/office/drawing/2014/main" id="{1C4020D6-517A-4F31-9C04-5BE7F32A3257}"/>
                </a:ext>
              </a:extLst>
            </p:cNvPr>
            <p:cNvPicPr>
              <a:picLocks noChangeAspect="1"/>
            </p:cNvPicPr>
            <p:nvPr/>
          </p:nvPicPr>
          <p:blipFill>
            <a:blip r:embed="rId3"/>
            <a:stretch>
              <a:fillRect/>
            </a:stretch>
          </p:blipFill>
          <p:spPr>
            <a:xfrm>
              <a:off x="344710" y="2761489"/>
              <a:ext cx="3715226" cy="1447800"/>
            </a:xfrm>
            <a:prstGeom prst="rect">
              <a:avLst/>
            </a:prstGeom>
          </p:spPr>
        </p:pic>
        <p:sp>
          <p:nvSpPr>
            <p:cNvPr id="11" name="TextBox 10">
              <a:extLst>
                <a:ext uri="{FF2B5EF4-FFF2-40B4-BE49-F238E27FC236}">
                  <a16:creationId xmlns:a16="http://schemas.microsoft.com/office/drawing/2014/main" id="{9C7B8B0C-D8D0-4A5E-85B8-CB5347450247}"/>
                </a:ext>
              </a:extLst>
            </p:cNvPr>
            <p:cNvSpPr txBox="1"/>
            <p:nvPr/>
          </p:nvSpPr>
          <p:spPr>
            <a:xfrm>
              <a:off x="1214818" y="3844327"/>
              <a:ext cx="3273552"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3272F"/>
                  </a:solidFill>
                  <a:effectLst/>
                  <a:uLnTx/>
                  <a:uFillTx/>
                  <a:latin typeface="Calibri" panose="020F0502020204030204"/>
                  <a:ea typeface="+mn-ea"/>
                  <a:cs typeface="+mn-cs"/>
                </a:rPr>
                <a:t>Targeting &amp; Key Assistance Program </a:t>
              </a:r>
            </a:p>
          </p:txBody>
        </p:sp>
      </p:grpSp>
      <p:grpSp>
        <p:nvGrpSpPr>
          <p:cNvPr id="18" name="Group 17">
            <a:extLst>
              <a:ext uri="{FF2B5EF4-FFF2-40B4-BE49-F238E27FC236}">
                <a16:creationId xmlns:a16="http://schemas.microsoft.com/office/drawing/2014/main" id="{D274D65B-8BBF-4ED5-B3FC-991A580CF90C}"/>
              </a:ext>
            </a:extLst>
          </p:cNvPr>
          <p:cNvGrpSpPr/>
          <p:nvPr/>
        </p:nvGrpSpPr>
        <p:grpSpPr>
          <a:xfrm>
            <a:off x="5041106" y="2241723"/>
            <a:ext cx="2450591" cy="1596550"/>
            <a:chOff x="5041107" y="2699965"/>
            <a:chExt cx="2450591" cy="1596550"/>
          </a:xfrm>
        </p:grpSpPr>
        <p:pic>
          <p:nvPicPr>
            <p:cNvPr id="14" name="Picture 13">
              <a:extLst>
                <a:ext uri="{FF2B5EF4-FFF2-40B4-BE49-F238E27FC236}">
                  <a16:creationId xmlns:a16="http://schemas.microsoft.com/office/drawing/2014/main" id="{948D5676-D087-4026-9949-7925E9E71C03}"/>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5041107" y="2699965"/>
              <a:ext cx="2450591" cy="1596550"/>
            </a:xfrm>
            <a:prstGeom prst="rect">
              <a:avLst/>
            </a:prstGeom>
          </p:spPr>
        </p:pic>
        <p:sp>
          <p:nvSpPr>
            <p:cNvPr id="16" name="Rectangle 15">
              <a:extLst>
                <a:ext uri="{FF2B5EF4-FFF2-40B4-BE49-F238E27FC236}">
                  <a16:creationId xmlns:a16="http://schemas.microsoft.com/office/drawing/2014/main" id="{9EAD9BD9-3502-43B1-A8A6-2DED07E9043B}"/>
                </a:ext>
              </a:extLst>
            </p:cNvPr>
            <p:cNvSpPr/>
            <p:nvPr/>
          </p:nvSpPr>
          <p:spPr>
            <a:xfrm>
              <a:off x="5504688" y="2862072"/>
              <a:ext cx="1444752" cy="79552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25BF124F-49E7-4563-8F24-5A87D84C12D3}"/>
                </a:ext>
              </a:extLst>
            </p:cNvPr>
            <p:cNvSpPr txBox="1"/>
            <p:nvPr/>
          </p:nvSpPr>
          <p:spPr>
            <a:xfrm>
              <a:off x="5582412" y="2907793"/>
              <a:ext cx="128930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dirty="0">
                  <a:ln>
                    <a:noFill/>
                  </a:ln>
                  <a:solidFill>
                    <a:prstClr val="white"/>
                  </a:solidFill>
                  <a:effectLst/>
                  <a:uLnTx/>
                  <a:uFillTx/>
                  <a:latin typeface="Calibri" panose="020F0502020204030204"/>
                  <a:ea typeface="+mn-ea"/>
                  <a:cs typeface="+mn-cs"/>
                </a:rPr>
                <a:t>RCRS</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grpSp>
      <p:sp>
        <p:nvSpPr>
          <p:cNvPr id="19" name="TextBox 18">
            <a:extLst>
              <a:ext uri="{FF2B5EF4-FFF2-40B4-BE49-F238E27FC236}">
                <a16:creationId xmlns:a16="http://schemas.microsoft.com/office/drawing/2014/main" id="{9ADDA09F-4BA0-4E07-B221-74FE462943E7}"/>
              </a:ext>
            </a:extLst>
          </p:cNvPr>
          <p:cNvSpPr txBox="1"/>
          <p:nvPr/>
        </p:nvSpPr>
        <p:spPr>
          <a:xfrm>
            <a:off x="7846503" y="2192347"/>
            <a:ext cx="3355848"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srgbClr val="0070C0"/>
                </a:solidFill>
                <a:effectLst/>
                <a:uLnTx/>
                <a:uFillTx/>
                <a:latin typeface="Calibri" panose="020F0502020204030204"/>
                <a:ea typeface="+mn-ea"/>
                <a:cs typeface="+mn-cs"/>
              </a:rPr>
              <a:t>RCRS Reporting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Calibri" panose="020F0502020204030204"/>
                <a:ea typeface="+mn-ea"/>
                <a:cs typeface="+mn-cs"/>
              </a:rPr>
              <a:t>File review/physical inspection results letters and AOC Review</a:t>
            </a:r>
          </a:p>
        </p:txBody>
      </p:sp>
      <p:pic>
        <p:nvPicPr>
          <p:cNvPr id="20" name="Picture 19">
            <a:extLst>
              <a:ext uri="{FF2B5EF4-FFF2-40B4-BE49-F238E27FC236}">
                <a16:creationId xmlns:a16="http://schemas.microsoft.com/office/drawing/2014/main" id="{2E56C57C-A199-4454-B51A-2B82E7F37893}"/>
              </a:ext>
            </a:extLst>
          </p:cNvPr>
          <p:cNvPicPr>
            <a:picLocks noChangeAspect="1"/>
          </p:cNvPicPr>
          <p:nvPr/>
        </p:nvPicPr>
        <p:blipFill>
          <a:blip r:embed="rId6"/>
          <a:stretch>
            <a:fillRect/>
          </a:stretch>
        </p:blipFill>
        <p:spPr>
          <a:xfrm>
            <a:off x="813815" y="5167989"/>
            <a:ext cx="4496181" cy="687969"/>
          </a:xfrm>
          <a:prstGeom prst="rect">
            <a:avLst/>
          </a:prstGeom>
        </p:spPr>
      </p:pic>
      <p:pic>
        <p:nvPicPr>
          <p:cNvPr id="22" name="Picture 21">
            <a:extLst>
              <a:ext uri="{FF2B5EF4-FFF2-40B4-BE49-F238E27FC236}">
                <a16:creationId xmlns:a16="http://schemas.microsoft.com/office/drawing/2014/main" id="{C7DD9B05-BE92-41AD-9F41-70FEC96F20A1}"/>
              </a:ext>
            </a:extLst>
          </p:cNvPr>
          <p:cNvPicPr>
            <a:picLocks noChangeAspect="1"/>
          </p:cNvPicPr>
          <p:nvPr/>
        </p:nvPicPr>
        <p:blipFill>
          <a:blip r:embed="rId7"/>
          <a:stretch>
            <a:fillRect/>
          </a:stretch>
        </p:blipFill>
        <p:spPr>
          <a:xfrm>
            <a:off x="5504687" y="4094447"/>
            <a:ext cx="1447925" cy="1249788"/>
          </a:xfrm>
          <a:prstGeom prst="rect">
            <a:avLst/>
          </a:prstGeom>
        </p:spPr>
      </p:pic>
      <p:pic>
        <p:nvPicPr>
          <p:cNvPr id="25" name="Picture 24">
            <a:extLst>
              <a:ext uri="{FF2B5EF4-FFF2-40B4-BE49-F238E27FC236}">
                <a16:creationId xmlns:a16="http://schemas.microsoft.com/office/drawing/2014/main" id="{E34CE37B-5302-4724-A35E-80A9EF30A021}"/>
              </a:ext>
            </a:extLst>
          </p:cNvPr>
          <p:cNvPicPr>
            <a:picLocks noChangeAspect="1"/>
          </p:cNvPicPr>
          <p:nvPr/>
        </p:nvPicPr>
        <p:blipFill>
          <a:blip r:embed="rId8"/>
          <a:stretch>
            <a:fillRect/>
          </a:stretch>
        </p:blipFill>
        <p:spPr>
          <a:xfrm>
            <a:off x="5309997" y="5400251"/>
            <a:ext cx="1118236" cy="1375453"/>
          </a:xfrm>
          <a:prstGeom prst="rect">
            <a:avLst/>
          </a:prstGeom>
        </p:spPr>
      </p:pic>
    </p:spTree>
    <p:extLst>
      <p:ext uri="{BB962C8B-B14F-4D97-AF65-F5344CB8AC3E}">
        <p14:creationId xmlns:p14="http://schemas.microsoft.com/office/powerpoint/2010/main" val="3125329221"/>
      </p:ext>
    </p:extLst>
  </p:cSld>
  <p:clrMapOvr>
    <a:masterClrMapping/>
  </p:clrMapOvr>
  <p:transition spd="slow">
    <p:push dir="u"/>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44A1CE-7F81-453D-B43D-DC95129BB760}"/>
              </a:ext>
            </a:extLst>
          </p:cNvPr>
          <p:cNvSpPr>
            <a:spLocks noGrp="1"/>
          </p:cNvSpPr>
          <p:nvPr>
            <p:ph type="title"/>
          </p:nvPr>
        </p:nvSpPr>
        <p:spPr>
          <a:xfrm>
            <a:off x="0" y="1"/>
            <a:ext cx="11896344" cy="1690688"/>
          </a:xfrm>
        </p:spPr>
        <p:txBody>
          <a:bodyPr>
            <a:normAutofit fontScale="90000"/>
          </a:bodyPr>
          <a:lstStyle/>
          <a:p>
            <a:pPr algn="ctr"/>
            <a:r>
              <a:rPr lang="en-US" sz="4000" b="1" dirty="0">
                <a:latin typeface="+mn-lt"/>
              </a:rPr>
              <a:t>Report Cards For NCHFA Approved Management Companies</a:t>
            </a:r>
            <a:br>
              <a:rPr lang="en-US" b="1" dirty="0">
                <a:latin typeface="+mn-lt"/>
              </a:rPr>
            </a:br>
            <a:r>
              <a:rPr lang="en-US" sz="4900" b="1" dirty="0">
                <a:latin typeface="+mn-lt"/>
              </a:rPr>
              <a:t>Interim Progress Report Schedule Reminders  </a:t>
            </a:r>
            <a:br>
              <a:rPr lang="en-US" b="1" dirty="0">
                <a:latin typeface="+mn-lt"/>
              </a:rPr>
            </a:br>
            <a:endParaRPr lang="en-US" b="1" dirty="0">
              <a:latin typeface="+mn-lt"/>
            </a:endParaRPr>
          </a:p>
        </p:txBody>
      </p:sp>
      <p:sp>
        <p:nvSpPr>
          <p:cNvPr id="3" name="Content Placeholder 2">
            <a:extLst>
              <a:ext uri="{FF2B5EF4-FFF2-40B4-BE49-F238E27FC236}">
                <a16:creationId xmlns:a16="http://schemas.microsoft.com/office/drawing/2014/main" id="{D372A063-D786-4602-850E-AAADACCA924E}"/>
              </a:ext>
            </a:extLst>
          </p:cNvPr>
          <p:cNvSpPr>
            <a:spLocks noGrp="1"/>
          </p:cNvSpPr>
          <p:nvPr>
            <p:ph idx="1"/>
          </p:nvPr>
        </p:nvSpPr>
        <p:spPr>
          <a:xfrm>
            <a:off x="3008376" y="1158889"/>
            <a:ext cx="8345424" cy="1252728"/>
          </a:xfrm>
        </p:spPr>
        <p:txBody>
          <a:bodyPr/>
          <a:lstStyle/>
          <a:p>
            <a:pPr marL="0" indent="0" algn="ctr">
              <a:buNone/>
            </a:pPr>
            <a:r>
              <a:rPr lang="en-US" b="1" dirty="0"/>
              <a:t>When are progress reports sent through the year?</a:t>
            </a:r>
          </a:p>
          <a:p>
            <a:pPr marL="0" indent="0" algn="ctr">
              <a:buNone/>
            </a:pPr>
            <a:r>
              <a:rPr lang="en-US" b="1" dirty="0"/>
              <a:t>Can you self-check your progress?</a:t>
            </a:r>
          </a:p>
        </p:txBody>
      </p:sp>
      <p:pic>
        <p:nvPicPr>
          <p:cNvPr id="4" name="Picture 3">
            <a:extLst>
              <a:ext uri="{FF2B5EF4-FFF2-40B4-BE49-F238E27FC236}">
                <a16:creationId xmlns:a16="http://schemas.microsoft.com/office/drawing/2014/main" id="{C3136F5A-2D36-45B5-BBF3-789CFA00967A}"/>
              </a:ext>
            </a:extLst>
          </p:cNvPr>
          <p:cNvPicPr>
            <a:picLocks noChangeAspect="1"/>
          </p:cNvPicPr>
          <p:nvPr/>
        </p:nvPicPr>
        <p:blipFill>
          <a:blip r:embed="rId2"/>
          <a:stretch>
            <a:fillRect/>
          </a:stretch>
        </p:blipFill>
        <p:spPr>
          <a:xfrm>
            <a:off x="708469" y="1063563"/>
            <a:ext cx="2143125" cy="1690688"/>
          </a:xfrm>
          <a:prstGeom prst="rect">
            <a:avLst/>
          </a:prstGeom>
        </p:spPr>
      </p:pic>
      <p:sp>
        <p:nvSpPr>
          <p:cNvPr id="5" name="TextBox 4">
            <a:extLst>
              <a:ext uri="{FF2B5EF4-FFF2-40B4-BE49-F238E27FC236}">
                <a16:creationId xmlns:a16="http://schemas.microsoft.com/office/drawing/2014/main" id="{3B72EAD1-FBFF-442D-B5D6-4ED57B39572A}"/>
              </a:ext>
            </a:extLst>
          </p:cNvPr>
          <p:cNvSpPr txBox="1"/>
          <p:nvPr/>
        </p:nvSpPr>
        <p:spPr>
          <a:xfrm>
            <a:off x="0" y="4273141"/>
            <a:ext cx="511353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srgbClr val="00B050"/>
                </a:solidFill>
                <a:effectLst/>
                <a:uLnTx/>
                <a:uFillTx/>
                <a:latin typeface="Calibri" panose="020F0502020204030204"/>
                <a:ea typeface="+mn-ea"/>
                <a:cs typeface="+mn-cs"/>
              </a:rPr>
              <a:t>Targeting Program Related </a:t>
            </a:r>
            <a:r>
              <a:rPr kumimoji="0" lang="en-US" sz="2400" b="1" i="0" u="none" strike="noStrike" kern="1200" cap="none" spc="0" normalizeH="0" baseline="0" noProof="0" dirty="0">
                <a:ln>
                  <a:noFill/>
                </a:ln>
                <a:solidFill>
                  <a:srgbClr val="00B050"/>
                </a:solidFill>
                <a:effectLst/>
                <a:uLnTx/>
                <a:uFillTx/>
                <a:latin typeface="Calibri" panose="020F0502020204030204"/>
                <a:ea typeface="+mn-ea"/>
                <a:cs typeface="+mn-cs"/>
              </a:rPr>
              <a:t>(quarterly)</a:t>
            </a:r>
          </a:p>
        </p:txBody>
      </p:sp>
      <p:sp>
        <p:nvSpPr>
          <p:cNvPr id="7" name="TextBox 6">
            <a:extLst>
              <a:ext uri="{FF2B5EF4-FFF2-40B4-BE49-F238E27FC236}">
                <a16:creationId xmlns:a16="http://schemas.microsoft.com/office/drawing/2014/main" id="{C0480202-538D-40C7-B623-3E3DE180E4F3}"/>
              </a:ext>
            </a:extLst>
          </p:cNvPr>
          <p:cNvSpPr txBox="1"/>
          <p:nvPr/>
        </p:nvSpPr>
        <p:spPr>
          <a:xfrm>
            <a:off x="813815" y="5955869"/>
            <a:ext cx="4496181"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00" b="0" i="0" u="sng" strike="noStrike" kern="1200" cap="none" spc="0" normalizeH="0" baseline="0" noProof="0" dirty="0">
                <a:ln>
                  <a:noFill/>
                </a:ln>
                <a:solidFill>
                  <a:prstClr val="white">
                    <a:lumMod val="85000"/>
                  </a:prstClr>
                </a:solidFill>
                <a:effectLst/>
                <a:uLnTx/>
                <a:uFillTx/>
                <a:latin typeface="Calibri" panose="020F0502020204030204"/>
                <a:ea typeface="+mn-ea"/>
                <a:cs typeface="+mn-cs"/>
              </a:rPr>
              <a:t>Training</a:t>
            </a:r>
            <a:r>
              <a:rPr kumimoji="0" lang="en-US" sz="2100" b="0" i="0" u="none" strike="noStrike" kern="1200" cap="none" spc="0" normalizeH="0" baseline="0" noProof="0" dirty="0">
                <a:ln>
                  <a:noFill/>
                </a:ln>
                <a:solidFill>
                  <a:prstClr val="white">
                    <a:lumMod val="85000"/>
                  </a:prstClr>
                </a:solidFill>
                <a:effectLst/>
                <a:uLnTx/>
                <a:uFillTx/>
                <a:latin typeface="Calibri" panose="020F0502020204030204"/>
                <a:ea typeface="+mn-ea"/>
                <a:cs typeface="+mn-cs"/>
              </a:rPr>
              <a:t> – </a:t>
            </a:r>
            <a:r>
              <a:rPr kumimoji="0" lang="en-US" sz="1900" b="0" i="0" u="none" strike="noStrike" kern="1200" cap="none" spc="0" normalizeH="0" baseline="0" noProof="0" dirty="0">
                <a:ln>
                  <a:noFill/>
                </a:ln>
                <a:solidFill>
                  <a:prstClr val="white">
                    <a:lumMod val="85000"/>
                  </a:prstClr>
                </a:solidFill>
                <a:effectLst/>
                <a:uLnTx/>
                <a:uFillTx/>
                <a:latin typeface="Calibri" panose="020F0502020204030204"/>
                <a:ea typeface="+mn-ea"/>
                <a:cs typeface="+mn-cs"/>
              </a:rPr>
              <a:t>reminder emails sent in August</a:t>
            </a:r>
          </a:p>
        </p:txBody>
      </p:sp>
      <p:sp>
        <p:nvSpPr>
          <p:cNvPr id="8" name="TextBox 7">
            <a:extLst>
              <a:ext uri="{FF2B5EF4-FFF2-40B4-BE49-F238E27FC236}">
                <a16:creationId xmlns:a16="http://schemas.microsoft.com/office/drawing/2014/main" id="{0B1A527F-FC03-4ADD-9D61-7EA9C09C6079}"/>
              </a:ext>
            </a:extLst>
          </p:cNvPr>
          <p:cNvSpPr txBox="1"/>
          <p:nvPr/>
        </p:nvSpPr>
        <p:spPr>
          <a:xfrm>
            <a:off x="6949439" y="4142286"/>
            <a:ext cx="481568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sng" strike="noStrike" kern="1200" cap="none" spc="0" normalizeH="0" baseline="0" noProof="0" dirty="0">
                <a:ln>
                  <a:noFill/>
                </a:ln>
                <a:solidFill>
                  <a:prstClr val="white">
                    <a:lumMod val="85000"/>
                  </a:prstClr>
                </a:solidFill>
                <a:effectLst/>
                <a:uLnTx/>
                <a:uFillTx/>
                <a:latin typeface="Calibri" panose="020F0502020204030204"/>
                <a:ea typeface="+mn-ea"/>
                <a:cs typeface="+mn-cs"/>
              </a:rPr>
              <a:t>Uncorrected Noncompliance </a:t>
            </a:r>
            <a:r>
              <a:rPr kumimoji="0" lang="en-US" sz="2400" b="0" i="0" u="none" strike="noStrike" kern="1200" cap="none" spc="0" normalizeH="0" baseline="0" noProof="0" dirty="0">
                <a:ln>
                  <a:noFill/>
                </a:ln>
                <a:solidFill>
                  <a:prstClr val="white">
                    <a:lumMod val="85000"/>
                  </a:prstClr>
                </a:solidFill>
                <a:effectLst/>
                <a:uLnTx/>
                <a:uFillTx/>
                <a:latin typeface="Calibri" panose="020F0502020204030204"/>
                <a:ea typeface="+mn-ea"/>
                <a:cs typeface="+mn-cs"/>
              </a:rPr>
              <a:t>management must track and submit Compliance Resolution Packets </a:t>
            </a:r>
          </a:p>
        </p:txBody>
      </p:sp>
      <p:sp>
        <p:nvSpPr>
          <p:cNvPr id="9" name="TextBox 8">
            <a:extLst>
              <a:ext uri="{FF2B5EF4-FFF2-40B4-BE49-F238E27FC236}">
                <a16:creationId xmlns:a16="http://schemas.microsoft.com/office/drawing/2014/main" id="{08F60FAC-4F34-47DC-BB35-D9EB223EA243}"/>
              </a:ext>
            </a:extLst>
          </p:cNvPr>
          <p:cNvSpPr txBox="1"/>
          <p:nvPr/>
        </p:nvSpPr>
        <p:spPr>
          <a:xfrm>
            <a:off x="6428232" y="5400251"/>
            <a:ext cx="5468112"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sng" strike="noStrike" kern="1200" cap="none" spc="0" normalizeH="0" baseline="0" noProof="0" dirty="0">
                <a:ln>
                  <a:noFill/>
                </a:ln>
                <a:solidFill>
                  <a:prstClr val="white">
                    <a:lumMod val="85000"/>
                  </a:prstClr>
                </a:solidFill>
                <a:effectLst/>
                <a:uLnTx/>
                <a:uFillTx/>
                <a:latin typeface="Calibri" panose="020F0502020204030204"/>
                <a:ea typeface="+mn-ea"/>
                <a:cs typeface="+mn-cs"/>
              </a:rPr>
              <a:t>Rent increase implemented without approval </a:t>
            </a:r>
            <a:r>
              <a:rPr kumimoji="0" lang="en-US" sz="2200" b="0" i="0" u="none" strike="noStrike" kern="1200" cap="none" spc="0" normalizeH="0" baseline="0" noProof="0" dirty="0">
                <a:ln>
                  <a:noFill/>
                </a:ln>
                <a:solidFill>
                  <a:prstClr val="white">
                    <a:lumMod val="85000"/>
                  </a:prstClr>
                </a:solidFill>
                <a:effectLst/>
                <a:uLnTx/>
                <a:uFillTx/>
                <a:latin typeface="Calibri" panose="020F0502020204030204"/>
                <a:ea typeface="+mn-ea"/>
                <a:cs typeface="+mn-cs"/>
              </a:rPr>
              <a:t>included in our POST APPROVAL via RCRS or file reviews results letter </a:t>
            </a:r>
          </a:p>
        </p:txBody>
      </p:sp>
      <p:grpSp>
        <p:nvGrpSpPr>
          <p:cNvPr id="12" name="Group 11">
            <a:extLst>
              <a:ext uri="{FF2B5EF4-FFF2-40B4-BE49-F238E27FC236}">
                <a16:creationId xmlns:a16="http://schemas.microsoft.com/office/drawing/2014/main" id="{AB14EF59-8A17-49BD-ACE9-26F586ACB86D}"/>
              </a:ext>
            </a:extLst>
          </p:cNvPr>
          <p:cNvGrpSpPr/>
          <p:nvPr/>
        </p:nvGrpSpPr>
        <p:grpSpPr>
          <a:xfrm>
            <a:off x="344710" y="2761489"/>
            <a:ext cx="4143660" cy="1447800"/>
            <a:chOff x="344710" y="2761489"/>
            <a:chExt cx="4143660" cy="1447800"/>
          </a:xfrm>
        </p:grpSpPr>
        <p:pic>
          <p:nvPicPr>
            <p:cNvPr id="10" name="Picture 9">
              <a:extLst>
                <a:ext uri="{FF2B5EF4-FFF2-40B4-BE49-F238E27FC236}">
                  <a16:creationId xmlns:a16="http://schemas.microsoft.com/office/drawing/2014/main" id="{1C4020D6-517A-4F31-9C04-5BE7F32A3257}"/>
                </a:ext>
              </a:extLst>
            </p:cNvPr>
            <p:cNvPicPr>
              <a:picLocks noChangeAspect="1"/>
            </p:cNvPicPr>
            <p:nvPr/>
          </p:nvPicPr>
          <p:blipFill>
            <a:blip r:embed="rId3"/>
            <a:stretch>
              <a:fillRect/>
            </a:stretch>
          </p:blipFill>
          <p:spPr>
            <a:xfrm>
              <a:off x="344710" y="2761489"/>
              <a:ext cx="3715226" cy="1447800"/>
            </a:xfrm>
            <a:prstGeom prst="rect">
              <a:avLst/>
            </a:prstGeom>
          </p:spPr>
        </p:pic>
        <p:sp>
          <p:nvSpPr>
            <p:cNvPr id="11" name="TextBox 10">
              <a:extLst>
                <a:ext uri="{FF2B5EF4-FFF2-40B4-BE49-F238E27FC236}">
                  <a16:creationId xmlns:a16="http://schemas.microsoft.com/office/drawing/2014/main" id="{9C7B8B0C-D8D0-4A5E-85B8-CB5347450247}"/>
                </a:ext>
              </a:extLst>
            </p:cNvPr>
            <p:cNvSpPr txBox="1"/>
            <p:nvPr/>
          </p:nvSpPr>
          <p:spPr>
            <a:xfrm>
              <a:off x="1214818" y="3844327"/>
              <a:ext cx="3273552"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3272F"/>
                  </a:solidFill>
                  <a:effectLst/>
                  <a:uLnTx/>
                  <a:uFillTx/>
                  <a:latin typeface="Calibri" panose="020F0502020204030204"/>
                  <a:ea typeface="+mn-ea"/>
                  <a:cs typeface="+mn-cs"/>
                </a:rPr>
                <a:t>Targeting &amp; Key Assistance Program </a:t>
              </a:r>
            </a:p>
          </p:txBody>
        </p:sp>
      </p:grpSp>
      <p:grpSp>
        <p:nvGrpSpPr>
          <p:cNvPr id="18" name="Group 17">
            <a:extLst>
              <a:ext uri="{FF2B5EF4-FFF2-40B4-BE49-F238E27FC236}">
                <a16:creationId xmlns:a16="http://schemas.microsoft.com/office/drawing/2014/main" id="{D274D65B-8BBF-4ED5-B3FC-991A580CF90C}"/>
              </a:ext>
            </a:extLst>
          </p:cNvPr>
          <p:cNvGrpSpPr/>
          <p:nvPr/>
        </p:nvGrpSpPr>
        <p:grpSpPr>
          <a:xfrm>
            <a:off x="5041106" y="2241723"/>
            <a:ext cx="2450591" cy="1596550"/>
            <a:chOff x="5041107" y="2699965"/>
            <a:chExt cx="2450591" cy="1596550"/>
          </a:xfrm>
        </p:grpSpPr>
        <p:pic>
          <p:nvPicPr>
            <p:cNvPr id="14" name="Picture 13">
              <a:extLst>
                <a:ext uri="{FF2B5EF4-FFF2-40B4-BE49-F238E27FC236}">
                  <a16:creationId xmlns:a16="http://schemas.microsoft.com/office/drawing/2014/main" id="{948D5676-D087-4026-9949-7925E9E71C03}"/>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5041107" y="2699965"/>
              <a:ext cx="2450591" cy="1596550"/>
            </a:xfrm>
            <a:prstGeom prst="rect">
              <a:avLst/>
            </a:prstGeom>
          </p:spPr>
        </p:pic>
        <p:sp>
          <p:nvSpPr>
            <p:cNvPr id="16" name="Rectangle 15">
              <a:extLst>
                <a:ext uri="{FF2B5EF4-FFF2-40B4-BE49-F238E27FC236}">
                  <a16:creationId xmlns:a16="http://schemas.microsoft.com/office/drawing/2014/main" id="{9EAD9BD9-3502-43B1-A8A6-2DED07E9043B}"/>
                </a:ext>
              </a:extLst>
            </p:cNvPr>
            <p:cNvSpPr/>
            <p:nvPr/>
          </p:nvSpPr>
          <p:spPr>
            <a:xfrm>
              <a:off x="5504688" y="2862072"/>
              <a:ext cx="1444752" cy="79552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25BF124F-49E7-4563-8F24-5A87D84C12D3}"/>
                </a:ext>
              </a:extLst>
            </p:cNvPr>
            <p:cNvSpPr txBox="1"/>
            <p:nvPr/>
          </p:nvSpPr>
          <p:spPr>
            <a:xfrm>
              <a:off x="5582412" y="2907793"/>
              <a:ext cx="128930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dirty="0">
                  <a:ln>
                    <a:noFill/>
                  </a:ln>
                  <a:solidFill>
                    <a:prstClr val="white"/>
                  </a:solidFill>
                  <a:effectLst/>
                  <a:uLnTx/>
                  <a:uFillTx/>
                  <a:latin typeface="Calibri" panose="020F0502020204030204"/>
                  <a:ea typeface="+mn-ea"/>
                  <a:cs typeface="+mn-cs"/>
                </a:rPr>
                <a:t>RCRS</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grpSp>
      <p:sp>
        <p:nvSpPr>
          <p:cNvPr id="19" name="TextBox 18">
            <a:extLst>
              <a:ext uri="{FF2B5EF4-FFF2-40B4-BE49-F238E27FC236}">
                <a16:creationId xmlns:a16="http://schemas.microsoft.com/office/drawing/2014/main" id="{9ADDA09F-4BA0-4E07-B221-74FE462943E7}"/>
              </a:ext>
            </a:extLst>
          </p:cNvPr>
          <p:cNvSpPr txBox="1"/>
          <p:nvPr/>
        </p:nvSpPr>
        <p:spPr>
          <a:xfrm>
            <a:off x="7846503" y="2192347"/>
            <a:ext cx="3355848"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sng" strike="noStrike" kern="1200" cap="none" spc="0" normalizeH="0" baseline="0" noProof="0" dirty="0">
                <a:ln>
                  <a:noFill/>
                </a:ln>
                <a:solidFill>
                  <a:prstClr val="white">
                    <a:lumMod val="85000"/>
                  </a:prstClr>
                </a:solidFill>
                <a:effectLst/>
                <a:uLnTx/>
                <a:uFillTx/>
                <a:latin typeface="Calibri" panose="020F0502020204030204"/>
                <a:ea typeface="+mn-ea"/>
                <a:cs typeface="+mn-cs"/>
              </a:rPr>
              <a:t>RCRS Reporting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85000"/>
                  </a:prstClr>
                </a:solidFill>
                <a:effectLst/>
                <a:uLnTx/>
                <a:uFillTx/>
                <a:latin typeface="Calibri" panose="020F0502020204030204"/>
                <a:ea typeface="+mn-ea"/>
                <a:cs typeface="+mn-cs"/>
              </a:rPr>
              <a:t>File review/physical inspection results letters and AOC Review</a:t>
            </a:r>
          </a:p>
        </p:txBody>
      </p:sp>
      <p:pic>
        <p:nvPicPr>
          <p:cNvPr id="20" name="Picture 19">
            <a:extLst>
              <a:ext uri="{FF2B5EF4-FFF2-40B4-BE49-F238E27FC236}">
                <a16:creationId xmlns:a16="http://schemas.microsoft.com/office/drawing/2014/main" id="{2E56C57C-A199-4454-B51A-2B82E7F37893}"/>
              </a:ext>
            </a:extLst>
          </p:cNvPr>
          <p:cNvPicPr>
            <a:picLocks noChangeAspect="1"/>
          </p:cNvPicPr>
          <p:nvPr/>
        </p:nvPicPr>
        <p:blipFill>
          <a:blip r:embed="rId6"/>
          <a:stretch>
            <a:fillRect/>
          </a:stretch>
        </p:blipFill>
        <p:spPr>
          <a:xfrm>
            <a:off x="813815" y="5167989"/>
            <a:ext cx="4496181" cy="687969"/>
          </a:xfrm>
          <a:prstGeom prst="rect">
            <a:avLst/>
          </a:prstGeom>
        </p:spPr>
      </p:pic>
      <p:pic>
        <p:nvPicPr>
          <p:cNvPr id="22" name="Picture 21">
            <a:extLst>
              <a:ext uri="{FF2B5EF4-FFF2-40B4-BE49-F238E27FC236}">
                <a16:creationId xmlns:a16="http://schemas.microsoft.com/office/drawing/2014/main" id="{C7DD9B05-BE92-41AD-9F41-70FEC96F20A1}"/>
              </a:ext>
            </a:extLst>
          </p:cNvPr>
          <p:cNvPicPr>
            <a:picLocks noChangeAspect="1"/>
          </p:cNvPicPr>
          <p:nvPr/>
        </p:nvPicPr>
        <p:blipFill>
          <a:blip r:embed="rId7"/>
          <a:stretch>
            <a:fillRect/>
          </a:stretch>
        </p:blipFill>
        <p:spPr>
          <a:xfrm>
            <a:off x="5504687" y="4094447"/>
            <a:ext cx="1447925" cy="1249788"/>
          </a:xfrm>
          <a:prstGeom prst="rect">
            <a:avLst/>
          </a:prstGeom>
        </p:spPr>
      </p:pic>
      <p:pic>
        <p:nvPicPr>
          <p:cNvPr id="25" name="Picture 24">
            <a:extLst>
              <a:ext uri="{FF2B5EF4-FFF2-40B4-BE49-F238E27FC236}">
                <a16:creationId xmlns:a16="http://schemas.microsoft.com/office/drawing/2014/main" id="{E34CE37B-5302-4724-A35E-80A9EF30A021}"/>
              </a:ext>
            </a:extLst>
          </p:cNvPr>
          <p:cNvPicPr>
            <a:picLocks noChangeAspect="1"/>
          </p:cNvPicPr>
          <p:nvPr/>
        </p:nvPicPr>
        <p:blipFill>
          <a:blip r:embed="rId8"/>
          <a:stretch>
            <a:fillRect/>
          </a:stretch>
        </p:blipFill>
        <p:spPr>
          <a:xfrm>
            <a:off x="5309997" y="5400251"/>
            <a:ext cx="1118236" cy="1375453"/>
          </a:xfrm>
          <a:prstGeom prst="rect">
            <a:avLst/>
          </a:prstGeom>
        </p:spPr>
      </p:pic>
    </p:spTree>
    <p:extLst>
      <p:ext uri="{BB962C8B-B14F-4D97-AF65-F5344CB8AC3E}">
        <p14:creationId xmlns:p14="http://schemas.microsoft.com/office/powerpoint/2010/main" val="2444931080"/>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CA70DA7-70B6-4E54-A64F-EB784A98CF1C}"/>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0" y="-62461"/>
            <a:ext cx="11842811" cy="2033303"/>
          </a:xfrm>
        </p:spPr>
      </p:pic>
      <p:sp>
        <p:nvSpPr>
          <p:cNvPr id="7" name="TextBox 6">
            <a:extLst>
              <a:ext uri="{FF2B5EF4-FFF2-40B4-BE49-F238E27FC236}">
                <a16:creationId xmlns:a16="http://schemas.microsoft.com/office/drawing/2014/main" id="{0170EB58-74ED-4D2E-9D44-3768A3787DA1}"/>
              </a:ext>
            </a:extLst>
          </p:cNvPr>
          <p:cNvSpPr txBox="1"/>
          <p:nvPr/>
        </p:nvSpPr>
        <p:spPr>
          <a:xfrm>
            <a:off x="168675" y="2352582"/>
            <a:ext cx="11674135" cy="4031873"/>
          </a:xfrm>
          <a:prstGeom prst="rect">
            <a:avLst/>
          </a:prstGeom>
          <a:noFill/>
        </p:spPr>
        <p:txBody>
          <a:bodyPr wrap="square" rtlCol="0">
            <a:spAutoFit/>
          </a:bodyPr>
          <a:lstStyle/>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srgbClr val="23272F"/>
                </a:solidFill>
                <a:effectLst/>
                <a:uLnTx/>
                <a:uFillTx/>
                <a:latin typeface="Calibri" panose="020F0502020204030204"/>
                <a:ea typeface="+mn-ea"/>
                <a:cs typeface="+mn-cs"/>
              </a:rPr>
              <a:t>The policy/information contained in this </a:t>
            </a:r>
            <a:r>
              <a:rPr lang="en-US" sz="3200" b="1" dirty="0">
                <a:solidFill>
                  <a:srgbClr val="23272F"/>
                </a:solidFill>
                <a:latin typeface="Calibri" panose="020F0502020204030204"/>
              </a:rPr>
              <a:t>presentation was prepared</a:t>
            </a:r>
            <a:r>
              <a:rPr kumimoji="0" lang="en-US" sz="3200" b="1" i="0" u="none" strike="noStrike" kern="1200" cap="none" spc="0" normalizeH="0" baseline="0" noProof="0" dirty="0">
                <a:ln>
                  <a:noFill/>
                </a:ln>
                <a:solidFill>
                  <a:srgbClr val="23272F"/>
                </a:solidFill>
                <a:effectLst/>
                <a:uLnTx/>
                <a:uFillTx/>
                <a:latin typeface="Calibri" panose="020F0502020204030204"/>
                <a:ea typeface="+mn-ea"/>
                <a:cs typeface="+mn-cs"/>
              </a:rPr>
              <a:t> and related handouts are accurate at the time of this presentation  </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srgbClr val="23272F"/>
                </a:solidFill>
                <a:effectLst/>
                <a:uLnTx/>
                <a:uFillTx/>
                <a:latin typeface="Calibri" panose="020F0502020204030204"/>
                <a:ea typeface="+mn-ea"/>
                <a:cs typeface="+mn-cs"/>
              </a:rPr>
              <a:t>Upon further release of guidance from the Internal Revenue Service (IRS) and US Department of Housing and Development (HUD) or NCHFA Leadership, additional updates to our policies may be necessary and will be </a:t>
            </a:r>
            <a:r>
              <a:rPr lang="en-US" sz="3200" b="1" dirty="0">
                <a:solidFill>
                  <a:srgbClr val="23272F"/>
                </a:solidFill>
                <a:latin typeface="Calibri" panose="020F0502020204030204"/>
              </a:rPr>
              <a:t>communicated</a:t>
            </a:r>
            <a:r>
              <a:rPr kumimoji="0" lang="en-US" sz="3200" b="1" i="0" u="none" strike="noStrike" kern="1200" cap="none" spc="0" normalizeH="0" baseline="0" noProof="0" dirty="0">
                <a:ln>
                  <a:noFill/>
                </a:ln>
                <a:solidFill>
                  <a:srgbClr val="23272F"/>
                </a:solidFill>
                <a:effectLst/>
                <a:uLnTx/>
                <a:uFillTx/>
                <a:latin typeface="Calibri" panose="020F0502020204030204"/>
                <a:ea typeface="+mn-ea"/>
                <a:cs typeface="+mn-cs"/>
              </a:rPr>
              <a:t> by the North Carolina Housing Finance Agency   </a:t>
            </a:r>
          </a:p>
        </p:txBody>
      </p:sp>
    </p:spTree>
    <p:extLst>
      <p:ext uri="{BB962C8B-B14F-4D97-AF65-F5344CB8AC3E}">
        <p14:creationId xmlns:p14="http://schemas.microsoft.com/office/powerpoint/2010/main" val="8440267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44A1CE-7F81-453D-B43D-DC95129BB760}"/>
              </a:ext>
            </a:extLst>
          </p:cNvPr>
          <p:cNvSpPr>
            <a:spLocks noGrp="1"/>
          </p:cNvSpPr>
          <p:nvPr>
            <p:ph type="title"/>
          </p:nvPr>
        </p:nvSpPr>
        <p:spPr>
          <a:xfrm>
            <a:off x="0" y="1"/>
            <a:ext cx="11896344" cy="1690688"/>
          </a:xfrm>
        </p:spPr>
        <p:txBody>
          <a:bodyPr>
            <a:normAutofit fontScale="90000"/>
          </a:bodyPr>
          <a:lstStyle/>
          <a:p>
            <a:pPr algn="ctr"/>
            <a:r>
              <a:rPr lang="en-US" sz="4000" b="1" dirty="0">
                <a:latin typeface="+mn-lt"/>
              </a:rPr>
              <a:t>Report Cards For NCHFA Approved Management Companies</a:t>
            </a:r>
            <a:br>
              <a:rPr lang="en-US" b="1" dirty="0">
                <a:latin typeface="+mn-lt"/>
              </a:rPr>
            </a:br>
            <a:r>
              <a:rPr lang="en-US" sz="4900" b="1" dirty="0">
                <a:latin typeface="+mn-lt"/>
              </a:rPr>
              <a:t>Interim Progress Report Schedule Reminders  </a:t>
            </a:r>
            <a:br>
              <a:rPr lang="en-US" b="1" dirty="0">
                <a:latin typeface="+mn-lt"/>
              </a:rPr>
            </a:br>
            <a:endParaRPr lang="en-US" b="1" dirty="0">
              <a:latin typeface="+mn-lt"/>
            </a:endParaRPr>
          </a:p>
        </p:txBody>
      </p:sp>
      <p:sp>
        <p:nvSpPr>
          <p:cNvPr id="3" name="Content Placeholder 2">
            <a:extLst>
              <a:ext uri="{FF2B5EF4-FFF2-40B4-BE49-F238E27FC236}">
                <a16:creationId xmlns:a16="http://schemas.microsoft.com/office/drawing/2014/main" id="{D372A063-D786-4602-850E-AAADACCA924E}"/>
              </a:ext>
            </a:extLst>
          </p:cNvPr>
          <p:cNvSpPr>
            <a:spLocks noGrp="1"/>
          </p:cNvSpPr>
          <p:nvPr>
            <p:ph idx="1"/>
          </p:nvPr>
        </p:nvSpPr>
        <p:spPr>
          <a:xfrm>
            <a:off x="3008376" y="1158889"/>
            <a:ext cx="8345424" cy="1252728"/>
          </a:xfrm>
        </p:spPr>
        <p:txBody>
          <a:bodyPr/>
          <a:lstStyle/>
          <a:p>
            <a:pPr marL="0" indent="0" algn="ctr">
              <a:buNone/>
            </a:pPr>
            <a:r>
              <a:rPr lang="en-US" b="1" dirty="0"/>
              <a:t>When are progress reports sent through the year?</a:t>
            </a:r>
          </a:p>
          <a:p>
            <a:pPr marL="0" indent="0" algn="ctr">
              <a:buNone/>
            </a:pPr>
            <a:r>
              <a:rPr lang="en-US" b="1" dirty="0"/>
              <a:t>Can you self-check your progress?</a:t>
            </a:r>
          </a:p>
        </p:txBody>
      </p:sp>
      <p:pic>
        <p:nvPicPr>
          <p:cNvPr id="4" name="Picture 3">
            <a:extLst>
              <a:ext uri="{FF2B5EF4-FFF2-40B4-BE49-F238E27FC236}">
                <a16:creationId xmlns:a16="http://schemas.microsoft.com/office/drawing/2014/main" id="{C3136F5A-2D36-45B5-BBF3-789CFA00967A}"/>
              </a:ext>
            </a:extLst>
          </p:cNvPr>
          <p:cNvPicPr>
            <a:picLocks noChangeAspect="1"/>
          </p:cNvPicPr>
          <p:nvPr/>
        </p:nvPicPr>
        <p:blipFill>
          <a:blip r:embed="rId2"/>
          <a:stretch>
            <a:fillRect/>
          </a:stretch>
        </p:blipFill>
        <p:spPr>
          <a:xfrm>
            <a:off x="708469" y="1063563"/>
            <a:ext cx="2143125" cy="1690688"/>
          </a:xfrm>
          <a:prstGeom prst="rect">
            <a:avLst/>
          </a:prstGeom>
        </p:spPr>
      </p:pic>
      <p:sp>
        <p:nvSpPr>
          <p:cNvPr id="5" name="TextBox 4">
            <a:extLst>
              <a:ext uri="{FF2B5EF4-FFF2-40B4-BE49-F238E27FC236}">
                <a16:creationId xmlns:a16="http://schemas.microsoft.com/office/drawing/2014/main" id="{3B72EAD1-FBFF-442D-B5D6-4ED57B39572A}"/>
              </a:ext>
            </a:extLst>
          </p:cNvPr>
          <p:cNvSpPr txBox="1"/>
          <p:nvPr/>
        </p:nvSpPr>
        <p:spPr>
          <a:xfrm>
            <a:off x="0" y="4273141"/>
            <a:ext cx="492861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sng" strike="noStrike" kern="1200" cap="none" spc="0" normalizeH="0" baseline="0" noProof="0" dirty="0">
                <a:ln>
                  <a:noFill/>
                </a:ln>
                <a:solidFill>
                  <a:prstClr val="white">
                    <a:lumMod val="85000"/>
                  </a:prstClr>
                </a:solidFill>
                <a:effectLst/>
                <a:uLnTx/>
                <a:uFillTx/>
                <a:latin typeface="Calibri" panose="020F0502020204030204"/>
                <a:ea typeface="+mn-ea"/>
                <a:cs typeface="+mn-cs"/>
              </a:rPr>
              <a:t>Targeting Program Related </a:t>
            </a:r>
            <a:r>
              <a:rPr kumimoji="0" lang="en-US" sz="2400" b="0" i="0" u="none" strike="noStrike" kern="1200" cap="none" spc="0" normalizeH="0" baseline="0" noProof="0" dirty="0">
                <a:ln>
                  <a:noFill/>
                </a:ln>
                <a:solidFill>
                  <a:prstClr val="white">
                    <a:lumMod val="85000"/>
                  </a:prstClr>
                </a:solidFill>
                <a:effectLst/>
                <a:uLnTx/>
                <a:uFillTx/>
                <a:latin typeface="Calibri" panose="020F0502020204030204"/>
                <a:ea typeface="+mn-ea"/>
                <a:cs typeface="+mn-cs"/>
              </a:rPr>
              <a:t>(quarterly)</a:t>
            </a:r>
          </a:p>
        </p:txBody>
      </p:sp>
      <p:sp>
        <p:nvSpPr>
          <p:cNvPr id="7" name="TextBox 6">
            <a:extLst>
              <a:ext uri="{FF2B5EF4-FFF2-40B4-BE49-F238E27FC236}">
                <a16:creationId xmlns:a16="http://schemas.microsoft.com/office/drawing/2014/main" id="{C0480202-538D-40C7-B623-3E3DE180E4F3}"/>
              </a:ext>
            </a:extLst>
          </p:cNvPr>
          <p:cNvSpPr txBox="1"/>
          <p:nvPr/>
        </p:nvSpPr>
        <p:spPr>
          <a:xfrm>
            <a:off x="813815" y="5955869"/>
            <a:ext cx="4496181"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00" b="0" i="0" u="sng" strike="noStrike" kern="1200" cap="none" spc="0" normalizeH="0" baseline="0" noProof="0" dirty="0">
                <a:ln>
                  <a:noFill/>
                </a:ln>
                <a:solidFill>
                  <a:prstClr val="white">
                    <a:lumMod val="85000"/>
                  </a:prstClr>
                </a:solidFill>
                <a:effectLst/>
                <a:uLnTx/>
                <a:uFillTx/>
                <a:latin typeface="Calibri" panose="020F0502020204030204"/>
                <a:ea typeface="+mn-ea"/>
                <a:cs typeface="+mn-cs"/>
              </a:rPr>
              <a:t>Training</a:t>
            </a:r>
            <a:r>
              <a:rPr kumimoji="0" lang="en-US" sz="2100" b="0" i="0" u="none" strike="noStrike" kern="1200" cap="none" spc="0" normalizeH="0" baseline="0" noProof="0" dirty="0">
                <a:ln>
                  <a:noFill/>
                </a:ln>
                <a:solidFill>
                  <a:prstClr val="white">
                    <a:lumMod val="85000"/>
                  </a:prstClr>
                </a:solidFill>
                <a:effectLst/>
                <a:uLnTx/>
                <a:uFillTx/>
                <a:latin typeface="Calibri" panose="020F0502020204030204"/>
                <a:ea typeface="+mn-ea"/>
                <a:cs typeface="+mn-cs"/>
              </a:rPr>
              <a:t> – </a:t>
            </a:r>
            <a:r>
              <a:rPr kumimoji="0" lang="en-US" sz="1900" b="0" i="0" u="none" strike="noStrike" kern="1200" cap="none" spc="0" normalizeH="0" baseline="0" noProof="0" dirty="0">
                <a:ln>
                  <a:noFill/>
                </a:ln>
                <a:solidFill>
                  <a:prstClr val="white">
                    <a:lumMod val="85000"/>
                  </a:prstClr>
                </a:solidFill>
                <a:effectLst/>
                <a:uLnTx/>
                <a:uFillTx/>
                <a:latin typeface="Calibri" panose="020F0502020204030204"/>
                <a:ea typeface="+mn-ea"/>
                <a:cs typeface="+mn-cs"/>
              </a:rPr>
              <a:t>reminder emails sent in August</a:t>
            </a:r>
          </a:p>
        </p:txBody>
      </p:sp>
      <p:sp>
        <p:nvSpPr>
          <p:cNvPr id="8" name="TextBox 7">
            <a:extLst>
              <a:ext uri="{FF2B5EF4-FFF2-40B4-BE49-F238E27FC236}">
                <a16:creationId xmlns:a16="http://schemas.microsoft.com/office/drawing/2014/main" id="{0B1A527F-FC03-4ADD-9D61-7EA9C09C6079}"/>
              </a:ext>
            </a:extLst>
          </p:cNvPr>
          <p:cNvSpPr txBox="1"/>
          <p:nvPr/>
        </p:nvSpPr>
        <p:spPr>
          <a:xfrm>
            <a:off x="6949439" y="4142286"/>
            <a:ext cx="481568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srgbClr val="FF0000"/>
                </a:solidFill>
                <a:effectLst/>
                <a:uLnTx/>
                <a:uFillTx/>
                <a:latin typeface="Calibri" panose="020F0502020204030204"/>
                <a:ea typeface="+mn-ea"/>
                <a:cs typeface="+mn-cs"/>
              </a:rPr>
              <a:t>Uncorrected Noncompliance </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management must track and submit Compliance Resolution Packets </a:t>
            </a:r>
          </a:p>
        </p:txBody>
      </p:sp>
      <p:sp>
        <p:nvSpPr>
          <p:cNvPr id="9" name="TextBox 8">
            <a:extLst>
              <a:ext uri="{FF2B5EF4-FFF2-40B4-BE49-F238E27FC236}">
                <a16:creationId xmlns:a16="http://schemas.microsoft.com/office/drawing/2014/main" id="{08F60FAC-4F34-47DC-BB35-D9EB223EA243}"/>
              </a:ext>
            </a:extLst>
          </p:cNvPr>
          <p:cNvSpPr txBox="1"/>
          <p:nvPr/>
        </p:nvSpPr>
        <p:spPr>
          <a:xfrm>
            <a:off x="6428232" y="5400251"/>
            <a:ext cx="5468112"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sng" strike="noStrike" kern="1200" cap="none" spc="0" normalizeH="0" baseline="0" noProof="0" dirty="0">
                <a:ln>
                  <a:noFill/>
                </a:ln>
                <a:solidFill>
                  <a:prstClr val="white">
                    <a:lumMod val="85000"/>
                  </a:prstClr>
                </a:solidFill>
                <a:effectLst/>
                <a:uLnTx/>
                <a:uFillTx/>
                <a:latin typeface="Calibri" panose="020F0502020204030204"/>
                <a:ea typeface="+mn-ea"/>
                <a:cs typeface="+mn-cs"/>
              </a:rPr>
              <a:t>Rent increase implemented without approval </a:t>
            </a:r>
            <a:r>
              <a:rPr kumimoji="0" lang="en-US" sz="2200" b="0" i="0" u="none" strike="noStrike" kern="1200" cap="none" spc="0" normalizeH="0" baseline="0" noProof="0" dirty="0">
                <a:ln>
                  <a:noFill/>
                </a:ln>
                <a:solidFill>
                  <a:prstClr val="white">
                    <a:lumMod val="85000"/>
                  </a:prstClr>
                </a:solidFill>
                <a:effectLst/>
                <a:uLnTx/>
                <a:uFillTx/>
                <a:latin typeface="Calibri" panose="020F0502020204030204"/>
                <a:ea typeface="+mn-ea"/>
                <a:cs typeface="+mn-cs"/>
              </a:rPr>
              <a:t>included in our POST APPROVAL via RCRS or file reviews results letter </a:t>
            </a:r>
          </a:p>
        </p:txBody>
      </p:sp>
      <p:grpSp>
        <p:nvGrpSpPr>
          <p:cNvPr id="12" name="Group 11">
            <a:extLst>
              <a:ext uri="{FF2B5EF4-FFF2-40B4-BE49-F238E27FC236}">
                <a16:creationId xmlns:a16="http://schemas.microsoft.com/office/drawing/2014/main" id="{AB14EF59-8A17-49BD-ACE9-26F586ACB86D}"/>
              </a:ext>
            </a:extLst>
          </p:cNvPr>
          <p:cNvGrpSpPr/>
          <p:nvPr/>
        </p:nvGrpSpPr>
        <p:grpSpPr>
          <a:xfrm>
            <a:off x="344710" y="2761489"/>
            <a:ext cx="4143660" cy="1447800"/>
            <a:chOff x="344710" y="2761489"/>
            <a:chExt cx="4143660" cy="1447800"/>
          </a:xfrm>
        </p:grpSpPr>
        <p:pic>
          <p:nvPicPr>
            <p:cNvPr id="10" name="Picture 9">
              <a:extLst>
                <a:ext uri="{FF2B5EF4-FFF2-40B4-BE49-F238E27FC236}">
                  <a16:creationId xmlns:a16="http://schemas.microsoft.com/office/drawing/2014/main" id="{1C4020D6-517A-4F31-9C04-5BE7F32A3257}"/>
                </a:ext>
              </a:extLst>
            </p:cNvPr>
            <p:cNvPicPr>
              <a:picLocks noChangeAspect="1"/>
            </p:cNvPicPr>
            <p:nvPr/>
          </p:nvPicPr>
          <p:blipFill>
            <a:blip r:embed="rId3"/>
            <a:stretch>
              <a:fillRect/>
            </a:stretch>
          </p:blipFill>
          <p:spPr>
            <a:xfrm>
              <a:off x="344710" y="2761489"/>
              <a:ext cx="3715226" cy="1447800"/>
            </a:xfrm>
            <a:prstGeom prst="rect">
              <a:avLst/>
            </a:prstGeom>
          </p:spPr>
        </p:pic>
        <p:sp>
          <p:nvSpPr>
            <p:cNvPr id="11" name="TextBox 10">
              <a:extLst>
                <a:ext uri="{FF2B5EF4-FFF2-40B4-BE49-F238E27FC236}">
                  <a16:creationId xmlns:a16="http://schemas.microsoft.com/office/drawing/2014/main" id="{9C7B8B0C-D8D0-4A5E-85B8-CB5347450247}"/>
                </a:ext>
              </a:extLst>
            </p:cNvPr>
            <p:cNvSpPr txBox="1"/>
            <p:nvPr/>
          </p:nvSpPr>
          <p:spPr>
            <a:xfrm>
              <a:off x="1214818" y="3844327"/>
              <a:ext cx="3273552"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3272F"/>
                  </a:solidFill>
                  <a:effectLst/>
                  <a:uLnTx/>
                  <a:uFillTx/>
                  <a:latin typeface="Calibri" panose="020F0502020204030204"/>
                  <a:ea typeface="+mn-ea"/>
                  <a:cs typeface="+mn-cs"/>
                </a:rPr>
                <a:t>Targeting &amp; Key Assistance Program </a:t>
              </a:r>
            </a:p>
          </p:txBody>
        </p:sp>
      </p:grpSp>
      <p:grpSp>
        <p:nvGrpSpPr>
          <p:cNvPr id="18" name="Group 17">
            <a:extLst>
              <a:ext uri="{FF2B5EF4-FFF2-40B4-BE49-F238E27FC236}">
                <a16:creationId xmlns:a16="http://schemas.microsoft.com/office/drawing/2014/main" id="{D274D65B-8BBF-4ED5-B3FC-991A580CF90C}"/>
              </a:ext>
            </a:extLst>
          </p:cNvPr>
          <p:cNvGrpSpPr/>
          <p:nvPr/>
        </p:nvGrpSpPr>
        <p:grpSpPr>
          <a:xfrm>
            <a:off x="5041106" y="2241723"/>
            <a:ext cx="2450591" cy="1596550"/>
            <a:chOff x="5041107" y="2699965"/>
            <a:chExt cx="2450591" cy="1596550"/>
          </a:xfrm>
        </p:grpSpPr>
        <p:pic>
          <p:nvPicPr>
            <p:cNvPr id="14" name="Picture 13">
              <a:extLst>
                <a:ext uri="{FF2B5EF4-FFF2-40B4-BE49-F238E27FC236}">
                  <a16:creationId xmlns:a16="http://schemas.microsoft.com/office/drawing/2014/main" id="{948D5676-D087-4026-9949-7925E9E71C03}"/>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5041107" y="2699965"/>
              <a:ext cx="2450591" cy="1596550"/>
            </a:xfrm>
            <a:prstGeom prst="rect">
              <a:avLst/>
            </a:prstGeom>
          </p:spPr>
        </p:pic>
        <p:sp>
          <p:nvSpPr>
            <p:cNvPr id="16" name="Rectangle 15">
              <a:extLst>
                <a:ext uri="{FF2B5EF4-FFF2-40B4-BE49-F238E27FC236}">
                  <a16:creationId xmlns:a16="http://schemas.microsoft.com/office/drawing/2014/main" id="{9EAD9BD9-3502-43B1-A8A6-2DED07E9043B}"/>
                </a:ext>
              </a:extLst>
            </p:cNvPr>
            <p:cNvSpPr/>
            <p:nvPr/>
          </p:nvSpPr>
          <p:spPr>
            <a:xfrm>
              <a:off x="5504688" y="2862072"/>
              <a:ext cx="1444752" cy="79552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25BF124F-49E7-4563-8F24-5A87D84C12D3}"/>
                </a:ext>
              </a:extLst>
            </p:cNvPr>
            <p:cNvSpPr txBox="1"/>
            <p:nvPr/>
          </p:nvSpPr>
          <p:spPr>
            <a:xfrm>
              <a:off x="5582412" y="2907793"/>
              <a:ext cx="128930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dirty="0">
                  <a:ln>
                    <a:noFill/>
                  </a:ln>
                  <a:solidFill>
                    <a:prstClr val="white"/>
                  </a:solidFill>
                  <a:effectLst/>
                  <a:uLnTx/>
                  <a:uFillTx/>
                  <a:latin typeface="Calibri" panose="020F0502020204030204"/>
                  <a:ea typeface="+mn-ea"/>
                  <a:cs typeface="+mn-cs"/>
                </a:rPr>
                <a:t>RCRS</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grpSp>
      <p:sp>
        <p:nvSpPr>
          <p:cNvPr id="19" name="TextBox 18">
            <a:extLst>
              <a:ext uri="{FF2B5EF4-FFF2-40B4-BE49-F238E27FC236}">
                <a16:creationId xmlns:a16="http://schemas.microsoft.com/office/drawing/2014/main" id="{9ADDA09F-4BA0-4E07-B221-74FE462943E7}"/>
              </a:ext>
            </a:extLst>
          </p:cNvPr>
          <p:cNvSpPr txBox="1"/>
          <p:nvPr/>
        </p:nvSpPr>
        <p:spPr>
          <a:xfrm>
            <a:off x="7846503" y="2192347"/>
            <a:ext cx="3355848"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sng" strike="noStrike" kern="1200" cap="none" spc="0" normalizeH="0" baseline="0" noProof="0" dirty="0">
                <a:ln>
                  <a:noFill/>
                </a:ln>
                <a:solidFill>
                  <a:prstClr val="white">
                    <a:lumMod val="85000"/>
                  </a:prstClr>
                </a:solidFill>
                <a:effectLst/>
                <a:uLnTx/>
                <a:uFillTx/>
                <a:latin typeface="Calibri" panose="020F0502020204030204"/>
                <a:ea typeface="+mn-ea"/>
                <a:cs typeface="+mn-cs"/>
              </a:rPr>
              <a:t>RCRS Reporting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85000"/>
                  </a:prstClr>
                </a:solidFill>
                <a:effectLst/>
                <a:uLnTx/>
                <a:uFillTx/>
                <a:latin typeface="Calibri" panose="020F0502020204030204"/>
                <a:ea typeface="+mn-ea"/>
                <a:cs typeface="+mn-cs"/>
              </a:rPr>
              <a:t>File review/physical inspection results letters and AOC Review</a:t>
            </a:r>
          </a:p>
        </p:txBody>
      </p:sp>
      <p:pic>
        <p:nvPicPr>
          <p:cNvPr id="20" name="Picture 19">
            <a:extLst>
              <a:ext uri="{FF2B5EF4-FFF2-40B4-BE49-F238E27FC236}">
                <a16:creationId xmlns:a16="http://schemas.microsoft.com/office/drawing/2014/main" id="{2E56C57C-A199-4454-B51A-2B82E7F37893}"/>
              </a:ext>
            </a:extLst>
          </p:cNvPr>
          <p:cNvPicPr>
            <a:picLocks noChangeAspect="1"/>
          </p:cNvPicPr>
          <p:nvPr/>
        </p:nvPicPr>
        <p:blipFill>
          <a:blip r:embed="rId6"/>
          <a:stretch>
            <a:fillRect/>
          </a:stretch>
        </p:blipFill>
        <p:spPr>
          <a:xfrm>
            <a:off x="813815" y="5167989"/>
            <a:ext cx="4496181" cy="687969"/>
          </a:xfrm>
          <a:prstGeom prst="rect">
            <a:avLst/>
          </a:prstGeom>
        </p:spPr>
      </p:pic>
      <p:pic>
        <p:nvPicPr>
          <p:cNvPr id="22" name="Picture 21">
            <a:extLst>
              <a:ext uri="{FF2B5EF4-FFF2-40B4-BE49-F238E27FC236}">
                <a16:creationId xmlns:a16="http://schemas.microsoft.com/office/drawing/2014/main" id="{C7DD9B05-BE92-41AD-9F41-70FEC96F20A1}"/>
              </a:ext>
            </a:extLst>
          </p:cNvPr>
          <p:cNvPicPr>
            <a:picLocks noChangeAspect="1"/>
          </p:cNvPicPr>
          <p:nvPr/>
        </p:nvPicPr>
        <p:blipFill>
          <a:blip r:embed="rId7"/>
          <a:stretch>
            <a:fillRect/>
          </a:stretch>
        </p:blipFill>
        <p:spPr>
          <a:xfrm>
            <a:off x="5504687" y="4094447"/>
            <a:ext cx="1447925" cy="1249788"/>
          </a:xfrm>
          <a:prstGeom prst="rect">
            <a:avLst/>
          </a:prstGeom>
        </p:spPr>
      </p:pic>
      <p:pic>
        <p:nvPicPr>
          <p:cNvPr id="25" name="Picture 24">
            <a:extLst>
              <a:ext uri="{FF2B5EF4-FFF2-40B4-BE49-F238E27FC236}">
                <a16:creationId xmlns:a16="http://schemas.microsoft.com/office/drawing/2014/main" id="{E34CE37B-5302-4724-A35E-80A9EF30A021}"/>
              </a:ext>
            </a:extLst>
          </p:cNvPr>
          <p:cNvPicPr>
            <a:picLocks noChangeAspect="1"/>
          </p:cNvPicPr>
          <p:nvPr/>
        </p:nvPicPr>
        <p:blipFill>
          <a:blip r:embed="rId8"/>
          <a:stretch>
            <a:fillRect/>
          </a:stretch>
        </p:blipFill>
        <p:spPr>
          <a:xfrm>
            <a:off x="5309997" y="5400251"/>
            <a:ext cx="1118236" cy="1375453"/>
          </a:xfrm>
          <a:prstGeom prst="rect">
            <a:avLst/>
          </a:prstGeom>
        </p:spPr>
      </p:pic>
    </p:spTree>
    <p:extLst>
      <p:ext uri="{BB962C8B-B14F-4D97-AF65-F5344CB8AC3E}">
        <p14:creationId xmlns:p14="http://schemas.microsoft.com/office/powerpoint/2010/main" val="2703205624"/>
      </p:ext>
    </p:extLst>
  </p:cSld>
  <p:clrMapOvr>
    <a:masterClrMapping/>
  </p:clrMapOvr>
  <p:transition spd="slow">
    <p:push dir="u"/>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44A1CE-7F81-453D-B43D-DC95129BB760}"/>
              </a:ext>
            </a:extLst>
          </p:cNvPr>
          <p:cNvSpPr>
            <a:spLocks noGrp="1"/>
          </p:cNvSpPr>
          <p:nvPr>
            <p:ph type="title"/>
          </p:nvPr>
        </p:nvSpPr>
        <p:spPr>
          <a:xfrm>
            <a:off x="0" y="1"/>
            <a:ext cx="11896344" cy="1690688"/>
          </a:xfrm>
        </p:spPr>
        <p:txBody>
          <a:bodyPr>
            <a:normAutofit fontScale="90000"/>
          </a:bodyPr>
          <a:lstStyle/>
          <a:p>
            <a:pPr algn="ctr"/>
            <a:r>
              <a:rPr lang="en-US" sz="4000" b="1" dirty="0">
                <a:latin typeface="+mn-lt"/>
              </a:rPr>
              <a:t>Report Cards For NCHFA Approved Management Companies</a:t>
            </a:r>
            <a:br>
              <a:rPr lang="en-US" b="1" dirty="0">
                <a:latin typeface="+mn-lt"/>
              </a:rPr>
            </a:br>
            <a:r>
              <a:rPr lang="en-US" sz="4900" b="1" dirty="0">
                <a:latin typeface="+mn-lt"/>
              </a:rPr>
              <a:t>Interim Progress Report Schedule Reminders  </a:t>
            </a:r>
            <a:br>
              <a:rPr lang="en-US" b="1" dirty="0">
                <a:latin typeface="+mn-lt"/>
              </a:rPr>
            </a:br>
            <a:endParaRPr lang="en-US" b="1" dirty="0">
              <a:latin typeface="+mn-lt"/>
            </a:endParaRPr>
          </a:p>
        </p:txBody>
      </p:sp>
      <p:sp>
        <p:nvSpPr>
          <p:cNvPr id="3" name="Content Placeholder 2">
            <a:extLst>
              <a:ext uri="{FF2B5EF4-FFF2-40B4-BE49-F238E27FC236}">
                <a16:creationId xmlns:a16="http://schemas.microsoft.com/office/drawing/2014/main" id="{D372A063-D786-4602-850E-AAADACCA924E}"/>
              </a:ext>
            </a:extLst>
          </p:cNvPr>
          <p:cNvSpPr>
            <a:spLocks noGrp="1"/>
          </p:cNvSpPr>
          <p:nvPr>
            <p:ph idx="1"/>
          </p:nvPr>
        </p:nvSpPr>
        <p:spPr>
          <a:xfrm>
            <a:off x="3008376" y="1158889"/>
            <a:ext cx="8345424" cy="1252728"/>
          </a:xfrm>
        </p:spPr>
        <p:txBody>
          <a:bodyPr/>
          <a:lstStyle/>
          <a:p>
            <a:pPr marL="0" indent="0" algn="ctr">
              <a:buNone/>
            </a:pPr>
            <a:r>
              <a:rPr lang="en-US" b="1" dirty="0"/>
              <a:t>When are progress reports sent through the year?</a:t>
            </a:r>
          </a:p>
          <a:p>
            <a:pPr marL="0" indent="0" algn="ctr">
              <a:buNone/>
            </a:pPr>
            <a:r>
              <a:rPr lang="en-US" b="1" dirty="0"/>
              <a:t>Can you self-check your progress?</a:t>
            </a:r>
          </a:p>
        </p:txBody>
      </p:sp>
      <p:pic>
        <p:nvPicPr>
          <p:cNvPr id="4" name="Picture 3">
            <a:extLst>
              <a:ext uri="{FF2B5EF4-FFF2-40B4-BE49-F238E27FC236}">
                <a16:creationId xmlns:a16="http://schemas.microsoft.com/office/drawing/2014/main" id="{C3136F5A-2D36-45B5-BBF3-789CFA00967A}"/>
              </a:ext>
            </a:extLst>
          </p:cNvPr>
          <p:cNvPicPr>
            <a:picLocks noChangeAspect="1"/>
          </p:cNvPicPr>
          <p:nvPr/>
        </p:nvPicPr>
        <p:blipFill>
          <a:blip r:embed="rId2"/>
          <a:stretch>
            <a:fillRect/>
          </a:stretch>
        </p:blipFill>
        <p:spPr>
          <a:xfrm>
            <a:off x="708469" y="1063563"/>
            <a:ext cx="2143125" cy="1690688"/>
          </a:xfrm>
          <a:prstGeom prst="rect">
            <a:avLst/>
          </a:prstGeom>
        </p:spPr>
      </p:pic>
      <p:sp>
        <p:nvSpPr>
          <p:cNvPr id="5" name="TextBox 4">
            <a:extLst>
              <a:ext uri="{FF2B5EF4-FFF2-40B4-BE49-F238E27FC236}">
                <a16:creationId xmlns:a16="http://schemas.microsoft.com/office/drawing/2014/main" id="{3B72EAD1-FBFF-442D-B5D6-4ED57B39572A}"/>
              </a:ext>
            </a:extLst>
          </p:cNvPr>
          <p:cNvSpPr txBox="1"/>
          <p:nvPr/>
        </p:nvSpPr>
        <p:spPr>
          <a:xfrm>
            <a:off x="0" y="4273141"/>
            <a:ext cx="492861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sng" strike="noStrike" kern="1200" cap="none" spc="0" normalizeH="0" baseline="0" noProof="0" dirty="0">
                <a:ln>
                  <a:noFill/>
                </a:ln>
                <a:solidFill>
                  <a:prstClr val="white">
                    <a:lumMod val="85000"/>
                  </a:prstClr>
                </a:solidFill>
                <a:effectLst/>
                <a:uLnTx/>
                <a:uFillTx/>
                <a:latin typeface="Calibri" panose="020F0502020204030204"/>
                <a:ea typeface="+mn-ea"/>
                <a:cs typeface="+mn-cs"/>
              </a:rPr>
              <a:t>Targeting Program Related </a:t>
            </a:r>
            <a:r>
              <a:rPr kumimoji="0" lang="en-US" sz="2400" b="0" i="0" u="none" strike="noStrike" kern="1200" cap="none" spc="0" normalizeH="0" baseline="0" noProof="0" dirty="0">
                <a:ln>
                  <a:noFill/>
                </a:ln>
                <a:solidFill>
                  <a:prstClr val="white">
                    <a:lumMod val="85000"/>
                  </a:prstClr>
                </a:solidFill>
                <a:effectLst/>
                <a:uLnTx/>
                <a:uFillTx/>
                <a:latin typeface="Calibri" panose="020F0502020204030204"/>
                <a:ea typeface="+mn-ea"/>
                <a:cs typeface="+mn-cs"/>
              </a:rPr>
              <a:t>(quarterly)</a:t>
            </a:r>
          </a:p>
        </p:txBody>
      </p:sp>
      <p:sp>
        <p:nvSpPr>
          <p:cNvPr id="7" name="TextBox 6">
            <a:extLst>
              <a:ext uri="{FF2B5EF4-FFF2-40B4-BE49-F238E27FC236}">
                <a16:creationId xmlns:a16="http://schemas.microsoft.com/office/drawing/2014/main" id="{C0480202-538D-40C7-B623-3E3DE180E4F3}"/>
              </a:ext>
            </a:extLst>
          </p:cNvPr>
          <p:cNvSpPr txBox="1"/>
          <p:nvPr/>
        </p:nvSpPr>
        <p:spPr>
          <a:xfrm>
            <a:off x="813815" y="5955869"/>
            <a:ext cx="4496181"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00" b="1" i="0" u="sng" strike="noStrike" kern="1200" cap="none" spc="0" normalizeH="0" baseline="0" noProof="0" dirty="0">
                <a:ln>
                  <a:noFill/>
                </a:ln>
                <a:solidFill>
                  <a:srgbClr val="7030A0"/>
                </a:solidFill>
                <a:effectLst/>
                <a:uLnTx/>
                <a:uFillTx/>
                <a:latin typeface="Calibri" panose="020F0502020204030204"/>
                <a:ea typeface="+mn-ea"/>
                <a:cs typeface="+mn-cs"/>
              </a:rPr>
              <a:t>Training</a:t>
            </a:r>
            <a:r>
              <a:rPr kumimoji="0" lang="en-US" sz="2100" b="1" i="0" u="none" strike="noStrike" kern="1200" cap="none" spc="0" normalizeH="0" baseline="0" noProof="0" dirty="0">
                <a:ln>
                  <a:noFill/>
                </a:ln>
                <a:solidFill>
                  <a:srgbClr val="7030A0"/>
                </a:solidFill>
                <a:effectLst/>
                <a:uLnTx/>
                <a:uFillTx/>
                <a:latin typeface="Calibri" panose="020F0502020204030204"/>
                <a:ea typeface="+mn-ea"/>
                <a:cs typeface="+mn-cs"/>
              </a:rPr>
              <a:t> – </a:t>
            </a:r>
            <a:r>
              <a:rPr kumimoji="0" lang="en-US" sz="1900" b="1" i="0" u="none" strike="noStrike" kern="1200" cap="none" spc="0" normalizeH="0" baseline="0" noProof="0" dirty="0">
                <a:ln>
                  <a:noFill/>
                </a:ln>
                <a:solidFill>
                  <a:srgbClr val="7030A0"/>
                </a:solidFill>
                <a:effectLst/>
                <a:uLnTx/>
                <a:uFillTx/>
                <a:latin typeface="Calibri" panose="020F0502020204030204"/>
                <a:ea typeface="+mn-ea"/>
                <a:cs typeface="+mn-cs"/>
              </a:rPr>
              <a:t>reminder emails sent in August</a:t>
            </a:r>
          </a:p>
        </p:txBody>
      </p:sp>
      <p:sp>
        <p:nvSpPr>
          <p:cNvPr id="8" name="TextBox 7">
            <a:extLst>
              <a:ext uri="{FF2B5EF4-FFF2-40B4-BE49-F238E27FC236}">
                <a16:creationId xmlns:a16="http://schemas.microsoft.com/office/drawing/2014/main" id="{0B1A527F-FC03-4ADD-9D61-7EA9C09C6079}"/>
              </a:ext>
            </a:extLst>
          </p:cNvPr>
          <p:cNvSpPr txBox="1"/>
          <p:nvPr/>
        </p:nvSpPr>
        <p:spPr>
          <a:xfrm>
            <a:off x="6949439" y="4142286"/>
            <a:ext cx="481568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sng" strike="noStrike" kern="1200" cap="none" spc="0" normalizeH="0" baseline="0" noProof="0" dirty="0">
                <a:ln>
                  <a:noFill/>
                </a:ln>
                <a:solidFill>
                  <a:prstClr val="white">
                    <a:lumMod val="85000"/>
                  </a:prstClr>
                </a:solidFill>
                <a:effectLst/>
                <a:uLnTx/>
                <a:uFillTx/>
                <a:latin typeface="Calibri" panose="020F0502020204030204"/>
                <a:ea typeface="+mn-ea"/>
                <a:cs typeface="+mn-cs"/>
              </a:rPr>
              <a:t>Uncorrected Noncompliance </a:t>
            </a:r>
            <a:r>
              <a:rPr kumimoji="0" lang="en-US" sz="2400" b="0" i="0" u="none" strike="noStrike" kern="1200" cap="none" spc="0" normalizeH="0" baseline="0" noProof="0" dirty="0">
                <a:ln>
                  <a:noFill/>
                </a:ln>
                <a:solidFill>
                  <a:prstClr val="white">
                    <a:lumMod val="85000"/>
                  </a:prstClr>
                </a:solidFill>
                <a:effectLst/>
                <a:uLnTx/>
                <a:uFillTx/>
                <a:latin typeface="Calibri" panose="020F0502020204030204"/>
                <a:ea typeface="+mn-ea"/>
                <a:cs typeface="+mn-cs"/>
              </a:rPr>
              <a:t>management must track and submit Compliance Resolution Packets </a:t>
            </a:r>
          </a:p>
        </p:txBody>
      </p:sp>
      <p:sp>
        <p:nvSpPr>
          <p:cNvPr id="9" name="TextBox 8">
            <a:extLst>
              <a:ext uri="{FF2B5EF4-FFF2-40B4-BE49-F238E27FC236}">
                <a16:creationId xmlns:a16="http://schemas.microsoft.com/office/drawing/2014/main" id="{08F60FAC-4F34-47DC-BB35-D9EB223EA243}"/>
              </a:ext>
            </a:extLst>
          </p:cNvPr>
          <p:cNvSpPr txBox="1"/>
          <p:nvPr/>
        </p:nvSpPr>
        <p:spPr>
          <a:xfrm>
            <a:off x="6428232" y="5400251"/>
            <a:ext cx="5468112"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sng" strike="noStrike" kern="1200" cap="none" spc="0" normalizeH="0" baseline="0" noProof="0" dirty="0">
                <a:ln>
                  <a:noFill/>
                </a:ln>
                <a:solidFill>
                  <a:prstClr val="white">
                    <a:lumMod val="85000"/>
                  </a:prstClr>
                </a:solidFill>
                <a:effectLst/>
                <a:uLnTx/>
                <a:uFillTx/>
                <a:latin typeface="Calibri" panose="020F0502020204030204"/>
                <a:ea typeface="+mn-ea"/>
                <a:cs typeface="+mn-cs"/>
              </a:rPr>
              <a:t>Rent increase implemented without approval </a:t>
            </a:r>
            <a:r>
              <a:rPr kumimoji="0" lang="en-US" sz="2200" b="0" i="0" u="none" strike="noStrike" kern="1200" cap="none" spc="0" normalizeH="0" baseline="0" noProof="0" dirty="0">
                <a:ln>
                  <a:noFill/>
                </a:ln>
                <a:solidFill>
                  <a:prstClr val="white">
                    <a:lumMod val="85000"/>
                  </a:prstClr>
                </a:solidFill>
                <a:effectLst/>
                <a:uLnTx/>
                <a:uFillTx/>
                <a:latin typeface="Calibri" panose="020F0502020204030204"/>
                <a:ea typeface="+mn-ea"/>
                <a:cs typeface="+mn-cs"/>
              </a:rPr>
              <a:t>included in our POST APPROVAL via RCRS or file reviews results letter </a:t>
            </a:r>
          </a:p>
        </p:txBody>
      </p:sp>
      <p:grpSp>
        <p:nvGrpSpPr>
          <p:cNvPr id="12" name="Group 11">
            <a:extLst>
              <a:ext uri="{FF2B5EF4-FFF2-40B4-BE49-F238E27FC236}">
                <a16:creationId xmlns:a16="http://schemas.microsoft.com/office/drawing/2014/main" id="{AB14EF59-8A17-49BD-ACE9-26F586ACB86D}"/>
              </a:ext>
            </a:extLst>
          </p:cNvPr>
          <p:cNvGrpSpPr/>
          <p:nvPr/>
        </p:nvGrpSpPr>
        <p:grpSpPr>
          <a:xfrm>
            <a:off x="344710" y="2761489"/>
            <a:ext cx="4143660" cy="1447800"/>
            <a:chOff x="344710" y="2761489"/>
            <a:chExt cx="4143660" cy="1447800"/>
          </a:xfrm>
        </p:grpSpPr>
        <p:pic>
          <p:nvPicPr>
            <p:cNvPr id="10" name="Picture 9">
              <a:extLst>
                <a:ext uri="{FF2B5EF4-FFF2-40B4-BE49-F238E27FC236}">
                  <a16:creationId xmlns:a16="http://schemas.microsoft.com/office/drawing/2014/main" id="{1C4020D6-517A-4F31-9C04-5BE7F32A3257}"/>
                </a:ext>
              </a:extLst>
            </p:cNvPr>
            <p:cNvPicPr>
              <a:picLocks noChangeAspect="1"/>
            </p:cNvPicPr>
            <p:nvPr/>
          </p:nvPicPr>
          <p:blipFill>
            <a:blip r:embed="rId3"/>
            <a:stretch>
              <a:fillRect/>
            </a:stretch>
          </p:blipFill>
          <p:spPr>
            <a:xfrm>
              <a:off x="344710" y="2761489"/>
              <a:ext cx="3715226" cy="1447800"/>
            </a:xfrm>
            <a:prstGeom prst="rect">
              <a:avLst/>
            </a:prstGeom>
          </p:spPr>
        </p:pic>
        <p:sp>
          <p:nvSpPr>
            <p:cNvPr id="11" name="TextBox 10">
              <a:extLst>
                <a:ext uri="{FF2B5EF4-FFF2-40B4-BE49-F238E27FC236}">
                  <a16:creationId xmlns:a16="http://schemas.microsoft.com/office/drawing/2014/main" id="{9C7B8B0C-D8D0-4A5E-85B8-CB5347450247}"/>
                </a:ext>
              </a:extLst>
            </p:cNvPr>
            <p:cNvSpPr txBox="1"/>
            <p:nvPr/>
          </p:nvSpPr>
          <p:spPr>
            <a:xfrm>
              <a:off x="1214818" y="3844327"/>
              <a:ext cx="3273552"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3272F"/>
                  </a:solidFill>
                  <a:effectLst/>
                  <a:uLnTx/>
                  <a:uFillTx/>
                  <a:latin typeface="Calibri" panose="020F0502020204030204"/>
                  <a:ea typeface="+mn-ea"/>
                  <a:cs typeface="+mn-cs"/>
                </a:rPr>
                <a:t>Targeting &amp; Key Assistance Program </a:t>
              </a:r>
            </a:p>
          </p:txBody>
        </p:sp>
      </p:grpSp>
      <p:grpSp>
        <p:nvGrpSpPr>
          <p:cNvPr id="18" name="Group 17">
            <a:extLst>
              <a:ext uri="{FF2B5EF4-FFF2-40B4-BE49-F238E27FC236}">
                <a16:creationId xmlns:a16="http://schemas.microsoft.com/office/drawing/2014/main" id="{D274D65B-8BBF-4ED5-B3FC-991A580CF90C}"/>
              </a:ext>
            </a:extLst>
          </p:cNvPr>
          <p:cNvGrpSpPr/>
          <p:nvPr/>
        </p:nvGrpSpPr>
        <p:grpSpPr>
          <a:xfrm>
            <a:off x="5041106" y="2241723"/>
            <a:ext cx="2450591" cy="1596550"/>
            <a:chOff x="5041107" y="2699965"/>
            <a:chExt cx="2450591" cy="1596550"/>
          </a:xfrm>
        </p:grpSpPr>
        <p:pic>
          <p:nvPicPr>
            <p:cNvPr id="14" name="Picture 13">
              <a:extLst>
                <a:ext uri="{FF2B5EF4-FFF2-40B4-BE49-F238E27FC236}">
                  <a16:creationId xmlns:a16="http://schemas.microsoft.com/office/drawing/2014/main" id="{948D5676-D087-4026-9949-7925E9E71C03}"/>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5041107" y="2699965"/>
              <a:ext cx="2450591" cy="1596550"/>
            </a:xfrm>
            <a:prstGeom prst="rect">
              <a:avLst/>
            </a:prstGeom>
          </p:spPr>
        </p:pic>
        <p:sp>
          <p:nvSpPr>
            <p:cNvPr id="16" name="Rectangle 15">
              <a:extLst>
                <a:ext uri="{FF2B5EF4-FFF2-40B4-BE49-F238E27FC236}">
                  <a16:creationId xmlns:a16="http://schemas.microsoft.com/office/drawing/2014/main" id="{9EAD9BD9-3502-43B1-A8A6-2DED07E9043B}"/>
                </a:ext>
              </a:extLst>
            </p:cNvPr>
            <p:cNvSpPr/>
            <p:nvPr/>
          </p:nvSpPr>
          <p:spPr>
            <a:xfrm>
              <a:off x="5504688" y="2862072"/>
              <a:ext cx="1444752" cy="79552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25BF124F-49E7-4563-8F24-5A87D84C12D3}"/>
                </a:ext>
              </a:extLst>
            </p:cNvPr>
            <p:cNvSpPr txBox="1"/>
            <p:nvPr/>
          </p:nvSpPr>
          <p:spPr>
            <a:xfrm>
              <a:off x="5582412" y="2907793"/>
              <a:ext cx="128930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dirty="0">
                  <a:ln>
                    <a:noFill/>
                  </a:ln>
                  <a:solidFill>
                    <a:prstClr val="white"/>
                  </a:solidFill>
                  <a:effectLst/>
                  <a:uLnTx/>
                  <a:uFillTx/>
                  <a:latin typeface="Calibri" panose="020F0502020204030204"/>
                  <a:ea typeface="+mn-ea"/>
                  <a:cs typeface="+mn-cs"/>
                </a:rPr>
                <a:t>RCRS</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grpSp>
      <p:sp>
        <p:nvSpPr>
          <p:cNvPr id="19" name="TextBox 18">
            <a:extLst>
              <a:ext uri="{FF2B5EF4-FFF2-40B4-BE49-F238E27FC236}">
                <a16:creationId xmlns:a16="http://schemas.microsoft.com/office/drawing/2014/main" id="{9ADDA09F-4BA0-4E07-B221-74FE462943E7}"/>
              </a:ext>
            </a:extLst>
          </p:cNvPr>
          <p:cNvSpPr txBox="1"/>
          <p:nvPr/>
        </p:nvSpPr>
        <p:spPr>
          <a:xfrm>
            <a:off x="7846503" y="2192347"/>
            <a:ext cx="3355848"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sng" strike="noStrike" kern="1200" cap="none" spc="0" normalizeH="0" baseline="0" noProof="0" dirty="0">
                <a:ln>
                  <a:noFill/>
                </a:ln>
                <a:solidFill>
                  <a:prstClr val="white">
                    <a:lumMod val="85000"/>
                  </a:prstClr>
                </a:solidFill>
                <a:effectLst/>
                <a:uLnTx/>
                <a:uFillTx/>
                <a:latin typeface="Calibri" panose="020F0502020204030204"/>
                <a:ea typeface="+mn-ea"/>
                <a:cs typeface="+mn-cs"/>
              </a:rPr>
              <a:t>RCRS Reporting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85000"/>
                  </a:prstClr>
                </a:solidFill>
                <a:effectLst/>
                <a:uLnTx/>
                <a:uFillTx/>
                <a:latin typeface="Calibri" panose="020F0502020204030204"/>
                <a:ea typeface="+mn-ea"/>
                <a:cs typeface="+mn-cs"/>
              </a:rPr>
              <a:t>File review/physical inspection results letters and AOC Review</a:t>
            </a:r>
          </a:p>
        </p:txBody>
      </p:sp>
      <p:pic>
        <p:nvPicPr>
          <p:cNvPr id="20" name="Picture 19">
            <a:extLst>
              <a:ext uri="{FF2B5EF4-FFF2-40B4-BE49-F238E27FC236}">
                <a16:creationId xmlns:a16="http://schemas.microsoft.com/office/drawing/2014/main" id="{2E56C57C-A199-4454-B51A-2B82E7F37893}"/>
              </a:ext>
            </a:extLst>
          </p:cNvPr>
          <p:cNvPicPr>
            <a:picLocks noChangeAspect="1"/>
          </p:cNvPicPr>
          <p:nvPr/>
        </p:nvPicPr>
        <p:blipFill>
          <a:blip r:embed="rId6"/>
          <a:stretch>
            <a:fillRect/>
          </a:stretch>
        </p:blipFill>
        <p:spPr>
          <a:xfrm>
            <a:off x="813815" y="5167989"/>
            <a:ext cx="4496181" cy="687969"/>
          </a:xfrm>
          <a:prstGeom prst="rect">
            <a:avLst/>
          </a:prstGeom>
        </p:spPr>
      </p:pic>
      <p:pic>
        <p:nvPicPr>
          <p:cNvPr id="22" name="Picture 21">
            <a:extLst>
              <a:ext uri="{FF2B5EF4-FFF2-40B4-BE49-F238E27FC236}">
                <a16:creationId xmlns:a16="http://schemas.microsoft.com/office/drawing/2014/main" id="{C7DD9B05-BE92-41AD-9F41-70FEC96F20A1}"/>
              </a:ext>
            </a:extLst>
          </p:cNvPr>
          <p:cNvPicPr>
            <a:picLocks noChangeAspect="1"/>
          </p:cNvPicPr>
          <p:nvPr/>
        </p:nvPicPr>
        <p:blipFill>
          <a:blip r:embed="rId7"/>
          <a:stretch>
            <a:fillRect/>
          </a:stretch>
        </p:blipFill>
        <p:spPr>
          <a:xfrm>
            <a:off x="5504687" y="4094447"/>
            <a:ext cx="1447925" cy="1249788"/>
          </a:xfrm>
          <a:prstGeom prst="rect">
            <a:avLst/>
          </a:prstGeom>
        </p:spPr>
      </p:pic>
      <p:pic>
        <p:nvPicPr>
          <p:cNvPr id="25" name="Picture 24">
            <a:extLst>
              <a:ext uri="{FF2B5EF4-FFF2-40B4-BE49-F238E27FC236}">
                <a16:creationId xmlns:a16="http://schemas.microsoft.com/office/drawing/2014/main" id="{E34CE37B-5302-4724-A35E-80A9EF30A021}"/>
              </a:ext>
            </a:extLst>
          </p:cNvPr>
          <p:cNvPicPr>
            <a:picLocks noChangeAspect="1"/>
          </p:cNvPicPr>
          <p:nvPr/>
        </p:nvPicPr>
        <p:blipFill>
          <a:blip r:embed="rId8"/>
          <a:stretch>
            <a:fillRect/>
          </a:stretch>
        </p:blipFill>
        <p:spPr>
          <a:xfrm>
            <a:off x="5309997" y="5400251"/>
            <a:ext cx="1118236" cy="1375453"/>
          </a:xfrm>
          <a:prstGeom prst="rect">
            <a:avLst/>
          </a:prstGeom>
        </p:spPr>
      </p:pic>
    </p:spTree>
    <p:extLst>
      <p:ext uri="{BB962C8B-B14F-4D97-AF65-F5344CB8AC3E}">
        <p14:creationId xmlns:p14="http://schemas.microsoft.com/office/powerpoint/2010/main" val="2757399478"/>
      </p:ext>
    </p:extLst>
  </p:cSld>
  <p:clrMapOvr>
    <a:masterClrMapping/>
  </p:clrMapOvr>
  <p:transition spd="slow">
    <p:push dir="u"/>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44A1CE-7F81-453D-B43D-DC95129BB760}"/>
              </a:ext>
            </a:extLst>
          </p:cNvPr>
          <p:cNvSpPr>
            <a:spLocks noGrp="1"/>
          </p:cNvSpPr>
          <p:nvPr>
            <p:ph type="title"/>
          </p:nvPr>
        </p:nvSpPr>
        <p:spPr>
          <a:xfrm>
            <a:off x="0" y="1"/>
            <a:ext cx="11896344" cy="1690688"/>
          </a:xfrm>
        </p:spPr>
        <p:txBody>
          <a:bodyPr>
            <a:normAutofit fontScale="90000"/>
          </a:bodyPr>
          <a:lstStyle/>
          <a:p>
            <a:pPr algn="ctr"/>
            <a:r>
              <a:rPr lang="en-US" sz="4000" b="1" dirty="0">
                <a:latin typeface="+mn-lt"/>
              </a:rPr>
              <a:t>Report Cards For NCHFA Approved Management Companies</a:t>
            </a:r>
            <a:br>
              <a:rPr lang="en-US" b="1" dirty="0">
                <a:latin typeface="+mn-lt"/>
              </a:rPr>
            </a:br>
            <a:r>
              <a:rPr lang="en-US" sz="4900" b="1" dirty="0">
                <a:latin typeface="+mn-lt"/>
              </a:rPr>
              <a:t>Interim Progress Report Schedule Reminders  </a:t>
            </a:r>
            <a:br>
              <a:rPr lang="en-US" b="1" dirty="0">
                <a:latin typeface="+mn-lt"/>
              </a:rPr>
            </a:br>
            <a:endParaRPr lang="en-US" b="1" dirty="0">
              <a:latin typeface="+mn-lt"/>
            </a:endParaRPr>
          </a:p>
        </p:txBody>
      </p:sp>
      <p:sp>
        <p:nvSpPr>
          <p:cNvPr id="3" name="Content Placeholder 2">
            <a:extLst>
              <a:ext uri="{FF2B5EF4-FFF2-40B4-BE49-F238E27FC236}">
                <a16:creationId xmlns:a16="http://schemas.microsoft.com/office/drawing/2014/main" id="{D372A063-D786-4602-850E-AAADACCA924E}"/>
              </a:ext>
            </a:extLst>
          </p:cNvPr>
          <p:cNvSpPr>
            <a:spLocks noGrp="1"/>
          </p:cNvSpPr>
          <p:nvPr>
            <p:ph idx="1"/>
          </p:nvPr>
        </p:nvSpPr>
        <p:spPr>
          <a:xfrm>
            <a:off x="3008376" y="1158889"/>
            <a:ext cx="8345424" cy="1252728"/>
          </a:xfrm>
        </p:spPr>
        <p:txBody>
          <a:bodyPr/>
          <a:lstStyle/>
          <a:p>
            <a:pPr marL="0" indent="0" algn="ctr">
              <a:buNone/>
            </a:pPr>
            <a:r>
              <a:rPr lang="en-US" b="1" dirty="0"/>
              <a:t>When are progress reports sent through the year?</a:t>
            </a:r>
          </a:p>
          <a:p>
            <a:pPr marL="0" indent="0" algn="ctr">
              <a:buNone/>
            </a:pPr>
            <a:r>
              <a:rPr lang="en-US" b="1" dirty="0"/>
              <a:t>Can you self-check your progress?</a:t>
            </a:r>
          </a:p>
        </p:txBody>
      </p:sp>
      <p:pic>
        <p:nvPicPr>
          <p:cNvPr id="4" name="Picture 3">
            <a:extLst>
              <a:ext uri="{FF2B5EF4-FFF2-40B4-BE49-F238E27FC236}">
                <a16:creationId xmlns:a16="http://schemas.microsoft.com/office/drawing/2014/main" id="{C3136F5A-2D36-45B5-BBF3-789CFA00967A}"/>
              </a:ext>
            </a:extLst>
          </p:cNvPr>
          <p:cNvPicPr>
            <a:picLocks noChangeAspect="1"/>
          </p:cNvPicPr>
          <p:nvPr/>
        </p:nvPicPr>
        <p:blipFill>
          <a:blip r:embed="rId2"/>
          <a:stretch>
            <a:fillRect/>
          </a:stretch>
        </p:blipFill>
        <p:spPr>
          <a:xfrm>
            <a:off x="708469" y="1063563"/>
            <a:ext cx="2143125" cy="1690688"/>
          </a:xfrm>
          <a:prstGeom prst="rect">
            <a:avLst/>
          </a:prstGeom>
        </p:spPr>
      </p:pic>
      <p:sp>
        <p:nvSpPr>
          <p:cNvPr id="5" name="TextBox 4">
            <a:extLst>
              <a:ext uri="{FF2B5EF4-FFF2-40B4-BE49-F238E27FC236}">
                <a16:creationId xmlns:a16="http://schemas.microsoft.com/office/drawing/2014/main" id="{3B72EAD1-FBFF-442D-B5D6-4ED57B39572A}"/>
              </a:ext>
            </a:extLst>
          </p:cNvPr>
          <p:cNvSpPr txBox="1"/>
          <p:nvPr/>
        </p:nvSpPr>
        <p:spPr>
          <a:xfrm>
            <a:off x="0" y="4273141"/>
            <a:ext cx="492861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sng" strike="noStrike" kern="1200" cap="none" spc="0" normalizeH="0" baseline="0" noProof="0" dirty="0">
                <a:ln>
                  <a:noFill/>
                </a:ln>
                <a:solidFill>
                  <a:prstClr val="white">
                    <a:lumMod val="85000"/>
                  </a:prstClr>
                </a:solidFill>
                <a:effectLst/>
                <a:uLnTx/>
                <a:uFillTx/>
                <a:latin typeface="Calibri" panose="020F0502020204030204"/>
                <a:ea typeface="+mn-ea"/>
                <a:cs typeface="+mn-cs"/>
              </a:rPr>
              <a:t>Targeting Program Related </a:t>
            </a:r>
            <a:r>
              <a:rPr kumimoji="0" lang="en-US" sz="2400" b="0" i="0" u="none" strike="noStrike" kern="1200" cap="none" spc="0" normalizeH="0" baseline="0" noProof="0" dirty="0">
                <a:ln>
                  <a:noFill/>
                </a:ln>
                <a:solidFill>
                  <a:prstClr val="white">
                    <a:lumMod val="85000"/>
                  </a:prstClr>
                </a:solidFill>
                <a:effectLst/>
                <a:uLnTx/>
                <a:uFillTx/>
                <a:latin typeface="Calibri" panose="020F0502020204030204"/>
                <a:ea typeface="+mn-ea"/>
                <a:cs typeface="+mn-cs"/>
              </a:rPr>
              <a:t>(quarterly)</a:t>
            </a:r>
          </a:p>
        </p:txBody>
      </p:sp>
      <p:sp>
        <p:nvSpPr>
          <p:cNvPr id="7" name="TextBox 6">
            <a:extLst>
              <a:ext uri="{FF2B5EF4-FFF2-40B4-BE49-F238E27FC236}">
                <a16:creationId xmlns:a16="http://schemas.microsoft.com/office/drawing/2014/main" id="{C0480202-538D-40C7-B623-3E3DE180E4F3}"/>
              </a:ext>
            </a:extLst>
          </p:cNvPr>
          <p:cNvSpPr txBox="1"/>
          <p:nvPr/>
        </p:nvSpPr>
        <p:spPr>
          <a:xfrm>
            <a:off x="813815" y="5955869"/>
            <a:ext cx="4496181"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00" b="0" i="0" u="sng" strike="noStrike" kern="1200" cap="none" spc="0" normalizeH="0" baseline="0" noProof="0" dirty="0">
                <a:ln>
                  <a:noFill/>
                </a:ln>
                <a:solidFill>
                  <a:prstClr val="white">
                    <a:lumMod val="85000"/>
                  </a:prstClr>
                </a:solidFill>
                <a:effectLst/>
                <a:uLnTx/>
                <a:uFillTx/>
                <a:latin typeface="Calibri" panose="020F0502020204030204"/>
                <a:ea typeface="+mn-ea"/>
                <a:cs typeface="+mn-cs"/>
              </a:rPr>
              <a:t>Training</a:t>
            </a:r>
            <a:r>
              <a:rPr kumimoji="0" lang="en-US" sz="2100" b="0" i="0" u="none" strike="noStrike" kern="1200" cap="none" spc="0" normalizeH="0" baseline="0" noProof="0" dirty="0">
                <a:ln>
                  <a:noFill/>
                </a:ln>
                <a:solidFill>
                  <a:prstClr val="white">
                    <a:lumMod val="85000"/>
                  </a:prstClr>
                </a:solidFill>
                <a:effectLst/>
                <a:uLnTx/>
                <a:uFillTx/>
                <a:latin typeface="Calibri" panose="020F0502020204030204"/>
                <a:ea typeface="+mn-ea"/>
                <a:cs typeface="+mn-cs"/>
              </a:rPr>
              <a:t> – </a:t>
            </a:r>
            <a:r>
              <a:rPr kumimoji="0" lang="en-US" sz="1900" b="0" i="0" u="none" strike="noStrike" kern="1200" cap="none" spc="0" normalizeH="0" baseline="0" noProof="0" dirty="0">
                <a:ln>
                  <a:noFill/>
                </a:ln>
                <a:solidFill>
                  <a:prstClr val="white">
                    <a:lumMod val="85000"/>
                  </a:prstClr>
                </a:solidFill>
                <a:effectLst/>
                <a:uLnTx/>
                <a:uFillTx/>
                <a:latin typeface="Calibri" panose="020F0502020204030204"/>
                <a:ea typeface="+mn-ea"/>
                <a:cs typeface="+mn-cs"/>
              </a:rPr>
              <a:t>reminder emails sent in August</a:t>
            </a:r>
          </a:p>
        </p:txBody>
      </p:sp>
      <p:sp>
        <p:nvSpPr>
          <p:cNvPr id="8" name="TextBox 7">
            <a:extLst>
              <a:ext uri="{FF2B5EF4-FFF2-40B4-BE49-F238E27FC236}">
                <a16:creationId xmlns:a16="http://schemas.microsoft.com/office/drawing/2014/main" id="{0B1A527F-FC03-4ADD-9D61-7EA9C09C6079}"/>
              </a:ext>
            </a:extLst>
          </p:cNvPr>
          <p:cNvSpPr txBox="1"/>
          <p:nvPr/>
        </p:nvSpPr>
        <p:spPr>
          <a:xfrm>
            <a:off x="6949439" y="4142286"/>
            <a:ext cx="481568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sng" strike="noStrike" kern="1200" cap="none" spc="0" normalizeH="0" baseline="0" noProof="0" dirty="0">
                <a:ln>
                  <a:noFill/>
                </a:ln>
                <a:solidFill>
                  <a:prstClr val="white">
                    <a:lumMod val="85000"/>
                  </a:prstClr>
                </a:solidFill>
                <a:effectLst/>
                <a:uLnTx/>
                <a:uFillTx/>
                <a:latin typeface="Calibri" panose="020F0502020204030204"/>
                <a:ea typeface="+mn-ea"/>
                <a:cs typeface="+mn-cs"/>
              </a:rPr>
              <a:t>Uncorrected Noncompliance </a:t>
            </a:r>
            <a:r>
              <a:rPr kumimoji="0" lang="en-US" sz="2400" b="0" i="0" u="none" strike="noStrike" kern="1200" cap="none" spc="0" normalizeH="0" baseline="0" noProof="0" dirty="0">
                <a:ln>
                  <a:noFill/>
                </a:ln>
                <a:solidFill>
                  <a:prstClr val="white">
                    <a:lumMod val="85000"/>
                  </a:prstClr>
                </a:solidFill>
                <a:effectLst/>
                <a:uLnTx/>
                <a:uFillTx/>
                <a:latin typeface="Calibri" panose="020F0502020204030204"/>
                <a:ea typeface="+mn-ea"/>
                <a:cs typeface="+mn-cs"/>
              </a:rPr>
              <a:t>management must track and submit Compliance Resolution Packets </a:t>
            </a:r>
          </a:p>
        </p:txBody>
      </p:sp>
      <p:sp>
        <p:nvSpPr>
          <p:cNvPr id="9" name="TextBox 8">
            <a:extLst>
              <a:ext uri="{FF2B5EF4-FFF2-40B4-BE49-F238E27FC236}">
                <a16:creationId xmlns:a16="http://schemas.microsoft.com/office/drawing/2014/main" id="{08F60FAC-4F34-47DC-BB35-D9EB223EA243}"/>
              </a:ext>
            </a:extLst>
          </p:cNvPr>
          <p:cNvSpPr txBox="1"/>
          <p:nvPr/>
        </p:nvSpPr>
        <p:spPr>
          <a:xfrm>
            <a:off x="6428232" y="5400251"/>
            <a:ext cx="5468112"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sng" strike="noStrike" kern="1200" cap="none" spc="0" normalizeH="0" baseline="0" noProof="0" dirty="0">
                <a:ln>
                  <a:noFill/>
                </a:ln>
                <a:solidFill>
                  <a:srgbClr val="00B050"/>
                </a:solidFill>
                <a:effectLst/>
                <a:uLnTx/>
                <a:uFillTx/>
                <a:latin typeface="Calibri" panose="020F0502020204030204"/>
                <a:ea typeface="+mn-ea"/>
                <a:cs typeface="+mn-cs"/>
              </a:rPr>
              <a:t>Rent increase implemented without approval </a:t>
            </a:r>
            <a:r>
              <a:rPr kumimoji="0" lang="en-US" sz="2200" b="1" i="0" u="none" strike="noStrike" kern="1200" cap="none" spc="0" normalizeH="0" baseline="0" noProof="0" dirty="0">
                <a:ln>
                  <a:noFill/>
                </a:ln>
                <a:solidFill>
                  <a:srgbClr val="00B050"/>
                </a:solidFill>
                <a:effectLst/>
                <a:uLnTx/>
                <a:uFillTx/>
                <a:latin typeface="Calibri" panose="020F0502020204030204"/>
                <a:ea typeface="+mn-ea"/>
                <a:cs typeface="+mn-cs"/>
              </a:rPr>
              <a:t>included in our POST APPROVAL via RCRS or file reviews results letter </a:t>
            </a:r>
          </a:p>
        </p:txBody>
      </p:sp>
      <p:grpSp>
        <p:nvGrpSpPr>
          <p:cNvPr id="12" name="Group 11">
            <a:extLst>
              <a:ext uri="{FF2B5EF4-FFF2-40B4-BE49-F238E27FC236}">
                <a16:creationId xmlns:a16="http://schemas.microsoft.com/office/drawing/2014/main" id="{AB14EF59-8A17-49BD-ACE9-26F586ACB86D}"/>
              </a:ext>
            </a:extLst>
          </p:cNvPr>
          <p:cNvGrpSpPr/>
          <p:nvPr/>
        </p:nvGrpSpPr>
        <p:grpSpPr>
          <a:xfrm>
            <a:off x="344710" y="2761489"/>
            <a:ext cx="4143660" cy="1447800"/>
            <a:chOff x="344710" y="2761489"/>
            <a:chExt cx="4143660" cy="1447800"/>
          </a:xfrm>
        </p:grpSpPr>
        <p:pic>
          <p:nvPicPr>
            <p:cNvPr id="10" name="Picture 9">
              <a:extLst>
                <a:ext uri="{FF2B5EF4-FFF2-40B4-BE49-F238E27FC236}">
                  <a16:creationId xmlns:a16="http://schemas.microsoft.com/office/drawing/2014/main" id="{1C4020D6-517A-4F31-9C04-5BE7F32A3257}"/>
                </a:ext>
              </a:extLst>
            </p:cNvPr>
            <p:cNvPicPr>
              <a:picLocks noChangeAspect="1"/>
            </p:cNvPicPr>
            <p:nvPr/>
          </p:nvPicPr>
          <p:blipFill>
            <a:blip r:embed="rId3"/>
            <a:stretch>
              <a:fillRect/>
            </a:stretch>
          </p:blipFill>
          <p:spPr>
            <a:xfrm>
              <a:off x="344710" y="2761489"/>
              <a:ext cx="3715226" cy="1447800"/>
            </a:xfrm>
            <a:prstGeom prst="rect">
              <a:avLst/>
            </a:prstGeom>
          </p:spPr>
        </p:pic>
        <p:sp>
          <p:nvSpPr>
            <p:cNvPr id="11" name="TextBox 10">
              <a:extLst>
                <a:ext uri="{FF2B5EF4-FFF2-40B4-BE49-F238E27FC236}">
                  <a16:creationId xmlns:a16="http://schemas.microsoft.com/office/drawing/2014/main" id="{9C7B8B0C-D8D0-4A5E-85B8-CB5347450247}"/>
                </a:ext>
              </a:extLst>
            </p:cNvPr>
            <p:cNvSpPr txBox="1"/>
            <p:nvPr/>
          </p:nvSpPr>
          <p:spPr>
            <a:xfrm>
              <a:off x="1214818" y="3844327"/>
              <a:ext cx="3273552"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3272F"/>
                  </a:solidFill>
                  <a:effectLst/>
                  <a:uLnTx/>
                  <a:uFillTx/>
                  <a:latin typeface="Calibri" panose="020F0502020204030204"/>
                  <a:ea typeface="+mn-ea"/>
                  <a:cs typeface="+mn-cs"/>
                </a:rPr>
                <a:t>Targeting &amp; Key Assistance Program </a:t>
              </a:r>
            </a:p>
          </p:txBody>
        </p:sp>
      </p:grpSp>
      <p:grpSp>
        <p:nvGrpSpPr>
          <p:cNvPr id="18" name="Group 17">
            <a:extLst>
              <a:ext uri="{FF2B5EF4-FFF2-40B4-BE49-F238E27FC236}">
                <a16:creationId xmlns:a16="http://schemas.microsoft.com/office/drawing/2014/main" id="{D274D65B-8BBF-4ED5-B3FC-991A580CF90C}"/>
              </a:ext>
            </a:extLst>
          </p:cNvPr>
          <p:cNvGrpSpPr/>
          <p:nvPr/>
        </p:nvGrpSpPr>
        <p:grpSpPr>
          <a:xfrm>
            <a:off x="5041106" y="2241723"/>
            <a:ext cx="2450591" cy="1596550"/>
            <a:chOff x="5041107" y="2699965"/>
            <a:chExt cx="2450591" cy="1596550"/>
          </a:xfrm>
        </p:grpSpPr>
        <p:pic>
          <p:nvPicPr>
            <p:cNvPr id="14" name="Picture 13">
              <a:extLst>
                <a:ext uri="{FF2B5EF4-FFF2-40B4-BE49-F238E27FC236}">
                  <a16:creationId xmlns:a16="http://schemas.microsoft.com/office/drawing/2014/main" id="{948D5676-D087-4026-9949-7925E9E71C03}"/>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5041107" y="2699965"/>
              <a:ext cx="2450591" cy="1596550"/>
            </a:xfrm>
            <a:prstGeom prst="rect">
              <a:avLst/>
            </a:prstGeom>
          </p:spPr>
        </p:pic>
        <p:sp>
          <p:nvSpPr>
            <p:cNvPr id="16" name="Rectangle 15">
              <a:extLst>
                <a:ext uri="{FF2B5EF4-FFF2-40B4-BE49-F238E27FC236}">
                  <a16:creationId xmlns:a16="http://schemas.microsoft.com/office/drawing/2014/main" id="{9EAD9BD9-3502-43B1-A8A6-2DED07E9043B}"/>
                </a:ext>
              </a:extLst>
            </p:cNvPr>
            <p:cNvSpPr/>
            <p:nvPr/>
          </p:nvSpPr>
          <p:spPr>
            <a:xfrm>
              <a:off x="5504688" y="2862072"/>
              <a:ext cx="1444752" cy="79552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25BF124F-49E7-4563-8F24-5A87D84C12D3}"/>
                </a:ext>
              </a:extLst>
            </p:cNvPr>
            <p:cNvSpPr txBox="1"/>
            <p:nvPr/>
          </p:nvSpPr>
          <p:spPr>
            <a:xfrm>
              <a:off x="5582412" y="2907793"/>
              <a:ext cx="128930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dirty="0">
                  <a:ln>
                    <a:noFill/>
                  </a:ln>
                  <a:solidFill>
                    <a:prstClr val="white"/>
                  </a:solidFill>
                  <a:effectLst/>
                  <a:uLnTx/>
                  <a:uFillTx/>
                  <a:latin typeface="Calibri" panose="020F0502020204030204"/>
                  <a:ea typeface="+mn-ea"/>
                  <a:cs typeface="+mn-cs"/>
                </a:rPr>
                <a:t>RCRS</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grpSp>
      <p:sp>
        <p:nvSpPr>
          <p:cNvPr id="19" name="TextBox 18">
            <a:extLst>
              <a:ext uri="{FF2B5EF4-FFF2-40B4-BE49-F238E27FC236}">
                <a16:creationId xmlns:a16="http://schemas.microsoft.com/office/drawing/2014/main" id="{9ADDA09F-4BA0-4E07-B221-74FE462943E7}"/>
              </a:ext>
            </a:extLst>
          </p:cNvPr>
          <p:cNvSpPr txBox="1"/>
          <p:nvPr/>
        </p:nvSpPr>
        <p:spPr>
          <a:xfrm>
            <a:off x="7846503" y="2192347"/>
            <a:ext cx="3355848"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sng" strike="noStrike" kern="1200" cap="none" spc="0" normalizeH="0" baseline="0" noProof="0" dirty="0">
                <a:ln>
                  <a:noFill/>
                </a:ln>
                <a:solidFill>
                  <a:prstClr val="white">
                    <a:lumMod val="85000"/>
                  </a:prstClr>
                </a:solidFill>
                <a:effectLst/>
                <a:uLnTx/>
                <a:uFillTx/>
                <a:latin typeface="Calibri" panose="020F0502020204030204"/>
                <a:ea typeface="+mn-ea"/>
                <a:cs typeface="+mn-cs"/>
              </a:rPr>
              <a:t>RCRS Reporting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85000"/>
                  </a:prstClr>
                </a:solidFill>
                <a:effectLst/>
                <a:uLnTx/>
                <a:uFillTx/>
                <a:latin typeface="Calibri" panose="020F0502020204030204"/>
                <a:ea typeface="+mn-ea"/>
                <a:cs typeface="+mn-cs"/>
              </a:rPr>
              <a:t>File review/physical inspection results letters and AOC Review</a:t>
            </a:r>
          </a:p>
        </p:txBody>
      </p:sp>
      <p:pic>
        <p:nvPicPr>
          <p:cNvPr id="20" name="Picture 19">
            <a:extLst>
              <a:ext uri="{FF2B5EF4-FFF2-40B4-BE49-F238E27FC236}">
                <a16:creationId xmlns:a16="http://schemas.microsoft.com/office/drawing/2014/main" id="{2E56C57C-A199-4454-B51A-2B82E7F37893}"/>
              </a:ext>
            </a:extLst>
          </p:cNvPr>
          <p:cNvPicPr>
            <a:picLocks noChangeAspect="1"/>
          </p:cNvPicPr>
          <p:nvPr/>
        </p:nvPicPr>
        <p:blipFill>
          <a:blip r:embed="rId6"/>
          <a:stretch>
            <a:fillRect/>
          </a:stretch>
        </p:blipFill>
        <p:spPr>
          <a:xfrm>
            <a:off x="813815" y="5167989"/>
            <a:ext cx="4496181" cy="687969"/>
          </a:xfrm>
          <a:prstGeom prst="rect">
            <a:avLst/>
          </a:prstGeom>
        </p:spPr>
      </p:pic>
      <p:pic>
        <p:nvPicPr>
          <p:cNvPr id="22" name="Picture 21">
            <a:extLst>
              <a:ext uri="{FF2B5EF4-FFF2-40B4-BE49-F238E27FC236}">
                <a16:creationId xmlns:a16="http://schemas.microsoft.com/office/drawing/2014/main" id="{C7DD9B05-BE92-41AD-9F41-70FEC96F20A1}"/>
              </a:ext>
            </a:extLst>
          </p:cNvPr>
          <p:cNvPicPr>
            <a:picLocks noChangeAspect="1"/>
          </p:cNvPicPr>
          <p:nvPr/>
        </p:nvPicPr>
        <p:blipFill>
          <a:blip r:embed="rId7"/>
          <a:stretch>
            <a:fillRect/>
          </a:stretch>
        </p:blipFill>
        <p:spPr>
          <a:xfrm>
            <a:off x="5504687" y="4094447"/>
            <a:ext cx="1447925" cy="1249788"/>
          </a:xfrm>
          <a:prstGeom prst="rect">
            <a:avLst/>
          </a:prstGeom>
        </p:spPr>
      </p:pic>
      <p:pic>
        <p:nvPicPr>
          <p:cNvPr id="25" name="Picture 24">
            <a:extLst>
              <a:ext uri="{FF2B5EF4-FFF2-40B4-BE49-F238E27FC236}">
                <a16:creationId xmlns:a16="http://schemas.microsoft.com/office/drawing/2014/main" id="{E34CE37B-5302-4724-A35E-80A9EF30A021}"/>
              </a:ext>
            </a:extLst>
          </p:cNvPr>
          <p:cNvPicPr>
            <a:picLocks noChangeAspect="1"/>
          </p:cNvPicPr>
          <p:nvPr/>
        </p:nvPicPr>
        <p:blipFill>
          <a:blip r:embed="rId8"/>
          <a:stretch>
            <a:fillRect/>
          </a:stretch>
        </p:blipFill>
        <p:spPr>
          <a:xfrm>
            <a:off x="5309997" y="5400251"/>
            <a:ext cx="1118236" cy="1375453"/>
          </a:xfrm>
          <a:prstGeom prst="rect">
            <a:avLst/>
          </a:prstGeom>
        </p:spPr>
      </p:pic>
    </p:spTree>
    <p:extLst>
      <p:ext uri="{BB962C8B-B14F-4D97-AF65-F5344CB8AC3E}">
        <p14:creationId xmlns:p14="http://schemas.microsoft.com/office/powerpoint/2010/main" val="2657565845"/>
      </p:ext>
    </p:extLst>
  </p:cSld>
  <p:clrMapOvr>
    <a:masterClrMapping/>
  </p:clrMapOvr>
  <p:transition spd="slow">
    <p:push dir="u"/>
  </p:transition>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44A1CE-7F81-453D-B43D-DC95129BB760}"/>
              </a:ext>
            </a:extLst>
          </p:cNvPr>
          <p:cNvSpPr>
            <a:spLocks noGrp="1"/>
          </p:cNvSpPr>
          <p:nvPr>
            <p:ph type="title"/>
          </p:nvPr>
        </p:nvSpPr>
        <p:spPr>
          <a:xfrm>
            <a:off x="0" y="1"/>
            <a:ext cx="11896344" cy="1690688"/>
          </a:xfrm>
        </p:spPr>
        <p:txBody>
          <a:bodyPr>
            <a:normAutofit fontScale="90000"/>
          </a:bodyPr>
          <a:lstStyle/>
          <a:p>
            <a:pPr algn="ctr"/>
            <a:r>
              <a:rPr lang="en-US" sz="4000" b="1" dirty="0">
                <a:latin typeface="+mn-lt"/>
              </a:rPr>
              <a:t>Report Cards For NCHFA Approved Management Companies</a:t>
            </a:r>
            <a:br>
              <a:rPr lang="en-US" b="1" dirty="0">
                <a:latin typeface="+mn-lt"/>
              </a:rPr>
            </a:br>
            <a:r>
              <a:rPr lang="en-US" sz="4900" b="1" dirty="0">
                <a:latin typeface="+mn-lt"/>
              </a:rPr>
              <a:t>Interim Progress Report Schedule Reminders  </a:t>
            </a:r>
            <a:br>
              <a:rPr lang="en-US" b="1" dirty="0">
                <a:latin typeface="+mn-lt"/>
              </a:rPr>
            </a:br>
            <a:endParaRPr lang="en-US" b="1" dirty="0">
              <a:latin typeface="+mn-lt"/>
            </a:endParaRPr>
          </a:p>
        </p:txBody>
      </p:sp>
      <p:sp>
        <p:nvSpPr>
          <p:cNvPr id="3" name="Content Placeholder 2">
            <a:extLst>
              <a:ext uri="{FF2B5EF4-FFF2-40B4-BE49-F238E27FC236}">
                <a16:creationId xmlns:a16="http://schemas.microsoft.com/office/drawing/2014/main" id="{D372A063-D786-4602-850E-AAADACCA924E}"/>
              </a:ext>
            </a:extLst>
          </p:cNvPr>
          <p:cNvSpPr>
            <a:spLocks noGrp="1"/>
          </p:cNvSpPr>
          <p:nvPr>
            <p:ph idx="1"/>
          </p:nvPr>
        </p:nvSpPr>
        <p:spPr>
          <a:xfrm>
            <a:off x="3008376" y="1158889"/>
            <a:ext cx="8345424" cy="1252728"/>
          </a:xfrm>
        </p:spPr>
        <p:txBody>
          <a:bodyPr/>
          <a:lstStyle/>
          <a:p>
            <a:pPr marL="0" indent="0" algn="ctr">
              <a:buNone/>
            </a:pPr>
            <a:r>
              <a:rPr lang="en-US" b="1" dirty="0"/>
              <a:t>When are progress reports sent through the year?</a:t>
            </a:r>
          </a:p>
          <a:p>
            <a:pPr marL="0" indent="0" algn="ctr">
              <a:buNone/>
            </a:pPr>
            <a:r>
              <a:rPr lang="en-US" b="1" dirty="0"/>
              <a:t>Can you self-check your progress?</a:t>
            </a:r>
          </a:p>
        </p:txBody>
      </p:sp>
      <p:pic>
        <p:nvPicPr>
          <p:cNvPr id="4" name="Picture 3">
            <a:extLst>
              <a:ext uri="{FF2B5EF4-FFF2-40B4-BE49-F238E27FC236}">
                <a16:creationId xmlns:a16="http://schemas.microsoft.com/office/drawing/2014/main" id="{C3136F5A-2D36-45B5-BBF3-789CFA00967A}"/>
              </a:ext>
            </a:extLst>
          </p:cNvPr>
          <p:cNvPicPr>
            <a:picLocks noChangeAspect="1"/>
          </p:cNvPicPr>
          <p:nvPr/>
        </p:nvPicPr>
        <p:blipFill>
          <a:blip r:embed="rId2"/>
          <a:stretch>
            <a:fillRect/>
          </a:stretch>
        </p:blipFill>
        <p:spPr>
          <a:xfrm>
            <a:off x="708469" y="1063563"/>
            <a:ext cx="2143125" cy="1690688"/>
          </a:xfrm>
          <a:prstGeom prst="rect">
            <a:avLst/>
          </a:prstGeom>
        </p:spPr>
      </p:pic>
      <p:sp>
        <p:nvSpPr>
          <p:cNvPr id="5" name="TextBox 4">
            <a:extLst>
              <a:ext uri="{FF2B5EF4-FFF2-40B4-BE49-F238E27FC236}">
                <a16:creationId xmlns:a16="http://schemas.microsoft.com/office/drawing/2014/main" id="{3B72EAD1-FBFF-442D-B5D6-4ED57B39572A}"/>
              </a:ext>
            </a:extLst>
          </p:cNvPr>
          <p:cNvSpPr txBox="1"/>
          <p:nvPr/>
        </p:nvSpPr>
        <p:spPr>
          <a:xfrm>
            <a:off x="0" y="4273141"/>
            <a:ext cx="492861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srgbClr val="23272F"/>
                </a:solidFill>
                <a:effectLst/>
                <a:uLnTx/>
                <a:uFillTx/>
                <a:latin typeface="Calibri" panose="020F0502020204030204"/>
                <a:ea typeface="+mn-ea"/>
                <a:cs typeface="+mn-cs"/>
              </a:rPr>
              <a:t>Targeting Program Related </a:t>
            </a:r>
            <a:r>
              <a:rPr kumimoji="0" lang="en-US" sz="2400" b="1" i="0" u="none" strike="noStrike" kern="1200" cap="none" spc="0" normalizeH="0" baseline="0" noProof="0" dirty="0">
                <a:ln>
                  <a:noFill/>
                </a:ln>
                <a:solidFill>
                  <a:srgbClr val="23272F"/>
                </a:solidFill>
                <a:effectLst/>
                <a:uLnTx/>
                <a:uFillTx/>
                <a:latin typeface="Calibri" panose="020F0502020204030204"/>
                <a:ea typeface="+mn-ea"/>
                <a:cs typeface="+mn-cs"/>
              </a:rPr>
              <a:t>(quarterly)</a:t>
            </a:r>
          </a:p>
        </p:txBody>
      </p:sp>
      <p:sp>
        <p:nvSpPr>
          <p:cNvPr id="7" name="TextBox 6">
            <a:extLst>
              <a:ext uri="{FF2B5EF4-FFF2-40B4-BE49-F238E27FC236}">
                <a16:creationId xmlns:a16="http://schemas.microsoft.com/office/drawing/2014/main" id="{C0480202-538D-40C7-B623-3E3DE180E4F3}"/>
              </a:ext>
            </a:extLst>
          </p:cNvPr>
          <p:cNvSpPr txBox="1"/>
          <p:nvPr/>
        </p:nvSpPr>
        <p:spPr>
          <a:xfrm>
            <a:off x="813815" y="5955869"/>
            <a:ext cx="4496181"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00" b="1" i="0" u="sng" strike="noStrike" kern="1200" cap="none" spc="0" normalizeH="0" baseline="0" noProof="0" dirty="0">
                <a:ln>
                  <a:noFill/>
                </a:ln>
                <a:solidFill>
                  <a:srgbClr val="23272F"/>
                </a:solidFill>
                <a:effectLst/>
                <a:uLnTx/>
                <a:uFillTx/>
                <a:latin typeface="Calibri" panose="020F0502020204030204"/>
                <a:ea typeface="+mn-ea"/>
                <a:cs typeface="+mn-cs"/>
              </a:rPr>
              <a:t>Training</a:t>
            </a:r>
            <a:r>
              <a:rPr kumimoji="0" lang="en-US" sz="2100" b="1" i="0" u="none" strike="noStrike" kern="1200" cap="none" spc="0" normalizeH="0" baseline="0" noProof="0" dirty="0">
                <a:ln>
                  <a:noFill/>
                </a:ln>
                <a:solidFill>
                  <a:srgbClr val="23272F"/>
                </a:solidFill>
                <a:effectLst/>
                <a:uLnTx/>
                <a:uFillTx/>
                <a:latin typeface="Calibri" panose="020F0502020204030204"/>
                <a:ea typeface="+mn-ea"/>
                <a:cs typeface="+mn-cs"/>
              </a:rPr>
              <a:t> – </a:t>
            </a:r>
            <a:r>
              <a:rPr kumimoji="0" lang="en-US" sz="1900" b="1" i="0" u="none" strike="noStrike" kern="1200" cap="none" spc="0" normalizeH="0" baseline="0" noProof="0" dirty="0">
                <a:ln>
                  <a:noFill/>
                </a:ln>
                <a:solidFill>
                  <a:srgbClr val="23272F"/>
                </a:solidFill>
                <a:effectLst/>
                <a:uLnTx/>
                <a:uFillTx/>
                <a:latin typeface="Calibri" panose="020F0502020204030204"/>
                <a:ea typeface="+mn-ea"/>
                <a:cs typeface="+mn-cs"/>
              </a:rPr>
              <a:t>reminder emails sent in August</a:t>
            </a:r>
          </a:p>
        </p:txBody>
      </p:sp>
      <p:sp>
        <p:nvSpPr>
          <p:cNvPr id="8" name="TextBox 7">
            <a:extLst>
              <a:ext uri="{FF2B5EF4-FFF2-40B4-BE49-F238E27FC236}">
                <a16:creationId xmlns:a16="http://schemas.microsoft.com/office/drawing/2014/main" id="{0B1A527F-FC03-4ADD-9D61-7EA9C09C6079}"/>
              </a:ext>
            </a:extLst>
          </p:cNvPr>
          <p:cNvSpPr txBox="1"/>
          <p:nvPr/>
        </p:nvSpPr>
        <p:spPr>
          <a:xfrm>
            <a:off x="6949439" y="4142286"/>
            <a:ext cx="481568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srgbClr val="23272F"/>
                </a:solidFill>
                <a:effectLst/>
                <a:uLnTx/>
                <a:uFillTx/>
                <a:latin typeface="Calibri" panose="020F0502020204030204"/>
                <a:ea typeface="+mn-ea"/>
                <a:cs typeface="+mn-cs"/>
              </a:rPr>
              <a:t>Uncorrected Noncompliance </a:t>
            </a:r>
            <a:r>
              <a:rPr kumimoji="0" lang="en-US" sz="2400" b="1" i="0" u="none" strike="noStrike" kern="1200" cap="none" spc="0" normalizeH="0" baseline="0" noProof="0" dirty="0">
                <a:ln>
                  <a:noFill/>
                </a:ln>
                <a:solidFill>
                  <a:srgbClr val="23272F"/>
                </a:solidFill>
                <a:effectLst/>
                <a:uLnTx/>
                <a:uFillTx/>
                <a:latin typeface="Calibri" panose="020F0502020204030204"/>
                <a:ea typeface="+mn-ea"/>
                <a:cs typeface="+mn-cs"/>
              </a:rPr>
              <a:t>management must track and submit Compliance Resolution Packets </a:t>
            </a:r>
          </a:p>
        </p:txBody>
      </p:sp>
      <p:sp>
        <p:nvSpPr>
          <p:cNvPr id="9" name="TextBox 8">
            <a:extLst>
              <a:ext uri="{FF2B5EF4-FFF2-40B4-BE49-F238E27FC236}">
                <a16:creationId xmlns:a16="http://schemas.microsoft.com/office/drawing/2014/main" id="{08F60FAC-4F34-47DC-BB35-D9EB223EA243}"/>
              </a:ext>
            </a:extLst>
          </p:cNvPr>
          <p:cNvSpPr txBox="1"/>
          <p:nvPr/>
        </p:nvSpPr>
        <p:spPr>
          <a:xfrm>
            <a:off x="6428232" y="5400251"/>
            <a:ext cx="5468112"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sng" strike="noStrike" kern="1200" cap="none" spc="0" normalizeH="0" baseline="0" noProof="0" dirty="0">
                <a:ln>
                  <a:noFill/>
                </a:ln>
                <a:solidFill>
                  <a:srgbClr val="23272F"/>
                </a:solidFill>
                <a:effectLst/>
                <a:uLnTx/>
                <a:uFillTx/>
                <a:latin typeface="Calibri" panose="020F0502020204030204"/>
                <a:ea typeface="+mn-ea"/>
                <a:cs typeface="+mn-cs"/>
              </a:rPr>
              <a:t>Rent increase implemented without approval </a:t>
            </a:r>
            <a:r>
              <a:rPr kumimoji="0" lang="en-US" sz="2200" b="1" i="0" u="none" strike="noStrike" kern="1200" cap="none" spc="0" normalizeH="0" baseline="0" noProof="0" dirty="0">
                <a:ln>
                  <a:noFill/>
                </a:ln>
                <a:solidFill>
                  <a:srgbClr val="23272F"/>
                </a:solidFill>
                <a:effectLst/>
                <a:uLnTx/>
                <a:uFillTx/>
                <a:latin typeface="Calibri" panose="020F0502020204030204"/>
                <a:ea typeface="+mn-ea"/>
                <a:cs typeface="+mn-cs"/>
              </a:rPr>
              <a:t>included in our POST APPROVAL via RCRS or file reviews results letter </a:t>
            </a:r>
          </a:p>
        </p:txBody>
      </p:sp>
      <p:grpSp>
        <p:nvGrpSpPr>
          <p:cNvPr id="12" name="Group 11">
            <a:extLst>
              <a:ext uri="{FF2B5EF4-FFF2-40B4-BE49-F238E27FC236}">
                <a16:creationId xmlns:a16="http://schemas.microsoft.com/office/drawing/2014/main" id="{AB14EF59-8A17-49BD-ACE9-26F586ACB86D}"/>
              </a:ext>
            </a:extLst>
          </p:cNvPr>
          <p:cNvGrpSpPr/>
          <p:nvPr/>
        </p:nvGrpSpPr>
        <p:grpSpPr>
          <a:xfrm>
            <a:off x="344710" y="2761489"/>
            <a:ext cx="4143660" cy="1447800"/>
            <a:chOff x="344710" y="2761489"/>
            <a:chExt cx="4143660" cy="1447800"/>
          </a:xfrm>
        </p:grpSpPr>
        <p:pic>
          <p:nvPicPr>
            <p:cNvPr id="10" name="Picture 9">
              <a:extLst>
                <a:ext uri="{FF2B5EF4-FFF2-40B4-BE49-F238E27FC236}">
                  <a16:creationId xmlns:a16="http://schemas.microsoft.com/office/drawing/2014/main" id="{1C4020D6-517A-4F31-9C04-5BE7F32A3257}"/>
                </a:ext>
              </a:extLst>
            </p:cNvPr>
            <p:cNvPicPr>
              <a:picLocks noChangeAspect="1"/>
            </p:cNvPicPr>
            <p:nvPr/>
          </p:nvPicPr>
          <p:blipFill>
            <a:blip r:embed="rId3"/>
            <a:stretch>
              <a:fillRect/>
            </a:stretch>
          </p:blipFill>
          <p:spPr>
            <a:xfrm>
              <a:off x="344710" y="2761489"/>
              <a:ext cx="3715226" cy="1447800"/>
            </a:xfrm>
            <a:prstGeom prst="rect">
              <a:avLst/>
            </a:prstGeom>
          </p:spPr>
        </p:pic>
        <p:sp>
          <p:nvSpPr>
            <p:cNvPr id="11" name="TextBox 10">
              <a:extLst>
                <a:ext uri="{FF2B5EF4-FFF2-40B4-BE49-F238E27FC236}">
                  <a16:creationId xmlns:a16="http://schemas.microsoft.com/office/drawing/2014/main" id="{9C7B8B0C-D8D0-4A5E-85B8-CB5347450247}"/>
                </a:ext>
              </a:extLst>
            </p:cNvPr>
            <p:cNvSpPr txBox="1"/>
            <p:nvPr/>
          </p:nvSpPr>
          <p:spPr>
            <a:xfrm>
              <a:off x="1214818" y="3844327"/>
              <a:ext cx="3273552"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3272F"/>
                  </a:solidFill>
                  <a:effectLst/>
                  <a:uLnTx/>
                  <a:uFillTx/>
                  <a:latin typeface="Calibri" panose="020F0502020204030204"/>
                  <a:ea typeface="+mn-ea"/>
                  <a:cs typeface="+mn-cs"/>
                </a:rPr>
                <a:t>Targeting &amp; Key Assistance Program </a:t>
              </a:r>
            </a:p>
          </p:txBody>
        </p:sp>
      </p:grpSp>
      <p:grpSp>
        <p:nvGrpSpPr>
          <p:cNvPr id="18" name="Group 17">
            <a:extLst>
              <a:ext uri="{FF2B5EF4-FFF2-40B4-BE49-F238E27FC236}">
                <a16:creationId xmlns:a16="http://schemas.microsoft.com/office/drawing/2014/main" id="{D274D65B-8BBF-4ED5-B3FC-991A580CF90C}"/>
              </a:ext>
            </a:extLst>
          </p:cNvPr>
          <p:cNvGrpSpPr/>
          <p:nvPr/>
        </p:nvGrpSpPr>
        <p:grpSpPr>
          <a:xfrm>
            <a:off x="5041106" y="2241723"/>
            <a:ext cx="2450591" cy="1596550"/>
            <a:chOff x="5041107" y="2699965"/>
            <a:chExt cx="2450591" cy="1596550"/>
          </a:xfrm>
        </p:grpSpPr>
        <p:pic>
          <p:nvPicPr>
            <p:cNvPr id="14" name="Picture 13">
              <a:extLst>
                <a:ext uri="{FF2B5EF4-FFF2-40B4-BE49-F238E27FC236}">
                  <a16:creationId xmlns:a16="http://schemas.microsoft.com/office/drawing/2014/main" id="{948D5676-D087-4026-9949-7925E9E71C03}"/>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5041107" y="2699965"/>
              <a:ext cx="2450591" cy="1596550"/>
            </a:xfrm>
            <a:prstGeom prst="rect">
              <a:avLst/>
            </a:prstGeom>
          </p:spPr>
        </p:pic>
        <p:sp>
          <p:nvSpPr>
            <p:cNvPr id="16" name="Rectangle 15">
              <a:extLst>
                <a:ext uri="{FF2B5EF4-FFF2-40B4-BE49-F238E27FC236}">
                  <a16:creationId xmlns:a16="http://schemas.microsoft.com/office/drawing/2014/main" id="{9EAD9BD9-3502-43B1-A8A6-2DED07E9043B}"/>
                </a:ext>
              </a:extLst>
            </p:cNvPr>
            <p:cNvSpPr/>
            <p:nvPr/>
          </p:nvSpPr>
          <p:spPr>
            <a:xfrm>
              <a:off x="5504688" y="2862072"/>
              <a:ext cx="1444752" cy="79552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25BF124F-49E7-4563-8F24-5A87D84C12D3}"/>
                </a:ext>
              </a:extLst>
            </p:cNvPr>
            <p:cNvSpPr txBox="1"/>
            <p:nvPr/>
          </p:nvSpPr>
          <p:spPr>
            <a:xfrm>
              <a:off x="5582412" y="2907793"/>
              <a:ext cx="128930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dirty="0">
                  <a:ln>
                    <a:noFill/>
                  </a:ln>
                  <a:solidFill>
                    <a:prstClr val="white"/>
                  </a:solidFill>
                  <a:effectLst/>
                  <a:uLnTx/>
                  <a:uFillTx/>
                  <a:latin typeface="Calibri" panose="020F0502020204030204"/>
                  <a:ea typeface="+mn-ea"/>
                  <a:cs typeface="+mn-cs"/>
                </a:rPr>
                <a:t>RCRS</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grpSp>
      <p:sp>
        <p:nvSpPr>
          <p:cNvPr id="19" name="TextBox 18">
            <a:extLst>
              <a:ext uri="{FF2B5EF4-FFF2-40B4-BE49-F238E27FC236}">
                <a16:creationId xmlns:a16="http://schemas.microsoft.com/office/drawing/2014/main" id="{9ADDA09F-4BA0-4E07-B221-74FE462943E7}"/>
              </a:ext>
            </a:extLst>
          </p:cNvPr>
          <p:cNvSpPr txBox="1"/>
          <p:nvPr/>
        </p:nvSpPr>
        <p:spPr>
          <a:xfrm>
            <a:off x="7846503" y="2192347"/>
            <a:ext cx="3355848"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srgbClr val="23272F"/>
                </a:solidFill>
                <a:effectLst/>
                <a:uLnTx/>
                <a:uFillTx/>
                <a:latin typeface="Calibri" panose="020F0502020204030204"/>
                <a:ea typeface="+mn-ea"/>
                <a:cs typeface="+mn-cs"/>
              </a:rPr>
              <a:t>RCRS Reporting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3272F"/>
                </a:solidFill>
                <a:effectLst/>
                <a:uLnTx/>
                <a:uFillTx/>
                <a:latin typeface="Calibri" panose="020F0502020204030204"/>
                <a:ea typeface="+mn-ea"/>
                <a:cs typeface="+mn-cs"/>
              </a:rPr>
              <a:t>File review/physical inspection results letters and AOC Review</a:t>
            </a:r>
          </a:p>
        </p:txBody>
      </p:sp>
      <p:pic>
        <p:nvPicPr>
          <p:cNvPr id="20" name="Picture 19">
            <a:extLst>
              <a:ext uri="{FF2B5EF4-FFF2-40B4-BE49-F238E27FC236}">
                <a16:creationId xmlns:a16="http://schemas.microsoft.com/office/drawing/2014/main" id="{2E56C57C-A199-4454-B51A-2B82E7F37893}"/>
              </a:ext>
            </a:extLst>
          </p:cNvPr>
          <p:cNvPicPr>
            <a:picLocks noChangeAspect="1"/>
          </p:cNvPicPr>
          <p:nvPr/>
        </p:nvPicPr>
        <p:blipFill>
          <a:blip r:embed="rId6"/>
          <a:stretch>
            <a:fillRect/>
          </a:stretch>
        </p:blipFill>
        <p:spPr>
          <a:xfrm>
            <a:off x="813815" y="5167989"/>
            <a:ext cx="4496181" cy="687969"/>
          </a:xfrm>
          <a:prstGeom prst="rect">
            <a:avLst/>
          </a:prstGeom>
        </p:spPr>
      </p:pic>
      <p:pic>
        <p:nvPicPr>
          <p:cNvPr id="22" name="Picture 21">
            <a:extLst>
              <a:ext uri="{FF2B5EF4-FFF2-40B4-BE49-F238E27FC236}">
                <a16:creationId xmlns:a16="http://schemas.microsoft.com/office/drawing/2014/main" id="{C7DD9B05-BE92-41AD-9F41-70FEC96F20A1}"/>
              </a:ext>
            </a:extLst>
          </p:cNvPr>
          <p:cNvPicPr>
            <a:picLocks noChangeAspect="1"/>
          </p:cNvPicPr>
          <p:nvPr/>
        </p:nvPicPr>
        <p:blipFill>
          <a:blip r:embed="rId7"/>
          <a:stretch>
            <a:fillRect/>
          </a:stretch>
        </p:blipFill>
        <p:spPr>
          <a:xfrm>
            <a:off x="5504687" y="4094447"/>
            <a:ext cx="1447925" cy="1249788"/>
          </a:xfrm>
          <a:prstGeom prst="rect">
            <a:avLst/>
          </a:prstGeom>
        </p:spPr>
      </p:pic>
      <p:pic>
        <p:nvPicPr>
          <p:cNvPr id="25" name="Picture 24">
            <a:extLst>
              <a:ext uri="{FF2B5EF4-FFF2-40B4-BE49-F238E27FC236}">
                <a16:creationId xmlns:a16="http://schemas.microsoft.com/office/drawing/2014/main" id="{E34CE37B-5302-4724-A35E-80A9EF30A021}"/>
              </a:ext>
            </a:extLst>
          </p:cNvPr>
          <p:cNvPicPr>
            <a:picLocks noChangeAspect="1"/>
          </p:cNvPicPr>
          <p:nvPr/>
        </p:nvPicPr>
        <p:blipFill>
          <a:blip r:embed="rId8"/>
          <a:stretch>
            <a:fillRect/>
          </a:stretch>
        </p:blipFill>
        <p:spPr>
          <a:xfrm>
            <a:off x="5309997" y="5400251"/>
            <a:ext cx="1118236" cy="1375453"/>
          </a:xfrm>
          <a:prstGeom prst="rect">
            <a:avLst/>
          </a:prstGeom>
        </p:spPr>
      </p:pic>
    </p:spTree>
    <p:extLst>
      <p:ext uri="{BB962C8B-B14F-4D97-AF65-F5344CB8AC3E}">
        <p14:creationId xmlns:p14="http://schemas.microsoft.com/office/powerpoint/2010/main" val="12008528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AD003-E903-48E5-99DA-75172EA62B0A}"/>
              </a:ext>
            </a:extLst>
          </p:cNvPr>
          <p:cNvSpPr>
            <a:spLocks noGrp="1"/>
          </p:cNvSpPr>
          <p:nvPr>
            <p:ph type="title"/>
          </p:nvPr>
        </p:nvSpPr>
        <p:spPr>
          <a:xfrm>
            <a:off x="0" y="18255"/>
            <a:ext cx="11859768" cy="1325563"/>
          </a:xfrm>
        </p:spPr>
        <p:txBody>
          <a:bodyPr>
            <a:normAutofit fontScale="90000"/>
          </a:bodyPr>
          <a:lstStyle/>
          <a:p>
            <a:pPr algn="ctr"/>
            <a:r>
              <a:rPr lang="en-US" sz="4000" b="1" dirty="0">
                <a:latin typeface="+mn-lt"/>
              </a:rPr>
              <a:t>Report Cards For NCHFA Approved Management Companies</a:t>
            </a:r>
            <a:br>
              <a:rPr lang="en-US" b="1" dirty="0"/>
            </a:br>
            <a:r>
              <a:rPr lang="en-US" sz="4900" b="1" dirty="0">
                <a:latin typeface="+mn-lt"/>
              </a:rPr>
              <a:t>Interim Progress Report Schedule Reminders  </a:t>
            </a:r>
          </a:p>
        </p:txBody>
      </p:sp>
      <p:sp>
        <p:nvSpPr>
          <p:cNvPr id="3" name="Content Placeholder 2">
            <a:extLst>
              <a:ext uri="{FF2B5EF4-FFF2-40B4-BE49-F238E27FC236}">
                <a16:creationId xmlns:a16="http://schemas.microsoft.com/office/drawing/2014/main" id="{C016E806-856C-43F8-87B5-0655A64DA9C1}"/>
              </a:ext>
            </a:extLst>
          </p:cNvPr>
          <p:cNvSpPr>
            <a:spLocks noGrp="1"/>
          </p:cNvSpPr>
          <p:nvPr>
            <p:ph idx="1"/>
          </p:nvPr>
        </p:nvSpPr>
        <p:spPr>
          <a:xfrm>
            <a:off x="3986784" y="2072513"/>
            <a:ext cx="7458456" cy="1201039"/>
          </a:xfrm>
        </p:spPr>
        <p:txBody>
          <a:bodyPr>
            <a:normAutofit/>
          </a:bodyPr>
          <a:lstStyle/>
          <a:p>
            <a:pPr marL="0" indent="0" algn="ctr">
              <a:buNone/>
            </a:pPr>
            <a:r>
              <a:rPr lang="en-US" sz="3200" b="1" dirty="0">
                <a:solidFill>
                  <a:srgbClr val="FF0000"/>
                </a:solidFill>
              </a:rPr>
              <a:t>When you receive your Progress Report Emails for Targeting and Key Assistance…</a:t>
            </a:r>
          </a:p>
        </p:txBody>
      </p:sp>
      <p:pic>
        <p:nvPicPr>
          <p:cNvPr id="4" name="Picture 3">
            <a:extLst>
              <a:ext uri="{FF2B5EF4-FFF2-40B4-BE49-F238E27FC236}">
                <a16:creationId xmlns:a16="http://schemas.microsoft.com/office/drawing/2014/main" id="{BEDC631B-C7B5-40BB-9193-833DAB2BF60E}"/>
              </a:ext>
            </a:extLst>
          </p:cNvPr>
          <p:cNvPicPr>
            <a:picLocks noChangeAspect="1"/>
          </p:cNvPicPr>
          <p:nvPr/>
        </p:nvPicPr>
        <p:blipFill>
          <a:blip r:embed="rId2"/>
          <a:stretch>
            <a:fillRect/>
          </a:stretch>
        </p:blipFill>
        <p:spPr>
          <a:xfrm>
            <a:off x="561594" y="1478153"/>
            <a:ext cx="3251454" cy="2261743"/>
          </a:xfrm>
          <a:prstGeom prst="rect">
            <a:avLst/>
          </a:prstGeom>
        </p:spPr>
      </p:pic>
      <p:pic>
        <p:nvPicPr>
          <p:cNvPr id="5" name="Picture 4">
            <a:extLst>
              <a:ext uri="{FF2B5EF4-FFF2-40B4-BE49-F238E27FC236}">
                <a16:creationId xmlns:a16="http://schemas.microsoft.com/office/drawing/2014/main" id="{F9728E59-34CA-4B64-AE0B-F7AE072D8144}"/>
              </a:ext>
            </a:extLst>
          </p:cNvPr>
          <p:cNvPicPr>
            <a:picLocks noChangeAspect="1"/>
          </p:cNvPicPr>
          <p:nvPr/>
        </p:nvPicPr>
        <p:blipFill>
          <a:blip r:embed="rId3"/>
          <a:stretch>
            <a:fillRect/>
          </a:stretch>
        </p:blipFill>
        <p:spPr>
          <a:xfrm>
            <a:off x="6908292" y="3542237"/>
            <a:ext cx="4536948" cy="2682017"/>
          </a:xfrm>
          <a:prstGeom prst="rect">
            <a:avLst/>
          </a:prstGeom>
        </p:spPr>
      </p:pic>
      <p:sp>
        <p:nvSpPr>
          <p:cNvPr id="6" name="TextBox 5">
            <a:extLst>
              <a:ext uri="{FF2B5EF4-FFF2-40B4-BE49-F238E27FC236}">
                <a16:creationId xmlns:a16="http://schemas.microsoft.com/office/drawing/2014/main" id="{87A7B04B-92C0-47D9-84DC-DC385AE8B0D3}"/>
              </a:ext>
            </a:extLst>
          </p:cNvPr>
          <p:cNvSpPr txBox="1"/>
          <p:nvPr/>
        </p:nvSpPr>
        <p:spPr>
          <a:xfrm>
            <a:off x="891540" y="3874231"/>
            <a:ext cx="6190488" cy="236988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a:ln>
                  <a:noFill/>
                </a:ln>
                <a:solidFill>
                  <a:srgbClr val="002060"/>
                </a:solidFill>
                <a:effectLst/>
                <a:uLnTx/>
                <a:uFillTx/>
                <a:latin typeface="Calibri" panose="020F0502020204030204"/>
                <a:ea typeface="+mn-ea"/>
                <a:cs typeface="+mn-cs"/>
              </a:rPr>
              <a:t>Follow Up With Us!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2060"/>
                </a:solidFill>
                <a:effectLst/>
                <a:uLnTx/>
                <a:uFillTx/>
                <a:latin typeface="Calibri" panose="020F0502020204030204"/>
                <a:ea typeface="+mn-ea"/>
                <a:cs typeface="+mn-cs"/>
              </a:rPr>
              <a:t>Late submissions due to Evictions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2060"/>
                </a:solidFill>
                <a:effectLst/>
                <a:uLnTx/>
                <a:uFillTx/>
                <a:latin typeface="Calibri" panose="020F0502020204030204"/>
                <a:ea typeface="+mn-ea"/>
                <a:cs typeface="+mn-cs"/>
              </a:rPr>
              <a:t>Resident not cooperating with recertification process and DHHS is aware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2060"/>
                </a:solidFill>
                <a:effectLst/>
                <a:uLnTx/>
                <a:uFillTx/>
                <a:latin typeface="Calibri" panose="020F0502020204030204"/>
                <a:ea typeface="+mn-ea"/>
                <a:cs typeface="+mn-cs"/>
              </a:rPr>
              <a:t>Change in management company/Issues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2060"/>
                </a:solidFill>
                <a:effectLst/>
                <a:uLnTx/>
                <a:uFillTx/>
                <a:latin typeface="Calibri" panose="020F0502020204030204"/>
                <a:ea typeface="+mn-ea"/>
                <a:cs typeface="+mn-cs"/>
              </a:rPr>
              <a:t>Any other issues we need to be aware of</a:t>
            </a:r>
          </a:p>
        </p:txBody>
      </p:sp>
    </p:spTree>
    <p:extLst>
      <p:ext uri="{BB962C8B-B14F-4D97-AF65-F5344CB8AC3E}">
        <p14:creationId xmlns:p14="http://schemas.microsoft.com/office/powerpoint/2010/main" val="3062638944"/>
      </p:ext>
    </p:extLst>
  </p:cSld>
  <p:clrMapOvr>
    <a:masterClrMapping/>
  </p:clrMapOvr>
  <p:transition spd="slow">
    <p:push dir="u"/>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44A1CE-7F81-453D-B43D-DC95129BB760}"/>
              </a:ext>
            </a:extLst>
          </p:cNvPr>
          <p:cNvSpPr>
            <a:spLocks noGrp="1"/>
          </p:cNvSpPr>
          <p:nvPr>
            <p:ph type="title"/>
          </p:nvPr>
        </p:nvSpPr>
        <p:spPr>
          <a:xfrm>
            <a:off x="0" y="1"/>
            <a:ext cx="11896344" cy="1690688"/>
          </a:xfrm>
        </p:spPr>
        <p:txBody>
          <a:bodyPr>
            <a:normAutofit fontScale="90000"/>
          </a:bodyPr>
          <a:lstStyle/>
          <a:p>
            <a:pPr algn="ctr"/>
            <a:r>
              <a:rPr lang="en-US" sz="4000" b="1" dirty="0">
                <a:latin typeface="+mn-lt"/>
              </a:rPr>
              <a:t>Report Cards For NCHFA Approved Management Companies</a:t>
            </a:r>
            <a:br>
              <a:rPr lang="en-US" b="1" dirty="0">
                <a:latin typeface="+mn-lt"/>
              </a:rPr>
            </a:br>
            <a:r>
              <a:rPr lang="en-US" sz="4300" b="1" dirty="0">
                <a:latin typeface="+mn-lt"/>
              </a:rPr>
              <a:t>Who Receives The Interim Progress Report Notifications </a:t>
            </a:r>
            <a:br>
              <a:rPr lang="en-US" b="1" dirty="0">
                <a:latin typeface="+mn-lt"/>
              </a:rPr>
            </a:br>
            <a:endParaRPr lang="en-US" b="1" dirty="0">
              <a:latin typeface="+mn-lt"/>
            </a:endParaRPr>
          </a:p>
        </p:txBody>
      </p:sp>
      <p:grpSp>
        <p:nvGrpSpPr>
          <p:cNvPr id="32" name="Group 31">
            <a:extLst>
              <a:ext uri="{FF2B5EF4-FFF2-40B4-BE49-F238E27FC236}">
                <a16:creationId xmlns:a16="http://schemas.microsoft.com/office/drawing/2014/main" id="{9F85F4F4-D715-461F-B4FF-7E8DC3A07BF6}"/>
              </a:ext>
            </a:extLst>
          </p:cNvPr>
          <p:cNvGrpSpPr/>
          <p:nvPr/>
        </p:nvGrpSpPr>
        <p:grpSpPr>
          <a:xfrm>
            <a:off x="295656" y="1157243"/>
            <a:ext cx="11370025" cy="4864007"/>
            <a:chOff x="295656" y="1157243"/>
            <a:chExt cx="11370025" cy="4864007"/>
          </a:xfrm>
        </p:grpSpPr>
        <p:pic>
          <p:nvPicPr>
            <p:cNvPr id="10" name="Picture 9">
              <a:extLst>
                <a:ext uri="{FF2B5EF4-FFF2-40B4-BE49-F238E27FC236}">
                  <a16:creationId xmlns:a16="http://schemas.microsoft.com/office/drawing/2014/main" id="{73FCA83C-4531-4B08-8D7E-830D0E549452}"/>
                </a:ext>
              </a:extLst>
            </p:cNvPr>
            <p:cNvPicPr>
              <a:picLocks noChangeAspect="1"/>
            </p:cNvPicPr>
            <p:nvPr/>
          </p:nvPicPr>
          <p:blipFill>
            <a:blip r:embed="rId2"/>
            <a:stretch>
              <a:fillRect/>
            </a:stretch>
          </p:blipFill>
          <p:spPr>
            <a:xfrm>
              <a:off x="295656" y="1157243"/>
              <a:ext cx="11370025" cy="1066892"/>
            </a:xfrm>
            <a:prstGeom prst="rect">
              <a:avLst/>
            </a:prstGeom>
          </p:spPr>
        </p:pic>
        <p:sp>
          <p:nvSpPr>
            <p:cNvPr id="16" name="TextBox 15">
              <a:extLst>
                <a:ext uri="{FF2B5EF4-FFF2-40B4-BE49-F238E27FC236}">
                  <a16:creationId xmlns:a16="http://schemas.microsoft.com/office/drawing/2014/main" id="{13516268-3ACB-477D-80A5-81F18B5B425E}"/>
                </a:ext>
              </a:extLst>
            </p:cNvPr>
            <p:cNvSpPr txBox="1"/>
            <p:nvPr/>
          </p:nvSpPr>
          <p:spPr>
            <a:xfrm>
              <a:off x="295656" y="3111471"/>
              <a:ext cx="4770119" cy="156966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3272F"/>
                  </a:solidFill>
                  <a:effectLst/>
                  <a:uLnTx/>
                  <a:uFillTx/>
                  <a:latin typeface="Calibri" panose="020F0502020204030204"/>
                  <a:ea typeface="+mn-ea"/>
                  <a:cs typeface="+mn-cs"/>
                </a:rPr>
                <a:t>Address: 123 Treat Blvd.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3272F"/>
                  </a:solidFill>
                  <a:effectLst/>
                  <a:uLnTx/>
                  <a:uFillTx/>
                  <a:latin typeface="Calibri" panose="020F0502020204030204"/>
                  <a:ea typeface="+mn-ea"/>
                  <a:cs typeface="+mn-cs"/>
                </a:rPr>
                <a:t>                 Youngsville, NC 27834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3272F"/>
                  </a:solidFill>
                  <a:effectLst/>
                  <a:uLnTx/>
                  <a:uFillTx/>
                  <a:latin typeface="Calibri" panose="020F0502020204030204"/>
                  <a:ea typeface="+mn-ea"/>
                  <a:cs typeface="+mn-cs"/>
                </a:rPr>
                <a:t>Phone:     1-800-PETSMART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3272F"/>
                  </a:solidFill>
                  <a:effectLst/>
                  <a:uLnTx/>
                  <a:uFillTx/>
                  <a:latin typeface="Calibri" panose="020F0502020204030204"/>
                  <a:ea typeface="+mn-ea"/>
                  <a:cs typeface="+mn-cs"/>
                </a:rPr>
                <a:t>Contact:   Lacey Harris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3272F"/>
                  </a:solidFill>
                  <a:effectLst/>
                  <a:uLnTx/>
                  <a:uFillTx/>
                  <a:latin typeface="Calibri" panose="020F0502020204030204"/>
                  <a:ea typeface="+mn-ea"/>
                  <a:cs typeface="+mn-cs"/>
                </a:rPr>
                <a:t>Email:       </a:t>
              </a:r>
              <a:r>
                <a:rPr kumimoji="0" lang="en-US" sz="1600" b="0" i="0" u="none" strike="noStrike" kern="1200" cap="none" spc="0" normalizeH="0" baseline="0" noProof="0" dirty="0">
                  <a:ln>
                    <a:noFill/>
                  </a:ln>
                  <a:solidFill>
                    <a:srgbClr val="23272F"/>
                  </a:solidFill>
                  <a:effectLst/>
                  <a:uLnTx/>
                  <a:uFillTx/>
                  <a:latin typeface="Calibri" panose="020F0502020204030204"/>
                  <a:ea typeface="+mn-ea"/>
                  <a:cs typeface="+mn-cs"/>
                  <a:hlinkClick r:id="rId3"/>
                </a:rPr>
                <a:t>LH@LaceyandSpotOnManagement.com</a:t>
              </a:r>
              <a:endParaRPr kumimoji="0" lang="en-US" sz="1600" b="0" i="0" u="none" strike="noStrike" kern="1200" cap="none" spc="0" normalizeH="0" baseline="0" noProof="0" dirty="0">
                <a:ln>
                  <a:noFill/>
                </a:ln>
                <a:solidFill>
                  <a:srgbClr val="23272F"/>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3272F"/>
                  </a:solidFill>
                  <a:effectLst/>
                  <a:uLnTx/>
                  <a:uFillTx/>
                  <a:latin typeface="Calibri" panose="020F0502020204030204"/>
                  <a:ea typeface="+mn-ea"/>
                  <a:cs typeface="+mn-cs"/>
                </a:rPr>
                <a:t>Tax ID:      56-22334444 </a:t>
              </a:r>
            </a:p>
          </p:txBody>
        </p:sp>
        <p:sp>
          <p:nvSpPr>
            <p:cNvPr id="24" name="TextBox 23">
              <a:extLst>
                <a:ext uri="{FF2B5EF4-FFF2-40B4-BE49-F238E27FC236}">
                  <a16:creationId xmlns:a16="http://schemas.microsoft.com/office/drawing/2014/main" id="{EE3AF44E-4B43-462F-93FB-7719476A07A0}"/>
                </a:ext>
              </a:extLst>
            </p:cNvPr>
            <p:cNvSpPr txBox="1"/>
            <p:nvPr/>
          </p:nvSpPr>
          <p:spPr>
            <a:xfrm>
              <a:off x="466344" y="5067143"/>
              <a:ext cx="4377345"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panose="020F0502020204030204"/>
                  <a:ea typeface="+mn-ea"/>
                  <a:cs typeface="+mn-cs"/>
                </a:rPr>
                <a:t>Authorized Official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panose="020F0502020204030204"/>
                  <a:ea typeface="+mn-ea"/>
                  <a:cs typeface="+mn-cs"/>
                </a:rPr>
                <a:t>from ownership entity</a:t>
              </a:r>
            </a:p>
          </p:txBody>
        </p:sp>
        <p:pic>
          <p:nvPicPr>
            <p:cNvPr id="31" name="Picture 30">
              <a:extLst>
                <a:ext uri="{FF2B5EF4-FFF2-40B4-BE49-F238E27FC236}">
                  <a16:creationId xmlns:a16="http://schemas.microsoft.com/office/drawing/2014/main" id="{4D208236-F2B2-41FF-B0D2-74256B056FF6}"/>
                </a:ext>
              </a:extLst>
            </p:cNvPr>
            <p:cNvPicPr>
              <a:picLocks noChangeAspect="1"/>
            </p:cNvPicPr>
            <p:nvPr/>
          </p:nvPicPr>
          <p:blipFill>
            <a:blip r:embed="rId4"/>
            <a:stretch>
              <a:fillRect/>
            </a:stretch>
          </p:blipFill>
          <p:spPr>
            <a:xfrm>
              <a:off x="295656" y="2224135"/>
              <a:ext cx="4770120" cy="887336"/>
            </a:xfrm>
            <a:prstGeom prst="rect">
              <a:avLst/>
            </a:prstGeom>
          </p:spPr>
        </p:pic>
      </p:grpSp>
      <p:grpSp>
        <p:nvGrpSpPr>
          <p:cNvPr id="5" name="Group 4">
            <a:extLst>
              <a:ext uri="{FF2B5EF4-FFF2-40B4-BE49-F238E27FC236}">
                <a16:creationId xmlns:a16="http://schemas.microsoft.com/office/drawing/2014/main" id="{466123B1-8F30-4602-8FCB-47D943B5BBE5}"/>
              </a:ext>
            </a:extLst>
          </p:cNvPr>
          <p:cNvGrpSpPr/>
          <p:nvPr/>
        </p:nvGrpSpPr>
        <p:grpSpPr>
          <a:xfrm>
            <a:off x="4843689" y="2427463"/>
            <a:ext cx="6668607" cy="3830164"/>
            <a:chOff x="4843689" y="2427463"/>
            <a:chExt cx="6668607" cy="3830164"/>
          </a:xfrm>
        </p:grpSpPr>
        <p:sp>
          <p:nvSpPr>
            <p:cNvPr id="22" name="TextBox 21">
              <a:extLst>
                <a:ext uri="{FF2B5EF4-FFF2-40B4-BE49-F238E27FC236}">
                  <a16:creationId xmlns:a16="http://schemas.microsoft.com/office/drawing/2014/main" id="{8241B6BF-8A2A-469D-A266-134DDB619FFD}"/>
                </a:ext>
              </a:extLst>
            </p:cNvPr>
            <p:cNvSpPr txBox="1"/>
            <p:nvPr/>
          </p:nvSpPr>
          <p:spPr>
            <a:xfrm>
              <a:off x="5270487" y="3712926"/>
              <a:ext cx="4022448" cy="135421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3272F"/>
                  </a:solidFill>
                  <a:effectLst/>
                  <a:uLnTx/>
                  <a:uFillTx/>
                  <a:latin typeface="Calibri" panose="020F0502020204030204"/>
                  <a:ea typeface="+mn-ea"/>
                  <a:cs typeface="+mn-cs"/>
                </a:rPr>
                <a:t>Spot James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3272F"/>
                  </a:solidFill>
                  <a:effectLst/>
                  <a:uLnTx/>
                  <a:uFillTx/>
                  <a:latin typeface="Calibri" panose="020F0502020204030204"/>
                  <a:ea typeface="+mn-ea"/>
                  <a:cs typeface="+mn-cs"/>
                </a:rPr>
                <a:t>Tittle:  Operations Contact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3272F"/>
                  </a:solidFill>
                  <a:effectLst/>
                  <a:uLnTx/>
                  <a:uFillTx/>
                  <a:latin typeface="Calibri" panose="020F0502020204030204"/>
                  <a:ea typeface="+mn-ea"/>
                  <a:cs typeface="+mn-cs"/>
                </a:rPr>
                <a:t>Phone:  1-800-PetcoRS Fax: N/A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3272F"/>
                  </a:solidFill>
                  <a:effectLst/>
                  <a:uLnTx/>
                  <a:uFillTx/>
                  <a:latin typeface="Calibri" panose="020F0502020204030204"/>
                  <a:ea typeface="+mn-ea"/>
                  <a:cs typeface="+mn-cs"/>
                </a:rPr>
                <a:t>Email: </a:t>
              </a:r>
              <a:r>
                <a:rPr kumimoji="0" lang="en-US" sz="1600" b="0" i="0" u="none" strike="noStrike" kern="1200" cap="none" spc="0" normalizeH="0" baseline="0" noProof="0" dirty="0">
                  <a:ln>
                    <a:noFill/>
                  </a:ln>
                  <a:solidFill>
                    <a:srgbClr val="23272F"/>
                  </a:solidFill>
                  <a:effectLst/>
                  <a:uLnTx/>
                  <a:uFillTx/>
                  <a:latin typeface="Calibri" panose="020F0502020204030204"/>
                  <a:ea typeface="+mn-ea"/>
                  <a:cs typeface="+mn-cs"/>
                  <a:hlinkClick r:id="rId5"/>
                </a:rPr>
                <a:t>SJ@LaceyandSpotonManagement.com</a:t>
              </a:r>
              <a:r>
                <a:rPr kumimoji="0" lang="en-US" sz="1600" b="0" i="0" u="none" strike="noStrike" kern="1200" cap="none" spc="0" normalizeH="0" baseline="0" noProof="0" dirty="0">
                  <a:ln>
                    <a:noFill/>
                  </a:ln>
                  <a:solidFill>
                    <a:srgbClr val="23272F"/>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3272F"/>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9A1C7B2F-9968-4858-977C-0B23C3507BAC}"/>
                </a:ext>
              </a:extLst>
            </p:cNvPr>
            <p:cNvSpPr txBox="1"/>
            <p:nvPr/>
          </p:nvSpPr>
          <p:spPr>
            <a:xfrm>
              <a:off x="4843689" y="5303520"/>
              <a:ext cx="6668607"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Calibri" panose="020F0502020204030204"/>
                  <a:ea typeface="+mn-ea"/>
                  <a:cs typeface="+mn-cs"/>
                </a:rPr>
                <a:t>Operations Contact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Calibri" panose="020F0502020204030204"/>
                  <a:ea typeface="+mn-ea"/>
                  <a:cs typeface="+mn-cs"/>
                </a:rPr>
                <a:t>from management company</a:t>
              </a:r>
            </a:p>
          </p:txBody>
        </p:sp>
        <p:pic>
          <p:nvPicPr>
            <p:cNvPr id="3" name="Picture 2">
              <a:extLst>
                <a:ext uri="{FF2B5EF4-FFF2-40B4-BE49-F238E27FC236}">
                  <a16:creationId xmlns:a16="http://schemas.microsoft.com/office/drawing/2014/main" id="{CE5C3E92-8BC8-4A3F-B5B9-FE1EE26C43B6}"/>
                </a:ext>
              </a:extLst>
            </p:cNvPr>
            <p:cNvPicPr>
              <a:picLocks noChangeAspect="1"/>
            </p:cNvPicPr>
            <p:nvPr/>
          </p:nvPicPr>
          <p:blipFill>
            <a:blip r:embed="rId6"/>
            <a:stretch>
              <a:fillRect/>
            </a:stretch>
          </p:blipFill>
          <p:spPr>
            <a:xfrm>
              <a:off x="5202314" y="2427463"/>
              <a:ext cx="6309981" cy="1203504"/>
            </a:xfrm>
            <a:prstGeom prst="rect">
              <a:avLst/>
            </a:prstGeom>
          </p:spPr>
        </p:pic>
        <p:pic>
          <p:nvPicPr>
            <p:cNvPr id="4" name="Picture 3">
              <a:extLst>
                <a:ext uri="{FF2B5EF4-FFF2-40B4-BE49-F238E27FC236}">
                  <a16:creationId xmlns:a16="http://schemas.microsoft.com/office/drawing/2014/main" id="{06FDD2ED-D94E-43EB-9E0D-93FB1F132AD1}"/>
                </a:ext>
              </a:extLst>
            </p:cNvPr>
            <p:cNvPicPr>
              <a:picLocks noChangeAspect="1"/>
            </p:cNvPicPr>
            <p:nvPr/>
          </p:nvPicPr>
          <p:blipFill>
            <a:blip r:embed="rId7"/>
            <a:stretch>
              <a:fillRect/>
            </a:stretch>
          </p:blipFill>
          <p:spPr>
            <a:xfrm>
              <a:off x="9292935" y="3674694"/>
              <a:ext cx="2219360" cy="1095380"/>
            </a:xfrm>
            <a:prstGeom prst="rect">
              <a:avLst/>
            </a:prstGeom>
          </p:spPr>
        </p:pic>
      </p:grpSp>
    </p:spTree>
    <p:extLst>
      <p:ext uri="{BB962C8B-B14F-4D97-AF65-F5344CB8AC3E}">
        <p14:creationId xmlns:p14="http://schemas.microsoft.com/office/powerpoint/2010/main" val="2378365521"/>
      </p:ext>
    </p:extLst>
  </p:cSld>
  <p:clrMapOvr>
    <a:masterClrMapping/>
  </p:clrMapOvr>
  <p:transition spd="slow">
    <p:push dir="u"/>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F29C9B76-4BC9-4B76-AE53-859C16AF3F23}"/>
              </a:ext>
            </a:extLst>
          </p:cNvPr>
          <p:cNvSpPr txBox="1"/>
          <p:nvPr/>
        </p:nvSpPr>
        <p:spPr>
          <a:xfrm rot="20953812">
            <a:off x="471996" y="2275113"/>
            <a:ext cx="11248008" cy="1862048"/>
          </a:xfrm>
          <a:prstGeom prst="rect">
            <a:avLst/>
          </a:prstGeom>
          <a:noFill/>
        </p:spPr>
        <p:txBody>
          <a:bodyPr wrap="square" rtlCol="0">
            <a:spAutoFit/>
          </a:bodyPr>
          <a:lstStyle/>
          <a:p>
            <a:pPr algn="ctr"/>
            <a:r>
              <a:rPr lang="en-US" sz="11500" b="1" dirty="0"/>
              <a:t>Income Averaging </a:t>
            </a:r>
          </a:p>
        </p:txBody>
      </p:sp>
      <p:sp>
        <p:nvSpPr>
          <p:cNvPr id="2" name="Rectangle 1">
            <a:extLst>
              <a:ext uri="{FF2B5EF4-FFF2-40B4-BE49-F238E27FC236}">
                <a16:creationId xmlns:a16="http://schemas.microsoft.com/office/drawing/2014/main" id="{11472EE2-1BD9-4EBB-81B3-42BAEDE4576D}"/>
              </a:ext>
            </a:extLst>
          </p:cNvPr>
          <p:cNvSpPr/>
          <p:nvPr/>
        </p:nvSpPr>
        <p:spPr>
          <a:xfrm>
            <a:off x="73152" y="0"/>
            <a:ext cx="12192000" cy="6858000"/>
          </a:xfrm>
          <a:prstGeom prst="rect">
            <a:avLst/>
          </a:prstGeom>
          <a:solidFill>
            <a:srgbClr val="FF0000"/>
          </a:solidFill>
          <a:ln w="76200">
            <a:solidFill>
              <a:schemeClr val="tx1"/>
            </a:solid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1ADB1333-9308-48FE-BB32-D205224E3A38}"/>
              </a:ext>
            </a:extLst>
          </p:cNvPr>
          <p:cNvSpPr txBox="1"/>
          <p:nvPr/>
        </p:nvSpPr>
        <p:spPr>
          <a:xfrm rot="21220896">
            <a:off x="-501190" y="2406072"/>
            <a:ext cx="13340683" cy="1785104"/>
          </a:xfrm>
          <a:prstGeom prst="rect">
            <a:avLst/>
          </a:prstGeom>
          <a:noFill/>
        </p:spPr>
        <p:txBody>
          <a:bodyPr wrap="square" rtlCol="0">
            <a:spAutoFit/>
          </a:bodyPr>
          <a:lstStyle/>
          <a:p>
            <a:pPr algn="ctr"/>
            <a:r>
              <a:rPr lang="en-US" sz="11000" b="1" dirty="0">
                <a:latin typeface="Comic Sans MS" panose="030F0702030302020204" pitchFamily="66" charset="0"/>
              </a:rPr>
              <a:t>Income Averaging </a:t>
            </a:r>
          </a:p>
        </p:txBody>
      </p:sp>
      <p:pic>
        <p:nvPicPr>
          <p:cNvPr id="3" name="Picture 2">
            <a:extLst>
              <a:ext uri="{FF2B5EF4-FFF2-40B4-BE49-F238E27FC236}">
                <a16:creationId xmlns:a16="http://schemas.microsoft.com/office/drawing/2014/main" id="{29BAB2C7-D42F-4D21-876A-2F5DCB64144F}"/>
              </a:ext>
            </a:extLst>
          </p:cNvPr>
          <p:cNvPicPr>
            <a:picLocks noChangeAspect="1"/>
          </p:cNvPicPr>
          <p:nvPr/>
        </p:nvPicPr>
        <p:blipFill>
          <a:blip r:embed="rId2"/>
          <a:stretch>
            <a:fillRect/>
          </a:stretch>
        </p:blipFill>
        <p:spPr>
          <a:xfrm>
            <a:off x="3831334" y="199565"/>
            <a:ext cx="2841847" cy="2360756"/>
          </a:xfrm>
          <a:prstGeom prst="rect">
            <a:avLst/>
          </a:prstGeom>
        </p:spPr>
      </p:pic>
      <p:pic>
        <p:nvPicPr>
          <p:cNvPr id="23" name="Picture 22">
            <a:extLst>
              <a:ext uri="{FF2B5EF4-FFF2-40B4-BE49-F238E27FC236}">
                <a16:creationId xmlns:a16="http://schemas.microsoft.com/office/drawing/2014/main" id="{95FD9A22-AC26-4479-86B7-8497408100D6}"/>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21014" y="4103934"/>
            <a:ext cx="11397834" cy="2582835"/>
          </a:xfrm>
          <a:prstGeom prst="rect">
            <a:avLst/>
          </a:prstGeom>
        </p:spPr>
      </p:pic>
      <p:pic>
        <p:nvPicPr>
          <p:cNvPr id="36" name="Picture 35">
            <a:extLst>
              <a:ext uri="{FF2B5EF4-FFF2-40B4-BE49-F238E27FC236}">
                <a16:creationId xmlns:a16="http://schemas.microsoft.com/office/drawing/2014/main" id="{AD7FC4D1-CDFE-4DA4-AA5C-ECCFFC60B1CD}"/>
              </a:ext>
            </a:extLst>
          </p:cNvPr>
          <p:cNvPicPr>
            <a:picLocks noChangeAspect="1"/>
          </p:cNvPicPr>
          <p:nvPr/>
        </p:nvPicPr>
        <p:blipFill>
          <a:blip r:embed="rId5"/>
          <a:stretch>
            <a:fillRect/>
          </a:stretch>
        </p:blipFill>
        <p:spPr>
          <a:xfrm>
            <a:off x="721014" y="219907"/>
            <a:ext cx="2501673" cy="2683456"/>
          </a:xfrm>
          <a:prstGeom prst="rect">
            <a:avLst/>
          </a:prstGeom>
        </p:spPr>
      </p:pic>
      <p:pic>
        <p:nvPicPr>
          <p:cNvPr id="7" name="Picture 6">
            <a:extLst>
              <a:ext uri="{FF2B5EF4-FFF2-40B4-BE49-F238E27FC236}">
                <a16:creationId xmlns:a16="http://schemas.microsoft.com/office/drawing/2014/main" id="{F2846044-1269-4731-8FB6-602A18BC8518}"/>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7550519" y="228600"/>
            <a:ext cx="2880844" cy="1919604"/>
          </a:xfrm>
          <a:prstGeom prst="rect">
            <a:avLst/>
          </a:prstGeom>
        </p:spPr>
      </p:pic>
      <p:sp>
        <p:nvSpPr>
          <p:cNvPr id="8" name="TextBox 7">
            <a:extLst>
              <a:ext uri="{FF2B5EF4-FFF2-40B4-BE49-F238E27FC236}">
                <a16:creationId xmlns:a16="http://schemas.microsoft.com/office/drawing/2014/main" id="{48E80DEF-6BFE-4D6D-AF90-A96D407FD810}"/>
              </a:ext>
            </a:extLst>
          </p:cNvPr>
          <p:cNvSpPr txBox="1"/>
          <p:nvPr/>
        </p:nvSpPr>
        <p:spPr>
          <a:xfrm>
            <a:off x="8525673" y="471506"/>
            <a:ext cx="1881723" cy="523220"/>
          </a:xfrm>
          <a:prstGeom prst="rect">
            <a:avLst/>
          </a:prstGeom>
          <a:noFill/>
        </p:spPr>
        <p:txBody>
          <a:bodyPr wrap="square" rtlCol="0">
            <a:spAutoFit/>
          </a:bodyPr>
          <a:lstStyle/>
          <a:p>
            <a:pPr algn="ctr"/>
            <a:r>
              <a:rPr lang="en-US" sz="2800" b="1" dirty="0"/>
              <a:t>Specific to </a:t>
            </a:r>
          </a:p>
        </p:txBody>
      </p:sp>
      <p:sp>
        <p:nvSpPr>
          <p:cNvPr id="10" name="TextBox 9">
            <a:extLst>
              <a:ext uri="{FF2B5EF4-FFF2-40B4-BE49-F238E27FC236}">
                <a16:creationId xmlns:a16="http://schemas.microsoft.com/office/drawing/2014/main" id="{D67441FF-F8DE-4347-AE6A-6A5074B23B6B}"/>
              </a:ext>
            </a:extLst>
          </p:cNvPr>
          <p:cNvSpPr txBox="1"/>
          <p:nvPr/>
        </p:nvSpPr>
        <p:spPr>
          <a:xfrm>
            <a:off x="8525673" y="1240590"/>
            <a:ext cx="1881723" cy="954107"/>
          </a:xfrm>
          <a:prstGeom prst="rect">
            <a:avLst/>
          </a:prstGeom>
          <a:noFill/>
        </p:spPr>
        <p:txBody>
          <a:bodyPr wrap="square" rtlCol="0">
            <a:spAutoFit/>
          </a:bodyPr>
          <a:lstStyle/>
          <a:p>
            <a:pPr algn="ctr"/>
            <a:r>
              <a:rPr lang="en-US" sz="2800" b="1" dirty="0"/>
              <a:t>North</a:t>
            </a:r>
          </a:p>
          <a:p>
            <a:pPr algn="ctr"/>
            <a:r>
              <a:rPr lang="en-US" sz="2800" b="1" dirty="0"/>
              <a:t>Carolina </a:t>
            </a:r>
          </a:p>
        </p:txBody>
      </p:sp>
    </p:spTree>
    <p:extLst>
      <p:ext uri="{BB962C8B-B14F-4D97-AF65-F5344CB8AC3E}">
        <p14:creationId xmlns:p14="http://schemas.microsoft.com/office/powerpoint/2010/main" val="13129728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57E18-A2FA-4F18-AAF1-5D4B24A8DB76}"/>
              </a:ext>
            </a:extLst>
          </p:cNvPr>
          <p:cNvSpPr>
            <a:spLocks noGrp="1"/>
          </p:cNvSpPr>
          <p:nvPr>
            <p:ph type="title"/>
          </p:nvPr>
        </p:nvSpPr>
        <p:spPr>
          <a:xfrm>
            <a:off x="1" y="2"/>
            <a:ext cx="11922710" cy="1003175"/>
          </a:xfrm>
        </p:spPr>
        <p:txBody>
          <a:bodyPr>
            <a:normAutofit/>
          </a:bodyPr>
          <a:lstStyle/>
          <a:p>
            <a:pPr algn="ctr"/>
            <a:r>
              <a:rPr lang="en-US" b="1" dirty="0">
                <a:latin typeface="+mn-lt"/>
              </a:rPr>
              <a:t>Income Averaging Update Released 10/12/2022</a:t>
            </a:r>
            <a:endParaRPr lang="en-US" sz="3100" b="1" i="1" dirty="0">
              <a:solidFill>
                <a:srgbClr val="FF0000"/>
              </a:solidFill>
              <a:latin typeface="+mn-lt"/>
            </a:endParaRPr>
          </a:p>
        </p:txBody>
      </p:sp>
      <p:pic>
        <p:nvPicPr>
          <p:cNvPr id="4" name="Picture 3">
            <a:extLst>
              <a:ext uri="{FF2B5EF4-FFF2-40B4-BE49-F238E27FC236}">
                <a16:creationId xmlns:a16="http://schemas.microsoft.com/office/drawing/2014/main" id="{90E1ECB7-BD39-474C-BEE6-7E4116A462B3}"/>
              </a:ext>
            </a:extLst>
          </p:cNvPr>
          <p:cNvPicPr>
            <a:picLocks noChangeAspect="1"/>
          </p:cNvPicPr>
          <p:nvPr/>
        </p:nvPicPr>
        <p:blipFill>
          <a:blip r:embed="rId3"/>
          <a:stretch>
            <a:fillRect/>
          </a:stretch>
        </p:blipFill>
        <p:spPr>
          <a:xfrm>
            <a:off x="763480" y="790113"/>
            <a:ext cx="10342485" cy="5601809"/>
          </a:xfrm>
          <a:prstGeom prst="rect">
            <a:avLst/>
          </a:prstGeom>
        </p:spPr>
      </p:pic>
    </p:spTree>
    <p:extLst>
      <p:ext uri="{BB962C8B-B14F-4D97-AF65-F5344CB8AC3E}">
        <p14:creationId xmlns:p14="http://schemas.microsoft.com/office/powerpoint/2010/main" val="3472720339"/>
      </p:ext>
    </p:extLst>
  </p:cSld>
  <p:clrMapOvr>
    <a:masterClrMapping/>
  </p:clrMapOvr>
  <p:transition spd="slow">
    <p:push dir="u"/>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814D7-B613-481F-8D82-960B50BB0846}"/>
              </a:ext>
            </a:extLst>
          </p:cNvPr>
          <p:cNvSpPr>
            <a:spLocks noGrp="1"/>
          </p:cNvSpPr>
          <p:nvPr>
            <p:ph type="title"/>
          </p:nvPr>
        </p:nvSpPr>
        <p:spPr>
          <a:xfrm>
            <a:off x="-1" y="18256"/>
            <a:ext cx="11904955" cy="1082576"/>
          </a:xfrm>
        </p:spPr>
        <p:txBody>
          <a:bodyPr>
            <a:normAutofit fontScale="90000"/>
          </a:bodyPr>
          <a:lstStyle/>
          <a:p>
            <a:pPr algn="ctr"/>
            <a:r>
              <a:rPr lang="en-US" b="1" dirty="0">
                <a:latin typeface="+mn-lt"/>
              </a:rPr>
              <a:t>Under the Old Average Income Regulation</a:t>
            </a:r>
            <a:br>
              <a:rPr lang="en-US" b="1" dirty="0">
                <a:latin typeface="+mn-lt"/>
              </a:rPr>
            </a:br>
            <a:r>
              <a:rPr lang="en-US" b="1" dirty="0">
                <a:latin typeface="+mn-lt"/>
              </a:rPr>
              <a:t>Cliff Test – Potential Loss of </a:t>
            </a:r>
            <a:r>
              <a:rPr lang="en-US" b="1" u="sng" dirty="0">
                <a:latin typeface="+mn-lt"/>
              </a:rPr>
              <a:t>All</a:t>
            </a:r>
            <a:r>
              <a:rPr lang="en-US" b="1" dirty="0">
                <a:latin typeface="+mn-lt"/>
              </a:rPr>
              <a:t> Credits</a:t>
            </a:r>
          </a:p>
        </p:txBody>
      </p:sp>
      <p:pic>
        <p:nvPicPr>
          <p:cNvPr id="13" name="Picture 12">
            <a:extLst>
              <a:ext uri="{FF2B5EF4-FFF2-40B4-BE49-F238E27FC236}">
                <a16:creationId xmlns:a16="http://schemas.microsoft.com/office/drawing/2014/main" id="{E6E3934A-A2DA-49B2-BE2E-E49E028E29B6}"/>
              </a:ext>
            </a:extLst>
          </p:cNvPr>
          <p:cNvPicPr>
            <a:picLocks noChangeAspect="1"/>
          </p:cNvPicPr>
          <p:nvPr/>
        </p:nvPicPr>
        <p:blipFill>
          <a:blip r:embed="rId2"/>
          <a:stretch>
            <a:fillRect/>
          </a:stretch>
        </p:blipFill>
        <p:spPr>
          <a:xfrm>
            <a:off x="948562" y="2270223"/>
            <a:ext cx="1043968" cy="1082576"/>
          </a:xfrm>
          <a:prstGeom prst="rect">
            <a:avLst/>
          </a:prstGeom>
        </p:spPr>
      </p:pic>
      <p:pic>
        <p:nvPicPr>
          <p:cNvPr id="15" name="Picture 14">
            <a:extLst>
              <a:ext uri="{FF2B5EF4-FFF2-40B4-BE49-F238E27FC236}">
                <a16:creationId xmlns:a16="http://schemas.microsoft.com/office/drawing/2014/main" id="{CDBFFD82-0348-4FE8-988A-9AC386956A14}"/>
              </a:ext>
            </a:extLst>
          </p:cNvPr>
          <p:cNvPicPr>
            <a:picLocks noChangeAspect="1"/>
          </p:cNvPicPr>
          <p:nvPr/>
        </p:nvPicPr>
        <p:blipFill>
          <a:blip r:embed="rId3"/>
          <a:stretch>
            <a:fillRect/>
          </a:stretch>
        </p:blipFill>
        <p:spPr>
          <a:xfrm>
            <a:off x="1850487" y="1419224"/>
            <a:ext cx="1383911" cy="1933574"/>
          </a:xfrm>
          <a:prstGeom prst="rect">
            <a:avLst/>
          </a:prstGeom>
        </p:spPr>
      </p:pic>
      <p:pic>
        <p:nvPicPr>
          <p:cNvPr id="16" name="Picture 15">
            <a:extLst>
              <a:ext uri="{FF2B5EF4-FFF2-40B4-BE49-F238E27FC236}">
                <a16:creationId xmlns:a16="http://schemas.microsoft.com/office/drawing/2014/main" id="{1AF8BB9B-287C-4D69-A434-4FD989892CE9}"/>
              </a:ext>
            </a:extLst>
          </p:cNvPr>
          <p:cNvPicPr>
            <a:picLocks noChangeAspect="1"/>
          </p:cNvPicPr>
          <p:nvPr/>
        </p:nvPicPr>
        <p:blipFill>
          <a:blip r:embed="rId4"/>
          <a:stretch>
            <a:fillRect/>
          </a:stretch>
        </p:blipFill>
        <p:spPr>
          <a:xfrm>
            <a:off x="3150448" y="1419224"/>
            <a:ext cx="1407836" cy="1933574"/>
          </a:xfrm>
          <a:prstGeom prst="rect">
            <a:avLst/>
          </a:prstGeom>
        </p:spPr>
      </p:pic>
      <p:pic>
        <p:nvPicPr>
          <p:cNvPr id="6" name="Picture 5">
            <a:extLst>
              <a:ext uri="{FF2B5EF4-FFF2-40B4-BE49-F238E27FC236}">
                <a16:creationId xmlns:a16="http://schemas.microsoft.com/office/drawing/2014/main" id="{F7FD37AB-AEC1-4754-9B78-D88D767CEA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46888" y="2811511"/>
            <a:ext cx="8622792" cy="4028233"/>
          </a:xfrm>
          <a:prstGeom prst="rect">
            <a:avLst/>
          </a:prstGeom>
        </p:spPr>
      </p:pic>
      <p:pic>
        <p:nvPicPr>
          <p:cNvPr id="10" name="Picture 9">
            <a:extLst>
              <a:ext uri="{FF2B5EF4-FFF2-40B4-BE49-F238E27FC236}">
                <a16:creationId xmlns:a16="http://schemas.microsoft.com/office/drawing/2014/main" id="{ED662335-5290-44DC-959D-481C3292B000}"/>
              </a:ext>
            </a:extLst>
          </p:cNvPr>
          <p:cNvPicPr>
            <a:picLocks noChangeAspect="1"/>
          </p:cNvPicPr>
          <p:nvPr/>
        </p:nvPicPr>
        <p:blipFill rotWithShape="1">
          <a:blip r:embed="rId5">
            <a:extLst>
              <a:ext uri="{28A0092B-C50C-407E-A947-70E740481C1C}">
                <a14:useLocalDpi xmlns:a14="http://schemas.microsoft.com/office/drawing/2010/main" val="0"/>
              </a:ext>
            </a:extLst>
          </a:blip>
          <a:srcRect t="7590" r="58275"/>
          <a:stretch/>
        </p:blipFill>
        <p:spPr>
          <a:xfrm flipH="1">
            <a:off x="8110728" y="3117244"/>
            <a:ext cx="3597896" cy="3722500"/>
          </a:xfrm>
          <a:prstGeom prst="rect">
            <a:avLst/>
          </a:prstGeom>
        </p:spPr>
      </p:pic>
    </p:spTree>
    <p:extLst>
      <p:ext uri="{BB962C8B-B14F-4D97-AF65-F5344CB8AC3E}">
        <p14:creationId xmlns:p14="http://schemas.microsoft.com/office/powerpoint/2010/main" val="37253543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4.58333E-6 -2.22222E-6 L 0.06067 0.07894 L 0.24335 -0.02523 L 0.29153 0.04398 L 0.3233 0.13449 L 0.33867 0.20625 L 0.36601 0.31759 L 0.3763 0.35093 L 0.38346 0.37431 C 0.38854 0.37292 0.38841 0.37662 0.38841 0.37176 L 0.38841 0.37199 " pathEditMode="relative" rAng="0" ptsTypes="AAAAAAAAAAA">
                                      <p:cBhvr>
                                        <p:cTn id="6" dur="2000" fill="hold"/>
                                        <p:tgtEl>
                                          <p:spTgt spid="16"/>
                                        </p:tgtEl>
                                        <p:attrNameLst>
                                          <p:attrName>ppt_x</p:attrName>
                                          <p:attrName>ppt_y</p:attrName>
                                        </p:attrNameLst>
                                      </p:cBhvr>
                                      <p:rCtr x="19414" y="17454"/>
                                    </p:animMotion>
                                  </p:childTnLst>
                                </p:cTn>
                              </p:par>
                            </p:childTnLst>
                          </p:cTn>
                        </p:par>
                        <p:par>
                          <p:cTn id="7" fill="hold">
                            <p:stCondLst>
                              <p:cond delay="2000"/>
                            </p:stCondLst>
                            <p:childTnLst>
                              <p:par>
                                <p:cTn id="8" presetID="32" presetClass="emph" presetSubtype="0" fill="hold" nodeType="afterEffect">
                                  <p:stCondLst>
                                    <p:cond delay="0"/>
                                  </p:stCondLst>
                                  <p:childTnLst>
                                    <p:animRot by="120000">
                                      <p:cBhvr>
                                        <p:cTn id="9" dur="100" fill="hold">
                                          <p:stCondLst>
                                            <p:cond delay="0"/>
                                          </p:stCondLst>
                                        </p:cTn>
                                        <p:tgtEl>
                                          <p:spTgt spid="16"/>
                                        </p:tgtEl>
                                        <p:attrNameLst>
                                          <p:attrName>r</p:attrName>
                                        </p:attrNameLst>
                                      </p:cBhvr>
                                    </p:animRot>
                                    <p:animRot by="-240000">
                                      <p:cBhvr>
                                        <p:cTn id="10" dur="200" fill="hold">
                                          <p:stCondLst>
                                            <p:cond delay="200"/>
                                          </p:stCondLst>
                                        </p:cTn>
                                        <p:tgtEl>
                                          <p:spTgt spid="16"/>
                                        </p:tgtEl>
                                        <p:attrNameLst>
                                          <p:attrName>r</p:attrName>
                                        </p:attrNameLst>
                                      </p:cBhvr>
                                    </p:animRot>
                                    <p:animRot by="240000">
                                      <p:cBhvr>
                                        <p:cTn id="11" dur="200" fill="hold">
                                          <p:stCondLst>
                                            <p:cond delay="400"/>
                                          </p:stCondLst>
                                        </p:cTn>
                                        <p:tgtEl>
                                          <p:spTgt spid="16"/>
                                        </p:tgtEl>
                                        <p:attrNameLst>
                                          <p:attrName>r</p:attrName>
                                        </p:attrNameLst>
                                      </p:cBhvr>
                                    </p:animRot>
                                    <p:animRot by="-240000">
                                      <p:cBhvr>
                                        <p:cTn id="12" dur="200" fill="hold">
                                          <p:stCondLst>
                                            <p:cond delay="600"/>
                                          </p:stCondLst>
                                        </p:cTn>
                                        <p:tgtEl>
                                          <p:spTgt spid="16"/>
                                        </p:tgtEl>
                                        <p:attrNameLst>
                                          <p:attrName>r</p:attrName>
                                        </p:attrNameLst>
                                      </p:cBhvr>
                                    </p:animRot>
                                    <p:animRot by="120000">
                                      <p:cBhvr>
                                        <p:cTn id="13" dur="200" fill="hold">
                                          <p:stCondLst>
                                            <p:cond delay="800"/>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23CB-DA57-413C-8734-81525DE9F10B}"/>
              </a:ext>
            </a:extLst>
          </p:cNvPr>
          <p:cNvSpPr>
            <a:spLocks noGrp="1"/>
          </p:cNvSpPr>
          <p:nvPr>
            <p:ph type="title"/>
          </p:nvPr>
        </p:nvSpPr>
        <p:spPr>
          <a:xfrm>
            <a:off x="-1" y="1"/>
            <a:ext cx="11869445" cy="1690688"/>
          </a:xfrm>
        </p:spPr>
        <p:txBody>
          <a:bodyPr>
            <a:normAutofit fontScale="90000"/>
          </a:bodyPr>
          <a:lstStyle/>
          <a:p>
            <a:pPr algn="ctr"/>
            <a:r>
              <a:rPr lang="en-US" sz="4900" b="1" dirty="0">
                <a:latin typeface="+mn-lt"/>
              </a:rPr>
              <a:t>Under the New Average Income Regulations</a:t>
            </a:r>
            <a:br>
              <a:rPr lang="en-US" b="1" dirty="0">
                <a:latin typeface="+mn-lt"/>
              </a:rPr>
            </a:br>
            <a:r>
              <a:rPr lang="en-US" sz="4000" b="1" dirty="0">
                <a:latin typeface="+mn-lt"/>
              </a:rPr>
              <a:t>There is </a:t>
            </a:r>
            <a:r>
              <a:rPr lang="en-US" sz="4000" b="1">
                <a:latin typeface="+mn-lt"/>
              </a:rPr>
              <a:t>no Cliff </a:t>
            </a:r>
            <a:r>
              <a:rPr lang="en-US" sz="4000" b="1" dirty="0">
                <a:latin typeface="+mn-lt"/>
              </a:rPr>
              <a:t>Test – Only Potential </a:t>
            </a:r>
            <a:r>
              <a:rPr lang="en-US" sz="4000" b="1" u="sng" dirty="0">
                <a:latin typeface="+mn-lt"/>
              </a:rPr>
              <a:t>Partial</a:t>
            </a:r>
            <a:r>
              <a:rPr lang="en-US" sz="4000" b="1" dirty="0">
                <a:latin typeface="+mn-lt"/>
              </a:rPr>
              <a:t> Loss of Credits</a:t>
            </a:r>
          </a:p>
        </p:txBody>
      </p:sp>
      <p:pic>
        <p:nvPicPr>
          <p:cNvPr id="13" name="Picture 12">
            <a:extLst>
              <a:ext uri="{FF2B5EF4-FFF2-40B4-BE49-F238E27FC236}">
                <a16:creationId xmlns:a16="http://schemas.microsoft.com/office/drawing/2014/main" id="{DE55B171-8170-4252-BDA8-9A814F14F883}"/>
              </a:ext>
            </a:extLst>
          </p:cNvPr>
          <p:cNvPicPr>
            <a:picLocks noChangeAspect="1"/>
          </p:cNvPicPr>
          <p:nvPr/>
        </p:nvPicPr>
        <p:blipFill>
          <a:blip r:embed="rId2"/>
          <a:stretch>
            <a:fillRect/>
          </a:stretch>
        </p:blipFill>
        <p:spPr>
          <a:xfrm rot="13629441">
            <a:off x="6431109" y="2071407"/>
            <a:ext cx="3847993" cy="4175768"/>
          </a:xfrm>
          <a:prstGeom prst="rect">
            <a:avLst/>
          </a:prstGeom>
        </p:spPr>
      </p:pic>
      <p:pic>
        <p:nvPicPr>
          <p:cNvPr id="15" name="Picture 14">
            <a:extLst>
              <a:ext uri="{FF2B5EF4-FFF2-40B4-BE49-F238E27FC236}">
                <a16:creationId xmlns:a16="http://schemas.microsoft.com/office/drawing/2014/main" id="{8C2A387D-DB36-4195-8E5A-D5DFC242C7EE}"/>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878889" y="1690689"/>
            <a:ext cx="5450890" cy="4603579"/>
          </a:xfrm>
          <a:prstGeom prst="rect">
            <a:avLst/>
          </a:prstGeom>
        </p:spPr>
      </p:pic>
    </p:spTree>
    <p:extLst>
      <p:ext uri="{BB962C8B-B14F-4D97-AF65-F5344CB8AC3E}">
        <p14:creationId xmlns:p14="http://schemas.microsoft.com/office/powerpoint/2010/main" val="20522840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57D9F57E-79F2-40EE-A942-04699F6AA28C}"/>
              </a:ext>
            </a:extLst>
          </p:cNvPr>
          <p:cNvGrpSpPr/>
          <p:nvPr/>
        </p:nvGrpSpPr>
        <p:grpSpPr>
          <a:xfrm>
            <a:off x="150920" y="213065"/>
            <a:ext cx="11629748" cy="5743851"/>
            <a:chOff x="150920" y="213065"/>
            <a:chExt cx="11629748" cy="5743851"/>
          </a:xfrm>
        </p:grpSpPr>
        <p:pic>
          <p:nvPicPr>
            <p:cNvPr id="4" name="Picture 3">
              <a:extLst>
                <a:ext uri="{FF2B5EF4-FFF2-40B4-BE49-F238E27FC236}">
                  <a16:creationId xmlns:a16="http://schemas.microsoft.com/office/drawing/2014/main" id="{DD6F56E8-B103-4B11-9B3C-2D1D1395D99D}"/>
                </a:ext>
              </a:extLst>
            </p:cNvPr>
            <p:cNvPicPr>
              <a:picLocks noChangeAspect="1"/>
            </p:cNvPicPr>
            <p:nvPr/>
          </p:nvPicPr>
          <p:blipFill>
            <a:blip r:embed="rId2"/>
            <a:stretch>
              <a:fillRect/>
            </a:stretch>
          </p:blipFill>
          <p:spPr>
            <a:xfrm>
              <a:off x="150920" y="213065"/>
              <a:ext cx="11629748" cy="5743851"/>
            </a:xfrm>
            <a:prstGeom prst="rect">
              <a:avLst/>
            </a:prstGeom>
          </p:spPr>
        </p:pic>
        <p:sp>
          <p:nvSpPr>
            <p:cNvPr id="6" name="Rectangle 5">
              <a:extLst>
                <a:ext uri="{FF2B5EF4-FFF2-40B4-BE49-F238E27FC236}">
                  <a16:creationId xmlns:a16="http://schemas.microsoft.com/office/drawing/2014/main" id="{61C28919-77EC-4462-A6BD-53435BC3BFE7}"/>
                </a:ext>
              </a:extLst>
            </p:cNvPr>
            <p:cNvSpPr/>
            <p:nvPr/>
          </p:nvSpPr>
          <p:spPr>
            <a:xfrm>
              <a:off x="349188" y="701339"/>
              <a:ext cx="1233996" cy="2663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9" name="Rectangle 18">
            <a:extLst>
              <a:ext uri="{FF2B5EF4-FFF2-40B4-BE49-F238E27FC236}">
                <a16:creationId xmlns:a16="http://schemas.microsoft.com/office/drawing/2014/main" id="{1BCE761E-5C45-426A-B6BE-1D7CF2B2F38F}"/>
              </a:ext>
            </a:extLst>
          </p:cNvPr>
          <p:cNvSpPr/>
          <p:nvPr/>
        </p:nvSpPr>
        <p:spPr>
          <a:xfrm>
            <a:off x="150920" y="213066"/>
            <a:ext cx="11545780" cy="75460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6EA9">
                  <a:lumMod val="50000"/>
                </a:srgbClr>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695F3463-576A-48A4-96A0-1B4B7D6F80FE}"/>
              </a:ext>
            </a:extLst>
          </p:cNvPr>
          <p:cNvSpPr txBox="1"/>
          <p:nvPr/>
        </p:nvSpPr>
        <p:spPr>
          <a:xfrm>
            <a:off x="150920" y="213064"/>
            <a:ext cx="11441004"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rPr>
              <a:t>2023 Income Limits Released and RCRS Updated</a:t>
            </a:r>
          </a:p>
        </p:txBody>
      </p:sp>
      <p:pic>
        <p:nvPicPr>
          <p:cNvPr id="22" name="Picture 21">
            <a:extLst>
              <a:ext uri="{FF2B5EF4-FFF2-40B4-BE49-F238E27FC236}">
                <a16:creationId xmlns:a16="http://schemas.microsoft.com/office/drawing/2014/main" id="{EA1A8E7A-9CAE-45F4-A009-60F9FA814392}"/>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583184" y="3307731"/>
            <a:ext cx="4045407" cy="2427244"/>
          </a:xfrm>
          <a:prstGeom prst="rect">
            <a:avLst/>
          </a:prstGeom>
        </p:spPr>
      </p:pic>
      <p:pic>
        <p:nvPicPr>
          <p:cNvPr id="24" name="Picture 23">
            <a:extLst>
              <a:ext uri="{FF2B5EF4-FFF2-40B4-BE49-F238E27FC236}">
                <a16:creationId xmlns:a16="http://schemas.microsoft.com/office/drawing/2014/main" id="{1AF45A0D-C68B-412F-B13C-B43B175D0DBD}"/>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797118" y="3429000"/>
            <a:ext cx="5149049" cy="3215934"/>
          </a:xfrm>
          <a:prstGeom prst="rect">
            <a:avLst/>
          </a:prstGeom>
        </p:spPr>
      </p:pic>
      <p:sp>
        <p:nvSpPr>
          <p:cNvPr id="25" name="TextBox 24">
            <a:extLst>
              <a:ext uri="{FF2B5EF4-FFF2-40B4-BE49-F238E27FC236}">
                <a16:creationId xmlns:a16="http://schemas.microsoft.com/office/drawing/2014/main" id="{141A5F14-6005-46C8-9EC2-1184244BF139}"/>
              </a:ext>
            </a:extLst>
          </p:cNvPr>
          <p:cNvSpPr txBox="1"/>
          <p:nvPr/>
        </p:nvSpPr>
        <p:spPr>
          <a:xfrm>
            <a:off x="5965794" y="3940980"/>
            <a:ext cx="4190259" cy="201593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srgbClr val="FF0000"/>
                </a:solidFill>
                <a:effectLst/>
                <a:uLnTx/>
                <a:uFillTx/>
                <a:latin typeface="Calibri" panose="020F0502020204030204"/>
                <a:ea typeface="+mn-ea"/>
                <a:cs typeface="+mn-cs"/>
              </a:rPr>
              <a:t>If you moved a household in between 5/15/2023 and 5/31/2023 using the originally published limits, place a copy of this email in the file!</a:t>
            </a:r>
          </a:p>
        </p:txBody>
      </p:sp>
    </p:spTree>
    <p:extLst>
      <p:ext uri="{BB962C8B-B14F-4D97-AF65-F5344CB8AC3E}">
        <p14:creationId xmlns:p14="http://schemas.microsoft.com/office/powerpoint/2010/main" val="24658318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9D2E4CD-9570-49CF-B555-3C8BFCA47B36}"/>
              </a:ext>
            </a:extLst>
          </p:cNvPr>
          <p:cNvPicPr>
            <a:picLocks noChangeAspect="1"/>
          </p:cNvPicPr>
          <p:nvPr/>
        </p:nvPicPr>
        <p:blipFill>
          <a:blip r:embed="rId2"/>
          <a:stretch>
            <a:fillRect/>
          </a:stretch>
        </p:blipFill>
        <p:spPr>
          <a:xfrm>
            <a:off x="-79899" y="0"/>
            <a:ext cx="12271899" cy="6858000"/>
          </a:xfrm>
          <a:prstGeom prst="rect">
            <a:avLst/>
          </a:prstGeom>
        </p:spPr>
      </p:pic>
      <p:sp>
        <p:nvSpPr>
          <p:cNvPr id="2" name="TextBox 1">
            <a:extLst>
              <a:ext uri="{FF2B5EF4-FFF2-40B4-BE49-F238E27FC236}">
                <a16:creationId xmlns:a16="http://schemas.microsoft.com/office/drawing/2014/main" id="{26063554-16AD-4A9B-826F-B97632ABCE86}"/>
              </a:ext>
            </a:extLst>
          </p:cNvPr>
          <p:cNvSpPr txBox="1"/>
          <p:nvPr/>
        </p:nvSpPr>
        <p:spPr>
          <a:xfrm rot="20490822">
            <a:off x="-360980" y="3589258"/>
            <a:ext cx="12485569" cy="1323439"/>
          </a:xfrm>
          <a:prstGeom prst="rect">
            <a:avLst/>
          </a:prstGeom>
          <a:noFill/>
        </p:spPr>
        <p:txBody>
          <a:bodyPr wrap="square" rtlCol="0">
            <a:spAutoFit/>
          </a:bodyPr>
          <a:lstStyle/>
          <a:p>
            <a:pPr algn="ctr"/>
            <a:r>
              <a:rPr lang="en-US" sz="8000" b="1" dirty="0">
                <a:solidFill>
                  <a:srgbClr val="FF0000"/>
                </a:solidFill>
              </a:rPr>
              <a:t>Coming to our website soon!</a:t>
            </a:r>
          </a:p>
        </p:txBody>
      </p:sp>
    </p:spTree>
    <p:extLst>
      <p:ext uri="{BB962C8B-B14F-4D97-AF65-F5344CB8AC3E}">
        <p14:creationId xmlns:p14="http://schemas.microsoft.com/office/powerpoint/2010/main" val="434897173"/>
      </p:ext>
    </p:extLst>
  </p:cSld>
  <p:clrMapOvr>
    <a:masterClrMapping/>
  </p:clrMapOvr>
  <p:transition spd="slow">
    <p:push dir="u"/>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1E0255-B384-4D94-9AD0-B86451F3065D}"/>
              </a:ext>
            </a:extLst>
          </p:cNvPr>
          <p:cNvSpPr>
            <a:spLocks noGrp="1"/>
          </p:cNvSpPr>
          <p:nvPr>
            <p:ph type="title"/>
          </p:nvPr>
        </p:nvSpPr>
        <p:spPr>
          <a:xfrm>
            <a:off x="838200" y="99949"/>
            <a:ext cx="10515600" cy="905891"/>
          </a:xfrm>
        </p:spPr>
        <p:txBody>
          <a:bodyPr/>
          <a:lstStyle/>
          <a:p>
            <a:pPr algn="ctr"/>
            <a:r>
              <a:rPr lang="en-US" b="1" dirty="0">
                <a:latin typeface="+mn-lt"/>
              </a:rPr>
              <a:t>Income Averaging  Policy </a:t>
            </a:r>
          </a:p>
        </p:txBody>
      </p:sp>
      <p:sp>
        <p:nvSpPr>
          <p:cNvPr id="3" name="Content Placeholder 2">
            <a:extLst>
              <a:ext uri="{FF2B5EF4-FFF2-40B4-BE49-F238E27FC236}">
                <a16:creationId xmlns:a16="http://schemas.microsoft.com/office/drawing/2014/main" id="{60624B07-07E6-4D8D-A613-58B307787B8D}"/>
              </a:ext>
            </a:extLst>
          </p:cNvPr>
          <p:cNvSpPr>
            <a:spLocks noGrp="1"/>
          </p:cNvSpPr>
          <p:nvPr>
            <p:ph idx="1"/>
          </p:nvPr>
        </p:nvSpPr>
        <p:spPr>
          <a:xfrm>
            <a:off x="5266944" y="914401"/>
            <a:ext cx="6601968" cy="3557016"/>
          </a:xfrm>
        </p:spPr>
        <p:txBody>
          <a:bodyPr>
            <a:normAutofit/>
          </a:bodyPr>
          <a:lstStyle/>
          <a:p>
            <a:r>
              <a:rPr lang="en-US" sz="3200" dirty="0"/>
              <a:t>Only new construction projects and rehabilitation projects not subject to an existing Declaration of Land Use Restrictive Covenants for Low-Income Housing Tax Credits are eligible to utilize income averaging beginning with 2019 allocations</a:t>
            </a:r>
          </a:p>
        </p:txBody>
      </p:sp>
      <p:pic>
        <p:nvPicPr>
          <p:cNvPr id="5" name="Picture 4">
            <a:extLst>
              <a:ext uri="{FF2B5EF4-FFF2-40B4-BE49-F238E27FC236}">
                <a16:creationId xmlns:a16="http://schemas.microsoft.com/office/drawing/2014/main" id="{5055CF2E-EC5C-4B16-B039-86F19B8DFFDA}"/>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28016" y="1005840"/>
            <a:ext cx="4934212" cy="2061655"/>
          </a:xfrm>
          <a:prstGeom prst="rect">
            <a:avLst/>
          </a:prstGeom>
        </p:spPr>
      </p:pic>
      <p:pic>
        <p:nvPicPr>
          <p:cNvPr id="7" name="Picture 6">
            <a:extLst>
              <a:ext uri="{FF2B5EF4-FFF2-40B4-BE49-F238E27FC236}">
                <a16:creationId xmlns:a16="http://schemas.microsoft.com/office/drawing/2014/main" id="{BB6F3993-848A-40A9-8509-F3BE465A7536}"/>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28017" y="3135128"/>
            <a:ext cx="4934212" cy="2717032"/>
          </a:xfrm>
          <a:prstGeom prst="rect">
            <a:avLst/>
          </a:prstGeom>
        </p:spPr>
      </p:pic>
      <p:pic>
        <p:nvPicPr>
          <p:cNvPr id="11" name="Picture 10">
            <a:extLst>
              <a:ext uri="{FF2B5EF4-FFF2-40B4-BE49-F238E27FC236}">
                <a16:creationId xmlns:a16="http://schemas.microsoft.com/office/drawing/2014/main" id="{90075B43-A7EA-46B8-AC08-FA3E97BE5923}"/>
              </a:ext>
            </a:extLst>
          </p:cNvPr>
          <p:cNvPicPr>
            <a:picLocks noChangeAspect="1"/>
          </p:cNvPicPr>
          <p:nvPr/>
        </p:nvPicPr>
        <p:blipFill>
          <a:blip r:embed="rId6"/>
          <a:stretch>
            <a:fillRect/>
          </a:stretch>
        </p:blipFill>
        <p:spPr>
          <a:xfrm>
            <a:off x="5632704" y="4347938"/>
            <a:ext cx="5513832" cy="2263336"/>
          </a:xfrm>
          <a:prstGeom prst="rect">
            <a:avLst/>
          </a:prstGeom>
        </p:spPr>
      </p:pic>
      <p:pic>
        <p:nvPicPr>
          <p:cNvPr id="12" name="Picture 11">
            <a:extLst>
              <a:ext uri="{FF2B5EF4-FFF2-40B4-BE49-F238E27FC236}">
                <a16:creationId xmlns:a16="http://schemas.microsoft.com/office/drawing/2014/main" id="{9DCB1C79-CB01-4E91-9FD4-D0008B7D0E05}"/>
              </a:ext>
            </a:extLst>
          </p:cNvPr>
          <p:cNvPicPr>
            <a:picLocks noChangeAspect="1"/>
          </p:cNvPicPr>
          <p:nvPr/>
        </p:nvPicPr>
        <p:blipFill>
          <a:blip r:embed="rId7"/>
          <a:stretch>
            <a:fillRect/>
          </a:stretch>
        </p:blipFill>
        <p:spPr>
          <a:xfrm>
            <a:off x="2633473" y="4681728"/>
            <a:ext cx="2428756" cy="2076323"/>
          </a:xfrm>
          <a:prstGeom prst="rect">
            <a:avLst/>
          </a:prstGeom>
        </p:spPr>
      </p:pic>
    </p:spTree>
    <p:extLst>
      <p:ext uri="{BB962C8B-B14F-4D97-AF65-F5344CB8AC3E}">
        <p14:creationId xmlns:p14="http://schemas.microsoft.com/office/powerpoint/2010/main" val="26721011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DD5A4A-337B-43C4-8E1E-76CF6CE0A945}"/>
              </a:ext>
            </a:extLst>
          </p:cNvPr>
          <p:cNvSpPr>
            <a:spLocks noGrp="1"/>
          </p:cNvSpPr>
          <p:nvPr>
            <p:ph type="title"/>
          </p:nvPr>
        </p:nvSpPr>
        <p:spPr>
          <a:xfrm>
            <a:off x="838200" y="90805"/>
            <a:ext cx="10515600" cy="814451"/>
          </a:xfrm>
        </p:spPr>
        <p:txBody>
          <a:bodyPr/>
          <a:lstStyle/>
          <a:p>
            <a:pPr algn="ctr"/>
            <a:r>
              <a:rPr lang="en-US" b="1" dirty="0">
                <a:latin typeface="+mn-lt"/>
              </a:rPr>
              <a:t>Income Averaging Policy </a:t>
            </a:r>
          </a:p>
        </p:txBody>
      </p:sp>
      <p:sp>
        <p:nvSpPr>
          <p:cNvPr id="3" name="Content Placeholder 2">
            <a:extLst>
              <a:ext uri="{FF2B5EF4-FFF2-40B4-BE49-F238E27FC236}">
                <a16:creationId xmlns:a16="http://schemas.microsoft.com/office/drawing/2014/main" id="{E2B11DCC-3936-42FA-8607-750F846F4C4F}"/>
              </a:ext>
            </a:extLst>
          </p:cNvPr>
          <p:cNvSpPr>
            <a:spLocks noGrp="1"/>
          </p:cNvSpPr>
          <p:nvPr>
            <p:ph idx="1"/>
          </p:nvPr>
        </p:nvSpPr>
        <p:spPr>
          <a:xfrm>
            <a:off x="4577829" y="752157"/>
            <a:ext cx="7251192" cy="4770819"/>
          </a:xfrm>
        </p:spPr>
        <p:txBody>
          <a:bodyPr>
            <a:noAutofit/>
          </a:bodyPr>
          <a:lstStyle/>
          <a:p>
            <a:pPr marL="0" indent="0">
              <a:buNone/>
            </a:pPr>
            <a:r>
              <a:rPr lang="en-US" dirty="0"/>
              <a:t>Applicants electing to use income averaging must comply with the following:</a:t>
            </a:r>
          </a:p>
          <a:p>
            <a:pPr marL="0" indent="0">
              <a:buNone/>
            </a:pPr>
            <a:r>
              <a:rPr lang="en-US" dirty="0"/>
              <a:t>(a) The income average for the property cannot exceed 60%</a:t>
            </a:r>
          </a:p>
          <a:p>
            <a:pPr marL="0" indent="0">
              <a:buNone/>
            </a:pPr>
            <a:r>
              <a:rPr lang="en-US" dirty="0"/>
              <a:t>(b) The income average for any bedroom type cannot exceed 60%</a:t>
            </a:r>
          </a:p>
          <a:p>
            <a:pPr marL="0" indent="0">
              <a:buNone/>
            </a:pPr>
            <a:r>
              <a:rPr lang="en-US" dirty="0"/>
              <a:t>(c) Market rate units are prohibited</a:t>
            </a:r>
          </a:p>
          <a:p>
            <a:pPr marL="0" indent="0">
              <a:buNone/>
            </a:pPr>
            <a:r>
              <a:rPr lang="en-US" dirty="0"/>
              <a:t>(d) For projects with more than one building, Owners must select each building as part of a multiple building set-aside on line 8b in part II of IRS Form 8609</a:t>
            </a:r>
          </a:p>
        </p:txBody>
      </p:sp>
      <p:pic>
        <p:nvPicPr>
          <p:cNvPr id="5" name="Picture 4">
            <a:extLst>
              <a:ext uri="{FF2B5EF4-FFF2-40B4-BE49-F238E27FC236}">
                <a16:creationId xmlns:a16="http://schemas.microsoft.com/office/drawing/2014/main" id="{9F4E41E0-4D5E-41F2-9F92-34F56383CB3B}"/>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274186" y="253234"/>
            <a:ext cx="2603259" cy="1847088"/>
          </a:xfrm>
          <a:prstGeom prst="rect">
            <a:avLst/>
          </a:prstGeom>
        </p:spPr>
      </p:pic>
      <p:grpSp>
        <p:nvGrpSpPr>
          <p:cNvPr id="8" name="Group 7">
            <a:extLst>
              <a:ext uri="{FF2B5EF4-FFF2-40B4-BE49-F238E27FC236}">
                <a16:creationId xmlns:a16="http://schemas.microsoft.com/office/drawing/2014/main" id="{8C2E9152-B0AB-48B6-AAC6-991B31877D0C}"/>
              </a:ext>
            </a:extLst>
          </p:cNvPr>
          <p:cNvGrpSpPr/>
          <p:nvPr/>
        </p:nvGrpSpPr>
        <p:grpSpPr>
          <a:xfrm>
            <a:off x="3082985" y="905256"/>
            <a:ext cx="1216152" cy="1120140"/>
            <a:chOff x="3017520" y="1133856"/>
            <a:chExt cx="1216152" cy="1120140"/>
          </a:xfrm>
        </p:grpSpPr>
        <p:sp>
          <p:nvSpPr>
            <p:cNvPr id="6" name="Rectangle: Rounded Corners 5">
              <a:extLst>
                <a:ext uri="{FF2B5EF4-FFF2-40B4-BE49-F238E27FC236}">
                  <a16:creationId xmlns:a16="http://schemas.microsoft.com/office/drawing/2014/main" id="{0908CE47-9FBA-4CC9-BEA6-EBFF63561236}"/>
                </a:ext>
              </a:extLst>
            </p:cNvPr>
            <p:cNvSpPr/>
            <p:nvPr/>
          </p:nvSpPr>
          <p:spPr>
            <a:xfrm>
              <a:off x="3017520" y="1133856"/>
              <a:ext cx="1216152" cy="1106424"/>
            </a:xfrm>
            <a:prstGeom prst="roundRect">
              <a:avLst/>
            </a:prstGeom>
            <a:solidFill>
              <a:srgbClr val="FF00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B53DCFE5-8575-4512-B0EF-82DD3B8DC32F}"/>
                </a:ext>
              </a:extLst>
            </p:cNvPr>
            <p:cNvSpPr txBox="1"/>
            <p:nvPr/>
          </p:nvSpPr>
          <p:spPr>
            <a:xfrm>
              <a:off x="3090672" y="1176778"/>
              <a:ext cx="1024128"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23272F"/>
                  </a:solidFill>
                  <a:effectLst/>
                  <a:uLnTx/>
                  <a:uFillTx/>
                  <a:latin typeface="Calibri" panose="020F0502020204030204"/>
                  <a:ea typeface="+mn-ea"/>
                  <a:cs typeface="+mn-cs"/>
                </a:rPr>
                <a:t>60%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23272F"/>
                  </a:solidFill>
                  <a:effectLst/>
                  <a:uLnTx/>
                  <a:uFillTx/>
                  <a:latin typeface="Calibri" panose="020F0502020204030204"/>
                  <a:ea typeface="+mn-ea"/>
                  <a:cs typeface="+mn-cs"/>
                </a:rPr>
                <a:t>Max </a:t>
              </a:r>
            </a:p>
          </p:txBody>
        </p:sp>
      </p:grpSp>
      <p:pic>
        <p:nvPicPr>
          <p:cNvPr id="10" name="Picture 9">
            <a:extLst>
              <a:ext uri="{FF2B5EF4-FFF2-40B4-BE49-F238E27FC236}">
                <a16:creationId xmlns:a16="http://schemas.microsoft.com/office/drawing/2014/main" id="{0BDCC8D2-4015-4DEB-8D9D-0D71B1FF917B}"/>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302641" y="2176272"/>
            <a:ext cx="2248535" cy="1635298"/>
          </a:xfrm>
          <a:prstGeom prst="rect">
            <a:avLst/>
          </a:prstGeom>
        </p:spPr>
      </p:pic>
      <p:grpSp>
        <p:nvGrpSpPr>
          <p:cNvPr id="14" name="Group 13">
            <a:extLst>
              <a:ext uri="{FF2B5EF4-FFF2-40B4-BE49-F238E27FC236}">
                <a16:creationId xmlns:a16="http://schemas.microsoft.com/office/drawing/2014/main" id="{372E0C79-9F3E-414A-9424-B2B5785F5F0D}"/>
              </a:ext>
            </a:extLst>
          </p:cNvPr>
          <p:cNvGrpSpPr/>
          <p:nvPr/>
        </p:nvGrpSpPr>
        <p:grpSpPr>
          <a:xfrm>
            <a:off x="2916935" y="2176906"/>
            <a:ext cx="1548251" cy="1453261"/>
            <a:chOff x="2916935" y="2176906"/>
            <a:chExt cx="1548251" cy="1453261"/>
          </a:xfrm>
        </p:grpSpPr>
        <p:sp>
          <p:nvSpPr>
            <p:cNvPr id="13" name="Flowchart: Punched Tape 12">
              <a:extLst>
                <a:ext uri="{FF2B5EF4-FFF2-40B4-BE49-F238E27FC236}">
                  <a16:creationId xmlns:a16="http://schemas.microsoft.com/office/drawing/2014/main" id="{AA4E0B26-6EF4-405E-9843-97E036717A6F}"/>
                </a:ext>
              </a:extLst>
            </p:cNvPr>
            <p:cNvSpPr/>
            <p:nvPr/>
          </p:nvSpPr>
          <p:spPr>
            <a:xfrm>
              <a:off x="2916935" y="2176906"/>
              <a:ext cx="1548251" cy="1453261"/>
            </a:xfrm>
            <a:prstGeom prst="flowChartPunchedTape">
              <a:avLst/>
            </a:prstGeom>
            <a:solidFill>
              <a:srgbClr val="FFFF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3A3D98D3-B80E-46F7-A933-6036B4842855}"/>
                </a:ext>
              </a:extLst>
            </p:cNvPr>
            <p:cNvPicPr>
              <a:picLocks noChangeAspect="1"/>
            </p:cNvPicPr>
            <p:nvPr/>
          </p:nvPicPr>
          <p:blipFill>
            <a:blip r:embed="rId6"/>
            <a:stretch>
              <a:fillRect/>
            </a:stretch>
          </p:blipFill>
          <p:spPr>
            <a:xfrm>
              <a:off x="3143109" y="2331719"/>
              <a:ext cx="1237595" cy="1298448"/>
            </a:xfrm>
            <a:prstGeom prst="rect">
              <a:avLst/>
            </a:prstGeom>
          </p:spPr>
        </p:pic>
      </p:grpSp>
      <p:grpSp>
        <p:nvGrpSpPr>
          <p:cNvPr id="18" name="Group 17">
            <a:extLst>
              <a:ext uri="{FF2B5EF4-FFF2-40B4-BE49-F238E27FC236}">
                <a16:creationId xmlns:a16="http://schemas.microsoft.com/office/drawing/2014/main" id="{D0C37B07-65EA-4A11-B4A2-1E0842ED0E8C}"/>
              </a:ext>
            </a:extLst>
          </p:cNvPr>
          <p:cNvGrpSpPr/>
          <p:nvPr/>
        </p:nvGrpSpPr>
        <p:grpSpPr>
          <a:xfrm>
            <a:off x="2743200" y="5770383"/>
            <a:ext cx="8229600" cy="996812"/>
            <a:chOff x="2743200" y="5608590"/>
            <a:chExt cx="8229600" cy="1048242"/>
          </a:xfrm>
        </p:grpSpPr>
        <p:pic>
          <p:nvPicPr>
            <p:cNvPr id="15" name="Picture 14">
              <a:extLst>
                <a:ext uri="{FF2B5EF4-FFF2-40B4-BE49-F238E27FC236}">
                  <a16:creationId xmlns:a16="http://schemas.microsoft.com/office/drawing/2014/main" id="{2E59D3E2-C532-4BDC-ACEF-8AF574C0CE13}"/>
                </a:ext>
              </a:extLst>
            </p:cNvPr>
            <p:cNvPicPr>
              <a:picLocks noChangeAspect="1"/>
            </p:cNvPicPr>
            <p:nvPr/>
          </p:nvPicPr>
          <p:blipFill>
            <a:blip r:embed="rId7"/>
            <a:stretch>
              <a:fillRect/>
            </a:stretch>
          </p:blipFill>
          <p:spPr>
            <a:xfrm>
              <a:off x="2743200" y="5608590"/>
              <a:ext cx="8229600" cy="1048242"/>
            </a:xfrm>
            <a:prstGeom prst="rect">
              <a:avLst/>
            </a:prstGeom>
          </p:spPr>
        </p:pic>
        <p:pic>
          <p:nvPicPr>
            <p:cNvPr id="17" name="Picture 16">
              <a:extLst>
                <a:ext uri="{FF2B5EF4-FFF2-40B4-BE49-F238E27FC236}">
                  <a16:creationId xmlns:a16="http://schemas.microsoft.com/office/drawing/2014/main" id="{A6854E7B-31C2-4334-BBDC-13E366277AD2}"/>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9213088" y="6125759"/>
              <a:ext cx="471424" cy="436804"/>
            </a:xfrm>
            <a:prstGeom prst="rect">
              <a:avLst/>
            </a:prstGeom>
          </p:spPr>
        </p:pic>
      </p:grpSp>
      <p:grpSp>
        <p:nvGrpSpPr>
          <p:cNvPr id="25" name="Group 24">
            <a:extLst>
              <a:ext uri="{FF2B5EF4-FFF2-40B4-BE49-F238E27FC236}">
                <a16:creationId xmlns:a16="http://schemas.microsoft.com/office/drawing/2014/main" id="{4519F281-0464-4207-B09C-70CF85A723AA}"/>
              </a:ext>
            </a:extLst>
          </p:cNvPr>
          <p:cNvGrpSpPr/>
          <p:nvPr/>
        </p:nvGrpSpPr>
        <p:grpSpPr>
          <a:xfrm>
            <a:off x="838200" y="3935392"/>
            <a:ext cx="2504251" cy="1659294"/>
            <a:chOff x="578734" y="3935392"/>
            <a:chExt cx="2504251" cy="1659294"/>
          </a:xfrm>
        </p:grpSpPr>
        <p:sp>
          <p:nvSpPr>
            <p:cNvPr id="24" name="Plaque 23">
              <a:extLst>
                <a:ext uri="{FF2B5EF4-FFF2-40B4-BE49-F238E27FC236}">
                  <a16:creationId xmlns:a16="http://schemas.microsoft.com/office/drawing/2014/main" id="{667A6DC6-01AF-4451-A7CB-707EA077AF06}"/>
                </a:ext>
              </a:extLst>
            </p:cNvPr>
            <p:cNvSpPr/>
            <p:nvPr/>
          </p:nvSpPr>
          <p:spPr>
            <a:xfrm>
              <a:off x="578734" y="3935392"/>
              <a:ext cx="2504251" cy="1659294"/>
            </a:xfrm>
            <a:prstGeom prst="plaque">
              <a:avLst/>
            </a:prstGeom>
            <a:solidFill>
              <a:srgbClr val="FF00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36D77AB7-9CCA-40DB-8B27-2F89AB0575AF}"/>
                </a:ext>
              </a:extLst>
            </p:cNvPr>
            <p:cNvSpPr txBox="1"/>
            <p:nvPr/>
          </p:nvSpPr>
          <p:spPr>
            <a:xfrm>
              <a:off x="780595" y="4041851"/>
              <a:ext cx="2078735"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23272F"/>
                  </a:solidFill>
                  <a:effectLst/>
                  <a:uLnTx/>
                  <a:uFillTx/>
                  <a:latin typeface="Calibri" panose="020F0502020204030204"/>
                  <a:ea typeface="+mn-ea"/>
                  <a:cs typeface="+mn-cs"/>
                </a:rPr>
                <a:t>NO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23272F"/>
                  </a:solidFill>
                  <a:effectLst/>
                  <a:uLnTx/>
                  <a:uFillTx/>
                  <a:latin typeface="Calibri" panose="020F0502020204030204"/>
                  <a:ea typeface="+mn-ea"/>
                  <a:cs typeface="+mn-cs"/>
                </a:rPr>
                <a:t>Market Rate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23272F"/>
                  </a:solidFill>
                  <a:effectLst/>
                  <a:uLnTx/>
                  <a:uFillTx/>
                  <a:latin typeface="Calibri" panose="020F0502020204030204"/>
                  <a:ea typeface="+mn-ea"/>
                  <a:cs typeface="+mn-cs"/>
                </a:rPr>
                <a:t>Units </a:t>
              </a:r>
            </a:p>
          </p:txBody>
        </p:sp>
      </p:grpSp>
    </p:spTree>
    <p:extLst>
      <p:ext uri="{BB962C8B-B14F-4D97-AF65-F5344CB8AC3E}">
        <p14:creationId xmlns:p14="http://schemas.microsoft.com/office/powerpoint/2010/main" val="421365569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Effect transition="in" filter="fade">
                                      <p:cBhvr>
                                        <p:cTn id="31" dur="1000"/>
                                        <p:tgtEl>
                                          <p:spTgt spid="3">
                                            <p:txEl>
                                              <p:pRg st="2" end="2"/>
                                            </p:txEl>
                                          </p:spTgt>
                                        </p:tgtEl>
                                      </p:cBhvr>
                                    </p:animEffect>
                                    <p:anim calcmode="lin" valueType="num">
                                      <p:cBhvr>
                                        <p:cTn id="3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2" end="2"/>
                                            </p:txEl>
                                          </p:spTgt>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1000"/>
                                        <p:tgtEl>
                                          <p:spTgt spid="10"/>
                                        </p:tgtEl>
                                      </p:cBhvr>
                                    </p:animEffect>
                                    <p:anim calcmode="lin" valueType="num">
                                      <p:cBhvr>
                                        <p:cTn id="37" dur="1000" fill="hold"/>
                                        <p:tgtEl>
                                          <p:spTgt spid="10"/>
                                        </p:tgtEl>
                                        <p:attrNameLst>
                                          <p:attrName>ppt_x</p:attrName>
                                        </p:attrNameLst>
                                      </p:cBhvr>
                                      <p:tavLst>
                                        <p:tav tm="0">
                                          <p:val>
                                            <p:strVal val="#ppt_x"/>
                                          </p:val>
                                        </p:tav>
                                        <p:tav tm="100000">
                                          <p:val>
                                            <p:strVal val="#ppt_x"/>
                                          </p:val>
                                        </p:tav>
                                      </p:tavLst>
                                    </p:anim>
                                    <p:anim calcmode="lin" valueType="num">
                                      <p:cBhvr>
                                        <p:cTn id="38" dur="1000" fill="hold"/>
                                        <p:tgtEl>
                                          <p:spTgt spid="10"/>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1000"/>
                                        <p:tgtEl>
                                          <p:spTgt spid="14"/>
                                        </p:tgtEl>
                                      </p:cBhvr>
                                    </p:animEffect>
                                    <p:anim calcmode="lin" valueType="num">
                                      <p:cBhvr>
                                        <p:cTn id="42" dur="1000" fill="hold"/>
                                        <p:tgtEl>
                                          <p:spTgt spid="14"/>
                                        </p:tgtEl>
                                        <p:attrNameLst>
                                          <p:attrName>ppt_x</p:attrName>
                                        </p:attrNameLst>
                                      </p:cBhvr>
                                      <p:tavLst>
                                        <p:tav tm="0">
                                          <p:val>
                                            <p:strVal val="#ppt_x"/>
                                          </p:val>
                                        </p:tav>
                                        <p:tav tm="100000">
                                          <p:val>
                                            <p:strVal val="#ppt_x"/>
                                          </p:val>
                                        </p:tav>
                                      </p:tavLst>
                                    </p:anim>
                                    <p:anim calcmode="lin" valueType="num">
                                      <p:cBhvr>
                                        <p:cTn id="4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3">
                                            <p:txEl>
                                              <p:pRg st="3" end="3"/>
                                            </p:txEl>
                                          </p:spTgt>
                                        </p:tgtEl>
                                        <p:attrNameLst>
                                          <p:attrName>style.visibility</p:attrName>
                                        </p:attrNameLst>
                                      </p:cBhvr>
                                      <p:to>
                                        <p:strVal val="visible"/>
                                      </p:to>
                                    </p:set>
                                    <p:animEffect transition="in" filter="fade">
                                      <p:cBhvr>
                                        <p:cTn id="48" dur="1000"/>
                                        <p:tgtEl>
                                          <p:spTgt spid="3">
                                            <p:txEl>
                                              <p:pRg st="3" end="3"/>
                                            </p:txEl>
                                          </p:spTgt>
                                        </p:tgtEl>
                                      </p:cBhvr>
                                    </p:animEffect>
                                    <p:anim calcmode="lin" valueType="num">
                                      <p:cBhvr>
                                        <p:cTn id="4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50" dur="1000" fill="hold"/>
                                        <p:tgtEl>
                                          <p:spTgt spid="3">
                                            <p:txEl>
                                              <p:pRg st="3" end="3"/>
                                            </p:txEl>
                                          </p:spTgt>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25"/>
                                        </p:tgtEl>
                                        <p:attrNameLst>
                                          <p:attrName>style.visibility</p:attrName>
                                        </p:attrNameLst>
                                      </p:cBhvr>
                                      <p:to>
                                        <p:strVal val="visible"/>
                                      </p:to>
                                    </p:set>
                                    <p:animEffect transition="in" filter="fade">
                                      <p:cBhvr>
                                        <p:cTn id="53" dur="1000"/>
                                        <p:tgtEl>
                                          <p:spTgt spid="25"/>
                                        </p:tgtEl>
                                      </p:cBhvr>
                                    </p:animEffect>
                                    <p:anim calcmode="lin" valueType="num">
                                      <p:cBhvr>
                                        <p:cTn id="54" dur="1000" fill="hold"/>
                                        <p:tgtEl>
                                          <p:spTgt spid="25"/>
                                        </p:tgtEl>
                                        <p:attrNameLst>
                                          <p:attrName>ppt_x</p:attrName>
                                        </p:attrNameLst>
                                      </p:cBhvr>
                                      <p:tavLst>
                                        <p:tav tm="0">
                                          <p:val>
                                            <p:strVal val="#ppt_x"/>
                                          </p:val>
                                        </p:tav>
                                        <p:tav tm="100000">
                                          <p:val>
                                            <p:strVal val="#ppt_x"/>
                                          </p:val>
                                        </p:tav>
                                      </p:tavLst>
                                    </p:anim>
                                    <p:anim calcmode="lin" valueType="num">
                                      <p:cBhvr>
                                        <p:cTn id="5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nodeType="clickEffect">
                                  <p:stCondLst>
                                    <p:cond delay="0"/>
                                  </p:stCondLst>
                                  <p:childTnLst>
                                    <p:set>
                                      <p:cBhvr>
                                        <p:cTn id="59" dur="1" fill="hold">
                                          <p:stCondLst>
                                            <p:cond delay="0"/>
                                          </p:stCondLst>
                                        </p:cTn>
                                        <p:tgtEl>
                                          <p:spTgt spid="3">
                                            <p:txEl>
                                              <p:pRg st="4" end="4"/>
                                            </p:txEl>
                                          </p:spTgt>
                                        </p:tgtEl>
                                        <p:attrNameLst>
                                          <p:attrName>style.visibility</p:attrName>
                                        </p:attrNameLst>
                                      </p:cBhvr>
                                      <p:to>
                                        <p:strVal val="visible"/>
                                      </p:to>
                                    </p:set>
                                    <p:animEffect transition="in" filter="fade">
                                      <p:cBhvr>
                                        <p:cTn id="60" dur="1000"/>
                                        <p:tgtEl>
                                          <p:spTgt spid="3">
                                            <p:txEl>
                                              <p:pRg st="4" end="4"/>
                                            </p:txEl>
                                          </p:spTgt>
                                        </p:tgtEl>
                                      </p:cBhvr>
                                    </p:animEffect>
                                    <p:anim calcmode="lin" valueType="num">
                                      <p:cBhvr>
                                        <p:cTn id="61"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62" dur="1000" fill="hold"/>
                                        <p:tgtEl>
                                          <p:spTgt spid="3">
                                            <p:txEl>
                                              <p:pRg st="4" end="4"/>
                                            </p:txEl>
                                          </p:spTgt>
                                        </p:tgtEl>
                                        <p:attrNameLst>
                                          <p:attrName>ppt_y</p:attrName>
                                        </p:attrNameLst>
                                      </p:cBhvr>
                                      <p:tavLst>
                                        <p:tav tm="0">
                                          <p:val>
                                            <p:strVal val="#ppt_y+.1"/>
                                          </p:val>
                                        </p:tav>
                                        <p:tav tm="100000">
                                          <p:val>
                                            <p:strVal val="#ppt_y"/>
                                          </p:val>
                                        </p:tav>
                                      </p:tavLst>
                                    </p:anim>
                                  </p:childTnLst>
                                </p:cTn>
                              </p:par>
                              <p:par>
                                <p:cTn id="63" presetID="42" presetClass="entr" presetSubtype="0" fill="hold" nodeType="withEffect">
                                  <p:stCondLst>
                                    <p:cond delay="0"/>
                                  </p:stCondLst>
                                  <p:childTnLst>
                                    <p:set>
                                      <p:cBhvr>
                                        <p:cTn id="64" dur="1" fill="hold">
                                          <p:stCondLst>
                                            <p:cond delay="0"/>
                                          </p:stCondLst>
                                        </p:cTn>
                                        <p:tgtEl>
                                          <p:spTgt spid="18"/>
                                        </p:tgtEl>
                                        <p:attrNameLst>
                                          <p:attrName>style.visibility</p:attrName>
                                        </p:attrNameLst>
                                      </p:cBhvr>
                                      <p:to>
                                        <p:strVal val="visible"/>
                                      </p:to>
                                    </p:set>
                                    <p:animEffect transition="in" filter="fade">
                                      <p:cBhvr>
                                        <p:cTn id="65" dur="1000"/>
                                        <p:tgtEl>
                                          <p:spTgt spid="18"/>
                                        </p:tgtEl>
                                      </p:cBhvr>
                                    </p:animEffect>
                                    <p:anim calcmode="lin" valueType="num">
                                      <p:cBhvr>
                                        <p:cTn id="66" dur="1000" fill="hold"/>
                                        <p:tgtEl>
                                          <p:spTgt spid="18"/>
                                        </p:tgtEl>
                                        <p:attrNameLst>
                                          <p:attrName>ppt_x</p:attrName>
                                        </p:attrNameLst>
                                      </p:cBhvr>
                                      <p:tavLst>
                                        <p:tav tm="0">
                                          <p:val>
                                            <p:strVal val="#ppt_x"/>
                                          </p:val>
                                        </p:tav>
                                        <p:tav tm="100000">
                                          <p:val>
                                            <p:strVal val="#ppt_x"/>
                                          </p:val>
                                        </p:tav>
                                      </p:tavLst>
                                    </p:anim>
                                    <p:anim calcmode="lin" valueType="num">
                                      <p:cBhvr>
                                        <p:cTn id="67"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0C4615-EBFE-4567-91C7-B6365AE0AD6A}"/>
              </a:ext>
            </a:extLst>
          </p:cNvPr>
          <p:cNvSpPr>
            <a:spLocks noGrp="1"/>
          </p:cNvSpPr>
          <p:nvPr>
            <p:ph type="title"/>
          </p:nvPr>
        </p:nvSpPr>
        <p:spPr>
          <a:xfrm>
            <a:off x="838200" y="118237"/>
            <a:ext cx="10515600" cy="741299"/>
          </a:xfrm>
        </p:spPr>
        <p:txBody>
          <a:bodyPr/>
          <a:lstStyle/>
          <a:p>
            <a:pPr algn="ctr"/>
            <a:r>
              <a:rPr lang="en-US" b="1" dirty="0">
                <a:latin typeface="+mn-lt"/>
              </a:rPr>
              <a:t>Income Averaging Policy </a:t>
            </a:r>
          </a:p>
        </p:txBody>
      </p:sp>
      <p:sp>
        <p:nvSpPr>
          <p:cNvPr id="3" name="Content Placeholder 2">
            <a:extLst>
              <a:ext uri="{FF2B5EF4-FFF2-40B4-BE49-F238E27FC236}">
                <a16:creationId xmlns:a16="http://schemas.microsoft.com/office/drawing/2014/main" id="{ACBD303F-5F8F-4234-BD93-EFC3DF653377}"/>
              </a:ext>
            </a:extLst>
          </p:cNvPr>
          <p:cNvSpPr>
            <a:spLocks noGrp="1"/>
          </p:cNvSpPr>
          <p:nvPr>
            <p:ph idx="1"/>
          </p:nvPr>
        </p:nvSpPr>
        <p:spPr>
          <a:xfrm>
            <a:off x="118872" y="859537"/>
            <a:ext cx="11631168" cy="2432304"/>
          </a:xfrm>
        </p:spPr>
        <p:txBody>
          <a:bodyPr>
            <a:normAutofit/>
          </a:bodyPr>
          <a:lstStyle/>
          <a:p>
            <a:r>
              <a:rPr lang="en-US" sz="3200" dirty="0"/>
              <a:t>No project can have more than four (4) income bands consisting of: 20%, 30%, 40%, 50%, 60%, 70%, 80% area median income</a:t>
            </a:r>
          </a:p>
          <a:p>
            <a:r>
              <a:rPr lang="en-US" sz="3200" dirty="0"/>
              <a:t>Any project utilizing income averaging will pay a higher monitoring fee per unit (includes all units, qualified, unrestricted, and employee) prior to issuance of the project’s IRS Form 8609</a:t>
            </a:r>
          </a:p>
        </p:txBody>
      </p:sp>
      <p:grpSp>
        <p:nvGrpSpPr>
          <p:cNvPr id="14" name="Group 13">
            <a:extLst>
              <a:ext uri="{FF2B5EF4-FFF2-40B4-BE49-F238E27FC236}">
                <a16:creationId xmlns:a16="http://schemas.microsoft.com/office/drawing/2014/main" id="{DD8406CF-E1B4-438F-9977-99E423730715}"/>
              </a:ext>
            </a:extLst>
          </p:cNvPr>
          <p:cNvGrpSpPr/>
          <p:nvPr/>
        </p:nvGrpSpPr>
        <p:grpSpPr>
          <a:xfrm>
            <a:off x="4337099" y="3384344"/>
            <a:ext cx="2514600" cy="1307592"/>
            <a:chOff x="265176" y="3429000"/>
            <a:chExt cx="2514600" cy="731520"/>
          </a:xfrm>
        </p:grpSpPr>
        <p:sp>
          <p:nvSpPr>
            <p:cNvPr id="4" name="Rectangle: Top Corners Rounded 3">
              <a:extLst>
                <a:ext uri="{FF2B5EF4-FFF2-40B4-BE49-F238E27FC236}">
                  <a16:creationId xmlns:a16="http://schemas.microsoft.com/office/drawing/2014/main" id="{545CD4B0-FBC7-4C2F-8D26-0EFF2FA9DF16}"/>
                </a:ext>
              </a:extLst>
            </p:cNvPr>
            <p:cNvSpPr/>
            <p:nvPr/>
          </p:nvSpPr>
          <p:spPr>
            <a:xfrm>
              <a:off x="374904" y="3429000"/>
              <a:ext cx="2404872" cy="731520"/>
            </a:xfrm>
            <a:prstGeom prst="round2SameRect">
              <a:avLst/>
            </a:prstGeom>
            <a:solidFill>
              <a:srgbClr val="00B0F0"/>
            </a:solidFill>
            <a:ln w="57150">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36133598-0AC1-435F-AA42-B44702FE4ED6}"/>
                </a:ext>
              </a:extLst>
            </p:cNvPr>
            <p:cNvSpPr txBox="1"/>
            <p:nvPr/>
          </p:nvSpPr>
          <p:spPr>
            <a:xfrm>
              <a:off x="265176" y="3520440"/>
              <a:ext cx="2514600" cy="5337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23272F"/>
                  </a:solidFill>
                  <a:effectLst/>
                  <a:uLnTx/>
                  <a:uFillTx/>
                  <a:latin typeface="Calibri" panose="020F0502020204030204"/>
                  <a:ea typeface="+mn-ea"/>
                  <a:cs typeface="+mn-cs"/>
                </a:rPr>
                <a:t>Maximum of 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23272F"/>
                  </a:solidFill>
                  <a:effectLst/>
                  <a:uLnTx/>
                  <a:uFillTx/>
                  <a:latin typeface="Calibri" panose="020F0502020204030204"/>
                  <a:ea typeface="+mn-ea"/>
                  <a:cs typeface="+mn-cs"/>
                </a:rPr>
                <a:t>Income Bands</a:t>
              </a:r>
            </a:p>
          </p:txBody>
        </p:sp>
      </p:grpSp>
      <p:pic>
        <p:nvPicPr>
          <p:cNvPr id="6" name="Picture 5">
            <a:extLst>
              <a:ext uri="{FF2B5EF4-FFF2-40B4-BE49-F238E27FC236}">
                <a16:creationId xmlns:a16="http://schemas.microsoft.com/office/drawing/2014/main" id="{7F81016E-9C6A-451F-B9EB-194604EA5B63}"/>
              </a:ext>
            </a:extLst>
          </p:cNvPr>
          <p:cNvPicPr>
            <a:picLocks noChangeAspect="1"/>
          </p:cNvPicPr>
          <p:nvPr/>
        </p:nvPicPr>
        <p:blipFill>
          <a:blip r:embed="rId2"/>
          <a:stretch>
            <a:fillRect/>
          </a:stretch>
        </p:blipFill>
        <p:spPr>
          <a:xfrm>
            <a:off x="128196" y="3536374"/>
            <a:ext cx="1603264" cy="1935524"/>
          </a:xfrm>
          <a:prstGeom prst="rect">
            <a:avLst/>
          </a:prstGeom>
        </p:spPr>
      </p:pic>
      <p:pic>
        <p:nvPicPr>
          <p:cNvPr id="7" name="Picture 6">
            <a:extLst>
              <a:ext uri="{FF2B5EF4-FFF2-40B4-BE49-F238E27FC236}">
                <a16:creationId xmlns:a16="http://schemas.microsoft.com/office/drawing/2014/main" id="{DF9F5B75-BAC7-49C1-9248-4B04FC7EA6EC}"/>
              </a:ext>
            </a:extLst>
          </p:cNvPr>
          <p:cNvPicPr>
            <a:picLocks noChangeAspect="1"/>
          </p:cNvPicPr>
          <p:nvPr/>
        </p:nvPicPr>
        <p:blipFill>
          <a:blip r:embed="rId3"/>
          <a:stretch>
            <a:fillRect/>
          </a:stretch>
        </p:blipFill>
        <p:spPr>
          <a:xfrm rot="20806644">
            <a:off x="1904013" y="3287999"/>
            <a:ext cx="916758" cy="1631193"/>
          </a:xfrm>
          <a:prstGeom prst="rect">
            <a:avLst/>
          </a:prstGeom>
        </p:spPr>
      </p:pic>
      <p:pic>
        <p:nvPicPr>
          <p:cNvPr id="8" name="Picture 7">
            <a:extLst>
              <a:ext uri="{FF2B5EF4-FFF2-40B4-BE49-F238E27FC236}">
                <a16:creationId xmlns:a16="http://schemas.microsoft.com/office/drawing/2014/main" id="{8551EFC2-9025-4217-8862-15BBC3758C93}"/>
              </a:ext>
            </a:extLst>
          </p:cNvPr>
          <p:cNvPicPr>
            <a:picLocks noChangeAspect="1"/>
          </p:cNvPicPr>
          <p:nvPr/>
        </p:nvPicPr>
        <p:blipFill>
          <a:blip r:embed="rId4"/>
          <a:stretch>
            <a:fillRect/>
          </a:stretch>
        </p:blipFill>
        <p:spPr>
          <a:xfrm>
            <a:off x="3071023" y="3291841"/>
            <a:ext cx="1320096" cy="1793716"/>
          </a:xfrm>
          <a:prstGeom prst="rect">
            <a:avLst/>
          </a:prstGeom>
        </p:spPr>
      </p:pic>
      <p:pic>
        <p:nvPicPr>
          <p:cNvPr id="10" name="Picture 9">
            <a:extLst>
              <a:ext uri="{FF2B5EF4-FFF2-40B4-BE49-F238E27FC236}">
                <a16:creationId xmlns:a16="http://schemas.microsoft.com/office/drawing/2014/main" id="{4B7359AB-D9E4-47EC-ACED-D0E32B682E9C}"/>
              </a:ext>
            </a:extLst>
          </p:cNvPr>
          <p:cNvPicPr>
            <a:picLocks noChangeAspect="1"/>
          </p:cNvPicPr>
          <p:nvPr/>
        </p:nvPicPr>
        <p:blipFill>
          <a:blip r:embed="rId5"/>
          <a:stretch>
            <a:fillRect/>
          </a:stretch>
        </p:blipFill>
        <p:spPr>
          <a:xfrm rot="887237">
            <a:off x="6946737" y="3440855"/>
            <a:ext cx="1023344" cy="1267180"/>
          </a:xfrm>
          <a:prstGeom prst="rect">
            <a:avLst/>
          </a:prstGeom>
        </p:spPr>
      </p:pic>
      <p:pic>
        <p:nvPicPr>
          <p:cNvPr id="11" name="Picture 10">
            <a:extLst>
              <a:ext uri="{FF2B5EF4-FFF2-40B4-BE49-F238E27FC236}">
                <a16:creationId xmlns:a16="http://schemas.microsoft.com/office/drawing/2014/main" id="{FCC17143-5F82-4185-80F9-CFF2113CCC84}"/>
              </a:ext>
            </a:extLst>
          </p:cNvPr>
          <p:cNvPicPr>
            <a:picLocks noChangeAspect="1"/>
          </p:cNvPicPr>
          <p:nvPr/>
        </p:nvPicPr>
        <p:blipFill>
          <a:blip r:embed="rId6"/>
          <a:stretch>
            <a:fillRect/>
          </a:stretch>
        </p:blipFill>
        <p:spPr>
          <a:xfrm>
            <a:off x="7894281" y="3291841"/>
            <a:ext cx="1400095" cy="1400095"/>
          </a:xfrm>
          <a:prstGeom prst="rect">
            <a:avLst/>
          </a:prstGeom>
        </p:spPr>
      </p:pic>
      <p:pic>
        <p:nvPicPr>
          <p:cNvPr id="12" name="Picture 11">
            <a:extLst>
              <a:ext uri="{FF2B5EF4-FFF2-40B4-BE49-F238E27FC236}">
                <a16:creationId xmlns:a16="http://schemas.microsoft.com/office/drawing/2014/main" id="{469FB6A6-EB73-43B3-AA31-D6B993F0FF52}"/>
              </a:ext>
            </a:extLst>
          </p:cNvPr>
          <p:cNvPicPr>
            <a:picLocks noChangeAspect="1"/>
          </p:cNvPicPr>
          <p:nvPr/>
        </p:nvPicPr>
        <p:blipFill>
          <a:blip r:embed="rId7"/>
          <a:stretch>
            <a:fillRect/>
          </a:stretch>
        </p:blipFill>
        <p:spPr>
          <a:xfrm>
            <a:off x="9294376" y="3343166"/>
            <a:ext cx="1032210" cy="1474480"/>
          </a:xfrm>
          <a:prstGeom prst="rect">
            <a:avLst/>
          </a:prstGeom>
        </p:spPr>
      </p:pic>
      <p:pic>
        <p:nvPicPr>
          <p:cNvPr id="15" name="Picture 14">
            <a:extLst>
              <a:ext uri="{FF2B5EF4-FFF2-40B4-BE49-F238E27FC236}">
                <a16:creationId xmlns:a16="http://schemas.microsoft.com/office/drawing/2014/main" id="{BE475C1B-8AAA-43DC-BA8A-5BF5BD38A8A2}"/>
              </a:ext>
            </a:extLst>
          </p:cNvPr>
          <p:cNvPicPr>
            <a:picLocks noChangeAspect="1"/>
          </p:cNvPicPr>
          <p:nvPr/>
        </p:nvPicPr>
        <p:blipFill>
          <a:blip r:embed="rId8"/>
          <a:stretch>
            <a:fillRect/>
          </a:stretch>
        </p:blipFill>
        <p:spPr>
          <a:xfrm>
            <a:off x="10326586" y="2935224"/>
            <a:ext cx="1624622" cy="1882422"/>
          </a:xfrm>
          <a:prstGeom prst="rect">
            <a:avLst/>
          </a:prstGeom>
        </p:spPr>
      </p:pic>
      <p:pic>
        <p:nvPicPr>
          <p:cNvPr id="16" name="Picture 15">
            <a:extLst>
              <a:ext uri="{FF2B5EF4-FFF2-40B4-BE49-F238E27FC236}">
                <a16:creationId xmlns:a16="http://schemas.microsoft.com/office/drawing/2014/main" id="{9A738CD6-1864-4BB8-B049-B28937F60963}"/>
              </a:ext>
            </a:extLst>
          </p:cNvPr>
          <p:cNvPicPr>
            <a:picLocks noChangeAspect="1"/>
          </p:cNvPicPr>
          <p:nvPr/>
        </p:nvPicPr>
        <p:blipFill>
          <a:blip r:embed="rId9"/>
          <a:stretch>
            <a:fillRect/>
          </a:stretch>
        </p:blipFill>
        <p:spPr>
          <a:xfrm>
            <a:off x="7340131" y="4901184"/>
            <a:ext cx="3641813" cy="1748091"/>
          </a:xfrm>
          <a:prstGeom prst="rect">
            <a:avLst/>
          </a:prstGeom>
        </p:spPr>
      </p:pic>
      <p:pic>
        <p:nvPicPr>
          <p:cNvPr id="20" name="Picture 19">
            <a:extLst>
              <a:ext uri="{FF2B5EF4-FFF2-40B4-BE49-F238E27FC236}">
                <a16:creationId xmlns:a16="http://schemas.microsoft.com/office/drawing/2014/main" id="{1B0A5712-4F0C-4360-A5BB-E6EF206D1ADE}"/>
              </a:ext>
            </a:extLst>
          </p:cNvPr>
          <p:cNvPicPr>
            <a:picLocks noChangeAspect="1"/>
          </p:cNvPicPr>
          <p:nvPr/>
        </p:nvPicPr>
        <p:blipFill>
          <a:blip r:embed="rId10"/>
          <a:stretch>
            <a:fillRect/>
          </a:stretch>
        </p:blipFill>
        <p:spPr>
          <a:xfrm>
            <a:off x="4196559" y="4901184"/>
            <a:ext cx="2904710" cy="1855120"/>
          </a:xfrm>
          <a:prstGeom prst="rect">
            <a:avLst/>
          </a:prstGeom>
        </p:spPr>
      </p:pic>
      <p:grpSp>
        <p:nvGrpSpPr>
          <p:cNvPr id="24" name="Group 23">
            <a:extLst>
              <a:ext uri="{FF2B5EF4-FFF2-40B4-BE49-F238E27FC236}">
                <a16:creationId xmlns:a16="http://schemas.microsoft.com/office/drawing/2014/main" id="{0F80C1E7-721B-4AE5-BA50-018771A3E754}"/>
              </a:ext>
            </a:extLst>
          </p:cNvPr>
          <p:cNvGrpSpPr/>
          <p:nvPr/>
        </p:nvGrpSpPr>
        <p:grpSpPr>
          <a:xfrm>
            <a:off x="1923254" y="4904912"/>
            <a:ext cx="1768188" cy="1472184"/>
            <a:chOff x="1923254" y="4904912"/>
            <a:chExt cx="1768188" cy="1472184"/>
          </a:xfrm>
        </p:grpSpPr>
        <p:sp>
          <p:nvSpPr>
            <p:cNvPr id="21" name="Arrow: Up 20">
              <a:extLst>
                <a:ext uri="{FF2B5EF4-FFF2-40B4-BE49-F238E27FC236}">
                  <a16:creationId xmlns:a16="http://schemas.microsoft.com/office/drawing/2014/main" id="{2C25C1A6-52B6-403B-AB06-C40D7CC64CC7}"/>
                </a:ext>
              </a:extLst>
            </p:cNvPr>
            <p:cNvSpPr/>
            <p:nvPr/>
          </p:nvSpPr>
          <p:spPr>
            <a:xfrm rot="2560702">
              <a:off x="1933868" y="4904912"/>
              <a:ext cx="1757574" cy="1472184"/>
            </a:xfrm>
            <a:prstGeom prst="up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769309B6-01FE-47B5-A456-BE25089997CC}"/>
                </a:ext>
              </a:extLst>
            </p:cNvPr>
            <p:cNvSpPr txBox="1"/>
            <p:nvPr/>
          </p:nvSpPr>
          <p:spPr>
            <a:xfrm rot="19056781">
              <a:off x="1923254" y="5472088"/>
              <a:ext cx="170952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23272F"/>
                  </a:solidFill>
                  <a:effectLst/>
                  <a:uLnTx/>
                  <a:uFillTx/>
                  <a:latin typeface="Calibri" panose="020F0502020204030204"/>
                  <a:ea typeface="+mn-ea"/>
                  <a:cs typeface="+mn-cs"/>
                </a:rPr>
                <a:t>Increase </a:t>
              </a:r>
            </a:p>
          </p:txBody>
        </p:sp>
      </p:grpSp>
    </p:spTree>
    <p:extLst>
      <p:ext uri="{BB962C8B-B14F-4D97-AF65-F5344CB8AC3E}">
        <p14:creationId xmlns:p14="http://schemas.microsoft.com/office/powerpoint/2010/main" val="9458361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par>
                                <p:cTn id="14" presetID="16" presetClass="entr" presetSubtype="21"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par>
                                <p:cTn id="17" presetID="3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1000" fill="hold"/>
                                        <p:tgtEl>
                                          <p:spTgt spid="14"/>
                                        </p:tgtEl>
                                        <p:attrNameLst>
                                          <p:attrName>ppt_w</p:attrName>
                                        </p:attrNameLst>
                                      </p:cBhvr>
                                      <p:tavLst>
                                        <p:tav tm="0">
                                          <p:val>
                                            <p:fltVal val="0"/>
                                          </p:val>
                                        </p:tav>
                                        <p:tav tm="100000">
                                          <p:val>
                                            <p:strVal val="#ppt_w"/>
                                          </p:val>
                                        </p:tav>
                                      </p:tavLst>
                                    </p:anim>
                                    <p:anim calcmode="lin" valueType="num">
                                      <p:cBhvr>
                                        <p:cTn id="20" dur="1000" fill="hold"/>
                                        <p:tgtEl>
                                          <p:spTgt spid="14"/>
                                        </p:tgtEl>
                                        <p:attrNameLst>
                                          <p:attrName>ppt_h</p:attrName>
                                        </p:attrNameLst>
                                      </p:cBhvr>
                                      <p:tavLst>
                                        <p:tav tm="0">
                                          <p:val>
                                            <p:fltVal val="0"/>
                                          </p:val>
                                        </p:tav>
                                        <p:tav tm="100000">
                                          <p:val>
                                            <p:strVal val="#ppt_h"/>
                                          </p:val>
                                        </p:tav>
                                      </p:tavLst>
                                    </p:anim>
                                    <p:anim calcmode="lin" valueType="num">
                                      <p:cBhvr>
                                        <p:cTn id="21" dur="1000" fill="hold"/>
                                        <p:tgtEl>
                                          <p:spTgt spid="14"/>
                                        </p:tgtEl>
                                        <p:attrNameLst>
                                          <p:attrName>style.rotation</p:attrName>
                                        </p:attrNameLst>
                                      </p:cBhvr>
                                      <p:tavLst>
                                        <p:tav tm="0">
                                          <p:val>
                                            <p:fltVal val="90"/>
                                          </p:val>
                                        </p:tav>
                                        <p:tav tm="100000">
                                          <p:val>
                                            <p:fltVal val="0"/>
                                          </p:val>
                                        </p:tav>
                                      </p:tavLst>
                                    </p:anim>
                                    <p:animEffect transition="in" filter="fade">
                                      <p:cBhvr>
                                        <p:cTn id="22" dur="1000"/>
                                        <p:tgtEl>
                                          <p:spTgt spid="14"/>
                                        </p:tgtEl>
                                      </p:cBhvr>
                                    </p:animEffect>
                                  </p:childTnLst>
                                </p:cTn>
                              </p:par>
                              <p:par>
                                <p:cTn id="23" presetID="16" presetClass="entr" presetSubtype="21"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par>
                                <p:cTn id="26" presetID="16" presetClass="entr" presetSubtype="21"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par>
                                <p:cTn id="29" presetID="16" presetClass="entr" presetSubtype="21"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inVertical)">
                                      <p:cBhvr>
                                        <p:cTn id="31" dur="500"/>
                                        <p:tgtEl>
                                          <p:spTgt spid="12"/>
                                        </p:tgtEl>
                                      </p:cBhvr>
                                    </p:animEffect>
                                  </p:childTnLst>
                                </p:cTn>
                              </p:par>
                              <p:par>
                                <p:cTn id="32" presetID="16" presetClass="entr" presetSubtype="21"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barn(inVertical)">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3">
                                            <p:txEl>
                                              <p:pRg st="1" end="1"/>
                                            </p:txEl>
                                          </p:spTgt>
                                        </p:tgtEl>
                                        <p:attrNameLst>
                                          <p:attrName>style.visibility</p:attrName>
                                        </p:attrNameLst>
                                      </p:cBhvr>
                                      <p:to>
                                        <p:strVal val="visible"/>
                                      </p:to>
                                    </p:set>
                                    <p:animEffect transition="in" filter="barn(inVertical)">
                                      <p:cBhvr>
                                        <p:cTn id="39" dur="500"/>
                                        <p:tgtEl>
                                          <p:spTgt spid="3">
                                            <p:txEl>
                                              <p:pRg st="1" end="1"/>
                                            </p:txEl>
                                          </p:spTgt>
                                        </p:tgtEl>
                                      </p:cBhvr>
                                    </p:animEffect>
                                  </p:childTnLst>
                                </p:cTn>
                              </p:par>
                              <p:par>
                                <p:cTn id="40" presetID="16" presetClass="entr" presetSubtype="21" fill="hold" nodeType="with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barn(inVertical)">
                                      <p:cBhvr>
                                        <p:cTn id="42" dur="500"/>
                                        <p:tgtEl>
                                          <p:spTgt spid="24"/>
                                        </p:tgtEl>
                                      </p:cBhvr>
                                    </p:animEffect>
                                  </p:childTnLst>
                                </p:cTn>
                              </p:par>
                              <p:par>
                                <p:cTn id="43" presetID="16" presetClass="entr" presetSubtype="21" fill="hold" nodeType="with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barn(inVertical)">
                                      <p:cBhvr>
                                        <p:cTn id="45" dur="500"/>
                                        <p:tgtEl>
                                          <p:spTgt spid="20"/>
                                        </p:tgtEl>
                                      </p:cBhvr>
                                    </p:animEffect>
                                  </p:childTnLst>
                                </p:cTn>
                              </p:par>
                              <p:par>
                                <p:cTn id="46" presetID="16" presetClass="entr" presetSubtype="21" fill="hold" nodeType="with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barn(inVertical)">
                                      <p:cBhvr>
                                        <p:cTn id="4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499B2-6870-4ED8-99DE-A3A5DFC1F946}"/>
              </a:ext>
            </a:extLst>
          </p:cNvPr>
          <p:cNvSpPr>
            <a:spLocks noGrp="1"/>
          </p:cNvSpPr>
          <p:nvPr>
            <p:ph type="title"/>
          </p:nvPr>
        </p:nvSpPr>
        <p:spPr>
          <a:xfrm>
            <a:off x="0" y="1"/>
            <a:ext cx="11826240" cy="1087119"/>
          </a:xfrm>
        </p:spPr>
        <p:txBody>
          <a:bodyPr/>
          <a:lstStyle/>
          <a:p>
            <a:r>
              <a:rPr lang="en-US" b="1" dirty="0">
                <a:latin typeface="+mn-lt"/>
              </a:rPr>
              <a:t>Additional Compliance Monitoring Requirements:</a:t>
            </a:r>
          </a:p>
        </p:txBody>
      </p:sp>
      <p:sp>
        <p:nvSpPr>
          <p:cNvPr id="3" name="Content Placeholder 2">
            <a:extLst>
              <a:ext uri="{FF2B5EF4-FFF2-40B4-BE49-F238E27FC236}">
                <a16:creationId xmlns:a16="http://schemas.microsoft.com/office/drawing/2014/main" id="{0B04937F-5A77-433A-AB8B-FBE23A813C35}"/>
              </a:ext>
            </a:extLst>
          </p:cNvPr>
          <p:cNvSpPr>
            <a:spLocks noGrp="1"/>
          </p:cNvSpPr>
          <p:nvPr>
            <p:ph idx="1"/>
          </p:nvPr>
        </p:nvSpPr>
        <p:spPr>
          <a:xfrm>
            <a:off x="111760" y="985520"/>
            <a:ext cx="11714480" cy="1087119"/>
          </a:xfrm>
        </p:spPr>
        <p:txBody>
          <a:bodyPr>
            <a:normAutofit/>
          </a:bodyPr>
          <a:lstStyle/>
          <a:p>
            <a:pPr marL="0" indent="0">
              <a:buNone/>
            </a:pPr>
            <a:r>
              <a:rPr lang="en-US" sz="3200" dirty="0"/>
              <a:t>1. Income and rent designations are required to float to maintain  compliance with set-asides specified in the application</a:t>
            </a:r>
          </a:p>
        </p:txBody>
      </p:sp>
      <p:pic>
        <p:nvPicPr>
          <p:cNvPr id="5" name="Picture 4">
            <a:extLst>
              <a:ext uri="{FF2B5EF4-FFF2-40B4-BE49-F238E27FC236}">
                <a16:creationId xmlns:a16="http://schemas.microsoft.com/office/drawing/2014/main" id="{E5AA2DC6-89AC-4164-A64D-B6E12471B051}"/>
              </a:ext>
            </a:extLst>
          </p:cNvPr>
          <p:cNvPicPr>
            <a:picLocks noChangeAspect="1"/>
          </p:cNvPicPr>
          <p:nvPr/>
        </p:nvPicPr>
        <p:blipFill>
          <a:blip r:embed="rId2"/>
          <a:stretch>
            <a:fillRect/>
          </a:stretch>
        </p:blipFill>
        <p:spPr>
          <a:xfrm>
            <a:off x="904240" y="1920240"/>
            <a:ext cx="10335260" cy="4399280"/>
          </a:xfrm>
          <a:prstGeom prst="rect">
            <a:avLst/>
          </a:prstGeom>
        </p:spPr>
      </p:pic>
    </p:spTree>
    <p:extLst>
      <p:ext uri="{BB962C8B-B14F-4D97-AF65-F5344CB8AC3E}">
        <p14:creationId xmlns:p14="http://schemas.microsoft.com/office/powerpoint/2010/main" val="179873614"/>
      </p:ext>
    </p:extLst>
  </p:cSld>
  <p:clrMapOvr>
    <a:masterClrMapping/>
  </p:clrMapOvr>
  <p:transition spd="slow">
    <p:push dir="u"/>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6481C-C1C7-4408-A210-644BEE162E14}"/>
              </a:ext>
            </a:extLst>
          </p:cNvPr>
          <p:cNvSpPr>
            <a:spLocks noGrp="1"/>
          </p:cNvSpPr>
          <p:nvPr>
            <p:ph type="title"/>
          </p:nvPr>
        </p:nvSpPr>
        <p:spPr>
          <a:xfrm>
            <a:off x="0" y="1"/>
            <a:ext cx="11836400" cy="1158239"/>
          </a:xfrm>
        </p:spPr>
        <p:txBody>
          <a:bodyPr/>
          <a:lstStyle/>
          <a:p>
            <a:pPr algn="ctr"/>
            <a:r>
              <a:rPr lang="en-US" b="1" dirty="0">
                <a:latin typeface="+mn-lt"/>
              </a:rPr>
              <a:t>Additional Compliance Monitoring Requirements:</a:t>
            </a:r>
          </a:p>
        </p:txBody>
      </p:sp>
      <p:sp>
        <p:nvSpPr>
          <p:cNvPr id="3" name="Content Placeholder 2">
            <a:extLst>
              <a:ext uri="{FF2B5EF4-FFF2-40B4-BE49-F238E27FC236}">
                <a16:creationId xmlns:a16="http://schemas.microsoft.com/office/drawing/2014/main" id="{B868C201-FBF4-4514-A8F8-D63963D4EAFA}"/>
              </a:ext>
            </a:extLst>
          </p:cNvPr>
          <p:cNvSpPr>
            <a:spLocks noGrp="1"/>
          </p:cNvSpPr>
          <p:nvPr>
            <p:ph idx="1"/>
          </p:nvPr>
        </p:nvSpPr>
        <p:spPr>
          <a:xfrm>
            <a:off x="4856480" y="1046480"/>
            <a:ext cx="6979920" cy="5811519"/>
          </a:xfrm>
        </p:spPr>
        <p:txBody>
          <a:bodyPr>
            <a:normAutofit fontScale="92500"/>
          </a:bodyPr>
          <a:lstStyle/>
          <a:p>
            <a:pPr marL="0" indent="0">
              <a:buNone/>
            </a:pPr>
            <a:r>
              <a:rPr lang="en-US" dirty="0"/>
              <a:t>2. All households must be certified annually in accordance with B(1)(vi) to confirm the appropriate unit set-aside. No exception is allowed for one hundred percent (100%) low income projects using Average Income as the minimum set-aside </a:t>
            </a:r>
          </a:p>
          <a:p>
            <a:r>
              <a:rPr lang="en-US" dirty="0"/>
              <a:t>If household income has increased above 140% of the current set-aside limit, the next available unit of comparable or smaller size must be rented to a household at the lower set-aside until the appropriate unit mix is restored</a:t>
            </a:r>
          </a:p>
          <a:p>
            <a:r>
              <a:rPr lang="en-US" dirty="0"/>
              <a:t>If household income decreases, it is acceptable to move the unit to the lower set-aside if a slot is available, but this is not mandatory</a:t>
            </a:r>
          </a:p>
        </p:txBody>
      </p:sp>
      <p:pic>
        <p:nvPicPr>
          <p:cNvPr id="4" name="Picture 3">
            <a:extLst>
              <a:ext uri="{FF2B5EF4-FFF2-40B4-BE49-F238E27FC236}">
                <a16:creationId xmlns:a16="http://schemas.microsoft.com/office/drawing/2014/main" id="{F6FF870A-0E21-4BA5-96D0-74A83170A786}"/>
              </a:ext>
            </a:extLst>
          </p:cNvPr>
          <p:cNvPicPr>
            <a:picLocks noChangeAspect="1"/>
          </p:cNvPicPr>
          <p:nvPr/>
        </p:nvPicPr>
        <p:blipFill>
          <a:blip r:embed="rId2"/>
          <a:stretch>
            <a:fillRect/>
          </a:stretch>
        </p:blipFill>
        <p:spPr>
          <a:xfrm>
            <a:off x="105463" y="853440"/>
            <a:ext cx="4645555" cy="2377440"/>
          </a:xfrm>
          <a:prstGeom prst="rect">
            <a:avLst/>
          </a:prstGeom>
        </p:spPr>
      </p:pic>
      <p:pic>
        <p:nvPicPr>
          <p:cNvPr id="5" name="Picture 4">
            <a:extLst>
              <a:ext uri="{FF2B5EF4-FFF2-40B4-BE49-F238E27FC236}">
                <a16:creationId xmlns:a16="http://schemas.microsoft.com/office/drawing/2014/main" id="{599D1095-B7D9-403F-B90A-6F4C6C795493}"/>
              </a:ext>
            </a:extLst>
          </p:cNvPr>
          <p:cNvPicPr>
            <a:picLocks noChangeAspect="1"/>
          </p:cNvPicPr>
          <p:nvPr/>
        </p:nvPicPr>
        <p:blipFill>
          <a:blip r:embed="rId3"/>
          <a:stretch>
            <a:fillRect/>
          </a:stretch>
        </p:blipFill>
        <p:spPr>
          <a:xfrm>
            <a:off x="180340" y="3429000"/>
            <a:ext cx="2247900" cy="2377440"/>
          </a:xfrm>
          <a:prstGeom prst="rect">
            <a:avLst/>
          </a:prstGeom>
        </p:spPr>
      </p:pic>
      <p:pic>
        <p:nvPicPr>
          <p:cNvPr id="6" name="Picture 5">
            <a:extLst>
              <a:ext uri="{FF2B5EF4-FFF2-40B4-BE49-F238E27FC236}">
                <a16:creationId xmlns:a16="http://schemas.microsoft.com/office/drawing/2014/main" id="{B5F3DD8F-798F-497F-AB03-67F0CB681C5D}"/>
              </a:ext>
            </a:extLst>
          </p:cNvPr>
          <p:cNvPicPr>
            <a:picLocks noChangeAspect="1"/>
          </p:cNvPicPr>
          <p:nvPr/>
        </p:nvPicPr>
        <p:blipFill>
          <a:blip r:embed="rId4"/>
          <a:stretch>
            <a:fillRect/>
          </a:stretch>
        </p:blipFill>
        <p:spPr>
          <a:xfrm>
            <a:off x="2607893" y="3429000"/>
            <a:ext cx="2143125" cy="3154679"/>
          </a:xfrm>
          <a:prstGeom prst="rect">
            <a:avLst/>
          </a:prstGeom>
        </p:spPr>
      </p:pic>
    </p:spTree>
    <p:extLst>
      <p:ext uri="{BB962C8B-B14F-4D97-AF65-F5344CB8AC3E}">
        <p14:creationId xmlns:p14="http://schemas.microsoft.com/office/powerpoint/2010/main" val="753816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500"/>
                                        <p:tgtEl>
                                          <p:spTgt spid="3">
                                            <p:txEl>
                                              <p:pRg st="2" end="2"/>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CC8AC-2D7D-4922-A4E3-6399355F195E}"/>
              </a:ext>
            </a:extLst>
          </p:cNvPr>
          <p:cNvSpPr>
            <a:spLocks noGrp="1"/>
          </p:cNvSpPr>
          <p:nvPr>
            <p:ph type="title"/>
          </p:nvPr>
        </p:nvSpPr>
        <p:spPr>
          <a:xfrm>
            <a:off x="71120" y="71121"/>
            <a:ext cx="11744960" cy="1300479"/>
          </a:xfrm>
        </p:spPr>
        <p:txBody>
          <a:bodyPr>
            <a:normAutofit/>
          </a:bodyPr>
          <a:lstStyle/>
          <a:p>
            <a:pPr algn="ctr"/>
            <a:r>
              <a:rPr lang="en-US" b="1" dirty="0">
                <a:latin typeface="+mn-lt"/>
              </a:rPr>
              <a:t>Additional Compliance Monitoring Requirements:</a:t>
            </a:r>
          </a:p>
        </p:txBody>
      </p:sp>
      <p:sp>
        <p:nvSpPr>
          <p:cNvPr id="3" name="Content Placeholder 2">
            <a:extLst>
              <a:ext uri="{FF2B5EF4-FFF2-40B4-BE49-F238E27FC236}">
                <a16:creationId xmlns:a16="http://schemas.microsoft.com/office/drawing/2014/main" id="{85414105-9AD0-4DE3-9E29-B6552B6C5E7A}"/>
              </a:ext>
            </a:extLst>
          </p:cNvPr>
          <p:cNvSpPr>
            <a:spLocks noGrp="1"/>
          </p:cNvSpPr>
          <p:nvPr>
            <p:ph idx="1"/>
          </p:nvPr>
        </p:nvSpPr>
        <p:spPr>
          <a:xfrm>
            <a:off x="71120" y="1087121"/>
            <a:ext cx="11744960" cy="1137920"/>
          </a:xfrm>
        </p:spPr>
        <p:txBody>
          <a:bodyPr>
            <a:normAutofit/>
          </a:bodyPr>
          <a:lstStyle/>
          <a:p>
            <a:pPr marL="0" indent="0">
              <a:buNone/>
            </a:pPr>
            <a:r>
              <a:rPr lang="en-US" sz="3200" dirty="0"/>
              <a:t>3. Low-income certification review frequency under C(2)(ii) will be increased to annual review to monitor compliance with this set-aside</a:t>
            </a:r>
          </a:p>
        </p:txBody>
      </p:sp>
      <p:pic>
        <p:nvPicPr>
          <p:cNvPr id="5" name="Picture 4">
            <a:extLst>
              <a:ext uri="{FF2B5EF4-FFF2-40B4-BE49-F238E27FC236}">
                <a16:creationId xmlns:a16="http://schemas.microsoft.com/office/drawing/2014/main" id="{1FC85869-BED2-4C98-B9FD-727CF4B7346B}"/>
              </a:ext>
            </a:extLst>
          </p:cNvPr>
          <p:cNvPicPr>
            <a:picLocks noChangeAspect="1"/>
          </p:cNvPicPr>
          <p:nvPr/>
        </p:nvPicPr>
        <p:blipFill>
          <a:blip r:embed="rId2"/>
          <a:stretch>
            <a:fillRect/>
          </a:stretch>
        </p:blipFill>
        <p:spPr>
          <a:xfrm>
            <a:off x="802640" y="2175401"/>
            <a:ext cx="10393680" cy="4032359"/>
          </a:xfrm>
          <a:prstGeom prst="rect">
            <a:avLst/>
          </a:prstGeom>
        </p:spPr>
      </p:pic>
    </p:spTree>
    <p:extLst>
      <p:ext uri="{BB962C8B-B14F-4D97-AF65-F5344CB8AC3E}">
        <p14:creationId xmlns:p14="http://schemas.microsoft.com/office/powerpoint/2010/main" val="682395885"/>
      </p:ext>
    </p:extLst>
  </p:cSld>
  <p:clrMapOvr>
    <a:masterClrMapping/>
  </p:clrMapOvr>
  <p:transition spd="slow">
    <p:push dir="u"/>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25644-524F-4073-AD75-E192AB27CECC}"/>
              </a:ext>
            </a:extLst>
          </p:cNvPr>
          <p:cNvSpPr>
            <a:spLocks noGrp="1"/>
          </p:cNvSpPr>
          <p:nvPr>
            <p:ph type="title"/>
          </p:nvPr>
        </p:nvSpPr>
        <p:spPr>
          <a:xfrm>
            <a:off x="0" y="91441"/>
            <a:ext cx="11866880" cy="985519"/>
          </a:xfrm>
        </p:spPr>
        <p:txBody>
          <a:bodyPr/>
          <a:lstStyle/>
          <a:p>
            <a:pPr algn="ctr"/>
            <a:r>
              <a:rPr lang="en-US" b="1" dirty="0">
                <a:latin typeface="+mn-lt"/>
              </a:rPr>
              <a:t>Additional Compliance Monitoring Requirements:</a:t>
            </a:r>
          </a:p>
        </p:txBody>
      </p:sp>
      <p:sp>
        <p:nvSpPr>
          <p:cNvPr id="3" name="Content Placeholder 2">
            <a:extLst>
              <a:ext uri="{FF2B5EF4-FFF2-40B4-BE49-F238E27FC236}">
                <a16:creationId xmlns:a16="http://schemas.microsoft.com/office/drawing/2014/main" id="{4CD5457A-8261-4467-B034-1ED15E6B9611}"/>
              </a:ext>
            </a:extLst>
          </p:cNvPr>
          <p:cNvSpPr>
            <a:spLocks noGrp="1"/>
          </p:cNvSpPr>
          <p:nvPr>
            <p:ph idx="1"/>
          </p:nvPr>
        </p:nvSpPr>
        <p:spPr>
          <a:xfrm>
            <a:off x="5638800" y="1076960"/>
            <a:ext cx="6146800" cy="5689599"/>
          </a:xfrm>
        </p:spPr>
        <p:txBody>
          <a:bodyPr>
            <a:normAutofit/>
          </a:bodyPr>
          <a:lstStyle/>
          <a:p>
            <a:pPr marL="0" indent="0">
              <a:buNone/>
            </a:pPr>
            <a:r>
              <a:rPr lang="en-US" sz="3200" dirty="0"/>
              <a:t>4. Lower set-asides must follow the Multifamily Tax Subsidy Program (MTSP) income and Rent limits as published by HUD annually</a:t>
            </a:r>
          </a:p>
          <a:p>
            <a:r>
              <a:rPr lang="en-US" sz="3200" dirty="0"/>
              <a:t>Any units where income or rent exceeds the limit for the set-aside specified on the low-income certification will be reported to the IRS.</a:t>
            </a:r>
          </a:p>
        </p:txBody>
      </p:sp>
      <p:pic>
        <p:nvPicPr>
          <p:cNvPr id="5" name="Picture 4">
            <a:extLst>
              <a:ext uri="{FF2B5EF4-FFF2-40B4-BE49-F238E27FC236}">
                <a16:creationId xmlns:a16="http://schemas.microsoft.com/office/drawing/2014/main" id="{5DB15364-9DA2-4DDD-A0C7-12F62C63E6E8}"/>
              </a:ext>
            </a:extLst>
          </p:cNvPr>
          <p:cNvPicPr>
            <a:picLocks noChangeAspect="1"/>
          </p:cNvPicPr>
          <p:nvPr/>
        </p:nvPicPr>
        <p:blipFill>
          <a:blip r:embed="rId3"/>
          <a:stretch>
            <a:fillRect/>
          </a:stretch>
        </p:blipFill>
        <p:spPr>
          <a:xfrm>
            <a:off x="325120" y="1013798"/>
            <a:ext cx="1950720" cy="1865079"/>
          </a:xfrm>
          <a:prstGeom prst="rect">
            <a:avLst/>
          </a:prstGeom>
        </p:spPr>
      </p:pic>
      <p:grpSp>
        <p:nvGrpSpPr>
          <p:cNvPr id="8" name="Group 7">
            <a:extLst>
              <a:ext uri="{FF2B5EF4-FFF2-40B4-BE49-F238E27FC236}">
                <a16:creationId xmlns:a16="http://schemas.microsoft.com/office/drawing/2014/main" id="{80E3F10C-E3D8-4EC4-B4A0-22CF29686E47}"/>
              </a:ext>
            </a:extLst>
          </p:cNvPr>
          <p:cNvGrpSpPr/>
          <p:nvPr/>
        </p:nvGrpSpPr>
        <p:grpSpPr>
          <a:xfrm>
            <a:off x="2580640" y="1320735"/>
            <a:ext cx="2824480" cy="1411656"/>
            <a:chOff x="2580640" y="1320735"/>
            <a:chExt cx="2824480" cy="1411656"/>
          </a:xfrm>
        </p:grpSpPr>
        <p:sp>
          <p:nvSpPr>
            <p:cNvPr id="6" name="Rectangle: Diagonal Corners Rounded 5">
              <a:extLst>
                <a:ext uri="{FF2B5EF4-FFF2-40B4-BE49-F238E27FC236}">
                  <a16:creationId xmlns:a16="http://schemas.microsoft.com/office/drawing/2014/main" id="{47A6E626-4C7D-4F21-8ABC-AF228C03763C}"/>
                </a:ext>
              </a:extLst>
            </p:cNvPr>
            <p:cNvSpPr/>
            <p:nvPr/>
          </p:nvSpPr>
          <p:spPr>
            <a:xfrm>
              <a:off x="2580640" y="1320735"/>
              <a:ext cx="2824480" cy="1381825"/>
            </a:xfrm>
            <a:prstGeom prst="round2DiagRect">
              <a:avLst/>
            </a:prstGeom>
            <a:solidFill>
              <a:srgbClr val="C00000"/>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A469DBEE-F164-4512-B3AD-534BCF124015}"/>
                </a:ext>
              </a:extLst>
            </p:cNvPr>
            <p:cNvSpPr txBox="1"/>
            <p:nvPr/>
          </p:nvSpPr>
          <p:spPr>
            <a:xfrm>
              <a:off x="3037840" y="1347396"/>
              <a:ext cx="1950720"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23272F"/>
                  </a:solidFill>
                  <a:effectLst/>
                  <a:uLnTx/>
                  <a:uFillTx/>
                  <a:latin typeface="Calibri" panose="020F0502020204030204"/>
                  <a:ea typeface="+mn-ea"/>
                  <a:cs typeface="+mn-cs"/>
                </a:rPr>
                <a:t>MTSP Income and Rent Limits </a:t>
              </a:r>
            </a:p>
          </p:txBody>
        </p:sp>
      </p:grpSp>
      <p:pic>
        <p:nvPicPr>
          <p:cNvPr id="9" name="Picture 8">
            <a:extLst>
              <a:ext uri="{FF2B5EF4-FFF2-40B4-BE49-F238E27FC236}">
                <a16:creationId xmlns:a16="http://schemas.microsoft.com/office/drawing/2014/main" id="{5CC66216-CFBA-4267-9999-58F893E6D772}"/>
              </a:ext>
            </a:extLst>
          </p:cNvPr>
          <p:cNvPicPr>
            <a:picLocks noChangeAspect="1"/>
          </p:cNvPicPr>
          <p:nvPr/>
        </p:nvPicPr>
        <p:blipFill>
          <a:blip r:embed="rId4"/>
          <a:stretch>
            <a:fillRect/>
          </a:stretch>
        </p:blipFill>
        <p:spPr>
          <a:xfrm>
            <a:off x="162876" y="3013167"/>
            <a:ext cx="2671763" cy="2831035"/>
          </a:xfrm>
          <a:prstGeom prst="rect">
            <a:avLst/>
          </a:prstGeom>
        </p:spPr>
      </p:pic>
      <p:pic>
        <p:nvPicPr>
          <p:cNvPr id="10" name="Picture 9">
            <a:extLst>
              <a:ext uri="{FF2B5EF4-FFF2-40B4-BE49-F238E27FC236}">
                <a16:creationId xmlns:a16="http://schemas.microsoft.com/office/drawing/2014/main" id="{C38CD309-E026-4328-B835-9F746A8DB7C1}"/>
              </a:ext>
            </a:extLst>
          </p:cNvPr>
          <p:cNvPicPr>
            <a:picLocks noChangeAspect="1"/>
          </p:cNvPicPr>
          <p:nvPr/>
        </p:nvPicPr>
        <p:blipFill>
          <a:blip r:embed="rId5"/>
          <a:stretch>
            <a:fillRect/>
          </a:stretch>
        </p:blipFill>
        <p:spPr>
          <a:xfrm>
            <a:off x="3571557" y="3394140"/>
            <a:ext cx="2143125" cy="2143125"/>
          </a:xfrm>
          <a:prstGeom prst="rect">
            <a:avLst/>
          </a:prstGeom>
        </p:spPr>
      </p:pic>
      <p:sp>
        <p:nvSpPr>
          <p:cNvPr id="11" name="Arrow: Right 10">
            <a:extLst>
              <a:ext uri="{FF2B5EF4-FFF2-40B4-BE49-F238E27FC236}">
                <a16:creationId xmlns:a16="http://schemas.microsoft.com/office/drawing/2014/main" id="{A0B16973-58C3-41FB-8890-3F15845CBBE4}"/>
              </a:ext>
            </a:extLst>
          </p:cNvPr>
          <p:cNvSpPr/>
          <p:nvPr/>
        </p:nvSpPr>
        <p:spPr>
          <a:xfrm>
            <a:off x="2885758" y="4155441"/>
            <a:ext cx="599121" cy="568959"/>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33448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Effect transition="in" filter="fade">
                                      <p:cBhvr>
                                        <p:cTn id="24" dur="1000"/>
                                        <p:tgtEl>
                                          <p:spTgt spid="3">
                                            <p:txEl>
                                              <p:pRg st="1" end="1"/>
                                            </p:txEl>
                                          </p:spTgt>
                                        </p:tgtEl>
                                      </p:cBhvr>
                                    </p:animEffect>
                                    <p:anim calcmode="lin" valueType="num">
                                      <p:cBhvr>
                                        <p:cTn id="2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1" end="1"/>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1000"/>
                                        <p:tgtEl>
                                          <p:spTgt spid="11"/>
                                        </p:tgtEl>
                                      </p:cBhvr>
                                    </p:animEffect>
                                    <p:anim calcmode="lin" valueType="num">
                                      <p:cBhvr>
                                        <p:cTn id="35" dur="1000" fill="hold"/>
                                        <p:tgtEl>
                                          <p:spTgt spid="11"/>
                                        </p:tgtEl>
                                        <p:attrNameLst>
                                          <p:attrName>ppt_x</p:attrName>
                                        </p:attrNameLst>
                                      </p:cBhvr>
                                      <p:tavLst>
                                        <p:tav tm="0">
                                          <p:val>
                                            <p:strVal val="#ppt_x"/>
                                          </p:val>
                                        </p:tav>
                                        <p:tav tm="100000">
                                          <p:val>
                                            <p:strVal val="#ppt_x"/>
                                          </p:val>
                                        </p:tav>
                                      </p:tavLst>
                                    </p:anim>
                                    <p:anim calcmode="lin" valueType="num">
                                      <p:cBhvr>
                                        <p:cTn id="36" dur="1000" fill="hold"/>
                                        <p:tgtEl>
                                          <p:spTgt spid="11"/>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1000"/>
                                        <p:tgtEl>
                                          <p:spTgt spid="10"/>
                                        </p:tgtEl>
                                      </p:cBhvr>
                                    </p:animEffect>
                                    <p:anim calcmode="lin" valueType="num">
                                      <p:cBhvr>
                                        <p:cTn id="40" dur="1000" fill="hold"/>
                                        <p:tgtEl>
                                          <p:spTgt spid="10"/>
                                        </p:tgtEl>
                                        <p:attrNameLst>
                                          <p:attrName>ppt_x</p:attrName>
                                        </p:attrNameLst>
                                      </p:cBhvr>
                                      <p:tavLst>
                                        <p:tav tm="0">
                                          <p:val>
                                            <p:strVal val="#ppt_x"/>
                                          </p:val>
                                        </p:tav>
                                        <p:tav tm="100000">
                                          <p:val>
                                            <p:strVal val="#ppt_x"/>
                                          </p:val>
                                        </p:tav>
                                      </p:tavLst>
                                    </p:anim>
                                    <p:anim calcmode="lin" valueType="num">
                                      <p:cBhvr>
                                        <p:cTn id="4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302A7-30E6-4B43-BBE4-33FE8544BA29}"/>
              </a:ext>
            </a:extLst>
          </p:cNvPr>
          <p:cNvSpPr>
            <a:spLocks noGrp="1"/>
          </p:cNvSpPr>
          <p:nvPr>
            <p:ph type="title"/>
          </p:nvPr>
        </p:nvSpPr>
        <p:spPr>
          <a:xfrm>
            <a:off x="0" y="1"/>
            <a:ext cx="11866880" cy="1097279"/>
          </a:xfrm>
        </p:spPr>
        <p:txBody>
          <a:bodyPr/>
          <a:lstStyle/>
          <a:p>
            <a:pPr algn="ctr"/>
            <a:r>
              <a:rPr lang="en-US" b="1" dirty="0">
                <a:latin typeface="+mn-lt"/>
              </a:rPr>
              <a:t>Additional Compliance Monitoring Requirements:</a:t>
            </a:r>
          </a:p>
        </p:txBody>
      </p:sp>
      <p:sp>
        <p:nvSpPr>
          <p:cNvPr id="3" name="Content Placeholder 2">
            <a:extLst>
              <a:ext uri="{FF2B5EF4-FFF2-40B4-BE49-F238E27FC236}">
                <a16:creationId xmlns:a16="http://schemas.microsoft.com/office/drawing/2014/main" id="{4BB88E26-A5DF-4E22-B254-1C7F8720E812}"/>
              </a:ext>
            </a:extLst>
          </p:cNvPr>
          <p:cNvSpPr>
            <a:spLocks noGrp="1"/>
          </p:cNvSpPr>
          <p:nvPr>
            <p:ph idx="1"/>
          </p:nvPr>
        </p:nvSpPr>
        <p:spPr>
          <a:xfrm>
            <a:off x="91440" y="1005841"/>
            <a:ext cx="11775440" cy="4836160"/>
          </a:xfrm>
        </p:spPr>
        <p:txBody>
          <a:bodyPr>
            <a:normAutofit fontScale="85000" lnSpcReduction="20000"/>
          </a:bodyPr>
          <a:lstStyle/>
          <a:p>
            <a:pPr marL="0" indent="0">
              <a:buNone/>
            </a:pPr>
            <a:r>
              <a:rPr lang="en-US" dirty="0"/>
              <a:t>5. As part of the annual review of the certification required under C(1), the Agency will test compliance with the Average Income requirements.  If the average income designation of at least 40% of compliant units is at or below sixty percent (60%) Area Median Income (AMI), there will be no impact to the minimum set-aside</a:t>
            </a:r>
          </a:p>
          <a:p>
            <a:r>
              <a:rPr lang="en-US" dirty="0"/>
              <a:t>The grouping of compliant units is expected to shift to help achieve compliance.  If the minimum number of compliant units falls below forty percent (40%), or if the average income designation of the most advantageous grouping of 40% of compliant units is above sixty percent (60%) Area Median Income (AMI), the entire project will fail to meet the required minimum set-aside and will be reported to the IRS</a:t>
            </a:r>
          </a:p>
          <a:p>
            <a:r>
              <a:rPr lang="en-US" dirty="0"/>
              <a:t>The unit designation is determined by the owner as reported on the most recent unit event in RCRS.  Units out of compliance at year end, regardless of whether attributable to a low-income certification issue or a physical inspection issue, will not be included in the grouping to determine whether the Average Income is acceptable and meets program requirements</a:t>
            </a:r>
          </a:p>
          <a:p>
            <a:r>
              <a:rPr lang="en-US" dirty="0"/>
              <a:t>Further, individual units that are out of compliance will be reported to the IRS, even if the minimum set-aside is not affected.  Any unit out of compliance will cause the applicable fraction to be less than the required 100%.  </a:t>
            </a:r>
          </a:p>
        </p:txBody>
      </p:sp>
      <p:pic>
        <p:nvPicPr>
          <p:cNvPr id="7" name="Picture 6">
            <a:extLst>
              <a:ext uri="{FF2B5EF4-FFF2-40B4-BE49-F238E27FC236}">
                <a16:creationId xmlns:a16="http://schemas.microsoft.com/office/drawing/2014/main" id="{C2488760-00C4-40D4-88F6-344902AFF976}"/>
              </a:ext>
            </a:extLst>
          </p:cNvPr>
          <p:cNvPicPr>
            <a:picLocks noChangeAspect="1"/>
          </p:cNvPicPr>
          <p:nvPr/>
        </p:nvPicPr>
        <p:blipFill>
          <a:blip r:embed="rId2"/>
          <a:stretch>
            <a:fillRect/>
          </a:stretch>
        </p:blipFill>
        <p:spPr>
          <a:xfrm>
            <a:off x="3004260" y="5552326"/>
            <a:ext cx="1594337" cy="1097279"/>
          </a:xfrm>
          <a:prstGeom prst="rect">
            <a:avLst/>
          </a:prstGeom>
        </p:spPr>
      </p:pic>
      <p:pic>
        <p:nvPicPr>
          <p:cNvPr id="8" name="Picture 7">
            <a:extLst>
              <a:ext uri="{FF2B5EF4-FFF2-40B4-BE49-F238E27FC236}">
                <a16:creationId xmlns:a16="http://schemas.microsoft.com/office/drawing/2014/main" id="{DB333EF6-CEAA-45B0-BBB5-02E77A452F87}"/>
              </a:ext>
            </a:extLst>
          </p:cNvPr>
          <p:cNvPicPr>
            <a:picLocks noChangeAspect="1"/>
          </p:cNvPicPr>
          <p:nvPr/>
        </p:nvPicPr>
        <p:blipFill>
          <a:blip r:embed="rId3"/>
          <a:stretch>
            <a:fillRect/>
          </a:stretch>
        </p:blipFill>
        <p:spPr>
          <a:xfrm>
            <a:off x="5315565" y="5533059"/>
            <a:ext cx="1235750" cy="1235750"/>
          </a:xfrm>
          <a:prstGeom prst="rect">
            <a:avLst/>
          </a:prstGeom>
        </p:spPr>
      </p:pic>
      <p:pic>
        <p:nvPicPr>
          <p:cNvPr id="9" name="Picture 8">
            <a:extLst>
              <a:ext uri="{FF2B5EF4-FFF2-40B4-BE49-F238E27FC236}">
                <a16:creationId xmlns:a16="http://schemas.microsoft.com/office/drawing/2014/main" id="{ECE16DB0-A2BD-4B6A-8E55-290A7CCA77C9}"/>
              </a:ext>
            </a:extLst>
          </p:cNvPr>
          <p:cNvPicPr>
            <a:picLocks noChangeAspect="1"/>
          </p:cNvPicPr>
          <p:nvPr/>
        </p:nvPicPr>
        <p:blipFill>
          <a:blip r:embed="rId4"/>
          <a:stretch>
            <a:fillRect/>
          </a:stretch>
        </p:blipFill>
        <p:spPr>
          <a:xfrm>
            <a:off x="7482073" y="5742066"/>
            <a:ext cx="537658" cy="717801"/>
          </a:xfrm>
          <a:prstGeom prst="rect">
            <a:avLst/>
          </a:prstGeom>
        </p:spPr>
      </p:pic>
      <p:pic>
        <p:nvPicPr>
          <p:cNvPr id="11" name="Picture 10">
            <a:extLst>
              <a:ext uri="{FF2B5EF4-FFF2-40B4-BE49-F238E27FC236}">
                <a16:creationId xmlns:a16="http://schemas.microsoft.com/office/drawing/2014/main" id="{7FDB9162-8BE4-4AD5-81CF-A6E59762AEDA}"/>
              </a:ext>
            </a:extLst>
          </p:cNvPr>
          <p:cNvPicPr>
            <a:picLocks noChangeAspect="1"/>
          </p:cNvPicPr>
          <p:nvPr/>
        </p:nvPicPr>
        <p:blipFill>
          <a:blip r:embed="rId5"/>
          <a:stretch>
            <a:fillRect/>
          </a:stretch>
        </p:blipFill>
        <p:spPr>
          <a:xfrm>
            <a:off x="8065451" y="5444004"/>
            <a:ext cx="1737511" cy="1165961"/>
          </a:xfrm>
          <a:prstGeom prst="rect">
            <a:avLst/>
          </a:prstGeom>
        </p:spPr>
      </p:pic>
    </p:spTree>
    <p:extLst>
      <p:ext uri="{BB962C8B-B14F-4D97-AF65-F5344CB8AC3E}">
        <p14:creationId xmlns:p14="http://schemas.microsoft.com/office/powerpoint/2010/main" val="30719652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6F30C-51A6-4BDA-8244-1407FEBF2255}"/>
              </a:ext>
            </a:extLst>
          </p:cNvPr>
          <p:cNvSpPr>
            <a:spLocks noGrp="1"/>
          </p:cNvSpPr>
          <p:nvPr>
            <p:ph type="title"/>
          </p:nvPr>
        </p:nvSpPr>
        <p:spPr>
          <a:xfrm>
            <a:off x="0" y="18255"/>
            <a:ext cx="11846560" cy="1325405"/>
          </a:xfrm>
        </p:spPr>
        <p:txBody>
          <a:bodyPr>
            <a:normAutofit fontScale="90000"/>
          </a:bodyPr>
          <a:lstStyle/>
          <a:p>
            <a:pPr algn="ctr"/>
            <a:r>
              <a:rPr lang="en-US" sz="4900" b="1" dirty="0">
                <a:latin typeface="+mn-lt"/>
              </a:rPr>
              <a:t>Additional Compliance Monitoring Requirements:</a:t>
            </a:r>
            <a:br>
              <a:rPr lang="en-US" sz="4900" b="1" dirty="0">
                <a:latin typeface="+mn-lt"/>
              </a:rPr>
            </a:br>
            <a:r>
              <a:rPr lang="en-US" sz="3600" b="1" dirty="0">
                <a:latin typeface="+mn-lt"/>
              </a:rPr>
              <a:t>6. There are 5 allowable reasons to change the designation of a unit: </a:t>
            </a:r>
          </a:p>
        </p:txBody>
      </p:sp>
      <p:sp>
        <p:nvSpPr>
          <p:cNvPr id="3" name="Content Placeholder 2">
            <a:extLst>
              <a:ext uri="{FF2B5EF4-FFF2-40B4-BE49-F238E27FC236}">
                <a16:creationId xmlns:a16="http://schemas.microsoft.com/office/drawing/2014/main" id="{8782930D-A17A-40E0-9601-07B6A57B0840}"/>
              </a:ext>
            </a:extLst>
          </p:cNvPr>
          <p:cNvSpPr>
            <a:spLocks noGrp="1"/>
          </p:cNvSpPr>
          <p:nvPr>
            <p:ph idx="1"/>
          </p:nvPr>
        </p:nvSpPr>
        <p:spPr>
          <a:xfrm>
            <a:off x="233680" y="1343660"/>
            <a:ext cx="11501120" cy="2313940"/>
          </a:xfrm>
        </p:spPr>
        <p:txBody>
          <a:bodyPr>
            <a:normAutofit/>
          </a:bodyPr>
          <a:lstStyle/>
          <a:p>
            <a:pPr marL="0" indent="0">
              <a:buNone/>
            </a:pPr>
            <a:r>
              <a:rPr lang="en-US" dirty="0"/>
              <a:t>1. Federally permitted changes: As contained in IRS forms, instructions or guidance published in the Internal Revenue Bulletin</a:t>
            </a:r>
          </a:p>
          <a:p>
            <a:pPr marL="0" indent="0">
              <a:buNone/>
            </a:pPr>
            <a:r>
              <a:rPr lang="en-US" dirty="0"/>
              <a:t>2. Agency-permitted (or Agency-required) changes: As described in written public guidance</a:t>
            </a:r>
          </a:p>
        </p:txBody>
      </p:sp>
      <p:pic>
        <p:nvPicPr>
          <p:cNvPr id="4" name="Picture 3">
            <a:extLst>
              <a:ext uri="{FF2B5EF4-FFF2-40B4-BE49-F238E27FC236}">
                <a16:creationId xmlns:a16="http://schemas.microsoft.com/office/drawing/2014/main" id="{7E2068B4-7E4F-42E7-BAF3-00257200E9E5}"/>
              </a:ext>
            </a:extLst>
          </p:cNvPr>
          <p:cNvPicPr>
            <a:picLocks noChangeAspect="1"/>
          </p:cNvPicPr>
          <p:nvPr/>
        </p:nvPicPr>
        <p:blipFill>
          <a:blip r:embed="rId2"/>
          <a:stretch>
            <a:fillRect/>
          </a:stretch>
        </p:blipFill>
        <p:spPr>
          <a:xfrm>
            <a:off x="1763395" y="3304540"/>
            <a:ext cx="3869386" cy="2598420"/>
          </a:xfrm>
          <a:prstGeom prst="rect">
            <a:avLst/>
          </a:prstGeom>
        </p:spPr>
      </p:pic>
      <p:pic>
        <p:nvPicPr>
          <p:cNvPr id="7" name="Picture 6">
            <a:extLst>
              <a:ext uri="{FF2B5EF4-FFF2-40B4-BE49-F238E27FC236}">
                <a16:creationId xmlns:a16="http://schemas.microsoft.com/office/drawing/2014/main" id="{6C528380-FC2F-43F8-8468-C3EA707B2E12}"/>
              </a:ext>
            </a:extLst>
          </p:cNvPr>
          <p:cNvPicPr>
            <a:picLocks noChangeAspect="1"/>
          </p:cNvPicPr>
          <p:nvPr/>
        </p:nvPicPr>
        <p:blipFill>
          <a:blip r:embed="rId3"/>
          <a:stretch>
            <a:fillRect/>
          </a:stretch>
        </p:blipFill>
        <p:spPr>
          <a:xfrm>
            <a:off x="6797040" y="3237230"/>
            <a:ext cx="2733040" cy="2733040"/>
          </a:xfrm>
          <a:prstGeom prst="rect">
            <a:avLst/>
          </a:prstGeom>
        </p:spPr>
      </p:pic>
    </p:spTree>
    <p:extLst>
      <p:ext uri="{BB962C8B-B14F-4D97-AF65-F5344CB8AC3E}">
        <p14:creationId xmlns:p14="http://schemas.microsoft.com/office/powerpoint/2010/main" val="143260516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wipe(down)">
                                      <p:cBhvr>
                                        <p:cTn id="15" dur="500"/>
                                        <p:tgtEl>
                                          <p:spTgt spid="3">
                                            <p:txEl>
                                              <p:pRg st="1" end="1"/>
                                            </p:txEl>
                                          </p:spTgt>
                                        </p:tgtEl>
                                      </p:cBhvr>
                                    </p:animEffect>
                                  </p:childTnLst>
                                </p:cTn>
                              </p:par>
                              <p:par>
                                <p:cTn id="16" presetID="22" presetClass="entr" presetSubtype="4"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C6440-371C-4BF1-A8DB-A7AB1F754575}"/>
              </a:ext>
            </a:extLst>
          </p:cNvPr>
          <p:cNvSpPr>
            <a:spLocks noGrp="1"/>
          </p:cNvSpPr>
          <p:nvPr>
            <p:ph type="title"/>
          </p:nvPr>
        </p:nvSpPr>
        <p:spPr>
          <a:xfrm>
            <a:off x="838200" y="134307"/>
            <a:ext cx="10515600" cy="744584"/>
          </a:xfrm>
        </p:spPr>
        <p:txBody>
          <a:bodyPr/>
          <a:lstStyle/>
          <a:p>
            <a:pPr algn="ctr"/>
            <a:r>
              <a:rPr lang="en-US" b="1" dirty="0">
                <a:latin typeface="+mn-lt"/>
              </a:rPr>
              <a:t>Rents and Lease-ups </a:t>
            </a:r>
          </a:p>
        </p:txBody>
      </p:sp>
      <p:pic>
        <p:nvPicPr>
          <p:cNvPr id="7" name="Picture 6">
            <a:extLst>
              <a:ext uri="{FF2B5EF4-FFF2-40B4-BE49-F238E27FC236}">
                <a16:creationId xmlns:a16="http://schemas.microsoft.com/office/drawing/2014/main" id="{CA465B2E-8F3C-4EE9-9966-22DCC5A670A1}"/>
              </a:ext>
            </a:extLst>
          </p:cNvPr>
          <p:cNvPicPr>
            <a:picLocks noChangeAspect="1"/>
          </p:cNvPicPr>
          <p:nvPr/>
        </p:nvPicPr>
        <p:blipFill>
          <a:blip r:embed="rId2"/>
          <a:stretch>
            <a:fillRect/>
          </a:stretch>
        </p:blipFill>
        <p:spPr>
          <a:xfrm>
            <a:off x="0" y="745724"/>
            <a:ext cx="11842812" cy="1814419"/>
          </a:xfrm>
          <a:prstGeom prst="rect">
            <a:avLst/>
          </a:prstGeom>
        </p:spPr>
      </p:pic>
      <p:sp>
        <p:nvSpPr>
          <p:cNvPr id="9" name="TextBox 8">
            <a:extLst>
              <a:ext uri="{FF2B5EF4-FFF2-40B4-BE49-F238E27FC236}">
                <a16:creationId xmlns:a16="http://schemas.microsoft.com/office/drawing/2014/main" id="{CE1DBCA5-166D-4BFF-A7B9-0747B8CD9630}"/>
              </a:ext>
            </a:extLst>
          </p:cNvPr>
          <p:cNvSpPr txBox="1"/>
          <p:nvPr/>
        </p:nvSpPr>
        <p:spPr>
          <a:xfrm>
            <a:off x="426128" y="3084988"/>
            <a:ext cx="5397623"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23272F"/>
                </a:solidFill>
                <a:effectLst/>
                <a:uLnTx/>
                <a:uFillTx/>
                <a:latin typeface="Calibri" panose="020F0502020204030204"/>
                <a:ea typeface="+mn-ea"/>
                <a:cs typeface="+mn-cs"/>
              </a:rPr>
              <a:t>Be sure rents are updated in RCRS before you start lease-up</a:t>
            </a:r>
          </a:p>
        </p:txBody>
      </p:sp>
      <p:sp>
        <p:nvSpPr>
          <p:cNvPr id="10" name="TextBox 9">
            <a:extLst>
              <a:ext uri="{FF2B5EF4-FFF2-40B4-BE49-F238E27FC236}">
                <a16:creationId xmlns:a16="http://schemas.microsoft.com/office/drawing/2014/main" id="{EBF173FB-572D-4948-9671-34AE6FFD1379}"/>
              </a:ext>
            </a:extLst>
          </p:cNvPr>
          <p:cNvSpPr txBox="1"/>
          <p:nvPr/>
        </p:nvSpPr>
        <p:spPr>
          <a:xfrm>
            <a:off x="6267635" y="4661590"/>
            <a:ext cx="5575177" cy="20621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lumMod val="85000"/>
                  </a:prstClr>
                </a:solidFill>
                <a:effectLst/>
                <a:uLnTx/>
                <a:uFillTx/>
                <a:latin typeface="Calibri" panose="020F0502020204030204"/>
                <a:ea typeface="+mn-ea"/>
                <a:cs typeface="+mn-cs"/>
              </a:rPr>
              <a:t>If the property opens with rents that are too low, this will cause cash flow issues throughout the life of the property</a:t>
            </a:r>
          </a:p>
        </p:txBody>
      </p:sp>
      <p:pic>
        <p:nvPicPr>
          <p:cNvPr id="13" name="Picture 12">
            <a:extLst>
              <a:ext uri="{FF2B5EF4-FFF2-40B4-BE49-F238E27FC236}">
                <a16:creationId xmlns:a16="http://schemas.microsoft.com/office/drawing/2014/main" id="{5309D05F-9FEE-440D-AFF7-037DC9439D7E}"/>
              </a:ext>
            </a:extLst>
          </p:cNvPr>
          <p:cNvPicPr>
            <a:picLocks noChangeAspect="1"/>
          </p:cNvPicPr>
          <p:nvPr/>
        </p:nvPicPr>
        <p:blipFill>
          <a:blip r:embed="rId3"/>
          <a:stretch>
            <a:fillRect/>
          </a:stretch>
        </p:blipFill>
        <p:spPr>
          <a:xfrm>
            <a:off x="8843402" y="2711397"/>
            <a:ext cx="2351340" cy="1950193"/>
          </a:xfrm>
          <a:prstGeom prst="rect">
            <a:avLst/>
          </a:prstGeom>
        </p:spPr>
      </p:pic>
      <p:pic>
        <p:nvPicPr>
          <p:cNvPr id="14" name="Picture 13">
            <a:extLst>
              <a:ext uri="{FF2B5EF4-FFF2-40B4-BE49-F238E27FC236}">
                <a16:creationId xmlns:a16="http://schemas.microsoft.com/office/drawing/2014/main" id="{526E228C-3B3A-477C-ACD3-A78D05EDF034}"/>
              </a:ext>
            </a:extLst>
          </p:cNvPr>
          <p:cNvPicPr>
            <a:picLocks noChangeAspect="1"/>
          </p:cNvPicPr>
          <p:nvPr/>
        </p:nvPicPr>
        <p:blipFill>
          <a:blip r:embed="rId4"/>
          <a:stretch>
            <a:fillRect/>
          </a:stretch>
        </p:blipFill>
        <p:spPr>
          <a:xfrm>
            <a:off x="9099612" y="2927111"/>
            <a:ext cx="1758400" cy="975381"/>
          </a:xfrm>
          <a:prstGeom prst="rect">
            <a:avLst/>
          </a:prstGeom>
        </p:spPr>
      </p:pic>
      <p:pic>
        <p:nvPicPr>
          <p:cNvPr id="15" name="Picture 14">
            <a:extLst>
              <a:ext uri="{FF2B5EF4-FFF2-40B4-BE49-F238E27FC236}">
                <a16:creationId xmlns:a16="http://schemas.microsoft.com/office/drawing/2014/main" id="{DD7DA8DF-4A48-4FE4-98A1-6548B040382D}"/>
              </a:ext>
            </a:extLst>
          </p:cNvPr>
          <p:cNvPicPr>
            <a:picLocks noChangeAspect="1"/>
          </p:cNvPicPr>
          <p:nvPr/>
        </p:nvPicPr>
        <p:blipFill>
          <a:blip r:embed="rId5"/>
          <a:stretch>
            <a:fillRect/>
          </a:stretch>
        </p:blipFill>
        <p:spPr>
          <a:xfrm>
            <a:off x="5921406" y="2672541"/>
            <a:ext cx="2841476" cy="1714469"/>
          </a:xfrm>
          <a:prstGeom prst="rect">
            <a:avLst/>
          </a:prstGeom>
        </p:spPr>
      </p:pic>
      <p:pic>
        <p:nvPicPr>
          <p:cNvPr id="16" name="Picture 15">
            <a:extLst>
              <a:ext uri="{FF2B5EF4-FFF2-40B4-BE49-F238E27FC236}">
                <a16:creationId xmlns:a16="http://schemas.microsoft.com/office/drawing/2014/main" id="{0475DC84-43C7-4103-8E9D-0A283FBF5756}"/>
              </a:ext>
            </a:extLst>
          </p:cNvPr>
          <p:cNvPicPr>
            <a:picLocks noChangeAspect="1"/>
          </p:cNvPicPr>
          <p:nvPr/>
        </p:nvPicPr>
        <p:blipFill>
          <a:blip r:embed="rId6"/>
          <a:stretch>
            <a:fillRect/>
          </a:stretch>
        </p:blipFill>
        <p:spPr>
          <a:xfrm>
            <a:off x="3514993" y="4201587"/>
            <a:ext cx="2406413" cy="2522106"/>
          </a:xfrm>
          <a:prstGeom prst="rect">
            <a:avLst/>
          </a:prstGeom>
        </p:spPr>
      </p:pic>
      <p:pic>
        <p:nvPicPr>
          <p:cNvPr id="17" name="Picture 16">
            <a:extLst>
              <a:ext uri="{FF2B5EF4-FFF2-40B4-BE49-F238E27FC236}">
                <a16:creationId xmlns:a16="http://schemas.microsoft.com/office/drawing/2014/main" id="{FA667B77-031A-4569-ABCE-8BB799BF9D57}"/>
              </a:ext>
            </a:extLst>
          </p:cNvPr>
          <p:cNvPicPr>
            <a:picLocks noChangeAspect="1"/>
          </p:cNvPicPr>
          <p:nvPr/>
        </p:nvPicPr>
        <p:blipFill>
          <a:blip r:embed="rId7"/>
          <a:stretch>
            <a:fillRect/>
          </a:stretch>
        </p:blipFill>
        <p:spPr>
          <a:xfrm>
            <a:off x="825614" y="4313460"/>
            <a:ext cx="2343150" cy="1952625"/>
          </a:xfrm>
          <a:prstGeom prst="rect">
            <a:avLst/>
          </a:prstGeom>
        </p:spPr>
      </p:pic>
    </p:spTree>
    <p:extLst>
      <p:ext uri="{BB962C8B-B14F-4D97-AF65-F5344CB8AC3E}">
        <p14:creationId xmlns:p14="http://schemas.microsoft.com/office/powerpoint/2010/main" val="16627253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6666E4-F874-44E9-8A01-C550C1AFD317}"/>
              </a:ext>
            </a:extLst>
          </p:cNvPr>
          <p:cNvSpPr>
            <a:spLocks noGrp="1"/>
          </p:cNvSpPr>
          <p:nvPr>
            <p:ph type="title"/>
          </p:nvPr>
        </p:nvSpPr>
        <p:spPr>
          <a:xfrm>
            <a:off x="0" y="18255"/>
            <a:ext cx="11887200" cy="1171353"/>
          </a:xfrm>
        </p:spPr>
        <p:txBody>
          <a:bodyPr>
            <a:normAutofit/>
          </a:bodyPr>
          <a:lstStyle/>
          <a:p>
            <a:r>
              <a:rPr lang="en-US" b="1" dirty="0">
                <a:solidFill>
                  <a:srgbClr val="23272F"/>
                </a:solidFill>
                <a:latin typeface="Calibri" panose="020F0502020204030204"/>
              </a:rPr>
              <a:t>Additional Compliance Monitoring Requirements:</a:t>
            </a:r>
            <a:br>
              <a:rPr lang="en-US" b="1" dirty="0">
                <a:solidFill>
                  <a:srgbClr val="23272F"/>
                </a:solidFill>
                <a:latin typeface="Calibri" panose="020F0502020204030204"/>
              </a:rPr>
            </a:br>
            <a:r>
              <a:rPr lang="en-US" sz="3200" b="1" dirty="0">
                <a:solidFill>
                  <a:srgbClr val="23272F"/>
                </a:solidFill>
                <a:latin typeface="Calibri" panose="020F0502020204030204"/>
              </a:rPr>
              <a:t>6. There are 5 allowable reasons to change the designation of a unit: </a:t>
            </a:r>
            <a:endParaRPr lang="en-US" dirty="0"/>
          </a:p>
        </p:txBody>
      </p:sp>
      <p:sp>
        <p:nvSpPr>
          <p:cNvPr id="3" name="Content Placeholder 2">
            <a:extLst>
              <a:ext uri="{FF2B5EF4-FFF2-40B4-BE49-F238E27FC236}">
                <a16:creationId xmlns:a16="http://schemas.microsoft.com/office/drawing/2014/main" id="{37D5A4E6-99F1-4AB1-B259-93EF6AFC81CF}"/>
              </a:ext>
            </a:extLst>
          </p:cNvPr>
          <p:cNvSpPr>
            <a:spLocks noGrp="1"/>
          </p:cNvSpPr>
          <p:nvPr>
            <p:ph idx="1"/>
          </p:nvPr>
        </p:nvSpPr>
        <p:spPr>
          <a:xfrm>
            <a:off x="319596" y="1189609"/>
            <a:ext cx="11274641" cy="2508126"/>
          </a:xfrm>
        </p:spPr>
        <p:txBody>
          <a:bodyPr>
            <a:normAutofit lnSpcReduction="10000"/>
          </a:bodyPr>
          <a:lstStyle/>
          <a:p>
            <a:pPr marL="0" indent="0">
              <a:buNone/>
            </a:pPr>
            <a:r>
              <a:rPr lang="en-US" dirty="0"/>
              <a:t>3. Certain laws: As required or appropriate to enhance protections under The Americans with Disabilities Act, The Fair Housing Act, The Violence Against Women Act, The Rehabilitation Act of 1973 or any other state, federal or local law or program that protects tenants. </a:t>
            </a:r>
          </a:p>
          <a:p>
            <a:pPr marL="0" indent="0">
              <a:buNone/>
            </a:pPr>
            <a:r>
              <a:rPr lang="en-US" dirty="0"/>
              <a:t>4. Tenant movement: When a current income-qualified tenant transfers to a different unit in the same project, the units “swap” status. </a:t>
            </a:r>
          </a:p>
        </p:txBody>
      </p:sp>
      <p:pic>
        <p:nvPicPr>
          <p:cNvPr id="4" name="Picture 3">
            <a:extLst>
              <a:ext uri="{FF2B5EF4-FFF2-40B4-BE49-F238E27FC236}">
                <a16:creationId xmlns:a16="http://schemas.microsoft.com/office/drawing/2014/main" id="{12140E5F-BB06-4EA5-BAFB-41482EECE9DB}"/>
              </a:ext>
            </a:extLst>
          </p:cNvPr>
          <p:cNvPicPr>
            <a:picLocks noChangeAspect="1"/>
          </p:cNvPicPr>
          <p:nvPr/>
        </p:nvPicPr>
        <p:blipFill>
          <a:blip r:embed="rId2"/>
          <a:stretch>
            <a:fillRect/>
          </a:stretch>
        </p:blipFill>
        <p:spPr>
          <a:xfrm>
            <a:off x="781235" y="3429000"/>
            <a:ext cx="4763379" cy="2927411"/>
          </a:xfrm>
          <a:prstGeom prst="rect">
            <a:avLst/>
          </a:prstGeom>
        </p:spPr>
      </p:pic>
      <p:pic>
        <p:nvPicPr>
          <p:cNvPr id="6" name="Picture 5">
            <a:extLst>
              <a:ext uri="{FF2B5EF4-FFF2-40B4-BE49-F238E27FC236}">
                <a16:creationId xmlns:a16="http://schemas.microsoft.com/office/drawing/2014/main" id="{D3C6ADDB-BF28-4FD4-8E13-7384C46B05E7}"/>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5819822" y="3520181"/>
            <a:ext cx="5152978" cy="3192262"/>
          </a:xfrm>
          <a:prstGeom prst="rect">
            <a:avLst/>
          </a:prstGeom>
        </p:spPr>
      </p:pic>
    </p:spTree>
    <p:extLst>
      <p:ext uri="{BB962C8B-B14F-4D97-AF65-F5344CB8AC3E}">
        <p14:creationId xmlns:p14="http://schemas.microsoft.com/office/powerpoint/2010/main" val="36173743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wipe(down)">
                                      <p:cBhvr>
                                        <p:cTn id="15" dur="500"/>
                                        <p:tgtEl>
                                          <p:spTgt spid="3">
                                            <p:txEl>
                                              <p:pRg st="1" end="1"/>
                                            </p:txEl>
                                          </p:spTgt>
                                        </p:tgtEl>
                                      </p:cBhvr>
                                    </p:animEffect>
                                  </p:childTnLst>
                                </p:cTn>
                              </p:par>
                              <p:par>
                                <p:cTn id="16" presetID="22" presetClass="entr" presetSubtype="4"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B1FC9F-D8A6-43DB-A34C-353FE213B614}"/>
              </a:ext>
            </a:extLst>
          </p:cNvPr>
          <p:cNvSpPr>
            <a:spLocks noGrp="1"/>
          </p:cNvSpPr>
          <p:nvPr>
            <p:ph type="title"/>
          </p:nvPr>
        </p:nvSpPr>
        <p:spPr>
          <a:xfrm>
            <a:off x="23674" y="18256"/>
            <a:ext cx="11878322" cy="1144720"/>
          </a:xfrm>
        </p:spPr>
        <p:txBody>
          <a:bodyPr>
            <a:normAutofit/>
          </a:bodyPr>
          <a:lstStyle/>
          <a:p>
            <a:r>
              <a:rPr lang="en-US" b="1" dirty="0">
                <a:solidFill>
                  <a:srgbClr val="23272F"/>
                </a:solidFill>
                <a:latin typeface="Calibri" panose="020F0502020204030204"/>
              </a:rPr>
              <a:t>Additional Compliance Monitoring Requirements:</a:t>
            </a:r>
            <a:br>
              <a:rPr lang="en-US" b="1" dirty="0">
                <a:solidFill>
                  <a:srgbClr val="23272F"/>
                </a:solidFill>
                <a:latin typeface="Calibri" panose="020F0502020204030204"/>
              </a:rPr>
            </a:br>
            <a:r>
              <a:rPr lang="en-US" sz="3200" b="1" dirty="0">
                <a:solidFill>
                  <a:srgbClr val="23272F"/>
                </a:solidFill>
                <a:latin typeface="Calibri" panose="020F0502020204030204"/>
              </a:rPr>
              <a:t>6. There are 5 allowable reasons to change the designation of a unit: </a:t>
            </a:r>
            <a:endParaRPr lang="en-US" dirty="0"/>
          </a:p>
        </p:txBody>
      </p:sp>
      <p:sp>
        <p:nvSpPr>
          <p:cNvPr id="3" name="Content Placeholder 2">
            <a:extLst>
              <a:ext uri="{FF2B5EF4-FFF2-40B4-BE49-F238E27FC236}">
                <a16:creationId xmlns:a16="http://schemas.microsoft.com/office/drawing/2014/main" id="{76EF6233-A497-4F82-8E01-FF5C9AB74438}"/>
              </a:ext>
            </a:extLst>
          </p:cNvPr>
          <p:cNvSpPr>
            <a:spLocks noGrp="1"/>
          </p:cNvSpPr>
          <p:nvPr>
            <p:ph idx="1"/>
          </p:nvPr>
        </p:nvSpPr>
        <p:spPr>
          <a:xfrm>
            <a:off x="506027" y="1162976"/>
            <a:ext cx="10847773" cy="1757777"/>
          </a:xfrm>
        </p:spPr>
        <p:txBody>
          <a:bodyPr/>
          <a:lstStyle/>
          <a:p>
            <a:pPr marL="0" indent="0">
              <a:buNone/>
            </a:pPr>
            <a:r>
              <a:rPr lang="en-US" dirty="0"/>
              <a:t>5. Restoring compliance with the average income requirements: As needed for purposes of identifying a qualified group of units, either for purposes of satisfying the AIT set-aside or for purposes of identifying the units to be used in computing applicable fraction(s).</a:t>
            </a:r>
          </a:p>
          <a:p>
            <a:pPr marL="0" indent="0">
              <a:buNone/>
            </a:pPr>
            <a:endParaRPr lang="en-US" dirty="0"/>
          </a:p>
        </p:txBody>
      </p:sp>
      <p:pic>
        <p:nvPicPr>
          <p:cNvPr id="5" name="Picture 4">
            <a:extLst>
              <a:ext uri="{FF2B5EF4-FFF2-40B4-BE49-F238E27FC236}">
                <a16:creationId xmlns:a16="http://schemas.microsoft.com/office/drawing/2014/main" id="{494C12DB-65BD-4566-89C5-403533AB6E2E}"/>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629191" y="3937248"/>
            <a:ext cx="8791575" cy="2381250"/>
          </a:xfrm>
          <a:prstGeom prst="rect">
            <a:avLst/>
          </a:prstGeom>
        </p:spPr>
      </p:pic>
      <p:sp>
        <p:nvSpPr>
          <p:cNvPr id="10" name="Rectangle 9">
            <a:extLst>
              <a:ext uri="{FF2B5EF4-FFF2-40B4-BE49-F238E27FC236}">
                <a16:creationId xmlns:a16="http://schemas.microsoft.com/office/drawing/2014/main" id="{5DE5117A-62B6-4587-8E5B-5DDE4DEC7A78}"/>
              </a:ext>
            </a:extLst>
          </p:cNvPr>
          <p:cNvSpPr/>
          <p:nvPr/>
        </p:nvSpPr>
        <p:spPr>
          <a:xfrm>
            <a:off x="183471" y="2823099"/>
            <a:ext cx="11558727" cy="967716"/>
          </a:xfrm>
          <a:prstGeom prst="rect">
            <a:avLst/>
          </a:prstGeom>
          <a:noFill/>
        </p:spPr>
        <p:txBody>
          <a:bodyPr wrap="none" lIns="91440" tIns="45720" rIns="91440" bIns="45720">
            <a:prstTxWarp prst="textWave2">
              <a:avLst/>
            </a:prstTxWarp>
            <a:spAutoFit/>
          </a:bodyPr>
          <a:lstStyle/>
          <a:p>
            <a:pPr algn="ctr"/>
            <a:r>
              <a:rPr lang="en-US" sz="5400" b="1" cap="none" spc="0" dirty="0">
                <a:ln w="12700">
                  <a:solidFill>
                    <a:schemeClr val="tx2">
                      <a:lumMod val="75000"/>
                    </a:schemeClr>
                  </a:solidFill>
                  <a:prstDash val="solid"/>
                </a:ln>
                <a:solidFill>
                  <a:srgbClr val="FF0000"/>
                </a:solidFill>
                <a:effectLst>
                  <a:outerShdw dist="38100" dir="2640000" algn="bl" rotWithShape="0">
                    <a:schemeClr val="tx2">
                      <a:lumMod val="75000"/>
                    </a:schemeClr>
                  </a:outerShdw>
                </a:effectLst>
              </a:rPr>
              <a:t>Restoring</a:t>
            </a:r>
          </a:p>
        </p:txBody>
      </p:sp>
    </p:spTree>
    <p:extLst>
      <p:ext uri="{BB962C8B-B14F-4D97-AF65-F5344CB8AC3E}">
        <p14:creationId xmlns:p14="http://schemas.microsoft.com/office/powerpoint/2010/main" val="34506708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par>
                                <p:cTn id="11" presetID="22" presetClass="entr" presetSubtype="4"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0"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7C01B5-644B-47A4-B5A3-E77D57EF38BE}"/>
              </a:ext>
            </a:extLst>
          </p:cNvPr>
          <p:cNvSpPr>
            <a:spLocks noGrp="1"/>
          </p:cNvSpPr>
          <p:nvPr>
            <p:ph type="title"/>
          </p:nvPr>
        </p:nvSpPr>
        <p:spPr>
          <a:xfrm>
            <a:off x="-1" y="62145"/>
            <a:ext cx="11851689" cy="1083074"/>
          </a:xfrm>
        </p:spPr>
        <p:txBody>
          <a:bodyPr/>
          <a:lstStyle/>
          <a:p>
            <a:pPr algn="ctr"/>
            <a:r>
              <a:rPr lang="en-US" b="1" dirty="0">
                <a:solidFill>
                  <a:srgbClr val="FF0000"/>
                </a:solidFill>
                <a:latin typeface="+mn-lt"/>
              </a:rPr>
              <a:t>Short Training Video Clips on YouTube</a:t>
            </a:r>
          </a:p>
        </p:txBody>
      </p:sp>
      <p:pic>
        <p:nvPicPr>
          <p:cNvPr id="4" name="Picture 3">
            <a:extLst>
              <a:ext uri="{FF2B5EF4-FFF2-40B4-BE49-F238E27FC236}">
                <a16:creationId xmlns:a16="http://schemas.microsoft.com/office/drawing/2014/main" id="{07F3ADA3-5D0B-4564-B15E-87D7E3F371A4}"/>
              </a:ext>
            </a:extLst>
          </p:cNvPr>
          <p:cNvPicPr>
            <a:picLocks noChangeAspect="1"/>
          </p:cNvPicPr>
          <p:nvPr/>
        </p:nvPicPr>
        <p:blipFill>
          <a:blip r:embed="rId2"/>
          <a:stretch>
            <a:fillRect/>
          </a:stretch>
        </p:blipFill>
        <p:spPr>
          <a:xfrm>
            <a:off x="168676" y="994299"/>
            <a:ext cx="11549847" cy="4802820"/>
          </a:xfrm>
          <a:prstGeom prst="rect">
            <a:avLst/>
          </a:prstGeom>
        </p:spPr>
      </p:pic>
      <p:sp>
        <p:nvSpPr>
          <p:cNvPr id="6" name="TextBox 5">
            <a:extLst>
              <a:ext uri="{FF2B5EF4-FFF2-40B4-BE49-F238E27FC236}">
                <a16:creationId xmlns:a16="http://schemas.microsoft.com/office/drawing/2014/main" id="{759F2C03-3012-4636-8AF7-F987079D3F98}"/>
              </a:ext>
            </a:extLst>
          </p:cNvPr>
          <p:cNvSpPr txBox="1"/>
          <p:nvPr/>
        </p:nvSpPr>
        <p:spPr>
          <a:xfrm>
            <a:off x="7146524" y="5930283"/>
            <a:ext cx="3897297" cy="830997"/>
          </a:xfrm>
          <a:prstGeom prst="rect">
            <a:avLst/>
          </a:prstGeom>
          <a:noFill/>
        </p:spPr>
        <p:txBody>
          <a:bodyPr wrap="square" rtlCol="0">
            <a:spAutoFit/>
          </a:bodyPr>
          <a:lstStyle/>
          <a:p>
            <a:pPr algn="ctr"/>
            <a:r>
              <a:rPr lang="en-US" sz="2400" b="1" dirty="0">
                <a:solidFill>
                  <a:srgbClr val="FF0000"/>
                </a:solidFill>
              </a:rPr>
              <a:t>Detailed Video on Income Averaging &amp; Examples!</a:t>
            </a:r>
          </a:p>
        </p:txBody>
      </p:sp>
      <p:pic>
        <p:nvPicPr>
          <p:cNvPr id="8" name="Picture 7">
            <a:extLst>
              <a:ext uri="{FF2B5EF4-FFF2-40B4-BE49-F238E27FC236}">
                <a16:creationId xmlns:a16="http://schemas.microsoft.com/office/drawing/2014/main" id="{01D735FA-25B5-44A7-A2F6-B868807BDD9B}"/>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2334827" y="5797118"/>
            <a:ext cx="4876800" cy="1060881"/>
          </a:xfrm>
          <a:prstGeom prst="rect">
            <a:avLst/>
          </a:prstGeom>
        </p:spPr>
      </p:pic>
      <p:sp>
        <p:nvSpPr>
          <p:cNvPr id="9" name="TextBox 8">
            <a:extLst>
              <a:ext uri="{FF2B5EF4-FFF2-40B4-BE49-F238E27FC236}">
                <a16:creationId xmlns:a16="http://schemas.microsoft.com/office/drawing/2014/main" id="{057F0715-19BC-4A97-9111-A82419EFD738}"/>
              </a:ext>
            </a:extLst>
          </p:cNvPr>
          <p:cNvSpPr txBox="1"/>
          <p:nvPr/>
        </p:nvSpPr>
        <p:spPr>
          <a:xfrm>
            <a:off x="3657600" y="4038600"/>
            <a:ext cx="4876800" cy="230832"/>
          </a:xfrm>
          <a:prstGeom prst="rect">
            <a:avLst/>
          </a:prstGeom>
          <a:noFill/>
        </p:spPr>
        <p:txBody>
          <a:bodyPr wrap="square" rtlCol="0">
            <a:spAutoFit/>
          </a:bodyPr>
          <a:lstStyle/>
          <a:p>
            <a:r>
              <a:rPr lang="en-US" sz="900">
                <a:hlinkClick r:id="rId4" tooltip="https://www.liscafey.com/p/blog-page_99.html"/>
              </a:rPr>
              <a:t>This Photo</a:t>
            </a:r>
            <a:r>
              <a:rPr lang="en-US" sz="900"/>
              <a:t> by Unknown Author is licensed under </a:t>
            </a:r>
            <a:r>
              <a:rPr lang="en-US" sz="900">
                <a:hlinkClick r:id="rId5" tooltip="https://creativecommons.org/licenses/by/3.0/"/>
              </a:rPr>
              <a:t>CC BY</a:t>
            </a:r>
            <a:endParaRPr lang="en-US" sz="900"/>
          </a:p>
        </p:txBody>
      </p:sp>
      <p:pic>
        <p:nvPicPr>
          <p:cNvPr id="3" name="Picture 2">
            <a:extLst>
              <a:ext uri="{FF2B5EF4-FFF2-40B4-BE49-F238E27FC236}">
                <a16:creationId xmlns:a16="http://schemas.microsoft.com/office/drawing/2014/main" id="{40131EA2-2971-468B-8811-FD68F92DEF7A}"/>
              </a:ext>
            </a:extLst>
          </p:cNvPr>
          <p:cNvPicPr>
            <a:picLocks noChangeAspect="1"/>
          </p:cNvPicPr>
          <p:nvPr/>
        </p:nvPicPr>
        <p:blipFill>
          <a:blip r:embed="rId6"/>
          <a:stretch>
            <a:fillRect/>
          </a:stretch>
        </p:blipFill>
        <p:spPr>
          <a:xfrm>
            <a:off x="2716566" y="1642816"/>
            <a:ext cx="3379434" cy="1786184"/>
          </a:xfrm>
          <a:prstGeom prst="rect">
            <a:avLst/>
          </a:prstGeom>
        </p:spPr>
      </p:pic>
    </p:spTree>
    <p:extLst>
      <p:ext uri="{BB962C8B-B14F-4D97-AF65-F5344CB8AC3E}">
        <p14:creationId xmlns:p14="http://schemas.microsoft.com/office/powerpoint/2010/main" val="1581777554"/>
      </p:ext>
    </p:extLst>
  </p:cSld>
  <p:clrMapOvr>
    <a:masterClrMapping/>
  </p:clrMapOvr>
  <p:transition spd="slow">
    <p:push dir="u"/>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F732B26-2527-4F2E-B1F7-3DF9EBA09306}"/>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7883528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F7478E1-B88F-4CBC-BE4F-B95923687966}"/>
              </a:ext>
            </a:extLst>
          </p:cNvPr>
          <p:cNvSpPr/>
          <p:nvPr/>
        </p:nvSpPr>
        <p:spPr>
          <a:xfrm>
            <a:off x="0" y="0"/>
            <a:ext cx="12192000" cy="6858000"/>
          </a:xfrm>
          <a:prstGeom prst="rect">
            <a:avLst/>
          </a:prstGeom>
          <a:solidFill>
            <a:schemeClr val="bg1"/>
          </a:solidFill>
          <a:ln w="76200">
            <a:solidFill>
              <a:srgbClr val="FF0000"/>
            </a:solid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54014C3-D039-462D-A683-96776D83BB15}"/>
              </a:ext>
            </a:extLst>
          </p:cNvPr>
          <p:cNvSpPr txBox="1"/>
          <p:nvPr/>
        </p:nvSpPr>
        <p:spPr>
          <a:xfrm>
            <a:off x="103632" y="1043037"/>
            <a:ext cx="12088368" cy="4339650"/>
          </a:xfrm>
          <a:prstGeom prst="rect">
            <a:avLst/>
          </a:prstGeom>
          <a:noFill/>
        </p:spPr>
        <p:txBody>
          <a:bodyPr wrap="square" rtlCol="0">
            <a:spAutoFit/>
          </a:bodyPr>
          <a:lstStyle/>
          <a:p>
            <a:pPr algn="ctr"/>
            <a:r>
              <a:rPr lang="en-US" sz="24000" b="1" dirty="0">
                <a:solidFill>
                  <a:srgbClr val="FF0000"/>
                </a:solidFill>
                <a:effectLst>
                  <a:glow rad="228600">
                    <a:schemeClr val="accent4">
                      <a:satMod val="175000"/>
                      <a:alpha val="40000"/>
                    </a:schemeClr>
                  </a:glow>
                </a:effectLst>
                <a:latin typeface="Comic Sans MS" panose="030F0702030302020204" pitchFamily="66" charset="0"/>
              </a:rPr>
              <a:t>HOTMA</a:t>
            </a:r>
          </a:p>
          <a:p>
            <a:pPr algn="ctr"/>
            <a:r>
              <a:rPr lang="en-US" sz="3600" b="1" dirty="0">
                <a:solidFill>
                  <a:srgbClr val="FF0000"/>
                </a:solidFill>
                <a:latin typeface="Comic Sans MS" panose="030F0702030302020204" pitchFamily="66" charset="0"/>
              </a:rPr>
              <a:t>Housing Opportunities Through Modernization Act </a:t>
            </a:r>
          </a:p>
        </p:txBody>
      </p:sp>
      <p:pic>
        <p:nvPicPr>
          <p:cNvPr id="11" name="Picture 10">
            <a:extLst>
              <a:ext uri="{FF2B5EF4-FFF2-40B4-BE49-F238E27FC236}">
                <a16:creationId xmlns:a16="http://schemas.microsoft.com/office/drawing/2014/main" id="{B7643487-6CAE-44CD-98A2-01539A09430C}"/>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2835462" y="5456459"/>
            <a:ext cx="1057656" cy="1057656"/>
          </a:xfrm>
          <a:prstGeom prst="rect">
            <a:avLst/>
          </a:prstGeom>
        </p:spPr>
      </p:pic>
      <p:pic>
        <p:nvPicPr>
          <p:cNvPr id="13" name="Picture 12">
            <a:extLst>
              <a:ext uri="{FF2B5EF4-FFF2-40B4-BE49-F238E27FC236}">
                <a16:creationId xmlns:a16="http://schemas.microsoft.com/office/drawing/2014/main" id="{750AFE91-C8E5-43BE-97EA-4BCA6C6C4550}"/>
              </a:ext>
            </a:extLst>
          </p:cNvPr>
          <p:cNvPicPr>
            <a:picLocks noChangeAspect="1"/>
          </p:cNvPicPr>
          <p:nvPr/>
        </p:nvPicPr>
        <p:blipFill>
          <a:blip r:embed="rId4"/>
          <a:stretch>
            <a:fillRect/>
          </a:stretch>
        </p:blipFill>
        <p:spPr>
          <a:xfrm>
            <a:off x="4266415" y="5422342"/>
            <a:ext cx="1206089" cy="1206089"/>
          </a:xfrm>
          <a:prstGeom prst="rect">
            <a:avLst/>
          </a:prstGeom>
        </p:spPr>
      </p:pic>
      <p:pic>
        <p:nvPicPr>
          <p:cNvPr id="15" name="Picture 14">
            <a:extLst>
              <a:ext uri="{FF2B5EF4-FFF2-40B4-BE49-F238E27FC236}">
                <a16:creationId xmlns:a16="http://schemas.microsoft.com/office/drawing/2014/main" id="{1695D332-1BBB-4C0E-B62F-8C91EFBC629B}"/>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670924" y="5496558"/>
            <a:ext cx="1057656" cy="1057656"/>
          </a:xfrm>
          <a:prstGeom prst="rect">
            <a:avLst/>
          </a:prstGeom>
        </p:spPr>
      </p:pic>
      <p:pic>
        <p:nvPicPr>
          <p:cNvPr id="18" name="Picture 17">
            <a:extLst>
              <a:ext uri="{FF2B5EF4-FFF2-40B4-BE49-F238E27FC236}">
                <a16:creationId xmlns:a16="http://schemas.microsoft.com/office/drawing/2014/main" id="{2DED48DD-B68A-4CD6-A798-DF2841CF2FB9}"/>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7158699" y="5285232"/>
            <a:ext cx="2826549" cy="1532323"/>
          </a:xfrm>
          <a:prstGeom prst="rect">
            <a:avLst/>
          </a:prstGeom>
        </p:spPr>
      </p:pic>
      <p:sp>
        <p:nvSpPr>
          <p:cNvPr id="19" name="TextBox 18">
            <a:extLst>
              <a:ext uri="{FF2B5EF4-FFF2-40B4-BE49-F238E27FC236}">
                <a16:creationId xmlns:a16="http://schemas.microsoft.com/office/drawing/2014/main" id="{17DD20BC-D2FC-49E5-AE99-F625FD5C35FB}"/>
              </a:ext>
            </a:extLst>
          </p:cNvPr>
          <p:cNvSpPr txBox="1"/>
          <p:nvPr/>
        </p:nvSpPr>
        <p:spPr>
          <a:xfrm>
            <a:off x="7626655" y="5494049"/>
            <a:ext cx="2112264" cy="461665"/>
          </a:xfrm>
          <a:prstGeom prst="rect">
            <a:avLst/>
          </a:prstGeom>
          <a:noFill/>
        </p:spPr>
        <p:txBody>
          <a:bodyPr wrap="square" rtlCol="0">
            <a:prstTxWarp prst="textWave1">
              <a:avLst/>
            </a:prstTxWarp>
            <a:spAutoFit/>
          </a:bodyPr>
          <a:lstStyle/>
          <a:p>
            <a:r>
              <a:rPr lang="en-US" sz="2400" b="1" dirty="0">
                <a:solidFill>
                  <a:schemeClr val="accent1">
                    <a:lumMod val="75000"/>
                  </a:schemeClr>
                </a:solidFill>
              </a:rPr>
              <a:t>Specific to NC</a:t>
            </a:r>
          </a:p>
        </p:txBody>
      </p:sp>
    </p:spTree>
    <p:extLst>
      <p:ext uri="{BB962C8B-B14F-4D97-AF65-F5344CB8AC3E}">
        <p14:creationId xmlns:p14="http://schemas.microsoft.com/office/powerpoint/2010/main" val="36011079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7494BE5-BA2F-4968-A44E-55EC3A6977F2}"/>
              </a:ext>
            </a:extLst>
          </p:cNvPr>
          <p:cNvPicPr>
            <a:picLocks noChangeAspect="1"/>
          </p:cNvPicPr>
          <p:nvPr/>
        </p:nvPicPr>
        <p:blipFill>
          <a:blip r:embed="rId2"/>
          <a:stretch>
            <a:fillRect/>
          </a:stretch>
        </p:blipFill>
        <p:spPr>
          <a:xfrm>
            <a:off x="0" y="-1"/>
            <a:ext cx="11851689" cy="5903651"/>
          </a:xfrm>
          <a:prstGeom prst="rect">
            <a:avLst/>
          </a:prstGeom>
        </p:spPr>
      </p:pic>
    </p:spTree>
    <p:extLst>
      <p:ext uri="{BB962C8B-B14F-4D97-AF65-F5344CB8AC3E}">
        <p14:creationId xmlns:p14="http://schemas.microsoft.com/office/powerpoint/2010/main" val="36717838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C6440-371C-4BF1-A8DB-A7AB1F754575}"/>
              </a:ext>
            </a:extLst>
          </p:cNvPr>
          <p:cNvSpPr>
            <a:spLocks noGrp="1"/>
          </p:cNvSpPr>
          <p:nvPr>
            <p:ph type="title"/>
          </p:nvPr>
        </p:nvSpPr>
        <p:spPr>
          <a:xfrm>
            <a:off x="838200" y="134307"/>
            <a:ext cx="10515600" cy="744584"/>
          </a:xfrm>
        </p:spPr>
        <p:txBody>
          <a:bodyPr/>
          <a:lstStyle/>
          <a:p>
            <a:pPr algn="ctr"/>
            <a:r>
              <a:rPr lang="en-US" b="1" dirty="0">
                <a:latin typeface="+mn-lt"/>
              </a:rPr>
              <a:t>Rents and Lease-ups </a:t>
            </a:r>
          </a:p>
        </p:txBody>
      </p:sp>
      <p:pic>
        <p:nvPicPr>
          <p:cNvPr id="7" name="Picture 6">
            <a:extLst>
              <a:ext uri="{FF2B5EF4-FFF2-40B4-BE49-F238E27FC236}">
                <a16:creationId xmlns:a16="http://schemas.microsoft.com/office/drawing/2014/main" id="{CA465B2E-8F3C-4EE9-9966-22DCC5A670A1}"/>
              </a:ext>
            </a:extLst>
          </p:cNvPr>
          <p:cNvPicPr>
            <a:picLocks noChangeAspect="1"/>
          </p:cNvPicPr>
          <p:nvPr/>
        </p:nvPicPr>
        <p:blipFill>
          <a:blip r:embed="rId2"/>
          <a:stretch>
            <a:fillRect/>
          </a:stretch>
        </p:blipFill>
        <p:spPr>
          <a:xfrm>
            <a:off x="0" y="745724"/>
            <a:ext cx="11842812" cy="1814419"/>
          </a:xfrm>
          <a:prstGeom prst="rect">
            <a:avLst/>
          </a:prstGeom>
        </p:spPr>
      </p:pic>
      <p:sp>
        <p:nvSpPr>
          <p:cNvPr id="9" name="TextBox 8">
            <a:extLst>
              <a:ext uri="{FF2B5EF4-FFF2-40B4-BE49-F238E27FC236}">
                <a16:creationId xmlns:a16="http://schemas.microsoft.com/office/drawing/2014/main" id="{CE1DBCA5-166D-4BFF-A7B9-0747B8CD9630}"/>
              </a:ext>
            </a:extLst>
          </p:cNvPr>
          <p:cNvSpPr txBox="1"/>
          <p:nvPr/>
        </p:nvSpPr>
        <p:spPr>
          <a:xfrm>
            <a:off x="514904" y="3084988"/>
            <a:ext cx="5308847"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lumMod val="85000"/>
                  </a:prstClr>
                </a:solidFill>
                <a:effectLst/>
                <a:uLnTx/>
                <a:uFillTx/>
                <a:latin typeface="Calibri" panose="020F0502020204030204"/>
                <a:ea typeface="+mn-ea"/>
                <a:cs typeface="+mn-cs"/>
              </a:rPr>
              <a:t>Be sure rents are updated in RCRS before you start lease-up</a:t>
            </a:r>
          </a:p>
        </p:txBody>
      </p:sp>
      <p:sp>
        <p:nvSpPr>
          <p:cNvPr id="10" name="TextBox 9">
            <a:extLst>
              <a:ext uri="{FF2B5EF4-FFF2-40B4-BE49-F238E27FC236}">
                <a16:creationId xmlns:a16="http://schemas.microsoft.com/office/drawing/2014/main" id="{EBF173FB-572D-4948-9671-34AE6FFD1379}"/>
              </a:ext>
            </a:extLst>
          </p:cNvPr>
          <p:cNvSpPr txBox="1"/>
          <p:nvPr/>
        </p:nvSpPr>
        <p:spPr>
          <a:xfrm>
            <a:off x="6267635" y="4661590"/>
            <a:ext cx="5575177" cy="20621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23272F"/>
                </a:solidFill>
                <a:effectLst/>
                <a:uLnTx/>
                <a:uFillTx/>
                <a:latin typeface="Calibri" panose="020F0502020204030204"/>
                <a:ea typeface="+mn-ea"/>
                <a:cs typeface="+mn-cs"/>
              </a:rPr>
              <a:t>If the property opens with rents that are too low, this will cause cash flow issues throughout the life of the property</a:t>
            </a:r>
          </a:p>
        </p:txBody>
      </p:sp>
      <p:pic>
        <p:nvPicPr>
          <p:cNvPr id="13" name="Picture 12">
            <a:extLst>
              <a:ext uri="{FF2B5EF4-FFF2-40B4-BE49-F238E27FC236}">
                <a16:creationId xmlns:a16="http://schemas.microsoft.com/office/drawing/2014/main" id="{5309D05F-9FEE-440D-AFF7-037DC9439D7E}"/>
              </a:ext>
            </a:extLst>
          </p:cNvPr>
          <p:cNvPicPr>
            <a:picLocks noChangeAspect="1"/>
          </p:cNvPicPr>
          <p:nvPr/>
        </p:nvPicPr>
        <p:blipFill>
          <a:blip r:embed="rId3"/>
          <a:stretch>
            <a:fillRect/>
          </a:stretch>
        </p:blipFill>
        <p:spPr>
          <a:xfrm>
            <a:off x="8843402" y="2711397"/>
            <a:ext cx="2351340" cy="1950193"/>
          </a:xfrm>
          <a:prstGeom prst="rect">
            <a:avLst/>
          </a:prstGeom>
        </p:spPr>
      </p:pic>
      <p:pic>
        <p:nvPicPr>
          <p:cNvPr id="14" name="Picture 13">
            <a:extLst>
              <a:ext uri="{FF2B5EF4-FFF2-40B4-BE49-F238E27FC236}">
                <a16:creationId xmlns:a16="http://schemas.microsoft.com/office/drawing/2014/main" id="{526E228C-3B3A-477C-ACD3-A78D05EDF034}"/>
              </a:ext>
            </a:extLst>
          </p:cNvPr>
          <p:cNvPicPr>
            <a:picLocks noChangeAspect="1"/>
          </p:cNvPicPr>
          <p:nvPr/>
        </p:nvPicPr>
        <p:blipFill>
          <a:blip r:embed="rId4"/>
          <a:stretch>
            <a:fillRect/>
          </a:stretch>
        </p:blipFill>
        <p:spPr>
          <a:xfrm>
            <a:off x="9099612" y="2927111"/>
            <a:ext cx="1758400" cy="975381"/>
          </a:xfrm>
          <a:prstGeom prst="rect">
            <a:avLst/>
          </a:prstGeom>
        </p:spPr>
      </p:pic>
      <p:pic>
        <p:nvPicPr>
          <p:cNvPr id="15" name="Picture 14">
            <a:extLst>
              <a:ext uri="{FF2B5EF4-FFF2-40B4-BE49-F238E27FC236}">
                <a16:creationId xmlns:a16="http://schemas.microsoft.com/office/drawing/2014/main" id="{DD7DA8DF-4A48-4FE4-98A1-6548B040382D}"/>
              </a:ext>
            </a:extLst>
          </p:cNvPr>
          <p:cNvPicPr>
            <a:picLocks noChangeAspect="1"/>
          </p:cNvPicPr>
          <p:nvPr/>
        </p:nvPicPr>
        <p:blipFill>
          <a:blip r:embed="rId5"/>
          <a:stretch>
            <a:fillRect/>
          </a:stretch>
        </p:blipFill>
        <p:spPr>
          <a:xfrm>
            <a:off x="5921406" y="2672541"/>
            <a:ext cx="2841476" cy="1714469"/>
          </a:xfrm>
          <a:prstGeom prst="rect">
            <a:avLst/>
          </a:prstGeom>
        </p:spPr>
      </p:pic>
      <p:pic>
        <p:nvPicPr>
          <p:cNvPr id="16" name="Picture 15">
            <a:extLst>
              <a:ext uri="{FF2B5EF4-FFF2-40B4-BE49-F238E27FC236}">
                <a16:creationId xmlns:a16="http://schemas.microsoft.com/office/drawing/2014/main" id="{0475DC84-43C7-4103-8E9D-0A283FBF5756}"/>
              </a:ext>
            </a:extLst>
          </p:cNvPr>
          <p:cNvPicPr>
            <a:picLocks noChangeAspect="1"/>
          </p:cNvPicPr>
          <p:nvPr/>
        </p:nvPicPr>
        <p:blipFill>
          <a:blip r:embed="rId6"/>
          <a:stretch>
            <a:fillRect/>
          </a:stretch>
        </p:blipFill>
        <p:spPr>
          <a:xfrm>
            <a:off x="3514993" y="4201587"/>
            <a:ext cx="2406413" cy="2522106"/>
          </a:xfrm>
          <a:prstGeom prst="rect">
            <a:avLst/>
          </a:prstGeom>
        </p:spPr>
      </p:pic>
      <p:pic>
        <p:nvPicPr>
          <p:cNvPr id="17" name="Picture 16">
            <a:extLst>
              <a:ext uri="{FF2B5EF4-FFF2-40B4-BE49-F238E27FC236}">
                <a16:creationId xmlns:a16="http://schemas.microsoft.com/office/drawing/2014/main" id="{FA667B77-031A-4569-ABCE-8BB799BF9D57}"/>
              </a:ext>
            </a:extLst>
          </p:cNvPr>
          <p:cNvPicPr>
            <a:picLocks noChangeAspect="1"/>
          </p:cNvPicPr>
          <p:nvPr/>
        </p:nvPicPr>
        <p:blipFill>
          <a:blip r:embed="rId7"/>
          <a:stretch>
            <a:fillRect/>
          </a:stretch>
        </p:blipFill>
        <p:spPr>
          <a:xfrm>
            <a:off x="825614" y="4313460"/>
            <a:ext cx="2343150" cy="1952625"/>
          </a:xfrm>
          <a:prstGeom prst="rect">
            <a:avLst/>
          </a:prstGeom>
        </p:spPr>
      </p:pic>
    </p:spTree>
    <p:extLst>
      <p:ext uri="{BB962C8B-B14F-4D97-AF65-F5344CB8AC3E}">
        <p14:creationId xmlns:p14="http://schemas.microsoft.com/office/powerpoint/2010/main" val="3551595804"/>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C6440-371C-4BF1-A8DB-A7AB1F754575}"/>
              </a:ext>
            </a:extLst>
          </p:cNvPr>
          <p:cNvSpPr>
            <a:spLocks noGrp="1"/>
          </p:cNvSpPr>
          <p:nvPr>
            <p:ph type="title"/>
          </p:nvPr>
        </p:nvSpPr>
        <p:spPr>
          <a:xfrm>
            <a:off x="838200" y="134307"/>
            <a:ext cx="10515600" cy="744584"/>
          </a:xfrm>
        </p:spPr>
        <p:txBody>
          <a:bodyPr/>
          <a:lstStyle/>
          <a:p>
            <a:pPr algn="ctr"/>
            <a:r>
              <a:rPr lang="en-US" b="1" dirty="0">
                <a:latin typeface="+mn-lt"/>
              </a:rPr>
              <a:t>Rents and Lease-ups </a:t>
            </a:r>
          </a:p>
        </p:txBody>
      </p:sp>
      <p:pic>
        <p:nvPicPr>
          <p:cNvPr id="7" name="Picture 6">
            <a:extLst>
              <a:ext uri="{FF2B5EF4-FFF2-40B4-BE49-F238E27FC236}">
                <a16:creationId xmlns:a16="http://schemas.microsoft.com/office/drawing/2014/main" id="{CA465B2E-8F3C-4EE9-9966-22DCC5A670A1}"/>
              </a:ext>
            </a:extLst>
          </p:cNvPr>
          <p:cNvPicPr>
            <a:picLocks noChangeAspect="1"/>
          </p:cNvPicPr>
          <p:nvPr/>
        </p:nvPicPr>
        <p:blipFill>
          <a:blip r:embed="rId2"/>
          <a:stretch>
            <a:fillRect/>
          </a:stretch>
        </p:blipFill>
        <p:spPr>
          <a:xfrm>
            <a:off x="0" y="745724"/>
            <a:ext cx="11842812" cy="1814419"/>
          </a:xfrm>
          <a:prstGeom prst="rect">
            <a:avLst/>
          </a:prstGeom>
        </p:spPr>
      </p:pic>
      <p:sp>
        <p:nvSpPr>
          <p:cNvPr id="9" name="TextBox 8">
            <a:extLst>
              <a:ext uri="{FF2B5EF4-FFF2-40B4-BE49-F238E27FC236}">
                <a16:creationId xmlns:a16="http://schemas.microsoft.com/office/drawing/2014/main" id="{CE1DBCA5-166D-4BFF-A7B9-0747B8CD9630}"/>
              </a:ext>
            </a:extLst>
          </p:cNvPr>
          <p:cNvSpPr txBox="1"/>
          <p:nvPr/>
        </p:nvSpPr>
        <p:spPr>
          <a:xfrm>
            <a:off x="514904" y="3084988"/>
            <a:ext cx="5308847"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23272F"/>
                </a:solidFill>
                <a:effectLst/>
                <a:uLnTx/>
                <a:uFillTx/>
                <a:latin typeface="Calibri" panose="020F0502020204030204"/>
                <a:ea typeface="+mn-ea"/>
                <a:cs typeface="+mn-cs"/>
              </a:rPr>
              <a:t>Be sure rents are updated in RCRS before you start lease-up</a:t>
            </a:r>
          </a:p>
        </p:txBody>
      </p:sp>
      <p:sp>
        <p:nvSpPr>
          <p:cNvPr id="10" name="TextBox 9">
            <a:extLst>
              <a:ext uri="{FF2B5EF4-FFF2-40B4-BE49-F238E27FC236}">
                <a16:creationId xmlns:a16="http://schemas.microsoft.com/office/drawing/2014/main" id="{EBF173FB-572D-4948-9671-34AE6FFD1379}"/>
              </a:ext>
            </a:extLst>
          </p:cNvPr>
          <p:cNvSpPr txBox="1"/>
          <p:nvPr/>
        </p:nvSpPr>
        <p:spPr>
          <a:xfrm>
            <a:off x="6267635" y="4661590"/>
            <a:ext cx="5575177" cy="20621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23272F"/>
                </a:solidFill>
                <a:effectLst/>
                <a:uLnTx/>
                <a:uFillTx/>
                <a:latin typeface="Calibri" panose="020F0502020204030204"/>
                <a:ea typeface="+mn-ea"/>
                <a:cs typeface="+mn-cs"/>
              </a:rPr>
              <a:t>If the property opens with rents that are too low, this will cause cash flow issues throughout the life of the property</a:t>
            </a:r>
          </a:p>
        </p:txBody>
      </p:sp>
      <p:pic>
        <p:nvPicPr>
          <p:cNvPr id="13" name="Picture 12">
            <a:extLst>
              <a:ext uri="{FF2B5EF4-FFF2-40B4-BE49-F238E27FC236}">
                <a16:creationId xmlns:a16="http://schemas.microsoft.com/office/drawing/2014/main" id="{5309D05F-9FEE-440D-AFF7-037DC9439D7E}"/>
              </a:ext>
            </a:extLst>
          </p:cNvPr>
          <p:cNvPicPr>
            <a:picLocks noChangeAspect="1"/>
          </p:cNvPicPr>
          <p:nvPr/>
        </p:nvPicPr>
        <p:blipFill>
          <a:blip r:embed="rId3"/>
          <a:stretch>
            <a:fillRect/>
          </a:stretch>
        </p:blipFill>
        <p:spPr>
          <a:xfrm>
            <a:off x="8843402" y="2711397"/>
            <a:ext cx="2351340" cy="1950193"/>
          </a:xfrm>
          <a:prstGeom prst="rect">
            <a:avLst/>
          </a:prstGeom>
        </p:spPr>
      </p:pic>
      <p:pic>
        <p:nvPicPr>
          <p:cNvPr id="14" name="Picture 13">
            <a:extLst>
              <a:ext uri="{FF2B5EF4-FFF2-40B4-BE49-F238E27FC236}">
                <a16:creationId xmlns:a16="http://schemas.microsoft.com/office/drawing/2014/main" id="{526E228C-3B3A-477C-ACD3-A78D05EDF034}"/>
              </a:ext>
            </a:extLst>
          </p:cNvPr>
          <p:cNvPicPr>
            <a:picLocks noChangeAspect="1"/>
          </p:cNvPicPr>
          <p:nvPr/>
        </p:nvPicPr>
        <p:blipFill>
          <a:blip r:embed="rId4"/>
          <a:stretch>
            <a:fillRect/>
          </a:stretch>
        </p:blipFill>
        <p:spPr>
          <a:xfrm>
            <a:off x="9099612" y="2927111"/>
            <a:ext cx="1758400" cy="975381"/>
          </a:xfrm>
          <a:prstGeom prst="rect">
            <a:avLst/>
          </a:prstGeom>
        </p:spPr>
      </p:pic>
      <p:pic>
        <p:nvPicPr>
          <p:cNvPr id="15" name="Picture 14">
            <a:extLst>
              <a:ext uri="{FF2B5EF4-FFF2-40B4-BE49-F238E27FC236}">
                <a16:creationId xmlns:a16="http://schemas.microsoft.com/office/drawing/2014/main" id="{DD7DA8DF-4A48-4FE4-98A1-6548B040382D}"/>
              </a:ext>
            </a:extLst>
          </p:cNvPr>
          <p:cNvPicPr>
            <a:picLocks noChangeAspect="1"/>
          </p:cNvPicPr>
          <p:nvPr/>
        </p:nvPicPr>
        <p:blipFill>
          <a:blip r:embed="rId5"/>
          <a:stretch>
            <a:fillRect/>
          </a:stretch>
        </p:blipFill>
        <p:spPr>
          <a:xfrm>
            <a:off x="5921406" y="2672541"/>
            <a:ext cx="2841476" cy="1714469"/>
          </a:xfrm>
          <a:prstGeom prst="rect">
            <a:avLst/>
          </a:prstGeom>
        </p:spPr>
      </p:pic>
      <p:pic>
        <p:nvPicPr>
          <p:cNvPr id="16" name="Picture 15">
            <a:extLst>
              <a:ext uri="{FF2B5EF4-FFF2-40B4-BE49-F238E27FC236}">
                <a16:creationId xmlns:a16="http://schemas.microsoft.com/office/drawing/2014/main" id="{0475DC84-43C7-4103-8E9D-0A283FBF5756}"/>
              </a:ext>
            </a:extLst>
          </p:cNvPr>
          <p:cNvPicPr>
            <a:picLocks noChangeAspect="1"/>
          </p:cNvPicPr>
          <p:nvPr/>
        </p:nvPicPr>
        <p:blipFill>
          <a:blip r:embed="rId6"/>
          <a:stretch>
            <a:fillRect/>
          </a:stretch>
        </p:blipFill>
        <p:spPr>
          <a:xfrm>
            <a:off x="3514993" y="4201587"/>
            <a:ext cx="2406413" cy="2522106"/>
          </a:xfrm>
          <a:prstGeom prst="rect">
            <a:avLst/>
          </a:prstGeom>
        </p:spPr>
      </p:pic>
      <p:pic>
        <p:nvPicPr>
          <p:cNvPr id="17" name="Picture 16">
            <a:extLst>
              <a:ext uri="{FF2B5EF4-FFF2-40B4-BE49-F238E27FC236}">
                <a16:creationId xmlns:a16="http://schemas.microsoft.com/office/drawing/2014/main" id="{FA667B77-031A-4569-ABCE-8BB799BF9D57}"/>
              </a:ext>
            </a:extLst>
          </p:cNvPr>
          <p:cNvPicPr>
            <a:picLocks noChangeAspect="1"/>
          </p:cNvPicPr>
          <p:nvPr/>
        </p:nvPicPr>
        <p:blipFill>
          <a:blip r:embed="rId7"/>
          <a:stretch>
            <a:fillRect/>
          </a:stretch>
        </p:blipFill>
        <p:spPr>
          <a:xfrm>
            <a:off x="825614" y="4313460"/>
            <a:ext cx="2343150" cy="1952625"/>
          </a:xfrm>
          <a:prstGeom prst="rect">
            <a:avLst/>
          </a:prstGeom>
        </p:spPr>
      </p:pic>
    </p:spTree>
    <p:extLst>
      <p:ext uri="{BB962C8B-B14F-4D97-AF65-F5344CB8AC3E}">
        <p14:creationId xmlns:p14="http://schemas.microsoft.com/office/powerpoint/2010/main" val="24961641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D9A71-FFC8-4733-927C-4473307A0413}"/>
              </a:ext>
            </a:extLst>
          </p:cNvPr>
          <p:cNvSpPr>
            <a:spLocks noGrp="1"/>
          </p:cNvSpPr>
          <p:nvPr>
            <p:ph type="title"/>
          </p:nvPr>
        </p:nvSpPr>
        <p:spPr>
          <a:xfrm>
            <a:off x="186431" y="97655"/>
            <a:ext cx="11585359" cy="683580"/>
          </a:xfrm>
        </p:spPr>
        <p:txBody>
          <a:bodyPr>
            <a:normAutofit fontScale="90000"/>
          </a:bodyPr>
          <a:lstStyle/>
          <a:p>
            <a:pPr algn="ctr"/>
            <a:r>
              <a:rPr lang="en-US" b="1" dirty="0"/>
              <a:t>NCHFA Asset Management - Compliance Manual   </a:t>
            </a:r>
          </a:p>
        </p:txBody>
      </p:sp>
      <p:pic>
        <p:nvPicPr>
          <p:cNvPr id="4" name="Picture 3">
            <a:extLst>
              <a:ext uri="{FF2B5EF4-FFF2-40B4-BE49-F238E27FC236}">
                <a16:creationId xmlns:a16="http://schemas.microsoft.com/office/drawing/2014/main" id="{C4E5D5E6-2211-4675-BBCD-B789D746F71E}"/>
              </a:ext>
            </a:extLst>
          </p:cNvPr>
          <p:cNvPicPr>
            <a:picLocks noChangeAspect="1"/>
          </p:cNvPicPr>
          <p:nvPr/>
        </p:nvPicPr>
        <p:blipFill>
          <a:blip r:embed="rId2"/>
          <a:stretch>
            <a:fillRect/>
          </a:stretch>
        </p:blipFill>
        <p:spPr>
          <a:xfrm>
            <a:off x="8194904" y="781234"/>
            <a:ext cx="2760141" cy="1950475"/>
          </a:xfrm>
          <a:prstGeom prst="rect">
            <a:avLst/>
          </a:prstGeom>
        </p:spPr>
      </p:pic>
      <p:pic>
        <p:nvPicPr>
          <p:cNvPr id="5" name="Picture 4">
            <a:extLst>
              <a:ext uri="{FF2B5EF4-FFF2-40B4-BE49-F238E27FC236}">
                <a16:creationId xmlns:a16="http://schemas.microsoft.com/office/drawing/2014/main" id="{6558B6D4-3683-4BB7-A7E4-DBDEEB0889F2}"/>
              </a:ext>
            </a:extLst>
          </p:cNvPr>
          <p:cNvPicPr>
            <a:picLocks noChangeAspect="1"/>
          </p:cNvPicPr>
          <p:nvPr/>
        </p:nvPicPr>
        <p:blipFill>
          <a:blip r:embed="rId3"/>
          <a:stretch>
            <a:fillRect/>
          </a:stretch>
        </p:blipFill>
        <p:spPr>
          <a:xfrm>
            <a:off x="6615929" y="2796466"/>
            <a:ext cx="5155861" cy="3519401"/>
          </a:xfrm>
          <a:prstGeom prst="rect">
            <a:avLst/>
          </a:prstGeom>
        </p:spPr>
      </p:pic>
      <p:sp>
        <p:nvSpPr>
          <p:cNvPr id="6" name="Arrow: Right 5">
            <a:extLst>
              <a:ext uri="{FF2B5EF4-FFF2-40B4-BE49-F238E27FC236}">
                <a16:creationId xmlns:a16="http://schemas.microsoft.com/office/drawing/2014/main" id="{3AB35D07-552E-4BA5-8AA3-20BEA783A247}"/>
              </a:ext>
            </a:extLst>
          </p:cNvPr>
          <p:cNvSpPr/>
          <p:nvPr/>
        </p:nvSpPr>
        <p:spPr>
          <a:xfrm>
            <a:off x="6615929" y="1571348"/>
            <a:ext cx="2315007" cy="958788"/>
          </a:xfrm>
          <a:prstGeom prst="right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56ADE20B-7251-4B8A-8239-5B0B067AD02D}"/>
              </a:ext>
            </a:extLst>
          </p:cNvPr>
          <p:cNvPicPr>
            <a:picLocks noChangeAspect="1"/>
          </p:cNvPicPr>
          <p:nvPr/>
        </p:nvPicPr>
        <p:blipFill>
          <a:blip r:embed="rId4"/>
          <a:stretch>
            <a:fillRect/>
          </a:stretch>
        </p:blipFill>
        <p:spPr>
          <a:xfrm rot="10800000">
            <a:off x="7867024" y="3859567"/>
            <a:ext cx="1152688" cy="701039"/>
          </a:xfrm>
          <a:prstGeom prst="rect">
            <a:avLst/>
          </a:prstGeom>
        </p:spPr>
      </p:pic>
      <p:pic>
        <p:nvPicPr>
          <p:cNvPr id="8" name="Picture 7">
            <a:extLst>
              <a:ext uri="{FF2B5EF4-FFF2-40B4-BE49-F238E27FC236}">
                <a16:creationId xmlns:a16="http://schemas.microsoft.com/office/drawing/2014/main" id="{6D56C74A-5022-44CA-8DE7-3DC1F0E9CEEC}"/>
              </a:ext>
            </a:extLst>
          </p:cNvPr>
          <p:cNvPicPr>
            <a:picLocks noChangeAspect="1"/>
          </p:cNvPicPr>
          <p:nvPr/>
        </p:nvPicPr>
        <p:blipFill>
          <a:blip r:embed="rId4"/>
          <a:stretch>
            <a:fillRect/>
          </a:stretch>
        </p:blipFill>
        <p:spPr>
          <a:xfrm>
            <a:off x="6661092" y="5623708"/>
            <a:ext cx="1368713" cy="993734"/>
          </a:xfrm>
          <a:prstGeom prst="rect">
            <a:avLst/>
          </a:prstGeom>
        </p:spPr>
      </p:pic>
      <p:pic>
        <p:nvPicPr>
          <p:cNvPr id="10" name="Picture 9">
            <a:extLst>
              <a:ext uri="{FF2B5EF4-FFF2-40B4-BE49-F238E27FC236}">
                <a16:creationId xmlns:a16="http://schemas.microsoft.com/office/drawing/2014/main" id="{77DA780B-8421-4D31-9914-FF9C4458958F}"/>
              </a:ext>
            </a:extLst>
          </p:cNvPr>
          <p:cNvPicPr>
            <a:picLocks noChangeAspect="1"/>
          </p:cNvPicPr>
          <p:nvPr/>
        </p:nvPicPr>
        <p:blipFill>
          <a:blip r:embed="rId5"/>
          <a:stretch>
            <a:fillRect/>
          </a:stretch>
        </p:blipFill>
        <p:spPr>
          <a:xfrm>
            <a:off x="615412" y="2530136"/>
            <a:ext cx="5860288" cy="3170195"/>
          </a:xfrm>
          <a:prstGeom prst="rect">
            <a:avLst/>
          </a:prstGeom>
        </p:spPr>
      </p:pic>
      <p:sp>
        <p:nvSpPr>
          <p:cNvPr id="11" name="Rectangle: Rounded Corners 10">
            <a:extLst>
              <a:ext uri="{FF2B5EF4-FFF2-40B4-BE49-F238E27FC236}">
                <a16:creationId xmlns:a16="http://schemas.microsoft.com/office/drawing/2014/main" id="{95D53469-234E-4D3B-B29B-01C1435E0D1F}"/>
              </a:ext>
            </a:extLst>
          </p:cNvPr>
          <p:cNvSpPr/>
          <p:nvPr/>
        </p:nvSpPr>
        <p:spPr>
          <a:xfrm>
            <a:off x="798990" y="1017414"/>
            <a:ext cx="5000194" cy="1349406"/>
          </a:xfrm>
          <a:prstGeom prst="roundRect">
            <a:avLst/>
          </a:prstGeom>
          <a:solidFill>
            <a:srgbClr val="7030A0"/>
          </a:solidFill>
          <a:ln w="76200">
            <a:solidFill>
              <a:srgbClr val="002060"/>
            </a:solid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BE46A0A8-F376-4115-A017-C7F6730523D7}"/>
              </a:ext>
            </a:extLst>
          </p:cNvPr>
          <p:cNvSpPr txBox="1"/>
          <p:nvPr/>
        </p:nvSpPr>
        <p:spPr>
          <a:xfrm>
            <a:off x="914400" y="1091953"/>
            <a:ext cx="4731798" cy="1200329"/>
          </a:xfrm>
          <a:prstGeom prst="rect">
            <a:avLst/>
          </a:prstGeom>
          <a:solidFill>
            <a:srgbClr val="FF00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6FFDF6A7-0C55-49AE-8F0B-6B34A248735E}"/>
              </a:ext>
            </a:extLst>
          </p:cNvPr>
          <p:cNvSpPr txBox="1"/>
          <p:nvPr/>
        </p:nvSpPr>
        <p:spPr>
          <a:xfrm>
            <a:off x="1003177" y="1091953"/>
            <a:ext cx="4643021"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2060"/>
                </a:solidFill>
                <a:effectLst/>
                <a:uLnTx/>
                <a:uFillTx/>
                <a:latin typeface="Calibri" panose="020F0502020204030204"/>
                <a:ea typeface="+mn-ea"/>
                <a:cs typeface="+mn-cs"/>
              </a:rPr>
              <a:t>Revision Coming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Expected 1/1/2024	</a:t>
            </a:r>
          </a:p>
        </p:txBody>
      </p:sp>
    </p:spTree>
    <p:extLst>
      <p:ext uri="{BB962C8B-B14F-4D97-AF65-F5344CB8AC3E}">
        <p14:creationId xmlns:p14="http://schemas.microsoft.com/office/powerpoint/2010/main" val="20854812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theme/theme1.xml><?xml version="1.0" encoding="utf-8"?>
<a:theme xmlns:a="http://schemas.openxmlformats.org/drawingml/2006/main" name="1_Office Theme">
  <a:themeElements>
    <a:clrScheme name="Agency Custom Color Template">
      <a:dk1>
        <a:srgbClr val="23272F"/>
      </a:dk1>
      <a:lt1>
        <a:sysClr val="window" lastClr="FFFFFF"/>
      </a:lt1>
      <a:dk2>
        <a:srgbClr val="7B8D8E"/>
      </a:dk2>
      <a:lt2>
        <a:srgbClr val="E4E8E8"/>
      </a:lt2>
      <a:accent1>
        <a:srgbClr val="1A6EA9"/>
      </a:accent1>
      <a:accent2>
        <a:srgbClr val="BB5C21"/>
      </a:accent2>
      <a:accent3>
        <a:srgbClr val="19958D"/>
      </a:accent3>
      <a:accent4>
        <a:srgbClr val="E45641"/>
      </a:accent4>
      <a:accent5>
        <a:srgbClr val="44B3C2"/>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19 Agency PowerPoint Template—WHITE [Read-Only]" id="{89E9D217-AAD7-4E57-8398-5735914DD544}" vid="{629C482D-350B-4AC3-BF51-A27373F38351}"/>
    </a:ext>
  </a:extLst>
</a:theme>
</file>

<file path=ppt/theme/theme2.xml><?xml version="1.0" encoding="utf-8"?>
<a:theme xmlns:a="http://schemas.openxmlformats.org/drawingml/2006/main" name="2_Office Theme">
  <a:themeElements>
    <a:clrScheme name="Agency Custom Color Template">
      <a:dk1>
        <a:srgbClr val="23272F"/>
      </a:dk1>
      <a:lt1>
        <a:sysClr val="window" lastClr="FFFFFF"/>
      </a:lt1>
      <a:dk2>
        <a:srgbClr val="7B8D8E"/>
      </a:dk2>
      <a:lt2>
        <a:srgbClr val="E4E8E8"/>
      </a:lt2>
      <a:accent1>
        <a:srgbClr val="1A6EA9"/>
      </a:accent1>
      <a:accent2>
        <a:srgbClr val="BB5C21"/>
      </a:accent2>
      <a:accent3>
        <a:srgbClr val="19958D"/>
      </a:accent3>
      <a:accent4>
        <a:srgbClr val="E45641"/>
      </a:accent4>
      <a:accent5>
        <a:srgbClr val="44B3C2"/>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4" id="{1299EF1E-850D-4D40-A95B-0E74F4012FDE}" vid="{082B4BAB-ED8E-423E-B40B-B8B838EBD661}"/>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5604</TotalTime>
  <Words>3674</Words>
  <Application>Microsoft Office PowerPoint</Application>
  <PresentationFormat>Widescreen</PresentationFormat>
  <Paragraphs>360</Paragraphs>
  <Slides>65</Slides>
  <Notes>3</Notes>
  <HiddenSlides>6</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65</vt:i4>
      </vt:variant>
    </vt:vector>
  </HeadingPairs>
  <TitlesOfParts>
    <vt:vector size="74" baseType="lpstr">
      <vt:lpstr>Arial</vt:lpstr>
      <vt:lpstr>Bauhaus 93</vt:lpstr>
      <vt:lpstr>Calibri</vt:lpstr>
      <vt:lpstr>Calibri Light</vt:lpstr>
      <vt:lpstr>Comic Sans MS</vt:lpstr>
      <vt:lpstr>Forte</vt:lpstr>
      <vt:lpstr>Wingdings</vt:lpstr>
      <vt:lpstr>1_Office Theme</vt:lpstr>
      <vt:lpstr>2_Office Theme</vt:lpstr>
      <vt:lpstr>PowerPoint Presentation</vt:lpstr>
      <vt:lpstr>PowerPoint Presentation</vt:lpstr>
      <vt:lpstr>PowerPoint Presentation</vt:lpstr>
      <vt:lpstr>PowerPoint Presentation</vt:lpstr>
      <vt:lpstr>PowerPoint Presentation</vt:lpstr>
      <vt:lpstr>Rents and Lease-ups </vt:lpstr>
      <vt:lpstr>Rents and Lease-ups </vt:lpstr>
      <vt:lpstr>Rents and Lease-ups </vt:lpstr>
      <vt:lpstr>NCHFA Asset Management - Compliance Manual   </vt:lpstr>
      <vt:lpstr>VAWA Revisions – Effective January 1, 2024</vt:lpstr>
      <vt:lpstr>PowerPoint Presentation</vt:lpstr>
      <vt:lpstr>Key Payment Standard Update </vt:lpstr>
      <vt:lpstr>Key Payment Standard Update </vt:lpstr>
      <vt:lpstr>Key Payment Standard Update </vt:lpstr>
      <vt:lpstr>Key Payment Standard Update </vt:lpstr>
      <vt:lpstr>Key Payment Standard Update </vt:lpstr>
      <vt:lpstr>New Key Assistance Payment Tiers</vt:lpstr>
      <vt:lpstr>Key Payment Standards Tiers 2, 3 &amp; 4 Counties </vt:lpstr>
      <vt:lpstr>Key Payment Standards Tiers 2, 3 &amp; 4 Counties </vt:lpstr>
      <vt:lpstr>Key Payment Standards Tiers 2, 3 &amp; 4 Counties </vt:lpstr>
      <vt:lpstr>PowerPoint Presentation</vt:lpstr>
      <vt:lpstr>Upcoming Compliance 101 and Advanced Training Dates</vt:lpstr>
      <vt:lpstr>Upcoming DHHS &amp; NCHFA Targeting/Key Training Dates</vt:lpstr>
      <vt:lpstr>Upcoming Supportive Housing Training Dates </vt:lpstr>
      <vt:lpstr>Short Training Video Clips on YouTube</vt:lpstr>
      <vt:lpstr>PowerPoint Presentation</vt:lpstr>
      <vt:lpstr>PowerPoint Presentation</vt:lpstr>
      <vt:lpstr>PowerPoint Presentation</vt:lpstr>
      <vt:lpstr>Approved Management Company List  Criteria Revision - RCRS</vt:lpstr>
      <vt:lpstr>Approved Management Company List  Criteria Revision - RCRS</vt:lpstr>
      <vt:lpstr>Approved Management Company List  Criteria Revision - RCRS</vt:lpstr>
      <vt:lpstr>Approved Management Company List  Criteria Revision - RCRS</vt:lpstr>
      <vt:lpstr>Approved Management Company List  Criteria Revision - RCRS</vt:lpstr>
      <vt:lpstr>Approved Management Company List  Criteria Revision - RCRS</vt:lpstr>
      <vt:lpstr>PowerPoint Presentation</vt:lpstr>
      <vt:lpstr>PowerPoint Presentation</vt:lpstr>
      <vt:lpstr>PowerPoint Presentation</vt:lpstr>
      <vt:lpstr>Report Cards For NCHFA Approved Management Companies Interim Progress Report Schedule Reminders   </vt:lpstr>
      <vt:lpstr>Report Cards For NCHFA Approved Management Companies Interim Progress Report Schedule Reminders   </vt:lpstr>
      <vt:lpstr>Report Cards For NCHFA Approved Management Companies Interim Progress Report Schedule Reminders   </vt:lpstr>
      <vt:lpstr>Report Cards For NCHFA Approved Management Companies Interim Progress Report Schedule Reminders   </vt:lpstr>
      <vt:lpstr>Report Cards For NCHFA Approved Management Companies Interim Progress Report Schedule Reminders   </vt:lpstr>
      <vt:lpstr>Report Cards For NCHFA Approved Management Companies Interim Progress Report Schedule Reminders   </vt:lpstr>
      <vt:lpstr>Report Cards For NCHFA Approved Management Companies Interim Progress Report Schedule Reminders  </vt:lpstr>
      <vt:lpstr>Report Cards For NCHFA Approved Management Companies Who Receives The Interim Progress Report Notifications  </vt:lpstr>
      <vt:lpstr>PowerPoint Presentation</vt:lpstr>
      <vt:lpstr>Income Averaging Update Released 10/12/2022</vt:lpstr>
      <vt:lpstr>Under the Old Average Income Regulation Cliff Test – Potential Loss of All Credits</vt:lpstr>
      <vt:lpstr>Under the New Average Income Regulations There is no Cliff Test – Only Potential Partial Loss of Credits</vt:lpstr>
      <vt:lpstr>PowerPoint Presentation</vt:lpstr>
      <vt:lpstr>Income Averaging  Policy </vt:lpstr>
      <vt:lpstr>Income Averaging Policy </vt:lpstr>
      <vt:lpstr>Income Averaging Policy </vt:lpstr>
      <vt:lpstr>Additional Compliance Monitoring Requirements:</vt:lpstr>
      <vt:lpstr>Additional Compliance Monitoring Requirements:</vt:lpstr>
      <vt:lpstr>Additional Compliance Monitoring Requirements:</vt:lpstr>
      <vt:lpstr>Additional Compliance Monitoring Requirements:</vt:lpstr>
      <vt:lpstr>Additional Compliance Monitoring Requirements:</vt:lpstr>
      <vt:lpstr>Additional Compliance Monitoring Requirements: 6. There are 5 allowable reasons to change the designation of a unit: </vt:lpstr>
      <vt:lpstr>Additional Compliance Monitoring Requirements: 6. There are 5 allowable reasons to change the designation of a unit: </vt:lpstr>
      <vt:lpstr>Additional Compliance Monitoring Requirements: 6. There are 5 allowable reasons to change the designation of a unit: </vt:lpstr>
      <vt:lpstr>Short Training Video Clips on YouTube</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Steven James</dc:creator>
  <cp:lastModifiedBy>Steven James</cp:lastModifiedBy>
  <cp:revision>137</cp:revision>
  <dcterms:created xsi:type="dcterms:W3CDTF">2023-09-16T20:44:45Z</dcterms:created>
  <dcterms:modified xsi:type="dcterms:W3CDTF">2023-10-18T23:24:32Z</dcterms:modified>
</cp:coreProperties>
</file>