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79" r:id="rId3"/>
    <p:sldId id="292" r:id="rId4"/>
    <p:sldId id="280" r:id="rId5"/>
    <p:sldId id="282" r:id="rId6"/>
    <p:sldId id="283" r:id="rId7"/>
    <p:sldId id="290" r:id="rId8"/>
    <p:sldId id="291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5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D8C525-E781-F8E5-F3F3-105B077826F5}" name="Hagstrom, Emily" initials="HE" userId="S::emily.hagstrom@ncdps.gov::4bc83038-d9a4-4c7f-95e2-3324a38d5b64" providerId="AD"/>
  <p188:author id="{245A16EA-E433-91EA-F5C9-E78885D0896C}" name="Wiggins, Michele" initials="WM" userId="S::tammy.wiggins@ncdps.gov::ebb28c3b-345e-4315-be29-c7ae629f4e3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well, Nancy" initials="JN" lastIdx="2" clrIdx="0">
    <p:extLst>
      <p:ext uri="{19B8F6BF-5375-455C-9EA6-DF929625EA0E}">
        <p15:presenceInfo xmlns:p15="http://schemas.microsoft.com/office/powerpoint/2012/main" userId="Jewell, Nancy" providerId="None"/>
      </p:ext>
    </p:extLst>
  </p:cmAuthor>
  <p:cmAuthor id="2" name="Wiggins, Michele" initials="WM" lastIdx="1" clrIdx="1">
    <p:extLst>
      <p:ext uri="{19B8F6BF-5375-455C-9EA6-DF929625EA0E}">
        <p15:presenceInfo xmlns:p15="http://schemas.microsoft.com/office/powerpoint/2012/main" userId="S::tammy.wiggins@ncdps.gov::ebb28c3b-345e-4315-be29-c7ae629f4e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940"/>
    <a:srgbClr val="FBE4D5"/>
    <a:srgbClr val="701C45"/>
    <a:srgbClr val="929DA9"/>
    <a:srgbClr val="397AAC"/>
    <a:srgbClr val="3D817E"/>
    <a:srgbClr val="9A6F09"/>
    <a:srgbClr val="C05411"/>
    <a:srgbClr val="588023"/>
    <a:srgbClr val="A83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6357" autoAdjust="0"/>
  </p:normalViewPr>
  <p:slideViewPr>
    <p:cSldViewPr snapToGrid="0" snapToObjects="1">
      <p:cViewPr varScale="1">
        <p:scale>
          <a:sx n="108" d="100"/>
          <a:sy n="108" d="100"/>
        </p:scale>
        <p:origin x="252" y="102"/>
      </p:cViewPr>
      <p:guideLst>
        <p:guide pos="3840"/>
        <p:guide orient="horz" pos="2160"/>
        <p:guide pos="5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 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65-43B9-A11B-459AE27DDE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65-43B9-A11B-459AE27DDE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65-43B9-A11B-459AE27DDE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65-43B9-A11B-459AE27DDE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65-43B9-A11B-459AE27DDE5D}"/>
              </c:ext>
            </c:extLst>
          </c:dPt>
          <c:cat>
            <c:strRef>
              <c:f>Sheet1!$A$2:$A$6</c:f>
              <c:strCache>
                <c:ptCount val="5"/>
                <c:pt idx="0">
                  <c:v>NCHFA</c:v>
                </c:pt>
                <c:pt idx="1">
                  <c:v>Other LIHTC</c:v>
                </c:pt>
                <c:pt idx="2">
                  <c:v>Public Housing</c:v>
                </c:pt>
                <c:pt idx="3">
                  <c:v>Infrastructure</c:v>
                </c:pt>
                <c:pt idx="4">
                  <c:v>DPA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71780583</c:v>
                </c:pt>
                <c:pt idx="1">
                  <c:v>22300000</c:v>
                </c:pt>
                <c:pt idx="2">
                  <c:v>19245117</c:v>
                </c:pt>
                <c:pt idx="3">
                  <c:v>18000000</c:v>
                </c:pt>
                <c:pt idx="4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D-44BA-BD44-F599A7BE2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0.52657</cdr:x>
      <cdr:y>0.37254</cdr:y>
    </cdr:from>
    <cdr:to>
      <cdr:x>0.73353</cdr:x>
      <cdr:y>0.58488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BE433C-711C-E1D2-64FD-4C9EBDEBDE76}"/>
            </a:ext>
          </a:extLst>
        </cdr:cNvPr>
        <cdr:cNvSpPr txBox="1"/>
      </cdr:nvSpPr>
      <cdr:spPr>
        <a:xfrm xmlns:a="http://schemas.openxmlformats.org/drawingml/2006/main">
          <a:off x="3654044" y="1661160"/>
          <a:ext cx="1436116" cy="946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2800" b="1" dirty="0">
              <a:solidFill>
                <a:schemeClr val="bg1"/>
              </a:solidFill>
            </a:rPr>
            <a:t>NCHFA </a:t>
          </a:r>
        </a:p>
        <a:p xmlns:a="http://schemas.openxmlformats.org/drawingml/2006/main">
          <a:r>
            <a:rPr lang="en-US" sz="2800" b="1" dirty="0">
              <a:solidFill>
                <a:schemeClr val="bg1"/>
              </a:solidFill>
            </a:rPr>
            <a:t>$71.8m</a:t>
          </a:r>
        </a:p>
      </cdr:txBody>
    </cdr:sp>
  </cdr:relSizeAnchor>
  <cdr:relSizeAnchor xmlns:cdr="http://schemas.openxmlformats.org/drawingml/2006/chartDrawing">
    <cdr:from>
      <cdr:x>0.281</cdr:x>
      <cdr:y>0.61905</cdr:y>
    </cdr:from>
    <cdr:to>
      <cdr:x>0.44918</cdr:x>
      <cdr:y>0.84683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3360B65-C1CA-E831-A973-C0B7F24CC8AE}"/>
            </a:ext>
          </a:extLst>
        </cdr:cNvPr>
        <cdr:cNvSpPr txBox="1"/>
      </cdr:nvSpPr>
      <cdr:spPr>
        <a:xfrm xmlns:a="http://schemas.openxmlformats.org/drawingml/2006/main">
          <a:off x="1949966" y="2760389"/>
          <a:ext cx="1166994" cy="1015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Other LIHTC </a:t>
          </a:r>
        </a:p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$22.3m</a:t>
          </a:r>
        </a:p>
      </cdr:txBody>
    </cdr:sp>
  </cdr:relSizeAnchor>
  <cdr:relSizeAnchor xmlns:cdr="http://schemas.openxmlformats.org/drawingml/2006/chartDrawing">
    <cdr:from>
      <cdr:x>0.19692</cdr:x>
      <cdr:y>0.34443</cdr:y>
    </cdr:from>
    <cdr:to>
      <cdr:x>0.36509</cdr:x>
      <cdr:y>0.57221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CA7CAE-8A25-C65D-24B7-777436E4A56D}"/>
            </a:ext>
          </a:extLst>
        </cdr:cNvPr>
        <cdr:cNvSpPr txBox="1"/>
      </cdr:nvSpPr>
      <cdr:spPr>
        <a:xfrm xmlns:a="http://schemas.openxmlformats.org/drawingml/2006/main">
          <a:off x="1366469" y="1535837"/>
          <a:ext cx="1166994" cy="1015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</a:rPr>
            <a:t>Public </a:t>
          </a:r>
          <a:r>
            <a:rPr lang="en-US" sz="2000" b="1" dirty="0" err="1">
              <a:solidFill>
                <a:schemeClr val="tx1"/>
              </a:solidFill>
            </a:rPr>
            <a:t>Hsg</a:t>
          </a:r>
          <a:endParaRPr lang="en-US" sz="2000" b="1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</a:rPr>
            <a:t>$19.2m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8682F5-4A06-9842-A1C0-9E0C5B667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0C93-C65A-2743-A08E-9ED0B58801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5865-6976-8148-B84A-9169560DF62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2B46-B2EE-6F47-8F48-AAEC1A8D53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56C39-8998-E242-9481-3D9AE4081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57953-5A71-9346-861A-405F2480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8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04E4D-2C31-C941-8B8A-06348D58B2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6417-D7AA-B847-84E6-38368F29D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-In the wake of Hurricane Florence (2018), Governor Roy Cooper established the North Carolina Office of Recovery and Resiliency (NCORR) to lead the state’s efforts in rebuilding smarter and stronger.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 NCORR focuses on long term disaster recovery.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-At that time, many eastern North Carolina counties had been hit hard by two devastating storms in just two years.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-NCORR manages nearly a billion dollars in U.S. Department of Housing and Urban Development (HUD) funding in two grant types, Community Development Block Grant – Disaster Recovery (CDBG-DR) funds and Community Development Block Grant – Mitigation (CDBG-MIT).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-Additional funding is provided through the State Disaster Recovery Acts of 2017 and 2018, and the Storm Recovery Act of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-In the wake of Hurricane Florence (2018), Governor Roy Cooper established the North Carolina Office of Recovery and Resiliency (NCORR) to lead the state’s efforts in rebuilding smarter and stronger.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 NCORR focuses on long term disaster recovery.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-At that time, many eastern North Carolina counties had been hit hard by two devastating storms in just two years.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-NCORR manages nearly a billion dollars in U.S. Department of Housing and Urban Development (HUD) funding in two grant types, Community Development Block Grant – Disaster Recovery (CDBG-DR) funds and Community Development Block Grant – Mitigation (CDBG-MIT).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-Additional funding is provided through the State Disaster Recovery Acts of 2017 and 2018, and the Storm Recovery Act of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-In the wake of Hurricane Florence (2018), Governor Roy Cooper established the North Carolina Office of Recovery and Resiliency (NCORR) to lead the state’s efforts in rebuilding smarter and stronger.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 NCORR focuses on long term disaster recovery.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-At that time, many eastern North Carolina counties had been hit hard by two devastating storms in just two years.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-NCORR manages nearly a billion dollars in U.S. Department of Housing and Urban Development (HUD) funding in two grant types, Community Development Block Grant – Disaster Recovery (CDBG-DR) funds and Community Development Block Grant – Mitigation (CDBG-MIT). 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-Additional funding is provided through the State Disaster Recovery Acts of 2017 and 2018, and the Storm Recovery Act of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7588D41-9BA2-7F4B-A566-499A1732E49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r="42406"/>
          <a:stretch/>
        </p:blipFill>
        <p:spPr>
          <a:xfrm>
            <a:off x="-1" y="-2471"/>
            <a:ext cx="12192002" cy="340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419" y="3957353"/>
            <a:ext cx="7095247" cy="1609344"/>
          </a:xfrm>
        </p:spPr>
        <p:txBody>
          <a:bodyPr anchor="ctr">
            <a:normAutofit/>
          </a:bodyPr>
          <a:lstStyle>
            <a:lvl1pPr algn="r">
              <a:defRPr sz="3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7180" y="3957353"/>
            <a:ext cx="3200400" cy="160934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AC546D-2181-2D42-8476-619E5A926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3AF7BCD-05F3-B94B-B304-A40E8A621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8CDC4C-5947-C541-A02A-B0EB14C9C30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26897" y="4288755"/>
            <a:ext cx="0" cy="1005839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A1F2D4A-498B-BE44-948F-7BBF0E5A2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4419" y="1227021"/>
            <a:ext cx="3957647" cy="10306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CCC863-3305-2F42-9DA2-81FB66355D6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FFEF7FD-B322-8D42-B7A0-2215BF3B2FFF}"/>
              </a:ext>
            </a:extLst>
          </p:cNvPr>
          <p:cNvSpPr txBox="1"/>
          <p:nvPr userDrawn="1"/>
        </p:nvSpPr>
        <p:spPr>
          <a:xfrm>
            <a:off x="5537200" y="1375792"/>
            <a:ext cx="660880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NORTH CAROLINA DEPARTMENT OF PUBLIC SAFETY</a:t>
            </a:r>
            <a:r>
              <a:rPr lang="en-US" sz="2000" b="1" kern="12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+mn-ea"/>
                <a:cs typeface="+mn-cs"/>
              </a:rPr>
              <a:t>­</a:t>
            </a:r>
            <a:endParaRPr lang="en-US" sz="2000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br>
              <a:rPr lang="en-US" sz="7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OFFICE OF RECOVERY AND RESILIENCY</a:t>
            </a:r>
          </a:p>
          <a:p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15040F-C606-3445-A4B5-91244FFA789E}"/>
              </a:ext>
            </a:extLst>
          </p:cNvPr>
          <p:cNvSpPr txBox="1">
            <a:spLocks/>
          </p:cNvSpPr>
          <p:nvPr userDrawn="1"/>
        </p:nvSpPr>
        <p:spPr>
          <a:xfrm>
            <a:off x="2299147" y="6403516"/>
            <a:ext cx="5801137" cy="274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+mn-ea"/>
                <a:cs typeface="Arial" panose="020B0604020202020204" pitchFamily="34" charset="0"/>
              </a:rPr>
              <a:t>NCORR is a division of the North Carolina Department of Public Safety.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37A728-2EA6-BB41-8198-1E7C1FA90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184659" y="6344012"/>
            <a:ext cx="712478" cy="403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3B3256-9510-5347-AB2A-289511CBE6F1}"/>
              </a:ext>
            </a:extLst>
          </p:cNvPr>
          <p:cNvCxnSpPr>
            <a:cxnSpLocks/>
          </p:cNvCxnSpPr>
          <p:nvPr userDrawn="1"/>
        </p:nvCxnSpPr>
        <p:spPr>
          <a:xfrm>
            <a:off x="5638800" y="1748589"/>
            <a:ext cx="62583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29EE4C-DF7C-0647-81DB-7115DB42A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6C681DB-E3CB-7344-9948-200F936AE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CD79906D-82C4-7045-9BCB-188C2E9BF747}" type="datetime1">
              <a:rPr lang="en-US" smtClean="0"/>
              <a:t>10/17/2023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BBD9A8-0038-8F4B-86B6-64433B72428D}"/>
              </a:ext>
            </a:extLst>
          </p:cNvPr>
          <p:cNvGrpSpPr/>
          <p:nvPr userDrawn="1"/>
        </p:nvGrpSpPr>
        <p:grpSpPr>
          <a:xfrm>
            <a:off x="855785" y="2013556"/>
            <a:ext cx="1101969" cy="1308928"/>
            <a:chOff x="914400" y="1532514"/>
            <a:chExt cx="1101969" cy="143982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7CCAAA-67E1-1542-B5CB-9C4F82663117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003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00C3D0-7D27-504C-AD35-3E2E88BDA459}"/>
                </a:ext>
              </a:extLst>
            </p:cNvPr>
            <p:cNvSpPr/>
            <p:nvPr userDrawn="1"/>
          </p:nvSpPr>
          <p:spPr>
            <a:xfrm>
              <a:off x="914400" y="2450124"/>
              <a:ext cx="1093665" cy="4593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8D1CAC-B9E9-0443-A1C6-0567525A4672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#00376d 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F7604E-9824-3049-A79C-80061AA8381A}"/>
              </a:ext>
            </a:extLst>
          </p:cNvPr>
          <p:cNvGrpSpPr/>
          <p:nvPr userDrawn="1"/>
        </p:nvGrpSpPr>
        <p:grpSpPr>
          <a:xfrm>
            <a:off x="3007359" y="2013556"/>
            <a:ext cx="1101970" cy="1308928"/>
            <a:chOff x="914399" y="1532514"/>
            <a:chExt cx="1101970" cy="14398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412F6-5D80-EB4C-965C-694E78C0D89F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092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DE179-ECDC-8A4E-97F6-DEC5BBA9519C}"/>
                </a:ext>
              </a:extLst>
            </p:cNvPr>
            <p:cNvSpPr/>
            <p:nvPr userDrawn="1"/>
          </p:nvSpPr>
          <p:spPr>
            <a:xfrm>
              <a:off x="914399" y="2446948"/>
              <a:ext cx="1095375" cy="4625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B9212C-2DD4-1346-8944-28D8643A11EF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#092940 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00A795-690F-F842-A933-D02244148DCA}"/>
              </a:ext>
            </a:extLst>
          </p:cNvPr>
          <p:cNvGrpSpPr/>
          <p:nvPr userDrawn="1"/>
        </p:nvGrpSpPr>
        <p:grpSpPr>
          <a:xfrm>
            <a:off x="5171439" y="2010698"/>
            <a:ext cx="1101970" cy="1251765"/>
            <a:chOff x="914399" y="1532514"/>
            <a:chExt cx="1101970" cy="13769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CD12E8-FE76-BD4D-B6E8-A5758392C82D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6F77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F1E8F5-6445-804F-AC25-BD5B0643A8DE}"/>
                </a:ext>
              </a:extLst>
            </p:cNvPr>
            <p:cNvSpPr/>
            <p:nvPr userDrawn="1"/>
          </p:nvSpPr>
          <p:spPr>
            <a:xfrm>
              <a:off x="914399" y="2446948"/>
              <a:ext cx="1095375" cy="4625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594AA5-8F31-0342-8F96-5C4DCFAF9E4B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#6f7785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7E3181-5FE6-2845-98B5-1AB2BE04D975}"/>
              </a:ext>
            </a:extLst>
          </p:cNvPr>
          <p:cNvGrpSpPr/>
          <p:nvPr userDrawn="1"/>
        </p:nvGrpSpPr>
        <p:grpSpPr>
          <a:xfrm>
            <a:off x="7345679" y="2010308"/>
            <a:ext cx="1101970" cy="1243959"/>
            <a:chOff x="914399" y="1532514"/>
            <a:chExt cx="1101970" cy="13683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81C0B9-B756-7449-A0B6-89436FA01E7E}"/>
                </a:ext>
              </a:extLst>
            </p:cNvPr>
            <p:cNvSpPr/>
            <p:nvPr userDrawn="1"/>
          </p:nvSpPr>
          <p:spPr>
            <a:xfrm>
              <a:off x="914399" y="2465440"/>
              <a:ext cx="1095375" cy="4354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3AFE06-B678-DC41-B5C2-F64E1E39C4A0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95A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AA771-9165-D14D-A907-5CCC018C4AF7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#95a0ad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284276B-0897-1A4C-BF3D-DD6FE888F0A8}"/>
              </a:ext>
            </a:extLst>
          </p:cNvPr>
          <p:cNvSpPr txBox="1"/>
          <p:nvPr userDrawn="1"/>
        </p:nvSpPr>
        <p:spPr>
          <a:xfrm>
            <a:off x="760395" y="1531763"/>
            <a:ext cx="385010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0EC48-C1E8-7143-A0E4-681BA31F4E77}"/>
              </a:ext>
            </a:extLst>
          </p:cNvPr>
          <p:cNvSpPr txBox="1"/>
          <p:nvPr userDrawn="1"/>
        </p:nvSpPr>
        <p:spPr>
          <a:xfrm>
            <a:off x="772160" y="3421317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C100, M86, Y31, K18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R29, G58, B107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A02E83-F0A6-F944-9756-EC2257107F0C}"/>
              </a:ext>
            </a:extLst>
          </p:cNvPr>
          <p:cNvSpPr txBox="1"/>
          <p:nvPr userDrawn="1"/>
        </p:nvSpPr>
        <p:spPr>
          <a:xfrm>
            <a:off x="2931160" y="3421317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C86, M36, Y0, K75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R9, G41, B64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AB1C1-E459-7A49-AC6E-1FA82D7BFF96}"/>
              </a:ext>
            </a:extLst>
          </p:cNvPr>
          <p:cNvSpPr txBox="1"/>
          <p:nvPr userDrawn="1"/>
        </p:nvSpPr>
        <p:spPr>
          <a:xfrm>
            <a:off x="5135880" y="3421317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C60, M48, Y37, K8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R111, G119, B132 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C4D620-0403-4B45-8CFC-AF890DFC8174}"/>
              </a:ext>
            </a:extLst>
          </p:cNvPr>
          <p:cNvSpPr txBox="1"/>
          <p:nvPr userDrawn="1"/>
        </p:nvSpPr>
        <p:spPr>
          <a:xfrm>
            <a:off x="7269480" y="3421317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C44, M31, Y25, K.5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R148, G159, B171 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19CAED8-151E-FB40-A519-4737EB26EEA9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A44CAE96-512B-A842-AB2C-7222424C4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84659" y="6344012"/>
            <a:ext cx="712478" cy="40373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D5D50F-71F1-E948-B6C6-FE8BD3BCFFF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68E626B3-EFF3-BF40-B225-E3D3F6B93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6403516"/>
            <a:ext cx="1719074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8B2EE464-E894-FA4E-AA7A-5E62520A9D9E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7BB0A50-2C04-5248-AA58-AF3D9D56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74AC9AB-E894-2440-A4C3-3998F0CE2AD3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19268" r="13177" b="42125"/>
          <a:stretch/>
        </p:blipFill>
        <p:spPr>
          <a:xfrm>
            <a:off x="-1" y="0"/>
            <a:ext cx="12192002" cy="86678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326A764-CFA3-1246-8027-476AC836DD2B}"/>
              </a:ext>
            </a:extLst>
          </p:cNvPr>
          <p:cNvSpPr txBox="1"/>
          <p:nvPr userDrawn="1"/>
        </p:nvSpPr>
        <p:spPr>
          <a:xfrm>
            <a:off x="2527082" y="197541"/>
            <a:ext cx="4233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NORTH CAROLINA DEPARTMENT OF PUBLIC SAFETY</a:t>
            </a:r>
            <a:r>
              <a:rPr lang="en-US" sz="1200" b="1" kern="12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+mn-ea"/>
                <a:cs typeface="+mn-cs"/>
              </a:rPr>
              <a:t>­</a:t>
            </a:r>
            <a:endParaRPr lang="en-US" sz="1200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br>
              <a:rPr lang="en-US" sz="3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r>
              <a:rPr lang="en-US" sz="11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OFFICE OF RECOVERY AND RESILIENCY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18AE624-FB89-394C-867A-3118B134B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8994" y="217528"/>
            <a:ext cx="1756923" cy="45753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123EF6-B5A8-D84B-BCF0-8930F2D7AC52}"/>
              </a:ext>
            </a:extLst>
          </p:cNvPr>
          <p:cNvCxnSpPr/>
          <p:nvPr userDrawn="1"/>
        </p:nvCxnSpPr>
        <p:spPr>
          <a:xfrm>
            <a:off x="2625867" y="430648"/>
            <a:ext cx="39756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2">
            <a:extLst>
              <a:ext uri="{FF2B5EF4-FFF2-40B4-BE49-F238E27FC236}">
                <a16:creationId xmlns:a16="http://schemas.microsoft.com/office/drawing/2014/main" id="{8F50F991-686A-EE4B-B321-F26E0F8C2FBD}"/>
              </a:ext>
            </a:extLst>
          </p:cNvPr>
          <p:cNvSpPr txBox="1">
            <a:spLocks/>
          </p:cNvSpPr>
          <p:nvPr userDrawn="1"/>
        </p:nvSpPr>
        <p:spPr>
          <a:xfrm>
            <a:off x="2299147" y="6403516"/>
            <a:ext cx="5801137" cy="274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+mn-ea"/>
                <a:cs typeface="Arial" panose="020B0604020202020204" pitchFamily="34" charset="0"/>
              </a:rPr>
              <a:t>NCORR is a division of the North Carolina Department of Public Safety.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5ACF03-5020-044B-B2F5-386E59BE071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1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994602"/>
            <a:ext cx="10443451" cy="11561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73489"/>
            <a:ext cx="10443452" cy="3673075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9F5E4C-D1CE-CA42-94B5-E3C100080AFE}"/>
              </a:ext>
            </a:extLst>
          </p:cNvPr>
          <p:cNvCxnSpPr>
            <a:cxnSpLocks/>
          </p:cNvCxnSpPr>
          <p:nvPr userDrawn="1"/>
        </p:nvCxnSpPr>
        <p:spPr>
          <a:xfrm>
            <a:off x="737594" y="1913977"/>
            <a:ext cx="10729984" cy="0"/>
          </a:xfrm>
          <a:prstGeom prst="line">
            <a:avLst/>
          </a:prstGeom>
          <a:ln w="12700">
            <a:solidFill>
              <a:schemeClr val="bg1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1E9617-41E9-9D46-B54D-88A0946EC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406004-EA62-BF4E-BEFF-7E4335B0A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CD79906D-82C4-7045-9BCB-188C2E9BF747}" type="datetime1">
              <a:rPr lang="en-US" smtClean="0"/>
              <a:t>10/17/2023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985520"/>
            <a:ext cx="10430280" cy="1168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301240"/>
            <a:ext cx="5071873" cy="3697934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2533" y="2301240"/>
            <a:ext cx="5071873" cy="3697942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AE5C12-B598-434C-B3D9-0555907E99C0}"/>
              </a:ext>
            </a:extLst>
          </p:cNvPr>
          <p:cNvCxnSpPr>
            <a:cxnSpLocks/>
          </p:cNvCxnSpPr>
          <p:nvPr userDrawn="1"/>
        </p:nvCxnSpPr>
        <p:spPr>
          <a:xfrm>
            <a:off x="737594" y="1913977"/>
            <a:ext cx="10729986" cy="0"/>
          </a:xfrm>
          <a:prstGeom prst="line">
            <a:avLst/>
          </a:prstGeom>
          <a:ln w="12700">
            <a:solidFill>
              <a:schemeClr val="bg1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AF258C-382C-DE48-AEE4-8224DCAD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2B06AF27-DD71-5248-971E-F960321E189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A069B9-544B-7A45-8012-ED0E0D5B5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994602"/>
            <a:ext cx="10443452" cy="11561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2454"/>
            <a:ext cx="514299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i="0" cap="none" baseline="0">
                <a:solidFill>
                  <a:srgbClr val="0929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3237081"/>
            <a:ext cx="5142992" cy="2709484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3B40E-CF8E-8349-A742-DACA678C9E02}"/>
              </a:ext>
            </a:extLst>
          </p:cNvPr>
          <p:cNvCxnSpPr>
            <a:cxnSpLocks/>
          </p:cNvCxnSpPr>
          <p:nvPr userDrawn="1"/>
        </p:nvCxnSpPr>
        <p:spPr>
          <a:xfrm>
            <a:off x="737594" y="1913977"/>
            <a:ext cx="10729986" cy="0"/>
          </a:xfrm>
          <a:prstGeom prst="line">
            <a:avLst/>
          </a:prstGeom>
          <a:ln w="12700">
            <a:solidFill>
              <a:schemeClr val="bg1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248E96-A9F9-2048-B614-E9594436A7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0" y="2286000"/>
            <a:ext cx="5194300" cy="3683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2CCA795-39AC-874A-B503-B61F2482D9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71C6E0BA-7C64-DD44-8657-1191B361C5AF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09BC81-3FCD-A640-BFBA-2CC448C33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94602"/>
            <a:ext cx="10443452" cy="11561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7D8F2C-64D4-154A-AC44-0EA14A813D0C}"/>
              </a:ext>
            </a:extLst>
          </p:cNvPr>
          <p:cNvCxnSpPr>
            <a:cxnSpLocks/>
          </p:cNvCxnSpPr>
          <p:nvPr userDrawn="1"/>
        </p:nvCxnSpPr>
        <p:spPr>
          <a:xfrm>
            <a:off x="737594" y="1913977"/>
            <a:ext cx="10729986" cy="0"/>
          </a:xfrm>
          <a:prstGeom prst="line">
            <a:avLst/>
          </a:prstGeom>
          <a:ln w="12700">
            <a:solidFill>
              <a:schemeClr val="bg1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86442A-82EB-9E4F-82CF-001F7CEB6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59D92A34-5841-FD43-84C6-EC78CC4ED4F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766EF4-36EF-0247-B163-81A12896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900AC2-1097-0D40-94AC-D05687DDA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03FF093-0022-C646-959F-771327FB2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84659" y="6344012"/>
            <a:ext cx="712478" cy="4037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BEA3D-1C59-AC4D-8D17-7DF8AD144A9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ABE0470-6E93-6D45-9D54-EEA33571A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804AA291-5CA5-934F-9649-29AF5D31A0A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F45583F-B87C-D944-B02D-4B83196A8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093F5C-AB99-4443-8E3A-F597DA80283F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19268" r="13177" b="42125"/>
          <a:stretch/>
        </p:blipFill>
        <p:spPr>
          <a:xfrm>
            <a:off x="-1" y="0"/>
            <a:ext cx="12192002" cy="8667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532657-373E-3D4E-AB19-3BD87DAAE96B}"/>
              </a:ext>
            </a:extLst>
          </p:cNvPr>
          <p:cNvSpPr txBox="1"/>
          <p:nvPr userDrawn="1"/>
        </p:nvSpPr>
        <p:spPr>
          <a:xfrm>
            <a:off x="2527082" y="197541"/>
            <a:ext cx="4233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NORTH CAROLINA DEPARTMENT OF PUBLIC SAFETY</a:t>
            </a:r>
            <a:r>
              <a:rPr lang="en-US" sz="1200" b="1" kern="12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+mn-ea"/>
                <a:cs typeface="+mn-cs"/>
              </a:rPr>
              <a:t>­</a:t>
            </a:r>
            <a:endParaRPr lang="en-US" sz="1200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br>
              <a:rPr lang="en-US" sz="3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r>
              <a:rPr lang="en-US" sz="11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OFFICE OF RECOVERY AND RESILIENCY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F00CB4-A7F1-C144-985B-E798AA28C0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8994" y="217528"/>
            <a:ext cx="1756923" cy="4575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2A700B-8C35-F74F-AB4D-955A721A6A1A}"/>
              </a:ext>
            </a:extLst>
          </p:cNvPr>
          <p:cNvCxnSpPr/>
          <p:nvPr userDrawn="1"/>
        </p:nvCxnSpPr>
        <p:spPr>
          <a:xfrm>
            <a:off x="2625867" y="430648"/>
            <a:ext cx="39756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84618DB2-DE19-1640-9F93-02A7AB937E61}"/>
              </a:ext>
            </a:extLst>
          </p:cNvPr>
          <p:cNvSpPr txBox="1">
            <a:spLocks/>
          </p:cNvSpPr>
          <p:nvPr userDrawn="1"/>
        </p:nvSpPr>
        <p:spPr>
          <a:xfrm>
            <a:off x="2299147" y="6403516"/>
            <a:ext cx="5801137" cy="274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+mn-ea"/>
                <a:cs typeface="Arial" panose="020B0604020202020204" pitchFamily="34" charset="0"/>
              </a:rPr>
              <a:t>NCORR is a division of the North Carolina Department of Public Safety.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14174E-77A4-3344-A606-0052209A746E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995082"/>
            <a:ext cx="4389120" cy="1262423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995082"/>
            <a:ext cx="5752580" cy="501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458720"/>
            <a:ext cx="4389120" cy="356108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FD1B8A-FCEF-6640-8AD8-EC5D5931EDEB}"/>
              </a:ext>
            </a:extLst>
          </p:cNvPr>
          <p:cNvCxnSpPr>
            <a:cxnSpLocks/>
          </p:cNvCxnSpPr>
          <p:nvPr userDrawn="1"/>
        </p:nvCxnSpPr>
        <p:spPr>
          <a:xfrm>
            <a:off x="737594" y="2096857"/>
            <a:ext cx="4675654" cy="0"/>
          </a:xfrm>
          <a:prstGeom prst="line">
            <a:avLst/>
          </a:prstGeom>
          <a:ln w="12700">
            <a:solidFill>
              <a:schemeClr val="bg1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A18A84-50DE-7B44-AAC8-82A7EDD5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766792D6-AFAD-4841-AFB6-0797FA706BBF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083463-4EEC-F243-B745-20897997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39" y="4766397"/>
            <a:ext cx="4985025" cy="1463040"/>
          </a:xfrm>
        </p:spPr>
        <p:txBody>
          <a:bodyPr anchor="ctr">
            <a:normAutofit/>
          </a:bodyPr>
          <a:lstStyle>
            <a:lvl1pPr algn="r">
              <a:defRPr sz="2800" spc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bg1">
              <a:lumMod val="95000"/>
            </a:schemeClr>
          </a:solidFill>
          <a:ln>
            <a:solidFill>
              <a:srgbClr val="092940"/>
            </a:solidFill>
          </a:ln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7180" y="476639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35FDB8-FE57-F84D-A333-6FD37A9FD1C9}"/>
              </a:ext>
            </a:extLst>
          </p:cNvPr>
          <p:cNvCxnSpPr/>
          <p:nvPr userDrawn="1"/>
        </p:nvCxnSpPr>
        <p:spPr>
          <a:xfrm flipV="1">
            <a:off x="8037057" y="5138748"/>
            <a:ext cx="0" cy="755703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B18CEBE-C133-A94B-B741-994C61887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5301" y="5137732"/>
            <a:ext cx="2065831" cy="53797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8E2730-391F-8141-86CF-6B0D7CC4747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DE4DA3E-82B9-DA42-9901-26CB670E5B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84659" y="6344012"/>
            <a:ext cx="712478" cy="4037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B4E4CB-3AF6-E64F-B1E8-455400144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25ABB17-A0BC-9E41-8CFB-FC06EC04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03516"/>
            <a:ext cx="1719074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B6F9AEAD-E150-0646-B51B-2DC969F6125F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C29F479-1570-7744-827D-248D192FF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6EADF8A-28F4-E040-96F0-A19044A96CEF}"/>
              </a:ext>
            </a:extLst>
          </p:cNvPr>
          <p:cNvSpPr txBox="1">
            <a:spLocks/>
          </p:cNvSpPr>
          <p:nvPr userDrawn="1"/>
        </p:nvSpPr>
        <p:spPr>
          <a:xfrm>
            <a:off x="2299147" y="6403516"/>
            <a:ext cx="5801137" cy="274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+mn-ea"/>
                <a:cs typeface="Arial" panose="020B0604020202020204" pitchFamily="34" charset="0"/>
              </a:rPr>
              <a:t>NCORR is a division of the North Carolina Department of Public Safety.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E0FEB-42C9-654D-AD63-EE9693D45FA5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93F067-EF66-984D-9E96-37AFC1D1A2F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ertical Title 1">
            <a:extLst>
              <a:ext uri="{FF2B5EF4-FFF2-40B4-BE49-F238E27FC236}">
                <a16:creationId xmlns:a16="http://schemas.microsoft.com/office/drawing/2014/main" id="{7004BA34-3AC8-2549-B23A-1D78630AE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01348" y="645159"/>
            <a:ext cx="1158241" cy="5984239"/>
          </a:xfrm>
        </p:spPr>
        <p:txBody>
          <a:bodyPr vert="eaVert" lIns="45720" tIns="91440" rIns="45720" bIns="9144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42E3B2D8-3391-BE4F-8B13-19963EE9A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8310" y="645159"/>
            <a:ext cx="8006090" cy="59842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DC91A-A7DB-BF49-9FC1-19476B49563B}"/>
              </a:ext>
            </a:extLst>
          </p:cNvPr>
          <p:cNvCxnSpPr>
            <a:cxnSpLocks/>
          </p:cNvCxnSpPr>
          <p:nvPr userDrawn="1"/>
        </p:nvCxnSpPr>
        <p:spPr>
          <a:xfrm>
            <a:off x="10245189" y="406400"/>
            <a:ext cx="0" cy="933302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247E61-BC9F-D84B-A2CC-2760AA23B931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452712" y="922040"/>
            <a:ext cx="0" cy="419121"/>
          </a:xfrm>
          <a:prstGeom prst="line">
            <a:avLst/>
          </a:prstGeom>
          <a:ln w="1270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2995F8D-78A5-AD44-9D39-965CD626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63529" y="379100"/>
            <a:ext cx="1032481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874BB40E-1FA6-884D-B7AA-D306385C0FD7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31790B6-A563-CD4E-AB81-EEE450522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5400000">
            <a:off x="138111" y="1428503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DE24D8-5982-324D-9FEA-C8FAAFA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7384" y="6000672"/>
            <a:ext cx="802629" cy="4548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F7CE7A-2AAC-EF4F-82EF-F89299CA88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0721824" y="1385310"/>
            <a:ext cx="2052488" cy="5345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610F99-D500-DD44-891B-1427FAAE92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87862" y="-117445"/>
            <a:ext cx="0" cy="6975445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B5700241-10CC-0141-8069-7143B97BC5E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698013" y="3731949"/>
            <a:ext cx="4301443" cy="274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+mn-ea"/>
                <a:cs typeface="Arial" panose="020B0604020202020204" pitchFamily="34" charset="0"/>
              </a:rPr>
              <a:t>NCORR is a division of the North Carolina Department of Public Safety.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04B84A-850E-4B43-B53B-DF36ED370444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464484" y="1559671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7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AF7DD2-4EAD-2843-A6DE-577AE361A2EE}"/>
              </a:ext>
            </a:extLst>
          </p:cNvPr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19268" r="13177" b="42125"/>
          <a:stretch/>
        </p:blipFill>
        <p:spPr>
          <a:xfrm>
            <a:off x="-1" y="0"/>
            <a:ext cx="12192002" cy="866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994602"/>
            <a:ext cx="10443451" cy="115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79534"/>
            <a:ext cx="10443452" cy="366702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762497" y="1911731"/>
            <a:ext cx="1225329" cy="1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789BCE-6E1E-7847-96D4-EADE0B89F03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9BF625-6B53-1346-A153-CB5185D2F212}"/>
              </a:ext>
            </a:extLst>
          </p:cNvPr>
          <p:cNvSpPr txBox="1"/>
          <p:nvPr userDrawn="1"/>
        </p:nvSpPr>
        <p:spPr>
          <a:xfrm>
            <a:off x="12423913" y="5059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81C08-0D4E-3049-BEFE-639E50CEA915}"/>
              </a:ext>
            </a:extLst>
          </p:cNvPr>
          <p:cNvSpPr txBox="1"/>
          <p:nvPr userDrawn="1"/>
        </p:nvSpPr>
        <p:spPr>
          <a:xfrm>
            <a:off x="2527082" y="197541"/>
            <a:ext cx="4233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NORTH CAROLINA DEPARTMENT OF PUBLIC SAFETY</a:t>
            </a:r>
            <a:r>
              <a:rPr lang="en-US" sz="1200" b="1" kern="12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+mn-ea"/>
                <a:cs typeface="+mn-cs"/>
              </a:rPr>
              <a:t>­</a:t>
            </a:r>
            <a:endParaRPr lang="en-US" sz="1200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br>
              <a:rPr lang="en-US" sz="3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r>
              <a:rPr lang="en-US" sz="1100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OFFICE OF RECOVERY AND RESILIENCY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BC1D0-0FC5-7F46-822F-40AEE2D976ED}"/>
              </a:ext>
            </a:extLst>
          </p:cNvPr>
          <p:cNvCxnSpPr/>
          <p:nvPr userDrawn="1"/>
        </p:nvCxnSpPr>
        <p:spPr>
          <a:xfrm>
            <a:off x="2625867" y="430648"/>
            <a:ext cx="39756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8AF0F9-7DBA-F94F-AED6-18ECA6C0F8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38994" y="217528"/>
            <a:ext cx="1756923" cy="4575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9A7595-FBE7-F64F-9834-BF8A1599E9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184659" y="6344012"/>
            <a:ext cx="712478" cy="40373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24D9B-D3BC-4C4C-ACF6-6124238C0981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691DE2-74FD-1148-BF48-6D68AA7B9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CD79906D-82C4-7045-9BCB-188C2E9BF747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B25B0E9-C240-E847-842F-7B39A7A4E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A0184B1-A4B7-AD41-A430-338F6EEF4178}"/>
              </a:ext>
            </a:extLst>
          </p:cNvPr>
          <p:cNvSpPr txBox="1">
            <a:spLocks/>
          </p:cNvSpPr>
          <p:nvPr userDrawn="1"/>
        </p:nvSpPr>
        <p:spPr>
          <a:xfrm>
            <a:off x="2299147" y="6403516"/>
            <a:ext cx="5801137" cy="274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+mn-ea"/>
                <a:cs typeface="Arial" panose="020B0604020202020204" pitchFamily="34" charset="0"/>
              </a:rPr>
              <a:t>NCORR is a division of the North Carolina Department of Public Safety.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64841B-0C0F-DE43-9854-5797F4E2DBA1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  <p:sldLayoutId id="2147483664" r:id="rId9"/>
    <p:sldLayoutId id="2147483661" r:id="rId10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 cap="none" spc="0" baseline="0">
          <a:solidFill>
            <a:srgbClr val="0929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70C0"/>
        </a:buClr>
        <a:buSzPct val="100000"/>
        <a:buFont typeface="Tw Cen MT" panose="020B0602020104020603" pitchFamily="34" charset="0"/>
        <a:buChar char=" 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</p:spPr>
        <p:txBody>
          <a:bodyPr/>
          <a:lstStyle/>
          <a:p>
            <a:fld id="{316A68A6-D3EA-214A-BD48-076B20C8C69C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7" y="6403516"/>
            <a:ext cx="354768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F20780-D8DE-3B49-8E6E-1F2AF6906962}"/>
              </a:ext>
            </a:extLst>
          </p:cNvPr>
          <p:cNvSpPr txBox="1">
            <a:spLocks/>
          </p:cNvSpPr>
          <p:nvPr/>
        </p:nvSpPr>
        <p:spPr>
          <a:xfrm>
            <a:off x="517236" y="3520652"/>
            <a:ext cx="7290551" cy="251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rgbClr val="0929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294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294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NCORR Community Development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294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9294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E33197-417A-1D42-963E-4B223E7B5CF3}"/>
              </a:ext>
            </a:extLst>
          </p:cNvPr>
          <p:cNvSpPr txBox="1">
            <a:spLocks/>
          </p:cNvSpPr>
          <p:nvPr/>
        </p:nvSpPr>
        <p:spPr>
          <a:xfrm>
            <a:off x="8219281" y="3754485"/>
            <a:ext cx="3734153" cy="204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376D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376D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376D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376D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Tracey Colores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Development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NC Office of Recovery and Resiliency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7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AA291-5CA5-934F-9649-29AF5D31A0A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B5B69-19D1-8309-1808-4CFE6185D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5984" r="15839" b="-1"/>
          <a:stretch/>
        </p:blipFill>
        <p:spPr>
          <a:xfrm>
            <a:off x="643467" y="936171"/>
            <a:ext cx="10905066" cy="5237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4BD1DF-F183-35F7-A00F-F3F0863802E9}"/>
              </a:ext>
            </a:extLst>
          </p:cNvPr>
          <p:cNvSpPr txBox="1"/>
          <p:nvPr/>
        </p:nvSpPr>
        <p:spPr>
          <a:xfrm>
            <a:off x="1190847" y="3501420"/>
            <a:ext cx="5124893" cy="2279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Office established after Hurricane Florence (2018) in Dept. of Public Safety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Assists with disaster recovery, mitigation, community development and resiliency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Manages roughly $1 billion in HUD CDBG-Disaster Recovery grants</a:t>
            </a:r>
          </a:p>
        </p:txBody>
      </p:sp>
    </p:spTree>
    <p:extLst>
      <p:ext uri="{BB962C8B-B14F-4D97-AF65-F5344CB8AC3E}">
        <p14:creationId xmlns:p14="http://schemas.microsoft.com/office/powerpoint/2010/main" val="235353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AA291-5CA5-934F-9649-29AF5D31A0A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39965C-CFD1-9643-285C-61ABB6D5F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4"/>
          <a:stretch/>
        </p:blipFill>
        <p:spPr>
          <a:xfrm rot="5400000">
            <a:off x="-431838" y="1914882"/>
            <a:ext cx="4595357" cy="3108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CAB2B8-BE4B-7A14-F299-A17D5A4FB8FA}"/>
              </a:ext>
            </a:extLst>
          </p:cNvPr>
          <p:cNvSpPr txBox="1"/>
          <p:nvPr/>
        </p:nvSpPr>
        <p:spPr>
          <a:xfrm>
            <a:off x="339620" y="5824613"/>
            <a:ext cx="3052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Engelhard Community Center – Hyde County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4857" y="2104745"/>
            <a:ext cx="4828305" cy="3801148"/>
          </a:xfrm>
          <a:prstGeom prst="rect">
            <a:avLst/>
          </a:prstGeom>
        </p:spPr>
        <p:txBody>
          <a:bodyPr wrap="square" anchor="ctr">
            <a:normAutofit lnSpcReduction="10000"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701C45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D3051"/>
                </a:solidFill>
              </a:rPr>
              <a:t>Partnering with NCHFA, FEMA, NCEM, UNC, NCSU, local governments, others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701C45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D3051"/>
                </a:solidFill>
              </a:rPr>
              <a:t>Providing funding for ~$200m in affordable housing and public infrastructure projects 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701C45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D3051"/>
                </a:solidFill>
              </a:rPr>
              <a:t>Creating new multi- and single family housing with extended affordability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701C45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D3051"/>
                </a:solidFill>
              </a:rPr>
              <a:t>Development outside 100-year floodplain for low-mod households in targeted areas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1A09D-CF28-CD17-70E6-84898EEA4589}"/>
              </a:ext>
            </a:extLst>
          </p:cNvPr>
          <p:cNvSpPr txBox="1"/>
          <p:nvPr/>
        </p:nvSpPr>
        <p:spPr>
          <a:xfrm>
            <a:off x="3495648" y="1093085"/>
            <a:ext cx="51267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Community Development</a:t>
            </a:r>
          </a:p>
          <a:p>
            <a:pPr algn="ctr"/>
            <a:r>
              <a:rPr lang="en-US" sz="2000" b="1" dirty="0"/>
              <a:t>Beyond the Homeowner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4167449-5983-9FD4-C142-179E0EE28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43769"/>
          <a:stretch/>
        </p:blipFill>
        <p:spPr bwMode="auto">
          <a:xfrm>
            <a:off x="8697698" y="1171683"/>
            <a:ext cx="3185826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6ED19A-0F1F-B406-30E0-F5533CF5ABA1}"/>
              </a:ext>
            </a:extLst>
          </p:cNvPr>
          <p:cNvSpPr txBox="1"/>
          <p:nvPr/>
        </p:nvSpPr>
        <p:spPr>
          <a:xfrm>
            <a:off x="9458289" y="5824613"/>
            <a:ext cx="17491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Wind Crest – Lumberton</a:t>
            </a:r>
          </a:p>
        </p:txBody>
      </p:sp>
    </p:spTree>
    <p:extLst>
      <p:ext uri="{BB962C8B-B14F-4D97-AF65-F5344CB8AC3E}">
        <p14:creationId xmlns:p14="http://schemas.microsoft.com/office/powerpoint/2010/main" val="1881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AA291-5CA5-934F-9649-29AF5D31A0A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72E5AE-17BB-DB6B-03B2-B2051F4C39E2}"/>
              </a:ext>
            </a:extLst>
          </p:cNvPr>
          <p:cNvGrpSpPr/>
          <p:nvPr/>
        </p:nvGrpSpPr>
        <p:grpSpPr>
          <a:xfrm>
            <a:off x="91440" y="1283382"/>
            <a:ext cx="6939280" cy="4914580"/>
            <a:chOff x="91440" y="1200539"/>
            <a:chExt cx="6939280" cy="491458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C9EE5628-8C9D-72FE-CEC3-767270B57E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9797492"/>
                </p:ext>
              </p:extLst>
            </p:nvPr>
          </p:nvGraphicFramePr>
          <p:xfrm>
            <a:off x="91440" y="1656080"/>
            <a:ext cx="6939280" cy="4459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D2CA7CAE-8A25-C65D-24B7-777436E4A56D}"/>
                </a:ext>
              </a:extLst>
            </p:cNvPr>
            <p:cNvSpPr txBox="1"/>
            <p:nvPr/>
          </p:nvSpPr>
          <p:spPr>
            <a:xfrm>
              <a:off x="2252413" y="2234922"/>
              <a:ext cx="1166994" cy="9233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 err="1"/>
                <a:t>Infras-tructure</a:t>
              </a:r>
              <a:endParaRPr lang="en-US" sz="1800" b="1" dirty="0"/>
            </a:p>
            <a:p>
              <a:pPr algn="ctr"/>
              <a:r>
                <a:rPr lang="en-US" sz="1800" b="1" dirty="0"/>
                <a:t>$18.0m</a:t>
              </a:r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D2CA7CAE-8A25-C65D-24B7-777436E4A56D}"/>
                </a:ext>
              </a:extLst>
            </p:cNvPr>
            <p:cNvSpPr txBox="1"/>
            <p:nvPr/>
          </p:nvSpPr>
          <p:spPr>
            <a:xfrm>
              <a:off x="4088699" y="1200539"/>
              <a:ext cx="1166994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DPA</a:t>
              </a:r>
            </a:p>
            <a:p>
              <a:pPr algn="ctr"/>
              <a:r>
                <a:rPr lang="en-US" sz="2000" b="1" dirty="0"/>
                <a:t>$3.0m</a:t>
              </a:r>
            </a:p>
          </p:txBody>
        </p:sp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16D1F3DC-FC2E-8F93-34FA-4137D06C5DAB}"/>
                </a:ext>
              </a:extLst>
            </p:cNvPr>
            <p:cNvSpPr/>
            <p:nvPr/>
          </p:nvSpPr>
          <p:spPr>
            <a:xfrm rot="16200000" flipH="1">
              <a:off x="3690514" y="1176006"/>
              <a:ext cx="230651" cy="90240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541EE5-15A2-06C3-23E3-A58247CD7F6E}"/>
              </a:ext>
            </a:extLst>
          </p:cNvPr>
          <p:cNvSpPr txBox="1"/>
          <p:nvPr/>
        </p:nvSpPr>
        <p:spPr>
          <a:xfrm>
            <a:off x="212048" y="927106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Status To Date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12915F-C553-9326-A2DC-F87D95D3D537}"/>
              </a:ext>
            </a:extLst>
          </p:cNvPr>
          <p:cNvSpPr txBox="1"/>
          <p:nvPr/>
        </p:nvSpPr>
        <p:spPr>
          <a:xfrm>
            <a:off x="6654800" y="1740125"/>
            <a:ext cx="4673600" cy="4001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9294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/>
              <a:t>NCHFA largest recipient of funds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/>
              <a:t>68% of committed dollars to date in LIHTC projects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/>
              <a:t>1821 total units of affordable housing so far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/>
              <a:t>Three programs totaling $61m still in process</a:t>
            </a:r>
          </a:p>
        </p:txBody>
      </p:sp>
    </p:spTree>
    <p:extLst>
      <p:ext uri="{BB962C8B-B14F-4D97-AF65-F5344CB8AC3E}">
        <p14:creationId xmlns:p14="http://schemas.microsoft.com/office/powerpoint/2010/main" val="154039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5298-6315-934F-8CDA-7CC7399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05" y="985520"/>
            <a:ext cx="10430280" cy="116839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j-lt"/>
                <a:cs typeface="Helvetica" panose="020B0604020202020204" pitchFamily="34" charset="0"/>
              </a:rPr>
              <a:t>Lessons Learned – Funding Critical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03E2-5569-5341-A65A-F51BCC573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732" y="2126975"/>
            <a:ext cx="4612819" cy="3697934"/>
          </a:xfrm>
        </p:spPr>
        <p:txBody>
          <a:bodyPr anchor="ctr">
            <a:no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Helvetica" panose="020B0604020202020204" pitchFamily="34" charset="0"/>
              </a:rPr>
              <a:t>Affordability, supply and quality: Biggest housing issues facing low-income households in target areas 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Helvetica" panose="020B0604020202020204" pitchFamily="34" charset="0"/>
              </a:rPr>
              <a:t>Barriers to traditional LIHTC in many  communities of interest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Helvetica" panose="020B0604020202020204" pitchFamily="34" charset="0"/>
              </a:rPr>
              <a:t>Lack of consistent funding a significant impediment for local governments, developers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Helvetica" panose="020B0604020202020204" pitchFamily="34" charset="0"/>
              </a:rPr>
              <a:t>Result: To date no housing development in 6 of 16 target areas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D65E4-DBB1-1741-9CEA-19B7867C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FD0A-A0A2-B648-A0B7-F6339499444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16D1B-0AE2-C849-A613-D721932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C321133-D96C-4FC2-5B25-F4A9CBD4A6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156" r="8307"/>
          <a:stretch/>
        </p:blipFill>
        <p:spPr>
          <a:xfrm>
            <a:off x="5323839" y="2291004"/>
            <a:ext cx="6258561" cy="3369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86192F-0A58-7A40-FCFF-73496BB62D5E}"/>
              </a:ext>
            </a:extLst>
          </p:cNvPr>
          <p:cNvSpPr txBox="1"/>
          <p:nvPr/>
        </p:nvSpPr>
        <p:spPr>
          <a:xfrm>
            <a:off x="636205" y="5888906"/>
            <a:ext cx="111522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i="1" dirty="0"/>
              <a:t>Sources: Development Finance Initiative report; NCHFA website; 10 listening sessions in Eastern counties ‘20-’21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05893F-4577-BFE1-29B5-32B5C74AB593}"/>
              </a:ext>
            </a:extLst>
          </p:cNvPr>
          <p:cNvGrpSpPr/>
          <p:nvPr/>
        </p:nvGrpSpPr>
        <p:grpSpPr>
          <a:xfrm>
            <a:off x="8534400" y="3708400"/>
            <a:ext cx="2133600" cy="873760"/>
            <a:chOff x="8260080" y="3708400"/>
            <a:chExt cx="2133600" cy="8737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8AD73B-9E7F-D268-1310-93A889B3C3AF}"/>
                </a:ext>
              </a:extLst>
            </p:cNvPr>
            <p:cNvSpPr/>
            <p:nvPr/>
          </p:nvSpPr>
          <p:spPr>
            <a:xfrm>
              <a:off x="8260080" y="3982720"/>
              <a:ext cx="325120" cy="3291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437BDB-B2DC-B1FA-AD77-7CFF5CD48B20}"/>
                </a:ext>
              </a:extLst>
            </p:cNvPr>
            <p:cNvSpPr/>
            <p:nvPr/>
          </p:nvSpPr>
          <p:spPr>
            <a:xfrm>
              <a:off x="8916783" y="4220978"/>
              <a:ext cx="325120" cy="3291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7BAC02-75BA-21C4-166D-497F61E5095C}"/>
                </a:ext>
              </a:extLst>
            </p:cNvPr>
            <p:cNvSpPr/>
            <p:nvPr/>
          </p:nvSpPr>
          <p:spPr>
            <a:xfrm>
              <a:off x="9293627" y="3891794"/>
              <a:ext cx="325120" cy="3291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325DE0-7D93-EB83-6CDB-223F9CF1D8B7}"/>
                </a:ext>
              </a:extLst>
            </p:cNvPr>
            <p:cNvSpPr/>
            <p:nvPr/>
          </p:nvSpPr>
          <p:spPr>
            <a:xfrm>
              <a:off x="9660311" y="3809780"/>
              <a:ext cx="325120" cy="3291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186940-6FBD-8147-01E2-176A193D772F}"/>
                </a:ext>
              </a:extLst>
            </p:cNvPr>
            <p:cNvSpPr/>
            <p:nvPr/>
          </p:nvSpPr>
          <p:spPr>
            <a:xfrm>
              <a:off x="10068560" y="3708400"/>
              <a:ext cx="325120" cy="3291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7F95F7-7959-80A0-7CC2-B6D9D4F537F8}"/>
                </a:ext>
              </a:extLst>
            </p:cNvPr>
            <p:cNvSpPr/>
            <p:nvPr/>
          </p:nvSpPr>
          <p:spPr>
            <a:xfrm>
              <a:off x="9335191" y="4252976"/>
              <a:ext cx="325120" cy="3291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15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EDEA1D38-9EEA-8F37-32CD-0AA67EEC9115}"/>
              </a:ext>
            </a:extLst>
          </p:cNvPr>
          <p:cNvSpPr/>
          <p:nvPr/>
        </p:nvSpPr>
        <p:spPr>
          <a:xfrm>
            <a:off x="1153569" y="4309320"/>
            <a:ext cx="801823" cy="483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2B144F-546A-A10F-8B44-6C143140952D}"/>
              </a:ext>
            </a:extLst>
          </p:cNvPr>
          <p:cNvSpPr/>
          <p:nvPr/>
        </p:nvSpPr>
        <p:spPr>
          <a:xfrm>
            <a:off x="436880" y="2153918"/>
            <a:ext cx="2235200" cy="15696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25298-6315-934F-8CDA-7CC7399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05" y="985520"/>
            <a:ext cx="10430280" cy="116839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j-lt"/>
                <a:cs typeface="Helvetica" panose="020B0604020202020204" pitchFamily="34" charset="0"/>
              </a:rPr>
              <a:t>Lessons Learned – Senior Housing Need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D65E4-DBB1-1741-9CEA-19B7867C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FD0A-A0A2-B648-A0B7-F6339499444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16D1B-0AE2-C849-A613-D721932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A55AAB-CC54-C3E0-2CB4-C6979525A493}"/>
              </a:ext>
            </a:extLst>
          </p:cNvPr>
          <p:cNvGrpSpPr/>
          <p:nvPr/>
        </p:nvGrpSpPr>
        <p:grpSpPr>
          <a:xfrm>
            <a:off x="436880" y="2178981"/>
            <a:ext cx="5648962" cy="3167979"/>
            <a:chOff x="436880" y="2178981"/>
            <a:chExt cx="5648962" cy="31679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15ABA7-8DD0-DCA3-AB8A-56FD8C1D04E2}"/>
                </a:ext>
              </a:extLst>
            </p:cNvPr>
            <p:cNvGrpSpPr/>
            <p:nvPr/>
          </p:nvGrpSpPr>
          <p:grpSpPr>
            <a:xfrm>
              <a:off x="436880" y="2178981"/>
              <a:ext cx="5648962" cy="1446550"/>
              <a:chOff x="436880" y="2178981"/>
              <a:chExt cx="5648962" cy="144655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99D3AC-3794-5447-450D-8696EFFA8844}"/>
                  </a:ext>
                </a:extLst>
              </p:cNvPr>
              <p:cNvSpPr txBox="1"/>
              <p:nvPr/>
            </p:nvSpPr>
            <p:spPr>
              <a:xfrm>
                <a:off x="436880" y="2178981"/>
                <a:ext cx="2235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</a:rPr>
                  <a:t>40%-50+%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0447AB-1E81-8B86-F06B-F6A8D307E2D2}"/>
                  </a:ext>
                </a:extLst>
              </p:cNvPr>
              <p:cNvSpPr txBox="1"/>
              <p:nvPr/>
            </p:nvSpPr>
            <p:spPr>
              <a:xfrm>
                <a:off x="2877490" y="2302092"/>
                <a:ext cx="32083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Lower income renters who are seniors in eastern target areas*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5EACE8-37AC-D5A4-B497-39B39096DE05}"/>
                </a:ext>
              </a:extLst>
            </p:cNvPr>
            <p:cNvGrpSpPr/>
            <p:nvPr/>
          </p:nvGrpSpPr>
          <p:grpSpPr>
            <a:xfrm>
              <a:off x="1153569" y="3777300"/>
              <a:ext cx="4932273" cy="1569660"/>
              <a:chOff x="1153569" y="3777300"/>
              <a:chExt cx="4932273" cy="156966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2B9A06-B1B7-1A60-DB8E-0A73E2F33C34}"/>
                  </a:ext>
                </a:extLst>
              </p:cNvPr>
              <p:cNvSpPr txBox="1"/>
              <p:nvPr/>
            </p:nvSpPr>
            <p:spPr>
              <a:xfrm>
                <a:off x="1153569" y="4331298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15%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395037-C923-2EB1-CFE1-B5F4693BAF2E}"/>
                  </a:ext>
                </a:extLst>
              </p:cNvPr>
              <p:cNvSpPr txBox="1"/>
              <p:nvPr/>
            </p:nvSpPr>
            <p:spPr>
              <a:xfrm>
                <a:off x="2877490" y="3777300"/>
                <a:ext cx="320835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Percentage of 2023 QAP 9% applications for senior projects in these counties*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ECC685-1961-035C-6973-C42E36C670C9}"/>
              </a:ext>
            </a:extLst>
          </p:cNvPr>
          <p:cNvSpPr txBox="1"/>
          <p:nvPr/>
        </p:nvSpPr>
        <p:spPr>
          <a:xfrm>
            <a:off x="558800" y="5476752"/>
            <a:ext cx="1139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Bladen, Brunswick, Carteret, Columbus, Craven, Cumberland, Duplin, Edgecombe, Jones, N. Hanover, Onslow, Pamlico, Pender, Robeson, Scotland, Wayne 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B561D57-E31A-CE06-DDFB-CF920A5DBC47}"/>
              </a:ext>
            </a:extLst>
          </p:cNvPr>
          <p:cNvSpPr/>
          <p:nvPr/>
        </p:nvSpPr>
        <p:spPr>
          <a:xfrm rot="5400000">
            <a:off x="4934093" y="3527877"/>
            <a:ext cx="2814320" cy="47018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C1DEF1-7F33-9E98-CA83-3D7253EB6827}"/>
              </a:ext>
            </a:extLst>
          </p:cNvPr>
          <p:cNvSpPr txBox="1"/>
          <p:nvPr/>
        </p:nvSpPr>
        <p:spPr>
          <a:xfrm>
            <a:off x="6868160" y="2208699"/>
            <a:ext cx="4673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9294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200" dirty="0"/>
              <a:t>No Senior LIHTC awards since 2012 in half the counties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200" dirty="0"/>
              <a:t>Per NCHFA website no record of Senior LIHTC award in Jones, Pender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200" dirty="0"/>
              <a:t>Average time since Senior LIHTC award in remaining counties is 17+ years </a:t>
            </a:r>
          </a:p>
        </p:txBody>
      </p:sp>
    </p:spTree>
    <p:extLst>
      <p:ext uri="{BB962C8B-B14F-4D97-AF65-F5344CB8AC3E}">
        <p14:creationId xmlns:p14="http://schemas.microsoft.com/office/powerpoint/2010/main" val="5397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5298-6315-934F-8CDA-7CC7399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05" y="985520"/>
            <a:ext cx="10430280" cy="116839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j-lt"/>
                <a:cs typeface="Helvetica" panose="020B0604020202020204" pitchFamily="34" charset="0"/>
              </a:rPr>
              <a:t>Looking Ahead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D65E4-DBB1-1741-9CEA-19B7867C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FD0A-A0A2-B648-A0B7-F6339499444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16D1B-0AE2-C849-A613-D721932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C1DEF1-7F33-9E98-CA83-3D7253EB6827}"/>
              </a:ext>
            </a:extLst>
          </p:cNvPr>
          <p:cNvSpPr txBox="1"/>
          <p:nvPr/>
        </p:nvSpPr>
        <p:spPr>
          <a:xfrm>
            <a:off x="1791302" y="2153918"/>
            <a:ext cx="8229600" cy="3877985"/>
          </a:xfrm>
          <a:prstGeom prst="rect">
            <a:avLst/>
          </a:prstGeom>
          <a:noFill/>
          <a:ln w="19050">
            <a:solidFill>
              <a:srgbClr val="092940"/>
            </a:solidFill>
          </a:ln>
        </p:spPr>
        <p:txBody>
          <a:bodyPr wrap="square" tIns="9144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Remaining housing development funding open to non-LIHTC projects</a:t>
            </a:r>
          </a:p>
          <a:p>
            <a:pPr marL="342900" indent="-342900">
              <a:spcBef>
                <a:spcPts val="4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Advocating for funding to support increasing supply of Senior affordable housing </a:t>
            </a:r>
          </a:p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Pts val="2200"/>
              <a:buFont typeface="Arial" panose="020B0604020202020204" pitchFamily="34" charset="0"/>
              <a:buChar char="•"/>
            </a:pPr>
            <a:r>
              <a:rPr lang="en-US" sz="2400" dirty="0"/>
              <a:t>$4m+ in downpayment and closing cost assistance for home-ready renters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F2A2BE57-DF95-46D3-70F6-FE3EC3EC5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68642"/>
              </p:ext>
            </p:extLst>
          </p:nvPr>
        </p:nvGraphicFramePr>
        <p:xfrm>
          <a:off x="2267712" y="3082853"/>
          <a:ext cx="718108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538">
                  <a:extLst>
                    <a:ext uri="{9D8B030D-6E8A-4147-A177-3AD203B41FA5}">
                      <a16:colId xmlns:a16="http://schemas.microsoft.com/office/drawing/2014/main" val="2781428432"/>
                    </a:ext>
                  </a:extLst>
                </a:gridCol>
                <a:gridCol w="3753550">
                  <a:extLst>
                    <a:ext uri="{9D8B030D-6E8A-4147-A177-3AD203B41FA5}">
                      <a16:colId xmlns:a16="http://schemas.microsoft.com/office/drawing/2014/main" val="2212908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$47m in Eastern NC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$10m in Haywood County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40109"/>
                  </a:ext>
                </a:extLst>
              </a:tr>
            </a:tbl>
          </a:graphicData>
        </a:graphic>
      </p:graphicFrame>
      <p:graphicFrame>
        <p:nvGraphicFramePr>
          <p:cNvPr id="18" name="Table 16">
            <a:extLst>
              <a:ext uri="{FF2B5EF4-FFF2-40B4-BE49-F238E27FC236}">
                <a16:creationId xmlns:a16="http://schemas.microsoft.com/office/drawing/2014/main" id="{E0730648-21BB-87AD-3E2A-5D7F55737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84755"/>
              </p:ext>
            </p:extLst>
          </p:nvPr>
        </p:nvGraphicFramePr>
        <p:xfrm>
          <a:off x="2267712" y="5395594"/>
          <a:ext cx="717812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728">
                  <a:extLst>
                    <a:ext uri="{9D8B030D-6E8A-4147-A177-3AD203B41FA5}">
                      <a16:colId xmlns:a16="http://schemas.microsoft.com/office/drawing/2014/main" val="2781428432"/>
                    </a:ext>
                  </a:extLst>
                </a:gridCol>
                <a:gridCol w="3766401">
                  <a:extLst>
                    <a:ext uri="{9D8B030D-6E8A-4147-A177-3AD203B41FA5}">
                      <a16:colId xmlns:a16="http://schemas.microsoft.com/office/drawing/2014/main" val="2212908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Homebuyer education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First gen higher awards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4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25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5298-6315-934F-8CDA-7CC7399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05" y="985520"/>
            <a:ext cx="10430280" cy="116839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j-lt"/>
                <a:cs typeface="Helvetica" panose="020B0604020202020204" pitchFamily="34" charset="0"/>
              </a:rPr>
              <a:t>Guideposts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D65E4-DBB1-1741-9CEA-19B7867C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FD0A-A0A2-B648-A0B7-F6339499444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16D1B-0AE2-C849-A613-D721932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C1DEF1-7F33-9E98-CA83-3D7253EB6827}"/>
              </a:ext>
            </a:extLst>
          </p:cNvPr>
          <p:cNvSpPr txBox="1"/>
          <p:nvPr/>
        </p:nvSpPr>
        <p:spPr>
          <a:xfrm>
            <a:off x="1047565" y="2171674"/>
            <a:ext cx="10018920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Input, involvement from local government, developers, other community stakeholders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Research, data on housing market: demand/supply, history, regulatory environment, cultural factors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Transparent, competitive project selection process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Capacity building, empowering local leaders while supporting compliance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Addressing complexity of programs with qualified staffing, industry expertise</a:t>
            </a:r>
          </a:p>
        </p:txBody>
      </p:sp>
    </p:spTree>
    <p:extLst>
      <p:ext uri="{BB962C8B-B14F-4D97-AF65-F5344CB8AC3E}">
        <p14:creationId xmlns:p14="http://schemas.microsoft.com/office/powerpoint/2010/main" val="428083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AA291-5CA5-934F-9649-29AF5D31A0A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05BEB-E3F0-0176-9F1E-142C9D05D873}"/>
              </a:ext>
            </a:extLst>
          </p:cNvPr>
          <p:cNvSpPr txBox="1"/>
          <p:nvPr/>
        </p:nvSpPr>
        <p:spPr>
          <a:xfrm>
            <a:off x="843280" y="2063932"/>
            <a:ext cx="558358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Thank you</a:t>
            </a:r>
          </a:p>
          <a:p>
            <a:endParaRPr lang="en-US" sz="4400" dirty="0"/>
          </a:p>
          <a:p>
            <a:r>
              <a:rPr lang="en-US" sz="2800" dirty="0"/>
              <a:t>Tracey Colores</a:t>
            </a:r>
          </a:p>
          <a:p>
            <a:r>
              <a:rPr lang="en-US" sz="2800" dirty="0"/>
              <a:t>Community Development Director</a:t>
            </a:r>
          </a:p>
          <a:p>
            <a:r>
              <a:rPr lang="en-US" sz="2800" dirty="0"/>
              <a:t>tracey.colores@ncdps.gov</a:t>
            </a:r>
          </a:p>
        </p:txBody>
      </p:sp>
    </p:spTree>
    <p:extLst>
      <p:ext uri="{BB962C8B-B14F-4D97-AF65-F5344CB8AC3E}">
        <p14:creationId xmlns:p14="http://schemas.microsoft.com/office/powerpoint/2010/main" val="3756711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BuildNC-Colors 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17477</TotalTime>
  <Words>905</Words>
  <Application>Microsoft Office PowerPoint</Application>
  <PresentationFormat>Widescreen</PresentationFormat>
  <Paragraphs>113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Helvetica</vt:lpstr>
      <vt:lpstr>Source Sans Pro</vt:lpstr>
      <vt:lpstr>Symbol</vt:lpstr>
      <vt:lpstr>Tw Cen MT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Lessons Learned – Funding Critical</vt:lpstr>
      <vt:lpstr>Lessons Learned – Senior Housing Need</vt:lpstr>
      <vt:lpstr>Looking Ahead</vt:lpstr>
      <vt:lpstr>Guideposts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Alma</dc:creator>
  <cp:lastModifiedBy>Colores, Tracey</cp:lastModifiedBy>
  <cp:revision>228</cp:revision>
  <dcterms:created xsi:type="dcterms:W3CDTF">2020-02-17T19:53:01Z</dcterms:created>
  <dcterms:modified xsi:type="dcterms:W3CDTF">2023-10-17T21:13:50Z</dcterms:modified>
</cp:coreProperties>
</file>