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97" r:id="rId5"/>
    <p:sldId id="362" r:id="rId6"/>
    <p:sldId id="363" r:id="rId7"/>
    <p:sldId id="358" r:id="rId8"/>
    <p:sldId id="336" r:id="rId9"/>
    <p:sldId id="355" r:id="rId10"/>
    <p:sldId id="360" r:id="rId11"/>
    <p:sldId id="361" r:id="rId12"/>
    <p:sldId id="359" r:id="rId13"/>
    <p:sldId id="364" r:id="rId14"/>
    <p:sldId id="342" r:id="rId15"/>
    <p:sldId id="356" r:id="rId16"/>
    <p:sldId id="365" r:id="rId17"/>
    <p:sldId id="366" r:id="rId18"/>
    <p:sldId id="368" r:id="rId19"/>
    <p:sldId id="333" r:id="rId20"/>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2">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C23F"/>
    <a:srgbClr val="01426A"/>
    <a:srgbClr val="A7C140"/>
    <a:srgbClr val="78AA00"/>
    <a:srgbClr val="004A53"/>
    <a:srgbClr val="29282A"/>
    <a:srgbClr val="414042"/>
    <a:srgbClr val="27AAE1"/>
    <a:srgbClr val="66CCFF"/>
    <a:srgbClr val="D59E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424652-B439-41B1-9C72-91868206A3E6}" v="6" dt="2023-10-16T19:49:21.7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720" autoAdjust="0"/>
  </p:normalViewPr>
  <p:slideViewPr>
    <p:cSldViewPr snapToGrid="0">
      <p:cViewPr varScale="1">
        <p:scale>
          <a:sx n="94" d="100"/>
          <a:sy n="94" d="100"/>
        </p:scale>
        <p:origin x="546" y="78"/>
      </p:cViewPr>
      <p:guideLst>
        <p:guide orient="horz" pos="772"/>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t, Erika" userId="c0802edd-ebcd-486a-9da1-41ca7b7a24bd" providerId="ADAL" clId="{10424652-B439-41B1-9C72-91868206A3E6}"/>
    <pc:docChg chg="undo custSel addSld delSld modSld sldOrd">
      <pc:chgData name="Brandt, Erika" userId="c0802edd-ebcd-486a-9da1-41ca7b7a24bd" providerId="ADAL" clId="{10424652-B439-41B1-9C72-91868206A3E6}" dt="2023-10-17T23:58:29.829" v="1371" actId="47"/>
      <pc:docMkLst>
        <pc:docMk/>
      </pc:docMkLst>
      <pc:sldChg chg="modSp mod">
        <pc:chgData name="Brandt, Erika" userId="c0802edd-ebcd-486a-9da1-41ca7b7a24bd" providerId="ADAL" clId="{10424652-B439-41B1-9C72-91868206A3E6}" dt="2023-10-16T19:43:24.328" v="6" actId="20577"/>
        <pc:sldMkLst>
          <pc:docMk/>
          <pc:sldMk cId="3911667978" sldId="297"/>
        </pc:sldMkLst>
        <pc:spChg chg="mod">
          <ac:chgData name="Brandt, Erika" userId="c0802edd-ebcd-486a-9da1-41ca7b7a24bd" providerId="ADAL" clId="{10424652-B439-41B1-9C72-91868206A3E6}" dt="2023-10-16T19:43:24.328" v="6" actId="20577"/>
          <ac:spMkLst>
            <pc:docMk/>
            <pc:sldMk cId="3911667978" sldId="297"/>
            <ac:spMk id="3" creationId="{49E92F11-46B1-9C46-A6AA-ADA10D0EE51D}"/>
          </ac:spMkLst>
        </pc:spChg>
      </pc:sldChg>
      <pc:sldChg chg="modSp mod">
        <pc:chgData name="Brandt, Erika" userId="c0802edd-ebcd-486a-9da1-41ca7b7a24bd" providerId="ADAL" clId="{10424652-B439-41B1-9C72-91868206A3E6}" dt="2023-10-16T19:44:39.313" v="37" actId="20577"/>
        <pc:sldMkLst>
          <pc:docMk/>
          <pc:sldMk cId="695323728" sldId="333"/>
        </pc:sldMkLst>
        <pc:spChg chg="mod">
          <ac:chgData name="Brandt, Erika" userId="c0802edd-ebcd-486a-9da1-41ca7b7a24bd" providerId="ADAL" clId="{10424652-B439-41B1-9C72-91868206A3E6}" dt="2023-10-16T19:44:39.313" v="37" actId="20577"/>
          <ac:spMkLst>
            <pc:docMk/>
            <pc:sldMk cId="695323728" sldId="333"/>
            <ac:spMk id="2" creationId="{4A6B1884-782C-9E48-8BF7-054D16D9C4C9}"/>
          </ac:spMkLst>
        </pc:spChg>
      </pc:sldChg>
      <pc:sldChg chg="modSp mod">
        <pc:chgData name="Brandt, Erika" userId="c0802edd-ebcd-486a-9da1-41ca7b7a24bd" providerId="ADAL" clId="{10424652-B439-41B1-9C72-91868206A3E6}" dt="2023-10-16T19:45:51.426" v="43" actId="115"/>
        <pc:sldMkLst>
          <pc:docMk/>
          <pc:sldMk cId="1797673397" sldId="336"/>
        </pc:sldMkLst>
        <pc:spChg chg="mod">
          <ac:chgData name="Brandt, Erika" userId="c0802edd-ebcd-486a-9da1-41ca7b7a24bd" providerId="ADAL" clId="{10424652-B439-41B1-9C72-91868206A3E6}" dt="2023-10-16T19:45:51.426" v="43" actId="115"/>
          <ac:spMkLst>
            <pc:docMk/>
            <pc:sldMk cId="1797673397" sldId="336"/>
            <ac:spMk id="2" creationId="{FC3D76E6-A6F1-3E43-AEA5-AADEC08C7206}"/>
          </ac:spMkLst>
        </pc:spChg>
      </pc:sldChg>
      <pc:sldChg chg="ord">
        <pc:chgData name="Brandt, Erika" userId="c0802edd-ebcd-486a-9da1-41ca7b7a24bd" providerId="ADAL" clId="{10424652-B439-41B1-9C72-91868206A3E6}" dt="2023-10-16T19:47:53.110" v="139"/>
        <pc:sldMkLst>
          <pc:docMk/>
          <pc:sldMk cId="2914404600" sldId="342"/>
        </pc:sldMkLst>
      </pc:sldChg>
      <pc:sldChg chg="modSp mod">
        <pc:chgData name="Brandt, Erika" userId="c0802edd-ebcd-486a-9da1-41ca7b7a24bd" providerId="ADAL" clId="{10424652-B439-41B1-9C72-91868206A3E6}" dt="2023-10-16T19:43:46.658" v="16" actId="20577"/>
        <pc:sldMkLst>
          <pc:docMk/>
          <pc:sldMk cId="1614449716" sldId="355"/>
        </pc:sldMkLst>
        <pc:graphicFrameChg chg="modGraphic">
          <ac:chgData name="Brandt, Erika" userId="c0802edd-ebcd-486a-9da1-41ca7b7a24bd" providerId="ADAL" clId="{10424652-B439-41B1-9C72-91868206A3E6}" dt="2023-10-16T19:43:46.658" v="16" actId="20577"/>
          <ac:graphicFrameMkLst>
            <pc:docMk/>
            <pc:sldMk cId="1614449716" sldId="355"/>
            <ac:graphicFrameMk id="7" creationId="{ED627693-1DCC-4E0F-90B4-E48B4170C0FF}"/>
          </ac:graphicFrameMkLst>
        </pc:graphicFrameChg>
      </pc:sldChg>
      <pc:sldChg chg="del">
        <pc:chgData name="Brandt, Erika" userId="c0802edd-ebcd-486a-9da1-41ca7b7a24bd" providerId="ADAL" clId="{10424652-B439-41B1-9C72-91868206A3E6}" dt="2023-10-16T19:44:13.344" v="17" actId="47"/>
        <pc:sldMkLst>
          <pc:docMk/>
          <pc:sldMk cId="3284350762" sldId="357"/>
        </pc:sldMkLst>
      </pc:sldChg>
      <pc:sldChg chg="modSp mod">
        <pc:chgData name="Brandt, Erika" userId="c0802edd-ebcd-486a-9da1-41ca7b7a24bd" providerId="ADAL" clId="{10424652-B439-41B1-9C72-91868206A3E6}" dt="2023-10-16T19:44:51.195" v="39" actId="115"/>
        <pc:sldMkLst>
          <pc:docMk/>
          <pc:sldMk cId="1869627277" sldId="358"/>
        </pc:sldMkLst>
        <pc:spChg chg="mod">
          <ac:chgData name="Brandt, Erika" userId="c0802edd-ebcd-486a-9da1-41ca7b7a24bd" providerId="ADAL" clId="{10424652-B439-41B1-9C72-91868206A3E6}" dt="2023-10-16T19:44:51.195" v="39" actId="115"/>
          <ac:spMkLst>
            <pc:docMk/>
            <pc:sldMk cId="1869627277" sldId="358"/>
            <ac:spMk id="2" creationId="{FC3D76E6-A6F1-3E43-AEA5-AADEC08C7206}"/>
          </ac:spMkLst>
        </pc:spChg>
      </pc:sldChg>
      <pc:sldChg chg="modSp mod">
        <pc:chgData name="Brandt, Erika" userId="c0802edd-ebcd-486a-9da1-41ca7b7a24bd" providerId="ADAL" clId="{10424652-B439-41B1-9C72-91868206A3E6}" dt="2023-10-16T19:45:59.458" v="45" actId="115"/>
        <pc:sldMkLst>
          <pc:docMk/>
          <pc:sldMk cId="69075135" sldId="360"/>
        </pc:sldMkLst>
        <pc:spChg chg="mod">
          <ac:chgData name="Brandt, Erika" userId="c0802edd-ebcd-486a-9da1-41ca7b7a24bd" providerId="ADAL" clId="{10424652-B439-41B1-9C72-91868206A3E6}" dt="2023-10-16T19:45:59.458" v="45" actId="115"/>
          <ac:spMkLst>
            <pc:docMk/>
            <pc:sldMk cId="69075135" sldId="360"/>
            <ac:spMk id="2" creationId="{FC3D76E6-A6F1-3E43-AEA5-AADEC08C7206}"/>
          </ac:spMkLst>
        </pc:spChg>
      </pc:sldChg>
      <pc:sldChg chg="modSp add mod ord">
        <pc:chgData name="Brandt, Erika" userId="c0802edd-ebcd-486a-9da1-41ca7b7a24bd" providerId="ADAL" clId="{10424652-B439-41B1-9C72-91868206A3E6}" dt="2023-10-16T19:48:20.088" v="203" actId="20577"/>
        <pc:sldMkLst>
          <pc:docMk/>
          <pc:sldMk cId="557922663" sldId="362"/>
        </pc:sldMkLst>
        <pc:spChg chg="mod">
          <ac:chgData name="Brandt, Erika" userId="c0802edd-ebcd-486a-9da1-41ca7b7a24bd" providerId="ADAL" clId="{10424652-B439-41B1-9C72-91868206A3E6}" dt="2023-10-16T19:48:20.088" v="203" actId="20577"/>
          <ac:spMkLst>
            <pc:docMk/>
            <pc:sldMk cId="557922663" sldId="362"/>
            <ac:spMk id="2" creationId="{FC3D76E6-A6F1-3E43-AEA5-AADEC08C7206}"/>
          </ac:spMkLst>
        </pc:spChg>
        <pc:spChg chg="mod">
          <ac:chgData name="Brandt, Erika" userId="c0802edd-ebcd-486a-9da1-41ca7b7a24bd" providerId="ADAL" clId="{10424652-B439-41B1-9C72-91868206A3E6}" dt="2023-10-16T19:47:16.993" v="68" actId="20577"/>
          <ac:spMkLst>
            <pc:docMk/>
            <pc:sldMk cId="557922663" sldId="362"/>
            <ac:spMk id="4" creationId="{D4762ABC-50EC-0141-9F96-7E1EE47AF12B}"/>
          </ac:spMkLst>
        </pc:spChg>
      </pc:sldChg>
      <pc:sldChg chg="new del">
        <pc:chgData name="Brandt, Erika" userId="c0802edd-ebcd-486a-9da1-41ca7b7a24bd" providerId="ADAL" clId="{10424652-B439-41B1-9C72-91868206A3E6}" dt="2023-10-16T19:46:54.290" v="47" actId="680"/>
        <pc:sldMkLst>
          <pc:docMk/>
          <pc:sldMk cId="1607418689" sldId="362"/>
        </pc:sldMkLst>
      </pc:sldChg>
      <pc:sldChg chg="modSp del mod">
        <pc:chgData name="Brandt, Erika" userId="c0802edd-ebcd-486a-9da1-41ca7b7a24bd" providerId="ADAL" clId="{10424652-B439-41B1-9C72-91868206A3E6}" dt="2023-10-16T19:44:22.119" v="19" actId="47"/>
        <pc:sldMkLst>
          <pc:docMk/>
          <pc:sldMk cId="2519069193" sldId="362"/>
        </pc:sldMkLst>
        <pc:spChg chg="mod">
          <ac:chgData name="Brandt, Erika" userId="c0802edd-ebcd-486a-9da1-41ca7b7a24bd" providerId="ADAL" clId="{10424652-B439-41B1-9C72-91868206A3E6}" dt="2023-10-16T19:44:19.513" v="18" actId="20577"/>
          <ac:spMkLst>
            <pc:docMk/>
            <pc:sldMk cId="2519069193" sldId="362"/>
            <ac:spMk id="2" creationId="{E43E5678-800E-47AB-BEC4-FA878C1F4218}"/>
          </ac:spMkLst>
        </pc:spChg>
      </pc:sldChg>
      <pc:sldChg chg="modSp new mod">
        <pc:chgData name="Brandt, Erika" userId="c0802edd-ebcd-486a-9da1-41ca7b7a24bd" providerId="ADAL" clId="{10424652-B439-41B1-9C72-91868206A3E6}" dt="2023-10-16T19:47:39.425" v="137" actId="20577"/>
        <pc:sldMkLst>
          <pc:docMk/>
          <pc:sldMk cId="3177602284" sldId="363"/>
        </pc:sldMkLst>
        <pc:spChg chg="mod">
          <ac:chgData name="Brandt, Erika" userId="c0802edd-ebcd-486a-9da1-41ca7b7a24bd" providerId="ADAL" clId="{10424652-B439-41B1-9C72-91868206A3E6}" dt="2023-10-16T19:47:39.425" v="137" actId="20577"/>
          <ac:spMkLst>
            <pc:docMk/>
            <pc:sldMk cId="3177602284" sldId="363"/>
            <ac:spMk id="2" creationId="{E321B2EF-32DB-5796-EB08-D9185B5E2CEB}"/>
          </ac:spMkLst>
        </pc:spChg>
      </pc:sldChg>
      <pc:sldChg chg="modSp add mod">
        <pc:chgData name="Brandt, Erika" userId="c0802edd-ebcd-486a-9da1-41ca7b7a24bd" providerId="ADAL" clId="{10424652-B439-41B1-9C72-91868206A3E6}" dt="2023-10-16T19:48:02.785" v="157" actId="20577"/>
        <pc:sldMkLst>
          <pc:docMk/>
          <pc:sldMk cId="2011451675" sldId="364"/>
        </pc:sldMkLst>
        <pc:spChg chg="mod">
          <ac:chgData name="Brandt, Erika" userId="c0802edd-ebcd-486a-9da1-41ca7b7a24bd" providerId="ADAL" clId="{10424652-B439-41B1-9C72-91868206A3E6}" dt="2023-10-16T19:48:02.785" v="157" actId="20577"/>
          <ac:spMkLst>
            <pc:docMk/>
            <pc:sldMk cId="2011451675" sldId="364"/>
            <ac:spMk id="2" creationId="{E321B2EF-32DB-5796-EB08-D9185B5E2CEB}"/>
          </ac:spMkLst>
        </pc:spChg>
      </pc:sldChg>
      <pc:sldChg chg="modSp add mod">
        <pc:chgData name="Brandt, Erika" userId="c0802edd-ebcd-486a-9da1-41ca7b7a24bd" providerId="ADAL" clId="{10424652-B439-41B1-9C72-91868206A3E6}" dt="2023-10-16T19:48:31.429" v="237" actId="20577"/>
        <pc:sldMkLst>
          <pc:docMk/>
          <pc:sldMk cId="1980806249" sldId="365"/>
        </pc:sldMkLst>
        <pc:spChg chg="mod">
          <ac:chgData name="Brandt, Erika" userId="c0802edd-ebcd-486a-9da1-41ca7b7a24bd" providerId="ADAL" clId="{10424652-B439-41B1-9C72-91868206A3E6}" dt="2023-10-16T19:48:31.429" v="237" actId="20577"/>
          <ac:spMkLst>
            <pc:docMk/>
            <pc:sldMk cId="1980806249" sldId="365"/>
            <ac:spMk id="2" creationId="{E321B2EF-32DB-5796-EB08-D9185B5E2CEB}"/>
          </ac:spMkLst>
        </pc:spChg>
      </pc:sldChg>
      <pc:sldChg chg="addSp delSp modSp add mod modNotesTx">
        <pc:chgData name="Brandt, Erika" userId="c0802edd-ebcd-486a-9da1-41ca7b7a24bd" providerId="ADAL" clId="{10424652-B439-41B1-9C72-91868206A3E6}" dt="2023-10-17T23:58:27.007" v="1370" actId="20577"/>
        <pc:sldMkLst>
          <pc:docMk/>
          <pc:sldMk cId="2664463901" sldId="366"/>
        </pc:sldMkLst>
        <pc:spChg chg="add mod">
          <ac:chgData name="Brandt, Erika" userId="c0802edd-ebcd-486a-9da1-41ca7b7a24bd" providerId="ADAL" clId="{10424652-B439-41B1-9C72-91868206A3E6}" dt="2023-10-17T23:58:27.007" v="1370" actId="20577"/>
          <ac:spMkLst>
            <pc:docMk/>
            <pc:sldMk cId="2664463901" sldId="366"/>
            <ac:spMk id="2" creationId="{495998B1-D14B-1FF9-4020-4A5BDDE39109}"/>
          </ac:spMkLst>
        </pc:spChg>
        <pc:spChg chg="mod">
          <ac:chgData name="Brandt, Erika" userId="c0802edd-ebcd-486a-9da1-41ca7b7a24bd" providerId="ADAL" clId="{10424652-B439-41B1-9C72-91868206A3E6}" dt="2023-10-16T19:49:05.432" v="279" actId="20577"/>
          <ac:spMkLst>
            <pc:docMk/>
            <pc:sldMk cId="2664463901" sldId="366"/>
            <ac:spMk id="4" creationId="{D4762ABC-50EC-0141-9F96-7E1EE47AF12B}"/>
          </ac:spMkLst>
        </pc:spChg>
        <pc:spChg chg="del">
          <ac:chgData name="Brandt, Erika" userId="c0802edd-ebcd-486a-9da1-41ca7b7a24bd" providerId="ADAL" clId="{10424652-B439-41B1-9C72-91868206A3E6}" dt="2023-10-16T19:49:21.106" v="280" actId="478"/>
          <ac:spMkLst>
            <pc:docMk/>
            <pc:sldMk cId="2664463901" sldId="366"/>
            <ac:spMk id="5" creationId="{B01A4614-2355-4BE6-83C1-795508D2477A}"/>
          </ac:spMkLst>
        </pc:spChg>
      </pc:sldChg>
      <pc:sldChg chg="modSp add del mod">
        <pc:chgData name="Brandt, Erika" userId="c0802edd-ebcd-486a-9da1-41ca7b7a24bd" providerId="ADAL" clId="{10424652-B439-41B1-9C72-91868206A3E6}" dt="2023-10-17T23:58:29.829" v="1371" actId="47"/>
        <pc:sldMkLst>
          <pc:docMk/>
          <pc:sldMk cId="1402662749" sldId="367"/>
        </pc:sldMkLst>
        <pc:spChg chg="mod">
          <ac:chgData name="Brandt, Erika" userId="c0802edd-ebcd-486a-9da1-41ca7b7a24bd" providerId="ADAL" clId="{10424652-B439-41B1-9C72-91868206A3E6}" dt="2023-10-17T23:57:52.076" v="1343" actId="21"/>
          <ac:spMkLst>
            <pc:docMk/>
            <pc:sldMk cId="1402662749" sldId="367"/>
            <ac:spMk id="2" creationId="{495998B1-D14B-1FF9-4020-4A5BDDE39109}"/>
          </ac:spMkLst>
        </pc:spChg>
      </pc:sldChg>
      <pc:sldChg chg="modSp add mod">
        <pc:chgData name="Brandt, Erika" userId="c0802edd-ebcd-486a-9da1-41ca7b7a24bd" providerId="ADAL" clId="{10424652-B439-41B1-9C72-91868206A3E6}" dt="2023-10-16T19:59:05.391" v="1122" actId="20577"/>
        <pc:sldMkLst>
          <pc:docMk/>
          <pc:sldMk cId="724844854" sldId="368"/>
        </pc:sldMkLst>
        <pc:spChg chg="mod">
          <ac:chgData name="Brandt, Erika" userId="c0802edd-ebcd-486a-9da1-41ca7b7a24bd" providerId="ADAL" clId="{10424652-B439-41B1-9C72-91868206A3E6}" dt="2023-10-16T19:59:05.391" v="1122" actId="20577"/>
          <ac:spMkLst>
            <pc:docMk/>
            <pc:sldMk cId="724844854" sldId="368"/>
            <ac:spMk id="2" creationId="{495998B1-D14B-1FF9-4020-4A5BDDE3910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EB99AC-F2AB-9C4A-9632-108B64DB2E0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a:t>Edit your Header Title</a:t>
            </a:r>
          </a:p>
        </p:txBody>
      </p:sp>
      <p:sp>
        <p:nvSpPr>
          <p:cNvPr id="3" name="Date Placeholder 2">
            <a:extLst>
              <a:ext uri="{FF2B5EF4-FFF2-40B4-BE49-F238E27FC236}">
                <a16:creationId xmlns:a16="http://schemas.microsoft.com/office/drawing/2014/main" id="{7300CA7A-365E-D44B-9D04-72AB25E2ECC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D1AEC26-4BD4-2A49-BC24-1EC2164B1150}" type="datetimeFigureOut">
              <a:rPr lang="en-US" smtClean="0"/>
              <a:t>10/17/2023</a:t>
            </a:fld>
            <a:endParaRPr lang="en-US"/>
          </a:p>
        </p:txBody>
      </p:sp>
      <p:sp>
        <p:nvSpPr>
          <p:cNvPr id="4" name="Footer Placeholder 3">
            <a:extLst>
              <a:ext uri="{FF2B5EF4-FFF2-40B4-BE49-F238E27FC236}">
                <a16:creationId xmlns:a16="http://schemas.microsoft.com/office/drawing/2014/main" id="{39D84456-20D6-FA4D-80E5-33E1D9311B4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4A9373-AE6F-474D-96CD-6E55D86ABDF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CC498F0-5BDC-3549-8C95-A0AF39ADECEB}" type="slidenum">
              <a:rPr lang="en-US" smtClean="0"/>
              <a:t>‹#›</a:t>
            </a:fld>
            <a:endParaRPr lang="en-US"/>
          </a:p>
        </p:txBody>
      </p:sp>
    </p:spTree>
    <p:extLst>
      <p:ext uri="{BB962C8B-B14F-4D97-AF65-F5344CB8AC3E}">
        <p14:creationId xmlns:p14="http://schemas.microsoft.com/office/powerpoint/2010/main" val="27763943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Edit your Header Title</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BFEFB6D-CC6C-4F3C-AA99-511721340858}" type="datetimeFigureOut">
              <a:rPr lang="en-US" smtClean="0"/>
              <a:t>10/17/2023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040C68B-082A-4F58-BC6C-F886923943E2}" type="slidenum">
              <a:rPr lang="en-US" smtClean="0"/>
              <a:t>‹#›</a:t>
            </a:fld>
            <a:endParaRPr lang="en-US"/>
          </a:p>
        </p:txBody>
      </p:sp>
    </p:spTree>
    <p:extLst>
      <p:ext uri="{BB962C8B-B14F-4D97-AF65-F5344CB8AC3E}">
        <p14:creationId xmlns:p14="http://schemas.microsoft.com/office/powerpoint/2010/main" val="31536311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Tree>
    <p:extLst>
      <p:ext uri="{BB962C8B-B14F-4D97-AF65-F5344CB8AC3E}">
        <p14:creationId xmlns:p14="http://schemas.microsoft.com/office/powerpoint/2010/main" val="1547901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25832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2400" dirty="0">
                <a:solidFill>
                  <a:schemeClr val="tx1"/>
                </a:solidFill>
              </a:rPr>
              <a:t>CPLP has </a:t>
            </a:r>
            <a:r>
              <a:rPr lang="en-US" sz="2200" dirty="0">
                <a:solidFill>
                  <a:schemeClr val="tx1"/>
                </a:solidFill>
              </a:rPr>
              <a:t>same income limits (80% AMI), maximum sales price ($371,000 – although Enhanced program allows higher sales price), front/back-end ratios (32/45), and homebuyer counseling requirements</a:t>
            </a:r>
          </a:p>
          <a:p>
            <a:pPr marL="285750" indent="-285750">
              <a:buFont typeface="Arial" panose="020B0604020202020204" pitchFamily="34" charset="0"/>
              <a:buChar char="•"/>
            </a:pPr>
            <a:r>
              <a:rPr lang="en-US" sz="2200" dirty="0">
                <a:solidFill>
                  <a:schemeClr val="tx1"/>
                </a:solidFill>
              </a:rPr>
              <a:t>1</a:t>
            </a:r>
            <a:r>
              <a:rPr lang="en-US" sz="2200" baseline="30000" dirty="0">
                <a:solidFill>
                  <a:schemeClr val="tx1"/>
                </a:solidFill>
              </a:rPr>
              <a:t>st</a:t>
            </a:r>
            <a:r>
              <a:rPr lang="en-US" sz="2200" dirty="0">
                <a:solidFill>
                  <a:schemeClr val="tx1"/>
                </a:solidFill>
              </a:rPr>
              <a:t> Home has complementary income limits (1</a:t>
            </a:r>
            <a:r>
              <a:rPr lang="en-US" sz="2200" baseline="30000" dirty="0">
                <a:solidFill>
                  <a:schemeClr val="tx1"/>
                </a:solidFill>
              </a:rPr>
              <a:t>st</a:t>
            </a:r>
            <a:r>
              <a:rPr lang="en-US" sz="2200" dirty="0">
                <a:solidFill>
                  <a:schemeClr val="tx1"/>
                </a:solidFill>
              </a:rPr>
              <a:t> Home is higher), City’s max sales prices are below 1</a:t>
            </a:r>
            <a:r>
              <a:rPr lang="en-US" sz="2200" baseline="30000" dirty="0">
                <a:solidFill>
                  <a:schemeClr val="tx1"/>
                </a:solidFill>
              </a:rPr>
              <a:t>st</a:t>
            </a:r>
            <a:r>
              <a:rPr lang="en-US" sz="2200" dirty="0">
                <a:solidFill>
                  <a:schemeClr val="tx1"/>
                </a:solidFill>
              </a:rPr>
              <a:t> Home ($480k), same back-end ratio (45) – no front-end for 1</a:t>
            </a:r>
            <a:r>
              <a:rPr lang="en-US" sz="2200" baseline="30000" dirty="0">
                <a:solidFill>
                  <a:schemeClr val="tx1"/>
                </a:solidFill>
              </a:rPr>
              <a:t>st</a:t>
            </a:r>
            <a:r>
              <a:rPr lang="en-US" sz="2200" dirty="0">
                <a:solidFill>
                  <a:schemeClr val="tx1"/>
                </a:solidFill>
              </a:rPr>
              <a:t> Home, complementary homebuyer counseling requirements</a:t>
            </a:r>
          </a:p>
          <a:p>
            <a:pPr marL="285750" indent="-285750">
              <a:buFont typeface="Arial" panose="020B0604020202020204" pitchFamily="34" charset="0"/>
              <a:buChar char="•"/>
            </a:pPr>
            <a:endParaRPr lang="en-US" sz="2200" dirty="0">
              <a:solidFill>
                <a:schemeClr val="tx1"/>
              </a:solidFill>
            </a:endParaRPr>
          </a:p>
          <a:p>
            <a:endParaRPr lang="en-US" dirty="0"/>
          </a:p>
        </p:txBody>
      </p:sp>
    </p:spTree>
    <p:extLst>
      <p:ext uri="{BB962C8B-B14F-4D97-AF65-F5344CB8AC3E}">
        <p14:creationId xmlns:p14="http://schemas.microsoft.com/office/powerpoint/2010/main" val="504872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5862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14327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4406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2847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4245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2768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9061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0683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5583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7083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983484"/>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a:t>Font: use Arial for main content, use Times for Quotes and Highlights</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a:t>Title is set to 32pt Arial </a:t>
            </a:r>
          </a:p>
        </p:txBody>
      </p:sp>
      <p:sp>
        <p:nvSpPr>
          <p:cNvPr id="7" name="Text Placeholder 10">
            <a:extLst>
              <a:ext uri="{FF2B5EF4-FFF2-40B4-BE49-F238E27FC236}">
                <a16:creationId xmlns:a16="http://schemas.microsoft.com/office/drawing/2014/main" id="{E37CFDBC-A54C-4B42-91BC-77DF99A994F2}"/>
              </a:ext>
            </a:extLst>
          </p:cNvPr>
          <p:cNvSpPr>
            <a:spLocks noGrp="1"/>
          </p:cNvSpPr>
          <p:nvPr>
            <p:ph type="body" sz="quarter" idx="14" hasCustomPrompt="1"/>
          </p:nvPr>
        </p:nvSpPr>
        <p:spPr>
          <a:xfrm>
            <a:off x="1403683" y="3807457"/>
            <a:ext cx="3181196"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t>Times New Roman</a:t>
            </a:r>
          </a:p>
        </p:txBody>
      </p:sp>
      <p:sp>
        <p:nvSpPr>
          <p:cNvPr id="9" name="Text Placeholder 10">
            <a:extLst>
              <a:ext uri="{FF2B5EF4-FFF2-40B4-BE49-F238E27FC236}">
                <a16:creationId xmlns:a16="http://schemas.microsoft.com/office/drawing/2014/main" id="{F72D65B5-AFB9-0440-AA60-C51C569328EA}"/>
              </a:ext>
            </a:extLst>
          </p:cNvPr>
          <p:cNvSpPr>
            <a:spLocks noGrp="1"/>
          </p:cNvSpPr>
          <p:nvPr>
            <p:ph type="body" sz="quarter" idx="15" hasCustomPrompt="1"/>
          </p:nvPr>
        </p:nvSpPr>
        <p:spPr>
          <a:xfrm>
            <a:off x="1403683" y="3088739"/>
            <a:ext cx="972469"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t>Arial</a:t>
            </a:r>
          </a:p>
        </p:txBody>
      </p:sp>
      <p:sp>
        <p:nvSpPr>
          <p:cNvPr id="10" name="Text Placeholder 10">
            <a:extLst>
              <a:ext uri="{FF2B5EF4-FFF2-40B4-BE49-F238E27FC236}">
                <a16:creationId xmlns:a16="http://schemas.microsoft.com/office/drawing/2014/main" id="{EE5A392F-925F-C24B-A676-FA31925D2617}"/>
              </a:ext>
            </a:extLst>
          </p:cNvPr>
          <p:cNvSpPr>
            <a:spLocks noGrp="1"/>
          </p:cNvSpPr>
          <p:nvPr>
            <p:ph type="body" sz="quarter" idx="16" hasCustomPrompt="1"/>
          </p:nvPr>
        </p:nvSpPr>
        <p:spPr>
          <a:xfrm>
            <a:off x="2813920" y="3088739"/>
            <a:ext cx="2498615" cy="669105"/>
          </a:xfrm>
          <a:prstGeom prst="rect">
            <a:avLst/>
          </a:prstGeom>
        </p:spPr>
        <p:txBody>
          <a:bodyPr wrap="square" lIns="0" tIns="0" rIns="0" bIns="0">
            <a:noAutofit/>
          </a:bodyPr>
          <a:lstStyle>
            <a:lvl1pPr marL="0" indent="0" hangingPunct="1">
              <a:spcBef>
                <a:spcPts val="984"/>
              </a:spcBef>
              <a:buNone/>
              <a:defRPr sz="2400" b="1"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t>Arial Bold</a:t>
            </a:r>
          </a:p>
        </p:txBody>
      </p:sp>
      <p:sp>
        <p:nvSpPr>
          <p:cNvPr id="11" name="Text Placeholder 10">
            <a:extLst>
              <a:ext uri="{FF2B5EF4-FFF2-40B4-BE49-F238E27FC236}">
                <a16:creationId xmlns:a16="http://schemas.microsoft.com/office/drawing/2014/main" id="{7CA13B3D-A26C-8841-8AAC-E521CA77706B}"/>
              </a:ext>
            </a:extLst>
          </p:cNvPr>
          <p:cNvSpPr>
            <a:spLocks noGrp="1"/>
          </p:cNvSpPr>
          <p:nvPr>
            <p:ph type="body" sz="quarter" idx="17" hasCustomPrompt="1"/>
          </p:nvPr>
        </p:nvSpPr>
        <p:spPr>
          <a:xfrm>
            <a:off x="4816698" y="3807457"/>
            <a:ext cx="4024647" cy="669105"/>
          </a:xfrm>
          <a:prstGeom prst="rect">
            <a:avLst/>
          </a:prstGeom>
        </p:spPr>
        <p:txBody>
          <a:bodyPr wrap="square" lIns="0" tIns="0" rIns="0" bIns="0">
            <a:noAutofit/>
          </a:bodyPr>
          <a:lstStyle>
            <a:lvl1pPr marL="0" indent="0" hangingPunct="1">
              <a:spcBef>
                <a:spcPts val="984"/>
              </a:spcBef>
              <a:buNone/>
              <a:defRPr sz="2400" b="0" i="1"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t>Times New Roman Italic</a:t>
            </a:r>
          </a:p>
        </p:txBody>
      </p:sp>
    </p:spTree>
    <p:extLst>
      <p:ext uri="{BB962C8B-B14F-4D97-AF65-F5344CB8AC3E}">
        <p14:creationId xmlns:p14="http://schemas.microsoft.com/office/powerpoint/2010/main" val="41025616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01426A"/>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1D6E3E8C-F11F-7443-B50A-9DC3C9F873EF}"/>
              </a:ext>
            </a:extLst>
          </p:cNvPr>
          <p:cNvSpPr>
            <a:spLocks noGrp="1"/>
          </p:cNvSpPr>
          <p:nvPr>
            <p:ph type="pic" sz="quarter" idx="10"/>
          </p:nvPr>
        </p:nvSpPr>
        <p:spPr>
          <a:xfrm>
            <a:off x="6712332" y="2073728"/>
            <a:ext cx="1902279" cy="1506538"/>
          </a:xfrm>
          <a:prstGeom prst="rect">
            <a:avLst/>
          </a:prstGeom>
        </p:spPr>
        <p:txBody>
          <a:bodyPr/>
          <a:lstStyle>
            <a:lvl1pPr>
              <a:defRPr>
                <a:solidFill>
                  <a:schemeClr val="bg1"/>
                </a:solidFill>
              </a:defRPr>
            </a:lvl1pPr>
          </a:lstStyle>
          <a:p>
            <a:endParaRPr lang="en-US"/>
          </a:p>
        </p:txBody>
      </p:sp>
      <p:sp>
        <p:nvSpPr>
          <p:cNvPr id="5" name="Title 1">
            <a:extLst>
              <a:ext uri="{FF2B5EF4-FFF2-40B4-BE49-F238E27FC236}">
                <a16:creationId xmlns:a16="http://schemas.microsoft.com/office/drawing/2014/main" id="{3EDC785E-9646-AA47-9066-B39AC1FE5E7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a:t>Title is set to 32pt Arial </a:t>
            </a:r>
          </a:p>
        </p:txBody>
      </p:sp>
      <p:sp>
        <p:nvSpPr>
          <p:cNvPr id="6" name="Text Placeholder 10">
            <a:extLst>
              <a:ext uri="{FF2B5EF4-FFF2-40B4-BE49-F238E27FC236}">
                <a16:creationId xmlns:a16="http://schemas.microsoft.com/office/drawing/2014/main" id="{4EDE5821-3B49-DF43-BFA5-F52FAA0D55F9}"/>
              </a:ext>
            </a:extLst>
          </p:cNvPr>
          <p:cNvSpPr>
            <a:spLocks noGrp="1"/>
          </p:cNvSpPr>
          <p:nvPr>
            <p:ph type="body" sz="quarter" idx="11" hasCustomPrompt="1"/>
          </p:nvPr>
        </p:nvSpPr>
        <p:spPr>
          <a:xfrm>
            <a:off x="140368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a:t>Use consistent wording</a:t>
            </a:r>
          </a:p>
          <a:p>
            <a:pPr lvl="1"/>
            <a:r>
              <a:rPr lang="en-US" altLang="en-US"/>
              <a:t>Improved test scores</a:t>
            </a:r>
          </a:p>
          <a:p>
            <a:pPr lvl="1"/>
            <a:r>
              <a:rPr lang="en-US" altLang="en-US"/>
              <a:t>Expanding Knowledge</a:t>
            </a:r>
          </a:p>
          <a:p>
            <a:pPr lvl="1"/>
            <a:r>
              <a:rPr lang="en-US" altLang="en-US"/>
              <a:t>Reduce time off task</a:t>
            </a:r>
          </a:p>
          <a:p>
            <a:pPr lvl="1"/>
            <a:r>
              <a:rPr lang="en-US" altLang="en-US"/>
              <a:t>Grades increase</a:t>
            </a:r>
          </a:p>
          <a:p>
            <a:pPr lvl="1"/>
            <a:r>
              <a:rPr lang="en-US" altLang="en-US"/>
              <a:t>No more than 5-6 bullets</a:t>
            </a:r>
          </a:p>
        </p:txBody>
      </p:sp>
    </p:spTree>
    <p:extLst>
      <p:ext uri="{BB962C8B-B14F-4D97-AF65-F5344CB8AC3E}">
        <p14:creationId xmlns:p14="http://schemas.microsoft.com/office/powerpoint/2010/main" val="156341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01426A"/>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978636-39EF-F746-B718-47E63F2AA93B}"/>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a:t>Title is set to 32pt Arial </a:t>
            </a:r>
          </a:p>
        </p:txBody>
      </p:sp>
      <p:sp>
        <p:nvSpPr>
          <p:cNvPr id="3" name="Content Placeholder 2">
            <a:extLst>
              <a:ext uri="{FF2B5EF4-FFF2-40B4-BE49-F238E27FC236}">
                <a16:creationId xmlns:a16="http://schemas.microsoft.com/office/drawing/2014/main" id="{28E1C107-1288-9140-9253-9E49E9A6134B}"/>
              </a:ext>
            </a:extLst>
          </p:cNvPr>
          <p:cNvSpPr>
            <a:spLocks noGrp="1"/>
          </p:cNvSpPr>
          <p:nvPr>
            <p:ph sz="quarter" idx="10"/>
          </p:nvPr>
        </p:nvSpPr>
        <p:spPr>
          <a:xfrm>
            <a:off x="1403350" y="1139825"/>
            <a:ext cx="7212013" cy="37084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587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Title for section cover/end</a:t>
            </a:r>
          </a:p>
        </p:txBody>
      </p:sp>
      <p:sp>
        <p:nvSpPr>
          <p:cNvPr id="4" name="Rectangle 3">
            <a:extLst>
              <a:ext uri="{FF2B5EF4-FFF2-40B4-BE49-F238E27FC236}">
                <a16:creationId xmlns:a16="http://schemas.microsoft.com/office/drawing/2014/main" id="{B905E348-0170-0747-B77E-8E4B1AB24F09}"/>
              </a:ext>
            </a:extLst>
          </p:cNvPr>
          <p:cNvSpPr/>
          <p:nvPr userDrawn="1"/>
        </p:nvSpPr>
        <p:spPr>
          <a:xfrm>
            <a:off x="0" y="0"/>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51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1510795"/>
          </a:xfrm>
          <a:prstGeom prst="rect">
            <a:avLst/>
          </a:prstGeom>
        </p:spPr>
        <p:txBody>
          <a:bodyPr vert="horz"/>
          <a:lstStyle>
            <a:lvl1pPr algn="l">
              <a:defRPr sz="2400" kern="1200" spc="100" baseline="0">
                <a:solidFill>
                  <a:schemeClr val="bg1"/>
                </a:solidFill>
                <a:latin typeface="Arial" charset="0"/>
              </a:defRPr>
            </a:lvl1pPr>
          </a:lstStyle>
          <a:p>
            <a:r>
              <a:rPr lang="en-US"/>
              <a:t>Use this box for description of you picture or supporting text</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254179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a:p>
        </p:txBody>
      </p:sp>
      <p:sp>
        <p:nvSpPr>
          <p:cNvPr id="7" name="Text Placeholder 3">
            <a:extLst>
              <a:ext uri="{FF2B5EF4-FFF2-40B4-BE49-F238E27FC236}">
                <a16:creationId xmlns:a16="http://schemas.microsoft.com/office/drawing/2014/main" id="{5CB81392-7A68-2149-BE10-BA7ED22B755B}"/>
              </a:ext>
            </a:extLst>
          </p:cNvPr>
          <p:cNvSpPr>
            <a:spLocks noGrp="1"/>
          </p:cNvSpPr>
          <p:nvPr>
            <p:ph type="body" sz="quarter" idx="14" hasCustomPrompt="1"/>
          </p:nvPr>
        </p:nvSpPr>
        <p:spPr>
          <a:xfrm>
            <a:off x="386367" y="1719330"/>
            <a:ext cx="289130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t>“Use short sentence in slide, go to the point, remember presentation are informative materials”</a:t>
            </a:r>
          </a:p>
        </p:txBody>
      </p:sp>
    </p:spTree>
    <p:extLst>
      <p:ext uri="{BB962C8B-B14F-4D97-AF65-F5344CB8AC3E}">
        <p14:creationId xmlns:p14="http://schemas.microsoft.com/office/powerpoint/2010/main" val="16570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589955"/>
          </a:xfrm>
          <a:prstGeom prst="rect">
            <a:avLst/>
          </a:prstGeom>
        </p:spPr>
        <p:txBody>
          <a:bodyPr vert="horz"/>
          <a:lstStyle>
            <a:lvl1pPr algn="l">
              <a:defRPr sz="2400" kern="1200" spc="100" baseline="0">
                <a:solidFill>
                  <a:schemeClr val="bg1"/>
                </a:solidFill>
                <a:latin typeface="Arial" charset="0"/>
              </a:defRPr>
            </a:lvl1pPr>
          </a:lstStyle>
          <a:p>
            <a:r>
              <a:rPr lang="en-US"/>
              <a:t>Short subtitle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a:p>
        </p:txBody>
      </p:sp>
      <p:sp>
        <p:nvSpPr>
          <p:cNvPr id="7" name="Text Placeholder 3">
            <a:extLst>
              <a:ext uri="{FF2B5EF4-FFF2-40B4-BE49-F238E27FC236}">
                <a16:creationId xmlns:a16="http://schemas.microsoft.com/office/drawing/2014/main" id="{FCB23755-0051-BA4A-B0DF-949FC8C6B487}"/>
              </a:ext>
            </a:extLst>
          </p:cNvPr>
          <p:cNvSpPr>
            <a:spLocks noGrp="1"/>
          </p:cNvSpPr>
          <p:nvPr>
            <p:ph type="body" sz="quarter" idx="14" hasCustomPrompt="1"/>
          </p:nvPr>
        </p:nvSpPr>
        <p:spPr>
          <a:xfrm>
            <a:off x="334739" y="2479184"/>
            <a:ext cx="292361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t>“Use short sentence in slide, go to the point, remember presentation are informative materials”</a:t>
            </a:r>
          </a:p>
        </p:txBody>
      </p:sp>
    </p:spTree>
    <p:extLst>
      <p:ext uri="{BB962C8B-B14F-4D97-AF65-F5344CB8AC3E}">
        <p14:creationId xmlns:p14="http://schemas.microsoft.com/office/powerpoint/2010/main" val="204626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F5DC47-BA39-9940-99DE-0706588BC7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47027" y="3737113"/>
            <a:ext cx="1024466" cy="1024466"/>
          </a:xfrm>
          <a:prstGeom prst="rect">
            <a:avLst/>
          </a:prstGeom>
        </p:spPr>
      </p:pic>
      <p:sp>
        <p:nvSpPr>
          <p:cNvPr id="9" name="Text Placeholder 2">
            <a:extLst>
              <a:ext uri="{FF2B5EF4-FFF2-40B4-BE49-F238E27FC236}">
                <a16:creationId xmlns:a16="http://schemas.microsoft.com/office/drawing/2014/main" id="{E7154363-92AF-A84E-BF51-E40E9124DB2F}"/>
              </a:ext>
            </a:extLst>
          </p:cNvPr>
          <p:cNvSpPr>
            <a:spLocks noGrp="1"/>
          </p:cNvSpPr>
          <p:nvPr>
            <p:ph type="body" idx="1" hasCustomPrompt="1"/>
          </p:nvPr>
        </p:nvSpPr>
        <p:spPr>
          <a:xfrm>
            <a:off x="550015" y="2079010"/>
            <a:ext cx="3152555" cy="841990"/>
          </a:xfrm>
          <a:prstGeom prst="rect">
            <a:avLst/>
          </a:prstGeom>
        </p:spPr>
        <p:txBody>
          <a:bodyPr anchor="t"/>
          <a:lstStyle>
            <a:lvl1pPr marL="0" indent="0" algn="ctr">
              <a:buNone/>
              <a:defRPr sz="2400" b="0" i="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PRESENTATION GUIDELINES</a:t>
            </a:r>
          </a:p>
        </p:txBody>
      </p:sp>
      <p:sp>
        <p:nvSpPr>
          <p:cNvPr id="10" name="Text Placeholder 2">
            <a:extLst>
              <a:ext uri="{FF2B5EF4-FFF2-40B4-BE49-F238E27FC236}">
                <a16:creationId xmlns:a16="http://schemas.microsoft.com/office/drawing/2014/main" id="{D96A5090-EED3-804E-990C-3BC94AED3A4F}"/>
              </a:ext>
            </a:extLst>
          </p:cNvPr>
          <p:cNvSpPr>
            <a:spLocks noGrp="1"/>
          </p:cNvSpPr>
          <p:nvPr>
            <p:ph type="body" idx="10" hasCustomPrompt="1"/>
          </p:nvPr>
        </p:nvSpPr>
        <p:spPr>
          <a:xfrm>
            <a:off x="550015" y="415102"/>
            <a:ext cx="3152555" cy="841990"/>
          </a:xfrm>
          <a:prstGeom prst="rect">
            <a:avLst/>
          </a:prstGeom>
        </p:spPr>
        <p:txBody>
          <a:bodyPr anchor="t"/>
          <a:lstStyle>
            <a:lvl1pPr marL="0" indent="0" algn="ctr">
              <a:buNone/>
              <a:defRPr sz="1600" b="0" i="0" spc="10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COMMUNICATIONS</a:t>
            </a:r>
          </a:p>
        </p:txBody>
      </p:sp>
      <p:sp>
        <p:nvSpPr>
          <p:cNvPr id="4" name="Picture Placeholder 3">
            <a:extLst>
              <a:ext uri="{FF2B5EF4-FFF2-40B4-BE49-F238E27FC236}">
                <a16:creationId xmlns:a16="http://schemas.microsoft.com/office/drawing/2014/main" id="{9AC0B43A-CB0F-0A49-B120-35406648DFAE}"/>
              </a:ext>
            </a:extLst>
          </p:cNvPr>
          <p:cNvSpPr>
            <a:spLocks noGrp="1" noChangeAspect="1"/>
          </p:cNvSpPr>
          <p:nvPr>
            <p:ph type="pic" sz="quarter" idx="11"/>
          </p:nvPr>
        </p:nvSpPr>
        <p:spPr>
          <a:xfrm>
            <a:off x="4237038" y="0"/>
            <a:ext cx="4906962" cy="5143500"/>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endParaRPr lang="en-US"/>
          </a:p>
        </p:txBody>
      </p:sp>
      <p:sp>
        <p:nvSpPr>
          <p:cNvPr id="11" name="Rectangle 10">
            <a:extLst>
              <a:ext uri="{FF2B5EF4-FFF2-40B4-BE49-F238E27FC236}">
                <a16:creationId xmlns:a16="http://schemas.microsoft.com/office/drawing/2014/main" id="{4B681C89-5D2B-7845-A8C4-9B0668E281EE}"/>
              </a:ext>
            </a:extLst>
          </p:cNvPr>
          <p:cNvSpPr/>
          <p:nvPr userDrawn="1"/>
        </p:nvSpPr>
        <p:spPr>
          <a:xfrm>
            <a:off x="0" y="5079145"/>
            <a:ext cx="4237038"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590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812470"/>
            <a:ext cx="7210927" cy="2951617"/>
          </a:xfrm>
          <a:prstGeom prst="rect">
            <a:avLst/>
          </a:prstGeom>
        </p:spPr>
        <p:txBody>
          <a:bodyPr wrap="square" lIns="0" tIns="0" rIns="0" bIns="0">
            <a:noAutofit/>
          </a:bodyPr>
          <a:lstStyle>
            <a:lvl1pPr marL="0" indent="0">
              <a:spcBef>
                <a:spcPts val="984"/>
              </a:spcBef>
              <a:buNone/>
              <a:defRPr sz="1800" baseline="0">
                <a:solidFill>
                  <a:srgbClr val="FF0000"/>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a:t>Avoid excessive verbiage leading to excessively lengthy text that is not only redundant but also repetitive and reiterative. Too much text makes it difficult to see and process the information. People will either try to read everything or copy down everything and will quickly lose interest. Use more slides, list only the key points, and add the details verbally.</a:t>
            </a:r>
          </a:p>
          <a:p>
            <a:pPr lvl="0"/>
            <a:endParaRPr lang="en-US" altLang="en-US"/>
          </a:p>
          <a:p>
            <a:pPr lvl="0"/>
            <a:r>
              <a:rPr lang="en-US" altLang="en-US"/>
              <a:t>No recommended slide  </a:t>
            </a:r>
            <a:endParaRPr lang="en-US"/>
          </a:p>
        </p:txBody>
      </p:sp>
      <p:sp>
        <p:nvSpPr>
          <p:cNvPr id="10" name="Text Placeholder 3">
            <a:extLst>
              <a:ext uri="{FF2B5EF4-FFF2-40B4-BE49-F238E27FC236}">
                <a16:creationId xmlns:a16="http://schemas.microsoft.com/office/drawing/2014/main" id="{C7BC68FE-2708-634C-BF48-63FA1AE7C6CF}"/>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t>Subtitle at 28pt</a:t>
            </a:r>
          </a:p>
        </p:txBody>
      </p:sp>
      <p:sp>
        <p:nvSpPr>
          <p:cNvPr id="6" name="Title 1">
            <a:extLst>
              <a:ext uri="{FF2B5EF4-FFF2-40B4-BE49-F238E27FC236}">
                <a16:creationId xmlns:a16="http://schemas.microsoft.com/office/drawing/2014/main" id="{49D20DDD-2AE6-4146-833D-67A5A96FC26C}"/>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a:t>Title is set to 32pt Arial </a:t>
            </a:r>
          </a:p>
        </p:txBody>
      </p:sp>
    </p:spTree>
    <p:extLst>
      <p:ext uri="{BB962C8B-B14F-4D97-AF65-F5344CB8AC3E}">
        <p14:creationId xmlns:p14="http://schemas.microsoft.com/office/powerpoint/2010/main" val="201939145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564783"/>
            <a:ext cx="3345049" cy="271100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t>“Use short sentence in slide, go to the point, remember presentation are informative materials, use images and bulleted list to share the information, add images”</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a:t>Title is set to 32pt Arial </a:t>
            </a:r>
          </a:p>
        </p:txBody>
      </p:sp>
    </p:spTree>
    <p:extLst>
      <p:ext uri="{BB962C8B-B14F-4D97-AF65-F5344CB8AC3E}">
        <p14:creationId xmlns:p14="http://schemas.microsoft.com/office/powerpoint/2010/main" val="26963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3046918"/>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a:t>Avoid excessive verbiage leading to excessively lengthy text that is not only redundant but also repetitive and reiterative. Too much text makes it difficult to see and process the information.</a:t>
            </a:r>
          </a:p>
          <a:p>
            <a:pPr lvl="0"/>
            <a:endParaRPr lang="en-US" altLang="en-US"/>
          </a:p>
          <a:p>
            <a:pPr lvl="0"/>
            <a:r>
              <a:rPr lang="en-US" altLang="en-US"/>
              <a:t>Font minimum size 24pt and keep font sizes consistent in all slides</a:t>
            </a:r>
            <a:endParaRPr lang="en-US"/>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a:t>Title is set to 32pt Arial </a:t>
            </a:r>
          </a:p>
        </p:txBody>
      </p:sp>
    </p:spTree>
    <p:extLst>
      <p:ext uri="{BB962C8B-B14F-4D97-AF65-F5344CB8AC3E}">
        <p14:creationId xmlns:p14="http://schemas.microsoft.com/office/powerpoint/2010/main" val="150086663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165962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a:t>Title is set to 32pt Arial </a:t>
            </a:r>
          </a:p>
        </p:txBody>
      </p:sp>
      <p:sp>
        <p:nvSpPr>
          <p:cNvPr id="9" name="Text Placeholder 3">
            <a:extLst>
              <a:ext uri="{FF2B5EF4-FFF2-40B4-BE49-F238E27FC236}">
                <a16:creationId xmlns:a16="http://schemas.microsoft.com/office/drawing/2014/main" id="{9877F44C-769C-E048-852A-0634741F3780}"/>
              </a:ext>
            </a:extLst>
          </p:cNvPr>
          <p:cNvSpPr>
            <a:spLocks noGrp="1"/>
          </p:cNvSpPr>
          <p:nvPr>
            <p:ph type="body" sz="quarter" idx="14" hasCustomPrompt="1"/>
          </p:nvPr>
        </p:nvSpPr>
        <p:spPr>
          <a:xfrm>
            <a:off x="2408349" y="3747752"/>
            <a:ext cx="6206261"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t>“Use short sentence in slide, go to the point, remember presentation are informative materials”</a:t>
            </a:r>
          </a:p>
        </p:txBody>
      </p:sp>
    </p:spTree>
    <p:extLst>
      <p:ext uri="{BB962C8B-B14F-4D97-AF65-F5344CB8AC3E}">
        <p14:creationId xmlns:p14="http://schemas.microsoft.com/office/powerpoint/2010/main" val="426913073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3625517" cy="3024786"/>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a:t>Title is set to 32pt Arial </a:t>
            </a:r>
          </a:p>
        </p:txBody>
      </p:sp>
      <p:sp>
        <p:nvSpPr>
          <p:cNvPr id="7" name="Text Placeholder 3">
            <a:extLst>
              <a:ext uri="{FF2B5EF4-FFF2-40B4-BE49-F238E27FC236}">
                <a16:creationId xmlns:a16="http://schemas.microsoft.com/office/drawing/2014/main" id="{0ECDDDD0-E3BA-5642-A23E-E19BE96D3304}"/>
              </a:ext>
            </a:extLst>
          </p:cNvPr>
          <p:cNvSpPr>
            <a:spLocks noGrp="1"/>
          </p:cNvSpPr>
          <p:nvPr>
            <p:ph type="body" sz="quarter" idx="14" hasCustomPrompt="1"/>
          </p:nvPr>
        </p:nvSpPr>
        <p:spPr>
          <a:xfrm>
            <a:off x="5576553" y="2240924"/>
            <a:ext cx="3038058" cy="2514763"/>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t>“Use short sentence in slide, go to the point, remember presentation are informative materials”</a:t>
            </a:r>
          </a:p>
        </p:txBody>
      </p:sp>
    </p:spTree>
    <p:extLst>
      <p:ext uri="{BB962C8B-B14F-4D97-AF65-F5344CB8AC3E}">
        <p14:creationId xmlns:p14="http://schemas.microsoft.com/office/powerpoint/2010/main" val="152174588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01426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1B577E-6487-874B-8ED9-399599433F2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a:t>Title is set to 32pt Arial </a:t>
            </a:r>
          </a:p>
        </p:txBody>
      </p:sp>
      <p:sp>
        <p:nvSpPr>
          <p:cNvPr id="5" name="Text Placeholder 10">
            <a:extLst>
              <a:ext uri="{FF2B5EF4-FFF2-40B4-BE49-F238E27FC236}">
                <a16:creationId xmlns:a16="http://schemas.microsoft.com/office/drawing/2014/main" id="{93DB3212-C890-FD49-BA73-FF106A9D3135}"/>
              </a:ext>
            </a:extLst>
          </p:cNvPr>
          <p:cNvSpPr>
            <a:spLocks noGrp="1"/>
          </p:cNvSpPr>
          <p:nvPr>
            <p:ph type="body" sz="quarter" idx="11" hasCustomPrompt="1"/>
          </p:nvPr>
        </p:nvSpPr>
        <p:spPr>
          <a:xfrm>
            <a:off x="1403684" y="1390505"/>
            <a:ext cx="721092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baseline="0">
                <a:solidFill>
                  <a:schemeClr val="bg1"/>
                </a:solidFill>
                <a:latin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a:t>Arial 24pt</a:t>
            </a:r>
          </a:p>
          <a:p>
            <a:pPr lvl="0"/>
            <a:r>
              <a:rPr lang="en-US" altLang="en-US"/>
              <a:t>If more Bulleted Items are needed</a:t>
            </a:r>
            <a:br>
              <a:rPr lang="en-US" altLang="en-US"/>
            </a:br>
            <a:r>
              <a:rPr lang="en-US" altLang="en-US"/>
              <a:t>use another slide and add transitions</a:t>
            </a:r>
          </a:p>
          <a:p>
            <a:pPr lvl="0"/>
            <a:r>
              <a:rPr lang="en-US" altLang="en-US"/>
              <a:t>Use basic transitions like this one</a:t>
            </a:r>
          </a:p>
          <a:p>
            <a:pPr lvl="0"/>
            <a:r>
              <a:rPr lang="en-US" altLang="en-US"/>
              <a:t>It is better to have more slide than one slide with small text</a:t>
            </a:r>
          </a:p>
        </p:txBody>
      </p:sp>
    </p:spTree>
    <p:extLst>
      <p:ext uri="{BB962C8B-B14F-4D97-AF65-F5344CB8AC3E}">
        <p14:creationId xmlns:p14="http://schemas.microsoft.com/office/powerpoint/2010/main" val="265044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243262"/>
            <a:ext cx="3345049" cy="894631"/>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t>Use short sentence in slide</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a:t>Title is set to 32pt Arial </a:t>
            </a:r>
          </a:p>
        </p:txBody>
      </p:sp>
      <p:sp>
        <p:nvSpPr>
          <p:cNvPr id="7" name="Text Placeholder 3">
            <a:extLst>
              <a:ext uri="{FF2B5EF4-FFF2-40B4-BE49-F238E27FC236}">
                <a16:creationId xmlns:a16="http://schemas.microsoft.com/office/drawing/2014/main" id="{ED898A3D-2039-4A43-9208-785193E6274D}"/>
              </a:ext>
            </a:extLst>
          </p:cNvPr>
          <p:cNvSpPr>
            <a:spLocks noGrp="1"/>
          </p:cNvSpPr>
          <p:nvPr>
            <p:ph type="body" sz="quarter" idx="14" hasCustomPrompt="1"/>
          </p:nvPr>
        </p:nvSpPr>
        <p:spPr>
          <a:xfrm>
            <a:off x="1403684" y="3348507"/>
            <a:ext cx="3345049" cy="1429555"/>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ltLang="en-US"/>
              <a:t>It is better to have more slide than one slide with small text</a:t>
            </a:r>
          </a:p>
        </p:txBody>
      </p:sp>
      <p:sp>
        <p:nvSpPr>
          <p:cNvPr id="8" name="Text Placeholder 3">
            <a:extLst>
              <a:ext uri="{FF2B5EF4-FFF2-40B4-BE49-F238E27FC236}">
                <a16:creationId xmlns:a16="http://schemas.microsoft.com/office/drawing/2014/main" id="{57AC5275-2384-3C45-B18F-A0E0036F299C}"/>
              </a:ext>
            </a:extLst>
          </p:cNvPr>
          <p:cNvSpPr>
            <a:spLocks noGrp="1"/>
          </p:cNvSpPr>
          <p:nvPr>
            <p:ph type="body" sz="quarter" idx="15" hasCustomPrompt="1"/>
          </p:nvPr>
        </p:nvSpPr>
        <p:spPr>
          <a:xfrm>
            <a:off x="721217" y="2235080"/>
            <a:ext cx="4027516"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t>“Always use 24pt font in slide, re-write you text to fit”</a:t>
            </a:r>
          </a:p>
        </p:txBody>
      </p:sp>
    </p:spTree>
    <p:extLst>
      <p:ext uri="{BB962C8B-B14F-4D97-AF65-F5344CB8AC3E}">
        <p14:creationId xmlns:p14="http://schemas.microsoft.com/office/powerpoint/2010/main" val="277266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1403684" y="2073728"/>
            <a:ext cx="1902279" cy="1506538"/>
          </a:xfrm>
          <a:prstGeom prst="rect">
            <a:avLst/>
          </a:prstGeom>
        </p:spPr>
        <p:txBody>
          <a:bodyPr/>
          <a:lstStyle>
            <a:lvl1pPr>
              <a:defRPr>
                <a:solidFill>
                  <a:schemeClr val="bg1"/>
                </a:solidFill>
              </a:defRPr>
            </a:lvl1pPr>
          </a:lstStyle>
          <a:p>
            <a:endParaRPr lang="en-US"/>
          </a:p>
        </p:txBody>
      </p:sp>
      <p:sp>
        <p:nvSpPr>
          <p:cNvPr id="7" name="Text Placeholder 10">
            <a:extLst>
              <a:ext uri="{FF2B5EF4-FFF2-40B4-BE49-F238E27FC236}">
                <a16:creationId xmlns:a16="http://schemas.microsoft.com/office/drawing/2014/main" id="{73546E83-C48C-DF42-9361-B4FEAAC54A30}"/>
              </a:ext>
            </a:extLst>
          </p:cNvPr>
          <p:cNvSpPr>
            <a:spLocks noGrp="1"/>
          </p:cNvSpPr>
          <p:nvPr>
            <p:ph type="body" sz="quarter" idx="11" hasCustomPrompt="1"/>
          </p:nvPr>
        </p:nvSpPr>
        <p:spPr>
          <a:xfrm>
            <a:off x="378006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a:t>Use consistent wording</a:t>
            </a:r>
          </a:p>
          <a:p>
            <a:pPr lvl="1"/>
            <a:r>
              <a:rPr lang="en-US" altLang="en-US"/>
              <a:t>Improved test scores</a:t>
            </a:r>
          </a:p>
          <a:p>
            <a:pPr lvl="1"/>
            <a:r>
              <a:rPr lang="en-US" altLang="en-US"/>
              <a:t>Expanding Knowledge</a:t>
            </a:r>
          </a:p>
          <a:p>
            <a:pPr lvl="1"/>
            <a:r>
              <a:rPr lang="en-US" altLang="en-US"/>
              <a:t>Reduce time off task</a:t>
            </a:r>
          </a:p>
          <a:p>
            <a:pPr lvl="1"/>
            <a:r>
              <a:rPr lang="en-US" altLang="en-US"/>
              <a:t>Grades increase</a:t>
            </a:r>
          </a:p>
          <a:p>
            <a:pPr lvl="1"/>
            <a:r>
              <a:rPr lang="en-US" altLang="en-US"/>
              <a:t>No more than 5-6 bullets</a:t>
            </a:r>
          </a:p>
        </p:txBody>
      </p:sp>
      <p:sp>
        <p:nvSpPr>
          <p:cNvPr id="5" name="Title 1">
            <a:extLst>
              <a:ext uri="{FF2B5EF4-FFF2-40B4-BE49-F238E27FC236}">
                <a16:creationId xmlns:a16="http://schemas.microsoft.com/office/drawing/2014/main" id="{17FF17DB-3448-3449-A156-A92181C50D58}"/>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a:t>Title is set to 32pt Arial </a:t>
            </a:r>
          </a:p>
        </p:txBody>
      </p:sp>
    </p:spTree>
    <p:extLst>
      <p:ext uri="{BB962C8B-B14F-4D97-AF65-F5344CB8AC3E}">
        <p14:creationId xmlns:p14="http://schemas.microsoft.com/office/powerpoint/2010/main" val="166359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828A70-DFE8-1F4F-8E07-DFE7C8989D2C}"/>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87353" y="326003"/>
            <a:ext cx="1024466" cy="1024466"/>
          </a:xfrm>
          <a:prstGeom prst="rect">
            <a:avLst/>
          </a:prstGeom>
        </p:spPr>
      </p:pic>
      <p:sp>
        <p:nvSpPr>
          <p:cNvPr id="3" name="Rectangle 2">
            <a:extLst>
              <a:ext uri="{FF2B5EF4-FFF2-40B4-BE49-F238E27FC236}">
                <a16:creationId xmlns:a16="http://schemas.microsoft.com/office/drawing/2014/main" id="{9811052E-917E-CC44-8EB6-06C3F6916909}"/>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60087"/>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68" r:id="rId3"/>
    <p:sldLayoutId id="2147483660" r:id="rId4"/>
    <p:sldLayoutId id="2147483669" r:id="rId5"/>
    <p:sldLayoutId id="2147483670" r:id="rId6"/>
    <p:sldLayoutId id="2147483657" r:id="rId7"/>
    <p:sldLayoutId id="2147483661" r:id="rId8"/>
    <p:sldLayoutId id="2147483655" r:id="rId9"/>
    <p:sldLayoutId id="2147483658" r:id="rId10"/>
    <p:sldLayoutId id="2147483659" r:id="rId11"/>
    <p:sldLayoutId id="2147483656" r:id="rId12"/>
    <p:sldLayoutId id="2147483665" r:id="rId13"/>
    <p:sldLayoutId id="2147483666" r:id="rId14"/>
    <p:sldLayoutId id="2147483667" r:id="rId15"/>
    <p:sldLayoutId id="2147483649" r:id="rId16"/>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424DCA-D27B-1147-944E-28DC10366E0B}"/>
              </a:ext>
            </a:extLst>
          </p:cNvPr>
          <p:cNvSpPr>
            <a:spLocks noGrp="1"/>
          </p:cNvSpPr>
          <p:nvPr>
            <p:ph type="body" idx="1"/>
          </p:nvPr>
        </p:nvSpPr>
        <p:spPr>
          <a:xfrm>
            <a:off x="421420" y="1197411"/>
            <a:ext cx="3373318" cy="1248917"/>
          </a:xfrm>
        </p:spPr>
        <p:txBody>
          <a:bodyPr/>
          <a:lstStyle/>
          <a:p>
            <a:r>
              <a:rPr lang="en-US" dirty="0">
                <a:solidFill>
                  <a:srgbClr val="A9C23F"/>
                </a:solidFill>
              </a:rPr>
              <a:t>City of Raleigh Homebuyer Assistance Programs</a:t>
            </a:r>
          </a:p>
        </p:txBody>
      </p:sp>
      <p:sp>
        <p:nvSpPr>
          <p:cNvPr id="3" name="Text Placeholder 2">
            <a:extLst>
              <a:ext uri="{FF2B5EF4-FFF2-40B4-BE49-F238E27FC236}">
                <a16:creationId xmlns:a16="http://schemas.microsoft.com/office/drawing/2014/main" id="{49E92F11-46B1-9C46-A6AA-ADA10D0EE51D}"/>
              </a:ext>
            </a:extLst>
          </p:cNvPr>
          <p:cNvSpPr>
            <a:spLocks noGrp="1"/>
          </p:cNvSpPr>
          <p:nvPr>
            <p:ph type="body" idx="10"/>
          </p:nvPr>
        </p:nvSpPr>
        <p:spPr>
          <a:xfrm>
            <a:off x="421421" y="415102"/>
            <a:ext cx="3281150" cy="388342"/>
          </a:xfrm>
        </p:spPr>
        <p:txBody>
          <a:bodyPr/>
          <a:lstStyle/>
          <a:p>
            <a:r>
              <a:rPr lang="en-US" spc="100" dirty="0">
                <a:latin typeface="+mj-lt"/>
              </a:rPr>
              <a:t>October 2023</a:t>
            </a:r>
          </a:p>
        </p:txBody>
      </p:sp>
      <p:pic>
        <p:nvPicPr>
          <p:cNvPr id="7" name="Picture Placeholder 6" descr="A picture containing outdoor&#10;&#10;Description automatically generated">
            <a:extLst>
              <a:ext uri="{FF2B5EF4-FFF2-40B4-BE49-F238E27FC236}">
                <a16:creationId xmlns:a16="http://schemas.microsoft.com/office/drawing/2014/main" id="{817EAA62-83F3-462D-8F50-BD700A25ADCE}"/>
              </a:ext>
            </a:extLst>
          </p:cNvPr>
          <p:cNvPicPr>
            <a:picLocks noGrp="1" noChangeAspect="1"/>
          </p:cNvPicPr>
          <p:nvPr>
            <p:ph type="pic" sz="quarter" idx="11"/>
          </p:nvPr>
        </p:nvPicPr>
        <p:blipFill>
          <a:blip r:embed="rId3"/>
          <a:srcRect l="10680" r="10680"/>
          <a:stretch>
            <a:fillRect/>
          </a:stretch>
        </p:blipFill>
        <p:spPr>
          <a:xfrm rot="5400000">
            <a:off x="4119563" y="119063"/>
            <a:ext cx="5143500" cy="4905375"/>
          </a:xfrm>
        </p:spPr>
      </p:pic>
      <p:sp>
        <p:nvSpPr>
          <p:cNvPr id="4" name="TextBox 3">
            <a:extLst>
              <a:ext uri="{FF2B5EF4-FFF2-40B4-BE49-F238E27FC236}">
                <a16:creationId xmlns:a16="http://schemas.microsoft.com/office/drawing/2014/main" id="{8050172D-9AAA-668B-05C3-5F428ABE9AFB}"/>
              </a:ext>
            </a:extLst>
          </p:cNvPr>
          <p:cNvSpPr txBox="1"/>
          <p:nvPr/>
        </p:nvSpPr>
        <p:spPr>
          <a:xfrm>
            <a:off x="224602" y="2840295"/>
            <a:ext cx="3766953" cy="646331"/>
          </a:xfrm>
          <a:prstGeom prst="rect">
            <a:avLst/>
          </a:prstGeom>
          <a:noFill/>
        </p:spPr>
        <p:txBody>
          <a:bodyPr wrap="square">
            <a:spAutoFit/>
          </a:bodyPr>
          <a:lstStyle/>
          <a:p>
            <a:pPr algn="ctr"/>
            <a:r>
              <a:rPr lang="en-US" dirty="0">
                <a:solidFill>
                  <a:schemeClr val="bg1"/>
                </a:solidFill>
                <a:latin typeface="+mn-lt"/>
              </a:rPr>
              <a:t>Erika Brandt</a:t>
            </a:r>
          </a:p>
          <a:p>
            <a:pPr algn="ctr"/>
            <a:r>
              <a:rPr lang="en-US" dirty="0">
                <a:solidFill>
                  <a:schemeClr val="bg1"/>
                </a:solidFill>
              </a:rPr>
              <a:t>Housing Programs Administrator</a:t>
            </a:r>
            <a:endParaRPr lang="en-US" dirty="0">
              <a:solidFill>
                <a:schemeClr val="bg1"/>
              </a:solidFill>
              <a:latin typeface="+mn-lt"/>
            </a:endParaRPr>
          </a:p>
        </p:txBody>
      </p:sp>
    </p:spTree>
    <p:extLst>
      <p:ext uri="{BB962C8B-B14F-4D97-AF65-F5344CB8AC3E}">
        <p14:creationId xmlns:p14="http://schemas.microsoft.com/office/powerpoint/2010/main" val="3911667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21B2EF-32DB-5796-EB08-D9185B5E2CEB}"/>
              </a:ext>
            </a:extLst>
          </p:cNvPr>
          <p:cNvSpPr>
            <a:spLocks noGrp="1"/>
          </p:cNvSpPr>
          <p:nvPr>
            <p:ph type="body" idx="1"/>
          </p:nvPr>
        </p:nvSpPr>
        <p:spPr/>
        <p:txBody>
          <a:bodyPr/>
          <a:lstStyle/>
          <a:p>
            <a:r>
              <a:rPr lang="en-US" dirty="0"/>
              <a:t>Steps for Buying</a:t>
            </a:r>
          </a:p>
        </p:txBody>
      </p:sp>
    </p:spTree>
    <p:extLst>
      <p:ext uri="{BB962C8B-B14F-4D97-AF65-F5344CB8AC3E}">
        <p14:creationId xmlns:p14="http://schemas.microsoft.com/office/powerpoint/2010/main" val="2011451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762ABC-50EC-0141-9F96-7E1EE47AF12B}"/>
              </a:ext>
            </a:extLst>
          </p:cNvPr>
          <p:cNvSpPr>
            <a:spLocks noGrp="1"/>
          </p:cNvSpPr>
          <p:nvPr>
            <p:ph type="title"/>
          </p:nvPr>
        </p:nvSpPr>
        <p:spPr/>
        <p:txBody>
          <a:bodyPr/>
          <a:lstStyle/>
          <a:p>
            <a:r>
              <a:rPr lang="en-US" dirty="0">
                <a:solidFill>
                  <a:srgbClr val="A9C23F"/>
                </a:solidFill>
              </a:rPr>
              <a:t>Steps for Buying</a:t>
            </a:r>
          </a:p>
        </p:txBody>
      </p:sp>
      <p:sp>
        <p:nvSpPr>
          <p:cNvPr id="5" name="Text Placeholder 1">
            <a:extLst>
              <a:ext uri="{FF2B5EF4-FFF2-40B4-BE49-F238E27FC236}">
                <a16:creationId xmlns:a16="http://schemas.microsoft.com/office/drawing/2014/main" id="{B01A4614-2355-4BE6-83C1-795508D2477A}"/>
              </a:ext>
            </a:extLst>
          </p:cNvPr>
          <p:cNvSpPr txBox="1">
            <a:spLocks/>
          </p:cNvSpPr>
          <p:nvPr/>
        </p:nvSpPr>
        <p:spPr>
          <a:xfrm>
            <a:off x="537882" y="1581374"/>
            <a:ext cx="8122024" cy="3128211"/>
          </a:xfrm>
          <a:prstGeom prst="rect">
            <a:avLst/>
          </a:prstGeom>
        </p:spPr>
        <p:txBody>
          <a:bodyPr wrap="square" lIns="0" tIns="0" rIns="0" bIns="0">
            <a:noAutofit/>
          </a:bodyPr>
          <a:lstStyle>
            <a:lvl1pPr marL="0" indent="0" algn="l" defTabSz="457200" rtl="0" eaLnBrk="1" latinLnBrk="0" hangingPunct="1">
              <a:spcBef>
                <a:spcPts val="984"/>
              </a:spcBef>
              <a:buFont typeface="Arial"/>
              <a:buNone/>
              <a:defRPr sz="1800" kern="1200" baseline="0">
                <a:solidFill>
                  <a:srgbClr val="FF0000"/>
                </a:solidFill>
                <a:latin typeface="Arial" panose="020B0604020202020204" pitchFamily="34" charset="0"/>
                <a:ea typeface="+mn-ea"/>
                <a:cs typeface="+mn-cs"/>
              </a:defRPr>
            </a:lvl1pPr>
            <a:lvl2pPr marL="800100" indent="-342900" algn="l" defTabSz="4572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200150" indent="-285750" algn="l" defTabSz="457200" rtl="0" eaLnBrk="1" latinLnBrk="0" hangingPunct="1">
              <a:spcBef>
                <a:spcPct val="20000"/>
              </a:spcBef>
              <a:buFont typeface="Arial" panose="020B0604020202020204" pitchFamily="34" charset="0"/>
              <a:buChar char="•"/>
              <a:defRPr sz="1800" kern="1200">
                <a:solidFill>
                  <a:schemeClr val="bg1"/>
                </a:solidFill>
                <a:latin typeface="+mn-lt"/>
                <a:ea typeface="+mn-ea"/>
                <a:cs typeface="+mn-cs"/>
              </a:defRPr>
            </a:lvl3pPr>
            <a:lvl4pPr marL="1657350" indent="-285750" algn="l" defTabSz="457200" rtl="0" eaLnBrk="1" latinLnBrk="0" hangingPunct="1">
              <a:spcBef>
                <a:spcPct val="20000"/>
              </a:spcBef>
              <a:buFont typeface="Arial" panose="020B0604020202020204" pitchFamily="34" charset="0"/>
              <a:buChar char="•"/>
              <a:defRPr sz="1600" kern="1200">
                <a:solidFill>
                  <a:schemeClr val="bg1"/>
                </a:solidFill>
                <a:latin typeface="+mn-lt"/>
                <a:ea typeface="+mn-ea"/>
                <a:cs typeface="+mn-cs"/>
              </a:defRPr>
            </a:lvl4pPr>
            <a:lvl5pPr marL="2114550" indent="-285750" algn="l" defTabSz="457200" rtl="0" eaLnBrk="1" latinLnBrk="0" hangingPunct="1">
              <a:spcBef>
                <a:spcPct val="20000"/>
              </a:spcBef>
              <a:buFont typeface="Arial" panose="020B0604020202020204" pitchFamily="34" charset="0"/>
              <a:buChar char="•"/>
              <a:defRPr sz="16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a:pPr>
            <a:r>
              <a:rPr lang="en-US" sz="2200" b="1" u="sng" dirty="0">
                <a:solidFill>
                  <a:schemeClr val="tx1"/>
                </a:solidFill>
              </a:rPr>
              <a:t>Determine if you qualify.</a:t>
            </a:r>
            <a:r>
              <a:rPr lang="en-US" sz="2200" b="1" dirty="0">
                <a:solidFill>
                  <a:schemeClr val="tx1"/>
                </a:solidFill>
              </a:rPr>
              <a:t> </a:t>
            </a:r>
            <a:r>
              <a:rPr lang="en-US" sz="2200" dirty="0">
                <a:solidFill>
                  <a:schemeClr val="tx1"/>
                </a:solidFill>
              </a:rPr>
              <a:t>Are you a first-time homebuyer? Is your income under the limit?</a:t>
            </a:r>
            <a:endParaRPr lang="en-US" sz="2200" b="1" dirty="0">
              <a:solidFill>
                <a:schemeClr val="tx1"/>
              </a:solidFill>
            </a:endParaRPr>
          </a:p>
          <a:p>
            <a:pPr marL="457200" indent="-457200">
              <a:buFont typeface="+mj-lt"/>
              <a:buAutoNum type="arabicPeriod"/>
            </a:pPr>
            <a:r>
              <a:rPr lang="en-US" sz="2200" b="1" u="sng" dirty="0">
                <a:solidFill>
                  <a:schemeClr val="tx1"/>
                </a:solidFill>
                <a:cs typeface="Arial" panose="020B0604020202020204" pitchFamily="34" charset="0"/>
              </a:rPr>
              <a:t>Take Homebuyer Education class.</a:t>
            </a:r>
            <a:r>
              <a:rPr lang="en-US" sz="2200" b="1" dirty="0">
                <a:solidFill>
                  <a:schemeClr val="tx1"/>
                </a:solidFill>
                <a:cs typeface="Arial" panose="020B0604020202020204" pitchFamily="34" charset="0"/>
              </a:rPr>
              <a:t> </a:t>
            </a:r>
            <a:r>
              <a:rPr lang="en-US" sz="2200" dirty="0">
                <a:solidFill>
                  <a:schemeClr val="tx1"/>
                </a:solidFill>
                <a:cs typeface="Arial" panose="020B0604020202020204" pitchFamily="34" charset="0"/>
              </a:rPr>
              <a:t>Contact DHIC at (919) 832-4345.</a:t>
            </a:r>
            <a:endParaRPr lang="en-US" sz="2200" b="1" dirty="0">
              <a:solidFill>
                <a:schemeClr val="tx1"/>
              </a:solidFill>
              <a:latin typeface="Arial" panose="020B0604020202020204" pitchFamily="34" charset="0"/>
              <a:cs typeface="Arial" panose="020B0604020202020204" pitchFamily="34" charset="0"/>
            </a:endParaRPr>
          </a:p>
          <a:p>
            <a:pPr marL="457200" indent="-457200">
              <a:buFont typeface="+mj-lt"/>
              <a:buAutoNum type="arabicPeriod"/>
            </a:pPr>
            <a:r>
              <a:rPr lang="en-US" sz="2200" b="1" u="sng" dirty="0">
                <a:solidFill>
                  <a:schemeClr val="tx1"/>
                </a:solidFill>
                <a:latin typeface="Arial" panose="020B0604020202020204" pitchFamily="34" charset="0"/>
                <a:cs typeface="Arial" panose="020B0604020202020204" pitchFamily="34" charset="0"/>
              </a:rPr>
              <a:t>Find a lender.</a:t>
            </a:r>
            <a:r>
              <a:rPr lang="en-US" sz="2200" dirty="0">
                <a:solidFill>
                  <a:schemeClr val="tx1"/>
                </a:solidFill>
                <a:latin typeface="Arial" panose="020B0604020202020204" pitchFamily="34" charset="0"/>
                <a:cs typeface="Arial" panose="020B0604020202020204" pitchFamily="34" charset="0"/>
              </a:rPr>
              <a:t> Our program works with a network of approved lenders, who provide the first mortgage.</a:t>
            </a:r>
          </a:p>
          <a:p>
            <a:pPr marL="457200" indent="-457200">
              <a:buFont typeface="+mj-lt"/>
              <a:buAutoNum type="arabicPeriod"/>
            </a:pPr>
            <a:r>
              <a:rPr lang="en-US" sz="2200" b="1" u="sng" dirty="0">
                <a:solidFill>
                  <a:schemeClr val="tx1"/>
                </a:solidFill>
                <a:cs typeface="Arial" panose="020B0604020202020204" pitchFamily="34" charset="0"/>
              </a:rPr>
              <a:t>Find a home.</a:t>
            </a:r>
            <a:r>
              <a:rPr lang="en-US" sz="2200" dirty="0">
                <a:solidFill>
                  <a:schemeClr val="tx1"/>
                </a:solidFill>
                <a:cs typeface="Arial" panose="020B0604020202020204" pitchFamily="34" charset="0"/>
              </a:rPr>
              <a:t> Must be within City limits (and within eligible geographic area for Enhanced program).</a:t>
            </a:r>
            <a:endParaRPr lang="en-US" sz="2200" b="1" u="sng"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4404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ED627693-1DCC-4E0F-90B4-E48B4170C0FF}"/>
              </a:ext>
            </a:extLst>
          </p:cNvPr>
          <p:cNvGraphicFramePr>
            <a:graphicFrameLocks noGrp="1"/>
          </p:cNvGraphicFramePr>
          <p:nvPr>
            <p:extLst>
              <p:ext uri="{D42A27DB-BD31-4B8C-83A1-F6EECF244321}">
                <p14:modId xmlns:p14="http://schemas.microsoft.com/office/powerpoint/2010/main" val="221989163"/>
              </p:ext>
            </p:extLst>
          </p:nvPr>
        </p:nvGraphicFramePr>
        <p:xfrm>
          <a:off x="1527586" y="1375338"/>
          <a:ext cx="6088828" cy="3413760"/>
        </p:xfrm>
        <a:graphic>
          <a:graphicData uri="http://schemas.openxmlformats.org/drawingml/2006/table">
            <a:tbl>
              <a:tblPr firstRow="1" bandRow="1">
                <a:tableStyleId>{5940675A-B579-460E-94D1-54222C63F5DA}</a:tableStyleId>
              </a:tblPr>
              <a:tblGrid>
                <a:gridCol w="2753957">
                  <a:extLst>
                    <a:ext uri="{9D8B030D-6E8A-4147-A177-3AD203B41FA5}">
                      <a16:colId xmlns:a16="http://schemas.microsoft.com/office/drawing/2014/main" val="3346758133"/>
                    </a:ext>
                  </a:extLst>
                </a:gridCol>
                <a:gridCol w="3334871">
                  <a:extLst>
                    <a:ext uri="{9D8B030D-6E8A-4147-A177-3AD203B41FA5}">
                      <a16:colId xmlns:a16="http://schemas.microsoft.com/office/drawing/2014/main" val="3058936107"/>
                    </a:ext>
                  </a:extLst>
                </a:gridCol>
              </a:tblGrid>
              <a:tr h="208452">
                <a:tc>
                  <a:txBody>
                    <a:bodyPr/>
                    <a:lstStyle/>
                    <a:p>
                      <a:pPr algn="ctr"/>
                      <a:r>
                        <a:rPr lang="en-US" sz="2200" b="1" dirty="0">
                          <a:latin typeface="+mj-lt"/>
                          <a:cs typeface="Arial" panose="020B0604020202020204" pitchFamily="34" charset="0"/>
                        </a:rPr>
                        <a:t>Family of 1</a:t>
                      </a:r>
                    </a:p>
                  </a:txBody>
                  <a:tcPr/>
                </a:tc>
                <a:tc>
                  <a:txBody>
                    <a:bodyPr/>
                    <a:lstStyle/>
                    <a:p>
                      <a:pPr marL="0" indent="0" algn="ctr">
                        <a:buFont typeface="Arial" panose="020B0604020202020204" pitchFamily="34" charset="0"/>
                        <a:buNone/>
                      </a:pPr>
                      <a:r>
                        <a:rPr lang="en-US" sz="2000" dirty="0"/>
                        <a:t>$63,500</a:t>
                      </a:r>
                    </a:p>
                  </a:txBody>
                  <a:tcPr/>
                </a:tc>
                <a:extLst>
                  <a:ext uri="{0D108BD9-81ED-4DB2-BD59-A6C34878D82A}">
                    <a16:rowId xmlns:a16="http://schemas.microsoft.com/office/drawing/2014/main" val="105837425"/>
                  </a:ext>
                </a:extLst>
              </a:tr>
              <a:tr h="370840">
                <a:tc>
                  <a:txBody>
                    <a:bodyPr/>
                    <a:lstStyle/>
                    <a:p>
                      <a:pPr algn="ctr"/>
                      <a:r>
                        <a:rPr lang="en-US" sz="2200" b="1" dirty="0">
                          <a:latin typeface="+mj-lt"/>
                          <a:cs typeface="Arial" panose="020B0604020202020204" pitchFamily="34" charset="0"/>
                        </a:rPr>
                        <a:t>Family of 2</a:t>
                      </a:r>
                    </a:p>
                  </a:txBody>
                  <a:tcPr/>
                </a:tc>
                <a:tc>
                  <a:txBody>
                    <a:bodyPr/>
                    <a:lstStyle/>
                    <a:p>
                      <a:pPr marL="0" indent="0" algn="ctr">
                        <a:buFont typeface="Arial" panose="020B0604020202020204" pitchFamily="34" charset="0"/>
                        <a:buNone/>
                      </a:pPr>
                      <a:r>
                        <a:rPr lang="en-US" sz="2000" dirty="0"/>
                        <a:t>$72,550</a:t>
                      </a:r>
                    </a:p>
                  </a:txBody>
                  <a:tcPr/>
                </a:tc>
                <a:extLst>
                  <a:ext uri="{0D108BD9-81ED-4DB2-BD59-A6C34878D82A}">
                    <a16:rowId xmlns:a16="http://schemas.microsoft.com/office/drawing/2014/main" val="2165388486"/>
                  </a:ext>
                </a:extLst>
              </a:tr>
              <a:tr h="370840">
                <a:tc>
                  <a:txBody>
                    <a:bodyPr/>
                    <a:lstStyle/>
                    <a:p>
                      <a:pPr algn="ctr"/>
                      <a:r>
                        <a:rPr lang="en-US" sz="2200" b="1" dirty="0">
                          <a:latin typeface="+mj-lt"/>
                          <a:cs typeface="Arial" panose="020B0604020202020204" pitchFamily="34" charset="0"/>
                        </a:rPr>
                        <a:t>Family of 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t>$81,600</a:t>
                      </a:r>
                    </a:p>
                  </a:txBody>
                  <a:tcPr/>
                </a:tc>
                <a:extLst>
                  <a:ext uri="{0D108BD9-81ED-4DB2-BD59-A6C34878D82A}">
                    <a16:rowId xmlns:a16="http://schemas.microsoft.com/office/drawing/2014/main" val="1005787215"/>
                  </a:ext>
                </a:extLst>
              </a:tr>
              <a:tr h="370840">
                <a:tc>
                  <a:txBody>
                    <a:bodyPr/>
                    <a:lstStyle/>
                    <a:p>
                      <a:pPr algn="ctr"/>
                      <a:r>
                        <a:rPr lang="en-US" sz="2200" b="1" dirty="0">
                          <a:latin typeface="+mj-lt"/>
                          <a:cs typeface="Arial" panose="020B0604020202020204" pitchFamily="34" charset="0"/>
                        </a:rPr>
                        <a:t>Family of 4</a:t>
                      </a:r>
                    </a:p>
                  </a:txBody>
                  <a:tcPr/>
                </a:tc>
                <a:tc>
                  <a:txBody>
                    <a:bodyPr/>
                    <a:lstStyle/>
                    <a:p>
                      <a:pPr marL="0" indent="0" algn="ctr">
                        <a:buFont typeface="Arial" panose="020B0604020202020204" pitchFamily="34" charset="0"/>
                        <a:buNone/>
                      </a:pPr>
                      <a:r>
                        <a:rPr lang="en-US" sz="2000" dirty="0"/>
                        <a:t>$90,650</a:t>
                      </a:r>
                    </a:p>
                  </a:txBody>
                  <a:tcPr/>
                </a:tc>
                <a:extLst>
                  <a:ext uri="{0D108BD9-81ED-4DB2-BD59-A6C34878D82A}">
                    <a16:rowId xmlns:a16="http://schemas.microsoft.com/office/drawing/2014/main" val="2415865497"/>
                  </a:ext>
                </a:extLst>
              </a:tr>
              <a:tr h="370840">
                <a:tc>
                  <a:txBody>
                    <a:bodyPr/>
                    <a:lstStyle/>
                    <a:p>
                      <a:pPr algn="ctr"/>
                      <a:r>
                        <a:rPr lang="en-US" sz="2200" b="1" dirty="0">
                          <a:latin typeface="+mj-lt"/>
                          <a:cs typeface="Arial" panose="020B0604020202020204" pitchFamily="34" charset="0"/>
                        </a:rPr>
                        <a:t>Family of 5</a:t>
                      </a:r>
                    </a:p>
                  </a:txBody>
                  <a:tcPr/>
                </a:tc>
                <a:tc>
                  <a:txBody>
                    <a:bodyPr/>
                    <a:lstStyle/>
                    <a:p>
                      <a:pPr marL="0" indent="0" algn="ctr">
                        <a:buFont typeface="Arial" panose="020B0604020202020204" pitchFamily="34" charset="0"/>
                        <a:buNone/>
                      </a:pPr>
                      <a:r>
                        <a:rPr lang="en-US" sz="2000" dirty="0"/>
                        <a:t>$97,950</a:t>
                      </a:r>
                    </a:p>
                  </a:txBody>
                  <a:tcPr/>
                </a:tc>
                <a:extLst>
                  <a:ext uri="{0D108BD9-81ED-4DB2-BD59-A6C34878D82A}">
                    <a16:rowId xmlns:a16="http://schemas.microsoft.com/office/drawing/2014/main" val="4065064347"/>
                  </a:ext>
                </a:extLst>
              </a:tr>
              <a:tr h="370840">
                <a:tc>
                  <a:txBody>
                    <a:bodyPr/>
                    <a:lstStyle/>
                    <a:p>
                      <a:pPr algn="ctr"/>
                      <a:r>
                        <a:rPr lang="en-US" sz="2200" b="1" dirty="0">
                          <a:latin typeface="+mj-lt"/>
                          <a:cs typeface="Arial" panose="020B0604020202020204" pitchFamily="34" charset="0"/>
                        </a:rPr>
                        <a:t>Family of 6</a:t>
                      </a:r>
                    </a:p>
                  </a:txBody>
                  <a:tcPr/>
                </a:tc>
                <a:tc>
                  <a:txBody>
                    <a:bodyPr/>
                    <a:lstStyle/>
                    <a:p>
                      <a:pPr marL="0" indent="0" algn="ctr">
                        <a:buFont typeface="Arial" panose="020B0604020202020204" pitchFamily="34" charset="0"/>
                        <a:buNone/>
                      </a:pPr>
                      <a:r>
                        <a:rPr lang="en-US" sz="2000" dirty="0"/>
                        <a:t>$105,200</a:t>
                      </a:r>
                    </a:p>
                  </a:txBody>
                  <a:tcPr/>
                </a:tc>
                <a:extLst>
                  <a:ext uri="{0D108BD9-81ED-4DB2-BD59-A6C34878D82A}">
                    <a16:rowId xmlns:a16="http://schemas.microsoft.com/office/drawing/2014/main" val="3666623062"/>
                  </a:ext>
                </a:extLst>
              </a:tr>
              <a:tr h="370840">
                <a:tc>
                  <a:txBody>
                    <a:bodyPr/>
                    <a:lstStyle/>
                    <a:p>
                      <a:pPr algn="ctr"/>
                      <a:r>
                        <a:rPr lang="en-US" sz="2200" b="1" dirty="0">
                          <a:latin typeface="+mj-lt"/>
                          <a:cs typeface="Arial" panose="020B0604020202020204" pitchFamily="34" charset="0"/>
                        </a:rPr>
                        <a:t>Family of 7</a:t>
                      </a:r>
                    </a:p>
                  </a:txBody>
                  <a:tcPr/>
                </a:tc>
                <a:tc>
                  <a:txBody>
                    <a:bodyPr/>
                    <a:lstStyle/>
                    <a:p>
                      <a:pPr marL="0" indent="0" algn="ctr">
                        <a:buFont typeface="Arial" panose="020B0604020202020204" pitchFamily="34" charset="0"/>
                        <a:buNone/>
                      </a:pPr>
                      <a:r>
                        <a:rPr lang="en-US" sz="2000" dirty="0"/>
                        <a:t>$112,450</a:t>
                      </a:r>
                    </a:p>
                  </a:txBody>
                  <a:tcPr/>
                </a:tc>
                <a:extLst>
                  <a:ext uri="{0D108BD9-81ED-4DB2-BD59-A6C34878D82A}">
                    <a16:rowId xmlns:a16="http://schemas.microsoft.com/office/drawing/2014/main" val="1581743902"/>
                  </a:ext>
                </a:extLst>
              </a:tr>
              <a:tr h="370840">
                <a:tc>
                  <a:txBody>
                    <a:bodyPr/>
                    <a:lstStyle/>
                    <a:p>
                      <a:pPr algn="ctr"/>
                      <a:r>
                        <a:rPr lang="en-US" sz="2200" b="1" dirty="0">
                          <a:latin typeface="+mj-lt"/>
                          <a:cs typeface="Arial" panose="020B0604020202020204" pitchFamily="34" charset="0"/>
                        </a:rPr>
                        <a:t>Family of 8</a:t>
                      </a:r>
                    </a:p>
                  </a:txBody>
                  <a:tcPr/>
                </a:tc>
                <a:tc>
                  <a:txBody>
                    <a:bodyPr/>
                    <a:lstStyle/>
                    <a:p>
                      <a:pPr marL="0" indent="0" algn="ctr">
                        <a:buFont typeface="Arial" panose="020B0604020202020204" pitchFamily="34" charset="0"/>
                        <a:buNone/>
                      </a:pPr>
                      <a:r>
                        <a:rPr lang="en-US" sz="2000" dirty="0"/>
                        <a:t>$119,700</a:t>
                      </a:r>
                    </a:p>
                  </a:txBody>
                  <a:tcPr/>
                </a:tc>
                <a:extLst>
                  <a:ext uri="{0D108BD9-81ED-4DB2-BD59-A6C34878D82A}">
                    <a16:rowId xmlns:a16="http://schemas.microsoft.com/office/drawing/2014/main" val="2944744298"/>
                  </a:ext>
                </a:extLst>
              </a:tr>
            </a:tbl>
          </a:graphicData>
        </a:graphic>
      </p:graphicFrame>
      <p:sp>
        <p:nvSpPr>
          <p:cNvPr id="6" name="Title 3">
            <a:extLst>
              <a:ext uri="{FF2B5EF4-FFF2-40B4-BE49-F238E27FC236}">
                <a16:creationId xmlns:a16="http://schemas.microsoft.com/office/drawing/2014/main" id="{13E49570-6000-462A-B3FA-9AC7F0332DC9}"/>
              </a:ext>
            </a:extLst>
          </p:cNvPr>
          <p:cNvSpPr>
            <a:spLocks noGrp="1"/>
          </p:cNvSpPr>
          <p:nvPr>
            <p:ph type="title"/>
          </p:nvPr>
        </p:nvSpPr>
        <p:spPr>
          <a:xfrm>
            <a:off x="1237130" y="433915"/>
            <a:ext cx="7377482" cy="590551"/>
          </a:xfrm>
        </p:spPr>
        <p:txBody>
          <a:bodyPr/>
          <a:lstStyle/>
          <a:p>
            <a:r>
              <a:rPr lang="en-US" dirty="0">
                <a:solidFill>
                  <a:srgbClr val="A9C23F"/>
                </a:solidFill>
              </a:rPr>
              <a:t>Current Income Limits (80% AMI)</a:t>
            </a:r>
          </a:p>
        </p:txBody>
      </p:sp>
    </p:spTree>
    <p:extLst>
      <p:ext uri="{BB962C8B-B14F-4D97-AF65-F5344CB8AC3E}">
        <p14:creationId xmlns:p14="http://schemas.microsoft.com/office/powerpoint/2010/main" val="1182104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21B2EF-32DB-5796-EB08-D9185B5E2CEB}"/>
              </a:ext>
            </a:extLst>
          </p:cNvPr>
          <p:cNvSpPr>
            <a:spLocks noGrp="1"/>
          </p:cNvSpPr>
          <p:nvPr>
            <p:ph type="body" idx="1"/>
          </p:nvPr>
        </p:nvSpPr>
        <p:spPr/>
        <p:txBody>
          <a:bodyPr/>
          <a:lstStyle/>
          <a:p>
            <a:r>
              <a:rPr lang="en-US" dirty="0"/>
              <a:t>Layering with Other Financing</a:t>
            </a:r>
          </a:p>
        </p:txBody>
      </p:sp>
    </p:spTree>
    <p:extLst>
      <p:ext uri="{BB962C8B-B14F-4D97-AF65-F5344CB8AC3E}">
        <p14:creationId xmlns:p14="http://schemas.microsoft.com/office/powerpoint/2010/main" val="1980806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762ABC-50EC-0141-9F96-7E1EE47AF12B}"/>
              </a:ext>
            </a:extLst>
          </p:cNvPr>
          <p:cNvSpPr>
            <a:spLocks noGrp="1"/>
          </p:cNvSpPr>
          <p:nvPr>
            <p:ph type="title"/>
          </p:nvPr>
        </p:nvSpPr>
        <p:spPr/>
        <p:txBody>
          <a:bodyPr/>
          <a:lstStyle/>
          <a:p>
            <a:r>
              <a:rPr lang="en-US" dirty="0">
                <a:solidFill>
                  <a:srgbClr val="A9C23F"/>
                </a:solidFill>
              </a:rPr>
              <a:t>Layering with Other Financing</a:t>
            </a:r>
          </a:p>
        </p:txBody>
      </p:sp>
      <p:sp>
        <p:nvSpPr>
          <p:cNvPr id="2" name="Text Placeholder 1">
            <a:extLst>
              <a:ext uri="{FF2B5EF4-FFF2-40B4-BE49-F238E27FC236}">
                <a16:creationId xmlns:a16="http://schemas.microsoft.com/office/drawing/2014/main" id="{495998B1-D14B-1FF9-4020-4A5BDDE39109}"/>
              </a:ext>
            </a:extLst>
          </p:cNvPr>
          <p:cNvSpPr>
            <a:spLocks noGrp="1"/>
          </p:cNvSpPr>
          <p:nvPr>
            <p:ph type="body" sz="quarter" idx="11"/>
          </p:nvPr>
        </p:nvSpPr>
        <p:spPr>
          <a:xfrm>
            <a:off x="805070" y="1550504"/>
            <a:ext cx="7809542" cy="3159081"/>
          </a:xfrm>
        </p:spPr>
        <p:txBody>
          <a:bodyPr/>
          <a:lstStyle/>
          <a:p>
            <a:pPr marL="285750" indent="-285750">
              <a:buFont typeface="Arial" panose="020B0604020202020204" pitchFamily="34" charset="0"/>
              <a:buChar char="•"/>
            </a:pPr>
            <a:r>
              <a:rPr lang="en-US" sz="2400" dirty="0">
                <a:solidFill>
                  <a:schemeClr val="tx1"/>
                </a:solidFill>
              </a:rPr>
              <a:t>Both the Citywide and Enhanced Homebuyer Assistance Program can be layered with NCHFA down payment programs</a:t>
            </a:r>
          </a:p>
          <a:p>
            <a:pPr marL="1085850" lvl="1" indent="-285750"/>
            <a:r>
              <a:rPr lang="en-US" sz="2600" dirty="0">
                <a:solidFill>
                  <a:schemeClr val="tx1"/>
                </a:solidFill>
              </a:rPr>
              <a:t>CPLP</a:t>
            </a:r>
          </a:p>
          <a:p>
            <a:pPr marL="1085850" lvl="1" indent="-285750"/>
            <a:r>
              <a:rPr lang="en-US" sz="2600" dirty="0">
                <a:solidFill>
                  <a:schemeClr val="tx1"/>
                </a:solidFill>
              </a:rPr>
              <a:t>1</a:t>
            </a:r>
            <a:r>
              <a:rPr lang="en-US" sz="2600" baseline="30000" dirty="0">
                <a:solidFill>
                  <a:schemeClr val="tx1"/>
                </a:solidFill>
              </a:rPr>
              <a:t>st</a:t>
            </a:r>
            <a:r>
              <a:rPr lang="en-US" sz="2600" dirty="0">
                <a:solidFill>
                  <a:schemeClr val="tx1"/>
                </a:solidFill>
              </a:rPr>
              <a:t> Home Advantage Down Payment</a:t>
            </a:r>
          </a:p>
        </p:txBody>
      </p:sp>
    </p:spTree>
    <p:extLst>
      <p:ext uri="{BB962C8B-B14F-4D97-AF65-F5344CB8AC3E}">
        <p14:creationId xmlns:p14="http://schemas.microsoft.com/office/powerpoint/2010/main" val="2664463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762ABC-50EC-0141-9F96-7E1EE47AF12B}"/>
              </a:ext>
            </a:extLst>
          </p:cNvPr>
          <p:cNvSpPr>
            <a:spLocks noGrp="1"/>
          </p:cNvSpPr>
          <p:nvPr>
            <p:ph type="title"/>
          </p:nvPr>
        </p:nvSpPr>
        <p:spPr/>
        <p:txBody>
          <a:bodyPr/>
          <a:lstStyle/>
          <a:p>
            <a:r>
              <a:rPr lang="en-US" dirty="0">
                <a:solidFill>
                  <a:srgbClr val="A9C23F"/>
                </a:solidFill>
              </a:rPr>
              <a:t>Layering with Other Financing</a:t>
            </a:r>
          </a:p>
        </p:txBody>
      </p:sp>
      <p:sp>
        <p:nvSpPr>
          <p:cNvPr id="2" name="Text Placeholder 1">
            <a:extLst>
              <a:ext uri="{FF2B5EF4-FFF2-40B4-BE49-F238E27FC236}">
                <a16:creationId xmlns:a16="http://schemas.microsoft.com/office/drawing/2014/main" id="{495998B1-D14B-1FF9-4020-4A5BDDE39109}"/>
              </a:ext>
            </a:extLst>
          </p:cNvPr>
          <p:cNvSpPr>
            <a:spLocks noGrp="1"/>
          </p:cNvSpPr>
          <p:nvPr>
            <p:ph type="body" sz="quarter" idx="11"/>
          </p:nvPr>
        </p:nvSpPr>
        <p:spPr>
          <a:xfrm>
            <a:off x="805070" y="1550504"/>
            <a:ext cx="7809542" cy="3159081"/>
          </a:xfrm>
        </p:spPr>
        <p:txBody>
          <a:bodyPr/>
          <a:lstStyle/>
          <a:p>
            <a:pPr marL="285750" indent="-285750">
              <a:buFont typeface="Arial" panose="020B0604020202020204" pitchFamily="34" charset="0"/>
              <a:buChar char="•"/>
            </a:pPr>
            <a:r>
              <a:rPr lang="en-US" sz="2400" dirty="0">
                <a:solidFill>
                  <a:schemeClr val="tx1"/>
                </a:solidFill>
              </a:rPr>
              <a:t>Both City of Raleigh programs can be layered with other sources of subsidy as well, including: </a:t>
            </a:r>
          </a:p>
          <a:p>
            <a:pPr marL="1085850" lvl="1" indent="-285750"/>
            <a:r>
              <a:rPr lang="en-US" sz="2600" dirty="0">
                <a:solidFill>
                  <a:schemeClr val="tx1"/>
                </a:solidFill>
              </a:rPr>
              <a:t>Federal Home Loan Bank</a:t>
            </a:r>
          </a:p>
          <a:p>
            <a:pPr marL="1085850" lvl="1" indent="-285750"/>
            <a:r>
              <a:rPr lang="en-US" sz="2600" dirty="0">
                <a:solidFill>
                  <a:schemeClr val="tx1"/>
                </a:solidFill>
              </a:rPr>
              <a:t>LIFT (NeighborWorks)</a:t>
            </a:r>
          </a:p>
          <a:p>
            <a:pPr marL="1085850" lvl="1" indent="-285750"/>
            <a:r>
              <a:rPr lang="en-US" sz="2600" dirty="0">
                <a:solidFill>
                  <a:schemeClr val="tx1"/>
                </a:solidFill>
              </a:rPr>
              <a:t>Funding through local organizations (</a:t>
            </a:r>
            <a:r>
              <a:rPr lang="en-US" sz="2600">
                <a:solidFill>
                  <a:schemeClr val="tx1"/>
                </a:solidFill>
              </a:rPr>
              <a:t>e.g., DHIC)</a:t>
            </a:r>
            <a:endParaRPr lang="en-US" sz="2600" dirty="0">
              <a:solidFill>
                <a:schemeClr val="tx1"/>
              </a:solidFill>
            </a:endParaRPr>
          </a:p>
        </p:txBody>
      </p:sp>
    </p:spTree>
    <p:extLst>
      <p:ext uri="{BB962C8B-B14F-4D97-AF65-F5344CB8AC3E}">
        <p14:creationId xmlns:p14="http://schemas.microsoft.com/office/powerpoint/2010/main" val="724844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B1884-782C-9E48-8BF7-054D16D9C4C9}"/>
              </a:ext>
            </a:extLst>
          </p:cNvPr>
          <p:cNvSpPr>
            <a:spLocks noGrp="1"/>
          </p:cNvSpPr>
          <p:nvPr>
            <p:ph type="body" idx="1"/>
          </p:nvPr>
        </p:nvSpPr>
        <p:spPr>
          <a:xfrm>
            <a:off x="550015" y="1898374"/>
            <a:ext cx="7908185" cy="1662406"/>
          </a:xfrm>
        </p:spPr>
        <p:txBody>
          <a:bodyPr/>
          <a:lstStyle/>
          <a:p>
            <a:r>
              <a:rPr lang="en-US" dirty="0"/>
              <a:t>Thank You!</a:t>
            </a:r>
          </a:p>
        </p:txBody>
      </p:sp>
    </p:spTree>
    <p:extLst>
      <p:ext uri="{BB962C8B-B14F-4D97-AF65-F5344CB8AC3E}">
        <p14:creationId xmlns:p14="http://schemas.microsoft.com/office/powerpoint/2010/main" val="695323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3D76E6-A6F1-3E43-AEA5-AADEC08C7206}"/>
              </a:ext>
            </a:extLst>
          </p:cNvPr>
          <p:cNvSpPr>
            <a:spLocks noGrp="1"/>
          </p:cNvSpPr>
          <p:nvPr>
            <p:ph type="body" sz="quarter" idx="11"/>
          </p:nvPr>
        </p:nvSpPr>
        <p:spPr>
          <a:xfrm>
            <a:off x="884582" y="1701579"/>
            <a:ext cx="7513983" cy="3008006"/>
          </a:xfrm>
        </p:spPr>
        <p:txBody>
          <a:bodyPr/>
          <a:lstStyle/>
          <a:p>
            <a:pPr marL="514350" indent="-514350">
              <a:buFont typeface="+mj-lt"/>
              <a:buAutoNum type="romanUcPeriod"/>
            </a:pPr>
            <a:r>
              <a:rPr lang="en-US" sz="2400" dirty="0">
                <a:solidFill>
                  <a:schemeClr val="tx1"/>
                </a:solidFill>
              </a:rPr>
              <a:t>City of Raleigh Homebuyer Programs</a:t>
            </a:r>
          </a:p>
          <a:p>
            <a:pPr marL="514350" indent="-514350">
              <a:buFont typeface="+mj-lt"/>
              <a:buAutoNum type="romanUcPeriod"/>
            </a:pPr>
            <a:r>
              <a:rPr lang="en-US" sz="2400" dirty="0">
                <a:solidFill>
                  <a:schemeClr val="tx1"/>
                </a:solidFill>
              </a:rPr>
              <a:t>Steps for Buying</a:t>
            </a:r>
          </a:p>
          <a:p>
            <a:pPr marL="514350" indent="-514350">
              <a:buFont typeface="+mj-lt"/>
              <a:buAutoNum type="romanUcPeriod"/>
            </a:pPr>
            <a:r>
              <a:rPr lang="en-US" sz="2400" dirty="0">
                <a:solidFill>
                  <a:schemeClr val="tx1"/>
                </a:solidFill>
              </a:rPr>
              <a:t>Layering with Other Financing</a:t>
            </a:r>
          </a:p>
        </p:txBody>
      </p:sp>
      <p:sp>
        <p:nvSpPr>
          <p:cNvPr id="4" name="Title 3">
            <a:extLst>
              <a:ext uri="{FF2B5EF4-FFF2-40B4-BE49-F238E27FC236}">
                <a16:creationId xmlns:a16="http://schemas.microsoft.com/office/drawing/2014/main" id="{D4762ABC-50EC-0141-9F96-7E1EE47AF12B}"/>
              </a:ext>
            </a:extLst>
          </p:cNvPr>
          <p:cNvSpPr>
            <a:spLocks noGrp="1"/>
          </p:cNvSpPr>
          <p:nvPr>
            <p:ph type="title"/>
          </p:nvPr>
        </p:nvSpPr>
        <p:spPr>
          <a:xfrm>
            <a:off x="1237130" y="433915"/>
            <a:ext cx="7377482" cy="590551"/>
          </a:xfrm>
        </p:spPr>
        <p:txBody>
          <a:bodyPr/>
          <a:lstStyle/>
          <a:p>
            <a:r>
              <a:rPr lang="en-US" dirty="0">
                <a:solidFill>
                  <a:srgbClr val="A9C23F"/>
                </a:solidFill>
              </a:rPr>
              <a:t>Roadmap</a:t>
            </a:r>
          </a:p>
        </p:txBody>
      </p:sp>
    </p:spTree>
    <p:extLst>
      <p:ext uri="{BB962C8B-B14F-4D97-AF65-F5344CB8AC3E}">
        <p14:creationId xmlns:p14="http://schemas.microsoft.com/office/powerpoint/2010/main" val="557922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21B2EF-32DB-5796-EB08-D9185B5E2CEB}"/>
              </a:ext>
            </a:extLst>
          </p:cNvPr>
          <p:cNvSpPr>
            <a:spLocks noGrp="1"/>
          </p:cNvSpPr>
          <p:nvPr>
            <p:ph type="body" idx="1"/>
          </p:nvPr>
        </p:nvSpPr>
        <p:spPr/>
        <p:txBody>
          <a:bodyPr/>
          <a:lstStyle/>
          <a:p>
            <a:r>
              <a:rPr lang="en-US" dirty="0"/>
              <a:t>City of Raleigh Homebuyer Programs</a:t>
            </a:r>
          </a:p>
        </p:txBody>
      </p:sp>
    </p:spTree>
    <p:extLst>
      <p:ext uri="{BB962C8B-B14F-4D97-AF65-F5344CB8AC3E}">
        <p14:creationId xmlns:p14="http://schemas.microsoft.com/office/powerpoint/2010/main" val="3177602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3D76E6-A6F1-3E43-AEA5-AADEC08C7206}"/>
              </a:ext>
            </a:extLst>
          </p:cNvPr>
          <p:cNvSpPr>
            <a:spLocks noGrp="1"/>
          </p:cNvSpPr>
          <p:nvPr>
            <p:ph type="body" sz="quarter" idx="11"/>
          </p:nvPr>
        </p:nvSpPr>
        <p:spPr>
          <a:xfrm>
            <a:off x="884582" y="1701579"/>
            <a:ext cx="7513983" cy="3008006"/>
          </a:xfrm>
        </p:spPr>
        <p:txBody>
          <a:bodyPr/>
          <a:lstStyle/>
          <a:p>
            <a:pPr marL="285750" indent="-285750">
              <a:buFont typeface="Arial" panose="020B0604020202020204" pitchFamily="34" charset="0"/>
              <a:buChar char="•"/>
            </a:pPr>
            <a:r>
              <a:rPr lang="en-US" sz="2400" dirty="0">
                <a:solidFill>
                  <a:schemeClr val="tx1"/>
                </a:solidFill>
              </a:rPr>
              <a:t>The City of Raleigh now offers two programs for first-time homebuyers</a:t>
            </a:r>
          </a:p>
          <a:p>
            <a:pPr marL="1085850" lvl="1" indent="-285750"/>
            <a:r>
              <a:rPr lang="en-US" sz="2400" dirty="0">
                <a:solidFill>
                  <a:schemeClr val="tx1"/>
                </a:solidFill>
              </a:rPr>
              <a:t>The citywide </a:t>
            </a:r>
            <a:r>
              <a:rPr lang="en-US" sz="2400" b="1" dirty="0">
                <a:solidFill>
                  <a:schemeClr val="tx1"/>
                </a:solidFill>
              </a:rPr>
              <a:t>Homebuyer Assistance Program</a:t>
            </a:r>
            <a:r>
              <a:rPr lang="en-US" sz="2400" dirty="0">
                <a:solidFill>
                  <a:schemeClr val="tx1"/>
                </a:solidFill>
              </a:rPr>
              <a:t> offers up to $45,000 in down payment assistance</a:t>
            </a:r>
          </a:p>
          <a:p>
            <a:pPr marL="1085850" lvl="1" indent="-285750"/>
            <a:r>
              <a:rPr lang="en-US" sz="2400" dirty="0">
                <a:solidFill>
                  <a:schemeClr val="tx1"/>
                </a:solidFill>
              </a:rPr>
              <a:t>The </a:t>
            </a:r>
            <a:r>
              <a:rPr lang="en-US" sz="2400" b="1" dirty="0">
                <a:solidFill>
                  <a:schemeClr val="tx1"/>
                </a:solidFill>
              </a:rPr>
              <a:t>Enhanced Homebuyer Assistance Program </a:t>
            </a:r>
            <a:r>
              <a:rPr lang="en-US" sz="2400" dirty="0">
                <a:solidFill>
                  <a:schemeClr val="tx1"/>
                </a:solidFill>
              </a:rPr>
              <a:t>offers up to $60,000 (only homes in certain geographic areas are eligible)</a:t>
            </a:r>
            <a:r>
              <a:rPr lang="en-US" sz="2400" b="1" dirty="0">
                <a:solidFill>
                  <a:schemeClr val="tx1"/>
                </a:solidFill>
              </a:rPr>
              <a:t> </a:t>
            </a:r>
          </a:p>
        </p:txBody>
      </p:sp>
      <p:sp>
        <p:nvSpPr>
          <p:cNvPr id="4" name="Title 3">
            <a:extLst>
              <a:ext uri="{FF2B5EF4-FFF2-40B4-BE49-F238E27FC236}">
                <a16:creationId xmlns:a16="http://schemas.microsoft.com/office/drawing/2014/main" id="{D4762ABC-50EC-0141-9F96-7E1EE47AF12B}"/>
              </a:ext>
            </a:extLst>
          </p:cNvPr>
          <p:cNvSpPr>
            <a:spLocks noGrp="1"/>
          </p:cNvSpPr>
          <p:nvPr>
            <p:ph type="title"/>
          </p:nvPr>
        </p:nvSpPr>
        <p:spPr>
          <a:xfrm>
            <a:off x="1237130" y="433915"/>
            <a:ext cx="7377482" cy="590551"/>
          </a:xfrm>
        </p:spPr>
        <p:txBody>
          <a:bodyPr/>
          <a:lstStyle/>
          <a:p>
            <a:r>
              <a:rPr lang="en-US" dirty="0">
                <a:solidFill>
                  <a:srgbClr val="A9C23F"/>
                </a:solidFill>
              </a:rPr>
              <a:t>City of Raleigh Homebuyer Programs</a:t>
            </a:r>
          </a:p>
        </p:txBody>
      </p:sp>
    </p:spTree>
    <p:extLst>
      <p:ext uri="{BB962C8B-B14F-4D97-AF65-F5344CB8AC3E}">
        <p14:creationId xmlns:p14="http://schemas.microsoft.com/office/powerpoint/2010/main" val="1869627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3D76E6-A6F1-3E43-AEA5-AADEC08C7206}"/>
              </a:ext>
            </a:extLst>
          </p:cNvPr>
          <p:cNvSpPr>
            <a:spLocks noGrp="1"/>
          </p:cNvSpPr>
          <p:nvPr>
            <p:ph type="body" sz="quarter" idx="11"/>
          </p:nvPr>
        </p:nvSpPr>
        <p:spPr>
          <a:xfrm>
            <a:off x="974036" y="1645920"/>
            <a:ext cx="7377482" cy="3063665"/>
          </a:xfrm>
        </p:spPr>
        <p:txBody>
          <a:bodyPr/>
          <a:lstStyle/>
          <a:p>
            <a:pPr marL="285750" indent="-285750">
              <a:buFont typeface="Arial" panose="020B0604020202020204" pitchFamily="34" charset="0"/>
              <a:buChar char="•"/>
            </a:pPr>
            <a:r>
              <a:rPr lang="en-US" sz="2400" b="1" u="sng" dirty="0">
                <a:solidFill>
                  <a:schemeClr val="tx1"/>
                </a:solidFill>
              </a:rPr>
              <a:t>0% interest</a:t>
            </a:r>
            <a:r>
              <a:rPr lang="en-US" sz="2400" b="1" dirty="0">
                <a:solidFill>
                  <a:schemeClr val="tx1"/>
                </a:solidFill>
              </a:rPr>
              <a:t> </a:t>
            </a:r>
            <a:r>
              <a:rPr lang="en-US" sz="2400" dirty="0">
                <a:solidFill>
                  <a:schemeClr val="tx1"/>
                </a:solidFill>
              </a:rPr>
              <a:t>loans up to </a:t>
            </a:r>
            <a:r>
              <a:rPr lang="en-US" sz="2400" b="1" u="sng" dirty="0">
                <a:solidFill>
                  <a:schemeClr val="tx1"/>
                </a:solidFill>
              </a:rPr>
              <a:t>$45,000</a:t>
            </a:r>
            <a:r>
              <a:rPr lang="en-US" sz="2400" b="1" dirty="0">
                <a:solidFill>
                  <a:schemeClr val="tx1"/>
                </a:solidFill>
              </a:rPr>
              <a:t> </a:t>
            </a:r>
            <a:r>
              <a:rPr lang="en-US" sz="2400" dirty="0">
                <a:solidFill>
                  <a:schemeClr val="tx1"/>
                </a:solidFill>
              </a:rPr>
              <a:t>to help with down payment, closing costs, or gaps in financing</a:t>
            </a:r>
          </a:p>
          <a:p>
            <a:pPr marL="285750" indent="-285750">
              <a:buFont typeface="Arial" panose="020B0604020202020204" pitchFamily="34" charset="0"/>
              <a:buChar char="•"/>
            </a:pPr>
            <a:r>
              <a:rPr lang="en-US" sz="2400" dirty="0">
                <a:solidFill>
                  <a:schemeClr val="tx1"/>
                </a:solidFill>
              </a:rPr>
              <a:t>Loans are deferred – no payments are due for 20 years (unless home is sold)</a:t>
            </a:r>
          </a:p>
          <a:p>
            <a:pPr marL="285750" indent="-285750">
              <a:buFont typeface="Arial" panose="020B0604020202020204" pitchFamily="34" charset="0"/>
              <a:buChar char="•"/>
            </a:pPr>
            <a:r>
              <a:rPr lang="en-US" sz="2400" dirty="0">
                <a:solidFill>
                  <a:schemeClr val="tx1"/>
                </a:solidFill>
              </a:rPr>
              <a:t>If owner stays in the home an additional 10 years (</a:t>
            </a:r>
            <a:r>
              <a:rPr lang="en-US" sz="2400" b="1" u="sng" dirty="0">
                <a:solidFill>
                  <a:schemeClr val="tx1"/>
                </a:solidFill>
              </a:rPr>
              <a:t>30 years</a:t>
            </a:r>
            <a:r>
              <a:rPr lang="en-US" sz="2400" b="1" dirty="0">
                <a:solidFill>
                  <a:schemeClr val="tx1"/>
                </a:solidFill>
              </a:rPr>
              <a:t> </a:t>
            </a:r>
            <a:r>
              <a:rPr lang="en-US" sz="2400" dirty="0">
                <a:solidFill>
                  <a:schemeClr val="tx1"/>
                </a:solidFill>
              </a:rPr>
              <a:t>total), loan is forgiven</a:t>
            </a:r>
          </a:p>
        </p:txBody>
      </p:sp>
      <p:sp>
        <p:nvSpPr>
          <p:cNvPr id="4" name="Title 3">
            <a:extLst>
              <a:ext uri="{FF2B5EF4-FFF2-40B4-BE49-F238E27FC236}">
                <a16:creationId xmlns:a16="http://schemas.microsoft.com/office/drawing/2014/main" id="{D4762ABC-50EC-0141-9F96-7E1EE47AF12B}"/>
              </a:ext>
            </a:extLst>
          </p:cNvPr>
          <p:cNvSpPr>
            <a:spLocks noGrp="1"/>
          </p:cNvSpPr>
          <p:nvPr>
            <p:ph type="title"/>
          </p:nvPr>
        </p:nvSpPr>
        <p:spPr>
          <a:xfrm>
            <a:off x="1237130" y="433915"/>
            <a:ext cx="7377482" cy="590551"/>
          </a:xfrm>
        </p:spPr>
        <p:txBody>
          <a:bodyPr/>
          <a:lstStyle/>
          <a:p>
            <a:r>
              <a:rPr lang="en-US" dirty="0">
                <a:solidFill>
                  <a:srgbClr val="A9C23F"/>
                </a:solidFill>
              </a:rPr>
              <a:t>Citywide Program</a:t>
            </a:r>
          </a:p>
        </p:txBody>
      </p:sp>
    </p:spTree>
    <p:extLst>
      <p:ext uri="{BB962C8B-B14F-4D97-AF65-F5344CB8AC3E}">
        <p14:creationId xmlns:p14="http://schemas.microsoft.com/office/powerpoint/2010/main" val="1797673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ED627693-1DCC-4E0F-90B4-E48B4170C0FF}"/>
              </a:ext>
            </a:extLst>
          </p:cNvPr>
          <p:cNvGraphicFramePr>
            <a:graphicFrameLocks noGrp="1"/>
          </p:cNvGraphicFramePr>
          <p:nvPr>
            <p:extLst>
              <p:ext uri="{D42A27DB-BD31-4B8C-83A1-F6EECF244321}">
                <p14:modId xmlns:p14="http://schemas.microsoft.com/office/powerpoint/2010/main" val="625290324"/>
              </p:ext>
            </p:extLst>
          </p:nvPr>
        </p:nvGraphicFramePr>
        <p:xfrm>
          <a:off x="556591" y="1570145"/>
          <a:ext cx="8362843" cy="3139440"/>
        </p:xfrm>
        <a:graphic>
          <a:graphicData uri="http://schemas.openxmlformats.org/drawingml/2006/table">
            <a:tbl>
              <a:tblPr firstRow="1" bandRow="1">
                <a:tableStyleId>{5940675A-B579-460E-94D1-54222C63F5DA}</a:tableStyleId>
              </a:tblPr>
              <a:tblGrid>
                <a:gridCol w="2858317">
                  <a:extLst>
                    <a:ext uri="{9D8B030D-6E8A-4147-A177-3AD203B41FA5}">
                      <a16:colId xmlns:a16="http://schemas.microsoft.com/office/drawing/2014/main" val="3346758133"/>
                    </a:ext>
                  </a:extLst>
                </a:gridCol>
                <a:gridCol w="5504526">
                  <a:extLst>
                    <a:ext uri="{9D8B030D-6E8A-4147-A177-3AD203B41FA5}">
                      <a16:colId xmlns:a16="http://schemas.microsoft.com/office/drawing/2014/main" val="3058936107"/>
                    </a:ext>
                  </a:extLst>
                </a:gridCol>
              </a:tblGrid>
              <a:tr h="384414">
                <a:tc>
                  <a:txBody>
                    <a:bodyPr/>
                    <a:lstStyle/>
                    <a:p>
                      <a:r>
                        <a:rPr lang="en-US" sz="2200" b="1" dirty="0">
                          <a:latin typeface="Arial" panose="020B0604020202020204" pitchFamily="34" charset="0"/>
                          <a:cs typeface="Arial" panose="020B0604020202020204" pitchFamily="34" charset="0"/>
                        </a:rPr>
                        <a:t>Eligible Applicants</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342900" indent="-342900">
                        <a:buFont typeface="Arial" panose="020B0604020202020204" pitchFamily="34" charset="0"/>
                        <a:buChar char="•"/>
                      </a:pPr>
                      <a:r>
                        <a:rPr lang="en-US" sz="2200" dirty="0">
                          <a:latin typeface="+mj-lt"/>
                          <a:cs typeface="Arial" panose="020B0604020202020204" pitchFamily="34" charset="0"/>
                        </a:rPr>
                        <a:t>First-time buyers</a:t>
                      </a:r>
                    </a:p>
                    <a:p>
                      <a:pPr marL="342900" indent="-342900">
                        <a:buFont typeface="Arial" panose="020B0604020202020204" pitchFamily="34" charset="0"/>
                        <a:buChar char="•"/>
                      </a:pPr>
                      <a:r>
                        <a:rPr lang="en-US" sz="2200" dirty="0">
                          <a:latin typeface="+mj-lt"/>
                          <a:cs typeface="Arial" panose="020B0604020202020204" pitchFamily="34" charset="0"/>
                        </a:rPr>
                        <a:t>Earn no more than 80% AMI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98949608"/>
                  </a:ext>
                </a:extLst>
              </a:tr>
              <a:tr h="208452">
                <a:tc>
                  <a:txBody>
                    <a:bodyPr/>
                    <a:lstStyle/>
                    <a:p>
                      <a:r>
                        <a:rPr lang="en-US" sz="2200" b="1" dirty="0">
                          <a:latin typeface="Arial" panose="020B0604020202020204" pitchFamily="34" charset="0"/>
                          <a:cs typeface="Arial" panose="020B0604020202020204" pitchFamily="34" charset="0"/>
                        </a:rPr>
                        <a:t>Eligible Properties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buFont typeface="Arial" panose="020B0604020202020204" pitchFamily="34" charset="0"/>
                        <a:buChar char="•"/>
                      </a:pPr>
                      <a:r>
                        <a:rPr lang="en-US" sz="2200" dirty="0">
                          <a:latin typeface="+mj-lt"/>
                          <a:cs typeface="Arial" panose="020B0604020202020204" pitchFamily="34" charset="0"/>
                        </a:rPr>
                        <a:t>Single-family homes, townhomes, condos</a:t>
                      </a:r>
                    </a:p>
                    <a:p>
                      <a:pPr marL="342900" indent="-342900">
                        <a:buFont typeface="Arial" panose="020B0604020202020204" pitchFamily="34" charset="0"/>
                        <a:buChar char="•"/>
                      </a:pPr>
                      <a:r>
                        <a:rPr lang="en-US" sz="2200" dirty="0">
                          <a:latin typeface="+mj-lt"/>
                          <a:cs typeface="Arial" panose="020B0604020202020204" pitchFamily="34" charset="0"/>
                        </a:rPr>
                        <a:t>Within City limits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5837425"/>
                  </a:ext>
                </a:extLst>
              </a:tr>
              <a:tr h="370840">
                <a:tc>
                  <a:txBody>
                    <a:bodyPr/>
                    <a:lstStyle/>
                    <a:p>
                      <a:r>
                        <a:rPr lang="en-US" sz="2200" b="1" dirty="0">
                          <a:latin typeface="Arial" panose="020B0604020202020204" pitchFamily="34" charset="0"/>
                          <a:cs typeface="Arial" panose="020B0604020202020204" pitchFamily="34" charset="0"/>
                        </a:rPr>
                        <a:t>Max Assistance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buFont typeface="Arial" panose="020B0604020202020204" pitchFamily="34" charset="0"/>
                        <a:buChar char="•"/>
                      </a:pPr>
                      <a:r>
                        <a:rPr lang="en-US" sz="2200" dirty="0">
                          <a:latin typeface="+mj-lt"/>
                          <a:cs typeface="Arial" panose="020B0604020202020204" pitchFamily="34" charset="0"/>
                        </a:rPr>
                        <a:t>Up to $45,000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65388486"/>
                  </a:ext>
                </a:extLst>
              </a:tr>
              <a:tr h="370840">
                <a:tc>
                  <a:txBody>
                    <a:bodyPr/>
                    <a:lstStyle/>
                    <a:p>
                      <a:r>
                        <a:rPr lang="en-US" sz="2200" b="1" dirty="0">
                          <a:latin typeface="Arial" panose="020B0604020202020204" pitchFamily="34" charset="0"/>
                          <a:cs typeface="Arial" panose="020B0604020202020204" pitchFamily="34" charset="0"/>
                        </a:rPr>
                        <a:t>Max Purchase Price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kern="1200" dirty="0">
                          <a:solidFill>
                            <a:schemeClr val="tx1"/>
                          </a:solidFill>
                          <a:effectLst/>
                          <a:latin typeface="+mj-lt"/>
                          <a:ea typeface="+mn-ea"/>
                          <a:cs typeface="Arial" panose="020B0604020202020204" pitchFamily="34" charset="0"/>
                        </a:rPr>
                        <a:t>Up to $371,000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5787215"/>
                  </a:ext>
                </a:extLst>
              </a:tr>
              <a:tr h="370840">
                <a:tc>
                  <a:txBody>
                    <a:bodyPr/>
                    <a:lstStyle/>
                    <a:p>
                      <a:r>
                        <a:rPr lang="en-US" sz="2200" b="1" dirty="0">
                          <a:latin typeface="Arial" panose="020B0604020202020204" pitchFamily="34" charset="0"/>
                          <a:cs typeface="Arial" panose="020B0604020202020204" pitchFamily="34" charset="0"/>
                        </a:rPr>
                        <a:t>Loan Terms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buFont typeface="Arial" panose="020B0604020202020204" pitchFamily="34" charset="0"/>
                        <a:buChar char="•"/>
                      </a:pPr>
                      <a:r>
                        <a:rPr lang="en-US" sz="2200" dirty="0">
                          <a:latin typeface="+mj-lt"/>
                          <a:cs typeface="Arial" panose="020B0604020202020204" pitchFamily="34" charset="0"/>
                        </a:rPr>
                        <a:t>0% interest</a:t>
                      </a:r>
                    </a:p>
                    <a:p>
                      <a:pPr marL="342900" indent="-342900">
                        <a:buFont typeface="Arial" panose="020B0604020202020204" pitchFamily="34" charset="0"/>
                        <a:buChar char="•"/>
                      </a:pPr>
                      <a:r>
                        <a:rPr lang="en-US" sz="2200" dirty="0">
                          <a:latin typeface="+mj-lt"/>
                          <a:cs typeface="Arial" panose="020B0604020202020204" pitchFamily="34" charset="0"/>
                        </a:rPr>
                        <a:t>Deferred 20 yrs, forgiven over next 10 yrs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15865497"/>
                  </a:ext>
                </a:extLst>
              </a:tr>
            </a:tbl>
          </a:graphicData>
        </a:graphic>
      </p:graphicFrame>
      <p:sp>
        <p:nvSpPr>
          <p:cNvPr id="8" name="Title 3">
            <a:extLst>
              <a:ext uri="{FF2B5EF4-FFF2-40B4-BE49-F238E27FC236}">
                <a16:creationId xmlns:a16="http://schemas.microsoft.com/office/drawing/2014/main" id="{6BB49CB6-2B6F-4ED3-88E9-7E223039FFC5}"/>
              </a:ext>
            </a:extLst>
          </p:cNvPr>
          <p:cNvSpPr>
            <a:spLocks noGrp="1"/>
          </p:cNvSpPr>
          <p:nvPr>
            <p:ph type="title"/>
          </p:nvPr>
        </p:nvSpPr>
        <p:spPr>
          <a:xfrm>
            <a:off x="1237130" y="433915"/>
            <a:ext cx="7377482" cy="590551"/>
          </a:xfrm>
        </p:spPr>
        <p:txBody>
          <a:bodyPr/>
          <a:lstStyle/>
          <a:p>
            <a:r>
              <a:rPr lang="en-US" dirty="0">
                <a:solidFill>
                  <a:srgbClr val="A9C23F"/>
                </a:solidFill>
              </a:rPr>
              <a:t>Program Overview</a:t>
            </a:r>
          </a:p>
        </p:txBody>
      </p:sp>
    </p:spTree>
    <p:extLst>
      <p:ext uri="{BB962C8B-B14F-4D97-AF65-F5344CB8AC3E}">
        <p14:creationId xmlns:p14="http://schemas.microsoft.com/office/powerpoint/2010/main" val="1614449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3D76E6-A6F1-3E43-AEA5-AADEC08C7206}"/>
              </a:ext>
            </a:extLst>
          </p:cNvPr>
          <p:cNvSpPr>
            <a:spLocks noGrp="1"/>
          </p:cNvSpPr>
          <p:nvPr>
            <p:ph type="body" sz="quarter" idx="11"/>
          </p:nvPr>
        </p:nvSpPr>
        <p:spPr>
          <a:xfrm>
            <a:off x="805070" y="1550504"/>
            <a:ext cx="7809542" cy="3159081"/>
          </a:xfrm>
        </p:spPr>
        <p:txBody>
          <a:bodyPr/>
          <a:lstStyle/>
          <a:p>
            <a:pPr marL="285750" indent="-285750">
              <a:buFont typeface="Arial" panose="020B0604020202020204" pitchFamily="34" charset="0"/>
              <a:buChar char="•"/>
            </a:pPr>
            <a:r>
              <a:rPr lang="en-US" sz="2400" b="1" u="sng" dirty="0">
                <a:solidFill>
                  <a:schemeClr val="tx1"/>
                </a:solidFill>
              </a:rPr>
              <a:t>Homes must be in eligible areas</a:t>
            </a:r>
          </a:p>
          <a:p>
            <a:pPr marL="285750" indent="-285750">
              <a:buFont typeface="Arial" panose="020B0604020202020204" pitchFamily="34" charset="0"/>
              <a:buChar char="•"/>
            </a:pPr>
            <a:r>
              <a:rPr lang="en-US" sz="2400" b="1" u="sng" dirty="0">
                <a:solidFill>
                  <a:schemeClr val="tx1"/>
                </a:solidFill>
              </a:rPr>
              <a:t>0% interest</a:t>
            </a:r>
            <a:r>
              <a:rPr lang="en-US" sz="2400" b="1" dirty="0">
                <a:solidFill>
                  <a:schemeClr val="tx1"/>
                </a:solidFill>
              </a:rPr>
              <a:t> </a:t>
            </a:r>
            <a:r>
              <a:rPr lang="en-US" sz="2400" dirty="0">
                <a:solidFill>
                  <a:schemeClr val="tx1"/>
                </a:solidFill>
              </a:rPr>
              <a:t>loans up to </a:t>
            </a:r>
            <a:r>
              <a:rPr lang="en-US" sz="2400" b="1" u="sng" dirty="0">
                <a:solidFill>
                  <a:schemeClr val="tx1"/>
                </a:solidFill>
              </a:rPr>
              <a:t>$60,000</a:t>
            </a:r>
            <a:r>
              <a:rPr lang="en-US" sz="2400" b="1" dirty="0">
                <a:solidFill>
                  <a:schemeClr val="tx1"/>
                </a:solidFill>
              </a:rPr>
              <a:t> </a:t>
            </a:r>
            <a:r>
              <a:rPr lang="en-US" sz="2400" dirty="0">
                <a:solidFill>
                  <a:schemeClr val="tx1"/>
                </a:solidFill>
              </a:rPr>
              <a:t>to help with down payment, closing costs, or gaps in financing</a:t>
            </a:r>
          </a:p>
          <a:p>
            <a:pPr marL="285750" indent="-285750">
              <a:buFont typeface="Arial" panose="020B0604020202020204" pitchFamily="34" charset="0"/>
              <a:buChar char="•"/>
            </a:pPr>
            <a:r>
              <a:rPr lang="en-US" sz="2400" dirty="0">
                <a:solidFill>
                  <a:schemeClr val="tx1"/>
                </a:solidFill>
              </a:rPr>
              <a:t>Loans are deferred – no payments are due for 30 years (unless home is sold)</a:t>
            </a:r>
          </a:p>
          <a:p>
            <a:pPr marL="285750" indent="-285750">
              <a:buFont typeface="Arial" panose="020B0604020202020204" pitchFamily="34" charset="0"/>
              <a:buChar char="•"/>
            </a:pPr>
            <a:r>
              <a:rPr lang="en-US" sz="2400" dirty="0">
                <a:solidFill>
                  <a:schemeClr val="tx1"/>
                </a:solidFill>
              </a:rPr>
              <a:t>Half of the loan is forgiven after the first 10 years; remainder is due at maturity (30 years)</a:t>
            </a:r>
            <a:endParaRPr lang="en-US" sz="2400" b="1" u="sng" dirty="0">
              <a:solidFill>
                <a:schemeClr val="tx1"/>
              </a:solidFill>
            </a:endParaRPr>
          </a:p>
        </p:txBody>
      </p:sp>
      <p:sp>
        <p:nvSpPr>
          <p:cNvPr id="4" name="Title 3">
            <a:extLst>
              <a:ext uri="{FF2B5EF4-FFF2-40B4-BE49-F238E27FC236}">
                <a16:creationId xmlns:a16="http://schemas.microsoft.com/office/drawing/2014/main" id="{D4762ABC-50EC-0141-9F96-7E1EE47AF12B}"/>
              </a:ext>
            </a:extLst>
          </p:cNvPr>
          <p:cNvSpPr>
            <a:spLocks noGrp="1"/>
          </p:cNvSpPr>
          <p:nvPr>
            <p:ph type="title"/>
          </p:nvPr>
        </p:nvSpPr>
        <p:spPr>
          <a:xfrm>
            <a:off x="1237130" y="433915"/>
            <a:ext cx="7377482" cy="590551"/>
          </a:xfrm>
        </p:spPr>
        <p:txBody>
          <a:bodyPr/>
          <a:lstStyle/>
          <a:p>
            <a:r>
              <a:rPr lang="en-US" dirty="0">
                <a:solidFill>
                  <a:srgbClr val="A9C23F"/>
                </a:solidFill>
              </a:rPr>
              <a:t>Enhanced Program</a:t>
            </a:r>
          </a:p>
        </p:txBody>
      </p:sp>
    </p:spTree>
    <p:extLst>
      <p:ext uri="{BB962C8B-B14F-4D97-AF65-F5344CB8AC3E}">
        <p14:creationId xmlns:p14="http://schemas.microsoft.com/office/powerpoint/2010/main" val="69075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762ABC-50EC-0141-9F96-7E1EE47AF12B}"/>
              </a:ext>
            </a:extLst>
          </p:cNvPr>
          <p:cNvSpPr>
            <a:spLocks noGrp="1"/>
          </p:cNvSpPr>
          <p:nvPr>
            <p:ph type="title"/>
          </p:nvPr>
        </p:nvSpPr>
        <p:spPr>
          <a:xfrm>
            <a:off x="1237130" y="433915"/>
            <a:ext cx="7377482" cy="590551"/>
          </a:xfrm>
        </p:spPr>
        <p:txBody>
          <a:bodyPr/>
          <a:lstStyle/>
          <a:p>
            <a:r>
              <a:rPr lang="en-US" dirty="0">
                <a:solidFill>
                  <a:srgbClr val="A9C23F"/>
                </a:solidFill>
              </a:rPr>
              <a:t>Enhanced Program Eligible Areas</a:t>
            </a:r>
          </a:p>
        </p:txBody>
      </p:sp>
      <p:sp>
        <p:nvSpPr>
          <p:cNvPr id="7" name="TextBox 6">
            <a:extLst>
              <a:ext uri="{FF2B5EF4-FFF2-40B4-BE49-F238E27FC236}">
                <a16:creationId xmlns:a16="http://schemas.microsoft.com/office/drawing/2014/main" id="{09F211B1-5111-CA17-9DB5-9688E6066F7C}"/>
              </a:ext>
            </a:extLst>
          </p:cNvPr>
          <p:cNvSpPr txBox="1"/>
          <p:nvPr/>
        </p:nvSpPr>
        <p:spPr>
          <a:xfrm>
            <a:off x="1129552" y="4551100"/>
            <a:ext cx="7003351" cy="400110"/>
          </a:xfrm>
          <a:prstGeom prst="rect">
            <a:avLst/>
          </a:prstGeom>
          <a:noFill/>
        </p:spPr>
        <p:txBody>
          <a:bodyPr wrap="square">
            <a:spAutoFit/>
          </a:bodyPr>
          <a:lstStyle/>
          <a:p>
            <a:r>
              <a:rPr lang="en-US" sz="2000" dirty="0"/>
              <a:t>Online map at raleighnc.gov (search “homebuyer assistance”)</a:t>
            </a:r>
          </a:p>
        </p:txBody>
      </p:sp>
      <p:pic>
        <p:nvPicPr>
          <p:cNvPr id="2" name="Picture 1">
            <a:extLst>
              <a:ext uri="{FF2B5EF4-FFF2-40B4-BE49-F238E27FC236}">
                <a16:creationId xmlns:a16="http://schemas.microsoft.com/office/drawing/2014/main" id="{53B91EA8-56C4-EC8A-14F9-C68697809F95}"/>
              </a:ext>
            </a:extLst>
          </p:cNvPr>
          <p:cNvPicPr>
            <a:picLocks noChangeAspect="1"/>
          </p:cNvPicPr>
          <p:nvPr/>
        </p:nvPicPr>
        <p:blipFill>
          <a:blip r:embed="rId3"/>
          <a:stretch>
            <a:fillRect/>
          </a:stretch>
        </p:blipFill>
        <p:spPr>
          <a:xfrm>
            <a:off x="1582308" y="1077690"/>
            <a:ext cx="5865661" cy="3420185"/>
          </a:xfrm>
          <a:prstGeom prst="rect">
            <a:avLst/>
          </a:prstGeom>
        </p:spPr>
      </p:pic>
    </p:spTree>
    <p:extLst>
      <p:ext uri="{BB962C8B-B14F-4D97-AF65-F5344CB8AC3E}">
        <p14:creationId xmlns:p14="http://schemas.microsoft.com/office/powerpoint/2010/main" val="3146945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ED627693-1DCC-4E0F-90B4-E48B4170C0FF}"/>
              </a:ext>
            </a:extLst>
          </p:cNvPr>
          <p:cNvGraphicFramePr>
            <a:graphicFrameLocks noGrp="1"/>
          </p:cNvGraphicFramePr>
          <p:nvPr>
            <p:extLst>
              <p:ext uri="{D42A27DB-BD31-4B8C-83A1-F6EECF244321}">
                <p14:modId xmlns:p14="http://schemas.microsoft.com/office/powerpoint/2010/main" val="386506567"/>
              </p:ext>
            </p:extLst>
          </p:nvPr>
        </p:nvGraphicFramePr>
        <p:xfrm>
          <a:off x="655983" y="1468282"/>
          <a:ext cx="8283622" cy="3474720"/>
        </p:xfrm>
        <a:graphic>
          <a:graphicData uri="http://schemas.openxmlformats.org/drawingml/2006/table">
            <a:tbl>
              <a:tblPr firstRow="1" bandRow="1">
                <a:tableStyleId>{5940675A-B579-460E-94D1-54222C63F5DA}</a:tableStyleId>
              </a:tblPr>
              <a:tblGrid>
                <a:gridCol w="2831240">
                  <a:extLst>
                    <a:ext uri="{9D8B030D-6E8A-4147-A177-3AD203B41FA5}">
                      <a16:colId xmlns:a16="http://schemas.microsoft.com/office/drawing/2014/main" val="3346758133"/>
                    </a:ext>
                  </a:extLst>
                </a:gridCol>
                <a:gridCol w="5452382">
                  <a:extLst>
                    <a:ext uri="{9D8B030D-6E8A-4147-A177-3AD203B41FA5}">
                      <a16:colId xmlns:a16="http://schemas.microsoft.com/office/drawing/2014/main" val="3058936107"/>
                    </a:ext>
                  </a:extLst>
                </a:gridCol>
              </a:tblGrid>
              <a:tr h="384414">
                <a:tc>
                  <a:txBody>
                    <a:bodyPr/>
                    <a:lstStyle/>
                    <a:p>
                      <a:r>
                        <a:rPr lang="en-US" sz="2200" b="1" dirty="0">
                          <a:latin typeface="Arial" panose="020B0604020202020204" pitchFamily="34" charset="0"/>
                          <a:cs typeface="Arial" panose="020B0604020202020204" pitchFamily="34" charset="0"/>
                        </a:rPr>
                        <a:t>Eligible Applicants</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342900" indent="-342900">
                        <a:buFont typeface="Arial" panose="020B0604020202020204" pitchFamily="34" charset="0"/>
                        <a:buChar char="•"/>
                      </a:pPr>
                      <a:r>
                        <a:rPr lang="en-US" sz="2200" dirty="0">
                          <a:latin typeface="+mj-lt"/>
                          <a:cs typeface="Arial" panose="020B0604020202020204" pitchFamily="34" charset="0"/>
                        </a:rPr>
                        <a:t>First-time buyers</a:t>
                      </a:r>
                    </a:p>
                    <a:p>
                      <a:pPr marL="342900" indent="-342900">
                        <a:buFont typeface="Arial" panose="020B0604020202020204" pitchFamily="34" charset="0"/>
                        <a:buChar char="•"/>
                      </a:pPr>
                      <a:r>
                        <a:rPr lang="en-US" sz="2200" dirty="0">
                          <a:latin typeface="+mj-lt"/>
                          <a:cs typeface="Arial" panose="020B0604020202020204" pitchFamily="34" charset="0"/>
                        </a:rPr>
                        <a:t>Earn no more than 80% AMI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98949608"/>
                  </a:ext>
                </a:extLst>
              </a:tr>
              <a:tr h="208452">
                <a:tc>
                  <a:txBody>
                    <a:bodyPr/>
                    <a:lstStyle/>
                    <a:p>
                      <a:r>
                        <a:rPr lang="en-US" sz="2200" b="1" dirty="0">
                          <a:latin typeface="Arial" panose="020B0604020202020204" pitchFamily="34" charset="0"/>
                          <a:cs typeface="Arial" panose="020B0604020202020204" pitchFamily="34" charset="0"/>
                        </a:rPr>
                        <a:t>Eligible Properties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buFont typeface="Arial" panose="020B0604020202020204" pitchFamily="34" charset="0"/>
                        <a:buChar char="•"/>
                      </a:pPr>
                      <a:r>
                        <a:rPr lang="en-US" sz="2200" dirty="0">
                          <a:latin typeface="+mj-lt"/>
                          <a:cs typeface="Arial" panose="020B0604020202020204" pitchFamily="34" charset="0"/>
                        </a:rPr>
                        <a:t>Single-family homes, townhomes, condos</a:t>
                      </a:r>
                    </a:p>
                    <a:p>
                      <a:pPr marL="342900" indent="-342900">
                        <a:buFont typeface="Arial" panose="020B0604020202020204" pitchFamily="34" charset="0"/>
                        <a:buChar char="•"/>
                      </a:pPr>
                      <a:r>
                        <a:rPr lang="en-US" sz="2200" dirty="0">
                          <a:latin typeface="+mj-lt"/>
                          <a:cs typeface="Arial" panose="020B0604020202020204" pitchFamily="34" charset="0"/>
                        </a:rPr>
                        <a:t>Eligible geographic areas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5837425"/>
                  </a:ext>
                </a:extLst>
              </a:tr>
              <a:tr h="370840">
                <a:tc>
                  <a:txBody>
                    <a:bodyPr/>
                    <a:lstStyle/>
                    <a:p>
                      <a:r>
                        <a:rPr lang="en-US" sz="2200" b="1" dirty="0">
                          <a:latin typeface="Arial" panose="020B0604020202020204" pitchFamily="34" charset="0"/>
                          <a:cs typeface="Arial" panose="020B0604020202020204" pitchFamily="34" charset="0"/>
                        </a:rPr>
                        <a:t>Max Assistance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buFont typeface="Arial" panose="020B0604020202020204" pitchFamily="34" charset="0"/>
                        <a:buChar char="•"/>
                      </a:pPr>
                      <a:r>
                        <a:rPr lang="en-US" sz="2200" dirty="0">
                          <a:latin typeface="+mj-lt"/>
                          <a:cs typeface="Arial" panose="020B0604020202020204" pitchFamily="34" charset="0"/>
                        </a:rPr>
                        <a:t>Up to $60,000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65388486"/>
                  </a:ext>
                </a:extLst>
              </a:tr>
              <a:tr h="370840">
                <a:tc>
                  <a:txBody>
                    <a:bodyPr/>
                    <a:lstStyle/>
                    <a:p>
                      <a:r>
                        <a:rPr lang="en-US" sz="2200" b="1" dirty="0">
                          <a:latin typeface="Arial" panose="020B0604020202020204" pitchFamily="34" charset="0"/>
                          <a:cs typeface="Arial" panose="020B0604020202020204" pitchFamily="34" charset="0"/>
                        </a:rPr>
                        <a:t>Max Purchase Price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kern="1200" dirty="0">
                          <a:solidFill>
                            <a:schemeClr val="tx1"/>
                          </a:solidFill>
                          <a:effectLst/>
                          <a:latin typeface="+mj-lt"/>
                          <a:ea typeface="+mn-ea"/>
                          <a:cs typeface="Arial" panose="020B0604020202020204" pitchFamily="34" charset="0"/>
                        </a:rPr>
                        <a:t>Up to $450,000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5787215"/>
                  </a:ext>
                </a:extLst>
              </a:tr>
              <a:tr h="370840">
                <a:tc>
                  <a:txBody>
                    <a:bodyPr/>
                    <a:lstStyle/>
                    <a:p>
                      <a:r>
                        <a:rPr lang="en-US" sz="2200" b="1" dirty="0">
                          <a:latin typeface="Arial" panose="020B0604020202020204" pitchFamily="34" charset="0"/>
                          <a:cs typeface="Arial" panose="020B0604020202020204" pitchFamily="34" charset="0"/>
                        </a:rPr>
                        <a:t>Loan Terms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buFont typeface="Arial" panose="020B0604020202020204" pitchFamily="34" charset="0"/>
                        <a:buChar char="•"/>
                      </a:pPr>
                      <a:r>
                        <a:rPr lang="en-US" sz="2200" dirty="0">
                          <a:latin typeface="+mj-lt"/>
                          <a:cs typeface="Arial" panose="020B0604020202020204" pitchFamily="34" charset="0"/>
                        </a:rPr>
                        <a:t>0% interest</a:t>
                      </a:r>
                    </a:p>
                    <a:p>
                      <a:pPr marL="342900" indent="-342900">
                        <a:buFont typeface="Arial" panose="020B0604020202020204" pitchFamily="34" charset="0"/>
                        <a:buChar char="•"/>
                      </a:pPr>
                      <a:r>
                        <a:rPr lang="en-US" sz="2200" dirty="0">
                          <a:latin typeface="+mj-lt"/>
                          <a:cs typeface="Arial" panose="020B0604020202020204" pitchFamily="34" charset="0"/>
                        </a:rPr>
                        <a:t>Deferred 30 yrs; half of principal forgiven after 10 yrs, remainder due at 30 yrs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15865497"/>
                  </a:ext>
                </a:extLst>
              </a:tr>
            </a:tbl>
          </a:graphicData>
        </a:graphic>
      </p:graphicFrame>
      <p:sp>
        <p:nvSpPr>
          <p:cNvPr id="8" name="Title 3">
            <a:extLst>
              <a:ext uri="{FF2B5EF4-FFF2-40B4-BE49-F238E27FC236}">
                <a16:creationId xmlns:a16="http://schemas.microsoft.com/office/drawing/2014/main" id="{6BB49CB6-2B6F-4ED3-88E9-7E223039FFC5}"/>
              </a:ext>
            </a:extLst>
          </p:cNvPr>
          <p:cNvSpPr>
            <a:spLocks noGrp="1"/>
          </p:cNvSpPr>
          <p:nvPr>
            <p:ph type="title"/>
          </p:nvPr>
        </p:nvSpPr>
        <p:spPr>
          <a:xfrm>
            <a:off x="1237130" y="433915"/>
            <a:ext cx="7377482" cy="590551"/>
          </a:xfrm>
        </p:spPr>
        <p:txBody>
          <a:bodyPr/>
          <a:lstStyle/>
          <a:p>
            <a:r>
              <a:rPr lang="en-US" dirty="0">
                <a:solidFill>
                  <a:srgbClr val="A9C23F"/>
                </a:solidFill>
              </a:rPr>
              <a:t>Program Overview</a:t>
            </a:r>
          </a:p>
        </p:txBody>
      </p:sp>
    </p:spTree>
    <p:extLst>
      <p:ext uri="{BB962C8B-B14F-4D97-AF65-F5344CB8AC3E}">
        <p14:creationId xmlns:p14="http://schemas.microsoft.com/office/powerpoint/2010/main" val="3761602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lgn="l">
          <a:defRPr sz="2800" dirty="0" smtClean="0">
            <a:solidFill>
              <a:srgbClr val="A9C23F"/>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0F1CCE3015ED448912D2019C5FE325" ma:contentTypeVersion="15" ma:contentTypeDescription="Create a new document." ma:contentTypeScope="" ma:versionID="fb0bb79b1da96acab8cb59a231be8a1f">
  <xsd:schema xmlns:xsd="http://www.w3.org/2001/XMLSchema" xmlns:xs="http://www.w3.org/2001/XMLSchema" xmlns:p="http://schemas.microsoft.com/office/2006/metadata/properties" xmlns:ns2="012cf4cd-75f8-4d13-9727-2cae6849e441" xmlns:ns3="3b89c280-977a-45b4-ba33-413e50a41785" targetNamespace="http://schemas.microsoft.com/office/2006/metadata/properties" ma:root="true" ma:fieldsID="a674c632a6aec96a47d0a1d55650a8e3" ns2:_="" ns3:_="">
    <xsd:import namespace="012cf4cd-75f8-4d13-9727-2cae6849e441"/>
    <xsd:import namespace="3b89c280-977a-45b4-ba33-413e50a4178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cf4cd-75f8-4d13-9727-2cae6849e4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4390dcb-9ef6-4861-8ed4-d93efaede2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89c280-977a-45b4-ba33-413e50a4178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8d3bfda-7925-4f10-909a-b4519790fcc9}" ma:internalName="TaxCatchAll" ma:showField="CatchAllData" ma:web="3b89c280-977a-45b4-ba33-413e50a417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b89c280-977a-45b4-ba33-413e50a41785">
      <UserInfo>
        <DisplayName>Niffenegger, John P.</DisplayName>
        <AccountId>387</AccountId>
        <AccountType/>
      </UserInfo>
      <UserInfo>
        <DisplayName>Edwards, Demetrius</DisplayName>
        <AccountId>388</AccountId>
        <AccountType/>
      </UserInfo>
      <UserInfo>
        <DisplayName>Corrin, Sarah</DisplayName>
        <AccountId>383</AccountId>
        <AccountType/>
      </UserInfo>
      <UserInfo>
        <DisplayName>Vigue, Mary</DisplayName>
        <AccountId>15</AccountId>
        <AccountType/>
      </UserInfo>
      <UserInfo>
        <DisplayName>Beeninga, Toy</DisplayName>
        <AccountId>19</AccountId>
        <AccountType/>
      </UserInfo>
    </SharedWithUsers>
    <TaxCatchAll xmlns="3b89c280-977a-45b4-ba33-413e50a41785" xsi:nil="true"/>
    <lcf76f155ced4ddcb4097134ff3c332f xmlns="012cf4cd-75f8-4d13-9727-2cae6849e44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03DA83-469C-4DE3-B7EA-B4FAEA9669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2cf4cd-75f8-4d13-9727-2cae6849e441"/>
    <ds:schemaRef ds:uri="3b89c280-977a-45b4-ba33-413e50a417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547561-BC64-4F2D-86BC-C00053956658}">
  <ds:schemaRefs>
    <ds:schemaRef ds:uri="dbb04c1c-2ee7-49eb-811a-9fd120676f61"/>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purl.org/dc/terms/"/>
    <ds:schemaRef ds:uri="http://www.w3.org/XML/1998/namespace"/>
    <ds:schemaRef ds:uri="http://schemas.openxmlformats.org/package/2006/metadata/core-properties"/>
    <ds:schemaRef ds:uri="4435a48e-754f-4936-81f8-7da2f0dc9349"/>
    <ds:schemaRef ds:uri="http://purl.org/dc/dcmitype/"/>
    <ds:schemaRef ds:uri="3b89c280-977a-45b4-ba33-413e50a41785"/>
    <ds:schemaRef ds:uri="012cf4cd-75f8-4d13-9727-2cae6849e441"/>
  </ds:schemaRefs>
</ds:datastoreItem>
</file>

<file path=customXml/itemProps3.xml><?xml version="1.0" encoding="utf-8"?>
<ds:datastoreItem xmlns:ds="http://schemas.openxmlformats.org/officeDocument/2006/customXml" ds:itemID="{7837B699-AB06-41C7-B133-0C0CC50FCB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7514</TotalTime>
  <Words>605</Words>
  <Application>Microsoft Office PowerPoint</Application>
  <PresentationFormat>On-screen Show (16:9)</PresentationFormat>
  <Paragraphs>88</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Corbel</vt:lpstr>
      <vt:lpstr>Times New Roman</vt:lpstr>
      <vt:lpstr>Office Theme</vt:lpstr>
      <vt:lpstr>PowerPoint Presentation</vt:lpstr>
      <vt:lpstr>Roadmap</vt:lpstr>
      <vt:lpstr>PowerPoint Presentation</vt:lpstr>
      <vt:lpstr>City of Raleigh Homebuyer Programs</vt:lpstr>
      <vt:lpstr>Citywide Program</vt:lpstr>
      <vt:lpstr>Program Overview</vt:lpstr>
      <vt:lpstr>Enhanced Program</vt:lpstr>
      <vt:lpstr>Enhanced Program Eligible Areas</vt:lpstr>
      <vt:lpstr>Program Overview</vt:lpstr>
      <vt:lpstr>PowerPoint Presentation</vt:lpstr>
      <vt:lpstr>Steps for Buying</vt:lpstr>
      <vt:lpstr>Current Income Limits (80% AMI)</vt:lpstr>
      <vt:lpstr>PowerPoint Presentation</vt:lpstr>
      <vt:lpstr>Layering with Other Financing</vt:lpstr>
      <vt:lpstr>Layering with Other Financing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Bannister, Eric</dc:creator>
  <cp:lastModifiedBy>Brandt, Erika</cp:lastModifiedBy>
  <cp:revision>149</cp:revision>
  <cp:lastPrinted>2019-04-08T19:05:44Z</cp:lastPrinted>
  <dcterms:created xsi:type="dcterms:W3CDTF">2016-11-08T17:14:47Z</dcterms:created>
  <dcterms:modified xsi:type="dcterms:W3CDTF">2023-10-17T23:58:36Z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0x010100280F1CCE3015ED448912D2019C5FE325</vt:lpwstr>
  </property>
  <property fmtid="{D5CDD505-2E9C-101B-9397-08002B2CF9AE}" pid="3" name="MediaServiceImageTags">
    <vt:lpwstr/>
  </property>
</Properties>
</file>