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1"/>
  </p:sldMasterIdLst>
  <p:notesMasterIdLst>
    <p:notesMasterId r:id="rId22"/>
  </p:notesMasterIdLst>
  <p:sldIdLst>
    <p:sldId id="256" r:id="rId2"/>
    <p:sldId id="391" r:id="rId3"/>
    <p:sldId id="409" r:id="rId4"/>
    <p:sldId id="404" r:id="rId5"/>
    <p:sldId id="405" r:id="rId6"/>
    <p:sldId id="394" r:id="rId7"/>
    <p:sldId id="406" r:id="rId8"/>
    <p:sldId id="422" r:id="rId9"/>
    <p:sldId id="407" r:id="rId10"/>
    <p:sldId id="411" r:id="rId11"/>
    <p:sldId id="397" r:id="rId12"/>
    <p:sldId id="427" r:id="rId13"/>
    <p:sldId id="419" r:id="rId14"/>
    <p:sldId id="426" r:id="rId15"/>
    <p:sldId id="412" r:id="rId16"/>
    <p:sldId id="416" r:id="rId17"/>
    <p:sldId id="431" r:id="rId18"/>
    <p:sldId id="428" r:id="rId19"/>
    <p:sldId id="429" r:id="rId20"/>
    <p:sldId id="4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AA77B1-6C9C-9B4E-9716-96F128FB8185}">
          <p14:sldIdLst>
            <p14:sldId id="256"/>
            <p14:sldId id="391"/>
            <p14:sldId id="409"/>
            <p14:sldId id="404"/>
            <p14:sldId id="405"/>
            <p14:sldId id="394"/>
            <p14:sldId id="406"/>
            <p14:sldId id="422"/>
            <p14:sldId id="407"/>
            <p14:sldId id="411"/>
            <p14:sldId id="397"/>
            <p14:sldId id="427"/>
            <p14:sldId id="419"/>
            <p14:sldId id="426"/>
            <p14:sldId id="412"/>
            <p14:sldId id="416"/>
            <p14:sldId id="431"/>
            <p14:sldId id="428"/>
            <p14:sldId id="429"/>
            <p14:sldId id="430"/>
          </p14:sldIdLst>
        </p14:section>
        <p14:section name="Untitled Section" id="{95D2EDAB-0E4D-D346-9233-DD0227522CA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62"/>
  </p:normalViewPr>
  <p:slideViewPr>
    <p:cSldViewPr snapToGrid="0" snapToObjects="1">
      <p:cViewPr varScale="1">
        <p:scale>
          <a:sx n="106" d="100"/>
          <a:sy n="106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NC</a:t>
            </a:r>
            <a:r>
              <a:rPr lang="en-US" baseline="0" dirty="0"/>
              <a:t> BUILDING PERMITS, 2000-2023</a:t>
            </a:r>
            <a:endParaRPr lang="en-US" dirty="0"/>
          </a:p>
        </c:rich>
      </c:tx>
      <c:layout>
        <c:manualLayout>
          <c:xMode val="edge"/>
          <c:yMode val="edge"/>
          <c:x val="0.35433543751695296"/>
          <c:y val="1.7058206989924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Sheet1!$B$1:$B$284</c:f>
              <c:numCache>
                <c:formatCode>General</c:formatCode>
                <c:ptCount val="284"/>
                <c:pt idx="0">
                  <c:v>4599</c:v>
                </c:pt>
                <c:pt idx="1">
                  <c:v>6852</c:v>
                </c:pt>
                <c:pt idx="2">
                  <c:v>7762</c:v>
                </c:pt>
                <c:pt idx="3">
                  <c:v>6199</c:v>
                </c:pt>
                <c:pt idx="4">
                  <c:v>6877</c:v>
                </c:pt>
                <c:pt idx="5">
                  <c:v>7906</c:v>
                </c:pt>
                <c:pt idx="6">
                  <c:v>5359</c:v>
                </c:pt>
                <c:pt idx="7">
                  <c:v>6741</c:v>
                </c:pt>
                <c:pt idx="8">
                  <c:v>5561</c:v>
                </c:pt>
                <c:pt idx="9">
                  <c:v>6271</c:v>
                </c:pt>
                <c:pt idx="10">
                  <c:v>5273</c:v>
                </c:pt>
                <c:pt idx="11">
                  <c:v>4635</c:v>
                </c:pt>
                <c:pt idx="12">
                  <c:v>7136</c:v>
                </c:pt>
                <c:pt idx="13">
                  <c:v>5914</c:v>
                </c:pt>
                <c:pt idx="14">
                  <c:v>6676</c:v>
                </c:pt>
                <c:pt idx="15">
                  <c:v>7612</c:v>
                </c:pt>
                <c:pt idx="16">
                  <c:v>7893</c:v>
                </c:pt>
                <c:pt idx="17">
                  <c:v>6951</c:v>
                </c:pt>
                <c:pt idx="18">
                  <c:v>6085</c:v>
                </c:pt>
                <c:pt idx="19">
                  <c:v>6761</c:v>
                </c:pt>
                <c:pt idx="20">
                  <c:v>6392</c:v>
                </c:pt>
                <c:pt idx="21">
                  <c:v>6194</c:v>
                </c:pt>
                <c:pt idx="22">
                  <c:v>6640</c:v>
                </c:pt>
                <c:pt idx="23">
                  <c:v>5372</c:v>
                </c:pt>
                <c:pt idx="24">
                  <c:v>5417</c:v>
                </c:pt>
                <c:pt idx="25">
                  <c:v>6954</c:v>
                </c:pt>
                <c:pt idx="26">
                  <c:v>6487</c:v>
                </c:pt>
                <c:pt idx="27">
                  <c:v>7636</c:v>
                </c:pt>
                <c:pt idx="28">
                  <c:v>7220</c:v>
                </c:pt>
                <c:pt idx="29">
                  <c:v>7167</c:v>
                </c:pt>
                <c:pt idx="30">
                  <c:v>6922</c:v>
                </c:pt>
                <c:pt idx="31">
                  <c:v>6997</c:v>
                </c:pt>
                <c:pt idx="32">
                  <c:v>6173</c:v>
                </c:pt>
                <c:pt idx="33">
                  <c:v>6970</c:v>
                </c:pt>
                <c:pt idx="34">
                  <c:v>5759</c:v>
                </c:pt>
                <c:pt idx="35">
                  <c:v>8234</c:v>
                </c:pt>
                <c:pt idx="36">
                  <c:v>6068</c:v>
                </c:pt>
                <c:pt idx="37">
                  <c:v>4732</c:v>
                </c:pt>
                <c:pt idx="38">
                  <c:v>6322</c:v>
                </c:pt>
                <c:pt idx="39">
                  <c:v>6495</c:v>
                </c:pt>
                <c:pt idx="40">
                  <c:v>6939</c:v>
                </c:pt>
                <c:pt idx="41">
                  <c:v>7342</c:v>
                </c:pt>
                <c:pt idx="42">
                  <c:v>6766</c:v>
                </c:pt>
                <c:pt idx="43">
                  <c:v>7357</c:v>
                </c:pt>
                <c:pt idx="44">
                  <c:v>6638</c:v>
                </c:pt>
                <c:pt idx="45">
                  <c:v>7522</c:v>
                </c:pt>
                <c:pt idx="46">
                  <c:v>5623</c:v>
                </c:pt>
                <c:pt idx="47">
                  <c:v>6303</c:v>
                </c:pt>
                <c:pt idx="48">
                  <c:v>6131</c:v>
                </c:pt>
                <c:pt idx="49">
                  <c:v>6539</c:v>
                </c:pt>
                <c:pt idx="50">
                  <c:v>9659</c:v>
                </c:pt>
                <c:pt idx="51">
                  <c:v>8333</c:v>
                </c:pt>
                <c:pt idx="52">
                  <c:v>8281</c:v>
                </c:pt>
                <c:pt idx="53">
                  <c:v>8050</c:v>
                </c:pt>
                <c:pt idx="54">
                  <c:v>8985</c:v>
                </c:pt>
                <c:pt idx="55">
                  <c:v>8130</c:v>
                </c:pt>
                <c:pt idx="56">
                  <c:v>7022</c:v>
                </c:pt>
                <c:pt idx="57">
                  <c:v>6600</c:v>
                </c:pt>
                <c:pt idx="58">
                  <c:v>6895</c:v>
                </c:pt>
                <c:pt idx="59">
                  <c:v>6887</c:v>
                </c:pt>
                <c:pt idx="60">
                  <c:v>6592</c:v>
                </c:pt>
                <c:pt idx="61">
                  <c:v>7315</c:v>
                </c:pt>
                <c:pt idx="62">
                  <c:v>8254</c:v>
                </c:pt>
                <c:pt idx="63">
                  <c:v>9125</c:v>
                </c:pt>
                <c:pt idx="64">
                  <c:v>8469</c:v>
                </c:pt>
                <c:pt idx="65">
                  <c:v>9163</c:v>
                </c:pt>
                <c:pt idx="66">
                  <c:v>8136</c:v>
                </c:pt>
                <c:pt idx="67">
                  <c:v>9413</c:v>
                </c:pt>
                <c:pt idx="68">
                  <c:v>8245</c:v>
                </c:pt>
                <c:pt idx="69">
                  <c:v>7856</c:v>
                </c:pt>
                <c:pt idx="70">
                  <c:v>7394</c:v>
                </c:pt>
                <c:pt idx="71">
                  <c:v>7191</c:v>
                </c:pt>
                <c:pt idx="72">
                  <c:v>8233</c:v>
                </c:pt>
                <c:pt idx="73">
                  <c:v>8144</c:v>
                </c:pt>
                <c:pt idx="74">
                  <c:v>10140</c:v>
                </c:pt>
                <c:pt idx="75">
                  <c:v>9240</c:v>
                </c:pt>
                <c:pt idx="76">
                  <c:v>9522</c:v>
                </c:pt>
                <c:pt idx="77">
                  <c:v>8974</c:v>
                </c:pt>
                <c:pt idx="78">
                  <c:v>7312</c:v>
                </c:pt>
                <c:pt idx="79">
                  <c:v>8767</c:v>
                </c:pt>
                <c:pt idx="80">
                  <c:v>7789</c:v>
                </c:pt>
                <c:pt idx="81">
                  <c:v>7794</c:v>
                </c:pt>
                <c:pt idx="82">
                  <c:v>6145</c:v>
                </c:pt>
                <c:pt idx="83">
                  <c:v>7608</c:v>
                </c:pt>
                <c:pt idx="84">
                  <c:v>7731</c:v>
                </c:pt>
                <c:pt idx="85">
                  <c:v>6864</c:v>
                </c:pt>
                <c:pt idx="86">
                  <c:v>8554</c:v>
                </c:pt>
                <c:pt idx="87">
                  <c:v>7148</c:v>
                </c:pt>
                <c:pt idx="88">
                  <c:v>8111</c:v>
                </c:pt>
                <c:pt idx="89">
                  <c:v>7844</c:v>
                </c:pt>
                <c:pt idx="90">
                  <c:v>6921</c:v>
                </c:pt>
                <c:pt idx="91">
                  <c:v>6766</c:v>
                </c:pt>
                <c:pt idx="92">
                  <c:v>6185</c:v>
                </c:pt>
                <c:pt idx="93">
                  <c:v>5588</c:v>
                </c:pt>
                <c:pt idx="94">
                  <c:v>5920</c:v>
                </c:pt>
                <c:pt idx="95">
                  <c:v>4419</c:v>
                </c:pt>
                <c:pt idx="96">
                  <c:v>5375</c:v>
                </c:pt>
                <c:pt idx="97">
                  <c:v>5396</c:v>
                </c:pt>
                <c:pt idx="98">
                  <c:v>5348</c:v>
                </c:pt>
                <c:pt idx="99">
                  <c:v>5067</c:v>
                </c:pt>
                <c:pt idx="100">
                  <c:v>4962</c:v>
                </c:pt>
                <c:pt idx="101">
                  <c:v>5530</c:v>
                </c:pt>
                <c:pt idx="102">
                  <c:v>6701</c:v>
                </c:pt>
                <c:pt idx="103">
                  <c:v>4179</c:v>
                </c:pt>
                <c:pt idx="104">
                  <c:v>3692</c:v>
                </c:pt>
                <c:pt idx="105">
                  <c:v>3551</c:v>
                </c:pt>
                <c:pt idx="106">
                  <c:v>2247</c:v>
                </c:pt>
                <c:pt idx="107">
                  <c:v>2260</c:v>
                </c:pt>
                <c:pt idx="108">
                  <c:v>2522</c:v>
                </c:pt>
                <c:pt idx="109">
                  <c:v>2119</c:v>
                </c:pt>
                <c:pt idx="110">
                  <c:v>2640</c:v>
                </c:pt>
                <c:pt idx="111">
                  <c:v>3096</c:v>
                </c:pt>
                <c:pt idx="112">
                  <c:v>3331</c:v>
                </c:pt>
                <c:pt idx="113">
                  <c:v>3502</c:v>
                </c:pt>
                <c:pt idx="114">
                  <c:v>2660</c:v>
                </c:pt>
                <c:pt idx="115">
                  <c:v>3325</c:v>
                </c:pt>
                <c:pt idx="116">
                  <c:v>3375</c:v>
                </c:pt>
                <c:pt idx="117">
                  <c:v>2757</c:v>
                </c:pt>
                <c:pt idx="118">
                  <c:v>2398</c:v>
                </c:pt>
                <c:pt idx="119">
                  <c:v>2364</c:v>
                </c:pt>
                <c:pt idx="120">
                  <c:v>2513</c:v>
                </c:pt>
                <c:pt idx="121">
                  <c:v>2943</c:v>
                </c:pt>
                <c:pt idx="122">
                  <c:v>3680</c:v>
                </c:pt>
                <c:pt idx="123">
                  <c:v>3284</c:v>
                </c:pt>
                <c:pt idx="124">
                  <c:v>3028</c:v>
                </c:pt>
                <c:pt idx="125">
                  <c:v>3323</c:v>
                </c:pt>
                <c:pt idx="126">
                  <c:v>3191</c:v>
                </c:pt>
                <c:pt idx="127">
                  <c:v>3046</c:v>
                </c:pt>
                <c:pt idx="128">
                  <c:v>2248</c:v>
                </c:pt>
                <c:pt idx="129">
                  <c:v>2365</c:v>
                </c:pt>
                <c:pt idx="130">
                  <c:v>2262</c:v>
                </c:pt>
                <c:pt idx="131">
                  <c:v>1994</c:v>
                </c:pt>
                <c:pt idx="132">
                  <c:v>2034</c:v>
                </c:pt>
                <c:pt idx="133">
                  <c:v>3031</c:v>
                </c:pt>
                <c:pt idx="134">
                  <c:v>3406</c:v>
                </c:pt>
                <c:pt idx="135">
                  <c:v>2681</c:v>
                </c:pt>
                <c:pt idx="136">
                  <c:v>2955</c:v>
                </c:pt>
                <c:pt idx="137">
                  <c:v>3037</c:v>
                </c:pt>
                <c:pt idx="138">
                  <c:v>2583</c:v>
                </c:pt>
                <c:pt idx="139">
                  <c:v>3040</c:v>
                </c:pt>
                <c:pt idx="140">
                  <c:v>2221</c:v>
                </c:pt>
                <c:pt idx="141">
                  <c:v>2469</c:v>
                </c:pt>
                <c:pt idx="142">
                  <c:v>3089</c:v>
                </c:pt>
                <c:pt idx="143">
                  <c:v>2417</c:v>
                </c:pt>
                <c:pt idx="144">
                  <c:v>3978</c:v>
                </c:pt>
                <c:pt idx="145">
                  <c:v>3398</c:v>
                </c:pt>
                <c:pt idx="146">
                  <c:v>3750</c:v>
                </c:pt>
                <c:pt idx="147">
                  <c:v>3085</c:v>
                </c:pt>
                <c:pt idx="148">
                  <c:v>5141</c:v>
                </c:pt>
                <c:pt idx="149">
                  <c:v>3883</c:v>
                </c:pt>
                <c:pt idx="150">
                  <c:v>4578</c:v>
                </c:pt>
                <c:pt idx="151">
                  <c:v>3974</c:v>
                </c:pt>
                <c:pt idx="152">
                  <c:v>2990</c:v>
                </c:pt>
                <c:pt idx="153">
                  <c:v>4930</c:v>
                </c:pt>
                <c:pt idx="154">
                  <c:v>4415</c:v>
                </c:pt>
                <c:pt idx="155">
                  <c:v>3522</c:v>
                </c:pt>
                <c:pt idx="156">
                  <c:v>3832</c:v>
                </c:pt>
                <c:pt idx="157">
                  <c:v>3581</c:v>
                </c:pt>
                <c:pt idx="158">
                  <c:v>3861</c:v>
                </c:pt>
                <c:pt idx="159">
                  <c:v>4668</c:v>
                </c:pt>
                <c:pt idx="160">
                  <c:v>4726</c:v>
                </c:pt>
                <c:pt idx="161">
                  <c:v>4311</c:v>
                </c:pt>
                <c:pt idx="162">
                  <c:v>3828</c:v>
                </c:pt>
                <c:pt idx="163">
                  <c:v>4298</c:v>
                </c:pt>
                <c:pt idx="164">
                  <c:v>3896</c:v>
                </c:pt>
                <c:pt idx="165">
                  <c:v>4599</c:v>
                </c:pt>
                <c:pt idx="166">
                  <c:v>3645</c:v>
                </c:pt>
                <c:pt idx="167">
                  <c:v>4086</c:v>
                </c:pt>
                <c:pt idx="168">
                  <c:v>3389</c:v>
                </c:pt>
                <c:pt idx="169">
                  <c:v>3469</c:v>
                </c:pt>
                <c:pt idx="170">
                  <c:v>4164</c:v>
                </c:pt>
                <c:pt idx="171">
                  <c:v>4433</c:v>
                </c:pt>
                <c:pt idx="172">
                  <c:v>4196</c:v>
                </c:pt>
                <c:pt idx="173">
                  <c:v>3763</c:v>
                </c:pt>
                <c:pt idx="174">
                  <c:v>4684</c:v>
                </c:pt>
                <c:pt idx="175">
                  <c:v>4925</c:v>
                </c:pt>
                <c:pt idx="176">
                  <c:v>4669</c:v>
                </c:pt>
                <c:pt idx="177">
                  <c:v>4538</c:v>
                </c:pt>
                <c:pt idx="178">
                  <c:v>3807</c:v>
                </c:pt>
                <c:pt idx="179">
                  <c:v>4430</c:v>
                </c:pt>
                <c:pt idx="180">
                  <c:v>3544</c:v>
                </c:pt>
                <c:pt idx="181">
                  <c:v>4164</c:v>
                </c:pt>
                <c:pt idx="182">
                  <c:v>4010</c:v>
                </c:pt>
                <c:pt idx="183">
                  <c:v>4610</c:v>
                </c:pt>
                <c:pt idx="184">
                  <c:v>4937</c:v>
                </c:pt>
                <c:pt idx="185">
                  <c:v>4658</c:v>
                </c:pt>
                <c:pt idx="186">
                  <c:v>4940</c:v>
                </c:pt>
                <c:pt idx="187">
                  <c:v>4301</c:v>
                </c:pt>
                <c:pt idx="188">
                  <c:v>3905</c:v>
                </c:pt>
                <c:pt idx="189">
                  <c:v>4667</c:v>
                </c:pt>
                <c:pt idx="190">
                  <c:v>3518</c:v>
                </c:pt>
                <c:pt idx="191">
                  <c:v>4364</c:v>
                </c:pt>
                <c:pt idx="192">
                  <c:v>2979</c:v>
                </c:pt>
                <c:pt idx="193">
                  <c:v>3847</c:v>
                </c:pt>
                <c:pt idx="194">
                  <c:v>3733</c:v>
                </c:pt>
                <c:pt idx="195">
                  <c:v>5037</c:v>
                </c:pt>
                <c:pt idx="196">
                  <c:v>4867</c:v>
                </c:pt>
                <c:pt idx="197">
                  <c:v>5210</c:v>
                </c:pt>
                <c:pt idx="198">
                  <c:v>5922</c:v>
                </c:pt>
                <c:pt idx="199">
                  <c:v>5362</c:v>
                </c:pt>
                <c:pt idx="200">
                  <c:v>5124</c:v>
                </c:pt>
                <c:pt idx="201">
                  <c:v>4786</c:v>
                </c:pt>
                <c:pt idx="202">
                  <c:v>4441</c:v>
                </c:pt>
                <c:pt idx="203">
                  <c:v>3792</c:v>
                </c:pt>
                <c:pt idx="204">
                  <c:v>4304</c:v>
                </c:pt>
                <c:pt idx="205">
                  <c:v>4898</c:v>
                </c:pt>
                <c:pt idx="206">
                  <c:v>6641</c:v>
                </c:pt>
                <c:pt idx="207">
                  <c:v>3877</c:v>
                </c:pt>
                <c:pt idx="208">
                  <c:v>5315</c:v>
                </c:pt>
                <c:pt idx="209">
                  <c:v>5410</c:v>
                </c:pt>
                <c:pt idx="210">
                  <c:v>6242</c:v>
                </c:pt>
                <c:pt idx="211">
                  <c:v>6730</c:v>
                </c:pt>
                <c:pt idx="212">
                  <c:v>5068</c:v>
                </c:pt>
                <c:pt idx="213">
                  <c:v>5738</c:v>
                </c:pt>
                <c:pt idx="214">
                  <c:v>5774</c:v>
                </c:pt>
                <c:pt idx="215">
                  <c:v>4694</c:v>
                </c:pt>
                <c:pt idx="216">
                  <c:v>6168</c:v>
                </c:pt>
                <c:pt idx="217">
                  <c:v>6325</c:v>
                </c:pt>
                <c:pt idx="218">
                  <c:v>5582</c:v>
                </c:pt>
                <c:pt idx="219">
                  <c:v>6368</c:v>
                </c:pt>
                <c:pt idx="220">
                  <c:v>6649</c:v>
                </c:pt>
                <c:pt idx="221">
                  <c:v>5519</c:v>
                </c:pt>
                <c:pt idx="222">
                  <c:v>6055</c:v>
                </c:pt>
                <c:pt idx="223">
                  <c:v>7348</c:v>
                </c:pt>
                <c:pt idx="224">
                  <c:v>4247</c:v>
                </c:pt>
                <c:pt idx="225">
                  <c:v>5022</c:v>
                </c:pt>
                <c:pt idx="226">
                  <c:v>4571</c:v>
                </c:pt>
                <c:pt idx="227">
                  <c:v>5512</c:v>
                </c:pt>
                <c:pt idx="228">
                  <c:v>4219</c:v>
                </c:pt>
                <c:pt idx="229">
                  <c:v>5092</c:v>
                </c:pt>
                <c:pt idx="230">
                  <c:v>5174</c:v>
                </c:pt>
                <c:pt idx="231">
                  <c:v>5588</c:v>
                </c:pt>
                <c:pt idx="232">
                  <c:v>7763</c:v>
                </c:pt>
                <c:pt idx="233">
                  <c:v>6114</c:v>
                </c:pt>
                <c:pt idx="234">
                  <c:v>5746</c:v>
                </c:pt>
                <c:pt idx="235">
                  <c:v>6209</c:v>
                </c:pt>
                <c:pt idx="236">
                  <c:v>5589</c:v>
                </c:pt>
                <c:pt idx="237">
                  <c:v>6325</c:v>
                </c:pt>
                <c:pt idx="238">
                  <c:v>5290</c:v>
                </c:pt>
                <c:pt idx="239">
                  <c:v>5044</c:v>
                </c:pt>
                <c:pt idx="240">
                  <c:v>5553</c:v>
                </c:pt>
                <c:pt idx="241">
                  <c:v>5691</c:v>
                </c:pt>
                <c:pt idx="242">
                  <c:v>6699</c:v>
                </c:pt>
                <c:pt idx="243">
                  <c:v>4886</c:v>
                </c:pt>
                <c:pt idx="244">
                  <c:v>5341</c:v>
                </c:pt>
                <c:pt idx="245">
                  <c:v>7052</c:v>
                </c:pt>
                <c:pt idx="246">
                  <c:v>6122</c:v>
                </c:pt>
                <c:pt idx="247">
                  <c:v>6826</c:v>
                </c:pt>
                <c:pt idx="248">
                  <c:v>5905</c:v>
                </c:pt>
                <c:pt idx="249">
                  <c:v>6359</c:v>
                </c:pt>
                <c:pt idx="250">
                  <c:v>7200</c:v>
                </c:pt>
                <c:pt idx="251">
                  <c:v>6018</c:v>
                </c:pt>
                <c:pt idx="252">
                  <c:v>6069</c:v>
                </c:pt>
                <c:pt idx="253">
                  <c:v>7814</c:v>
                </c:pt>
                <c:pt idx="254">
                  <c:v>8638</c:v>
                </c:pt>
                <c:pt idx="255">
                  <c:v>8029</c:v>
                </c:pt>
                <c:pt idx="256">
                  <c:v>6860</c:v>
                </c:pt>
                <c:pt idx="257">
                  <c:v>8339</c:v>
                </c:pt>
                <c:pt idx="258">
                  <c:v>7676</c:v>
                </c:pt>
                <c:pt idx="259">
                  <c:v>8399</c:v>
                </c:pt>
                <c:pt idx="260">
                  <c:v>7802</c:v>
                </c:pt>
                <c:pt idx="261">
                  <c:v>8006</c:v>
                </c:pt>
                <c:pt idx="262">
                  <c:v>7709</c:v>
                </c:pt>
                <c:pt idx="263">
                  <c:v>6479</c:v>
                </c:pt>
                <c:pt idx="264">
                  <c:v>8061</c:v>
                </c:pt>
                <c:pt idx="265">
                  <c:v>8329</c:v>
                </c:pt>
                <c:pt idx="266">
                  <c:v>8109</c:v>
                </c:pt>
                <c:pt idx="267">
                  <c:v>9028</c:v>
                </c:pt>
                <c:pt idx="268">
                  <c:v>8648</c:v>
                </c:pt>
                <c:pt idx="269">
                  <c:v>7106</c:v>
                </c:pt>
                <c:pt idx="270">
                  <c:v>6605</c:v>
                </c:pt>
                <c:pt idx="271">
                  <c:v>8119</c:v>
                </c:pt>
                <c:pt idx="272">
                  <c:v>6943</c:v>
                </c:pt>
                <c:pt idx="273">
                  <c:v>6781</c:v>
                </c:pt>
                <c:pt idx="274">
                  <c:v>7276</c:v>
                </c:pt>
                <c:pt idx="275">
                  <c:v>5062</c:v>
                </c:pt>
                <c:pt idx="276">
                  <c:v>7066</c:v>
                </c:pt>
                <c:pt idx="277">
                  <c:v>8095</c:v>
                </c:pt>
                <c:pt idx="278">
                  <c:v>8515</c:v>
                </c:pt>
                <c:pt idx="279">
                  <c:v>7997</c:v>
                </c:pt>
                <c:pt idx="280">
                  <c:v>9184</c:v>
                </c:pt>
                <c:pt idx="281">
                  <c:v>7820</c:v>
                </c:pt>
                <c:pt idx="282">
                  <c:v>7218</c:v>
                </c:pt>
                <c:pt idx="283">
                  <c:v>7365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25-C941-A6F2-356C03E12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7293487"/>
        <c:axId val="513440495"/>
      </c:lineChart>
      <c:catAx>
        <c:axId val="517293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440495"/>
        <c:crosses val="autoZero"/>
        <c:auto val="1"/>
        <c:lblAlgn val="ctr"/>
        <c:lblOffset val="100"/>
        <c:noMultiLvlLbl val="0"/>
      </c:catAx>
      <c:valAx>
        <c:axId val="513440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293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E8090-2DDE-2C4F-801A-8E4AC0A9C4C6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AA2D9-D747-2540-804B-A1C2D3DB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0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9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6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1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9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0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5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5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04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9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9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7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4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2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7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5F2D578-4452-D047-B4AA-26220177FE3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5F2D578-4452-D047-B4AA-26220177FE3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21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fred.stlouisfed.org/graph/?g=184h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fred.stlouisfed.org/graph/?g=18t6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fred.stlouisfed.org/graph/?g=18v9p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18gC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fred.stlouisfed.org/graph/?g=1a9G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fred.stlouisfed.org/graph/?g=1a9G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C861-DBDD-654D-9918-032917D4E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63137"/>
            <a:ext cx="12192000" cy="3847605"/>
          </a:xfrm>
        </p:spPr>
        <p:txBody>
          <a:bodyPr>
            <a:normAutofit/>
          </a:bodyPr>
          <a:lstStyle/>
          <a:p>
            <a:r>
              <a:rPr lang="en-US" sz="4400" dirty="0"/>
              <a:t>    ECONOMIC SITUATION AND OUTLOOK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        WITH IMPLICATIONS FOR HOUSING</a:t>
            </a:r>
            <a:br>
              <a:rPr lang="en-US" sz="4400" dirty="0"/>
            </a:b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24BAD-2352-9E45-BE67-4632DC63E2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Dr. Michael L. Walden, Reynolds Distinguished Professor Emeritus</a:t>
            </a:r>
          </a:p>
          <a:p>
            <a:r>
              <a:rPr lang="en-US" sz="2400" dirty="0"/>
              <a:t>North Carolina State University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643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7DEC-D783-556D-5EDE-38D3C016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 IS ALSO REDUCING THE MONEY SUPPLY</a:t>
            </a:r>
            <a:br>
              <a:rPr lang="en-US" dirty="0"/>
            </a:br>
            <a:r>
              <a:rPr lang="en-US" dirty="0"/>
              <a:t>               </a:t>
            </a:r>
            <a:r>
              <a:rPr lang="en-US" sz="2000" dirty="0"/>
              <a:t>(M2 MONEY SUPPLY ADJUSTED FOR INFLATION)</a:t>
            </a:r>
            <a:endParaRPr lang="en-US" dirty="0"/>
          </a:p>
        </p:txBody>
      </p:sp>
      <p:pic>
        <p:nvPicPr>
          <p:cNvPr id="5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A4A040B2-62F5-66DC-8108-5674C5D29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252" y="1949116"/>
            <a:ext cx="12007515" cy="47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33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C95F3-8578-3676-A7A3-FBBB637AB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WHAT’S THE WORRY?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CB92-0045-5E4A-4951-01C15036E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THAT FED’S EFFORTS WILL CAUSE A RECESSION</a:t>
            </a:r>
          </a:p>
          <a:p>
            <a:endParaRPr lang="en-US" sz="2400" dirty="0"/>
          </a:p>
          <a:p>
            <a:r>
              <a:rPr lang="en-US" sz="2400" dirty="0"/>
              <a:t>RECESSION IS A “BROAD BASED DECLINE IN ECONOMIC ACTIVITY FOR A SUSTAINED PERIOD OF TIME”</a:t>
            </a:r>
          </a:p>
          <a:p>
            <a:endParaRPr lang="en-US" sz="2400" dirty="0"/>
          </a:p>
          <a:p>
            <a:r>
              <a:rPr lang="en-US" sz="2400" dirty="0"/>
              <a:t>RECESSIONS ARE COMMON WHEN FED RAISES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2405731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7075D-8F6C-574B-076B-FE583D2E1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FED’S GOAL IS A “SOFT LANDING”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1DB1CEB-1F65-8A4E-0C6A-2FC02EA00F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9" y="1937084"/>
            <a:ext cx="11538284" cy="492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3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9771-241A-9B52-9C1C-765205B9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27" y="447188"/>
            <a:ext cx="11802978" cy="970450"/>
          </a:xfrm>
        </p:spPr>
        <p:txBody>
          <a:bodyPr/>
          <a:lstStyle/>
          <a:p>
            <a:r>
              <a:rPr lang="en-US" dirty="0"/>
              <a:t>     CONSUMER SPENDING IS STILL STRONG,</a:t>
            </a:r>
            <a:br>
              <a:rPr lang="en-US" dirty="0"/>
            </a:br>
            <a:r>
              <a:rPr lang="en-US" dirty="0"/>
              <a:t>                         BUT SLOWING</a:t>
            </a:r>
          </a:p>
        </p:txBody>
      </p:sp>
      <p:pic>
        <p:nvPicPr>
          <p:cNvPr id="4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1EEFFC85-1384-2629-9765-94BA1E7F6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73179"/>
            <a:ext cx="12192000" cy="4800599"/>
          </a:xfrm>
          <a:prstGeom prst="rect">
            <a:avLst/>
          </a:prstGeom>
        </p:spPr>
      </p:pic>
      <p:pic>
        <p:nvPicPr>
          <p:cNvPr id="5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7EC7EF2F-A824-555C-BB90-7B02A768D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25579"/>
            <a:ext cx="12192000" cy="480059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08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022A-70E7-A11E-F90A-2658BE2FA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JOBS ARE STILL BEING ADDED, </a:t>
            </a:r>
            <a:br>
              <a:rPr lang="en-US" dirty="0"/>
            </a:br>
            <a:r>
              <a:rPr lang="en-US" dirty="0"/>
              <a:t>         BUT GROWTH IS MODERATING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09794-B038-2C08-AF01-1F8044AB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547" y="2222287"/>
            <a:ext cx="5763689" cy="3638763"/>
          </a:xfrm>
        </p:spPr>
        <p:txBody>
          <a:bodyPr>
            <a:normAutofit/>
          </a:bodyPr>
          <a:lstStyle/>
          <a:p>
            <a:r>
              <a:rPr lang="en-US" sz="2400" dirty="0"/>
              <a:t>AVERAGE MONTHLY NET JOB GAIN</a:t>
            </a:r>
          </a:p>
          <a:p>
            <a:endParaRPr lang="en-US" sz="2400" dirty="0"/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HALF, 2020:  1,346,000</a:t>
            </a:r>
          </a:p>
          <a:p>
            <a:r>
              <a:rPr lang="en-US" sz="2400" dirty="0"/>
              <a:t>2021:  667,000</a:t>
            </a:r>
          </a:p>
          <a:p>
            <a:r>
              <a:rPr lang="en-US" sz="2400" dirty="0"/>
              <a:t>2022:  369,000</a:t>
            </a:r>
          </a:p>
          <a:p>
            <a:r>
              <a:rPr lang="en-US" sz="2400" dirty="0"/>
              <a:t>2023 , JAN-SEPT:  204,000</a:t>
            </a:r>
          </a:p>
        </p:txBody>
      </p:sp>
      <p:pic>
        <p:nvPicPr>
          <p:cNvPr id="5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80E94B39-420B-E7D0-1C34-20B50C2C2F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33147" y="2241890"/>
            <a:ext cx="5534526" cy="35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8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0B888-18C9-F2E3-7665-DF28A928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FOCUS ON THE HOUSING MARKET</a:t>
            </a:r>
            <a:br>
              <a:rPr lang="en-US" dirty="0"/>
            </a:br>
            <a:r>
              <a:rPr lang="en-US" dirty="0"/>
              <a:t>                      </a:t>
            </a:r>
            <a:r>
              <a:rPr lang="en-US" sz="2400" dirty="0"/>
              <a:t>* MORTGAGE RATES *</a:t>
            </a:r>
            <a:endParaRPr lang="en-US" dirty="0"/>
          </a:p>
        </p:txBody>
      </p:sp>
      <p:pic>
        <p:nvPicPr>
          <p:cNvPr id="8" name="FRED Graph Chart" descr="FRED Graph">
            <a:hlinkClick r:id="rId3" tooltip="View this chart in your browser. "/>
            <a:extLst>
              <a:ext uri="{FF2B5EF4-FFF2-40B4-BE49-F238E27FC236}">
                <a16:creationId xmlns:a16="http://schemas.microsoft.com/office/drawing/2014/main" id="{89C59AAE-DCE5-CA55-06C6-94176FB67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8284" y="1925053"/>
            <a:ext cx="12083716" cy="49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0C9AB-DA5A-F7E0-9807-59710C0B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CASE-SHILLER HOME PRICE INDEX</a:t>
            </a:r>
          </a:p>
        </p:txBody>
      </p:sp>
      <p:pic>
        <p:nvPicPr>
          <p:cNvPr id="6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D0478965-15F6-B618-556E-46711F188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042" y="2222500"/>
            <a:ext cx="11141241" cy="4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51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C0BF4-15C7-9CFA-99D4-781A4A61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447188"/>
            <a:ext cx="11405937" cy="970450"/>
          </a:xfrm>
        </p:spPr>
        <p:txBody>
          <a:bodyPr/>
          <a:lstStyle/>
          <a:p>
            <a:r>
              <a:rPr lang="en-US" dirty="0"/>
              <a:t>   HOME PRICE INDEX FOR NORTH CAROLINA</a:t>
            </a:r>
          </a:p>
        </p:txBody>
      </p:sp>
      <p:pic>
        <p:nvPicPr>
          <p:cNvPr id="4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D6119579-3A66-DC1E-486D-BF137DEC2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348" y="2222500"/>
            <a:ext cx="11586410" cy="444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80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B974-D810-ECCC-370C-2A32E091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NC BUILDING PERMITS HAVE BEEN STRONG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B67C56-1042-C43F-1F01-362228612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297463"/>
              </p:ext>
            </p:extLst>
          </p:nvPr>
        </p:nvGraphicFramePr>
        <p:xfrm>
          <a:off x="252663" y="2222500"/>
          <a:ext cx="11778915" cy="446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7713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67C37-396A-9425-7229-B6FEB15E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       HOME</a:t>
            </a:r>
            <a:br>
              <a:rPr lang="en-US" sz="4000" dirty="0"/>
            </a:br>
            <a:r>
              <a:rPr lang="en-US" sz="4000" dirty="0"/>
              <a:t>         SALES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929DD-D688-AF46-D55D-9D75E9AC0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NEW HOME SALES HAVE OUTPACED EXISTING HOME SALES</a:t>
            </a:r>
          </a:p>
        </p:txBody>
      </p:sp>
      <p:pic>
        <p:nvPicPr>
          <p:cNvPr id="1026" name="Picture 2" descr="Home For Sale Real Estate Sign And House Stock Photo - Download Image Now -  For Sale Sign, House, For Sale - iStock">
            <a:extLst>
              <a:ext uri="{FF2B5EF4-FFF2-40B4-BE49-F238E27FC236}">
                <a16:creationId xmlns:a16="http://schemas.microsoft.com/office/drawing/2014/main" id="{A0D556FB-91E1-F71B-B9E0-31B8C43046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495" y="288758"/>
            <a:ext cx="6424863" cy="61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7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8169-6FD5-2091-130F-0CACB6C0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THE COVID RECESSION WAS BIG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3ADCD-4E44-3C21-8BCF-230DEE22B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RESULTED FROM NATIONWIDE SHUT-DOWN POLICIES</a:t>
            </a:r>
          </a:p>
          <a:p>
            <a:r>
              <a:rPr lang="en-US" sz="2800" dirty="0"/>
              <a:t>14% UNEMPLOYMENT</a:t>
            </a:r>
          </a:p>
          <a:p>
            <a:r>
              <a:rPr lang="en-US" sz="2800" dirty="0"/>
              <a:t>ECONOMY (GDP) DROPPED 33% ON ANNUALIZED BASIS</a:t>
            </a:r>
          </a:p>
          <a:p>
            <a:r>
              <a:rPr lang="en-US" sz="2800" dirty="0"/>
              <a:t>GOOD NEWS – SHORT LIVED – REBOUND BEGAN IN MAY 2020</a:t>
            </a:r>
          </a:p>
        </p:txBody>
      </p:sp>
    </p:spTree>
    <p:extLst>
      <p:ext uri="{BB962C8B-B14F-4D97-AF65-F5344CB8AC3E}">
        <p14:creationId xmlns:p14="http://schemas.microsoft.com/office/powerpoint/2010/main" val="213281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18B2-841F-5E96-0AE4-8FA4CD35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WALDEN’S FORECASTS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AE9D4-25B4-3B46-B953-24CE3A3D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539460"/>
          </a:xfrm>
        </p:spPr>
        <p:txBody>
          <a:bodyPr>
            <a:normAutofit/>
          </a:bodyPr>
          <a:lstStyle/>
          <a:p>
            <a:r>
              <a:rPr lang="en-US" sz="2000" dirty="0"/>
              <a:t>FED WILL BEGIN </a:t>
            </a:r>
            <a:r>
              <a:rPr lang="en-US" sz="2000" dirty="0">
                <a:solidFill>
                  <a:srgbClr val="FF0000"/>
                </a:solidFill>
              </a:rPr>
              <a:t>LOWERING INTEREST RATES </a:t>
            </a:r>
            <a:r>
              <a:rPr lang="en-US" sz="2000" dirty="0"/>
              <a:t>IN MID-2024</a:t>
            </a:r>
          </a:p>
          <a:p>
            <a:r>
              <a:rPr lang="en-US" sz="2000" dirty="0"/>
              <a:t>INFLATION RATE WILL CONTINUE TO MODERATE AND REACH </a:t>
            </a:r>
            <a:r>
              <a:rPr lang="en-US" sz="2000" dirty="0">
                <a:solidFill>
                  <a:srgbClr val="FF0000"/>
                </a:solidFill>
              </a:rPr>
              <a:t>2.5% IN LATE 2024</a:t>
            </a:r>
          </a:p>
          <a:p>
            <a:r>
              <a:rPr lang="en-US" sz="2000" dirty="0"/>
              <a:t>“REAL” INTEREST RATES WILL RISE IN EARLY 2024, PROMPTING SLOWER GROWTH</a:t>
            </a:r>
          </a:p>
          <a:p>
            <a:r>
              <a:rPr lang="en-US" sz="2000" dirty="0"/>
              <a:t>LOOK FOR </a:t>
            </a:r>
            <a:r>
              <a:rPr lang="en-US" sz="2000" dirty="0">
                <a:solidFill>
                  <a:srgbClr val="FF0000"/>
                </a:solidFill>
              </a:rPr>
              <a:t>”NEGATIVE GROWTH” AND 4.5% JOBLESS RATE IN MID-2024</a:t>
            </a:r>
          </a:p>
          <a:p>
            <a:r>
              <a:rPr lang="en-US" sz="2000" dirty="0"/>
              <a:t>BY LATE 2024, </a:t>
            </a:r>
            <a:r>
              <a:rPr lang="en-US" sz="2000" dirty="0">
                <a:solidFill>
                  <a:srgbClr val="FF0000"/>
                </a:solidFill>
              </a:rPr>
              <a:t>INFLATION RATE IS 2.5%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JOBLESS RATE IS UNDER 4%</a:t>
            </a:r>
          </a:p>
          <a:p>
            <a:r>
              <a:rPr lang="en-US" sz="2000" dirty="0">
                <a:solidFill>
                  <a:srgbClr val="FF0000"/>
                </a:solidFill>
              </a:rPr>
              <a:t>30-YEAR FIXED MORTAGE RATE NEAR 5% IN LATE 2024</a:t>
            </a:r>
            <a:endParaRPr lang="en-US" sz="2000" dirty="0"/>
          </a:p>
          <a:p>
            <a:r>
              <a:rPr lang="en-US" sz="2000" dirty="0"/>
              <a:t>NEW “WILD CARD” – IMPACT OF MIDEAST WAR ON </a:t>
            </a:r>
            <a:r>
              <a:rPr lang="en-US" sz="2000" dirty="0">
                <a:solidFill>
                  <a:srgbClr val="FF0000"/>
                </a:solidFill>
              </a:rPr>
              <a:t>OIL PRICES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926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63A3-3F13-B571-FE37-9FD1BECD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3" y="447188"/>
            <a:ext cx="11851104" cy="970450"/>
          </a:xfrm>
        </p:spPr>
        <p:txBody>
          <a:bodyPr/>
          <a:lstStyle/>
          <a:p>
            <a:r>
              <a:rPr lang="en-US" dirty="0"/>
              <a:t>     BUT THE ECONOMY IS BACK: GDP GROWTH</a:t>
            </a:r>
          </a:p>
        </p:txBody>
      </p:sp>
      <p:pic>
        <p:nvPicPr>
          <p:cNvPr id="5" name="Content Placeholder 4" descr="A graph showing the growth of a market&#10;&#10;Description automatically generated">
            <a:extLst>
              <a:ext uri="{FF2B5EF4-FFF2-40B4-BE49-F238E27FC236}">
                <a16:creationId xmlns:a16="http://schemas.microsoft.com/office/drawing/2014/main" id="{A67AB54E-80FD-DC6C-4B76-C7A006531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168" y="2222500"/>
            <a:ext cx="11454064" cy="4515184"/>
          </a:xfrm>
        </p:spPr>
      </p:pic>
    </p:spTree>
    <p:extLst>
      <p:ext uri="{BB962C8B-B14F-4D97-AF65-F5344CB8AC3E}">
        <p14:creationId xmlns:p14="http://schemas.microsoft.com/office/powerpoint/2010/main" val="249534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4929-6CCA-51F1-280A-8E00EE5D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447188"/>
            <a:ext cx="11032957" cy="970450"/>
          </a:xfrm>
        </p:spPr>
        <p:txBody>
          <a:bodyPr/>
          <a:lstStyle/>
          <a:p>
            <a:r>
              <a:rPr lang="en-US" dirty="0"/>
              <a:t>                    </a:t>
            </a:r>
            <a:r>
              <a:rPr lang="en-US" sz="3200" dirty="0"/>
              <a:t>EMPLOYMENT IS BACK</a:t>
            </a:r>
            <a:br>
              <a:rPr lang="en-US" sz="3200" dirty="0"/>
            </a:br>
            <a:r>
              <a:rPr lang="en-US" sz="3200" dirty="0"/>
              <a:t>  NC JOB GROWTH HAS BEEN TWICE NATIONAL GROWTH </a:t>
            </a:r>
            <a:endParaRPr lang="en-US" dirty="0"/>
          </a:p>
        </p:txBody>
      </p:sp>
      <p:pic>
        <p:nvPicPr>
          <p:cNvPr id="5" name="Content Placeholder 4" descr="A graph showing the growth of employment&#10;&#10;Description automatically generated">
            <a:extLst>
              <a:ext uri="{FF2B5EF4-FFF2-40B4-BE49-F238E27FC236}">
                <a16:creationId xmlns:a16="http://schemas.microsoft.com/office/drawing/2014/main" id="{5FD74399-6160-42B5-B393-782FCC059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530" y="1861458"/>
            <a:ext cx="11478984" cy="4751614"/>
          </a:xfrm>
        </p:spPr>
      </p:pic>
    </p:spTree>
    <p:extLst>
      <p:ext uri="{BB962C8B-B14F-4D97-AF65-F5344CB8AC3E}">
        <p14:creationId xmlns:p14="http://schemas.microsoft.com/office/powerpoint/2010/main" val="172046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8F53-752B-9690-55A8-C62B9688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" y="447188"/>
            <a:ext cx="12107779" cy="970450"/>
          </a:xfrm>
        </p:spPr>
        <p:txBody>
          <a:bodyPr/>
          <a:lstStyle/>
          <a:p>
            <a:r>
              <a:rPr lang="en-US" dirty="0"/>
              <a:t>LABOR FORCE PARTICIPATION IS COMING BACK</a:t>
            </a:r>
          </a:p>
        </p:txBody>
      </p:sp>
      <p:pic>
        <p:nvPicPr>
          <p:cNvPr id="5" name="Content Placeholder 4" descr="A graph showing the number of people in the labor force&#10;&#10;Description automatically generated with medium confidence">
            <a:extLst>
              <a:ext uri="{FF2B5EF4-FFF2-40B4-BE49-F238E27FC236}">
                <a16:creationId xmlns:a16="http://schemas.microsoft.com/office/drawing/2014/main" id="{D08191CF-4D68-30DD-774F-A7CB0DA89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29" y="2057400"/>
            <a:ext cx="11658600" cy="4604657"/>
          </a:xfrm>
        </p:spPr>
      </p:pic>
    </p:spTree>
    <p:extLst>
      <p:ext uri="{BB962C8B-B14F-4D97-AF65-F5344CB8AC3E}">
        <p14:creationId xmlns:p14="http://schemas.microsoft.com/office/powerpoint/2010/main" val="332641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8B50-FF02-6A15-B1F2-EB828DEF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447188"/>
            <a:ext cx="11586411" cy="970450"/>
          </a:xfrm>
        </p:spPr>
        <p:txBody>
          <a:bodyPr/>
          <a:lstStyle/>
          <a:p>
            <a:r>
              <a:rPr lang="en-US" dirty="0"/>
              <a:t>  ONE EXCEPTION – WORKER “REAL” EARNINGS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B3C4-0B8C-769C-2B17-EB2B0CE61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2222287"/>
            <a:ext cx="11899232" cy="36365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600" dirty="0"/>
              <a:t>* REAL EARNINGS: EARNINGS ADJUSTED FOR INFLATION (PURCHASING POWER) </a:t>
            </a:r>
          </a:p>
          <a:p>
            <a:pPr marL="0" indent="0">
              <a:buNone/>
            </a:pPr>
            <a:r>
              <a:rPr lang="en-US" sz="2600" dirty="0"/>
              <a:t> * </a:t>
            </a:r>
            <a:r>
              <a:rPr lang="en-US" sz="2600" dirty="0">
                <a:solidFill>
                  <a:srgbClr val="FF0000"/>
                </a:solidFill>
              </a:rPr>
              <a:t>DOWN 9% </a:t>
            </a:r>
            <a:r>
              <a:rPr lang="en-US" sz="2600" dirty="0"/>
              <a:t>FROM SPRING 2020 TO SPRING 2022</a:t>
            </a:r>
          </a:p>
          <a:p>
            <a:pPr marL="0" indent="0">
              <a:buNone/>
            </a:pPr>
            <a:r>
              <a:rPr lang="en-US" sz="2600" dirty="0"/>
              <a:t> * </a:t>
            </a:r>
            <a:r>
              <a:rPr lang="en-US" sz="2600" dirty="0">
                <a:solidFill>
                  <a:srgbClr val="FF0000"/>
                </a:solidFill>
              </a:rPr>
              <a:t>UP 1.7% </a:t>
            </a:r>
            <a:r>
              <a:rPr lang="en-US" sz="2600" dirty="0"/>
              <a:t>IN LATEST YEAR</a:t>
            </a:r>
          </a:p>
          <a:p>
            <a:pPr marL="0" indent="0">
              <a:buNone/>
            </a:pPr>
            <a:r>
              <a:rPr lang="en-US" sz="2600" dirty="0"/>
              <a:t> * IMPLIES WILL TAKE </a:t>
            </a:r>
            <a:r>
              <a:rPr lang="en-US" sz="2600" dirty="0">
                <a:solidFill>
                  <a:srgbClr val="FF0000"/>
                </a:solidFill>
              </a:rPr>
              <a:t>4 MORE YEARS </a:t>
            </a:r>
            <a:r>
              <a:rPr lang="en-US" sz="2600" dirty="0"/>
              <a:t>TO TOTALLY RECOVER</a:t>
            </a:r>
          </a:p>
          <a:p>
            <a:pPr marL="0" indent="0">
              <a:buNone/>
            </a:pPr>
            <a:r>
              <a:rPr lang="en-US" sz="2600" dirty="0"/>
              <a:t> * INTERESTINGLY, LOWER-PAYING JOBS HAVE RECEIVED THE HIGHEST RAISES</a:t>
            </a:r>
          </a:p>
        </p:txBody>
      </p:sp>
    </p:spTree>
    <p:extLst>
      <p:ext uri="{BB962C8B-B14F-4D97-AF65-F5344CB8AC3E}">
        <p14:creationId xmlns:p14="http://schemas.microsoft.com/office/powerpoint/2010/main" val="305093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EF57-F0A3-CBCC-E2C8-D9E62279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8" y="447188"/>
            <a:ext cx="11609614" cy="970450"/>
          </a:xfrm>
        </p:spPr>
        <p:txBody>
          <a:bodyPr/>
          <a:lstStyle/>
          <a:p>
            <a:r>
              <a:rPr lang="en-US" dirty="0"/>
              <a:t>            INFLATION RATE IS MODERATING</a:t>
            </a:r>
          </a:p>
        </p:txBody>
      </p:sp>
      <p:pic>
        <p:nvPicPr>
          <p:cNvPr id="1026" name="Picture 2" descr="Graph of CUUR0000SA0">
            <a:extLst>
              <a:ext uri="{FF2B5EF4-FFF2-40B4-BE49-F238E27FC236}">
                <a16:creationId xmlns:a16="http://schemas.microsoft.com/office/drawing/2014/main" id="{8A2343BE-8BCE-F288-551C-0A13ADB62C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568" y="1816768"/>
            <a:ext cx="11790947" cy="58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81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23BE-7125-39F7-351D-F968F613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WHAT’S THE FED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19CD3-F49A-5A06-70CA-8B00CFECE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78" y="2222287"/>
            <a:ext cx="7479559" cy="4479302"/>
          </a:xfrm>
        </p:spPr>
        <p:txBody>
          <a:bodyPr>
            <a:normAutofit/>
          </a:bodyPr>
          <a:lstStyle/>
          <a:p>
            <a:r>
              <a:rPr lang="en-US" sz="2000" dirty="0"/>
              <a:t>TAKING THE PUNCH BOWL AWAY</a:t>
            </a:r>
          </a:p>
          <a:p>
            <a:endParaRPr lang="en-US" sz="2000" dirty="0"/>
          </a:p>
          <a:p>
            <a:r>
              <a:rPr lang="en-US" sz="2000" dirty="0"/>
              <a:t>CONTROL OVER INTEREST RATES</a:t>
            </a:r>
          </a:p>
          <a:p>
            <a:endParaRPr lang="en-US" sz="2000" dirty="0"/>
          </a:p>
          <a:p>
            <a:r>
              <a:rPr lang="en-US" sz="2000" dirty="0"/>
              <a:t>DURING COVID, PUSHED INTEREST RATES TO RECORD </a:t>
            </a:r>
            <a:r>
              <a:rPr lang="en-US" sz="2000" dirty="0">
                <a:solidFill>
                  <a:srgbClr val="FF0000"/>
                </a:solidFill>
              </a:rPr>
              <a:t>LOWS</a:t>
            </a:r>
            <a:r>
              <a:rPr lang="en-US" sz="2000" dirty="0"/>
              <a:t> TO ENCOURAGE SPENGING</a:t>
            </a:r>
          </a:p>
          <a:p>
            <a:endParaRPr lang="en-US" sz="2000" dirty="0"/>
          </a:p>
          <a:p>
            <a:r>
              <a:rPr lang="en-US" sz="2000" dirty="0"/>
              <a:t>NOW, FED HAS PUSHED INTEREST </a:t>
            </a:r>
            <a:r>
              <a:rPr lang="en-US" sz="2000" dirty="0">
                <a:solidFill>
                  <a:srgbClr val="FF0000"/>
                </a:solidFill>
              </a:rPr>
              <a:t>RATES UP </a:t>
            </a:r>
            <a:r>
              <a:rPr lang="en-US" sz="2000" dirty="0"/>
              <a:t>TO SLOW SPENDING AND TAKE PRESSURE OFF PRICES</a:t>
            </a:r>
          </a:p>
        </p:txBody>
      </p:sp>
      <p:pic>
        <p:nvPicPr>
          <p:cNvPr id="1026" name="Picture 2" descr="Britta Optic 10-Piece Punch Bowl Set + Reviews | Crate &amp; Barrel">
            <a:extLst>
              <a:ext uri="{FF2B5EF4-FFF2-40B4-BE49-F238E27FC236}">
                <a16:creationId xmlns:a16="http://schemas.microsoft.com/office/drawing/2014/main" id="{06BA6A04-4646-DA06-5E51-73F38C9F96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89" y="1997243"/>
            <a:ext cx="4535833" cy="470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7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2B88A-864F-B1E6-E72F-3B902A95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FEDERAL FUNDS RATE, 1955-2023</a:t>
            </a:r>
          </a:p>
        </p:txBody>
      </p:sp>
      <p:pic>
        <p:nvPicPr>
          <p:cNvPr id="5" name="Content Placeholder 4" descr="A graph showing the growth of the stock market&#10;&#10;Description automatically generated">
            <a:extLst>
              <a:ext uri="{FF2B5EF4-FFF2-40B4-BE49-F238E27FC236}">
                <a16:creationId xmlns:a16="http://schemas.microsoft.com/office/drawing/2014/main" id="{356D705F-2899-A4E6-2723-32D5D9065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587" y="2057400"/>
            <a:ext cx="11707584" cy="4353411"/>
          </a:xfrm>
        </p:spPr>
      </p:pic>
    </p:spTree>
    <p:extLst>
      <p:ext uri="{BB962C8B-B14F-4D97-AF65-F5344CB8AC3E}">
        <p14:creationId xmlns:p14="http://schemas.microsoft.com/office/powerpoint/2010/main" val="1240400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{B51BF0F1-02D9-614D-812D-A0AC0DF1A3B6}tf10001121</Template>
  <TotalTime>7725</TotalTime>
  <Words>461</Words>
  <Application>Microsoft Macintosh PowerPoint</Application>
  <PresentationFormat>Widescreen</PresentationFormat>
  <Paragraphs>63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2</vt:lpstr>
      <vt:lpstr>Quotable</vt:lpstr>
      <vt:lpstr>    ECONOMIC SITUATION AND OUTLOOK          WITH IMPLICATIONS FOR HOUSING  </vt:lpstr>
      <vt:lpstr>       THE COVID RECESSION WAS BIG</vt:lpstr>
      <vt:lpstr>     BUT THE ECONOMY IS BACK: GDP GROWTH</vt:lpstr>
      <vt:lpstr>                    EMPLOYMENT IS BACK   NC JOB GROWTH HAS BEEN TWICE NATIONAL GROWTH </vt:lpstr>
      <vt:lpstr>LABOR FORCE PARTICIPATION IS COMING BACK</vt:lpstr>
      <vt:lpstr>  ONE EXCEPTION – WORKER “REAL” EARNINGS</vt:lpstr>
      <vt:lpstr>            INFLATION RATE IS MODERATING</vt:lpstr>
      <vt:lpstr>           WHAT’S THE FED DOING?</vt:lpstr>
      <vt:lpstr>        FEDERAL FUNDS RATE, 1955-2023</vt:lpstr>
      <vt:lpstr>FED IS ALSO REDUCING THE MONEY SUPPLY                (M2 MONEY SUPPLY ADJUSTED FOR INFLATION)</vt:lpstr>
      <vt:lpstr>              WHAT’S THE WORRY?</vt:lpstr>
      <vt:lpstr>      FED’S GOAL IS A “SOFT LANDING”</vt:lpstr>
      <vt:lpstr>     CONSUMER SPENDING IS STILL STRONG,                          BUT SLOWING</vt:lpstr>
      <vt:lpstr>          JOBS ARE STILL BEING ADDED,           BUT GROWTH IS MODERATING</vt:lpstr>
      <vt:lpstr>      FOCUS ON THE HOUSING MARKET                       * MORTGAGE RATES *</vt:lpstr>
      <vt:lpstr>        CASE-SHILLER HOME PRICE INDEX</vt:lpstr>
      <vt:lpstr>   HOME PRICE INDEX FOR NORTH CAROLINA</vt:lpstr>
      <vt:lpstr> NC BUILDING PERMITS HAVE BEEN STRONG</vt:lpstr>
      <vt:lpstr>        HOME          SALES</vt:lpstr>
      <vt:lpstr>            WALDEN’S FORECASTS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CORNOVIRUS AND THE ECONOMY </dc:title>
  <dc:creator>Mike Walden</dc:creator>
  <cp:lastModifiedBy>Mike Walden</cp:lastModifiedBy>
  <cp:revision>372</cp:revision>
  <cp:lastPrinted>2023-10-14T17:27:31Z</cp:lastPrinted>
  <dcterms:created xsi:type="dcterms:W3CDTF">2020-04-15T16:19:31Z</dcterms:created>
  <dcterms:modified xsi:type="dcterms:W3CDTF">2023-10-14T17:33:42Z</dcterms:modified>
</cp:coreProperties>
</file>